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299" r:id="rId41"/>
    <p:sldId id="300" r:id="rId42"/>
    <p:sldId id="301" r:id="rId43"/>
    <p:sldId id="302" r:id="rId44"/>
    <p:sldId id="303" r:id="rId45"/>
    <p:sldId id="305" r:id="rId46"/>
    <p:sldId id="306" r:id="rId47"/>
    <p:sldId id="307" r:id="rId48"/>
    <p:sldId id="308" r:id="rId49"/>
    <p:sldId id="309" r:id="rId50"/>
    <p:sldId id="310" r:id="rId51"/>
    <p:sldId id="311" r:id="rId52"/>
    <p:sldId id="312"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WDR Lokalzeit aus Aachen</c:v>
                </c:pt>
              </c:strCache>
            </c:strRef>
          </c:cat>
          <c:val>
            <c:numRef>
              <c:f>Sheet1!$B$2</c:f>
              <c:numCache>
                <c:formatCode>General</c:formatCode>
                <c:ptCount val="1"/>
                <c:pt idx="0">
                  <c:v>26480</c:v>
                </c:pt>
              </c:numCache>
            </c:numRef>
          </c:val>
          <c:extLst>
            <c:ext xmlns:c16="http://schemas.microsoft.com/office/drawing/2014/chart" uri="{C3380CC4-5D6E-409C-BE32-E72D297353CC}">
              <c16:uniqueId val="{00000000-E602-4C00-AC87-3E0D64779EFC}"/>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WDR Lokalzeit aus Aachen</c:v>
                </c:pt>
              </c:strCache>
            </c:strRef>
          </c:cat>
          <c:val>
            <c:numRef>
              <c:f>Sheet1!$C$2</c:f>
              <c:numCache>
                <c:formatCode>General</c:formatCode>
                <c:ptCount val="1"/>
                <c:pt idx="0">
                  <c:v>17792</c:v>
                </c:pt>
              </c:numCache>
            </c:numRef>
          </c:val>
          <c:extLst>
            <c:ext xmlns:c16="http://schemas.microsoft.com/office/drawing/2014/chart" uri="{C3380CC4-5D6E-409C-BE32-E72D297353CC}">
              <c16:uniqueId val="{00000001-E602-4C00-AC87-3E0D64779EFC}"/>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WDR Lokalzeit aus Aachen</c:v>
                </c:pt>
              </c:strCache>
            </c:strRef>
          </c:cat>
          <c:val>
            <c:numRef>
              <c:f>Sheet1!$D$2</c:f>
              <c:numCache>
                <c:formatCode>General</c:formatCode>
                <c:ptCount val="1"/>
                <c:pt idx="0">
                  <c:v>18352</c:v>
                </c:pt>
              </c:numCache>
            </c:numRef>
          </c:val>
          <c:extLst>
            <c:ext xmlns:c16="http://schemas.microsoft.com/office/drawing/2014/chart" uri="{C3380CC4-5D6E-409C-BE32-E72D297353CC}">
              <c16:uniqueId val="{00000002-E602-4C00-AC87-3E0D64779EFC}"/>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WDR Lokalzeit aus Aachen</c:v>
                </c:pt>
              </c:strCache>
            </c:strRef>
          </c:cat>
          <c:val>
            <c:numRef>
              <c:f>Sheet1!$E$2</c:f>
              <c:numCache>
                <c:formatCode>General</c:formatCode>
                <c:ptCount val="1"/>
                <c:pt idx="0">
                  <c:v>22629</c:v>
                </c:pt>
              </c:numCache>
            </c:numRef>
          </c:val>
          <c:extLst>
            <c:ext xmlns:c16="http://schemas.microsoft.com/office/drawing/2014/chart" uri="{C3380CC4-5D6E-409C-BE32-E72D297353CC}">
              <c16:uniqueId val="{00000003-E602-4C00-AC87-3E0D64779EFC}"/>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WDR Lokalzeit aus Aachen</c:v>
                </c:pt>
              </c:strCache>
            </c:strRef>
          </c:cat>
          <c:val>
            <c:numRef>
              <c:f>Sheet1!$F$2</c:f>
              <c:numCache>
                <c:formatCode>General</c:formatCode>
                <c:ptCount val="1"/>
                <c:pt idx="0">
                  <c:v>24568</c:v>
                </c:pt>
              </c:numCache>
            </c:numRef>
          </c:val>
          <c:extLst>
            <c:ext xmlns:c16="http://schemas.microsoft.com/office/drawing/2014/chart" uri="{C3380CC4-5D6E-409C-BE32-E72D297353CC}">
              <c16:uniqueId val="{00000004-E602-4C00-AC87-3E0D64779EFC}"/>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WDR Lokalzeit aus Aachen</c:v>
                </c:pt>
              </c:strCache>
            </c:strRef>
          </c:cat>
          <c:val>
            <c:numRef>
              <c:f>Sheet1!$G$2</c:f>
              <c:numCache>
                <c:formatCode>General</c:formatCode>
                <c:ptCount val="1"/>
                <c:pt idx="0">
                  <c:v>32962</c:v>
                </c:pt>
              </c:numCache>
            </c:numRef>
          </c:val>
          <c:extLst>
            <c:ext xmlns:c16="http://schemas.microsoft.com/office/drawing/2014/chart" uri="{C3380CC4-5D6E-409C-BE32-E72D297353CC}">
              <c16:uniqueId val="{00000005-E602-4C00-AC87-3E0D64779EFC}"/>
            </c:ext>
          </c:extLst>
        </c:ser>
        <c:dLbls>
          <c:showLegendKey val="0"/>
          <c:showVal val="0"/>
          <c:showCatName val="0"/>
          <c:showSerName val="0"/>
          <c:showPercent val="0"/>
          <c:showBubbleSize val="0"/>
        </c:dLbls>
        <c:gapWidth val="219"/>
        <c:overlap val="-27"/>
        <c:axId val="264360064"/>
        <c:axId val="264360720"/>
      </c:barChart>
      <c:catAx>
        <c:axId val="26436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60720"/>
        <c:crosses val="autoZero"/>
        <c:auto val="1"/>
        <c:lblAlgn val="ctr"/>
        <c:lblOffset val="100"/>
        <c:noMultiLvlLbl val="0"/>
      </c:catAx>
      <c:valAx>
        <c:axId val="26436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6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WDR Lokalzeit aus Aachen</c:v>
                </c:pt>
              </c:strCache>
            </c:strRef>
          </c:cat>
          <c:val>
            <c:numRef>
              <c:f>Sheet1!$B$2</c:f>
              <c:numCache>
                <c:formatCode>General</c:formatCode>
                <c:ptCount val="1"/>
                <c:pt idx="0">
                  <c:v>488</c:v>
                </c:pt>
              </c:numCache>
            </c:numRef>
          </c:val>
          <c:extLst>
            <c:ext xmlns:c16="http://schemas.microsoft.com/office/drawing/2014/chart" uri="{C3380CC4-5D6E-409C-BE32-E72D297353CC}">
              <c16:uniqueId val="{00000000-5954-41D0-8035-D47A1EA7F585}"/>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WDR Lokalzeit aus Aachen</c:v>
                </c:pt>
              </c:strCache>
            </c:strRef>
          </c:cat>
          <c:val>
            <c:numRef>
              <c:f>Sheet1!$C$2</c:f>
              <c:numCache>
                <c:formatCode>General</c:formatCode>
                <c:ptCount val="1"/>
                <c:pt idx="0">
                  <c:v>17321</c:v>
                </c:pt>
              </c:numCache>
            </c:numRef>
          </c:val>
          <c:extLst>
            <c:ext xmlns:c16="http://schemas.microsoft.com/office/drawing/2014/chart" uri="{C3380CC4-5D6E-409C-BE32-E72D297353CC}">
              <c16:uniqueId val="{00000001-5954-41D0-8035-D47A1EA7F58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WDR Lokalzeit aus Aachen</c:v>
                </c:pt>
              </c:strCache>
            </c:strRef>
          </c:cat>
          <c:val>
            <c:numRef>
              <c:f>Sheet1!$D$2</c:f>
              <c:numCache>
                <c:formatCode>General</c:formatCode>
                <c:ptCount val="1"/>
                <c:pt idx="0">
                  <c:v>23443</c:v>
                </c:pt>
              </c:numCache>
            </c:numRef>
          </c:val>
          <c:extLst>
            <c:ext xmlns:c16="http://schemas.microsoft.com/office/drawing/2014/chart" uri="{C3380CC4-5D6E-409C-BE32-E72D297353CC}">
              <c16:uniqueId val="{00000002-5954-41D0-8035-D47A1EA7F58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WDR Lokalzeit aus Aachen</c:v>
                </c:pt>
              </c:strCache>
            </c:strRef>
          </c:cat>
          <c:val>
            <c:numRef>
              <c:f>Sheet1!$E$2</c:f>
              <c:numCache>
                <c:formatCode>General</c:formatCode>
                <c:ptCount val="1"/>
                <c:pt idx="0">
                  <c:v>206</c:v>
                </c:pt>
              </c:numCache>
            </c:numRef>
          </c:val>
          <c:extLst>
            <c:ext xmlns:c16="http://schemas.microsoft.com/office/drawing/2014/chart" uri="{C3380CC4-5D6E-409C-BE32-E72D297353CC}">
              <c16:uniqueId val="{00000003-5954-41D0-8035-D47A1EA7F585}"/>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WDR Lokalzeit aus Aachen</c:v>
                </c:pt>
              </c:strCache>
            </c:strRef>
          </c:cat>
          <c:val>
            <c:numRef>
              <c:f>Sheet1!$F$2</c:f>
              <c:numCache>
                <c:formatCode>General</c:formatCode>
                <c:ptCount val="1"/>
                <c:pt idx="0">
                  <c:v>150062</c:v>
                </c:pt>
              </c:numCache>
            </c:numRef>
          </c:val>
          <c:extLst>
            <c:ext xmlns:c16="http://schemas.microsoft.com/office/drawing/2014/chart" uri="{C3380CC4-5D6E-409C-BE32-E72D297353CC}">
              <c16:uniqueId val="{00000004-5954-41D0-8035-D47A1EA7F585}"/>
            </c:ext>
          </c:extLst>
        </c:ser>
        <c:dLbls>
          <c:showLegendKey val="0"/>
          <c:showVal val="0"/>
          <c:showCatName val="0"/>
          <c:showSerName val="0"/>
          <c:showPercent val="0"/>
          <c:showBubbleSize val="0"/>
        </c:dLbls>
        <c:gapWidth val="150"/>
        <c:overlap val="100"/>
        <c:axId val="192745328"/>
        <c:axId val="192742376"/>
      </c:barChart>
      <c:catAx>
        <c:axId val="19274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742376"/>
        <c:crosses val="autoZero"/>
        <c:auto val="1"/>
        <c:lblAlgn val="ctr"/>
        <c:lblOffset val="100"/>
        <c:noMultiLvlLbl val="0"/>
      </c:catAx>
      <c:valAx>
        <c:axId val="192742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74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WDR Lokalzeit aus Aachen</c:v>
                </c:pt>
              </c:strCache>
            </c:strRef>
          </c:tx>
          <c:spPr>
            <a:solidFill>
              <a:schemeClr val="accent1"/>
            </a:solidFill>
            <a:ln>
              <a:noFill/>
            </a:ln>
            <a:effectLst/>
          </c:spPr>
          <c:invertIfNegative val="0"/>
          <c:cat>
            <c:strRef>
              <c:f>Sheet1!$A$2:$A$7</c:f>
              <c:strCache>
                <c:ptCount val="6"/>
                <c:pt idx="0">
                  <c:v>Album</c:v>
                </c:pt>
                <c:pt idx="1">
                  <c:v>Link</c:v>
                </c:pt>
                <c:pt idx="2">
                  <c:v>Live Video</c:v>
                </c:pt>
                <c:pt idx="3">
                  <c:v>Photo</c:v>
                </c:pt>
                <c:pt idx="4">
                  <c:v>Status</c:v>
                </c:pt>
                <c:pt idx="5">
                  <c:v>Video</c:v>
                </c:pt>
              </c:strCache>
            </c:strRef>
          </c:cat>
          <c:val>
            <c:numRef>
              <c:f>Sheet1!$B$2:$B$7</c:f>
              <c:numCache>
                <c:formatCode>General</c:formatCode>
                <c:ptCount val="6"/>
                <c:pt idx="0">
                  <c:v>10.098187311178201</c:v>
                </c:pt>
                <c:pt idx="1">
                  <c:v>6.2179708153220901</c:v>
                </c:pt>
                <c:pt idx="2">
                  <c:v>7.1119646808796801</c:v>
                </c:pt>
                <c:pt idx="3">
                  <c:v>6.4504451070986004</c:v>
                </c:pt>
                <c:pt idx="4">
                  <c:v>7.7217741310152501</c:v>
                </c:pt>
                <c:pt idx="5">
                  <c:v>4.4540663658928699</c:v>
                </c:pt>
              </c:numCache>
            </c:numRef>
          </c:val>
          <c:extLst>
            <c:ext xmlns:c16="http://schemas.microsoft.com/office/drawing/2014/chart" uri="{C3380CC4-5D6E-409C-BE32-E72D297353CC}">
              <c16:uniqueId val="{00000000-4AF2-484A-81CF-56C2322D8CCF}"/>
            </c:ext>
          </c:extLst>
        </c:ser>
        <c:dLbls>
          <c:showLegendKey val="0"/>
          <c:showVal val="0"/>
          <c:showCatName val="0"/>
          <c:showSerName val="0"/>
          <c:showPercent val="0"/>
          <c:showBubbleSize val="0"/>
        </c:dLbls>
        <c:gapWidth val="219"/>
        <c:overlap val="-27"/>
        <c:axId val="420213984"/>
        <c:axId val="420214312"/>
      </c:barChart>
      <c:catAx>
        <c:axId val="42021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14312"/>
        <c:crosses val="autoZero"/>
        <c:auto val="1"/>
        <c:lblAlgn val="ctr"/>
        <c:lblOffset val="100"/>
        <c:noMultiLvlLbl val="0"/>
      </c:catAx>
      <c:valAx>
        <c:axId val="42021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1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38E24-5DEF-41C3-849B-7B7155276B4E}"/>
              </a:ext>
            </a:extLst>
          </p:cNvPr>
          <p:cNvSpPr>
            <a:spLocks noGrp="1"/>
          </p:cNvSpPr>
          <p:nvPr>
            <p:ph type="ctrTitle"/>
          </p:nvPr>
        </p:nvSpPr>
        <p:spPr/>
        <p:txBody>
          <a:bodyPr/>
          <a:lstStyle/>
          <a:p>
            <a:r>
              <a:rPr lang="en-US"/>
              <a:t>lukas_lokalzeiten</a:t>
            </a:r>
          </a:p>
        </p:txBody>
      </p:sp>
      <p:sp>
        <p:nvSpPr>
          <p:cNvPr id="3" name="Subtitle 2">
            <a:extLst>
              <a:ext uri="{FF2B5EF4-FFF2-40B4-BE49-F238E27FC236}">
                <a16:creationId xmlns:a16="http://schemas.microsoft.com/office/drawing/2014/main" id="{8E70D541-2C57-4EE5-B9FE-8EDC4D854167}"/>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2592563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96C7E-9290-4CA5-A0E3-8DA27248842A}"/>
              </a:ext>
            </a:extLst>
          </p:cNvPr>
          <p:cNvSpPr>
            <a:spLocks noGrp="1"/>
          </p:cNvSpPr>
          <p:nvPr>
            <p:ph type="title"/>
          </p:nvPr>
        </p:nvSpPr>
        <p:spPr/>
        <p:txBody>
          <a:bodyPr/>
          <a:lstStyle/>
          <a:p>
            <a:r>
              <a:rPr lang="en-US"/>
              <a:t>Facebook Reach by Post Type  | WDR Lokalzeit aus Aachen</a:t>
            </a:r>
          </a:p>
        </p:txBody>
      </p:sp>
      <p:graphicFrame>
        <p:nvGraphicFramePr>
          <p:cNvPr id="6" name="Chart Placeholder 5">
            <a:extLst>
              <a:ext uri="{FF2B5EF4-FFF2-40B4-BE49-F238E27FC236}">
                <a16:creationId xmlns:a16="http://schemas.microsoft.com/office/drawing/2014/main" id="{49A4CED8-DFAC-4A93-813A-B93447AA5DD0}"/>
              </a:ext>
            </a:extLst>
          </p:cNvPr>
          <p:cNvGraphicFramePr>
            <a:graphicFrameLocks noGrp="1"/>
          </p:cNvGraphicFramePr>
          <p:nvPr>
            <p:ph type="chart" sz="quarter" idx="13"/>
            <p:extLst>
              <p:ext uri="{D42A27DB-BD31-4B8C-83A1-F6EECF244321}">
                <p14:modId xmlns:p14="http://schemas.microsoft.com/office/powerpoint/2010/main" val="1105835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A622D-1582-4FD5-97F9-698D6301A22B}"/>
              </a:ext>
            </a:extLst>
          </p:cNvPr>
          <p:cNvSpPr>
            <a:spLocks noGrp="1"/>
          </p:cNvSpPr>
          <p:nvPr>
            <p:ph type="body" sz="quarter" idx="14"/>
          </p:nvPr>
        </p:nvSpPr>
        <p:spPr/>
        <p:txBody>
          <a:bodyPr/>
          <a:lstStyle/>
          <a:p>
            <a:r>
              <a:rPr lang="en-US"/>
              <a:t>01.01.2019 - 10.11.2019</a:t>
            </a:r>
          </a:p>
        </p:txBody>
      </p:sp>
      <p:sp>
        <p:nvSpPr>
          <p:cNvPr id="5" name="Footer Placeholder 4">
            <a:extLst>
              <a:ext uri="{FF2B5EF4-FFF2-40B4-BE49-F238E27FC236}">
                <a16:creationId xmlns:a16="http://schemas.microsoft.com/office/drawing/2014/main" id="{4DCBC3BF-4F32-44EC-A535-5C57F5160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4135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EF56A-95BC-490C-9468-E4745B5D654F}"/>
              </a:ext>
            </a:extLst>
          </p:cNvPr>
          <p:cNvSpPr>
            <a:spLocks noGrp="1"/>
          </p:cNvSpPr>
          <p:nvPr>
            <p:ph type="title"/>
          </p:nvPr>
        </p:nvSpPr>
        <p:spPr/>
        <p:txBody>
          <a:bodyPr/>
          <a:lstStyle/>
          <a:p>
            <a:r>
              <a:rPr lang="en-US"/>
              <a:t>Facebook Interactions by Post Type | WDR Lokalzeit aus Aachen</a:t>
            </a:r>
          </a:p>
        </p:txBody>
      </p:sp>
      <p:graphicFrame>
        <p:nvGraphicFramePr>
          <p:cNvPr id="6" name="Chart Placeholder 5">
            <a:extLst>
              <a:ext uri="{FF2B5EF4-FFF2-40B4-BE49-F238E27FC236}">
                <a16:creationId xmlns:a16="http://schemas.microsoft.com/office/drawing/2014/main" id="{9920C892-5AA0-444E-8C9D-AB15968F7B3A}"/>
              </a:ext>
            </a:extLst>
          </p:cNvPr>
          <p:cNvGraphicFramePr>
            <a:graphicFrameLocks noGrp="1"/>
          </p:cNvGraphicFramePr>
          <p:nvPr>
            <p:ph type="chart" sz="quarter" idx="13"/>
            <p:extLst>
              <p:ext uri="{D42A27DB-BD31-4B8C-83A1-F6EECF244321}">
                <p14:modId xmlns:p14="http://schemas.microsoft.com/office/powerpoint/2010/main" val="249597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8B2AD-83A6-48FF-BE64-26EA689DBF1C}"/>
              </a:ext>
            </a:extLst>
          </p:cNvPr>
          <p:cNvSpPr>
            <a:spLocks noGrp="1"/>
          </p:cNvSpPr>
          <p:nvPr>
            <p:ph type="body" sz="quarter" idx="14"/>
          </p:nvPr>
        </p:nvSpPr>
        <p:spPr/>
        <p:txBody>
          <a:bodyPr/>
          <a:lstStyle/>
          <a:p>
            <a:r>
              <a:rPr lang="en-US"/>
              <a:t>01.01.2019 - 10.11.2019</a:t>
            </a:r>
          </a:p>
        </p:txBody>
      </p:sp>
      <p:sp>
        <p:nvSpPr>
          <p:cNvPr id="5" name="Footer Placeholder 4">
            <a:extLst>
              <a:ext uri="{FF2B5EF4-FFF2-40B4-BE49-F238E27FC236}">
                <a16:creationId xmlns:a16="http://schemas.microsoft.com/office/drawing/2014/main" id="{60125A85-048C-47CD-B02F-EF66309AED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12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91F18-EF23-4A82-AEA5-7E95E5237FC0}"/>
              </a:ext>
            </a:extLst>
          </p:cNvPr>
          <p:cNvSpPr>
            <a:spLocks noGrp="1"/>
          </p:cNvSpPr>
          <p:nvPr>
            <p:ph type="title"/>
          </p:nvPr>
        </p:nvSpPr>
        <p:spPr/>
        <p:txBody>
          <a:bodyPr/>
          <a:lstStyle/>
          <a:p>
            <a:r>
              <a:rPr lang="en-US"/>
              <a:t>Facebook Facebook VideoViews inkl. Crosspostings | WDR Lokalzeit aus Aachen - 1 of 9</a:t>
            </a:r>
          </a:p>
        </p:txBody>
      </p:sp>
      <p:graphicFrame>
        <p:nvGraphicFramePr>
          <p:cNvPr id="5" name="Table Placeholder 4">
            <a:extLst>
              <a:ext uri="{FF2B5EF4-FFF2-40B4-BE49-F238E27FC236}">
                <a16:creationId xmlns:a16="http://schemas.microsoft.com/office/drawing/2014/main" id="{3BB5B591-4DA6-4FFE-8B8E-C18763F7655B}"/>
              </a:ext>
            </a:extLst>
          </p:cNvPr>
          <p:cNvGraphicFramePr>
            <a:graphicFrameLocks noGrp="1"/>
          </p:cNvGraphicFramePr>
          <p:nvPr>
            <p:ph type="tbl" sz="quarter" idx="13"/>
            <p:extLst>
              <p:ext uri="{D42A27DB-BD31-4B8C-83A1-F6EECF244321}">
                <p14:modId xmlns:p14="http://schemas.microsoft.com/office/powerpoint/2010/main" val="3569518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6012363"/>
                    </a:ext>
                  </a:extLst>
                </a:gridCol>
                <a:gridCol w="905256">
                  <a:extLst>
                    <a:ext uri="{9D8B030D-6E8A-4147-A177-3AD203B41FA5}">
                      <a16:colId xmlns:a16="http://schemas.microsoft.com/office/drawing/2014/main" val="3122139055"/>
                    </a:ext>
                  </a:extLst>
                </a:gridCol>
                <a:gridCol w="1069848">
                  <a:extLst>
                    <a:ext uri="{9D8B030D-6E8A-4147-A177-3AD203B41FA5}">
                      <a16:colId xmlns:a16="http://schemas.microsoft.com/office/drawing/2014/main" val="118674199"/>
                    </a:ext>
                  </a:extLst>
                </a:gridCol>
                <a:gridCol w="1152144">
                  <a:extLst>
                    <a:ext uri="{9D8B030D-6E8A-4147-A177-3AD203B41FA5}">
                      <a16:colId xmlns:a16="http://schemas.microsoft.com/office/drawing/2014/main" val="1822651554"/>
                    </a:ext>
                  </a:extLst>
                </a:gridCol>
                <a:gridCol w="576072">
                  <a:extLst>
                    <a:ext uri="{9D8B030D-6E8A-4147-A177-3AD203B41FA5}">
                      <a16:colId xmlns:a16="http://schemas.microsoft.com/office/drawing/2014/main" val="3588921315"/>
                    </a:ext>
                  </a:extLst>
                </a:gridCol>
                <a:gridCol w="658368">
                  <a:extLst>
                    <a:ext uri="{9D8B030D-6E8A-4147-A177-3AD203B41FA5}">
                      <a16:colId xmlns:a16="http://schemas.microsoft.com/office/drawing/2014/main" val="1972195566"/>
                    </a:ext>
                  </a:extLst>
                </a:gridCol>
                <a:gridCol w="493776">
                  <a:extLst>
                    <a:ext uri="{9D8B030D-6E8A-4147-A177-3AD203B41FA5}">
                      <a16:colId xmlns:a16="http://schemas.microsoft.com/office/drawing/2014/main" val="3415608562"/>
                    </a:ext>
                  </a:extLst>
                </a:gridCol>
                <a:gridCol w="576072">
                  <a:extLst>
                    <a:ext uri="{9D8B030D-6E8A-4147-A177-3AD203B41FA5}">
                      <a16:colId xmlns:a16="http://schemas.microsoft.com/office/drawing/2014/main" val="2917092065"/>
                    </a:ext>
                  </a:extLst>
                </a:gridCol>
                <a:gridCol w="493776">
                  <a:extLst>
                    <a:ext uri="{9D8B030D-6E8A-4147-A177-3AD203B41FA5}">
                      <a16:colId xmlns:a16="http://schemas.microsoft.com/office/drawing/2014/main" val="2034823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1384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- 2019-10-08 15:34:09</a:t>
                      </a:r>
                      <a:r>
                        <a:rPr kumimoji="0" lang="de-DE" sz="1000" b="0" i="0" u="none" strike="noStrike" kern="1200" cap="none" spc="0" normalizeH="0" baseline="0" noProof="0">
                          <a:ln>
                            <a:noFill/>
                          </a:ln>
                          <a:solidFill>
                            <a:prstClr val="black"/>
                          </a:solidFill>
                          <a:effectLst/>
                          <a:uLnTx/>
                          <a:uFillTx/>
                          <a:latin typeface="+mn-lt"/>
                          <a:ea typeface="+mn-ea"/>
                          <a:cs typeface="+mn-cs"/>
                        </a:rPr>
                        <a:t>
 Kennt Ihr das auch? Eure Sneaker sind total verdreckt und ihr bekommt sie einfach nicht mehr sauber - nervig! In Düsseldorf gibt es jetzt einen Laden, der Eure schmuddeligen Sneaker wieder "retten"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extLst>
                  <a:ext uri="{0D108BD9-81ED-4DB2-BD59-A6C34878D82A}">
                    <a16:rowId xmlns:a16="http://schemas.microsoft.com/office/drawing/2014/main" val="306934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- 2019-09-16 11:15:25</a:t>
                      </a:r>
                      <a:r>
                        <a:rPr kumimoji="0" lang="de-DE" sz="1000" b="0" i="0" u="none" strike="noStrike" kern="1200" cap="none" spc="0" normalizeH="0" baseline="0" noProof="0">
                          <a:ln>
                            <a:noFill/>
                          </a:ln>
                          <a:solidFill>
                            <a:prstClr val="black"/>
                          </a:solidFill>
                          <a:effectLst/>
                          <a:uLnTx/>
                          <a:uFillTx/>
                          <a:latin typeface="+mn-lt"/>
                          <a:ea typeface="+mn-ea"/>
                          <a:cs typeface="+mn-cs"/>
                        </a:rPr>
                        <a:t>
 Im Urlaub entspannen? 🛌 Stefanie Göbel und ihre Tochter machen's anders.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323677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- 2019-01-28 15:20:12</a:t>
                      </a:r>
                      <a:r>
                        <a:rPr kumimoji="0" lang="de-DE" sz="1000" b="0" i="0" u="none" strike="noStrike" kern="1200" cap="none" spc="0" normalizeH="0" baseline="0" noProof="0">
                          <a:ln>
                            <a:noFill/>
                          </a:ln>
                          <a:solidFill>
                            <a:prstClr val="black"/>
                          </a:solidFill>
                          <a:effectLst/>
                          <a:uLnTx/>
                          <a:uFillTx/>
                          <a:latin typeface="+mn-lt"/>
                          <a:ea typeface="+mn-ea"/>
                          <a:cs typeface="+mn-cs"/>
                        </a:rPr>
                        <a:t>
 Linas Opa macht jetzt Kinder auf der ganzen Welt glücklich! 🧒🏻🌍
Mit dem Lina's Rolli's e.V. verschickt er die selbstgebauten Rollstühle zum Beispiel bis nach Indonesien.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a:t>
                      </a:r>
                    </a:p>
                  </a:txBody>
                  <a:tcPr/>
                </a:tc>
                <a:extLst>
                  <a:ext uri="{0D108BD9-81ED-4DB2-BD59-A6C34878D82A}">
                    <a16:rowId xmlns:a16="http://schemas.microsoft.com/office/drawing/2014/main" val="2818127613"/>
                  </a:ext>
                </a:extLst>
              </a:tr>
            </a:tbl>
          </a:graphicData>
        </a:graphic>
      </p:graphicFrame>
      <p:sp>
        <p:nvSpPr>
          <p:cNvPr id="4" name="Text Placeholder 3">
            <a:extLst>
              <a:ext uri="{FF2B5EF4-FFF2-40B4-BE49-F238E27FC236}">
                <a16:creationId xmlns:a16="http://schemas.microsoft.com/office/drawing/2014/main" id="{6CD104D0-FA52-496A-B0A6-5B5A09316F6F}"/>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54740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BC57F-AABF-4419-8A7B-B5798861D556}"/>
              </a:ext>
            </a:extLst>
          </p:cNvPr>
          <p:cNvSpPr>
            <a:spLocks noGrp="1"/>
          </p:cNvSpPr>
          <p:nvPr>
            <p:ph type="title"/>
          </p:nvPr>
        </p:nvSpPr>
        <p:spPr/>
        <p:txBody>
          <a:bodyPr/>
          <a:lstStyle/>
          <a:p>
            <a:r>
              <a:rPr lang="en-US"/>
              <a:t>Facebook Facebook VideoViews inkl. Crosspostings | WDR Lokalzeit aus Aachen - 2 of 9</a:t>
            </a:r>
          </a:p>
        </p:txBody>
      </p:sp>
      <p:graphicFrame>
        <p:nvGraphicFramePr>
          <p:cNvPr id="5" name="Table Placeholder 4">
            <a:extLst>
              <a:ext uri="{FF2B5EF4-FFF2-40B4-BE49-F238E27FC236}">
                <a16:creationId xmlns:a16="http://schemas.microsoft.com/office/drawing/2014/main" id="{7A2525BA-F1E0-4DB3-AE9B-35596B866E3F}"/>
              </a:ext>
            </a:extLst>
          </p:cNvPr>
          <p:cNvGraphicFramePr>
            <a:graphicFrameLocks noGrp="1"/>
          </p:cNvGraphicFramePr>
          <p:nvPr>
            <p:ph type="tbl" sz="quarter" idx="13"/>
            <p:extLst>
              <p:ext uri="{D42A27DB-BD31-4B8C-83A1-F6EECF244321}">
                <p14:modId xmlns:p14="http://schemas.microsoft.com/office/powerpoint/2010/main" val="875032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26861204"/>
                    </a:ext>
                  </a:extLst>
                </a:gridCol>
                <a:gridCol w="905256">
                  <a:extLst>
                    <a:ext uri="{9D8B030D-6E8A-4147-A177-3AD203B41FA5}">
                      <a16:colId xmlns:a16="http://schemas.microsoft.com/office/drawing/2014/main" val="3316912151"/>
                    </a:ext>
                  </a:extLst>
                </a:gridCol>
                <a:gridCol w="1069848">
                  <a:extLst>
                    <a:ext uri="{9D8B030D-6E8A-4147-A177-3AD203B41FA5}">
                      <a16:colId xmlns:a16="http://schemas.microsoft.com/office/drawing/2014/main" val="1517327468"/>
                    </a:ext>
                  </a:extLst>
                </a:gridCol>
                <a:gridCol w="1152144">
                  <a:extLst>
                    <a:ext uri="{9D8B030D-6E8A-4147-A177-3AD203B41FA5}">
                      <a16:colId xmlns:a16="http://schemas.microsoft.com/office/drawing/2014/main" val="2673373211"/>
                    </a:ext>
                  </a:extLst>
                </a:gridCol>
                <a:gridCol w="576072">
                  <a:extLst>
                    <a:ext uri="{9D8B030D-6E8A-4147-A177-3AD203B41FA5}">
                      <a16:colId xmlns:a16="http://schemas.microsoft.com/office/drawing/2014/main" val="2521607612"/>
                    </a:ext>
                  </a:extLst>
                </a:gridCol>
                <a:gridCol w="658368">
                  <a:extLst>
                    <a:ext uri="{9D8B030D-6E8A-4147-A177-3AD203B41FA5}">
                      <a16:colId xmlns:a16="http://schemas.microsoft.com/office/drawing/2014/main" val="1144009278"/>
                    </a:ext>
                  </a:extLst>
                </a:gridCol>
                <a:gridCol w="493776">
                  <a:extLst>
                    <a:ext uri="{9D8B030D-6E8A-4147-A177-3AD203B41FA5}">
                      <a16:colId xmlns:a16="http://schemas.microsoft.com/office/drawing/2014/main" val="596699878"/>
                    </a:ext>
                  </a:extLst>
                </a:gridCol>
                <a:gridCol w="576072">
                  <a:extLst>
                    <a:ext uri="{9D8B030D-6E8A-4147-A177-3AD203B41FA5}">
                      <a16:colId xmlns:a16="http://schemas.microsoft.com/office/drawing/2014/main" val="666752546"/>
                    </a:ext>
                  </a:extLst>
                </a:gridCol>
                <a:gridCol w="493776">
                  <a:extLst>
                    <a:ext uri="{9D8B030D-6E8A-4147-A177-3AD203B41FA5}">
                      <a16:colId xmlns:a16="http://schemas.microsoft.com/office/drawing/2014/main" val="1472369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3239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12:14:35</a:t>
                      </a:r>
                      <a:r>
                        <a:rPr kumimoji="0" lang="de-DE" sz="1000" b="0" i="0" u="none" strike="noStrike" kern="1200" cap="none" spc="0" normalizeH="0" baseline="0" noProof="0">
                          <a:ln>
                            <a:noFill/>
                          </a:ln>
                          <a:solidFill>
                            <a:prstClr val="black"/>
                          </a:solidFill>
                          <a:effectLst/>
                          <a:uLnTx/>
                          <a:uFillTx/>
                          <a:latin typeface="+mn-lt"/>
                          <a:ea typeface="+mn-ea"/>
                          <a:cs typeface="+mn-cs"/>
                        </a:rPr>
                        <a:t>
 Die ehemalige Krankenschwester Lilo Weigand-Sinsig gibt vier Mal pro Woche in Mechernich einen kostenlosen Deutschkurs für Geflüchtete - und nicht nur 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294392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- 2019-09-23 17:27:20</a:t>
                      </a:r>
                      <a:r>
                        <a:rPr kumimoji="0" lang="de-DE" sz="1000" b="0" i="0" u="none" strike="noStrike" kern="1200" cap="none" spc="0" normalizeH="0" baseline="0" noProof="0">
                          <a:ln>
                            <a:noFill/>
                          </a:ln>
                          <a:solidFill>
                            <a:prstClr val="black"/>
                          </a:solidFill>
                          <a:effectLst/>
                          <a:uLnTx/>
                          <a:uFillTx/>
                          <a:latin typeface="+mn-lt"/>
                          <a:ea typeface="+mn-ea"/>
                          <a:cs typeface="+mn-cs"/>
                        </a:rPr>
                        <a:t>
 Seit 16 Jahren gibt es Meisterschaften im Fahnenhochwerfen. 🚩 Und sogar eine Weltmeisterschaft! Die fand am Wochenende bei uns in der Region 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124571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- 2019-03-14 10:40:07</a:t>
                      </a:r>
                      <a:r>
                        <a:rPr kumimoji="0" lang="de-DE" sz="1000" b="0" i="0" u="none" strike="noStrike" kern="1200" cap="none" spc="0" normalizeH="0" baseline="0" noProof="0">
                          <a:ln>
                            <a:noFill/>
                          </a:ln>
                          <a:solidFill>
                            <a:prstClr val="black"/>
                          </a:solidFill>
                          <a:effectLst/>
                          <a:uLnTx/>
                          <a:uFillTx/>
                          <a:latin typeface="+mn-lt"/>
                          <a:ea typeface="+mn-ea"/>
                          <a:cs typeface="+mn-cs"/>
                        </a:rPr>
                        <a:t>
 In Roetgen in der Eifel zog ein Tornado durch den Ortskern und richtete schwere Zerstörungen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extLst>
                  <a:ext uri="{0D108BD9-81ED-4DB2-BD59-A6C34878D82A}">
                    <a16:rowId xmlns:a16="http://schemas.microsoft.com/office/drawing/2014/main" val="1850034049"/>
                  </a:ext>
                </a:extLst>
              </a:tr>
            </a:tbl>
          </a:graphicData>
        </a:graphic>
      </p:graphicFrame>
      <p:sp>
        <p:nvSpPr>
          <p:cNvPr id="4" name="Text Placeholder 3">
            <a:extLst>
              <a:ext uri="{FF2B5EF4-FFF2-40B4-BE49-F238E27FC236}">
                <a16:creationId xmlns:a16="http://schemas.microsoft.com/office/drawing/2014/main" id="{6FD3472A-990F-409D-BFA4-CE71960CFB35}"/>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591635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64434-DF40-4FE9-AED9-BA63639E56C3}"/>
              </a:ext>
            </a:extLst>
          </p:cNvPr>
          <p:cNvSpPr>
            <a:spLocks noGrp="1"/>
          </p:cNvSpPr>
          <p:nvPr>
            <p:ph type="title"/>
          </p:nvPr>
        </p:nvSpPr>
        <p:spPr/>
        <p:txBody>
          <a:bodyPr/>
          <a:lstStyle/>
          <a:p>
            <a:r>
              <a:rPr lang="en-US"/>
              <a:t>Facebook Facebook VideoViews inkl. Crosspostings | WDR Lokalzeit aus Aachen - 3 of 9</a:t>
            </a:r>
          </a:p>
        </p:txBody>
      </p:sp>
      <p:graphicFrame>
        <p:nvGraphicFramePr>
          <p:cNvPr id="5" name="Table Placeholder 4">
            <a:extLst>
              <a:ext uri="{FF2B5EF4-FFF2-40B4-BE49-F238E27FC236}">
                <a16:creationId xmlns:a16="http://schemas.microsoft.com/office/drawing/2014/main" id="{117F7ABD-1362-49BC-B324-E6365D3F4891}"/>
              </a:ext>
            </a:extLst>
          </p:cNvPr>
          <p:cNvGraphicFramePr>
            <a:graphicFrameLocks noGrp="1"/>
          </p:cNvGraphicFramePr>
          <p:nvPr>
            <p:ph type="tbl" sz="quarter" idx="13"/>
            <p:extLst>
              <p:ext uri="{D42A27DB-BD31-4B8C-83A1-F6EECF244321}">
                <p14:modId xmlns:p14="http://schemas.microsoft.com/office/powerpoint/2010/main" val="53574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55499538"/>
                    </a:ext>
                  </a:extLst>
                </a:gridCol>
                <a:gridCol w="905256">
                  <a:extLst>
                    <a:ext uri="{9D8B030D-6E8A-4147-A177-3AD203B41FA5}">
                      <a16:colId xmlns:a16="http://schemas.microsoft.com/office/drawing/2014/main" val="1646876433"/>
                    </a:ext>
                  </a:extLst>
                </a:gridCol>
                <a:gridCol w="1069848">
                  <a:extLst>
                    <a:ext uri="{9D8B030D-6E8A-4147-A177-3AD203B41FA5}">
                      <a16:colId xmlns:a16="http://schemas.microsoft.com/office/drawing/2014/main" val="2704582640"/>
                    </a:ext>
                  </a:extLst>
                </a:gridCol>
                <a:gridCol w="1152144">
                  <a:extLst>
                    <a:ext uri="{9D8B030D-6E8A-4147-A177-3AD203B41FA5}">
                      <a16:colId xmlns:a16="http://schemas.microsoft.com/office/drawing/2014/main" val="1286035435"/>
                    </a:ext>
                  </a:extLst>
                </a:gridCol>
                <a:gridCol w="576072">
                  <a:extLst>
                    <a:ext uri="{9D8B030D-6E8A-4147-A177-3AD203B41FA5}">
                      <a16:colId xmlns:a16="http://schemas.microsoft.com/office/drawing/2014/main" val="4055911116"/>
                    </a:ext>
                  </a:extLst>
                </a:gridCol>
                <a:gridCol w="658368">
                  <a:extLst>
                    <a:ext uri="{9D8B030D-6E8A-4147-A177-3AD203B41FA5}">
                      <a16:colId xmlns:a16="http://schemas.microsoft.com/office/drawing/2014/main" val="3234528962"/>
                    </a:ext>
                  </a:extLst>
                </a:gridCol>
                <a:gridCol w="493776">
                  <a:extLst>
                    <a:ext uri="{9D8B030D-6E8A-4147-A177-3AD203B41FA5}">
                      <a16:colId xmlns:a16="http://schemas.microsoft.com/office/drawing/2014/main" val="450777074"/>
                    </a:ext>
                  </a:extLst>
                </a:gridCol>
                <a:gridCol w="576072">
                  <a:extLst>
                    <a:ext uri="{9D8B030D-6E8A-4147-A177-3AD203B41FA5}">
                      <a16:colId xmlns:a16="http://schemas.microsoft.com/office/drawing/2014/main" val="2171715850"/>
                    </a:ext>
                  </a:extLst>
                </a:gridCol>
                <a:gridCol w="493776">
                  <a:extLst>
                    <a:ext uri="{9D8B030D-6E8A-4147-A177-3AD203B41FA5}">
                      <a16:colId xmlns:a16="http://schemas.microsoft.com/office/drawing/2014/main" val="117385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9499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- 2019-08-13 15:37:05</a:t>
                      </a:r>
                      <a:r>
                        <a:rPr kumimoji="0" lang="de-DE" sz="1000" b="0" i="0" u="none" strike="noStrike" kern="1200" cap="none" spc="0" normalizeH="0" baseline="0" noProof="0">
                          <a:ln>
                            <a:noFill/>
                          </a:ln>
                          <a:solidFill>
                            <a:prstClr val="black"/>
                          </a:solidFill>
                          <a:effectLst/>
                          <a:uLnTx/>
                          <a:uFillTx/>
                          <a:latin typeface="+mn-lt"/>
                          <a:ea typeface="+mn-ea"/>
                          <a:cs typeface="+mn-cs"/>
                        </a:rPr>
                        <a:t>
 Bei Aldenhoven konnten Studenten der RWTH und der FH Aachen auf einer Teststrecke ihren "Sonnenwagen" testen.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01896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- 2019-08-07 12:34:16</a:t>
                      </a:r>
                      <a:r>
                        <a:rPr kumimoji="0" lang="de-DE" sz="1000" b="0" i="0" u="none" strike="noStrike" kern="1200" cap="none" spc="0" normalizeH="0" baseline="0" noProof="0">
                          <a:ln>
                            <a:noFill/>
                          </a:ln>
                          <a:solidFill>
                            <a:prstClr val="black"/>
                          </a:solidFill>
                          <a:effectLst/>
                          <a:uLnTx/>
                          <a:uFillTx/>
                          <a:latin typeface="+mn-lt"/>
                          <a:ea typeface="+mn-ea"/>
                          <a:cs typeface="+mn-cs"/>
                        </a:rPr>
                        <a:t>
 Beim Dorffest am Wochenende wird der Schwanenweiher im Monschauer Stadtteil Höfen schon teilweise in neuem Glanz erstrahlen - wir waren für euch bei der "Renovierung" dabei!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67068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- 2019-08-07 10:18:58</a:t>
                      </a:r>
                      <a:r>
                        <a:rPr kumimoji="0" lang="de-DE" sz="1000" b="0" i="0" u="none" strike="noStrike" kern="1200" cap="none" spc="0" normalizeH="0" baseline="0" noProof="0">
                          <a:ln>
                            <a:noFill/>
                          </a:ln>
                          <a:solidFill>
                            <a:prstClr val="black"/>
                          </a:solidFill>
                          <a:effectLst/>
                          <a:uLnTx/>
                          <a:uFillTx/>
                          <a:latin typeface="+mn-lt"/>
                          <a:ea typeface="+mn-ea"/>
                          <a:cs typeface="+mn-cs"/>
                        </a:rPr>
                        <a:t>
 Der Wochenmarkt in Aachen - immer ein guter Grund, einen  der schönsten Plätze der Stadt zu besuchen. Doch inzwischen geht's den Händlern richtig schlecht. Sie sind sauer, weil die Kundschaft ausbleibt.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extLst>
                  <a:ext uri="{0D108BD9-81ED-4DB2-BD59-A6C34878D82A}">
                    <a16:rowId xmlns:a16="http://schemas.microsoft.com/office/drawing/2014/main" val="1988190378"/>
                  </a:ext>
                </a:extLst>
              </a:tr>
            </a:tbl>
          </a:graphicData>
        </a:graphic>
      </p:graphicFrame>
      <p:sp>
        <p:nvSpPr>
          <p:cNvPr id="4" name="Text Placeholder 3">
            <a:extLst>
              <a:ext uri="{FF2B5EF4-FFF2-40B4-BE49-F238E27FC236}">
                <a16:creationId xmlns:a16="http://schemas.microsoft.com/office/drawing/2014/main" id="{EB51DAD2-CA2E-45C9-BF47-C27A8A4723A5}"/>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972048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64F19-6582-49B3-A03A-5DB410793812}"/>
              </a:ext>
            </a:extLst>
          </p:cNvPr>
          <p:cNvSpPr>
            <a:spLocks noGrp="1"/>
          </p:cNvSpPr>
          <p:nvPr>
            <p:ph type="title"/>
          </p:nvPr>
        </p:nvSpPr>
        <p:spPr/>
        <p:txBody>
          <a:bodyPr/>
          <a:lstStyle/>
          <a:p>
            <a:r>
              <a:rPr lang="en-US"/>
              <a:t>Facebook Facebook VideoViews inkl. Crosspostings | WDR Lokalzeit aus Aachen - 4 of 9</a:t>
            </a:r>
          </a:p>
        </p:txBody>
      </p:sp>
      <p:graphicFrame>
        <p:nvGraphicFramePr>
          <p:cNvPr id="5" name="Table Placeholder 4">
            <a:extLst>
              <a:ext uri="{FF2B5EF4-FFF2-40B4-BE49-F238E27FC236}">
                <a16:creationId xmlns:a16="http://schemas.microsoft.com/office/drawing/2014/main" id="{3D37BB26-B0AB-4D8E-B954-E21CEB90B888}"/>
              </a:ext>
            </a:extLst>
          </p:cNvPr>
          <p:cNvGraphicFramePr>
            <a:graphicFrameLocks noGrp="1"/>
          </p:cNvGraphicFramePr>
          <p:nvPr>
            <p:ph type="tbl" sz="quarter" idx="13"/>
            <p:extLst>
              <p:ext uri="{D42A27DB-BD31-4B8C-83A1-F6EECF244321}">
                <p14:modId xmlns:p14="http://schemas.microsoft.com/office/powerpoint/2010/main" val="348577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5646334"/>
                    </a:ext>
                  </a:extLst>
                </a:gridCol>
                <a:gridCol w="905256">
                  <a:extLst>
                    <a:ext uri="{9D8B030D-6E8A-4147-A177-3AD203B41FA5}">
                      <a16:colId xmlns:a16="http://schemas.microsoft.com/office/drawing/2014/main" val="1219983404"/>
                    </a:ext>
                  </a:extLst>
                </a:gridCol>
                <a:gridCol w="1069848">
                  <a:extLst>
                    <a:ext uri="{9D8B030D-6E8A-4147-A177-3AD203B41FA5}">
                      <a16:colId xmlns:a16="http://schemas.microsoft.com/office/drawing/2014/main" val="3303891971"/>
                    </a:ext>
                  </a:extLst>
                </a:gridCol>
                <a:gridCol w="1152144">
                  <a:extLst>
                    <a:ext uri="{9D8B030D-6E8A-4147-A177-3AD203B41FA5}">
                      <a16:colId xmlns:a16="http://schemas.microsoft.com/office/drawing/2014/main" val="827231737"/>
                    </a:ext>
                  </a:extLst>
                </a:gridCol>
                <a:gridCol w="576072">
                  <a:extLst>
                    <a:ext uri="{9D8B030D-6E8A-4147-A177-3AD203B41FA5}">
                      <a16:colId xmlns:a16="http://schemas.microsoft.com/office/drawing/2014/main" val="788835055"/>
                    </a:ext>
                  </a:extLst>
                </a:gridCol>
                <a:gridCol w="658368">
                  <a:extLst>
                    <a:ext uri="{9D8B030D-6E8A-4147-A177-3AD203B41FA5}">
                      <a16:colId xmlns:a16="http://schemas.microsoft.com/office/drawing/2014/main" val="2994971478"/>
                    </a:ext>
                  </a:extLst>
                </a:gridCol>
                <a:gridCol w="493776">
                  <a:extLst>
                    <a:ext uri="{9D8B030D-6E8A-4147-A177-3AD203B41FA5}">
                      <a16:colId xmlns:a16="http://schemas.microsoft.com/office/drawing/2014/main" val="2237307613"/>
                    </a:ext>
                  </a:extLst>
                </a:gridCol>
                <a:gridCol w="576072">
                  <a:extLst>
                    <a:ext uri="{9D8B030D-6E8A-4147-A177-3AD203B41FA5}">
                      <a16:colId xmlns:a16="http://schemas.microsoft.com/office/drawing/2014/main" val="2078850854"/>
                    </a:ext>
                  </a:extLst>
                </a:gridCol>
                <a:gridCol w="493776">
                  <a:extLst>
                    <a:ext uri="{9D8B030D-6E8A-4147-A177-3AD203B41FA5}">
                      <a16:colId xmlns:a16="http://schemas.microsoft.com/office/drawing/2014/main" val="884996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3534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- 2019-08-09 15:47:38</a:t>
                      </a:r>
                      <a:r>
                        <a:rPr kumimoji="0" lang="de-DE" sz="1000" b="0" i="0" u="none" strike="noStrike" kern="1200" cap="none" spc="0" normalizeH="0" baseline="0" noProof="0">
                          <a:ln>
                            <a:noFill/>
                          </a:ln>
                          <a:solidFill>
                            <a:prstClr val="black"/>
                          </a:solidFill>
                          <a:effectLst/>
                          <a:uLnTx/>
                          <a:uFillTx/>
                          <a:latin typeface="+mn-lt"/>
                          <a:ea typeface="+mn-ea"/>
                          <a:cs typeface="+mn-cs"/>
                        </a:rPr>
                        <a:t>
 Ein mysteriöser Fund im Postwagen...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1843528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- 2019-08-14 11:02:31</a:t>
                      </a:r>
                      <a:r>
                        <a:rPr kumimoji="0" lang="de-DE" sz="1000" b="0" i="0" u="none" strike="noStrike" kern="1200" cap="none" spc="0" normalizeH="0" baseline="0" noProof="0">
                          <a:ln>
                            <a:noFill/>
                          </a:ln>
                          <a:solidFill>
                            <a:prstClr val="black"/>
                          </a:solidFill>
                          <a:effectLst/>
                          <a:uLnTx/>
                          <a:uFillTx/>
                          <a:latin typeface="+mn-lt"/>
                          <a:ea typeface="+mn-ea"/>
                          <a:cs typeface="+mn-cs"/>
                        </a:rPr>
                        <a:t>
 Nahe Monschau kümmert sich ein Jäger um junge Rehe, die ihre Mütter verloren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extLst>
                  <a:ext uri="{0D108BD9-81ED-4DB2-BD59-A6C34878D82A}">
                    <a16:rowId xmlns:a16="http://schemas.microsoft.com/office/drawing/2014/main" val="228519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- 2019-06-03 14:52:27</a:t>
                      </a:r>
                      <a:r>
                        <a:rPr kumimoji="0" lang="de-DE" sz="1000" b="0" i="0" u="none" strike="noStrike" kern="1200" cap="none" spc="0" normalizeH="0" baseline="0" noProof="0">
                          <a:ln>
                            <a:noFill/>
                          </a:ln>
                          <a:solidFill>
                            <a:prstClr val="black"/>
                          </a:solidFill>
                          <a:effectLst/>
                          <a:uLnTx/>
                          <a:uFillTx/>
                          <a:latin typeface="+mn-lt"/>
                          <a:ea typeface="+mn-ea"/>
                          <a:cs typeface="+mn-cs"/>
                        </a:rPr>
                        <a:t>
 Einmal in einem LKW mitfahren – für viele Kinder ein großer Traum! 100 LKW-Fahrer aus der Region machen diesen Traum möglich. Sie luden schwerkranke Kinder zu einer dreistündigen Rundfahrt in ihren LKW 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extLst>
                  <a:ext uri="{0D108BD9-81ED-4DB2-BD59-A6C34878D82A}">
                    <a16:rowId xmlns:a16="http://schemas.microsoft.com/office/drawing/2014/main" val="235639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- 2019-08-05 13:05:13</a:t>
                      </a:r>
                      <a:r>
                        <a:rPr kumimoji="0" lang="de-DE" sz="1000" b="0" i="0" u="none" strike="noStrike" kern="1200" cap="none" spc="0" normalizeH="0" baseline="0" noProof="0">
                          <a:ln>
                            <a:noFill/>
                          </a:ln>
                          <a:solidFill>
                            <a:prstClr val="black"/>
                          </a:solidFill>
                          <a:effectLst/>
                          <a:uLnTx/>
                          <a:uFillTx/>
                          <a:latin typeface="+mn-lt"/>
                          <a:ea typeface="+mn-ea"/>
                          <a:cs typeface="+mn-cs"/>
                        </a:rPr>
                        <a:t>
 Schluss nach 404 Jahren: Aachens älteste Apotheke  gibt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extLst>
                  <a:ext uri="{0D108BD9-81ED-4DB2-BD59-A6C34878D82A}">
                    <a16:rowId xmlns:a16="http://schemas.microsoft.com/office/drawing/2014/main" val="1704046297"/>
                  </a:ext>
                </a:extLst>
              </a:tr>
            </a:tbl>
          </a:graphicData>
        </a:graphic>
      </p:graphicFrame>
      <p:sp>
        <p:nvSpPr>
          <p:cNvPr id="4" name="Text Placeholder 3">
            <a:extLst>
              <a:ext uri="{FF2B5EF4-FFF2-40B4-BE49-F238E27FC236}">
                <a16:creationId xmlns:a16="http://schemas.microsoft.com/office/drawing/2014/main" id="{16969B6C-0F13-4E72-953A-962BB6C76FA2}"/>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145129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7CBDF-1265-49FD-9895-3A578C5FF747}"/>
              </a:ext>
            </a:extLst>
          </p:cNvPr>
          <p:cNvSpPr>
            <a:spLocks noGrp="1"/>
          </p:cNvSpPr>
          <p:nvPr>
            <p:ph type="title"/>
          </p:nvPr>
        </p:nvSpPr>
        <p:spPr/>
        <p:txBody>
          <a:bodyPr/>
          <a:lstStyle/>
          <a:p>
            <a:r>
              <a:rPr lang="en-US"/>
              <a:t>Facebook Facebook VideoViews inkl. Crosspostings | WDR Lokalzeit aus Aachen - 5 of 9</a:t>
            </a:r>
          </a:p>
        </p:txBody>
      </p:sp>
      <p:graphicFrame>
        <p:nvGraphicFramePr>
          <p:cNvPr id="5" name="Table Placeholder 4">
            <a:extLst>
              <a:ext uri="{FF2B5EF4-FFF2-40B4-BE49-F238E27FC236}">
                <a16:creationId xmlns:a16="http://schemas.microsoft.com/office/drawing/2014/main" id="{038E550F-6231-4DB5-B682-2B64AAB9CDFA}"/>
              </a:ext>
            </a:extLst>
          </p:cNvPr>
          <p:cNvGraphicFramePr>
            <a:graphicFrameLocks noGrp="1"/>
          </p:cNvGraphicFramePr>
          <p:nvPr>
            <p:ph type="tbl" sz="quarter" idx="13"/>
            <p:extLst>
              <p:ext uri="{D42A27DB-BD31-4B8C-83A1-F6EECF244321}">
                <p14:modId xmlns:p14="http://schemas.microsoft.com/office/powerpoint/2010/main" val="198710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7868554"/>
                    </a:ext>
                  </a:extLst>
                </a:gridCol>
                <a:gridCol w="905256">
                  <a:extLst>
                    <a:ext uri="{9D8B030D-6E8A-4147-A177-3AD203B41FA5}">
                      <a16:colId xmlns:a16="http://schemas.microsoft.com/office/drawing/2014/main" val="608368366"/>
                    </a:ext>
                  </a:extLst>
                </a:gridCol>
                <a:gridCol w="1069848">
                  <a:extLst>
                    <a:ext uri="{9D8B030D-6E8A-4147-A177-3AD203B41FA5}">
                      <a16:colId xmlns:a16="http://schemas.microsoft.com/office/drawing/2014/main" val="3327213643"/>
                    </a:ext>
                  </a:extLst>
                </a:gridCol>
                <a:gridCol w="1152144">
                  <a:extLst>
                    <a:ext uri="{9D8B030D-6E8A-4147-A177-3AD203B41FA5}">
                      <a16:colId xmlns:a16="http://schemas.microsoft.com/office/drawing/2014/main" val="1477451160"/>
                    </a:ext>
                  </a:extLst>
                </a:gridCol>
                <a:gridCol w="576072">
                  <a:extLst>
                    <a:ext uri="{9D8B030D-6E8A-4147-A177-3AD203B41FA5}">
                      <a16:colId xmlns:a16="http://schemas.microsoft.com/office/drawing/2014/main" val="2253091861"/>
                    </a:ext>
                  </a:extLst>
                </a:gridCol>
                <a:gridCol w="658368">
                  <a:extLst>
                    <a:ext uri="{9D8B030D-6E8A-4147-A177-3AD203B41FA5}">
                      <a16:colId xmlns:a16="http://schemas.microsoft.com/office/drawing/2014/main" val="2181158391"/>
                    </a:ext>
                  </a:extLst>
                </a:gridCol>
                <a:gridCol w="493776">
                  <a:extLst>
                    <a:ext uri="{9D8B030D-6E8A-4147-A177-3AD203B41FA5}">
                      <a16:colId xmlns:a16="http://schemas.microsoft.com/office/drawing/2014/main" val="4235181303"/>
                    </a:ext>
                  </a:extLst>
                </a:gridCol>
                <a:gridCol w="576072">
                  <a:extLst>
                    <a:ext uri="{9D8B030D-6E8A-4147-A177-3AD203B41FA5}">
                      <a16:colId xmlns:a16="http://schemas.microsoft.com/office/drawing/2014/main" val="345858751"/>
                    </a:ext>
                  </a:extLst>
                </a:gridCol>
                <a:gridCol w="493776">
                  <a:extLst>
                    <a:ext uri="{9D8B030D-6E8A-4147-A177-3AD203B41FA5}">
                      <a16:colId xmlns:a16="http://schemas.microsoft.com/office/drawing/2014/main" val="3134261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0661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- 2019-04-10 10:00:18</a:t>
                      </a:r>
                      <a:r>
                        <a:rPr kumimoji="0" lang="de-DE" sz="1000" b="0" i="0" u="none" strike="noStrike" kern="1200" cap="none" spc="0" normalizeH="0" baseline="0" noProof="0">
                          <a:ln>
                            <a:noFill/>
                          </a:ln>
                          <a:solidFill>
                            <a:prstClr val="black"/>
                          </a:solidFill>
                          <a:effectLst/>
                          <a:uLnTx/>
                          <a:uFillTx/>
                          <a:latin typeface="+mn-lt"/>
                          <a:ea typeface="+mn-ea"/>
                          <a:cs typeface="+mn-cs"/>
                        </a:rPr>
                        <a:t>
 Hochbeete liegen total im Trend. Heute wird Rüdiger Ramme eins bauen. 👨‍🔧 Ein ganz Besonderes allerdings: Ein sogenanntes Schlüsselloch-Beet. 🔑Bei vielen Hobbygärtnern hierzulande noch völlig unbekannt...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184673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- 2019-08-24 09:15:35</a:t>
                      </a:r>
                      <a:r>
                        <a:rPr kumimoji="0" lang="de-DE" sz="1000" b="0" i="0" u="none" strike="noStrike" kern="1200" cap="none" spc="0" normalizeH="0" baseline="0" noProof="0">
                          <a:ln>
                            <a:noFill/>
                          </a:ln>
                          <a:solidFill>
                            <a:prstClr val="black"/>
                          </a:solidFill>
                          <a:effectLst/>
                          <a:uLnTx/>
                          <a:uFillTx/>
                          <a:latin typeface="+mn-lt"/>
                          <a:ea typeface="+mn-ea"/>
                          <a:cs typeface="+mn-cs"/>
                        </a:rPr>
                        <a:t>
 In diesem schicken Jugendstil-Bad kann ab Montag nach der Sommerpause wieder geschwommen werden - das ist die Elisabethhalle in Aachen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132994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aus Aachen - 2019-09-03 14:55:41</a:t>
                      </a:r>
                      <a:r>
                        <a:rPr kumimoji="0" lang="en-US" sz="1000" b="0" i="0" u="none" strike="noStrike" kern="1200" cap="none" spc="0" normalizeH="0" baseline="0" noProof="0">
                          <a:ln>
                            <a:noFill/>
                          </a:ln>
                          <a:solidFill>
                            <a:prstClr val="black"/>
                          </a:solidFill>
                          <a:effectLst/>
                          <a:uLnTx/>
                          <a:uFillTx/>
                          <a:latin typeface="+mn-lt"/>
                          <a:ea typeface="+mn-ea"/>
                          <a:cs typeface="+mn-cs"/>
                        </a:rPr>
                        <a:t>
 2013 war Schluss für den beliebten Live-Musik-Club "Outbaix". Aber ehemalige Stammgäste haben sich zusammengetan - und jetzt wird der "Outbaix 2.0 Music Club" wiederbelebt.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4069698005"/>
                  </a:ext>
                </a:extLst>
              </a:tr>
            </a:tbl>
          </a:graphicData>
        </a:graphic>
      </p:graphicFrame>
      <p:sp>
        <p:nvSpPr>
          <p:cNvPr id="4" name="Text Placeholder 3">
            <a:extLst>
              <a:ext uri="{FF2B5EF4-FFF2-40B4-BE49-F238E27FC236}">
                <a16:creationId xmlns:a16="http://schemas.microsoft.com/office/drawing/2014/main" id="{09E1E6CC-8F3B-40E7-B77F-5D92E6D69209}"/>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197967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FA730-EEBB-4FBD-88EC-7C6224F152AE}"/>
              </a:ext>
            </a:extLst>
          </p:cNvPr>
          <p:cNvSpPr>
            <a:spLocks noGrp="1"/>
          </p:cNvSpPr>
          <p:nvPr>
            <p:ph type="title"/>
          </p:nvPr>
        </p:nvSpPr>
        <p:spPr/>
        <p:txBody>
          <a:bodyPr/>
          <a:lstStyle/>
          <a:p>
            <a:r>
              <a:rPr lang="en-US"/>
              <a:t>Facebook Facebook VideoViews inkl. Crosspostings | WDR Lokalzeit aus Aachen - 6 of 9</a:t>
            </a:r>
          </a:p>
        </p:txBody>
      </p:sp>
      <p:graphicFrame>
        <p:nvGraphicFramePr>
          <p:cNvPr id="5" name="Table Placeholder 4">
            <a:extLst>
              <a:ext uri="{FF2B5EF4-FFF2-40B4-BE49-F238E27FC236}">
                <a16:creationId xmlns:a16="http://schemas.microsoft.com/office/drawing/2014/main" id="{29C8A52F-76A7-4DB7-A301-F287D413EBF5}"/>
              </a:ext>
            </a:extLst>
          </p:cNvPr>
          <p:cNvGraphicFramePr>
            <a:graphicFrameLocks noGrp="1"/>
          </p:cNvGraphicFramePr>
          <p:nvPr>
            <p:ph type="tbl" sz="quarter" idx="13"/>
            <p:extLst>
              <p:ext uri="{D42A27DB-BD31-4B8C-83A1-F6EECF244321}">
                <p14:modId xmlns:p14="http://schemas.microsoft.com/office/powerpoint/2010/main" val="2888953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62636863"/>
                    </a:ext>
                  </a:extLst>
                </a:gridCol>
                <a:gridCol w="905256">
                  <a:extLst>
                    <a:ext uri="{9D8B030D-6E8A-4147-A177-3AD203B41FA5}">
                      <a16:colId xmlns:a16="http://schemas.microsoft.com/office/drawing/2014/main" val="2908776606"/>
                    </a:ext>
                  </a:extLst>
                </a:gridCol>
                <a:gridCol w="1069848">
                  <a:extLst>
                    <a:ext uri="{9D8B030D-6E8A-4147-A177-3AD203B41FA5}">
                      <a16:colId xmlns:a16="http://schemas.microsoft.com/office/drawing/2014/main" val="836204126"/>
                    </a:ext>
                  </a:extLst>
                </a:gridCol>
                <a:gridCol w="1152144">
                  <a:extLst>
                    <a:ext uri="{9D8B030D-6E8A-4147-A177-3AD203B41FA5}">
                      <a16:colId xmlns:a16="http://schemas.microsoft.com/office/drawing/2014/main" val="3541813531"/>
                    </a:ext>
                  </a:extLst>
                </a:gridCol>
                <a:gridCol w="576072">
                  <a:extLst>
                    <a:ext uri="{9D8B030D-6E8A-4147-A177-3AD203B41FA5}">
                      <a16:colId xmlns:a16="http://schemas.microsoft.com/office/drawing/2014/main" val="1864225762"/>
                    </a:ext>
                  </a:extLst>
                </a:gridCol>
                <a:gridCol w="658368">
                  <a:extLst>
                    <a:ext uri="{9D8B030D-6E8A-4147-A177-3AD203B41FA5}">
                      <a16:colId xmlns:a16="http://schemas.microsoft.com/office/drawing/2014/main" val="2142373203"/>
                    </a:ext>
                  </a:extLst>
                </a:gridCol>
                <a:gridCol w="493776">
                  <a:extLst>
                    <a:ext uri="{9D8B030D-6E8A-4147-A177-3AD203B41FA5}">
                      <a16:colId xmlns:a16="http://schemas.microsoft.com/office/drawing/2014/main" val="1082816707"/>
                    </a:ext>
                  </a:extLst>
                </a:gridCol>
                <a:gridCol w="576072">
                  <a:extLst>
                    <a:ext uri="{9D8B030D-6E8A-4147-A177-3AD203B41FA5}">
                      <a16:colId xmlns:a16="http://schemas.microsoft.com/office/drawing/2014/main" val="2155400973"/>
                    </a:ext>
                  </a:extLst>
                </a:gridCol>
                <a:gridCol w="493776">
                  <a:extLst>
                    <a:ext uri="{9D8B030D-6E8A-4147-A177-3AD203B41FA5}">
                      <a16:colId xmlns:a16="http://schemas.microsoft.com/office/drawing/2014/main" val="204042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35660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- 2019-08-06 16:42:41</a:t>
                      </a:r>
                      <a:r>
                        <a:rPr kumimoji="0" lang="de-DE" sz="1000" b="0" i="0" u="none" strike="noStrike" kern="1200" cap="none" spc="0" normalizeH="0" baseline="0" noProof="0">
                          <a:ln>
                            <a:noFill/>
                          </a:ln>
                          <a:solidFill>
                            <a:prstClr val="black"/>
                          </a:solidFill>
                          <a:effectLst/>
                          <a:uLnTx/>
                          <a:uFillTx/>
                          <a:latin typeface="+mn-lt"/>
                          <a:ea typeface="+mn-ea"/>
                          <a:cs typeface="+mn-cs"/>
                        </a:rPr>
                        <a:t>
 Die jungen Polarwölfe im Brückenkopf-Park Jülich gGmbH sind deutlich gewachsen und freuen sich auf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extLst>
                  <a:ext uri="{0D108BD9-81ED-4DB2-BD59-A6C34878D82A}">
                    <a16:rowId xmlns:a16="http://schemas.microsoft.com/office/drawing/2014/main" val="126258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- 2019-02-12 09:19:42</a:t>
                      </a:r>
                      <a:r>
                        <a:rPr kumimoji="0" lang="de-DE" sz="1000" b="0" i="0" u="none" strike="noStrike" kern="1200" cap="none" spc="0" normalizeH="0" baseline="0" noProof="0">
                          <a:ln>
                            <a:noFill/>
                          </a:ln>
                          <a:solidFill>
                            <a:prstClr val="black"/>
                          </a:solidFill>
                          <a:effectLst/>
                          <a:uLnTx/>
                          <a:uFillTx/>
                          <a:latin typeface="+mn-lt"/>
                          <a:ea typeface="+mn-ea"/>
                          <a:cs typeface="+mn-cs"/>
                        </a:rPr>
                        <a:t>
 Vor die Tür gehen sie nur noch, wenn sie müssen - die Anwohner der L223 in Niederbardenberg. Die Straße wird seit einiger Zeit umgebaut und jeder Ausflug wird für die Anwohner zum halsbrecherischen Abenteuer...🚧👎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extLst>
                  <a:ext uri="{0D108BD9-81ED-4DB2-BD59-A6C34878D82A}">
                    <a16:rowId xmlns:a16="http://schemas.microsoft.com/office/drawing/2014/main" val="4099979565"/>
                  </a:ext>
                </a:extLst>
              </a:tr>
            </a:tbl>
          </a:graphicData>
        </a:graphic>
      </p:graphicFrame>
      <p:sp>
        <p:nvSpPr>
          <p:cNvPr id="4" name="Text Placeholder 3">
            <a:extLst>
              <a:ext uri="{FF2B5EF4-FFF2-40B4-BE49-F238E27FC236}">
                <a16:creationId xmlns:a16="http://schemas.microsoft.com/office/drawing/2014/main" id="{E63C3870-5C94-4CB3-9D5D-8553E1E6F318}"/>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210470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EF270-543A-4B97-B296-13009B104348}"/>
              </a:ext>
            </a:extLst>
          </p:cNvPr>
          <p:cNvSpPr>
            <a:spLocks noGrp="1"/>
          </p:cNvSpPr>
          <p:nvPr>
            <p:ph type="title"/>
          </p:nvPr>
        </p:nvSpPr>
        <p:spPr/>
        <p:txBody>
          <a:bodyPr/>
          <a:lstStyle/>
          <a:p>
            <a:r>
              <a:rPr lang="en-US"/>
              <a:t>Facebook Facebook VideoViews inkl. Crosspostings | WDR Lokalzeit aus Aachen - 7 of 9</a:t>
            </a:r>
          </a:p>
        </p:txBody>
      </p:sp>
      <p:graphicFrame>
        <p:nvGraphicFramePr>
          <p:cNvPr id="5" name="Table Placeholder 4">
            <a:extLst>
              <a:ext uri="{FF2B5EF4-FFF2-40B4-BE49-F238E27FC236}">
                <a16:creationId xmlns:a16="http://schemas.microsoft.com/office/drawing/2014/main" id="{9635DC9C-D75C-4FA7-95E8-B27A15475326}"/>
              </a:ext>
            </a:extLst>
          </p:cNvPr>
          <p:cNvGraphicFramePr>
            <a:graphicFrameLocks noGrp="1"/>
          </p:cNvGraphicFramePr>
          <p:nvPr>
            <p:ph type="tbl" sz="quarter" idx="13"/>
            <p:extLst>
              <p:ext uri="{D42A27DB-BD31-4B8C-83A1-F6EECF244321}">
                <p14:modId xmlns:p14="http://schemas.microsoft.com/office/powerpoint/2010/main" val="3810901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8973294"/>
                    </a:ext>
                  </a:extLst>
                </a:gridCol>
                <a:gridCol w="905256">
                  <a:extLst>
                    <a:ext uri="{9D8B030D-6E8A-4147-A177-3AD203B41FA5}">
                      <a16:colId xmlns:a16="http://schemas.microsoft.com/office/drawing/2014/main" val="1122186118"/>
                    </a:ext>
                  </a:extLst>
                </a:gridCol>
                <a:gridCol w="1069848">
                  <a:extLst>
                    <a:ext uri="{9D8B030D-6E8A-4147-A177-3AD203B41FA5}">
                      <a16:colId xmlns:a16="http://schemas.microsoft.com/office/drawing/2014/main" val="1716946969"/>
                    </a:ext>
                  </a:extLst>
                </a:gridCol>
                <a:gridCol w="1152144">
                  <a:extLst>
                    <a:ext uri="{9D8B030D-6E8A-4147-A177-3AD203B41FA5}">
                      <a16:colId xmlns:a16="http://schemas.microsoft.com/office/drawing/2014/main" val="2572437518"/>
                    </a:ext>
                  </a:extLst>
                </a:gridCol>
                <a:gridCol w="576072">
                  <a:extLst>
                    <a:ext uri="{9D8B030D-6E8A-4147-A177-3AD203B41FA5}">
                      <a16:colId xmlns:a16="http://schemas.microsoft.com/office/drawing/2014/main" val="505107684"/>
                    </a:ext>
                  </a:extLst>
                </a:gridCol>
                <a:gridCol w="658368">
                  <a:extLst>
                    <a:ext uri="{9D8B030D-6E8A-4147-A177-3AD203B41FA5}">
                      <a16:colId xmlns:a16="http://schemas.microsoft.com/office/drawing/2014/main" val="177133707"/>
                    </a:ext>
                  </a:extLst>
                </a:gridCol>
                <a:gridCol w="493776">
                  <a:extLst>
                    <a:ext uri="{9D8B030D-6E8A-4147-A177-3AD203B41FA5}">
                      <a16:colId xmlns:a16="http://schemas.microsoft.com/office/drawing/2014/main" val="554977094"/>
                    </a:ext>
                  </a:extLst>
                </a:gridCol>
                <a:gridCol w="576072">
                  <a:extLst>
                    <a:ext uri="{9D8B030D-6E8A-4147-A177-3AD203B41FA5}">
                      <a16:colId xmlns:a16="http://schemas.microsoft.com/office/drawing/2014/main" val="1027607731"/>
                    </a:ext>
                  </a:extLst>
                </a:gridCol>
                <a:gridCol w="493776">
                  <a:extLst>
                    <a:ext uri="{9D8B030D-6E8A-4147-A177-3AD203B41FA5}">
                      <a16:colId xmlns:a16="http://schemas.microsoft.com/office/drawing/2014/main" val="272310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3395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- 2019-10-14 17:42:30</a:t>
                      </a:r>
                      <a:r>
                        <a:rPr kumimoji="0" lang="de-DE" sz="1000" b="0" i="0" u="none" strike="noStrike" kern="1200" cap="none" spc="0" normalizeH="0" baseline="0" noProof="0">
                          <a:ln>
                            <a:noFill/>
                          </a:ln>
                          <a:solidFill>
                            <a:prstClr val="black"/>
                          </a:solidFill>
                          <a:effectLst/>
                          <a:uLnTx/>
                          <a:uFillTx/>
                          <a:latin typeface="+mn-lt"/>
                          <a:ea typeface="+mn-ea"/>
                          <a:cs typeface="+mn-cs"/>
                        </a:rPr>
                        <a:t>
 Bruno Schmidt kann wegen seiner Erkrankung an ALS Beine und Arme nicht mehr bewegen. Und trotzdem hat er beim Köln Marathon teilgenommen, dank der Hilfe seiner Freunde - ALS-Alle Lieben Schmidt e.V..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extLst>
                  <a:ext uri="{0D108BD9-81ED-4DB2-BD59-A6C34878D82A}">
                    <a16:rowId xmlns:a16="http://schemas.microsoft.com/office/drawing/2014/main" val="43721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- 2019-04-24 15:32:05</a:t>
                      </a:r>
                      <a:r>
                        <a:rPr kumimoji="0" lang="de-DE" sz="1000" b="0" i="0" u="none" strike="noStrike" kern="1200" cap="none" spc="0" normalizeH="0" baseline="0" noProof="0">
                          <a:ln>
                            <a:noFill/>
                          </a:ln>
                          <a:solidFill>
                            <a:prstClr val="black"/>
                          </a:solidFill>
                          <a:effectLst/>
                          <a:uLnTx/>
                          <a:uFillTx/>
                          <a:latin typeface="+mn-lt"/>
                          <a:ea typeface="+mn-ea"/>
                          <a:cs typeface="+mn-cs"/>
                        </a:rPr>
                        <a:t>
 Wer helfen will muss Geld spenden? 💸 Michaela Schnarr aus Düren zeigt, wie viele andere Dinge man für einen guten Zweck abgeben kann und damit ist sie echt erfolgreich - so wie mit ihrer Aktion Kinderbus.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3634450315"/>
                  </a:ext>
                </a:extLst>
              </a:tr>
            </a:tbl>
          </a:graphicData>
        </a:graphic>
      </p:graphicFrame>
      <p:sp>
        <p:nvSpPr>
          <p:cNvPr id="4" name="Text Placeholder 3">
            <a:extLst>
              <a:ext uri="{FF2B5EF4-FFF2-40B4-BE49-F238E27FC236}">
                <a16:creationId xmlns:a16="http://schemas.microsoft.com/office/drawing/2014/main" id="{86EDE033-12C1-4015-8B9D-CDADDE8399E0}"/>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507305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230D-6C34-4BBE-84D7-2FE2E3A84AB8}"/>
              </a:ext>
            </a:extLst>
          </p:cNvPr>
          <p:cNvSpPr>
            <a:spLocks noGrp="1"/>
          </p:cNvSpPr>
          <p:nvPr>
            <p:ph type="title"/>
          </p:nvPr>
        </p:nvSpPr>
        <p:spPr/>
        <p:txBody>
          <a:bodyPr/>
          <a:lstStyle/>
          <a:p>
            <a:r>
              <a:rPr lang="en-US"/>
              <a:t>Facebook Facebook VideoViews inkl. Crosspostings | WDR Lokalzeit aus Aachen - 8 of 9</a:t>
            </a:r>
          </a:p>
        </p:txBody>
      </p:sp>
      <p:graphicFrame>
        <p:nvGraphicFramePr>
          <p:cNvPr id="5" name="Table Placeholder 4">
            <a:extLst>
              <a:ext uri="{FF2B5EF4-FFF2-40B4-BE49-F238E27FC236}">
                <a16:creationId xmlns:a16="http://schemas.microsoft.com/office/drawing/2014/main" id="{490DF0FA-9FC6-463F-81EC-E59D92FC37D3}"/>
              </a:ext>
            </a:extLst>
          </p:cNvPr>
          <p:cNvGraphicFramePr>
            <a:graphicFrameLocks noGrp="1"/>
          </p:cNvGraphicFramePr>
          <p:nvPr>
            <p:ph type="tbl" sz="quarter" idx="13"/>
            <p:extLst>
              <p:ext uri="{D42A27DB-BD31-4B8C-83A1-F6EECF244321}">
                <p14:modId xmlns:p14="http://schemas.microsoft.com/office/powerpoint/2010/main" val="772373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22452165"/>
                    </a:ext>
                  </a:extLst>
                </a:gridCol>
                <a:gridCol w="905256">
                  <a:extLst>
                    <a:ext uri="{9D8B030D-6E8A-4147-A177-3AD203B41FA5}">
                      <a16:colId xmlns:a16="http://schemas.microsoft.com/office/drawing/2014/main" val="2919336152"/>
                    </a:ext>
                  </a:extLst>
                </a:gridCol>
                <a:gridCol w="1069848">
                  <a:extLst>
                    <a:ext uri="{9D8B030D-6E8A-4147-A177-3AD203B41FA5}">
                      <a16:colId xmlns:a16="http://schemas.microsoft.com/office/drawing/2014/main" val="1737223292"/>
                    </a:ext>
                  </a:extLst>
                </a:gridCol>
                <a:gridCol w="1152144">
                  <a:extLst>
                    <a:ext uri="{9D8B030D-6E8A-4147-A177-3AD203B41FA5}">
                      <a16:colId xmlns:a16="http://schemas.microsoft.com/office/drawing/2014/main" val="3599994175"/>
                    </a:ext>
                  </a:extLst>
                </a:gridCol>
                <a:gridCol w="576072">
                  <a:extLst>
                    <a:ext uri="{9D8B030D-6E8A-4147-A177-3AD203B41FA5}">
                      <a16:colId xmlns:a16="http://schemas.microsoft.com/office/drawing/2014/main" val="498007038"/>
                    </a:ext>
                  </a:extLst>
                </a:gridCol>
                <a:gridCol w="658368">
                  <a:extLst>
                    <a:ext uri="{9D8B030D-6E8A-4147-A177-3AD203B41FA5}">
                      <a16:colId xmlns:a16="http://schemas.microsoft.com/office/drawing/2014/main" val="738869104"/>
                    </a:ext>
                  </a:extLst>
                </a:gridCol>
                <a:gridCol w="493776">
                  <a:extLst>
                    <a:ext uri="{9D8B030D-6E8A-4147-A177-3AD203B41FA5}">
                      <a16:colId xmlns:a16="http://schemas.microsoft.com/office/drawing/2014/main" val="3718830438"/>
                    </a:ext>
                  </a:extLst>
                </a:gridCol>
                <a:gridCol w="576072">
                  <a:extLst>
                    <a:ext uri="{9D8B030D-6E8A-4147-A177-3AD203B41FA5}">
                      <a16:colId xmlns:a16="http://schemas.microsoft.com/office/drawing/2014/main" val="3332428720"/>
                    </a:ext>
                  </a:extLst>
                </a:gridCol>
                <a:gridCol w="493776">
                  <a:extLst>
                    <a:ext uri="{9D8B030D-6E8A-4147-A177-3AD203B41FA5}">
                      <a16:colId xmlns:a16="http://schemas.microsoft.com/office/drawing/2014/main" val="75929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26644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- 2019-03-19 16:51:06</a:t>
                      </a:r>
                      <a:r>
                        <a:rPr kumimoji="0" lang="de-DE" sz="1000" b="0" i="0" u="none" strike="noStrike" kern="1200" cap="none" spc="0" normalizeH="0" baseline="0" noProof="0">
                          <a:ln>
                            <a:noFill/>
                          </a:ln>
                          <a:solidFill>
                            <a:prstClr val="black"/>
                          </a:solidFill>
                          <a:effectLst/>
                          <a:uLnTx/>
                          <a:uFillTx/>
                          <a:latin typeface="+mn-lt"/>
                          <a:ea typeface="+mn-ea"/>
                          <a:cs typeface="+mn-cs"/>
                        </a:rPr>
                        <a:t>
 Beim Einkaufen wundert man sich oft: Viel Verpackung - wenig Inhalt. Aber nicht überall ist das so. In der Aachener Innenstadt gibt es ein Geschäft, das dem Plastikmüllproblem auf die Pelle rückt.🛍🚫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extLst>
                  <a:ext uri="{0D108BD9-81ED-4DB2-BD59-A6C34878D82A}">
                    <a16:rowId xmlns:a16="http://schemas.microsoft.com/office/drawing/2014/main" val="418491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- 2019-03-01 11:12:52</a:t>
                      </a:r>
                      <a:r>
                        <a:rPr kumimoji="0" lang="de-DE" sz="1000" b="0" i="0" u="none" strike="noStrike" kern="1200" cap="none" spc="0" normalizeH="0" baseline="0" noProof="0">
                          <a:ln>
                            <a:noFill/>
                          </a:ln>
                          <a:solidFill>
                            <a:prstClr val="black"/>
                          </a:solidFill>
                          <a:effectLst/>
                          <a:uLnTx/>
                          <a:uFillTx/>
                          <a:latin typeface="+mn-lt"/>
                          <a:ea typeface="+mn-ea"/>
                          <a:cs typeface="+mn-cs"/>
                        </a:rPr>
                        <a:t>
 Wilde Tiere, unberührte Natur und ein sensationeller Sternenhimmel - Nationalpark Eifel. Ein Muss für alle Naturfreunde!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extLst>
                  <a:ext uri="{0D108BD9-81ED-4DB2-BD59-A6C34878D82A}">
                    <a16:rowId xmlns:a16="http://schemas.microsoft.com/office/drawing/2014/main" val="405202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18:19:50</a:t>
                      </a:r>
                      <a:r>
                        <a:rPr kumimoji="0" lang="de-DE" sz="1000" b="0" i="0" u="none" strike="noStrike" kern="1200" cap="none" spc="0" normalizeH="0" baseline="0" noProof="0">
                          <a:ln>
                            <a:noFill/>
                          </a:ln>
                          <a:solidFill>
                            <a:prstClr val="black"/>
                          </a:solidFill>
                          <a:effectLst/>
                          <a:uLnTx/>
                          <a:uFillTx/>
                          <a:latin typeface="+mn-lt"/>
                          <a:ea typeface="+mn-ea"/>
                          <a:cs typeface="+mn-cs"/>
                        </a:rPr>
                        <a:t>
 Für viele Autofahrer könnte die Vorweihnachtszeit nicht allzu besinnlich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3728058944"/>
                  </a:ext>
                </a:extLst>
              </a:tr>
            </a:tbl>
          </a:graphicData>
        </a:graphic>
      </p:graphicFrame>
      <p:sp>
        <p:nvSpPr>
          <p:cNvPr id="4" name="Text Placeholder 3">
            <a:extLst>
              <a:ext uri="{FF2B5EF4-FFF2-40B4-BE49-F238E27FC236}">
                <a16:creationId xmlns:a16="http://schemas.microsoft.com/office/drawing/2014/main" id="{70DF1E8D-33E3-4941-A709-ADA7FCF78120}"/>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4075771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CF37-9BA3-42CE-AC20-AB7529748179}"/>
              </a:ext>
            </a:extLst>
          </p:cNvPr>
          <p:cNvSpPr>
            <a:spLocks noGrp="1"/>
          </p:cNvSpPr>
          <p:nvPr>
            <p:ph type="title"/>
          </p:nvPr>
        </p:nvSpPr>
        <p:spPr/>
        <p:txBody>
          <a:bodyPr/>
          <a:lstStyle/>
          <a:p>
            <a:r>
              <a:rPr lang="en-US"/>
              <a:t>Facebook Facebook VideoViews inkl. Crosspostings | WDR Lokalzeit aus Aachen - 9 of 9</a:t>
            </a:r>
          </a:p>
        </p:txBody>
      </p:sp>
      <p:graphicFrame>
        <p:nvGraphicFramePr>
          <p:cNvPr id="5" name="Table Placeholder 4">
            <a:extLst>
              <a:ext uri="{FF2B5EF4-FFF2-40B4-BE49-F238E27FC236}">
                <a16:creationId xmlns:a16="http://schemas.microsoft.com/office/drawing/2014/main" id="{06A0650A-B16E-4EE3-B5FA-13C04155F822}"/>
              </a:ext>
            </a:extLst>
          </p:cNvPr>
          <p:cNvGraphicFramePr>
            <a:graphicFrameLocks noGrp="1"/>
          </p:cNvGraphicFramePr>
          <p:nvPr>
            <p:ph type="tbl" sz="quarter" idx="13"/>
            <p:extLst>
              <p:ext uri="{D42A27DB-BD31-4B8C-83A1-F6EECF244321}">
                <p14:modId xmlns:p14="http://schemas.microsoft.com/office/powerpoint/2010/main" val="206922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79862381"/>
                    </a:ext>
                  </a:extLst>
                </a:gridCol>
                <a:gridCol w="905256">
                  <a:extLst>
                    <a:ext uri="{9D8B030D-6E8A-4147-A177-3AD203B41FA5}">
                      <a16:colId xmlns:a16="http://schemas.microsoft.com/office/drawing/2014/main" val="1067214239"/>
                    </a:ext>
                  </a:extLst>
                </a:gridCol>
                <a:gridCol w="1069848">
                  <a:extLst>
                    <a:ext uri="{9D8B030D-6E8A-4147-A177-3AD203B41FA5}">
                      <a16:colId xmlns:a16="http://schemas.microsoft.com/office/drawing/2014/main" val="2591410079"/>
                    </a:ext>
                  </a:extLst>
                </a:gridCol>
                <a:gridCol w="1152144">
                  <a:extLst>
                    <a:ext uri="{9D8B030D-6E8A-4147-A177-3AD203B41FA5}">
                      <a16:colId xmlns:a16="http://schemas.microsoft.com/office/drawing/2014/main" val="2263231805"/>
                    </a:ext>
                  </a:extLst>
                </a:gridCol>
                <a:gridCol w="576072">
                  <a:extLst>
                    <a:ext uri="{9D8B030D-6E8A-4147-A177-3AD203B41FA5}">
                      <a16:colId xmlns:a16="http://schemas.microsoft.com/office/drawing/2014/main" val="3580499260"/>
                    </a:ext>
                  </a:extLst>
                </a:gridCol>
                <a:gridCol w="658368">
                  <a:extLst>
                    <a:ext uri="{9D8B030D-6E8A-4147-A177-3AD203B41FA5}">
                      <a16:colId xmlns:a16="http://schemas.microsoft.com/office/drawing/2014/main" val="1309106066"/>
                    </a:ext>
                  </a:extLst>
                </a:gridCol>
                <a:gridCol w="493776">
                  <a:extLst>
                    <a:ext uri="{9D8B030D-6E8A-4147-A177-3AD203B41FA5}">
                      <a16:colId xmlns:a16="http://schemas.microsoft.com/office/drawing/2014/main" val="2336430201"/>
                    </a:ext>
                  </a:extLst>
                </a:gridCol>
                <a:gridCol w="576072">
                  <a:extLst>
                    <a:ext uri="{9D8B030D-6E8A-4147-A177-3AD203B41FA5}">
                      <a16:colId xmlns:a16="http://schemas.microsoft.com/office/drawing/2014/main" val="3893531583"/>
                    </a:ext>
                  </a:extLst>
                </a:gridCol>
                <a:gridCol w="493776">
                  <a:extLst>
                    <a:ext uri="{9D8B030D-6E8A-4147-A177-3AD203B41FA5}">
                      <a16:colId xmlns:a16="http://schemas.microsoft.com/office/drawing/2014/main" val="1634757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2010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- 2019-03-11 11:00:38</a:t>
                      </a:r>
                      <a:r>
                        <a:rPr kumimoji="0" lang="de-DE" sz="1000" b="0" i="0" u="none" strike="noStrike" kern="1200" cap="none" spc="0" normalizeH="0" baseline="0" noProof="0">
                          <a:ln>
                            <a:noFill/>
                          </a:ln>
                          <a:solidFill>
                            <a:prstClr val="black"/>
                          </a:solidFill>
                          <a:effectLst/>
                          <a:uLnTx/>
                          <a:uFillTx/>
                          <a:latin typeface="+mn-lt"/>
                          <a:ea typeface="+mn-ea"/>
                          <a:cs typeface="+mn-cs"/>
                        </a:rPr>
                        <a:t>
 Sturmtief "Eberhard" hat überall in der Region für Verwüstung gesorgt.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extLst>
                  <a:ext uri="{0D108BD9-81ED-4DB2-BD59-A6C34878D82A}">
                    <a16:rowId xmlns:a16="http://schemas.microsoft.com/office/drawing/2014/main" val="155616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- 2019-08-26 15:52:23</a:t>
                      </a:r>
                      <a:r>
                        <a:rPr kumimoji="0" lang="de-DE" sz="1000" b="0" i="0" u="none" strike="noStrike" kern="1200" cap="none" spc="0" normalizeH="0" baseline="0" noProof="0">
                          <a:ln>
                            <a:noFill/>
                          </a:ln>
                          <a:solidFill>
                            <a:prstClr val="black"/>
                          </a:solidFill>
                          <a:effectLst/>
                          <a:uLnTx/>
                          <a:uFillTx/>
                          <a:latin typeface="+mn-lt"/>
                          <a:ea typeface="+mn-ea"/>
                          <a:cs typeface="+mn-cs"/>
                        </a:rPr>
                        <a:t>
 Am Flüsschen Wurm bei Geilenkirchen haben sich zum 20. Mal waghalsige Badewannenpiloten versammelt, um den Naturgewalten zu trotzen.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1485233580"/>
                  </a:ext>
                </a:extLst>
              </a:tr>
            </a:tbl>
          </a:graphicData>
        </a:graphic>
      </p:graphicFrame>
      <p:sp>
        <p:nvSpPr>
          <p:cNvPr id="4" name="Text Placeholder 3">
            <a:extLst>
              <a:ext uri="{FF2B5EF4-FFF2-40B4-BE49-F238E27FC236}">
                <a16:creationId xmlns:a16="http://schemas.microsoft.com/office/drawing/2014/main" id="{2965044D-1A73-4C09-9CB4-196B3412AD92}"/>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039714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AC42-F8B1-47F7-BCB5-C3FF49EE1379}"/>
              </a:ext>
            </a:extLst>
          </p:cNvPr>
          <p:cNvSpPr>
            <a:spLocks noGrp="1"/>
          </p:cNvSpPr>
          <p:nvPr>
            <p:ph type="title"/>
          </p:nvPr>
        </p:nvSpPr>
        <p:spPr/>
        <p:txBody>
          <a:bodyPr/>
          <a:lstStyle/>
          <a:p>
            <a:r>
              <a:rPr lang="en-US"/>
              <a:t>Facebook Engagement Rate By Post Type | WDR Lokalzeit aus Aachen</a:t>
            </a:r>
          </a:p>
        </p:txBody>
      </p:sp>
      <p:graphicFrame>
        <p:nvGraphicFramePr>
          <p:cNvPr id="6" name="Chart Placeholder 5">
            <a:extLst>
              <a:ext uri="{FF2B5EF4-FFF2-40B4-BE49-F238E27FC236}">
                <a16:creationId xmlns:a16="http://schemas.microsoft.com/office/drawing/2014/main" id="{705E75BF-8E0D-431E-BE37-C6E22ED5CBFE}"/>
              </a:ext>
            </a:extLst>
          </p:cNvPr>
          <p:cNvGraphicFramePr>
            <a:graphicFrameLocks noGrp="1"/>
          </p:cNvGraphicFramePr>
          <p:nvPr>
            <p:ph type="chart" sz="quarter" idx="13"/>
            <p:extLst>
              <p:ext uri="{D42A27DB-BD31-4B8C-83A1-F6EECF244321}">
                <p14:modId xmlns:p14="http://schemas.microsoft.com/office/powerpoint/2010/main" val="4078487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77F887-ABD2-4186-95FF-136687D22BD6}"/>
              </a:ext>
            </a:extLst>
          </p:cNvPr>
          <p:cNvSpPr>
            <a:spLocks noGrp="1"/>
          </p:cNvSpPr>
          <p:nvPr>
            <p:ph type="body" sz="quarter" idx="14"/>
          </p:nvPr>
        </p:nvSpPr>
        <p:spPr/>
        <p:txBody>
          <a:bodyPr/>
          <a:lstStyle/>
          <a:p>
            <a:r>
              <a:rPr lang="en-US"/>
              <a:t>01.01.2019 - 10.11.2019</a:t>
            </a:r>
          </a:p>
        </p:txBody>
      </p:sp>
      <p:sp>
        <p:nvSpPr>
          <p:cNvPr id="5" name="Footer Placeholder 4">
            <a:extLst>
              <a:ext uri="{FF2B5EF4-FFF2-40B4-BE49-F238E27FC236}">
                <a16:creationId xmlns:a16="http://schemas.microsoft.com/office/drawing/2014/main" id="{47CAF11F-9B21-44F5-BCE4-92283E081E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4959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B6A8-AF9A-4C47-8BCD-546F90180E7F}"/>
              </a:ext>
            </a:extLst>
          </p:cNvPr>
          <p:cNvSpPr>
            <a:spLocks noGrp="1"/>
          </p:cNvSpPr>
          <p:nvPr>
            <p:ph type="title"/>
          </p:nvPr>
        </p:nvSpPr>
        <p:spPr/>
        <p:txBody>
          <a:bodyPr/>
          <a:lstStyle/>
          <a:p>
            <a:r>
              <a:rPr lang="de-DE"/>
              <a:t>Facebook Top-FB-Postings (nach Reichweite) | WDR Lokalzeit aus Aachen - 1 of 12</a:t>
            </a:r>
            <a:endParaRPr lang="en-US"/>
          </a:p>
        </p:txBody>
      </p:sp>
      <p:graphicFrame>
        <p:nvGraphicFramePr>
          <p:cNvPr id="5" name="Table Placeholder 4">
            <a:extLst>
              <a:ext uri="{FF2B5EF4-FFF2-40B4-BE49-F238E27FC236}">
                <a16:creationId xmlns:a16="http://schemas.microsoft.com/office/drawing/2014/main" id="{FDEC25D3-B6F9-43D9-9237-947F25775CD7}"/>
              </a:ext>
            </a:extLst>
          </p:cNvPr>
          <p:cNvGraphicFramePr>
            <a:graphicFrameLocks noGrp="1"/>
          </p:cNvGraphicFramePr>
          <p:nvPr>
            <p:ph type="tbl" sz="quarter" idx="13"/>
            <p:extLst>
              <p:ext uri="{D42A27DB-BD31-4B8C-83A1-F6EECF244321}">
                <p14:modId xmlns:p14="http://schemas.microsoft.com/office/powerpoint/2010/main" val="2876162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64199725"/>
                    </a:ext>
                  </a:extLst>
                </a:gridCol>
                <a:gridCol w="493776">
                  <a:extLst>
                    <a:ext uri="{9D8B030D-6E8A-4147-A177-3AD203B41FA5}">
                      <a16:colId xmlns:a16="http://schemas.microsoft.com/office/drawing/2014/main" val="45536412"/>
                    </a:ext>
                  </a:extLst>
                </a:gridCol>
                <a:gridCol w="493776">
                  <a:extLst>
                    <a:ext uri="{9D8B030D-6E8A-4147-A177-3AD203B41FA5}">
                      <a16:colId xmlns:a16="http://schemas.microsoft.com/office/drawing/2014/main" val="3816143238"/>
                    </a:ext>
                  </a:extLst>
                </a:gridCol>
                <a:gridCol w="493776">
                  <a:extLst>
                    <a:ext uri="{9D8B030D-6E8A-4147-A177-3AD203B41FA5}">
                      <a16:colId xmlns:a16="http://schemas.microsoft.com/office/drawing/2014/main" val="1178299583"/>
                    </a:ext>
                  </a:extLst>
                </a:gridCol>
                <a:gridCol w="493776">
                  <a:extLst>
                    <a:ext uri="{9D8B030D-6E8A-4147-A177-3AD203B41FA5}">
                      <a16:colId xmlns:a16="http://schemas.microsoft.com/office/drawing/2014/main" val="509055408"/>
                    </a:ext>
                  </a:extLst>
                </a:gridCol>
                <a:gridCol w="493776">
                  <a:extLst>
                    <a:ext uri="{9D8B030D-6E8A-4147-A177-3AD203B41FA5}">
                      <a16:colId xmlns:a16="http://schemas.microsoft.com/office/drawing/2014/main" val="4261444199"/>
                    </a:ext>
                  </a:extLst>
                </a:gridCol>
                <a:gridCol w="493776">
                  <a:extLst>
                    <a:ext uri="{9D8B030D-6E8A-4147-A177-3AD203B41FA5}">
                      <a16:colId xmlns:a16="http://schemas.microsoft.com/office/drawing/2014/main" val="3924413198"/>
                    </a:ext>
                  </a:extLst>
                </a:gridCol>
                <a:gridCol w="493776">
                  <a:extLst>
                    <a:ext uri="{9D8B030D-6E8A-4147-A177-3AD203B41FA5}">
                      <a16:colId xmlns:a16="http://schemas.microsoft.com/office/drawing/2014/main" val="2240365588"/>
                    </a:ext>
                  </a:extLst>
                </a:gridCol>
                <a:gridCol w="493776">
                  <a:extLst>
                    <a:ext uri="{9D8B030D-6E8A-4147-A177-3AD203B41FA5}">
                      <a16:colId xmlns:a16="http://schemas.microsoft.com/office/drawing/2014/main" val="145590302"/>
                    </a:ext>
                  </a:extLst>
                </a:gridCol>
                <a:gridCol w="493776">
                  <a:extLst>
                    <a:ext uri="{9D8B030D-6E8A-4147-A177-3AD203B41FA5}">
                      <a16:colId xmlns:a16="http://schemas.microsoft.com/office/drawing/2014/main" val="3517409528"/>
                    </a:ext>
                  </a:extLst>
                </a:gridCol>
                <a:gridCol w="493776">
                  <a:extLst>
                    <a:ext uri="{9D8B030D-6E8A-4147-A177-3AD203B41FA5}">
                      <a16:colId xmlns:a16="http://schemas.microsoft.com/office/drawing/2014/main" val="2931553548"/>
                    </a:ext>
                  </a:extLst>
                </a:gridCol>
                <a:gridCol w="493776">
                  <a:extLst>
                    <a:ext uri="{9D8B030D-6E8A-4147-A177-3AD203B41FA5}">
                      <a16:colId xmlns:a16="http://schemas.microsoft.com/office/drawing/2014/main" val="1679950634"/>
                    </a:ext>
                  </a:extLst>
                </a:gridCol>
                <a:gridCol w="493776">
                  <a:extLst>
                    <a:ext uri="{9D8B030D-6E8A-4147-A177-3AD203B41FA5}">
                      <a16:colId xmlns:a16="http://schemas.microsoft.com/office/drawing/2014/main" val="3650297755"/>
                    </a:ext>
                  </a:extLst>
                </a:gridCol>
                <a:gridCol w="493776">
                  <a:extLst>
                    <a:ext uri="{9D8B030D-6E8A-4147-A177-3AD203B41FA5}">
                      <a16:colId xmlns:a16="http://schemas.microsoft.com/office/drawing/2014/main" val="829159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684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- 2019-11-10 16:29:13</a:t>
                      </a:r>
                      <a:r>
                        <a:rPr kumimoji="0" lang="de-DE" sz="1000" b="0" i="0" u="none" strike="noStrike" kern="1200" cap="none" spc="0" normalizeH="0" baseline="0" noProof="0">
                          <a:ln>
                            <a:noFill/>
                          </a:ln>
                          <a:solidFill>
                            <a:prstClr val="black"/>
                          </a:solidFill>
                          <a:effectLst/>
                          <a:uLnTx/>
                          <a:uFillTx/>
                          <a:latin typeface="+mn-lt"/>
                          <a:ea typeface="+mn-ea"/>
                          <a:cs typeface="+mn-cs"/>
                        </a:rPr>
                        <a:t>
 In Aachen, Mönchengladbach, Bochum, Erkrath und Oberhausen sind die Narren bereits heute (10.11.2019) in die Session gestartet.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16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- 2019-11-10 11:13:39</a:t>
                      </a:r>
                      <a:r>
                        <a:rPr kumimoji="0" lang="de-DE" sz="1000" b="0" i="0" u="none" strike="noStrike" kern="1200" cap="none" spc="0" normalizeH="0" baseline="0" noProof="0">
                          <a:ln>
                            <a:noFill/>
                          </a:ln>
                          <a:solidFill>
                            <a:prstClr val="black"/>
                          </a:solidFill>
                          <a:effectLst/>
                          <a:uLnTx/>
                          <a:uFillTx/>
                          <a:latin typeface="+mn-lt"/>
                          <a:ea typeface="+mn-ea"/>
                          <a:cs typeface="+mn-cs"/>
                        </a:rPr>
                        <a:t>
 Oche Alaaf! Die Sessions-Eröffnung auf dem Holzgraben beginnt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1501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- 2019-11-09 10:51:52</a:t>
                      </a:r>
                      <a:r>
                        <a:rPr kumimoji="0" lang="de-DE" sz="1000" b="0" i="0" u="none" strike="noStrike" kern="1200" cap="none" spc="0" normalizeH="0" baseline="0" noProof="0">
                          <a:ln>
                            <a:noFill/>
                          </a:ln>
                          <a:solidFill>
                            <a:prstClr val="black"/>
                          </a:solidFill>
                          <a:effectLst/>
                          <a:uLnTx/>
                          <a:uFillTx/>
                          <a:latin typeface="+mn-lt"/>
                          <a:ea typeface="+mn-ea"/>
                          <a:cs typeface="+mn-cs"/>
                        </a:rPr>
                        <a:t>
 200 Jahre - so lange könnte es noch dauern, bis der Wald im Nationalpark Eifel wieder zum Urwald wird!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0807324"/>
                  </a:ext>
                </a:extLst>
              </a:tr>
            </a:tbl>
          </a:graphicData>
        </a:graphic>
      </p:graphicFrame>
      <p:sp>
        <p:nvSpPr>
          <p:cNvPr id="4" name="Text Placeholder 3">
            <a:extLst>
              <a:ext uri="{FF2B5EF4-FFF2-40B4-BE49-F238E27FC236}">
                <a16:creationId xmlns:a16="http://schemas.microsoft.com/office/drawing/2014/main" id="{ACADB16B-F8E7-499C-9F9F-A005ECC0F170}"/>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763982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46394-1EA4-44AB-9CD2-CC81D35029B7}"/>
              </a:ext>
            </a:extLst>
          </p:cNvPr>
          <p:cNvSpPr>
            <a:spLocks noGrp="1"/>
          </p:cNvSpPr>
          <p:nvPr>
            <p:ph type="title"/>
          </p:nvPr>
        </p:nvSpPr>
        <p:spPr/>
        <p:txBody>
          <a:bodyPr/>
          <a:lstStyle/>
          <a:p>
            <a:r>
              <a:rPr lang="de-DE"/>
              <a:t>Facebook Top-FB-Postings (nach Reichweite) | WDR Lokalzeit aus Aachen - 2 of 12</a:t>
            </a:r>
            <a:endParaRPr lang="en-US"/>
          </a:p>
        </p:txBody>
      </p:sp>
      <p:graphicFrame>
        <p:nvGraphicFramePr>
          <p:cNvPr id="5" name="Table Placeholder 4">
            <a:extLst>
              <a:ext uri="{FF2B5EF4-FFF2-40B4-BE49-F238E27FC236}">
                <a16:creationId xmlns:a16="http://schemas.microsoft.com/office/drawing/2014/main" id="{B3075D59-D18A-4E5C-A248-B96C6231C4CA}"/>
              </a:ext>
            </a:extLst>
          </p:cNvPr>
          <p:cNvGraphicFramePr>
            <a:graphicFrameLocks noGrp="1"/>
          </p:cNvGraphicFramePr>
          <p:nvPr>
            <p:ph type="tbl" sz="quarter" idx="13"/>
            <p:extLst>
              <p:ext uri="{D42A27DB-BD31-4B8C-83A1-F6EECF244321}">
                <p14:modId xmlns:p14="http://schemas.microsoft.com/office/powerpoint/2010/main" val="3328175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21118092"/>
                    </a:ext>
                  </a:extLst>
                </a:gridCol>
                <a:gridCol w="493776">
                  <a:extLst>
                    <a:ext uri="{9D8B030D-6E8A-4147-A177-3AD203B41FA5}">
                      <a16:colId xmlns:a16="http://schemas.microsoft.com/office/drawing/2014/main" val="677115865"/>
                    </a:ext>
                  </a:extLst>
                </a:gridCol>
                <a:gridCol w="493776">
                  <a:extLst>
                    <a:ext uri="{9D8B030D-6E8A-4147-A177-3AD203B41FA5}">
                      <a16:colId xmlns:a16="http://schemas.microsoft.com/office/drawing/2014/main" val="2111072016"/>
                    </a:ext>
                  </a:extLst>
                </a:gridCol>
                <a:gridCol w="493776">
                  <a:extLst>
                    <a:ext uri="{9D8B030D-6E8A-4147-A177-3AD203B41FA5}">
                      <a16:colId xmlns:a16="http://schemas.microsoft.com/office/drawing/2014/main" val="3615739948"/>
                    </a:ext>
                  </a:extLst>
                </a:gridCol>
                <a:gridCol w="493776">
                  <a:extLst>
                    <a:ext uri="{9D8B030D-6E8A-4147-A177-3AD203B41FA5}">
                      <a16:colId xmlns:a16="http://schemas.microsoft.com/office/drawing/2014/main" val="2723681246"/>
                    </a:ext>
                  </a:extLst>
                </a:gridCol>
                <a:gridCol w="493776">
                  <a:extLst>
                    <a:ext uri="{9D8B030D-6E8A-4147-A177-3AD203B41FA5}">
                      <a16:colId xmlns:a16="http://schemas.microsoft.com/office/drawing/2014/main" val="3599843810"/>
                    </a:ext>
                  </a:extLst>
                </a:gridCol>
                <a:gridCol w="493776">
                  <a:extLst>
                    <a:ext uri="{9D8B030D-6E8A-4147-A177-3AD203B41FA5}">
                      <a16:colId xmlns:a16="http://schemas.microsoft.com/office/drawing/2014/main" val="2659811476"/>
                    </a:ext>
                  </a:extLst>
                </a:gridCol>
                <a:gridCol w="493776">
                  <a:extLst>
                    <a:ext uri="{9D8B030D-6E8A-4147-A177-3AD203B41FA5}">
                      <a16:colId xmlns:a16="http://schemas.microsoft.com/office/drawing/2014/main" val="3275792430"/>
                    </a:ext>
                  </a:extLst>
                </a:gridCol>
                <a:gridCol w="493776">
                  <a:extLst>
                    <a:ext uri="{9D8B030D-6E8A-4147-A177-3AD203B41FA5}">
                      <a16:colId xmlns:a16="http://schemas.microsoft.com/office/drawing/2014/main" val="331148273"/>
                    </a:ext>
                  </a:extLst>
                </a:gridCol>
                <a:gridCol w="493776">
                  <a:extLst>
                    <a:ext uri="{9D8B030D-6E8A-4147-A177-3AD203B41FA5}">
                      <a16:colId xmlns:a16="http://schemas.microsoft.com/office/drawing/2014/main" val="3190056738"/>
                    </a:ext>
                  </a:extLst>
                </a:gridCol>
                <a:gridCol w="493776">
                  <a:extLst>
                    <a:ext uri="{9D8B030D-6E8A-4147-A177-3AD203B41FA5}">
                      <a16:colId xmlns:a16="http://schemas.microsoft.com/office/drawing/2014/main" val="2089332881"/>
                    </a:ext>
                  </a:extLst>
                </a:gridCol>
                <a:gridCol w="493776">
                  <a:extLst>
                    <a:ext uri="{9D8B030D-6E8A-4147-A177-3AD203B41FA5}">
                      <a16:colId xmlns:a16="http://schemas.microsoft.com/office/drawing/2014/main" val="3277634186"/>
                    </a:ext>
                  </a:extLst>
                </a:gridCol>
                <a:gridCol w="493776">
                  <a:extLst>
                    <a:ext uri="{9D8B030D-6E8A-4147-A177-3AD203B41FA5}">
                      <a16:colId xmlns:a16="http://schemas.microsoft.com/office/drawing/2014/main" val="1584332696"/>
                    </a:ext>
                  </a:extLst>
                </a:gridCol>
                <a:gridCol w="493776">
                  <a:extLst>
                    <a:ext uri="{9D8B030D-6E8A-4147-A177-3AD203B41FA5}">
                      <a16:colId xmlns:a16="http://schemas.microsoft.com/office/drawing/2014/main" val="679743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991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20:23:00</a:t>
                      </a:r>
                      <a:r>
                        <a:rPr kumimoji="0" lang="de-DE" sz="1000" b="0" i="0" u="none" strike="noStrike" kern="1200" cap="none" spc="0" normalizeH="0" baseline="0" noProof="0">
                          <a:ln>
                            <a:noFill/>
                          </a:ln>
                          <a:solidFill>
                            <a:prstClr val="black"/>
                          </a:solidFill>
                          <a:effectLst/>
                          <a:uLnTx/>
                          <a:uFillTx/>
                          <a:latin typeface="+mn-lt"/>
                          <a:ea typeface="+mn-ea"/>
                          <a:cs typeface="+mn-cs"/>
                        </a:rPr>
                        <a:t>
 Zum 17. Mal startet heute die Wissenschaftsnacht an der RWTH Aachen.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621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18:28:00</a:t>
                      </a:r>
                      <a:r>
                        <a:rPr kumimoji="0" lang="de-DE" sz="1000" b="0" i="0" u="none" strike="noStrike" kern="1200" cap="none" spc="0" normalizeH="0" baseline="0" noProof="0">
                          <a:ln>
                            <a:noFill/>
                          </a:ln>
                          <a:solidFill>
                            <a:prstClr val="black"/>
                          </a:solidFill>
                          <a:effectLst/>
                          <a:uLnTx/>
                          <a:uFillTx/>
                          <a:latin typeface="+mn-lt"/>
                          <a:ea typeface="+mn-ea"/>
                          <a:cs typeface="+mn-cs"/>
                        </a:rPr>
                        <a:t>
 In Aachen wurden jahrelang Luftschiffe gebaut, die aussehen wie Zeppeline. Die Ära der Aachener Luftschiffe ist nun zu Ende, denn das letzte hier gebaute Luftschiff wird in die Türkei verkauft.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7053705"/>
                  </a:ext>
                </a:extLst>
              </a:tr>
            </a:tbl>
          </a:graphicData>
        </a:graphic>
      </p:graphicFrame>
      <p:sp>
        <p:nvSpPr>
          <p:cNvPr id="4" name="Text Placeholder 3">
            <a:extLst>
              <a:ext uri="{FF2B5EF4-FFF2-40B4-BE49-F238E27FC236}">
                <a16:creationId xmlns:a16="http://schemas.microsoft.com/office/drawing/2014/main" id="{FE20CCE7-FF75-4511-808B-126AA6153265}"/>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718613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08441-1FD9-4A2C-A61E-F6F1BD3CFA69}"/>
              </a:ext>
            </a:extLst>
          </p:cNvPr>
          <p:cNvSpPr>
            <a:spLocks noGrp="1"/>
          </p:cNvSpPr>
          <p:nvPr>
            <p:ph type="title"/>
          </p:nvPr>
        </p:nvSpPr>
        <p:spPr/>
        <p:txBody>
          <a:bodyPr/>
          <a:lstStyle/>
          <a:p>
            <a:r>
              <a:rPr lang="de-DE"/>
              <a:t>Facebook Top-FB-Postings (nach Reichweite) | WDR Lokalzeit aus Aachen - 3 of 12</a:t>
            </a:r>
            <a:endParaRPr lang="en-US"/>
          </a:p>
        </p:txBody>
      </p:sp>
      <p:graphicFrame>
        <p:nvGraphicFramePr>
          <p:cNvPr id="5" name="Table Placeholder 4">
            <a:extLst>
              <a:ext uri="{FF2B5EF4-FFF2-40B4-BE49-F238E27FC236}">
                <a16:creationId xmlns:a16="http://schemas.microsoft.com/office/drawing/2014/main" id="{642A0117-BA29-4ACA-8238-53406388900C}"/>
              </a:ext>
            </a:extLst>
          </p:cNvPr>
          <p:cNvGraphicFramePr>
            <a:graphicFrameLocks noGrp="1"/>
          </p:cNvGraphicFramePr>
          <p:nvPr>
            <p:ph type="tbl" sz="quarter" idx="13"/>
            <p:extLst>
              <p:ext uri="{D42A27DB-BD31-4B8C-83A1-F6EECF244321}">
                <p14:modId xmlns:p14="http://schemas.microsoft.com/office/powerpoint/2010/main" val="388333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46888368"/>
                    </a:ext>
                  </a:extLst>
                </a:gridCol>
                <a:gridCol w="493776">
                  <a:extLst>
                    <a:ext uri="{9D8B030D-6E8A-4147-A177-3AD203B41FA5}">
                      <a16:colId xmlns:a16="http://schemas.microsoft.com/office/drawing/2014/main" val="1187978782"/>
                    </a:ext>
                  </a:extLst>
                </a:gridCol>
                <a:gridCol w="493776">
                  <a:extLst>
                    <a:ext uri="{9D8B030D-6E8A-4147-A177-3AD203B41FA5}">
                      <a16:colId xmlns:a16="http://schemas.microsoft.com/office/drawing/2014/main" val="3944685726"/>
                    </a:ext>
                  </a:extLst>
                </a:gridCol>
                <a:gridCol w="493776">
                  <a:extLst>
                    <a:ext uri="{9D8B030D-6E8A-4147-A177-3AD203B41FA5}">
                      <a16:colId xmlns:a16="http://schemas.microsoft.com/office/drawing/2014/main" val="1506856632"/>
                    </a:ext>
                  </a:extLst>
                </a:gridCol>
                <a:gridCol w="493776">
                  <a:extLst>
                    <a:ext uri="{9D8B030D-6E8A-4147-A177-3AD203B41FA5}">
                      <a16:colId xmlns:a16="http://schemas.microsoft.com/office/drawing/2014/main" val="4077508673"/>
                    </a:ext>
                  </a:extLst>
                </a:gridCol>
                <a:gridCol w="493776">
                  <a:extLst>
                    <a:ext uri="{9D8B030D-6E8A-4147-A177-3AD203B41FA5}">
                      <a16:colId xmlns:a16="http://schemas.microsoft.com/office/drawing/2014/main" val="334584349"/>
                    </a:ext>
                  </a:extLst>
                </a:gridCol>
                <a:gridCol w="493776">
                  <a:extLst>
                    <a:ext uri="{9D8B030D-6E8A-4147-A177-3AD203B41FA5}">
                      <a16:colId xmlns:a16="http://schemas.microsoft.com/office/drawing/2014/main" val="3395799344"/>
                    </a:ext>
                  </a:extLst>
                </a:gridCol>
                <a:gridCol w="493776">
                  <a:extLst>
                    <a:ext uri="{9D8B030D-6E8A-4147-A177-3AD203B41FA5}">
                      <a16:colId xmlns:a16="http://schemas.microsoft.com/office/drawing/2014/main" val="2384694039"/>
                    </a:ext>
                  </a:extLst>
                </a:gridCol>
                <a:gridCol w="493776">
                  <a:extLst>
                    <a:ext uri="{9D8B030D-6E8A-4147-A177-3AD203B41FA5}">
                      <a16:colId xmlns:a16="http://schemas.microsoft.com/office/drawing/2014/main" val="3432053639"/>
                    </a:ext>
                  </a:extLst>
                </a:gridCol>
                <a:gridCol w="493776">
                  <a:extLst>
                    <a:ext uri="{9D8B030D-6E8A-4147-A177-3AD203B41FA5}">
                      <a16:colId xmlns:a16="http://schemas.microsoft.com/office/drawing/2014/main" val="2976385905"/>
                    </a:ext>
                  </a:extLst>
                </a:gridCol>
                <a:gridCol w="493776">
                  <a:extLst>
                    <a:ext uri="{9D8B030D-6E8A-4147-A177-3AD203B41FA5}">
                      <a16:colId xmlns:a16="http://schemas.microsoft.com/office/drawing/2014/main" val="2001366617"/>
                    </a:ext>
                  </a:extLst>
                </a:gridCol>
                <a:gridCol w="493776">
                  <a:extLst>
                    <a:ext uri="{9D8B030D-6E8A-4147-A177-3AD203B41FA5}">
                      <a16:colId xmlns:a16="http://schemas.microsoft.com/office/drawing/2014/main" val="2332451869"/>
                    </a:ext>
                  </a:extLst>
                </a:gridCol>
                <a:gridCol w="493776">
                  <a:extLst>
                    <a:ext uri="{9D8B030D-6E8A-4147-A177-3AD203B41FA5}">
                      <a16:colId xmlns:a16="http://schemas.microsoft.com/office/drawing/2014/main" val="1299674349"/>
                    </a:ext>
                  </a:extLst>
                </a:gridCol>
                <a:gridCol w="493776">
                  <a:extLst>
                    <a:ext uri="{9D8B030D-6E8A-4147-A177-3AD203B41FA5}">
                      <a16:colId xmlns:a16="http://schemas.microsoft.com/office/drawing/2014/main" val="3801572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94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13:18:00</a:t>
                      </a:r>
                      <a:r>
                        <a:rPr kumimoji="0" lang="de-DE" sz="1000" b="0" i="0" u="none" strike="noStrike" kern="1200" cap="none" spc="0" normalizeH="0" baseline="0" noProof="0">
                          <a:ln>
                            <a:noFill/>
                          </a:ln>
                          <a:solidFill>
                            <a:prstClr val="black"/>
                          </a:solidFill>
                          <a:effectLst/>
                          <a:uLnTx/>
                          <a:uFillTx/>
                          <a:latin typeface="+mn-lt"/>
                          <a:ea typeface="+mn-ea"/>
                          <a:cs typeface="+mn-cs"/>
                        </a:rPr>
                        <a:t>
 In diesen Tagen starten die Martinszüge in der Region, bei denen unzählige Laternen wieder hell erleuchten. Dafür haben sich Eifler Tüftler etwas ganz Besonderes überlegt.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056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09:35:00</a:t>
                      </a:r>
                      <a:r>
                        <a:rPr kumimoji="0" lang="de-DE" sz="1000" b="0" i="0" u="none" strike="noStrike" kern="1200" cap="none" spc="0" normalizeH="0" baseline="0" noProof="0">
                          <a:ln>
                            <a:noFill/>
                          </a:ln>
                          <a:solidFill>
                            <a:prstClr val="black"/>
                          </a:solidFill>
                          <a:effectLst/>
                          <a:uLnTx/>
                          <a:uFillTx/>
                          <a:latin typeface="+mn-lt"/>
                          <a:ea typeface="+mn-ea"/>
                          <a:cs typeface="+mn-cs"/>
                        </a:rPr>
                        <a:t>
 Die Kneipe "Em Gardestüffje" hat schon einiges gesehen, schließlich wurde die längste Theke im Eifelort Mechernich 100 Jahre alt. Und das war nicht nur für den Wirt ein Grund zum Feiern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170019"/>
                  </a:ext>
                </a:extLst>
              </a:tr>
            </a:tbl>
          </a:graphicData>
        </a:graphic>
      </p:graphicFrame>
      <p:sp>
        <p:nvSpPr>
          <p:cNvPr id="4" name="Text Placeholder 3">
            <a:extLst>
              <a:ext uri="{FF2B5EF4-FFF2-40B4-BE49-F238E27FC236}">
                <a16:creationId xmlns:a16="http://schemas.microsoft.com/office/drawing/2014/main" id="{7636C9C0-38A9-416B-82BA-1FC873383B23}"/>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646407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C2C23-B2FD-4171-8634-CEE51CD3ECB5}"/>
              </a:ext>
            </a:extLst>
          </p:cNvPr>
          <p:cNvSpPr>
            <a:spLocks noGrp="1"/>
          </p:cNvSpPr>
          <p:nvPr>
            <p:ph type="title"/>
          </p:nvPr>
        </p:nvSpPr>
        <p:spPr/>
        <p:txBody>
          <a:bodyPr/>
          <a:lstStyle/>
          <a:p>
            <a:r>
              <a:rPr lang="de-DE"/>
              <a:t>Facebook Top-FB-Postings (nach Reichweite) | WDR Lokalzeit aus Aachen - 4 of 12</a:t>
            </a:r>
            <a:endParaRPr lang="en-US"/>
          </a:p>
        </p:txBody>
      </p:sp>
      <p:graphicFrame>
        <p:nvGraphicFramePr>
          <p:cNvPr id="5" name="Table Placeholder 4">
            <a:extLst>
              <a:ext uri="{FF2B5EF4-FFF2-40B4-BE49-F238E27FC236}">
                <a16:creationId xmlns:a16="http://schemas.microsoft.com/office/drawing/2014/main" id="{CAFDA4C0-8952-40F8-8C26-1D6D30E145E9}"/>
              </a:ext>
            </a:extLst>
          </p:cNvPr>
          <p:cNvGraphicFramePr>
            <a:graphicFrameLocks noGrp="1"/>
          </p:cNvGraphicFramePr>
          <p:nvPr>
            <p:ph type="tbl" sz="quarter" idx="13"/>
            <p:extLst>
              <p:ext uri="{D42A27DB-BD31-4B8C-83A1-F6EECF244321}">
                <p14:modId xmlns:p14="http://schemas.microsoft.com/office/powerpoint/2010/main" val="4064699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69677284"/>
                    </a:ext>
                  </a:extLst>
                </a:gridCol>
                <a:gridCol w="493776">
                  <a:extLst>
                    <a:ext uri="{9D8B030D-6E8A-4147-A177-3AD203B41FA5}">
                      <a16:colId xmlns:a16="http://schemas.microsoft.com/office/drawing/2014/main" val="3724989235"/>
                    </a:ext>
                  </a:extLst>
                </a:gridCol>
                <a:gridCol w="493776">
                  <a:extLst>
                    <a:ext uri="{9D8B030D-6E8A-4147-A177-3AD203B41FA5}">
                      <a16:colId xmlns:a16="http://schemas.microsoft.com/office/drawing/2014/main" val="390989556"/>
                    </a:ext>
                  </a:extLst>
                </a:gridCol>
                <a:gridCol w="493776">
                  <a:extLst>
                    <a:ext uri="{9D8B030D-6E8A-4147-A177-3AD203B41FA5}">
                      <a16:colId xmlns:a16="http://schemas.microsoft.com/office/drawing/2014/main" val="1242251701"/>
                    </a:ext>
                  </a:extLst>
                </a:gridCol>
                <a:gridCol w="493776">
                  <a:extLst>
                    <a:ext uri="{9D8B030D-6E8A-4147-A177-3AD203B41FA5}">
                      <a16:colId xmlns:a16="http://schemas.microsoft.com/office/drawing/2014/main" val="1175597998"/>
                    </a:ext>
                  </a:extLst>
                </a:gridCol>
                <a:gridCol w="493776">
                  <a:extLst>
                    <a:ext uri="{9D8B030D-6E8A-4147-A177-3AD203B41FA5}">
                      <a16:colId xmlns:a16="http://schemas.microsoft.com/office/drawing/2014/main" val="249436353"/>
                    </a:ext>
                  </a:extLst>
                </a:gridCol>
                <a:gridCol w="493776">
                  <a:extLst>
                    <a:ext uri="{9D8B030D-6E8A-4147-A177-3AD203B41FA5}">
                      <a16:colId xmlns:a16="http://schemas.microsoft.com/office/drawing/2014/main" val="1978211524"/>
                    </a:ext>
                  </a:extLst>
                </a:gridCol>
                <a:gridCol w="493776">
                  <a:extLst>
                    <a:ext uri="{9D8B030D-6E8A-4147-A177-3AD203B41FA5}">
                      <a16:colId xmlns:a16="http://schemas.microsoft.com/office/drawing/2014/main" val="2005864292"/>
                    </a:ext>
                  </a:extLst>
                </a:gridCol>
                <a:gridCol w="493776">
                  <a:extLst>
                    <a:ext uri="{9D8B030D-6E8A-4147-A177-3AD203B41FA5}">
                      <a16:colId xmlns:a16="http://schemas.microsoft.com/office/drawing/2014/main" val="2559777674"/>
                    </a:ext>
                  </a:extLst>
                </a:gridCol>
                <a:gridCol w="493776">
                  <a:extLst>
                    <a:ext uri="{9D8B030D-6E8A-4147-A177-3AD203B41FA5}">
                      <a16:colId xmlns:a16="http://schemas.microsoft.com/office/drawing/2014/main" val="3523044207"/>
                    </a:ext>
                  </a:extLst>
                </a:gridCol>
                <a:gridCol w="493776">
                  <a:extLst>
                    <a:ext uri="{9D8B030D-6E8A-4147-A177-3AD203B41FA5}">
                      <a16:colId xmlns:a16="http://schemas.microsoft.com/office/drawing/2014/main" val="1359319620"/>
                    </a:ext>
                  </a:extLst>
                </a:gridCol>
                <a:gridCol w="493776">
                  <a:extLst>
                    <a:ext uri="{9D8B030D-6E8A-4147-A177-3AD203B41FA5}">
                      <a16:colId xmlns:a16="http://schemas.microsoft.com/office/drawing/2014/main" val="506067487"/>
                    </a:ext>
                  </a:extLst>
                </a:gridCol>
                <a:gridCol w="493776">
                  <a:extLst>
                    <a:ext uri="{9D8B030D-6E8A-4147-A177-3AD203B41FA5}">
                      <a16:colId xmlns:a16="http://schemas.microsoft.com/office/drawing/2014/main" val="4228510622"/>
                    </a:ext>
                  </a:extLst>
                </a:gridCol>
                <a:gridCol w="493776">
                  <a:extLst>
                    <a:ext uri="{9D8B030D-6E8A-4147-A177-3AD203B41FA5}">
                      <a16:colId xmlns:a16="http://schemas.microsoft.com/office/drawing/2014/main" val="116788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546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18:19:22</a:t>
                      </a:r>
                      <a:r>
                        <a:rPr kumimoji="0" lang="de-DE" sz="1000" b="0" i="0" u="none" strike="noStrike" kern="1200" cap="none" spc="0" normalizeH="0" baseline="0" noProof="0">
                          <a:ln>
                            <a:noFill/>
                          </a:ln>
                          <a:solidFill>
                            <a:prstClr val="black"/>
                          </a:solidFill>
                          <a:effectLst/>
                          <a:uLnTx/>
                          <a:uFillTx/>
                          <a:latin typeface="+mn-lt"/>
                          <a:ea typeface="+mn-ea"/>
                          <a:cs typeface="+mn-cs"/>
                        </a:rPr>
                        <a:t>
 Jeder kennt sie und Kinder lieben sie - Sankt Martins Umzüge. Doch woher kommt die Tradition eigentlich?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247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12:30:00</a:t>
                      </a:r>
                      <a:r>
                        <a:rPr kumimoji="0" lang="de-DE" sz="1000" b="0" i="0" u="none" strike="noStrike" kern="1200" cap="none" spc="0" normalizeH="0" baseline="0" noProof="0">
                          <a:ln>
                            <a:noFill/>
                          </a:ln>
                          <a:solidFill>
                            <a:prstClr val="black"/>
                          </a:solidFill>
                          <a:effectLst/>
                          <a:uLnTx/>
                          <a:uFillTx/>
                          <a:latin typeface="+mn-lt"/>
                          <a:ea typeface="+mn-ea"/>
                          <a:cs typeface="+mn-cs"/>
                        </a:rPr>
                        <a:t>
 Der Aachener Weihnachtsmarkt wird in diesem Jahr zum ersten Mal mit Ökostrom betrieben. Der Markt verbraucht ca. 300.000 kWh Strom.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618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10:30:14</a:t>
                      </a:r>
                      <a:r>
                        <a:rPr kumimoji="0" lang="de-DE" sz="1000" b="0" i="0" u="none" strike="noStrike" kern="1200" cap="none" spc="0" normalizeH="0" baseline="0" noProof="0">
                          <a:ln>
                            <a:noFill/>
                          </a:ln>
                          <a:solidFill>
                            <a:prstClr val="black"/>
                          </a:solidFill>
                          <a:effectLst/>
                          <a:uLnTx/>
                          <a:uFillTx/>
                          <a:latin typeface="+mn-lt"/>
                          <a:ea typeface="+mn-ea"/>
                          <a:cs typeface="+mn-cs"/>
                        </a:rPr>
                        <a:t>
 Der Aachener Stadtrat hat gestern Abend mit großer Mehrheit einem Bürgerbegehren für bessere Radwege zugestimmt.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8774157"/>
                  </a:ext>
                </a:extLst>
              </a:tr>
            </a:tbl>
          </a:graphicData>
        </a:graphic>
      </p:graphicFrame>
      <p:sp>
        <p:nvSpPr>
          <p:cNvPr id="4" name="Text Placeholder 3">
            <a:extLst>
              <a:ext uri="{FF2B5EF4-FFF2-40B4-BE49-F238E27FC236}">
                <a16:creationId xmlns:a16="http://schemas.microsoft.com/office/drawing/2014/main" id="{564EFBEA-64F4-40FB-9479-FFFF5A75E600}"/>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789671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D2C8-0208-44EC-960E-F9FBAA17FD73}"/>
              </a:ext>
            </a:extLst>
          </p:cNvPr>
          <p:cNvSpPr>
            <a:spLocks noGrp="1"/>
          </p:cNvSpPr>
          <p:nvPr>
            <p:ph type="title"/>
          </p:nvPr>
        </p:nvSpPr>
        <p:spPr/>
        <p:txBody>
          <a:bodyPr/>
          <a:lstStyle/>
          <a:p>
            <a:r>
              <a:rPr lang="de-DE"/>
              <a:t>Facebook Top-FB-Postings (nach Reichweite) | WDR Lokalzeit aus Aachen - 5 of 12</a:t>
            </a:r>
            <a:endParaRPr lang="en-US"/>
          </a:p>
        </p:txBody>
      </p:sp>
      <p:graphicFrame>
        <p:nvGraphicFramePr>
          <p:cNvPr id="5" name="Table Placeholder 4">
            <a:extLst>
              <a:ext uri="{FF2B5EF4-FFF2-40B4-BE49-F238E27FC236}">
                <a16:creationId xmlns:a16="http://schemas.microsoft.com/office/drawing/2014/main" id="{208CCC0C-57A9-46E6-92F7-58FE57C152A6}"/>
              </a:ext>
            </a:extLst>
          </p:cNvPr>
          <p:cNvGraphicFramePr>
            <a:graphicFrameLocks noGrp="1"/>
          </p:cNvGraphicFramePr>
          <p:nvPr>
            <p:ph type="tbl" sz="quarter" idx="13"/>
            <p:extLst>
              <p:ext uri="{D42A27DB-BD31-4B8C-83A1-F6EECF244321}">
                <p14:modId xmlns:p14="http://schemas.microsoft.com/office/powerpoint/2010/main" val="1026079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05685823"/>
                    </a:ext>
                  </a:extLst>
                </a:gridCol>
                <a:gridCol w="493776">
                  <a:extLst>
                    <a:ext uri="{9D8B030D-6E8A-4147-A177-3AD203B41FA5}">
                      <a16:colId xmlns:a16="http://schemas.microsoft.com/office/drawing/2014/main" val="396786768"/>
                    </a:ext>
                  </a:extLst>
                </a:gridCol>
                <a:gridCol w="493776">
                  <a:extLst>
                    <a:ext uri="{9D8B030D-6E8A-4147-A177-3AD203B41FA5}">
                      <a16:colId xmlns:a16="http://schemas.microsoft.com/office/drawing/2014/main" val="3665761479"/>
                    </a:ext>
                  </a:extLst>
                </a:gridCol>
                <a:gridCol w="493776">
                  <a:extLst>
                    <a:ext uri="{9D8B030D-6E8A-4147-A177-3AD203B41FA5}">
                      <a16:colId xmlns:a16="http://schemas.microsoft.com/office/drawing/2014/main" val="3260076438"/>
                    </a:ext>
                  </a:extLst>
                </a:gridCol>
                <a:gridCol w="493776">
                  <a:extLst>
                    <a:ext uri="{9D8B030D-6E8A-4147-A177-3AD203B41FA5}">
                      <a16:colId xmlns:a16="http://schemas.microsoft.com/office/drawing/2014/main" val="2380560637"/>
                    </a:ext>
                  </a:extLst>
                </a:gridCol>
                <a:gridCol w="493776">
                  <a:extLst>
                    <a:ext uri="{9D8B030D-6E8A-4147-A177-3AD203B41FA5}">
                      <a16:colId xmlns:a16="http://schemas.microsoft.com/office/drawing/2014/main" val="2211621259"/>
                    </a:ext>
                  </a:extLst>
                </a:gridCol>
                <a:gridCol w="493776">
                  <a:extLst>
                    <a:ext uri="{9D8B030D-6E8A-4147-A177-3AD203B41FA5}">
                      <a16:colId xmlns:a16="http://schemas.microsoft.com/office/drawing/2014/main" val="2336132855"/>
                    </a:ext>
                  </a:extLst>
                </a:gridCol>
                <a:gridCol w="493776">
                  <a:extLst>
                    <a:ext uri="{9D8B030D-6E8A-4147-A177-3AD203B41FA5}">
                      <a16:colId xmlns:a16="http://schemas.microsoft.com/office/drawing/2014/main" val="3117358312"/>
                    </a:ext>
                  </a:extLst>
                </a:gridCol>
                <a:gridCol w="493776">
                  <a:extLst>
                    <a:ext uri="{9D8B030D-6E8A-4147-A177-3AD203B41FA5}">
                      <a16:colId xmlns:a16="http://schemas.microsoft.com/office/drawing/2014/main" val="105340856"/>
                    </a:ext>
                  </a:extLst>
                </a:gridCol>
                <a:gridCol w="493776">
                  <a:extLst>
                    <a:ext uri="{9D8B030D-6E8A-4147-A177-3AD203B41FA5}">
                      <a16:colId xmlns:a16="http://schemas.microsoft.com/office/drawing/2014/main" val="3558360157"/>
                    </a:ext>
                  </a:extLst>
                </a:gridCol>
                <a:gridCol w="493776">
                  <a:extLst>
                    <a:ext uri="{9D8B030D-6E8A-4147-A177-3AD203B41FA5}">
                      <a16:colId xmlns:a16="http://schemas.microsoft.com/office/drawing/2014/main" val="2589020099"/>
                    </a:ext>
                  </a:extLst>
                </a:gridCol>
                <a:gridCol w="493776">
                  <a:extLst>
                    <a:ext uri="{9D8B030D-6E8A-4147-A177-3AD203B41FA5}">
                      <a16:colId xmlns:a16="http://schemas.microsoft.com/office/drawing/2014/main" val="322662173"/>
                    </a:ext>
                  </a:extLst>
                </a:gridCol>
                <a:gridCol w="493776">
                  <a:extLst>
                    <a:ext uri="{9D8B030D-6E8A-4147-A177-3AD203B41FA5}">
                      <a16:colId xmlns:a16="http://schemas.microsoft.com/office/drawing/2014/main" val="3837985303"/>
                    </a:ext>
                  </a:extLst>
                </a:gridCol>
                <a:gridCol w="493776">
                  <a:extLst>
                    <a:ext uri="{9D8B030D-6E8A-4147-A177-3AD203B41FA5}">
                      <a16:colId xmlns:a16="http://schemas.microsoft.com/office/drawing/2014/main" val="1190615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6146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20:24:00</a:t>
                      </a:r>
                      <a:r>
                        <a:rPr kumimoji="0" lang="de-DE" sz="1000" b="0" i="0" u="none" strike="noStrike" kern="1200" cap="none" spc="0" normalizeH="0" baseline="0" noProof="0">
                          <a:ln>
                            <a:noFill/>
                          </a:ln>
                          <a:solidFill>
                            <a:prstClr val="black"/>
                          </a:solidFill>
                          <a:effectLst/>
                          <a:uLnTx/>
                          <a:uFillTx/>
                          <a:latin typeface="+mn-lt"/>
                          <a:ea typeface="+mn-ea"/>
                          <a:cs typeface="+mn-cs"/>
                        </a:rPr>
                        <a:t>
 Für viele Autofahrer könnte die Vorweihnachtszeit nicht allzu besinnlich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252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18:00:48</a:t>
                      </a:r>
                      <a:r>
                        <a:rPr kumimoji="0" lang="de-DE" sz="1000" b="0" i="0" u="none" strike="noStrike" kern="1200" cap="none" spc="0" normalizeH="0" baseline="0" noProof="0">
                          <a:ln>
                            <a:noFill/>
                          </a:ln>
                          <a:solidFill>
                            <a:prstClr val="black"/>
                          </a:solidFill>
                          <a:effectLst/>
                          <a:uLnTx/>
                          <a:uFillTx/>
                          <a:latin typeface="+mn-lt"/>
                          <a:ea typeface="+mn-ea"/>
                          <a:cs typeface="+mn-cs"/>
                        </a:rPr>
                        <a:t>
 Wie? Ihr habt noch nie einen Olivenbaum in den Wäldern der Eifel gesehen? Zugegeben, wir auch nicht. 🙊 Was es mit dieser Bezeichnung auf sich hat, erklärt die Servicezeit heute ab 18:15. 🤓 Oder weiß es schon jemand von euch? 
▶ Rezept: http://www.wdr.de/k/eifeloliven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4078819"/>
                  </a:ext>
                </a:extLst>
              </a:tr>
            </a:tbl>
          </a:graphicData>
        </a:graphic>
      </p:graphicFrame>
      <p:sp>
        <p:nvSpPr>
          <p:cNvPr id="4" name="Text Placeholder 3">
            <a:extLst>
              <a:ext uri="{FF2B5EF4-FFF2-40B4-BE49-F238E27FC236}">
                <a16:creationId xmlns:a16="http://schemas.microsoft.com/office/drawing/2014/main" id="{F6AC7D9B-04B7-4B3F-A046-3BA96AB8F3FA}"/>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461832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C1CFA-EF96-4925-BE71-E31C8437943E}"/>
              </a:ext>
            </a:extLst>
          </p:cNvPr>
          <p:cNvSpPr>
            <a:spLocks noGrp="1"/>
          </p:cNvSpPr>
          <p:nvPr>
            <p:ph type="title"/>
          </p:nvPr>
        </p:nvSpPr>
        <p:spPr/>
        <p:txBody>
          <a:bodyPr/>
          <a:lstStyle/>
          <a:p>
            <a:r>
              <a:rPr lang="de-DE"/>
              <a:t>Facebook Top-FB-Postings (nach Reichweite) | WDR Lokalzeit aus Aachen - 6 of 12</a:t>
            </a:r>
            <a:endParaRPr lang="en-US"/>
          </a:p>
        </p:txBody>
      </p:sp>
      <p:graphicFrame>
        <p:nvGraphicFramePr>
          <p:cNvPr id="5" name="Table Placeholder 4">
            <a:extLst>
              <a:ext uri="{FF2B5EF4-FFF2-40B4-BE49-F238E27FC236}">
                <a16:creationId xmlns:a16="http://schemas.microsoft.com/office/drawing/2014/main" id="{44FD7A39-B0E4-4FB5-968A-F42AC6C98B51}"/>
              </a:ext>
            </a:extLst>
          </p:cNvPr>
          <p:cNvGraphicFramePr>
            <a:graphicFrameLocks noGrp="1"/>
          </p:cNvGraphicFramePr>
          <p:nvPr>
            <p:ph type="tbl" sz="quarter" idx="13"/>
            <p:extLst>
              <p:ext uri="{D42A27DB-BD31-4B8C-83A1-F6EECF244321}">
                <p14:modId xmlns:p14="http://schemas.microsoft.com/office/powerpoint/2010/main" val="1295956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54143017"/>
                    </a:ext>
                  </a:extLst>
                </a:gridCol>
                <a:gridCol w="493776">
                  <a:extLst>
                    <a:ext uri="{9D8B030D-6E8A-4147-A177-3AD203B41FA5}">
                      <a16:colId xmlns:a16="http://schemas.microsoft.com/office/drawing/2014/main" val="4263783186"/>
                    </a:ext>
                  </a:extLst>
                </a:gridCol>
                <a:gridCol w="493776">
                  <a:extLst>
                    <a:ext uri="{9D8B030D-6E8A-4147-A177-3AD203B41FA5}">
                      <a16:colId xmlns:a16="http://schemas.microsoft.com/office/drawing/2014/main" val="1397698958"/>
                    </a:ext>
                  </a:extLst>
                </a:gridCol>
                <a:gridCol w="493776">
                  <a:extLst>
                    <a:ext uri="{9D8B030D-6E8A-4147-A177-3AD203B41FA5}">
                      <a16:colId xmlns:a16="http://schemas.microsoft.com/office/drawing/2014/main" val="3967957362"/>
                    </a:ext>
                  </a:extLst>
                </a:gridCol>
                <a:gridCol w="493776">
                  <a:extLst>
                    <a:ext uri="{9D8B030D-6E8A-4147-A177-3AD203B41FA5}">
                      <a16:colId xmlns:a16="http://schemas.microsoft.com/office/drawing/2014/main" val="1776348742"/>
                    </a:ext>
                  </a:extLst>
                </a:gridCol>
                <a:gridCol w="493776">
                  <a:extLst>
                    <a:ext uri="{9D8B030D-6E8A-4147-A177-3AD203B41FA5}">
                      <a16:colId xmlns:a16="http://schemas.microsoft.com/office/drawing/2014/main" val="1912899961"/>
                    </a:ext>
                  </a:extLst>
                </a:gridCol>
                <a:gridCol w="493776">
                  <a:extLst>
                    <a:ext uri="{9D8B030D-6E8A-4147-A177-3AD203B41FA5}">
                      <a16:colId xmlns:a16="http://schemas.microsoft.com/office/drawing/2014/main" val="3848074690"/>
                    </a:ext>
                  </a:extLst>
                </a:gridCol>
                <a:gridCol w="493776">
                  <a:extLst>
                    <a:ext uri="{9D8B030D-6E8A-4147-A177-3AD203B41FA5}">
                      <a16:colId xmlns:a16="http://schemas.microsoft.com/office/drawing/2014/main" val="2510776465"/>
                    </a:ext>
                  </a:extLst>
                </a:gridCol>
                <a:gridCol w="493776">
                  <a:extLst>
                    <a:ext uri="{9D8B030D-6E8A-4147-A177-3AD203B41FA5}">
                      <a16:colId xmlns:a16="http://schemas.microsoft.com/office/drawing/2014/main" val="3061427899"/>
                    </a:ext>
                  </a:extLst>
                </a:gridCol>
                <a:gridCol w="493776">
                  <a:extLst>
                    <a:ext uri="{9D8B030D-6E8A-4147-A177-3AD203B41FA5}">
                      <a16:colId xmlns:a16="http://schemas.microsoft.com/office/drawing/2014/main" val="727279645"/>
                    </a:ext>
                  </a:extLst>
                </a:gridCol>
                <a:gridCol w="493776">
                  <a:extLst>
                    <a:ext uri="{9D8B030D-6E8A-4147-A177-3AD203B41FA5}">
                      <a16:colId xmlns:a16="http://schemas.microsoft.com/office/drawing/2014/main" val="1662887590"/>
                    </a:ext>
                  </a:extLst>
                </a:gridCol>
                <a:gridCol w="493776">
                  <a:extLst>
                    <a:ext uri="{9D8B030D-6E8A-4147-A177-3AD203B41FA5}">
                      <a16:colId xmlns:a16="http://schemas.microsoft.com/office/drawing/2014/main" val="1533475360"/>
                    </a:ext>
                  </a:extLst>
                </a:gridCol>
                <a:gridCol w="493776">
                  <a:extLst>
                    <a:ext uri="{9D8B030D-6E8A-4147-A177-3AD203B41FA5}">
                      <a16:colId xmlns:a16="http://schemas.microsoft.com/office/drawing/2014/main" val="449053430"/>
                    </a:ext>
                  </a:extLst>
                </a:gridCol>
                <a:gridCol w="493776">
                  <a:extLst>
                    <a:ext uri="{9D8B030D-6E8A-4147-A177-3AD203B41FA5}">
                      <a16:colId xmlns:a16="http://schemas.microsoft.com/office/drawing/2014/main" val="1752825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6974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13:37:45</a:t>
                      </a:r>
                      <a:r>
                        <a:rPr kumimoji="0" lang="de-DE" sz="1000" b="0" i="0" u="none" strike="noStrike" kern="1200" cap="none" spc="0" normalizeH="0" baseline="0" noProof="0">
                          <a:ln>
                            <a:noFill/>
                          </a:ln>
                          <a:solidFill>
                            <a:prstClr val="black"/>
                          </a:solidFill>
                          <a:effectLst/>
                          <a:uLnTx/>
                          <a:uFillTx/>
                          <a:latin typeface="+mn-lt"/>
                          <a:ea typeface="+mn-ea"/>
                          <a:cs typeface="+mn-cs"/>
                        </a:rPr>
                        <a:t>
 Die ehemalige Krankenschwester Lilo Weigand-Sinsig gibt vier Mal pro Woche in Mechernich einen kostenlosen Deutschkurs für Geflüchtete - und nicht nur 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014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10:41:53</a:t>
                      </a:r>
                      <a:r>
                        <a:rPr kumimoji="0" lang="de-DE" sz="1000" b="0" i="0" u="none" strike="noStrike" kern="1200" cap="none" spc="0" normalizeH="0" baseline="0" noProof="0">
                          <a:ln>
                            <a:noFill/>
                          </a:ln>
                          <a:solidFill>
                            <a:prstClr val="black"/>
                          </a:solidFill>
                          <a:effectLst/>
                          <a:uLnTx/>
                          <a:uFillTx/>
                          <a:latin typeface="+mn-lt"/>
                          <a:ea typeface="+mn-ea"/>
                          <a:cs typeface="+mn-cs"/>
                        </a:rPr>
                        <a:t>
 In den vergangenen 50 Jahren hat die Stadt rund 122 Millionen Euro mit Knöllchen eingenommen. 💸  Aber das ist für die Politessen nicht das Motiv.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849772"/>
                  </a:ext>
                </a:extLst>
              </a:tr>
            </a:tbl>
          </a:graphicData>
        </a:graphic>
      </p:graphicFrame>
      <p:sp>
        <p:nvSpPr>
          <p:cNvPr id="4" name="Text Placeholder 3">
            <a:extLst>
              <a:ext uri="{FF2B5EF4-FFF2-40B4-BE49-F238E27FC236}">
                <a16:creationId xmlns:a16="http://schemas.microsoft.com/office/drawing/2014/main" id="{119CE9B3-4A16-42CB-8D12-E69EBB1F17A8}"/>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47351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BF492-C8B8-4995-847B-D2B042239A58}"/>
              </a:ext>
            </a:extLst>
          </p:cNvPr>
          <p:cNvSpPr>
            <a:spLocks noGrp="1"/>
          </p:cNvSpPr>
          <p:nvPr>
            <p:ph type="title"/>
          </p:nvPr>
        </p:nvSpPr>
        <p:spPr/>
        <p:txBody>
          <a:bodyPr/>
          <a:lstStyle/>
          <a:p>
            <a:r>
              <a:rPr lang="de-DE"/>
              <a:t>Facebook Top-FB-Postings (nach Reichweite) | WDR Lokalzeit aus Aachen - 7 of 12</a:t>
            </a:r>
            <a:endParaRPr lang="en-US"/>
          </a:p>
        </p:txBody>
      </p:sp>
      <p:graphicFrame>
        <p:nvGraphicFramePr>
          <p:cNvPr id="5" name="Table Placeholder 4">
            <a:extLst>
              <a:ext uri="{FF2B5EF4-FFF2-40B4-BE49-F238E27FC236}">
                <a16:creationId xmlns:a16="http://schemas.microsoft.com/office/drawing/2014/main" id="{97841355-E3A7-4E4E-9E9D-968E4D2D644F}"/>
              </a:ext>
            </a:extLst>
          </p:cNvPr>
          <p:cNvGraphicFramePr>
            <a:graphicFrameLocks noGrp="1"/>
          </p:cNvGraphicFramePr>
          <p:nvPr>
            <p:ph type="tbl" sz="quarter" idx="13"/>
            <p:extLst>
              <p:ext uri="{D42A27DB-BD31-4B8C-83A1-F6EECF244321}">
                <p14:modId xmlns:p14="http://schemas.microsoft.com/office/powerpoint/2010/main" val="321234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76721611"/>
                    </a:ext>
                  </a:extLst>
                </a:gridCol>
                <a:gridCol w="493776">
                  <a:extLst>
                    <a:ext uri="{9D8B030D-6E8A-4147-A177-3AD203B41FA5}">
                      <a16:colId xmlns:a16="http://schemas.microsoft.com/office/drawing/2014/main" val="3340958582"/>
                    </a:ext>
                  </a:extLst>
                </a:gridCol>
                <a:gridCol w="493776">
                  <a:extLst>
                    <a:ext uri="{9D8B030D-6E8A-4147-A177-3AD203B41FA5}">
                      <a16:colId xmlns:a16="http://schemas.microsoft.com/office/drawing/2014/main" val="1857515314"/>
                    </a:ext>
                  </a:extLst>
                </a:gridCol>
                <a:gridCol w="493776">
                  <a:extLst>
                    <a:ext uri="{9D8B030D-6E8A-4147-A177-3AD203B41FA5}">
                      <a16:colId xmlns:a16="http://schemas.microsoft.com/office/drawing/2014/main" val="3104294647"/>
                    </a:ext>
                  </a:extLst>
                </a:gridCol>
                <a:gridCol w="493776">
                  <a:extLst>
                    <a:ext uri="{9D8B030D-6E8A-4147-A177-3AD203B41FA5}">
                      <a16:colId xmlns:a16="http://schemas.microsoft.com/office/drawing/2014/main" val="2634309256"/>
                    </a:ext>
                  </a:extLst>
                </a:gridCol>
                <a:gridCol w="493776">
                  <a:extLst>
                    <a:ext uri="{9D8B030D-6E8A-4147-A177-3AD203B41FA5}">
                      <a16:colId xmlns:a16="http://schemas.microsoft.com/office/drawing/2014/main" val="1973382746"/>
                    </a:ext>
                  </a:extLst>
                </a:gridCol>
                <a:gridCol w="493776">
                  <a:extLst>
                    <a:ext uri="{9D8B030D-6E8A-4147-A177-3AD203B41FA5}">
                      <a16:colId xmlns:a16="http://schemas.microsoft.com/office/drawing/2014/main" val="3492870166"/>
                    </a:ext>
                  </a:extLst>
                </a:gridCol>
                <a:gridCol w="493776">
                  <a:extLst>
                    <a:ext uri="{9D8B030D-6E8A-4147-A177-3AD203B41FA5}">
                      <a16:colId xmlns:a16="http://schemas.microsoft.com/office/drawing/2014/main" val="2490225819"/>
                    </a:ext>
                  </a:extLst>
                </a:gridCol>
                <a:gridCol w="493776">
                  <a:extLst>
                    <a:ext uri="{9D8B030D-6E8A-4147-A177-3AD203B41FA5}">
                      <a16:colId xmlns:a16="http://schemas.microsoft.com/office/drawing/2014/main" val="1156295393"/>
                    </a:ext>
                  </a:extLst>
                </a:gridCol>
                <a:gridCol w="493776">
                  <a:extLst>
                    <a:ext uri="{9D8B030D-6E8A-4147-A177-3AD203B41FA5}">
                      <a16:colId xmlns:a16="http://schemas.microsoft.com/office/drawing/2014/main" val="759815466"/>
                    </a:ext>
                  </a:extLst>
                </a:gridCol>
                <a:gridCol w="493776">
                  <a:extLst>
                    <a:ext uri="{9D8B030D-6E8A-4147-A177-3AD203B41FA5}">
                      <a16:colId xmlns:a16="http://schemas.microsoft.com/office/drawing/2014/main" val="2922741771"/>
                    </a:ext>
                  </a:extLst>
                </a:gridCol>
                <a:gridCol w="493776">
                  <a:extLst>
                    <a:ext uri="{9D8B030D-6E8A-4147-A177-3AD203B41FA5}">
                      <a16:colId xmlns:a16="http://schemas.microsoft.com/office/drawing/2014/main" val="2092132625"/>
                    </a:ext>
                  </a:extLst>
                </a:gridCol>
                <a:gridCol w="493776">
                  <a:extLst>
                    <a:ext uri="{9D8B030D-6E8A-4147-A177-3AD203B41FA5}">
                      <a16:colId xmlns:a16="http://schemas.microsoft.com/office/drawing/2014/main" val="121258892"/>
                    </a:ext>
                  </a:extLst>
                </a:gridCol>
                <a:gridCol w="493776">
                  <a:extLst>
                    <a:ext uri="{9D8B030D-6E8A-4147-A177-3AD203B41FA5}">
                      <a16:colId xmlns:a16="http://schemas.microsoft.com/office/drawing/2014/main" val="481053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8904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18:32:22</a:t>
                      </a:r>
                      <a:r>
                        <a:rPr kumimoji="0" lang="de-DE" sz="1000" b="0" i="0" u="none" strike="noStrike" kern="1200" cap="none" spc="0" normalizeH="0" baseline="0" noProof="0">
                          <a:ln>
                            <a:noFill/>
                          </a:ln>
                          <a:solidFill>
                            <a:prstClr val="black"/>
                          </a:solidFill>
                          <a:effectLst/>
                          <a:uLnTx/>
                          <a:uFillTx/>
                          <a:latin typeface="+mn-lt"/>
                          <a:ea typeface="+mn-ea"/>
                          <a:cs typeface="+mn-cs"/>
                        </a:rPr>
                        <a:t>
 Viele kennen die Tradition: Nach dem Martinsumzug bekommen die Kinder einen leckeren Weckmann geschenkt. ⭐️ Und damit auch die Erwachsenen nicht leer ausgehen, raten wir: Backt die leckeren Hefekerlchen doch mal selbst! 🤩 Wie esst ihr sie am liebsten? Pur oder mit Butter oder Marmelade? 
▶ Rezept: http://www.wdr.de/k/weckmaenner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1512979"/>
                  </a:ext>
                </a:extLst>
              </a:tr>
            </a:tbl>
          </a:graphicData>
        </a:graphic>
      </p:graphicFrame>
      <p:sp>
        <p:nvSpPr>
          <p:cNvPr id="4" name="Text Placeholder 3">
            <a:extLst>
              <a:ext uri="{FF2B5EF4-FFF2-40B4-BE49-F238E27FC236}">
                <a16:creationId xmlns:a16="http://schemas.microsoft.com/office/drawing/2014/main" id="{486D58D3-4CF5-4F5F-B70B-59DC5728C4D7}"/>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414963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72BD-3A55-4D09-B1AF-99A30B9AE8C7}"/>
              </a:ext>
            </a:extLst>
          </p:cNvPr>
          <p:cNvSpPr>
            <a:spLocks noGrp="1"/>
          </p:cNvSpPr>
          <p:nvPr>
            <p:ph type="title"/>
          </p:nvPr>
        </p:nvSpPr>
        <p:spPr/>
        <p:txBody>
          <a:bodyPr/>
          <a:lstStyle/>
          <a:p>
            <a:r>
              <a:rPr lang="de-DE"/>
              <a:t>Facebook Top-FB-Postings (nach Reichweite) | WDR Lokalzeit aus Aachen - 8 of 12</a:t>
            </a:r>
            <a:endParaRPr lang="en-US"/>
          </a:p>
        </p:txBody>
      </p:sp>
      <p:graphicFrame>
        <p:nvGraphicFramePr>
          <p:cNvPr id="5" name="Table Placeholder 4">
            <a:extLst>
              <a:ext uri="{FF2B5EF4-FFF2-40B4-BE49-F238E27FC236}">
                <a16:creationId xmlns:a16="http://schemas.microsoft.com/office/drawing/2014/main" id="{F19BED9B-7768-4506-8AB8-AD6A49EEBD2A}"/>
              </a:ext>
            </a:extLst>
          </p:cNvPr>
          <p:cNvGraphicFramePr>
            <a:graphicFrameLocks noGrp="1"/>
          </p:cNvGraphicFramePr>
          <p:nvPr>
            <p:ph type="tbl" sz="quarter" idx="13"/>
            <p:extLst>
              <p:ext uri="{D42A27DB-BD31-4B8C-83A1-F6EECF244321}">
                <p14:modId xmlns:p14="http://schemas.microsoft.com/office/powerpoint/2010/main" val="1742881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55118036"/>
                    </a:ext>
                  </a:extLst>
                </a:gridCol>
                <a:gridCol w="493776">
                  <a:extLst>
                    <a:ext uri="{9D8B030D-6E8A-4147-A177-3AD203B41FA5}">
                      <a16:colId xmlns:a16="http://schemas.microsoft.com/office/drawing/2014/main" val="845672841"/>
                    </a:ext>
                  </a:extLst>
                </a:gridCol>
                <a:gridCol w="493776">
                  <a:extLst>
                    <a:ext uri="{9D8B030D-6E8A-4147-A177-3AD203B41FA5}">
                      <a16:colId xmlns:a16="http://schemas.microsoft.com/office/drawing/2014/main" val="102012965"/>
                    </a:ext>
                  </a:extLst>
                </a:gridCol>
                <a:gridCol w="493776">
                  <a:extLst>
                    <a:ext uri="{9D8B030D-6E8A-4147-A177-3AD203B41FA5}">
                      <a16:colId xmlns:a16="http://schemas.microsoft.com/office/drawing/2014/main" val="3627045684"/>
                    </a:ext>
                  </a:extLst>
                </a:gridCol>
                <a:gridCol w="493776">
                  <a:extLst>
                    <a:ext uri="{9D8B030D-6E8A-4147-A177-3AD203B41FA5}">
                      <a16:colId xmlns:a16="http://schemas.microsoft.com/office/drawing/2014/main" val="1434368522"/>
                    </a:ext>
                  </a:extLst>
                </a:gridCol>
                <a:gridCol w="493776">
                  <a:extLst>
                    <a:ext uri="{9D8B030D-6E8A-4147-A177-3AD203B41FA5}">
                      <a16:colId xmlns:a16="http://schemas.microsoft.com/office/drawing/2014/main" val="4004032970"/>
                    </a:ext>
                  </a:extLst>
                </a:gridCol>
                <a:gridCol w="493776">
                  <a:extLst>
                    <a:ext uri="{9D8B030D-6E8A-4147-A177-3AD203B41FA5}">
                      <a16:colId xmlns:a16="http://schemas.microsoft.com/office/drawing/2014/main" val="976804618"/>
                    </a:ext>
                  </a:extLst>
                </a:gridCol>
                <a:gridCol w="493776">
                  <a:extLst>
                    <a:ext uri="{9D8B030D-6E8A-4147-A177-3AD203B41FA5}">
                      <a16:colId xmlns:a16="http://schemas.microsoft.com/office/drawing/2014/main" val="4175234399"/>
                    </a:ext>
                  </a:extLst>
                </a:gridCol>
                <a:gridCol w="493776">
                  <a:extLst>
                    <a:ext uri="{9D8B030D-6E8A-4147-A177-3AD203B41FA5}">
                      <a16:colId xmlns:a16="http://schemas.microsoft.com/office/drawing/2014/main" val="2419563967"/>
                    </a:ext>
                  </a:extLst>
                </a:gridCol>
                <a:gridCol w="493776">
                  <a:extLst>
                    <a:ext uri="{9D8B030D-6E8A-4147-A177-3AD203B41FA5}">
                      <a16:colId xmlns:a16="http://schemas.microsoft.com/office/drawing/2014/main" val="3120303418"/>
                    </a:ext>
                  </a:extLst>
                </a:gridCol>
                <a:gridCol w="493776">
                  <a:extLst>
                    <a:ext uri="{9D8B030D-6E8A-4147-A177-3AD203B41FA5}">
                      <a16:colId xmlns:a16="http://schemas.microsoft.com/office/drawing/2014/main" val="494032875"/>
                    </a:ext>
                  </a:extLst>
                </a:gridCol>
                <a:gridCol w="493776">
                  <a:extLst>
                    <a:ext uri="{9D8B030D-6E8A-4147-A177-3AD203B41FA5}">
                      <a16:colId xmlns:a16="http://schemas.microsoft.com/office/drawing/2014/main" val="1747836350"/>
                    </a:ext>
                  </a:extLst>
                </a:gridCol>
                <a:gridCol w="493776">
                  <a:extLst>
                    <a:ext uri="{9D8B030D-6E8A-4147-A177-3AD203B41FA5}">
                      <a16:colId xmlns:a16="http://schemas.microsoft.com/office/drawing/2014/main" val="4207013800"/>
                    </a:ext>
                  </a:extLst>
                </a:gridCol>
                <a:gridCol w="493776">
                  <a:extLst>
                    <a:ext uri="{9D8B030D-6E8A-4147-A177-3AD203B41FA5}">
                      <a16:colId xmlns:a16="http://schemas.microsoft.com/office/drawing/2014/main" val="321523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930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14:30:00</a:t>
                      </a:r>
                      <a:r>
                        <a:rPr kumimoji="0" lang="de-DE" sz="1000" b="0" i="0" u="none" strike="noStrike" kern="1200" cap="none" spc="0" normalizeH="0" baseline="0" noProof="0">
                          <a:ln>
                            <a:noFill/>
                          </a:ln>
                          <a:solidFill>
                            <a:prstClr val="black"/>
                          </a:solidFill>
                          <a:effectLst/>
                          <a:uLnTx/>
                          <a:uFillTx/>
                          <a:latin typeface="+mn-lt"/>
                          <a:ea typeface="+mn-ea"/>
                          <a:cs typeface="+mn-cs"/>
                        </a:rPr>
                        <a:t>
 Die Zahl der Straßenbäume ist in den letzten Jahren insgesamt gesunken - das soll sich jetzt ändern. 🌳💪
Mehr Infos gibt's hier: https://www1.wdr.de/nachrichten/rheinland/baeume-klima-verbesserung-Aachen-100.html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658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11:21:00</a:t>
                      </a:r>
                      <a:r>
                        <a:rPr kumimoji="0" lang="de-DE" sz="1000" b="0" i="0" u="none" strike="noStrike" kern="1200" cap="none" spc="0" normalizeH="0" baseline="0" noProof="0">
                          <a:ln>
                            <a:noFill/>
                          </a:ln>
                          <a:solidFill>
                            <a:prstClr val="black"/>
                          </a:solidFill>
                          <a:effectLst/>
                          <a:uLnTx/>
                          <a:uFillTx/>
                          <a:latin typeface="+mn-lt"/>
                          <a:ea typeface="+mn-ea"/>
                          <a:cs typeface="+mn-cs"/>
                        </a:rPr>
                        <a:t>
 Modefans aufgepasst! 🛍 Beim Fashionclash-Festival in Maastricht gab es wieder einiges zu bestaunen...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8923632"/>
                  </a:ext>
                </a:extLst>
              </a:tr>
            </a:tbl>
          </a:graphicData>
        </a:graphic>
      </p:graphicFrame>
      <p:sp>
        <p:nvSpPr>
          <p:cNvPr id="4" name="Text Placeholder 3">
            <a:extLst>
              <a:ext uri="{FF2B5EF4-FFF2-40B4-BE49-F238E27FC236}">
                <a16:creationId xmlns:a16="http://schemas.microsoft.com/office/drawing/2014/main" id="{FB2D551C-EE48-4CCE-8EEE-17D80A5CEDA3}"/>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876009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BA9F-45C6-4E8B-A2EE-87323D30C66A}"/>
              </a:ext>
            </a:extLst>
          </p:cNvPr>
          <p:cNvSpPr>
            <a:spLocks noGrp="1"/>
          </p:cNvSpPr>
          <p:nvPr>
            <p:ph type="title"/>
          </p:nvPr>
        </p:nvSpPr>
        <p:spPr/>
        <p:txBody>
          <a:bodyPr/>
          <a:lstStyle/>
          <a:p>
            <a:r>
              <a:rPr lang="de-DE"/>
              <a:t>Facebook Top-FB-Postings (nach Reichweite) | WDR Lokalzeit aus Aachen - 9 of 12</a:t>
            </a:r>
            <a:endParaRPr lang="en-US"/>
          </a:p>
        </p:txBody>
      </p:sp>
      <p:graphicFrame>
        <p:nvGraphicFramePr>
          <p:cNvPr id="5" name="Table Placeholder 4">
            <a:extLst>
              <a:ext uri="{FF2B5EF4-FFF2-40B4-BE49-F238E27FC236}">
                <a16:creationId xmlns:a16="http://schemas.microsoft.com/office/drawing/2014/main" id="{AFAAD668-C324-40D8-864D-51D38D778EA4}"/>
              </a:ext>
            </a:extLst>
          </p:cNvPr>
          <p:cNvGraphicFramePr>
            <a:graphicFrameLocks noGrp="1"/>
          </p:cNvGraphicFramePr>
          <p:nvPr>
            <p:ph type="tbl" sz="quarter" idx="13"/>
            <p:extLst>
              <p:ext uri="{D42A27DB-BD31-4B8C-83A1-F6EECF244321}">
                <p14:modId xmlns:p14="http://schemas.microsoft.com/office/powerpoint/2010/main" val="3725656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66010773"/>
                    </a:ext>
                  </a:extLst>
                </a:gridCol>
                <a:gridCol w="493776">
                  <a:extLst>
                    <a:ext uri="{9D8B030D-6E8A-4147-A177-3AD203B41FA5}">
                      <a16:colId xmlns:a16="http://schemas.microsoft.com/office/drawing/2014/main" val="1887278431"/>
                    </a:ext>
                  </a:extLst>
                </a:gridCol>
                <a:gridCol w="493776">
                  <a:extLst>
                    <a:ext uri="{9D8B030D-6E8A-4147-A177-3AD203B41FA5}">
                      <a16:colId xmlns:a16="http://schemas.microsoft.com/office/drawing/2014/main" val="806273567"/>
                    </a:ext>
                  </a:extLst>
                </a:gridCol>
                <a:gridCol w="493776">
                  <a:extLst>
                    <a:ext uri="{9D8B030D-6E8A-4147-A177-3AD203B41FA5}">
                      <a16:colId xmlns:a16="http://schemas.microsoft.com/office/drawing/2014/main" val="3153369675"/>
                    </a:ext>
                  </a:extLst>
                </a:gridCol>
                <a:gridCol w="493776">
                  <a:extLst>
                    <a:ext uri="{9D8B030D-6E8A-4147-A177-3AD203B41FA5}">
                      <a16:colId xmlns:a16="http://schemas.microsoft.com/office/drawing/2014/main" val="3497122018"/>
                    </a:ext>
                  </a:extLst>
                </a:gridCol>
                <a:gridCol w="493776">
                  <a:extLst>
                    <a:ext uri="{9D8B030D-6E8A-4147-A177-3AD203B41FA5}">
                      <a16:colId xmlns:a16="http://schemas.microsoft.com/office/drawing/2014/main" val="1845050151"/>
                    </a:ext>
                  </a:extLst>
                </a:gridCol>
                <a:gridCol w="493776">
                  <a:extLst>
                    <a:ext uri="{9D8B030D-6E8A-4147-A177-3AD203B41FA5}">
                      <a16:colId xmlns:a16="http://schemas.microsoft.com/office/drawing/2014/main" val="4274450054"/>
                    </a:ext>
                  </a:extLst>
                </a:gridCol>
                <a:gridCol w="493776">
                  <a:extLst>
                    <a:ext uri="{9D8B030D-6E8A-4147-A177-3AD203B41FA5}">
                      <a16:colId xmlns:a16="http://schemas.microsoft.com/office/drawing/2014/main" val="881174307"/>
                    </a:ext>
                  </a:extLst>
                </a:gridCol>
                <a:gridCol w="493776">
                  <a:extLst>
                    <a:ext uri="{9D8B030D-6E8A-4147-A177-3AD203B41FA5}">
                      <a16:colId xmlns:a16="http://schemas.microsoft.com/office/drawing/2014/main" val="3461703177"/>
                    </a:ext>
                  </a:extLst>
                </a:gridCol>
                <a:gridCol w="493776">
                  <a:extLst>
                    <a:ext uri="{9D8B030D-6E8A-4147-A177-3AD203B41FA5}">
                      <a16:colId xmlns:a16="http://schemas.microsoft.com/office/drawing/2014/main" val="1546991745"/>
                    </a:ext>
                  </a:extLst>
                </a:gridCol>
                <a:gridCol w="493776">
                  <a:extLst>
                    <a:ext uri="{9D8B030D-6E8A-4147-A177-3AD203B41FA5}">
                      <a16:colId xmlns:a16="http://schemas.microsoft.com/office/drawing/2014/main" val="1863526870"/>
                    </a:ext>
                  </a:extLst>
                </a:gridCol>
                <a:gridCol w="493776">
                  <a:extLst>
                    <a:ext uri="{9D8B030D-6E8A-4147-A177-3AD203B41FA5}">
                      <a16:colId xmlns:a16="http://schemas.microsoft.com/office/drawing/2014/main" val="3418500228"/>
                    </a:ext>
                  </a:extLst>
                </a:gridCol>
                <a:gridCol w="493776">
                  <a:extLst>
                    <a:ext uri="{9D8B030D-6E8A-4147-A177-3AD203B41FA5}">
                      <a16:colId xmlns:a16="http://schemas.microsoft.com/office/drawing/2014/main" val="1945487770"/>
                    </a:ext>
                  </a:extLst>
                </a:gridCol>
                <a:gridCol w="493776">
                  <a:extLst>
                    <a:ext uri="{9D8B030D-6E8A-4147-A177-3AD203B41FA5}">
                      <a16:colId xmlns:a16="http://schemas.microsoft.com/office/drawing/2014/main" val="3754328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879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20:45:00</a:t>
                      </a:r>
                      <a:r>
                        <a:rPr kumimoji="0" lang="de-DE" sz="1000" b="0" i="0" u="none" strike="noStrike" kern="1200" cap="none" spc="0" normalizeH="0" baseline="0" noProof="0">
                          <a:ln>
                            <a:noFill/>
                          </a:ln>
                          <a:solidFill>
                            <a:prstClr val="black"/>
                          </a:solidFill>
                          <a:effectLst/>
                          <a:uLnTx/>
                          <a:uFillTx/>
                          <a:latin typeface="+mn-lt"/>
                          <a:ea typeface="+mn-ea"/>
                          <a:cs typeface="+mn-cs"/>
                        </a:rPr>
                        <a:t>
 Im Hangeweiher darf ja eigentlich nicht geangelt werden, aber diese dicken Brocken sind jetzt trotzdem rausgefischt worden.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962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16:46:57</a:t>
                      </a:r>
                      <a:r>
                        <a:rPr kumimoji="0" lang="de-DE" sz="1000" b="0" i="0" u="none" strike="noStrike" kern="1200" cap="none" spc="0" normalizeH="0" baseline="0" noProof="0">
                          <a:ln>
                            <a:noFill/>
                          </a:ln>
                          <a:solidFill>
                            <a:prstClr val="black"/>
                          </a:solidFill>
                          <a:effectLst/>
                          <a:uLnTx/>
                          <a:uFillTx/>
                          <a:latin typeface="+mn-lt"/>
                          <a:ea typeface="+mn-ea"/>
                          <a:cs typeface="+mn-cs"/>
                        </a:rPr>
                        <a:t>
 Umzug der Fische 🐟🌿
Mehr Infos gibt es hier: https://www1.wdr.de/nachrichten/rheinland/sanierung-hangeweiher-fische-umsiedlung-100.html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952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11:41:44</a:t>
                      </a:r>
                      <a:r>
                        <a:rPr kumimoji="0" lang="de-DE" sz="1000" b="0" i="0" u="none" strike="noStrike" kern="1200" cap="none" spc="0" normalizeH="0" baseline="0" noProof="0">
                          <a:ln>
                            <a:noFill/>
                          </a:ln>
                          <a:solidFill>
                            <a:prstClr val="black"/>
                          </a:solidFill>
                          <a:effectLst/>
                          <a:uLnTx/>
                          <a:uFillTx/>
                          <a:latin typeface="+mn-lt"/>
                          <a:ea typeface="+mn-ea"/>
                          <a:cs typeface="+mn-cs"/>
                        </a:rPr>
                        <a:t>
 Trächtige Katzen und Muttertiere mit Baby-Katzen werden immer öfter im Tierheim abgegeben.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4733767"/>
                  </a:ext>
                </a:extLst>
              </a:tr>
            </a:tbl>
          </a:graphicData>
        </a:graphic>
      </p:graphicFrame>
      <p:sp>
        <p:nvSpPr>
          <p:cNvPr id="4" name="Text Placeholder 3">
            <a:extLst>
              <a:ext uri="{FF2B5EF4-FFF2-40B4-BE49-F238E27FC236}">
                <a16:creationId xmlns:a16="http://schemas.microsoft.com/office/drawing/2014/main" id="{39AEEEE3-C10D-45FB-92CF-C6D58827E003}"/>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448641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CAE22-9284-4B93-97A7-576130E12E2B}"/>
              </a:ext>
            </a:extLst>
          </p:cNvPr>
          <p:cNvSpPr>
            <a:spLocks noGrp="1"/>
          </p:cNvSpPr>
          <p:nvPr>
            <p:ph type="title"/>
          </p:nvPr>
        </p:nvSpPr>
        <p:spPr/>
        <p:txBody>
          <a:bodyPr/>
          <a:lstStyle/>
          <a:p>
            <a:r>
              <a:rPr lang="de-DE"/>
              <a:t>Facebook Top-FB-Postings (nach Reichweite) | WDR Lokalzeit aus Aachen - 10 of 12</a:t>
            </a:r>
            <a:endParaRPr lang="en-US"/>
          </a:p>
        </p:txBody>
      </p:sp>
      <p:graphicFrame>
        <p:nvGraphicFramePr>
          <p:cNvPr id="5" name="Table Placeholder 4">
            <a:extLst>
              <a:ext uri="{FF2B5EF4-FFF2-40B4-BE49-F238E27FC236}">
                <a16:creationId xmlns:a16="http://schemas.microsoft.com/office/drawing/2014/main" id="{B5AE84DF-A12B-49F3-8E60-7A7C152096E9}"/>
              </a:ext>
            </a:extLst>
          </p:cNvPr>
          <p:cNvGraphicFramePr>
            <a:graphicFrameLocks noGrp="1"/>
          </p:cNvGraphicFramePr>
          <p:nvPr>
            <p:ph type="tbl" sz="quarter" idx="13"/>
            <p:extLst>
              <p:ext uri="{D42A27DB-BD31-4B8C-83A1-F6EECF244321}">
                <p14:modId xmlns:p14="http://schemas.microsoft.com/office/powerpoint/2010/main" val="931460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18903659"/>
                    </a:ext>
                  </a:extLst>
                </a:gridCol>
                <a:gridCol w="493776">
                  <a:extLst>
                    <a:ext uri="{9D8B030D-6E8A-4147-A177-3AD203B41FA5}">
                      <a16:colId xmlns:a16="http://schemas.microsoft.com/office/drawing/2014/main" val="2998586176"/>
                    </a:ext>
                  </a:extLst>
                </a:gridCol>
                <a:gridCol w="493776">
                  <a:extLst>
                    <a:ext uri="{9D8B030D-6E8A-4147-A177-3AD203B41FA5}">
                      <a16:colId xmlns:a16="http://schemas.microsoft.com/office/drawing/2014/main" val="3292363988"/>
                    </a:ext>
                  </a:extLst>
                </a:gridCol>
                <a:gridCol w="493776">
                  <a:extLst>
                    <a:ext uri="{9D8B030D-6E8A-4147-A177-3AD203B41FA5}">
                      <a16:colId xmlns:a16="http://schemas.microsoft.com/office/drawing/2014/main" val="1373238315"/>
                    </a:ext>
                  </a:extLst>
                </a:gridCol>
                <a:gridCol w="493776">
                  <a:extLst>
                    <a:ext uri="{9D8B030D-6E8A-4147-A177-3AD203B41FA5}">
                      <a16:colId xmlns:a16="http://schemas.microsoft.com/office/drawing/2014/main" val="3907307633"/>
                    </a:ext>
                  </a:extLst>
                </a:gridCol>
                <a:gridCol w="493776">
                  <a:extLst>
                    <a:ext uri="{9D8B030D-6E8A-4147-A177-3AD203B41FA5}">
                      <a16:colId xmlns:a16="http://schemas.microsoft.com/office/drawing/2014/main" val="1773303266"/>
                    </a:ext>
                  </a:extLst>
                </a:gridCol>
                <a:gridCol w="493776">
                  <a:extLst>
                    <a:ext uri="{9D8B030D-6E8A-4147-A177-3AD203B41FA5}">
                      <a16:colId xmlns:a16="http://schemas.microsoft.com/office/drawing/2014/main" val="4049476959"/>
                    </a:ext>
                  </a:extLst>
                </a:gridCol>
                <a:gridCol w="493776">
                  <a:extLst>
                    <a:ext uri="{9D8B030D-6E8A-4147-A177-3AD203B41FA5}">
                      <a16:colId xmlns:a16="http://schemas.microsoft.com/office/drawing/2014/main" val="1366724804"/>
                    </a:ext>
                  </a:extLst>
                </a:gridCol>
                <a:gridCol w="493776">
                  <a:extLst>
                    <a:ext uri="{9D8B030D-6E8A-4147-A177-3AD203B41FA5}">
                      <a16:colId xmlns:a16="http://schemas.microsoft.com/office/drawing/2014/main" val="1011378276"/>
                    </a:ext>
                  </a:extLst>
                </a:gridCol>
                <a:gridCol w="493776">
                  <a:extLst>
                    <a:ext uri="{9D8B030D-6E8A-4147-A177-3AD203B41FA5}">
                      <a16:colId xmlns:a16="http://schemas.microsoft.com/office/drawing/2014/main" val="1404769206"/>
                    </a:ext>
                  </a:extLst>
                </a:gridCol>
                <a:gridCol w="493776">
                  <a:extLst>
                    <a:ext uri="{9D8B030D-6E8A-4147-A177-3AD203B41FA5}">
                      <a16:colId xmlns:a16="http://schemas.microsoft.com/office/drawing/2014/main" val="4003568"/>
                    </a:ext>
                  </a:extLst>
                </a:gridCol>
                <a:gridCol w="493776">
                  <a:extLst>
                    <a:ext uri="{9D8B030D-6E8A-4147-A177-3AD203B41FA5}">
                      <a16:colId xmlns:a16="http://schemas.microsoft.com/office/drawing/2014/main" val="4144671331"/>
                    </a:ext>
                  </a:extLst>
                </a:gridCol>
                <a:gridCol w="493776">
                  <a:extLst>
                    <a:ext uri="{9D8B030D-6E8A-4147-A177-3AD203B41FA5}">
                      <a16:colId xmlns:a16="http://schemas.microsoft.com/office/drawing/2014/main" val="1880022629"/>
                    </a:ext>
                  </a:extLst>
                </a:gridCol>
                <a:gridCol w="493776">
                  <a:extLst>
                    <a:ext uri="{9D8B030D-6E8A-4147-A177-3AD203B41FA5}">
                      <a16:colId xmlns:a16="http://schemas.microsoft.com/office/drawing/2014/main" val="162315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1812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- 2019-11-02 13:09:49</a:t>
                      </a:r>
                      <a:r>
                        <a:rPr kumimoji="0" lang="de-DE" sz="1000" b="0" i="0" u="none" strike="noStrike" kern="1200" cap="none" spc="0" normalizeH="0" baseline="0" noProof="0">
                          <a:ln>
                            <a:noFill/>
                          </a:ln>
                          <a:solidFill>
                            <a:prstClr val="black"/>
                          </a:solidFill>
                          <a:effectLst/>
                          <a:uLnTx/>
                          <a:uFillTx/>
                          <a:latin typeface="+mn-lt"/>
                          <a:ea typeface="+mn-ea"/>
                          <a:cs typeface="+mn-cs"/>
                        </a:rPr>
                        <a:t>
 Dieses Süppchen ist eine super Vorspeise. 👍🏻 Frischer Rotkohl aus der Region wird in Brühe gargekocht, püriert und mit Crème fraîche verfeinert. Welche besonderen Rotkohlrezepte kennt ihr?
▶ Rezept: http://www.wdr.de/k/feine-rotkohlsuppe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8191125"/>
                  </a:ext>
                </a:extLst>
              </a:tr>
            </a:tbl>
          </a:graphicData>
        </a:graphic>
      </p:graphicFrame>
      <p:sp>
        <p:nvSpPr>
          <p:cNvPr id="4" name="Text Placeholder 3">
            <a:extLst>
              <a:ext uri="{FF2B5EF4-FFF2-40B4-BE49-F238E27FC236}">
                <a16:creationId xmlns:a16="http://schemas.microsoft.com/office/drawing/2014/main" id="{E6DCC2EB-BE76-49B7-912E-60D6B358F331}"/>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418424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5FC26-606A-41BE-8167-E5EFCF8527B2}"/>
              </a:ext>
            </a:extLst>
          </p:cNvPr>
          <p:cNvSpPr>
            <a:spLocks noGrp="1"/>
          </p:cNvSpPr>
          <p:nvPr>
            <p:ph type="title"/>
          </p:nvPr>
        </p:nvSpPr>
        <p:spPr/>
        <p:txBody>
          <a:bodyPr/>
          <a:lstStyle/>
          <a:p>
            <a:r>
              <a:rPr lang="de-DE"/>
              <a:t>Facebook Top-FB-Postings (nach Reichweite) | WDR Lokalzeit aus Aachen - 11 of 12</a:t>
            </a:r>
            <a:endParaRPr lang="en-US"/>
          </a:p>
        </p:txBody>
      </p:sp>
      <p:graphicFrame>
        <p:nvGraphicFramePr>
          <p:cNvPr id="5" name="Table Placeholder 4">
            <a:extLst>
              <a:ext uri="{FF2B5EF4-FFF2-40B4-BE49-F238E27FC236}">
                <a16:creationId xmlns:a16="http://schemas.microsoft.com/office/drawing/2014/main" id="{CB1AEC53-94FD-4411-85D6-15D9BC7280A0}"/>
              </a:ext>
            </a:extLst>
          </p:cNvPr>
          <p:cNvGraphicFramePr>
            <a:graphicFrameLocks noGrp="1"/>
          </p:cNvGraphicFramePr>
          <p:nvPr>
            <p:ph type="tbl" sz="quarter" idx="13"/>
            <p:extLst>
              <p:ext uri="{D42A27DB-BD31-4B8C-83A1-F6EECF244321}">
                <p14:modId xmlns:p14="http://schemas.microsoft.com/office/powerpoint/2010/main" val="181487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34721438"/>
                    </a:ext>
                  </a:extLst>
                </a:gridCol>
                <a:gridCol w="493776">
                  <a:extLst>
                    <a:ext uri="{9D8B030D-6E8A-4147-A177-3AD203B41FA5}">
                      <a16:colId xmlns:a16="http://schemas.microsoft.com/office/drawing/2014/main" val="3840874443"/>
                    </a:ext>
                  </a:extLst>
                </a:gridCol>
                <a:gridCol w="493776">
                  <a:extLst>
                    <a:ext uri="{9D8B030D-6E8A-4147-A177-3AD203B41FA5}">
                      <a16:colId xmlns:a16="http://schemas.microsoft.com/office/drawing/2014/main" val="973326480"/>
                    </a:ext>
                  </a:extLst>
                </a:gridCol>
                <a:gridCol w="493776">
                  <a:extLst>
                    <a:ext uri="{9D8B030D-6E8A-4147-A177-3AD203B41FA5}">
                      <a16:colId xmlns:a16="http://schemas.microsoft.com/office/drawing/2014/main" val="2612278682"/>
                    </a:ext>
                  </a:extLst>
                </a:gridCol>
                <a:gridCol w="493776">
                  <a:extLst>
                    <a:ext uri="{9D8B030D-6E8A-4147-A177-3AD203B41FA5}">
                      <a16:colId xmlns:a16="http://schemas.microsoft.com/office/drawing/2014/main" val="863325830"/>
                    </a:ext>
                  </a:extLst>
                </a:gridCol>
                <a:gridCol w="493776">
                  <a:extLst>
                    <a:ext uri="{9D8B030D-6E8A-4147-A177-3AD203B41FA5}">
                      <a16:colId xmlns:a16="http://schemas.microsoft.com/office/drawing/2014/main" val="3890153193"/>
                    </a:ext>
                  </a:extLst>
                </a:gridCol>
                <a:gridCol w="493776">
                  <a:extLst>
                    <a:ext uri="{9D8B030D-6E8A-4147-A177-3AD203B41FA5}">
                      <a16:colId xmlns:a16="http://schemas.microsoft.com/office/drawing/2014/main" val="3317150473"/>
                    </a:ext>
                  </a:extLst>
                </a:gridCol>
                <a:gridCol w="493776">
                  <a:extLst>
                    <a:ext uri="{9D8B030D-6E8A-4147-A177-3AD203B41FA5}">
                      <a16:colId xmlns:a16="http://schemas.microsoft.com/office/drawing/2014/main" val="384986274"/>
                    </a:ext>
                  </a:extLst>
                </a:gridCol>
                <a:gridCol w="493776">
                  <a:extLst>
                    <a:ext uri="{9D8B030D-6E8A-4147-A177-3AD203B41FA5}">
                      <a16:colId xmlns:a16="http://schemas.microsoft.com/office/drawing/2014/main" val="1271438980"/>
                    </a:ext>
                  </a:extLst>
                </a:gridCol>
                <a:gridCol w="493776">
                  <a:extLst>
                    <a:ext uri="{9D8B030D-6E8A-4147-A177-3AD203B41FA5}">
                      <a16:colId xmlns:a16="http://schemas.microsoft.com/office/drawing/2014/main" val="2587115503"/>
                    </a:ext>
                  </a:extLst>
                </a:gridCol>
                <a:gridCol w="493776">
                  <a:extLst>
                    <a:ext uri="{9D8B030D-6E8A-4147-A177-3AD203B41FA5}">
                      <a16:colId xmlns:a16="http://schemas.microsoft.com/office/drawing/2014/main" val="4272734460"/>
                    </a:ext>
                  </a:extLst>
                </a:gridCol>
                <a:gridCol w="493776">
                  <a:extLst>
                    <a:ext uri="{9D8B030D-6E8A-4147-A177-3AD203B41FA5}">
                      <a16:colId xmlns:a16="http://schemas.microsoft.com/office/drawing/2014/main" val="41999734"/>
                    </a:ext>
                  </a:extLst>
                </a:gridCol>
                <a:gridCol w="493776">
                  <a:extLst>
                    <a:ext uri="{9D8B030D-6E8A-4147-A177-3AD203B41FA5}">
                      <a16:colId xmlns:a16="http://schemas.microsoft.com/office/drawing/2014/main" val="4066038060"/>
                    </a:ext>
                  </a:extLst>
                </a:gridCol>
                <a:gridCol w="493776">
                  <a:extLst>
                    <a:ext uri="{9D8B030D-6E8A-4147-A177-3AD203B41FA5}">
                      <a16:colId xmlns:a16="http://schemas.microsoft.com/office/drawing/2014/main" val="4197093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673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- 2019-11-01 09:30:00</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Eröffnung der großen Rembrandt Ausstellung im Kölner Wallraf-Richartz-Museum! In den Lokalzeit Geschichten berichten wir über die Hommage an Rembrandt zu seinem 350. Todestag. Im Museum war bis kurz zuvor die Hölle los: 111 Werke mussten an die Wand - ohne kaputt zu gehen - es handelt sich nämlich um alte, sehr sehr teure Werke, die nur ausgeliehen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0695369"/>
                  </a:ext>
                </a:extLst>
              </a:tr>
            </a:tbl>
          </a:graphicData>
        </a:graphic>
      </p:graphicFrame>
      <p:sp>
        <p:nvSpPr>
          <p:cNvPr id="4" name="Text Placeholder 3">
            <a:extLst>
              <a:ext uri="{FF2B5EF4-FFF2-40B4-BE49-F238E27FC236}">
                <a16:creationId xmlns:a16="http://schemas.microsoft.com/office/drawing/2014/main" id="{142F0BAB-7ECC-4E15-A413-448DB7C8746D}"/>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632268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6140-BE8B-4844-8262-155A18A800DB}"/>
              </a:ext>
            </a:extLst>
          </p:cNvPr>
          <p:cNvSpPr>
            <a:spLocks noGrp="1"/>
          </p:cNvSpPr>
          <p:nvPr>
            <p:ph type="title"/>
          </p:nvPr>
        </p:nvSpPr>
        <p:spPr/>
        <p:txBody>
          <a:bodyPr/>
          <a:lstStyle/>
          <a:p>
            <a:r>
              <a:rPr lang="de-DE"/>
              <a:t>Facebook Top-FB-Postings (nach Reichweite) | WDR Lokalzeit aus Aachen - 12 of 12</a:t>
            </a:r>
            <a:endParaRPr lang="en-US"/>
          </a:p>
        </p:txBody>
      </p:sp>
      <p:graphicFrame>
        <p:nvGraphicFramePr>
          <p:cNvPr id="5" name="Table Placeholder 4">
            <a:extLst>
              <a:ext uri="{FF2B5EF4-FFF2-40B4-BE49-F238E27FC236}">
                <a16:creationId xmlns:a16="http://schemas.microsoft.com/office/drawing/2014/main" id="{BE59D220-D354-40CB-961F-53D0E419E1AC}"/>
              </a:ext>
            </a:extLst>
          </p:cNvPr>
          <p:cNvGraphicFramePr>
            <a:graphicFrameLocks noGrp="1"/>
          </p:cNvGraphicFramePr>
          <p:nvPr>
            <p:ph type="tbl" sz="quarter" idx="13"/>
            <p:extLst>
              <p:ext uri="{D42A27DB-BD31-4B8C-83A1-F6EECF244321}">
                <p14:modId xmlns:p14="http://schemas.microsoft.com/office/powerpoint/2010/main" val="138588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92572131"/>
                    </a:ext>
                  </a:extLst>
                </a:gridCol>
                <a:gridCol w="493776">
                  <a:extLst>
                    <a:ext uri="{9D8B030D-6E8A-4147-A177-3AD203B41FA5}">
                      <a16:colId xmlns:a16="http://schemas.microsoft.com/office/drawing/2014/main" val="2960849544"/>
                    </a:ext>
                  </a:extLst>
                </a:gridCol>
                <a:gridCol w="493776">
                  <a:extLst>
                    <a:ext uri="{9D8B030D-6E8A-4147-A177-3AD203B41FA5}">
                      <a16:colId xmlns:a16="http://schemas.microsoft.com/office/drawing/2014/main" val="1011745865"/>
                    </a:ext>
                  </a:extLst>
                </a:gridCol>
                <a:gridCol w="493776">
                  <a:extLst>
                    <a:ext uri="{9D8B030D-6E8A-4147-A177-3AD203B41FA5}">
                      <a16:colId xmlns:a16="http://schemas.microsoft.com/office/drawing/2014/main" val="3968342345"/>
                    </a:ext>
                  </a:extLst>
                </a:gridCol>
                <a:gridCol w="493776">
                  <a:extLst>
                    <a:ext uri="{9D8B030D-6E8A-4147-A177-3AD203B41FA5}">
                      <a16:colId xmlns:a16="http://schemas.microsoft.com/office/drawing/2014/main" val="3427235586"/>
                    </a:ext>
                  </a:extLst>
                </a:gridCol>
                <a:gridCol w="493776">
                  <a:extLst>
                    <a:ext uri="{9D8B030D-6E8A-4147-A177-3AD203B41FA5}">
                      <a16:colId xmlns:a16="http://schemas.microsoft.com/office/drawing/2014/main" val="3384274133"/>
                    </a:ext>
                  </a:extLst>
                </a:gridCol>
                <a:gridCol w="493776">
                  <a:extLst>
                    <a:ext uri="{9D8B030D-6E8A-4147-A177-3AD203B41FA5}">
                      <a16:colId xmlns:a16="http://schemas.microsoft.com/office/drawing/2014/main" val="1122391347"/>
                    </a:ext>
                  </a:extLst>
                </a:gridCol>
                <a:gridCol w="493776">
                  <a:extLst>
                    <a:ext uri="{9D8B030D-6E8A-4147-A177-3AD203B41FA5}">
                      <a16:colId xmlns:a16="http://schemas.microsoft.com/office/drawing/2014/main" val="3750585268"/>
                    </a:ext>
                  </a:extLst>
                </a:gridCol>
                <a:gridCol w="493776">
                  <a:extLst>
                    <a:ext uri="{9D8B030D-6E8A-4147-A177-3AD203B41FA5}">
                      <a16:colId xmlns:a16="http://schemas.microsoft.com/office/drawing/2014/main" val="2939853195"/>
                    </a:ext>
                  </a:extLst>
                </a:gridCol>
                <a:gridCol w="493776">
                  <a:extLst>
                    <a:ext uri="{9D8B030D-6E8A-4147-A177-3AD203B41FA5}">
                      <a16:colId xmlns:a16="http://schemas.microsoft.com/office/drawing/2014/main" val="2509045792"/>
                    </a:ext>
                  </a:extLst>
                </a:gridCol>
                <a:gridCol w="493776">
                  <a:extLst>
                    <a:ext uri="{9D8B030D-6E8A-4147-A177-3AD203B41FA5}">
                      <a16:colId xmlns:a16="http://schemas.microsoft.com/office/drawing/2014/main" val="2082336046"/>
                    </a:ext>
                  </a:extLst>
                </a:gridCol>
                <a:gridCol w="493776">
                  <a:extLst>
                    <a:ext uri="{9D8B030D-6E8A-4147-A177-3AD203B41FA5}">
                      <a16:colId xmlns:a16="http://schemas.microsoft.com/office/drawing/2014/main" val="4186076872"/>
                    </a:ext>
                  </a:extLst>
                </a:gridCol>
                <a:gridCol w="493776">
                  <a:extLst>
                    <a:ext uri="{9D8B030D-6E8A-4147-A177-3AD203B41FA5}">
                      <a16:colId xmlns:a16="http://schemas.microsoft.com/office/drawing/2014/main" val="3775175340"/>
                    </a:ext>
                  </a:extLst>
                </a:gridCol>
                <a:gridCol w="493776">
                  <a:extLst>
                    <a:ext uri="{9D8B030D-6E8A-4147-A177-3AD203B41FA5}">
                      <a16:colId xmlns:a16="http://schemas.microsoft.com/office/drawing/2014/main" val="424738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3055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- 2019-10-31 17:31:20</a:t>
                      </a:r>
                      <a:r>
                        <a:rPr kumimoji="0" lang="de-DE" sz="1000" b="0" i="0" u="none" strike="noStrike" kern="1200" cap="none" spc="0" normalizeH="0" baseline="0" noProof="0">
                          <a:ln>
                            <a:noFill/>
                          </a:ln>
                          <a:solidFill>
                            <a:prstClr val="black"/>
                          </a:solidFill>
                          <a:effectLst/>
                          <a:uLnTx/>
                          <a:uFillTx/>
                          <a:latin typeface="+mn-lt"/>
                          <a:ea typeface="+mn-ea"/>
                          <a:cs typeface="+mn-cs"/>
                        </a:rPr>
                        <a:t>
 Für viele Oebel-Filialen in unserer Region konnte kein neuer Betreiber gefunden werden.
Mehr dazu hier: https://www1.wdr.de/nachrichten/rheinland/oebel-baeckerei-insolvenz-uebernahme-100.html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914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- 2019-10-31 09:47:15</a:t>
                      </a:r>
                      <a:r>
                        <a:rPr kumimoji="0" lang="de-DE" sz="1000" b="0" i="0" u="none" strike="noStrike" kern="1200" cap="none" spc="0" normalizeH="0" baseline="0" noProof="0">
                          <a:ln>
                            <a:noFill/>
                          </a:ln>
                          <a:solidFill>
                            <a:prstClr val="black"/>
                          </a:solidFill>
                          <a:effectLst/>
                          <a:uLnTx/>
                          <a:uFillTx/>
                          <a:latin typeface="+mn-lt"/>
                          <a:ea typeface="+mn-ea"/>
                          <a:cs typeface="+mn-cs"/>
                        </a:rPr>
                        <a:t>
 Reformationstag oder Halloween? Für einen evangelischen Pfarrer im rheinischen Inden keine Frage: beides. Nur eben nacheinander.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832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- 2019-10-30 17:25:00</a:t>
                      </a:r>
                      <a:r>
                        <a:rPr kumimoji="0" lang="de-DE" sz="1000" b="0" i="0" u="none" strike="noStrike" kern="1200" cap="none" spc="0" normalizeH="0" baseline="0" noProof="0">
                          <a:ln>
                            <a:noFill/>
                          </a:ln>
                          <a:solidFill>
                            <a:prstClr val="black"/>
                          </a:solidFill>
                          <a:effectLst/>
                          <a:uLnTx/>
                          <a:uFillTx/>
                          <a:latin typeface="+mn-lt"/>
                          <a:ea typeface="+mn-ea"/>
                          <a:cs typeface="+mn-cs"/>
                        </a:rPr>
                        <a:t>
 So schön ist der Herbst bei uns in der Eifel!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1936937"/>
                  </a:ext>
                </a:extLst>
              </a:tr>
            </a:tbl>
          </a:graphicData>
        </a:graphic>
      </p:graphicFrame>
      <p:sp>
        <p:nvSpPr>
          <p:cNvPr id="4" name="Text Placeholder 3">
            <a:extLst>
              <a:ext uri="{FF2B5EF4-FFF2-40B4-BE49-F238E27FC236}">
                <a16:creationId xmlns:a16="http://schemas.microsoft.com/office/drawing/2014/main" id="{880D2626-082F-4D72-81FA-7E77531B14DF}"/>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388275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84B65-6487-4DC6-91A3-8A42E10AF56A}"/>
              </a:ext>
            </a:extLst>
          </p:cNvPr>
          <p:cNvSpPr>
            <a:spLocks noGrp="1"/>
          </p:cNvSpPr>
          <p:nvPr>
            <p:ph type="title"/>
          </p:nvPr>
        </p:nvSpPr>
        <p:spPr/>
        <p:txBody>
          <a:bodyPr/>
          <a:lstStyle/>
          <a:p>
            <a:r>
              <a:rPr lang="en-US"/>
              <a:t>Facebook Top-FB-Postings (nach Total Interactions) | WDR Lokalzeit aus Aachen - 1 of 8</a:t>
            </a:r>
          </a:p>
        </p:txBody>
      </p:sp>
      <p:graphicFrame>
        <p:nvGraphicFramePr>
          <p:cNvPr id="5" name="Table Placeholder 4">
            <a:extLst>
              <a:ext uri="{FF2B5EF4-FFF2-40B4-BE49-F238E27FC236}">
                <a16:creationId xmlns:a16="http://schemas.microsoft.com/office/drawing/2014/main" id="{B447405D-E2D1-4A3E-8ED1-43669B873790}"/>
              </a:ext>
            </a:extLst>
          </p:cNvPr>
          <p:cNvGraphicFramePr>
            <a:graphicFrameLocks noGrp="1"/>
          </p:cNvGraphicFramePr>
          <p:nvPr>
            <p:ph type="tbl" sz="quarter" idx="13"/>
            <p:extLst>
              <p:ext uri="{D42A27DB-BD31-4B8C-83A1-F6EECF244321}">
                <p14:modId xmlns:p14="http://schemas.microsoft.com/office/powerpoint/2010/main" val="2738689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3203840"/>
                    </a:ext>
                  </a:extLst>
                </a:gridCol>
                <a:gridCol w="822960">
                  <a:extLst>
                    <a:ext uri="{9D8B030D-6E8A-4147-A177-3AD203B41FA5}">
                      <a16:colId xmlns:a16="http://schemas.microsoft.com/office/drawing/2014/main" val="47007878"/>
                    </a:ext>
                  </a:extLst>
                </a:gridCol>
                <a:gridCol w="822960">
                  <a:extLst>
                    <a:ext uri="{9D8B030D-6E8A-4147-A177-3AD203B41FA5}">
                      <a16:colId xmlns:a16="http://schemas.microsoft.com/office/drawing/2014/main" val="1258532365"/>
                    </a:ext>
                  </a:extLst>
                </a:gridCol>
                <a:gridCol w="822960">
                  <a:extLst>
                    <a:ext uri="{9D8B030D-6E8A-4147-A177-3AD203B41FA5}">
                      <a16:colId xmlns:a16="http://schemas.microsoft.com/office/drawing/2014/main" val="142254664"/>
                    </a:ext>
                  </a:extLst>
                </a:gridCol>
                <a:gridCol w="822960">
                  <a:extLst>
                    <a:ext uri="{9D8B030D-6E8A-4147-A177-3AD203B41FA5}">
                      <a16:colId xmlns:a16="http://schemas.microsoft.com/office/drawing/2014/main" val="749357637"/>
                    </a:ext>
                  </a:extLst>
                </a:gridCol>
                <a:gridCol w="822960">
                  <a:extLst>
                    <a:ext uri="{9D8B030D-6E8A-4147-A177-3AD203B41FA5}">
                      <a16:colId xmlns:a16="http://schemas.microsoft.com/office/drawing/2014/main" val="2922417351"/>
                    </a:ext>
                  </a:extLst>
                </a:gridCol>
                <a:gridCol w="822960">
                  <a:extLst>
                    <a:ext uri="{9D8B030D-6E8A-4147-A177-3AD203B41FA5}">
                      <a16:colId xmlns:a16="http://schemas.microsoft.com/office/drawing/2014/main" val="3964986665"/>
                    </a:ext>
                  </a:extLst>
                </a:gridCol>
                <a:gridCol w="822960">
                  <a:extLst>
                    <a:ext uri="{9D8B030D-6E8A-4147-A177-3AD203B41FA5}">
                      <a16:colId xmlns:a16="http://schemas.microsoft.com/office/drawing/2014/main" val="300716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435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- 2019-11-10 16:29:13</a:t>
                      </a:r>
                      <a:r>
                        <a:rPr kumimoji="0" lang="de-DE" sz="1000" b="0" i="0" u="none" strike="noStrike" kern="1200" cap="none" spc="0" normalizeH="0" baseline="0" noProof="0">
                          <a:ln>
                            <a:noFill/>
                          </a:ln>
                          <a:solidFill>
                            <a:prstClr val="black"/>
                          </a:solidFill>
                          <a:effectLst/>
                          <a:uLnTx/>
                          <a:uFillTx/>
                          <a:latin typeface="+mn-lt"/>
                          <a:ea typeface="+mn-ea"/>
                          <a:cs typeface="+mn-cs"/>
                        </a:rPr>
                        <a:t>
 In Aachen, Mönchengladbach, Bochum, Erkrath und Oberhausen sind die Narren bereits heute (10.11.2019) in die Session gestartet.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4696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- 2019-11-10 11:13:39</a:t>
                      </a:r>
                      <a:r>
                        <a:rPr kumimoji="0" lang="de-DE" sz="1000" b="0" i="0" u="none" strike="noStrike" kern="1200" cap="none" spc="0" normalizeH="0" baseline="0" noProof="0">
                          <a:ln>
                            <a:noFill/>
                          </a:ln>
                          <a:solidFill>
                            <a:prstClr val="black"/>
                          </a:solidFill>
                          <a:effectLst/>
                          <a:uLnTx/>
                          <a:uFillTx/>
                          <a:latin typeface="+mn-lt"/>
                          <a:ea typeface="+mn-ea"/>
                          <a:cs typeface="+mn-cs"/>
                        </a:rPr>
                        <a:t>
 Oche Alaaf! Die Sessions-Eröffnung auf dem Holzgraben beginnt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340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- 2019-11-09 10:51:52</a:t>
                      </a:r>
                      <a:r>
                        <a:rPr kumimoji="0" lang="de-DE" sz="1000" b="0" i="0" u="none" strike="noStrike" kern="1200" cap="none" spc="0" normalizeH="0" baseline="0" noProof="0">
                          <a:ln>
                            <a:noFill/>
                          </a:ln>
                          <a:solidFill>
                            <a:prstClr val="black"/>
                          </a:solidFill>
                          <a:effectLst/>
                          <a:uLnTx/>
                          <a:uFillTx/>
                          <a:latin typeface="+mn-lt"/>
                          <a:ea typeface="+mn-ea"/>
                          <a:cs typeface="+mn-cs"/>
                        </a:rPr>
                        <a:t>
 200 Jahre - so lange könnte es noch dauern, bis der Wald im Nationalpark Eifel wieder zum Urwald wird!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9584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20:23:00</a:t>
                      </a:r>
                      <a:r>
                        <a:rPr kumimoji="0" lang="de-DE" sz="1000" b="0" i="0" u="none" strike="noStrike" kern="1200" cap="none" spc="0" normalizeH="0" baseline="0" noProof="0">
                          <a:ln>
                            <a:noFill/>
                          </a:ln>
                          <a:solidFill>
                            <a:prstClr val="black"/>
                          </a:solidFill>
                          <a:effectLst/>
                          <a:uLnTx/>
                          <a:uFillTx/>
                          <a:latin typeface="+mn-lt"/>
                          <a:ea typeface="+mn-ea"/>
                          <a:cs typeface="+mn-cs"/>
                        </a:rPr>
                        <a:t>
 Zum 17. Mal startet heute die Wissenschaftsnacht an der RWTH Aachen.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94537144"/>
                  </a:ext>
                </a:extLst>
              </a:tr>
            </a:tbl>
          </a:graphicData>
        </a:graphic>
      </p:graphicFrame>
      <p:sp>
        <p:nvSpPr>
          <p:cNvPr id="4" name="Text Placeholder 3">
            <a:extLst>
              <a:ext uri="{FF2B5EF4-FFF2-40B4-BE49-F238E27FC236}">
                <a16:creationId xmlns:a16="http://schemas.microsoft.com/office/drawing/2014/main" id="{7080D84C-636D-4A52-A321-C437FF1C22D4}"/>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4065491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D475-E3E2-4009-8460-C98F73F9C86D}"/>
              </a:ext>
            </a:extLst>
          </p:cNvPr>
          <p:cNvSpPr>
            <a:spLocks noGrp="1"/>
          </p:cNvSpPr>
          <p:nvPr>
            <p:ph type="title"/>
          </p:nvPr>
        </p:nvSpPr>
        <p:spPr/>
        <p:txBody>
          <a:bodyPr/>
          <a:lstStyle/>
          <a:p>
            <a:r>
              <a:rPr lang="en-US"/>
              <a:t>Facebook Top-FB-Postings (nach Total Interactions) | WDR Lokalzeit aus Aachen - 2 of 8</a:t>
            </a:r>
          </a:p>
        </p:txBody>
      </p:sp>
      <p:graphicFrame>
        <p:nvGraphicFramePr>
          <p:cNvPr id="5" name="Table Placeholder 4">
            <a:extLst>
              <a:ext uri="{FF2B5EF4-FFF2-40B4-BE49-F238E27FC236}">
                <a16:creationId xmlns:a16="http://schemas.microsoft.com/office/drawing/2014/main" id="{5E110B62-AB86-4CA5-87BD-1712CFCBDA6E}"/>
              </a:ext>
            </a:extLst>
          </p:cNvPr>
          <p:cNvGraphicFramePr>
            <a:graphicFrameLocks noGrp="1"/>
          </p:cNvGraphicFramePr>
          <p:nvPr>
            <p:ph type="tbl" sz="quarter" idx="13"/>
            <p:extLst>
              <p:ext uri="{D42A27DB-BD31-4B8C-83A1-F6EECF244321}">
                <p14:modId xmlns:p14="http://schemas.microsoft.com/office/powerpoint/2010/main" val="406694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07925780"/>
                    </a:ext>
                  </a:extLst>
                </a:gridCol>
                <a:gridCol w="822960">
                  <a:extLst>
                    <a:ext uri="{9D8B030D-6E8A-4147-A177-3AD203B41FA5}">
                      <a16:colId xmlns:a16="http://schemas.microsoft.com/office/drawing/2014/main" val="3266301313"/>
                    </a:ext>
                  </a:extLst>
                </a:gridCol>
                <a:gridCol w="822960">
                  <a:extLst>
                    <a:ext uri="{9D8B030D-6E8A-4147-A177-3AD203B41FA5}">
                      <a16:colId xmlns:a16="http://schemas.microsoft.com/office/drawing/2014/main" val="2914739187"/>
                    </a:ext>
                  </a:extLst>
                </a:gridCol>
                <a:gridCol w="822960">
                  <a:extLst>
                    <a:ext uri="{9D8B030D-6E8A-4147-A177-3AD203B41FA5}">
                      <a16:colId xmlns:a16="http://schemas.microsoft.com/office/drawing/2014/main" val="2327198709"/>
                    </a:ext>
                  </a:extLst>
                </a:gridCol>
                <a:gridCol w="822960">
                  <a:extLst>
                    <a:ext uri="{9D8B030D-6E8A-4147-A177-3AD203B41FA5}">
                      <a16:colId xmlns:a16="http://schemas.microsoft.com/office/drawing/2014/main" val="583936105"/>
                    </a:ext>
                  </a:extLst>
                </a:gridCol>
                <a:gridCol w="822960">
                  <a:extLst>
                    <a:ext uri="{9D8B030D-6E8A-4147-A177-3AD203B41FA5}">
                      <a16:colId xmlns:a16="http://schemas.microsoft.com/office/drawing/2014/main" val="271762807"/>
                    </a:ext>
                  </a:extLst>
                </a:gridCol>
                <a:gridCol w="822960">
                  <a:extLst>
                    <a:ext uri="{9D8B030D-6E8A-4147-A177-3AD203B41FA5}">
                      <a16:colId xmlns:a16="http://schemas.microsoft.com/office/drawing/2014/main" val="1735227003"/>
                    </a:ext>
                  </a:extLst>
                </a:gridCol>
                <a:gridCol w="822960">
                  <a:extLst>
                    <a:ext uri="{9D8B030D-6E8A-4147-A177-3AD203B41FA5}">
                      <a16:colId xmlns:a16="http://schemas.microsoft.com/office/drawing/2014/main" val="3455558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220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18:28:00</a:t>
                      </a:r>
                      <a:r>
                        <a:rPr kumimoji="0" lang="de-DE" sz="1000" b="0" i="0" u="none" strike="noStrike" kern="1200" cap="none" spc="0" normalizeH="0" baseline="0" noProof="0">
                          <a:ln>
                            <a:noFill/>
                          </a:ln>
                          <a:solidFill>
                            <a:prstClr val="black"/>
                          </a:solidFill>
                          <a:effectLst/>
                          <a:uLnTx/>
                          <a:uFillTx/>
                          <a:latin typeface="+mn-lt"/>
                          <a:ea typeface="+mn-ea"/>
                          <a:cs typeface="+mn-cs"/>
                        </a:rPr>
                        <a:t>
 In Aachen wurden jahrelang Luftschiffe gebaut, die aussehen wie Zeppeline. Die Ära der Aachener Luftschiffe ist nun zu Ende, denn das letzte hier gebaute Luftschiff wird in die Türkei verkauft.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417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13:18:00</a:t>
                      </a:r>
                      <a:r>
                        <a:rPr kumimoji="0" lang="de-DE" sz="1000" b="0" i="0" u="none" strike="noStrike" kern="1200" cap="none" spc="0" normalizeH="0" baseline="0" noProof="0">
                          <a:ln>
                            <a:noFill/>
                          </a:ln>
                          <a:solidFill>
                            <a:prstClr val="black"/>
                          </a:solidFill>
                          <a:effectLst/>
                          <a:uLnTx/>
                          <a:uFillTx/>
                          <a:latin typeface="+mn-lt"/>
                          <a:ea typeface="+mn-ea"/>
                          <a:cs typeface="+mn-cs"/>
                        </a:rPr>
                        <a:t>
 In diesen Tagen starten die Martinszüge in der Region, bei denen unzählige Laternen wieder hell erleuchten. Dafür haben sich Eifler Tüftler etwas ganz Besonderes überlegt.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45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09:35:00</a:t>
                      </a:r>
                      <a:r>
                        <a:rPr kumimoji="0" lang="de-DE" sz="1000" b="0" i="0" u="none" strike="noStrike" kern="1200" cap="none" spc="0" normalizeH="0" baseline="0" noProof="0">
                          <a:ln>
                            <a:noFill/>
                          </a:ln>
                          <a:solidFill>
                            <a:prstClr val="black"/>
                          </a:solidFill>
                          <a:effectLst/>
                          <a:uLnTx/>
                          <a:uFillTx/>
                          <a:latin typeface="+mn-lt"/>
                          <a:ea typeface="+mn-ea"/>
                          <a:cs typeface="+mn-cs"/>
                        </a:rPr>
                        <a:t>
 Die Kneipe "Em Gardestüffje" hat schon einiges gesehen, schließlich wurde die längste Theke im Eifelort Mechernich 100 Jahre alt. Und das war nicht nur für den Wirt ein Grund zum Feiern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328154"/>
                  </a:ext>
                </a:extLst>
              </a:tr>
            </a:tbl>
          </a:graphicData>
        </a:graphic>
      </p:graphicFrame>
      <p:sp>
        <p:nvSpPr>
          <p:cNvPr id="4" name="Text Placeholder 3">
            <a:extLst>
              <a:ext uri="{FF2B5EF4-FFF2-40B4-BE49-F238E27FC236}">
                <a16:creationId xmlns:a16="http://schemas.microsoft.com/office/drawing/2014/main" id="{DE994452-3889-45D8-B2B9-D7D36A0D5802}"/>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103792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09B5-61C6-482B-B533-1CB443A358C6}"/>
              </a:ext>
            </a:extLst>
          </p:cNvPr>
          <p:cNvSpPr>
            <a:spLocks noGrp="1"/>
          </p:cNvSpPr>
          <p:nvPr>
            <p:ph type="title"/>
          </p:nvPr>
        </p:nvSpPr>
        <p:spPr/>
        <p:txBody>
          <a:bodyPr/>
          <a:lstStyle/>
          <a:p>
            <a:r>
              <a:rPr lang="en-US"/>
              <a:t>Facebook Top-FB-Postings (nach Total Interactions) | WDR Lokalzeit aus Aachen - 3 of 8</a:t>
            </a:r>
          </a:p>
        </p:txBody>
      </p:sp>
      <p:graphicFrame>
        <p:nvGraphicFramePr>
          <p:cNvPr id="5" name="Table Placeholder 4">
            <a:extLst>
              <a:ext uri="{FF2B5EF4-FFF2-40B4-BE49-F238E27FC236}">
                <a16:creationId xmlns:a16="http://schemas.microsoft.com/office/drawing/2014/main" id="{CEC37215-28F4-4B8A-B56C-21A858F29D15}"/>
              </a:ext>
            </a:extLst>
          </p:cNvPr>
          <p:cNvGraphicFramePr>
            <a:graphicFrameLocks noGrp="1"/>
          </p:cNvGraphicFramePr>
          <p:nvPr>
            <p:ph type="tbl" sz="quarter" idx="13"/>
            <p:extLst>
              <p:ext uri="{D42A27DB-BD31-4B8C-83A1-F6EECF244321}">
                <p14:modId xmlns:p14="http://schemas.microsoft.com/office/powerpoint/2010/main" val="30460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9170680"/>
                    </a:ext>
                  </a:extLst>
                </a:gridCol>
                <a:gridCol w="822960">
                  <a:extLst>
                    <a:ext uri="{9D8B030D-6E8A-4147-A177-3AD203B41FA5}">
                      <a16:colId xmlns:a16="http://schemas.microsoft.com/office/drawing/2014/main" val="1820849507"/>
                    </a:ext>
                  </a:extLst>
                </a:gridCol>
                <a:gridCol w="822960">
                  <a:extLst>
                    <a:ext uri="{9D8B030D-6E8A-4147-A177-3AD203B41FA5}">
                      <a16:colId xmlns:a16="http://schemas.microsoft.com/office/drawing/2014/main" val="3086253030"/>
                    </a:ext>
                  </a:extLst>
                </a:gridCol>
                <a:gridCol w="822960">
                  <a:extLst>
                    <a:ext uri="{9D8B030D-6E8A-4147-A177-3AD203B41FA5}">
                      <a16:colId xmlns:a16="http://schemas.microsoft.com/office/drawing/2014/main" val="3777784442"/>
                    </a:ext>
                  </a:extLst>
                </a:gridCol>
                <a:gridCol w="822960">
                  <a:extLst>
                    <a:ext uri="{9D8B030D-6E8A-4147-A177-3AD203B41FA5}">
                      <a16:colId xmlns:a16="http://schemas.microsoft.com/office/drawing/2014/main" val="3053396427"/>
                    </a:ext>
                  </a:extLst>
                </a:gridCol>
                <a:gridCol w="822960">
                  <a:extLst>
                    <a:ext uri="{9D8B030D-6E8A-4147-A177-3AD203B41FA5}">
                      <a16:colId xmlns:a16="http://schemas.microsoft.com/office/drawing/2014/main" val="2107366206"/>
                    </a:ext>
                  </a:extLst>
                </a:gridCol>
                <a:gridCol w="822960">
                  <a:extLst>
                    <a:ext uri="{9D8B030D-6E8A-4147-A177-3AD203B41FA5}">
                      <a16:colId xmlns:a16="http://schemas.microsoft.com/office/drawing/2014/main" val="3250453533"/>
                    </a:ext>
                  </a:extLst>
                </a:gridCol>
                <a:gridCol w="822960">
                  <a:extLst>
                    <a:ext uri="{9D8B030D-6E8A-4147-A177-3AD203B41FA5}">
                      <a16:colId xmlns:a16="http://schemas.microsoft.com/office/drawing/2014/main" val="2131284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033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18:19:22</a:t>
                      </a:r>
                      <a:r>
                        <a:rPr kumimoji="0" lang="de-DE" sz="1000" b="0" i="0" u="none" strike="noStrike" kern="1200" cap="none" spc="0" normalizeH="0" baseline="0" noProof="0">
                          <a:ln>
                            <a:noFill/>
                          </a:ln>
                          <a:solidFill>
                            <a:prstClr val="black"/>
                          </a:solidFill>
                          <a:effectLst/>
                          <a:uLnTx/>
                          <a:uFillTx/>
                          <a:latin typeface="+mn-lt"/>
                          <a:ea typeface="+mn-ea"/>
                          <a:cs typeface="+mn-cs"/>
                        </a:rPr>
                        <a:t>
 Jeder kennt sie und Kinder lieben sie - Sankt Martins Umzüge. Doch woher kommt die Tradition eigentlich?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9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12:30:00</a:t>
                      </a:r>
                      <a:r>
                        <a:rPr kumimoji="0" lang="de-DE" sz="1000" b="0" i="0" u="none" strike="noStrike" kern="1200" cap="none" spc="0" normalizeH="0" baseline="0" noProof="0">
                          <a:ln>
                            <a:noFill/>
                          </a:ln>
                          <a:solidFill>
                            <a:prstClr val="black"/>
                          </a:solidFill>
                          <a:effectLst/>
                          <a:uLnTx/>
                          <a:uFillTx/>
                          <a:latin typeface="+mn-lt"/>
                          <a:ea typeface="+mn-ea"/>
                          <a:cs typeface="+mn-cs"/>
                        </a:rPr>
                        <a:t>
 Der Aachener Weihnachtsmarkt wird in diesem Jahr zum ersten Mal mit Ökostrom betrieben. Der Markt verbraucht ca. 300.000 kWh Strom.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95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10:30:14</a:t>
                      </a:r>
                      <a:r>
                        <a:rPr kumimoji="0" lang="de-DE" sz="1000" b="0" i="0" u="none" strike="noStrike" kern="1200" cap="none" spc="0" normalizeH="0" baseline="0" noProof="0">
                          <a:ln>
                            <a:noFill/>
                          </a:ln>
                          <a:solidFill>
                            <a:prstClr val="black"/>
                          </a:solidFill>
                          <a:effectLst/>
                          <a:uLnTx/>
                          <a:uFillTx/>
                          <a:latin typeface="+mn-lt"/>
                          <a:ea typeface="+mn-ea"/>
                          <a:cs typeface="+mn-cs"/>
                        </a:rPr>
                        <a:t>
 Der Aachener Stadtrat hat gestern Abend mit großer Mehrheit einem Bürgerbegehren für bessere Radwege zugestimmt.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8724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20:24:00</a:t>
                      </a:r>
                      <a:r>
                        <a:rPr kumimoji="0" lang="de-DE" sz="1000" b="0" i="0" u="none" strike="noStrike" kern="1200" cap="none" spc="0" normalizeH="0" baseline="0" noProof="0">
                          <a:ln>
                            <a:noFill/>
                          </a:ln>
                          <a:solidFill>
                            <a:prstClr val="black"/>
                          </a:solidFill>
                          <a:effectLst/>
                          <a:uLnTx/>
                          <a:uFillTx/>
                          <a:latin typeface="+mn-lt"/>
                          <a:ea typeface="+mn-ea"/>
                          <a:cs typeface="+mn-cs"/>
                        </a:rPr>
                        <a:t>
 Für viele Autofahrer könnte die Vorweihnachtszeit nicht allzu besinnlich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5258034"/>
                  </a:ext>
                </a:extLst>
              </a:tr>
            </a:tbl>
          </a:graphicData>
        </a:graphic>
      </p:graphicFrame>
      <p:sp>
        <p:nvSpPr>
          <p:cNvPr id="4" name="Text Placeholder 3">
            <a:extLst>
              <a:ext uri="{FF2B5EF4-FFF2-40B4-BE49-F238E27FC236}">
                <a16:creationId xmlns:a16="http://schemas.microsoft.com/office/drawing/2014/main" id="{9C4A3D74-83B2-4630-A124-6D81D59E3659}"/>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4104010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70FB8-369D-473B-9395-9BE40E20BDD1}"/>
              </a:ext>
            </a:extLst>
          </p:cNvPr>
          <p:cNvSpPr>
            <a:spLocks noGrp="1"/>
          </p:cNvSpPr>
          <p:nvPr>
            <p:ph type="title"/>
          </p:nvPr>
        </p:nvSpPr>
        <p:spPr/>
        <p:txBody>
          <a:bodyPr/>
          <a:lstStyle/>
          <a:p>
            <a:r>
              <a:rPr lang="en-US"/>
              <a:t>Facebook Top-FB-Postings (nach Total Interactions) | WDR Lokalzeit aus Aachen - 4 of 8</a:t>
            </a:r>
          </a:p>
        </p:txBody>
      </p:sp>
      <p:graphicFrame>
        <p:nvGraphicFramePr>
          <p:cNvPr id="5" name="Table Placeholder 4">
            <a:extLst>
              <a:ext uri="{FF2B5EF4-FFF2-40B4-BE49-F238E27FC236}">
                <a16:creationId xmlns:a16="http://schemas.microsoft.com/office/drawing/2014/main" id="{E26B2B11-1C86-482C-9175-BD88675340FE}"/>
              </a:ext>
            </a:extLst>
          </p:cNvPr>
          <p:cNvGraphicFramePr>
            <a:graphicFrameLocks noGrp="1"/>
          </p:cNvGraphicFramePr>
          <p:nvPr>
            <p:ph type="tbl" sz="quarter" idx="13"/>
            <p:extLst>
              <p:ext uri="{D42A27DB-BD31-4B8C-83A1-F6EECF244321}">
                <p14:modId xmlns:p14="http://schemas.microsoft.com/office/powerpoint/2010/main" val="30783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31837279"/>
                    </a:ext>
                  </a:extLst>
                </a:gridCol>
                <a:gridCol w="822960">
                  <a:extLst>
                    <a:ext uri="{9D8B030D-6E8A-4147-A177-3AD203B41FA5}">
                      <a16:colId xmlns:a16="http://schemas.microsoft.com/office/drawing/2014/main" val="438178794"/>
                    </a:ext>
                  </a:extLst>
                </a:gridCol>
                <a:gridCol w="822960">
                  <a:extLst>
                    <a:ext uri="{9D8B030D-6E8A-4147-A177-3AD203B41FA5}">
                      <a16:colId xmlns:a16="http://schemas.microsoft.com/office/drawing/2014/main" val="2372891530"/>
                    </a:ext>
                  </a:extLst>
                </a:gridCol>
                <a:gridCol w="822960">
                  <a:extLst>
                    <a:ext uri="{9D8B030D-6E8A-4147-A177-3AD203B41FA5}">
                      <a16:colId xmlns:a16="http://schemas.microsoft.com/office/drawing/2014/main" val="3077972747"/>
                    </a:ext>
                  </a:extLst>
                </a:gridCol>
                <a:gridCol w="822960">
                  <a:extLst>
                    <a:ext uri="{9D8B030D-6E8A-4147-A177-3AD203B41FA5}">
                      <a16:colId xmlns:a16="http://schemas.microsoft.com/office/drawing/2014/main" val="1230909118"/>
                    </a:ext>
                  </a:extLst>
                </a:gridCol>
                <a:gridCol w="822960">
                  <a:extLst>
                    <a:ext uri="{9D8B030D-6E8A-4147-A177-3AD203B41FA5}">
                      <a16:colId xmlns:a16="http://schemas.microsoft.com/office/drawing/2014/main" val="2025172759"/>
                    </a:ext>
                  </a:extLst>
                </a:gridCol>
                <a:gridCol w="822960">
                  <a:extLst>
                    <a:ext uri="{9D8B030D-6E8A-4147-A177-3AD203B41FA5}">
                      <a16:colId xmlns:a16="http://schemas.microsoft.com/office/drawing/2014/main" val="2493093688"/>
                    </a:ext>
                  </a:extLst>
                </a:gridCol>
                <a:gridCol w="822960">
                  <a:extLst>
                    <a:ext uri="{9D8B030D-6E8A-4147-A177-3AD203B41FA5}">
                      <a16:colId xmlns:a16="http://schemas.microsoft.com/office/drawing/2014/main" val="3221037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046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18:00:48</a:t>
                      </a:r>
                      <a:r>
                        <a:rPr kumimoji="0" lang="de-DE" sz="1000" b="0" i="0" u="none" strike="noStrike" kern="1200" cap="none" spc="0" normalizeH="0" baseline="0" noProof="0">
                          <a:ln>
                            <a:noFill/>
                          </a:ln>
                          <a:solidFill>
                            <a:prstClr val="black"/>
                          </a:solidFill>
                          <a:effectLst/>
                          <a:uLnTx/>
                          <a:uFillTx/>
                          <a:latin typeface="+mn-lt"/>
                          <a:ea typeface="+mn-ea"/>
                          <a:cs typeface="+mn-cs"/>
                        </a:rPr>
                        <a:t>
 Wie? Ihr habt noch nie einen Olivenbaum in den Wäldern der Eifel gesehen? Zugegeben, wir auch nicht. 🙊 Was es mit dieser Bezeichnung auf sich hat, erklärt die Servicezeit heute ab 18:15. 🤓 Oder weiß es schon jemand von euch? 
▶ Rezept: http://www.wdr.de/k/eifeloliven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408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13:37:45</a:t>
                      </a:r>
                      <a:r>
                        <a:rPr kumimoji="0" lang="de-DE" sz="1000" b="0" i="0" u="none" strike="noStrike" kern="1200" cap="none" spc="0" normalizeH="0" baseline="0" noProof="0">
                          <a:ln>
                            <a:noFill/>
                          </a:ln>
                          <a:solidFill>
                            <a:prstClr val="black"/>
                          </a:solidFill>
                          <a:effectLst/>
                          <a:uLnTx/>
                          <a:uFillTx/>
                          <a:latin typeface="+mn-lt"/>
                          <a:ea typeface="+mn-ea"/>
                          <a:cs typeface="+mn-cs"/>
                        </a:rPr>
                        <a:t>
 Die ehemalige Krankenschwester Lilo Weigand-Sinsig gibt vier Mal pro Woche in Mechernich einen kostenlosen Deutschkurs für Geflüchtete - und nicht nur 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0892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10:41:53</a:t>
                      </a:r>
                      <a:r>
                        <a:rPr kumimoji="0" lang="de-DE" sz="1000" b="0" i="0" u="none" strike="noStrike" kern="1200" cap="none" spc="0" normalizeH="0" baseline="0" noProof="0">
                          <a:ln>
                            <a:noFill/>
                          </a:ln>
                          <a:solidFill>
                            <a:prstClr val="black"/>
                          </a:solidFill>
                          <a:effectLst/>
                          <a:uLnTx/>
                          <a:uFillTx/>
                          <a:latin typeface="+mn-lt"/>
                          <a:ea typeface="+mn-ea"/>
                          <a:cs typeface="+mn-cs"/>
                        </a:rPr>
                        <a:t>
 In den vergangenen 50 Jahren hat die Stadt rund 122 Millionen Euro mit Knöllchen eingenommen. 💸  Aber das ist für die Politessen nicht das Motiv.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6883827"/>
                  </a:ext>
                </a:extLst>
              </a:tr>
            </a:tbl>
          </a:graphicData>
        </a:graphic>
      </p:graphicFrame>
      <p:sp>
        <p:nvSpPr>
          <p:cNvPr id="4" name="Text Placeholder 3">
            <a:extLst>
              <a:ext uri="{FF2B5EF4-FFF2-40B4-BE49-F238E27FC236}">
                <a16:creationId xmlns:a16="http://schemas.microsoft.com/office/drawing/2014/main" id="{AB4E3FC7-3B33-4CE4-B88A-A0EAE468F356}"/>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305896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36F8-698B-49BA-B6AB-5716012C27BE}"/>
              </a:ext>
            </a:extLst>
          </p:cNvPr>
          <p:cNvSpPr>
            <a:spLocks noGrp="1"/>
          </p:cNvSpPr>
          <p:nvPr>
            <p:ph type="title"/>
          </p:nvPr>
        </p:nvSpPr>
        <p:spPr/>
        <p:txBody>
          <a:bodyPr/>
          <a:lstStyle/>
          <a:p>
            <a:r>
              <a:rPr lang="en-US"/>
              <a:t>Facebook Top-FB-Postings (nach Total Interactions) | WDR Lokalzeit aus Aachen - 5 of 8</a:t>
            </a:r>
          </a:p>
        </p:txBody>
      </p:sp>
      <p:graphicFrame>
        <p:nvGraphicFramePr>
          <p:cNvPr id="5" name="Table Placeholder 4">
            <a:extLst>
              <a:ext uri="{FF2B5EF4-FFF2-40B4-BE49-F238E27FC236}">
                <a16:creationId xmlns:a16="http://schemas.microsoft.com/office/drawing/2014/main" id="{EB8812A1-87B7-4868-8D7D-FD7FBD7C8047}"/>
              </a:ext>
            </a:extLst>
          </p:cNvPr>
          <p:cNvGraphicFramePr>
            <a:graphicFrameLocks noGrp="1"/>
          </p:cNvGraphicFramePr>
          <p:nvPr>
            <p:ph type="tbl" sz="quarter" idx="13"/>
            <p:extLst>
              <p:ext uri="{D42A27DB-BD31-4B8C-83A1-F6EECF244321}">
                <p14:modId xmlns:p14="http://schemas.microsoft.com/office/powerpoint/2010/main" val="1495439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9609037"/>
                    </a:ext>
                  </a:extLst>
                </a:gridCol>
                <a:gridCol w="822960">
                  <a:extLst>
                    <a:ext uri="{9D8B030D-6E8A-4147-A177-3AD203B41FA5}">
                      <a16:colId xmlns:a16="http://schemas.microsoft.com/office/drawing/2014/main" val="4021651593"/>
                    </a:ext>
                  </a:extLst>
                </a:gridCol>
                <a:gridCol w="822960">
                  <a:extLst>
                    <a:ext uri="{9D8B030D-6E8A-4147-A177-3AD203B41FA5}">
                      <a16:colId xmlns:a16="http://schemas.microsoft.com/office/drawing/2014/main" val="3469537205"/>
                    </a:ext>
                  </a:extLst>
                </a:gridCol>
                <a:gridCol w="822960">
                  <a:extLst>
                    <a:ext uri="{9D8B030D-6E8A-4147-A177-3AD203B41FA5}">
                      <a16:colId xmlns:a16="http://schemas.microsoft.com/office/drawing/2014/main" val="485861372"/>
                    </a:ext>
                  </a:extLst>
                </a:gridCol>
                <a:gridCol w="822960">
                  <a:extLst>
                    <a:ext uri="{9D8B030D-6E8A-4147-A177-3AD203B41FA5}">
                      <a16:colId xmlns:a16="http://schemas.microsoft.com/office/drawing/2014/main" val="3965257274"/>
                    </a:ext>
                  </a:extLst>
                </a:gridCol>
                <a:gridCol w="822960">
                  <a:extLst>
                    <a:ext uri="{9D8B030D-6E8A-4147-A177-3AD203B41FA5}">
                      <a16:colId xmlns:a16="http://schemas.microsoft.com/office/drawing/2014/main" val="1277755453"/>
                    </a:ext>
                  </a:extLst>
                </a:gridCol>
                <a:gridCol w="822960">
                  <a:extLst>
                    <a:ext uri="{9D8B030D-6E8A-4147-A177-3AD203B41FA5}">
                      <a16:colId xmlns:a16="http://schemas.microsoft.com/office/drawing/2014/main" val="3267210476"/>
                    </a:ext>
                  </a:extLst>
                </a:gridCol>
                <a:gridCol w="822960">
                  <a:extLst>
                    <a:ext uri="{9D8B030D-6E8A-4147-A177-3AD203B41FA5}">
                      <a16:colId xmlns:a16="http://schemas.microsoft.com/office/drawing/2014/main" val="2561556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47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18:32:22</a:t>
                      </a:r>
                      <a:r>
                        <a:rPr kumimoji="0" lang="de-DE" sz="1000" b="0" i="0" u="none" strike="noStrike" kern="1200" cap="none" spc="0" normalizeH="0" baseline="0" noProof="0">
                          <a:ln>
                            <a:noFill/>
                          </a:ln>
                          <a:solidFill>
                            <a:prstClr val="black"/>
                          </a:solidFill>
                          <a:effectLst/>
                          <a:uLnTx/>
                          <a:uFillTx/>
                          <a:latin typeface="+mn-lt"/>
                          <a:ea typeface="+mn-ea"/>
                          <a:cs typeface="+mn-cs"/>
                        </a:rPr>
                        <a:t>
 Viele kennen die Tradition: Nach dem Martinsumzug bekommen die Kinder einen leckeren Weckmann geschenkt. ⭐️ Und damit auch die Erwachsenen nicht leer ausgehen, raten wir: Backt die leckeren Hefekerlchen doch mal selbst! 🤩 Wie esst ihr sie am liebsten? Pur oder mit Butter oder Marmelade? 
▶ Rezept: http://www.wdr.de/k/weckmaenner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0991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14:30:00</a:t>
                      </a:r>
                      <a:r>
                        <a:rPr kumimoji="0" lang="de-DE" sz="1000" b="0" i="0" u="none" strike="noStrike" kern="1200" cap="none" spc="0" normalizeH="0" baseline="0" noProof="0">
                          <a:ln>
                            <a:noFill/>
                          </a:ln>
                          <a:solidFill>
                            <a:prstClr val="black"/>
                          </a:solidFill>
                          <a:effectLst/>
                          <a:uLnTx/>
                          <a:uFillTx/>
                          <a:latin typeface="+mn-lt"/>
                          <a:ea typeface="+mn-ea"/>
                          <a:cs typeface="+mn-cs"/>
                        </a:rPr>
                        <a:t>
 Die Zahl der Straßenbäume ist in den letzten Jahren insgesamt gesunken - das soll sich jetzt ändern. 🌳💪
Mehr Infos gibt's hier: https://www1.wdr.de/nachrichten/rheinland/baeume-klima-verbesserung-Aachen-100.html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5539417"/>
                  </a:ext>
                </a:extLst>
              </a:tr>
            </a:tbl>
          </a:graphicData>
        </a:graphic>
      </p:graphicFrame>
      <p:sp>
        <p:nvSpPr>
          <p:cNvPr id="4" name="Text Placeholder 3">
            <a:extLst>
              <a:ext uri="{FF2B5EF4-FFF2-40B4-BE49-F238E27FC236}">
                <a16:creationId xmlns:a16="http://schemas.microsoft.com/office/drawing/2014/main" id="{00B012FB-1D94-4B6C-9779-45030E6D2FEE}"/>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062912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C932D-F871-4037-8A91-DF16486E8834}"/>
              </a:ext>
            </a:extLst>
          </p:cNvPr>
          <p:cNvSpPr>
            <a:spLocks noGrp="1"/>
          </p:cNvSpPr>
          <p:nvPr>
            <p:ph type="title"/>
          </p:nvPr>
        </p:nvSpPr>
        <p:spPr/>
        <p:txBody>
          <a:bodyPr/>
          <a:lstStyle/>
          <a:p>
            <a:r>
              <a:rPr lang="en-US"/>
              <a:t>Facebook Top-FB-Postings (nach Total Interactions) | WDR Lokalzeit aus Aachen - 6 of 8</a:t>
            </a:r>
          </a:p>
        </p:txBody>
      </p:sp>
      <p:graphicFrame>
        <p:nvGraphicFramePr>
          <p:cNvPr id="5" name="Table Placeholder 4">
            <a:extLst>
              <a:ext uri="{FF2B5EF4-FFF2-40B4-BE49-F238E27FC236}">
                <a16:creationId xmlns:a16="http://schemas.microsoft.com/office/drawing/2014/main" id="{51D8C552-013C-4552-8B04-B91AE7DA4DB2}"/>
              </a:ext>
            </a:extLst>
          </p:cNvPr>
          <p:cNvGraphicFramePr>
            <a:graphicFrameLocks noGrp="1"/>
          </p:cNvGraphicFramePr>
          <p:nvPr>
            <p:ph type="tbl" sz="quarter" idx="13"/>
            <p:extLst>
              <p:ext uri="{D42A27DB-BD31-4B8C-83A1-F6EECF244321}">
                <p14:modId xmlns:p14="http://schemas.microsoft.com/office/powerpoint/2010/main" val="59310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14311996"/>
                    </a:ext>
                  </a:extLst>
                </a:gridCol>
                <a:gridCol w="822960">
                  <a:extLst>
                    <a:ext uri="{9D8B030D-6E8A-4147-A177-3AD203B41FA5}">
                      <a16:colId xmlns:a16="http://schemas.microsoft.com/office/drawing/2014/main" val="4213461694"/>
                    </a:ext>
                  </a:extLst>
                </a:gridCol>
                <a:gridCol w="822960">
                  <a:extLst>
                    <a:ext uri="{9D8B030D-6E8A-4147-A177-3AD203B41FA5}">
                      <a16:colId xmlns:a16="http://schemas.microsoft.com/office/drawing/2014/main" val="649507675"/>
                    </a:ext>
                  </a:extLst>
                </a:gridCol>
                <a:gridCol w="822960">
                  <a:extLst>
                    <a:ext uri="{9D8B030D-6E8A-4147-A177-3AD203B41FA5}">
                      <a16:colId xmlns:a16="http://schemas.microsoft.com/office/drawing/2014/main" val="3392786766"/>
                    </a:ext>
                  </a:extLst>
                </a:gridCol>
                <a:gridCol w="822960">
                  <a:extLst>
                    <a:ext uri="{9D8B030D-6E8A-4147-A177-3AD203B41FA5}">
                      <a16:colId xmlns:a16="http://schemas.microsoft.com/office/drawing/2014/main" val="1708198650"/>
                    </a:ext>
                  </a:extLst>
                </a:gridCol>
                <a:gridCol w="822960">
                  <a:extLst>
                    <a:ext uri="{9D8B030D-6E8A-4147-A177-3AD203B41FA5}">
                      <a16:colId xmlns:a16="http://schemas.microsoft.com/office/drawing/2014/main" val="652470224"/>
                    </a:ext>
                  </a:extLst>
                </a:gridCol>
                <a:gridCol w="822960">
                  <a:extLst>
                    <a:ext uri="{9D8B030D-6E8A-4147-A177-3AD203B41FA5}">
                      <a16:colId xmlns:a16="http://schemas.microsoft.com/office/drawing/2014/main" val="1686057771"/>
                    </a:ext>
                  </a:extLst>
                </a:gridCol>
                <a:gridCol w="822960">
                  <a:extLst>
                    <a:ext uri="{9D8B030D-6E8A-4147-A177-3AD203B41FA5}">
                      <a16:colId xmlns:a16="http://schemas.microsoft.com/office/drawing/2014/main" val="2904688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065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11:21:00</a:t>
                      </a:r>
                      <a:r>
                        <a:rPr kumimoji="0" lang="de-DE" sz="1000" b="0" i="0" u="none" strike="noStrike" kern="1200" cap="none" spc="0" normalizeH="0" baseline="0" noProof="0">
                          <a:ln>
                            <a:noFill/>
                          </a:ln>
                          <a:solidFill>
                            <a:prstClr val="black"/>
                          </a:solidFill>
                          <a:effectLst/>
                          <a:uLnTx/>
                          <a:uFillTx/>
                          <a:latin typeface="+mn-lt"/>
                          <a:ea typeface="+mn-ea"/>
                          <a:cs typeface="+mn-cs"/>
                        </a:rPr>
                        <a:t>
 Modefans aufgepasst! 🛍 Beim Fashionclash-Festival in Maastricht gab es wieder einiges zu bestaunen...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147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20:45:00</a:t>
                      </a:r>
                      <a:r>
                        <a:rPr kumimoji="0" lang="de-DE" sz="1000" b="0" i="0" u="none" strike="noStrike" kern="1200" cap="none" spc="0" normalizeH="0" baseline="0" noProof="0">
                          <a:ln>
                            <a:noFill/>
                          </a:ln>
                          <a:solidFill>
                            <a:prstClr val="black"/>
                          </a:solidFill>
                          <a:effectLst/>
                          <a:uLnTx/>
                          <a:uFillTx/>
                          <a:latin typeface="+mn-lt"/>
                          <a:ea typeface="+mn-ea"/>
                          <a:cs typeface="+mn-cs"/>
                        </a:rPr>
                        <a:t>
 Im Hangeweiher darf ja eigentlich nicht geangelt werden, aber diese dicken Brocken sind jetzt trotzdem rausgefischt worden.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12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16:46:57</a:t>
                      </a:r>
                      <a:r>
                        <a:rPr kumimoji="0" lang="de-DE" sz="1000" b="0" i="0" u="none" strike="noStrike" kern="1200" cap="none" spc="0" normalizeH="0" baseline="0" noProof="0">
                          <a:ln>
                            <a:noFill/>
                          </a:ln>
                          <a:solidFill>
                            <a:prstClr val="black"/>
                          </a:solidFill>
                          <a:effectLst/>
                          <a:uLnTx/>
                          <a:uFillTx/>
                          <a:latin typeface="+mn-lt"/>
                          <a:ea typeface="+mn-ea"/>
                          <a:cs typeface="+mn-cs"/>
                        </a:rPr>
                        <a:t>
 Umzug der Fische 🐟🌿
Mehr Infos gibt es hier: https://www1.wdr.de/nachrichten/rheinland/sanierung-hangeweiher-fische-umsiedlung-100.html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818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11:41:44</a:t>
                      </a:r>
                      <a:r>
                        <a:rPr kumimoji="0" lang="de-DE" sz="1000" b="0" i="0" u="none" strike="noStrike" kern="1200" cap="none" spc="0" normalizeH="0" baseline="0" noProof="0">
                          <a:ln>
                            <a:noFill/>
                          </a:ln>
                          <a:solidFill>
                            <a:prstClr val="black"/>
                          </a:solidFill>
                          <a:effectLst/>
                          <a:uLnTx/>
                          <a:uFillTx/>
                          <a:latin typeface="+mn-lt"/>
                          <a:ea typeface="+mn-ea"/>
                          <a:cs typeface="+mn-cs"/>
                        </a:rPr>
                        <a:t>
 Trächtige Katzen und Muttertiere mit Baby-Katzen werden immer öfter im Tierheim abgegeben.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193697"/>
                  </a:ext>
                </a:extLst>
              </a:tr>
            </a:tbl>
          </a:graphicData>
        </a:graphic>
      </p:graphicFrame>
      <p:sp>
        <p:nvSpPr>
          <p:cNvPr id="4" name="Text Placeholder 3">
            <a:extLst>
              <a:ext uri="{FF2B5EF4-FFF2-40B4-BE49-F238E27FC236}">
                <a16:creationId xmlns:a16="http://schemas.microsoft.com/office/drawing/2014/main" id="{EBEEC3D4-73FF-4BE6-A40F-7882EE6E0B22}"/>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435890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F4842-A63A-4C61-A1A2-0C104DC5CCFD}"/>
              </a:ext>
            </a:extLst>
          </p:cNvPr>
          <p:cNvSpPr>
            <a:spLocks noGrp="1"/>
          </p:cNvSpPr>
          <p:nvPr>
            <p:ph type="title"/>
          </p:nvPr>
        </p:nvSpPr>
        <p:spPr/>
        <p:txBody>
          <a:bodyPr/>
          <a:lstStyle/>
          <a:p>
            <a:r>
              <a:rPr lang="en-US"/>
              <a:t>Facebook Top-FB-Postings (nach Total Interactions) | WDR Lokalzeit aus Aachen - 7 of 8</a:t>
            </a:r>
          </a:p>
        </p:txBody>
      </p:sp>
      <p:graphicFrame>
        <p:nvGraphicFramePr>
          <p:cNvPr id="5" name="Table Placeholder 4">
            <a:extLst>
              <a:ext uri="{FF2B5EF4-FFF2-40B4-BE49-F238E27FC236}">
                <a16:creationId xmlns:a16="http://schemas.microsoft.com/office/drawing/2014/main" id="{CA02A897-A64D-43E7-9D5B-1CADCA2FC66C}"/>
              </a:ext>
            </a:extLst>
          </p:cNvPr>
          <p:cNvGraphicFramePr>
            <a:graphicFrameLocks noGrp="1"/>
          </p:cNvGraphicFramePr>
          <p:nvPr>
            <p:ph type="tbl" sz="quarter" idx="13"/>
            <p:extLst>
              <p:ext uri="{D42A27DB-BD31-4B8C-83A1-F6EECF244321}">
                <p14:modId xmlns:p14="http://schemas.microsoft.com/office/powerpoint/2010/main" val="2531009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11600322"/>
                    </a:ext>
                  </a:extLst>
                </a:gridCol>
                <a:gridCol w="822960">
                  <a:extLst>
                    <a:ext uri="{9D8B030D-6E8A-4147-A177-3AD203B41FA5}">
                      <a16:colId xmlns:a16="http://schemas.microsoft.com/office/drawing/2014/main" val="3490323939"/>
                    </a:ext>
                  </a:extLst>
                </a:gridCol>
                <a:gridCol w="822960">
                  <a:extLst>
                    <a:ext uri="{9D8B030D-6E8A-4147-A177-3AD203B41FA5}">
                      <a16:colId xmlns:a16="http://schemas.microsoft.com/office/drawing/2014/main" val="801810524"/>
                    </a:ext>
                  </a:extLst>
                </a:gridCol>
                <a:gridCol w="822960">
                  <a:extLst>
                    <a:ext uri="{9D8B030D-6E8A-4147-A177-3AD203B41FA5}">
                      <a16:colId xmlns:a16="http://schemas.microsoft.com/office/drawing/2014/main" val="1126805515"/>
                    </a:ext>
                  </a:extLst>
                </a:gridCol>
                <a:gridCol w="822960">
                  <a:extLst>
                    <a:ext uri="{9D8B030D-6E8A-4147-A177-3AD203B41FA5}">
                      <a16:colId xmlns:a16="http://schemas.microsoft.com/office/drawing/2014/main" val="4029295402"/>
                    </a:ext>
                  </a:extLst>
                </a:gridCol>
                <a:gridCol w="822960">
                  <a:extLst>
                    <a:ext uri="{9D8B030D-6E8A-4147-A177-3AD203B41FA5}">
                      <a16:colId xmlns:a16="http://schemas.microsoft.com/office/drawing/2014/main" val="3646686052"/>
                    </a:ext>
                  </a:extLst>
                </a:gridCol>
                <a:gridCol w="822960">
                  <a:extLst>
                    <a:ext uri="{9D8B030D-6E8A-4147-A177-3AD203B41FA5}">
                      <a16:colId xmlns:a16="http://schemas.microsoft.com/office/drawing/2014/main" val="3581973778"/>
                    </a:ext>
                  </a:extLst>
                </a:gridCol>
                <a:gridCol w="822960">
                  <a:extLst>
                    <a:ext uri="{9D8B030D-6E8A-4147-A177-3AD203B41FA5}">
                      <a16:colId xmlns:a16="http://schemas.microsoft.com/office/drawing/2014/main" val="289550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8541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- 2019-11-02 13:09:49</a:t>
                      </a:r>
                      <a:r>
                        <a:rPr kumimoji="0" lang="de-DE" sz="1000" b="0" i="0" u="none" strike="noStrike" kern="1200" cap="none" spc="0" normalizeH="0" baseline="0" noProof="0">
                          <a:ln>
                            <a:noFill/>
                          </a:ln>
                          <a:solidFill>
                            <a:prstClr val="black"/>
                          </a:solidFill>
                          <a:effectLst/>
                          <a:uLnTx/>
                          <a:uFillTx/>
                          <a:latin typeface="+mn-lt"/>
                          <a:ea typeface="+mn-ea"/>
                          <a:cs typeface="+mn-cs"/>
                        </a:rPr>
                        <a:t>
 Dieses Süppchen ist eine super Vorspeise. 👍🏻 Frischer Rotkohl aus der Region wird in Brühe gargekocht, püriert und mit Crème fraîche verfeinert. Welche besonderen Rotkohlrezepte kennt ihr?
▶ Rezept: http://www.wdr.de/k/feine-rotkohlsuppe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73136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- 2019-11-01 09:30:00</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Eröffnung der großen Rembrandt Ausstellung im Kölner Wallraf-Richartz-Museum! In den Lokalzeit Geschichten berichten wir über die Hommage an Rembrandt zu seinem 350. Todestag. Im Museum war bis kurz zuvor die Hölle los: 111 Werke mussten an die Wand - ohne kaputt zu gehen - es handelt sich nämlich um alte, sehr sehr teure Werke, die nur ausgeliehen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3687786"/>
                  </a:ext>
                </a:extLst>
              </a:tr>
            </a:tbl>
          </a:graphicData>
        </a:graphic>
      </p:graphicFrame>
      <p:sp>
        <p:nvSpPr>
          <p:cNvPr id="4" name="Text Placeholder 3">
            <a:extLst>
              <a:ext uri="{FF2B5EF4-FFF2-40B4-BE49-F238E27FC236}">
                <a16:creationId xmlns:a16="http://schemas.microsoft.com/office/drawing/2014/main" id="{AD97C660-0C75-40C6-852B-50571ED6B68E}"/>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735275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C96CC-A6A8-416E-B347-929B0D8ACBB1}"/>
              </a:ext>
            </a:extLst>
          </p:cNvPr>
          <p:cNvSpPr>
            <a:spLocks noGrp="1"/>
          </p:cNvSpPr>
          <p:nvPr>
            <p:ph type="title"/>
          </p:nvPr>
        </p:nvSpPr>
        <p:spPr/>
        <p:txBody>
          <a:bodyPr/>
          <a:lstStyle/>
          <a:p>
            <a:r>
              <a:rPr lang="en-US"/>
              <a:t>Facebook Top-FB-Postings (nach Total Interactions) | WDR Lokalzeit aus Aachen - 8 of 8</a:t>
            </a:r>
          </a:p>
        </p:txBody>
      </p:sp>
      <p:graphicFrame>
        <p:nvGraphicFramePr>
          <p:cNvPr id="5" name="Table Placeholder 4">
            <a:extLst>
              <a:ext uri="{FF2B5EF4-FFF2-40B4-BE49-F238E27FC236}">
                <a16:creationId xmlns:a16="http://schemas.microsoft.com/office/drawing/2014/main" id="{17B9E642-95DA-4D52-9DDD-7AC868EE975F}"/>
              </a:ext>
            </a:extLst>
          </p:cNvPr>
          <p:cNvGraphicFramePr>
            <a:graphicFrameLocks noGrp="1"/>
          </p:cNvGraphicFramePr>
          <p:nvPr>
            <p:ph type="tbl" sz="quarter" idx="13"/>
            <p:extLst>
              <p:ext uri="{D42A27DB-BD31-4B8C-83A1-F6EECF244321}">
                <p14:modId xmlns:p14="http://schemas.microsoft.com/office/powerpoint/2010/main" val="1426273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68893601"/>
                    </a:ext>
                  </a:extLst>
                </a:gridCol>
                <a:gridCol w="822960">
                  <a:extLst>
                    <a:ext uri="{9D8B030D-6E8A-4147-A177-3AD203B41FA5}">
                      <a16:colId xmlns:a16="http://schemas.microsoft.com/office/drawing/2014/main" val="1286218427"/>
                    </a:ext>
                  </a:extLst>
                </a:gridCol>
                <a:gridCol w="822960">
                  <a:extLst>
                    <a:ext uri="{9D8B030D-6E8A-4147-A177-3AD203B41FA5}">
                      <a16:colId xmlns:a16="http://schemas.microsoft.com/office/drawing/2014/main" val="2256323018"/>
                    </a:ext>
                  </a:extLst>
                </a:gridCol>
                <a:gridCol w="822960">
                  <a:extLst>
                    <a:ext uri="{9D8B030D-6E8A-4147-A177-3AD203B41FA5}">
                      <a16:colId xmlns:a16="http://schemas.microsoft.com/office/drawing/2014/main" val="3516607085"/>
                    </a:ext>
                  </a:extLst>
                </a:gridCol>
                <a:gridCol w="822960">
                  <a:extLst>
                    <a:ext uri="{9D8B030D-6E8A-4147-A177-3AD203B41FA5}">
                      <a16:colId xmlns:a16="http://schemas.microsoft.com/office/drawing/2014/main" val="3028496641"/>
                    </a:ext>
                  </a:extLst>
                </a:gridCol>
                <a:gridCol w="822960">
                  <a:extLst>
                    <a:ext uri="{9D8B030D-6E8A-4147-A177-3AD203B41FA5}">
                      <a16:colId xmlns:a16="http://schemas.microsoft.com/office/drawing/2014/main" val="235534723"/>
                    </a:ext>
                  </a:extLst>
                </a:gridCol>
                <a:gridCol w="822960">
                  <a:extLst>
                    <a:ext uri="{9D8B030D-6E8A-4147-A177-3AD203B41FA5}">
                      <a16:colId xmlns:a16="http://schemas.microsoft.com/office/drawing/2014/main" val="1048546951"/>
                    </a:ext>
                  </a:extLst>
                </a:gridCol>
                <a:gridCol w="822960">
                  <a:extLst>
                    <a:ext uri="{9D8B030D-6E8A-4147-A177-3AD203B41FA5}">
                      <a16:colId xmlns:a16="http://schemas.microsoft.com/office/drawing/2014/main" val="1223612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263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- 2019-10-31 17:31:20</a:t>
                      </a:r>
                      <a:r>
                        <a:rPr kumimoji="0" lang="de-DE" sz="1000" b="0" i="0" u="none" strike="noStrike" kern="1200" cap="none" spc="0" normalizeH="0" baseline="0" noProof="0">
                          <a:ln>
                            <a:noFill/>
                          </a:ln>
                          <a:solidFill>
                            <a:prstClr val="black"/>
                          </a:solidFill>
                          <a:effectLst/>
                          <a:uLnTx/>
                          <a:uFillTx/>
                          <a:latin typeface="+mn-lt"/>
                          <a:ea typeface="+mn-ea"/>
                          <a:cs typeface="+mn-cs"/>
                        </a:rPr>
                        <a:t>
 Für viele Oebel-Filialen in unserer Region konnte kein neuer Betreiber gefunden werden.
Mehr dazu hier: https://www1.wdr.de/nachrichten/rheinland/oebel-baeckerei-insolvenz-uebernahme-100.html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196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- 2019-10-31 09:47:15</a:t>
                      </a:r>
                      <a:r>
                        <a:rPr kumimoji="0" lang="de-DE" sz="1000" b="0" i="0" u="none" strike="noStrike" kern="1200" cap="none" spc="0" normalizeH="0" baseline="0" noProof="0">
                          <a:ln>
                            <a:noFill/>
                          </a:ln>
                          <a:solidFill>
                            <a:prstClr val="black"/>
                          </a:solidFill>
                          <a:effectLst/>
                          <a:uLnTx/>
                          <a:uFillTx/>
                          <a:latin typeface="+mn-lt"/>
                          <a:ea typeface="+mn-ea"/>
                          <a:cs typeface="+mn-cs"/>
                        </a:rPr>
                        <a:t>
 Reformationstag oder Halloween? Für einen evangelischen Pfarrer im rheinischen Inden keine Frage: beides. Nur eben nacheinander.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417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- 2019-10-30 17:25:00</a:t>
                      </a:r>
                      <a:r>
                        <a:rPr kumimoji="0" lang="de-DE" sz="1000" b="0" i="0" u="none" strike="noStrike" kern="1200" cap="none" spc="0" normalizeH="0" baseline="0" noProof="0">
                          <a:ln>
                            <a:noFill/>
                          </a:ln>
                          <a:solidFill>
                            <a:prstClr val="black"/>
                          </a:solidFill>
                          <a:effectLst/>
                          <a:uLnTx/>
                          <a:uFillTx/>
                          <a:latin typeface="+mn-lt"/>
                          <a:ea typeface="+mn-ea"/>
                          <a:cs typeface="+mn-cs"/>
                        </a:rPr>
                        <a:t>
 So schön ist der Herbst bei uns in der Eifel!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2666420"/>
                  </a:ext>
                </a:extLst>
              </a:tr>
            </a:tbl>
          </a:graphicData>
        </a:graphic>
      </p:graphicFrame>
      <p:sp>
        <p:nvSpPr>
          <p:cNvPr id="4" name="Text Placeholder 3">
            <a:extLst>
              <a:ext uri="{FF2B5EF4-FFF2-40B4-BE49-F238E27FC236}">
                <a16:creationId xmlns:a16="http://schemas.microsoft.com/office/drawing/2014/main" id="{3E85BFCD-B647-4237-9703-E25A43F46A37}"/>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00025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79C51-0ADA-4C74-8509-A6E817AA6180}"/>
              </a:ext>
            </a:extLst>
          </p:cNvPr>
          <p:cNvSpPr>
            <a:spLocks noGrp="1"/>
          </p:cNvSpPr>
          <p:nvPr>
            <p:ph type="title"/>
          </p:nvPr>
        </p:nvSpPr>
        <p:spPr/>
        <p:txBody>
          <a:bodyPr/>
          <a:lstStyle/>
          <a:p>
            <a:r>
              <a:rPr lang="de-DE"/>
              <a:t>Facebook Flop-FB-Postings (nach Reichweite) | WDR Lokalzeit aus Aachen - 1 of 11</a:t>
            </a:r>
            <a:endParaRPr lang="en-US"/>
          </a:p>
        </p:txBody>
      </p:sp>
      <p:graphicFrame>
        <p:nvGraphicFramePr>
          <p:cNvPr id="5" name="Table Placeholder 4">
            <a:extLst>
              <a:ext uri="{FF2B5EF4-FFF2-40B4-BE49-F238E27FC236}">
                <a16:creationId xmlns:a16="http://schemas.microsoft.com/office/drawing/2014/main" id="{E1BAD9A4-4005-4208-894A-7C0FECE6EEE4}"/>
              </a:ext>
            </a:extLst>
          </p:cNvPr>
          <p:cNvGraphicFramePr>
            <a:graphicFrameLocks noGrp="1"/>
          </p:cNvGraphicFramePr>
          <p:nvPr>
            <p:ph type="tbl" sz="quarter" idx="13"/>
            <p:extLst>
              <p:ext uri="{D42A27DB-BD31-4B8C-83A1-F6EECF244321}">
                <p14:modId xmlns:p14="http://schemas.microsoft.com/office/powerpoint/2010/main" val="36081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8135251"/>
                    </a:ext>
                  </a:extLst>
                </a:gridCol>
                <a:gridCol w="493776">
                  <a:extLst>
                    <a:ext uri="{9D8B030D-6E8A-4147-A177-3AD203B41FA5}">
                      <a16:colId xmlns:a16="http://schemas.microsoft.com/office/drawing/2014/main" val="1410627945"/>
                    </a:ext>
                  </a:extLst>
                </a:gridCol>
                <a:gridCol w="493776">
                  <a:extLst>
                    <a:ext uri="{9D8B030D-6E8A-4147-A177-3AD203B41FA5}">
                      <a16:colId xmlns:a16="http://schemas.microsoft.com/office/drawing/2014/main" val="981439479"/>
                    </a:ext>
                  </a:extLst>
                </a:gridCol>
                <a:gridCol w="493776">
                  <a:extLst>
                    <a:ext uri="{9D8B030D-6E8A-4147-A177-3AD203B41FA5}">
                      <a16:colId xmlns:a16="http://schemas.microsoft.com/office/drawing/2014/main" val="3665849740"/>
                    </a:ext>
                  </a:extLst>
                </a:gridCol>
                <a:gridCol w="493776">
                  <a:extLst>
                    <a:ext uri="{9D8B030D-6E8A-4147-A177-3AD203B41FA5}">
                      <a16:colId xmlns:a16="http://schemas.microsoft.com/office/drawing/2014/main" val="3789786305"/>
                    </a:ext>
                  </a:extLst>
                </a:gridCol>
                <a:gridCol w="493776">
                  <a:extLst>
                    <a:ext uri="{9D8B030D-6E8A-4147-A177-3AD203B41FA5}">
                      <a16:colId xmlns:a16="http://schemas.microsoft.com/office/drawing/2014/main" val="2689481853"/>
                    </a:ext>
                  </a:extLst>
                </a:gridCol>
                <a:gridCol w="493776">
                  <a:extLst>
                    <a:ext uri="{9D8B030D-6E8A-4147-A177-3AD203B41FA5}">
                      <a16:colId xmlns:a16="http://schemas.microsoft.com/office/drawing/2014/main" val="2507690181"/>
                    </a:ext>
                  </a:extLst>
                </a:gridCol>
                <a:gridCol w="493776">
                  <a:extLst>
                    <a:ext uri="{9D8B030D-6E8A-4147-A177-3AD203B41FA5}">
                      <a16:colId xmlns:a16="http://schemas.microsoft.com/office/drawing/2014/main" val="3025130982"/>
                    </a:ext>
                  </a:extLst>
                </a:gridCol>
                <a:gridCol w="493776">
                  <a:extLst>
                    <a:ext uri="{9D8B030D-6E8A-4147-A177-3AD203B41FA5}">
                      <a16:colId xmlns:a16="http://schemas.microsoft.com/office/drawing/2014/main" val="611428864"/>
                    </a:ext>
                  </a:extLst>
                </a:gridCol>
                <a:gridCol w="493776">
                  <a:extLst>
                    <a:ext uri="{9D8B030D-6E8A-4147-A177-3AD203B41FA5}">
                      <a16:colId xmlns:a16="http://schemas.microsoft.com/office/drawing/2014/main" val="3861913406"/>
                    </a:ext>
                  </a:extLst>
                </a:gridCol>
                <a:gridCol w="493776">
                  <a:extLst>
                    <a:ext uri="{9D8B030D-6E8A-4147-A177-3AD203B41FA5}">
                      <a16:colId xmlns:a16="http://schemas.microsoft.com/office/drawing/2014/main" val="373592694"/>
                    </a:ext>
                  </a:extLst>
                </a:gridCol>
                <a:gridCol w="493776">
                  <a:extLst>
                    <a:ext uri="{9D8B030D-6E8A-4147-A177-3AD203B41FA5}">
                      <a16:colId xmlns:a16="http://schemas.microsoft.com/office/drawing/2014/main" val="3714404901"/>
                    </a:ext>
                  </a:extLst>
                </a:gridCol>
                <a:gridCol w="493776">
                  <a:extLst>
                    <a:ext uri="{9D8B030D-6E8A-4147-A177-3AD203B41FA5}">
                      <a16:colId xmlns:a16="http://schemas.microsoft.com/office/drawing/2014/main" val="3773197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4001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- 2019-11-10 16:29:13</a:t>
                      </a:r>
                      <a:r>
                        <a:rPr kumimoji="0" lang="de-DE" sz="1000" b="0" i="0" u="none" strike="noStrike" kern="1200" cap="none" spc="0" normalizeH="0" baseline="0" noProof="0">
                          <a:ln>
                            <a:noFill/>
                          </a:ln>
                          <a:solidFill>
                            <a:prstClr val="black"/>
                          </a:solidFill>
                          <a:effectLst/>
                          <a:uLnTx/>
                          <a:uFillTx/>
                          <a:latin typeface="+mn-lt"/>
                          <a:ea typeface="+mn-ea"/>
                          <a:cs typeface="+mn-cs"/>
                        </a:rPr>
                        <a:t>
 In Aachen, Mönchengladbach, Bochum, Erkrath und Oberhausen sind die Narren bereits heute (10.11.2019) in die Session gestartet.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912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- 2019-11-10 11:13:39</a:t>
                      </a:r>
                      <a:r>
                        <a:rPr kumimoji="0" lang="de-DE" sz="1000" b="0" i="0" u="none" strike="noStrike" kern="1200" cap="none" spc="0" normalizeH="0" baseline="0" noProof="0">
                          <a:ln>
                            <a:noFill/>
                          </a:ln>
                          <a:solidFill>
                            <a:prstClr val="black"/>
                          </a:solidFill>
                          <a:effectLst/>
                          <a:uLnTx/>
                          <a:uFillTx/>
                          <a:latin typeface="+mn-lt"/>
                          <a:ea typeface="+mn-ea"/>
                          <a:cs typeface="+mn-cs"/>
                        </a:rPr>
                        <a:t>
 Oche Alaaf! Die Sessions-Eröffnung auf dem Holzgraben beginnt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949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- 2019-11-09 10:51:52</a:t>
                      </a:r>
                      <a:r>
                        <a:rPr kumimoji="0" lang="de-DE" sz="1000" b="0" i="0" u="none" strike="noStrike" kern="1200" cap="none" spc="0" normalizeH="0" baseline="0" noProof="0">
                          <a:ln>
                            <a:noFill/>
                          </a:ln>
                          <a:solidFill>
                            <a:prstClr val="black"/>
                          </a:solidFill>
                          <a:effectLst/>
                          <a:uLnTx/>
                          <a:uFillTx/>
                          <a:latin typeface="+mn-lt"/>
                          <a:ea typeface="+mn-ea"/>
                          <a:cs typeface="+mn-cs"/>
                        </a:rPr>
                        <a:t>
 200 Jahre - so lange könnte es noch dauern, bis der Wald im Nationalpark Eifel wieder zum Urwald wird!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3686531"/>
                  </a:ext>
                </a:extLst>
              </a:tr>
            </a:tbl>
          </a:graphicData>
        </a:graphic>
      </p:graphicFrame>
      <p:sp>
        <p:nvSpPr>
          <p:cNvPr id="4" name="Text Placeholder 3">
            <a:extLst>
              <a:ext uri="{FF2B5EF4-FFF2-40B4-BE49-F238E27FC236}">
                <a16:creationId xmlns:a16="http://schemas.microsoft.com/office/drawing/2014/main" id="{1FF0C808-1CDA-4A56-A44A-F05D6E0C7281}"/>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286806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E62E6-90BE-4F40-9D06-C21D862B7AEF}"/>
              </a:ext>
            </a:extLst>
          </p:cNvPr>
          <p:cNvSpPr>
            <a:spLocks noGrp="1"/>
          </p:cNvSpPr>
          <p:nvPr>
            <p:ph type="title"/>
          </p:nvPr>
        </p:nvSpPr>
        <p:spPr/>
        <p:txBody>
          <a:bodyPr/>
          <a:lstStyle/>
          <a:p>
            <a:r>
              <a:rPr lang="de-DE"/>
              <a:t>Facebook Flop-FB-Postings (nach Reichweite) | WDR Lokalzeit aus Aachen - 2 of 11</a:t>
            </a:r>
            <a:endParaRPr lang="en-US"/>
          </a:p>
        </p:txBody>
      </p:sp>
      <p:graphicFrame>
        <p:nvGraphicFramePr>
          <p:cNvPr id="5" name="Table Placeholder 4">
            <a:extLst>
              <a:ext uri="{FF2B5EF4-FFF2-40B4-BE49-F238E27FC236}">
                <a16:creationId xmlns:a16="http://schemas.microsoft.com/office/drawing/2014/main" id="{65DD8F5A-C402-417E-ADE1-CC0BB9B38FAF}"/>
              </a:ext>
            </a:extLst>
          </p:cNvPr>
          <p:cNvGraphicFramePr>
            <a:graphicFrameLocks noGrp="1"/>
          </p:cNvGraphicFramePr>
          <p:nvPr>
            <p:ph type="tbl" sz="quarter" idx="13"/>
            <p:extLst>
              <p:ext uri="{D42A27DB-BD31-4B8C-83A1-F6EECF244321}">
                <p14:modId xmlns:p14="http://schemas.microsoft.com/office/powerpoint/2010/main" val="207224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4954268"/>
                    </a:ext>
                  </a:extLst>
                </a:gridCol>
                <a:gridCol w="493776">
                  <a:extLst>
                    <a:ext uri="{9D8B030D-6E8A-4147-A177-3AD203B41FA5}">
                      <a16:colId xmlns:a16="http://schemas.microsoft.com/office/drawing/2014/main" val="3137655120"/>
                    </a:ext>
                  </a:extLst>
                </a:gridCol>
                <a:gridCol w="493776">
                  <a:extLst>
                    <a:ext uri="{9D8B030D-6E8A-4147-A177-3AD203B41FA5}">
                      <a16:colId xmlns:a16="http://schemas.microsoft.com/office/drawing/2014/main" val="77689484"/>
                    </a:ext>
                  </a:extLst>
                </a:gridCol>
                <a:gridCol w="493776">
                  <a:extLst>
                    <a:ext uri="{9D8B030D-6E8A-4147-A177-3AD203B41FA5}">
                      <a16:colId xmlns:a16="http://schemas.microsoft.com/office/drawing/2014/main" val="2197829877"/>
                    </a:ext>
                  </a:extLst>
                </a:gridCol>
                <a:gridCol w="493776">
                  <a:extLst>
                    <a:ext uri="{9D8B030D-6E8A-4147-A177-3AD203B41FA5}">
                      <a16:colId xmlns:a16="http://schemas.microsoft.com/office/drawing/2014/main" val="3308996396"/>
                    </a:ext>
                  </a:extLst>
                </a:gridCol>
                <a:gridCol w="493776">
                  <a:extLst>
                    <a:ext uri="{9D8B030D-6E8A-4147-A177-3AD203B41FA5}">
                      <a16:colId xmlns:a16="http://schemas.microsoft.com/office/drawing/2014/main" val="2118149586"/>
                    </a:ext>
                  </a:extLst>
                </a:gridCol>
                <a:gridCol w="493776">
                  <a:extLst>
                    <a:ext uri="{9D8B030D-6E8A-4147-A177-3AD203B41FA5}">
                      <a16:colId xmlns:a16="http://schemas.microsoft.com/office/drawing/2014/main" val="3513417449"/>
                    </a:ext>
                  </a:extLst>
                </a:gridCol>
                <a:gridCol w="493776">
                  <a:extLst>
                    <a:ext uri="{9D8B030D-6E8A-4147-A177-3AD203B41FA5}">
                      <a16:colId xmlns:a16="http://schemas.microsoft.com/office/drawing/2014/main" val="418875252"/>
                    </a:ext>
                  </a:extLst>
                </a:gridCol>
                <a:gridCol w="493776">
                  <a:extLst>
                    <a:ext uri="{9D8B030D-6E8A-4147-A177-3AD203B41FA5}">
                      <a16:colId xmlns:a16="http://schemas.microsoft.com/office/drawing/2014/main" val="446833939"/>
                    </a:ext>
                  </a:extLst>
                </a:gridCol>
                <a:gridCol w="493776">
                  <a:extLst>
                    <a:ext uri="{9D8B030D-6E8A-4147-A177-3AD203B41FA5}">
                      <a16:colId xmlns:a16="http://schemas.microsoft.com/office/drawing/2014/main" val="3506353660"/>
                    </a:ext>
                  </a:extLst>
                </a:gridCol>
                <a:gridCol w="493776">
                  <a:extLst>
                    <a:ext uri="{9D8B030D-6E8A-4147-A177-3AD203B41FA5}">
                      <a16:colId xmlns:a16="http://schemas.microsoft.com/office/drawing/2014/main" val="1201531776"/>
                    </a:ext>
                  </a:extLst>
                </a:gridCol>
                <a:gridCol w="493776">
                  <a:extLst>
                    <a:ext uri="{9D8B030D-6E8A-4147-A177-3AD203B41FA5}">
                      <a16:colId xmlns:a16="http://schemas.microsoft.com/office/drawing/2014/main" val="3945746011"/>
                    </a:ext>
                  </a:extLst>
                </a:gridCol>
                <a:gridCol w="493776">
                  <a:extLst>
                    <a:ext uri="{9D8B030D-6E8A-4147-A177-3AD203B41FA5}">
                      <a16:colId xmlns:a16="http://schemas.microsoft.com/office/drawing/2014/main" val="1366674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989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20:23:00</a:t>
                      </a:r>
                      <a:r>
                        <a:rPr kumimoji="0" lang="de-DE" sz="1000" b="0" i="0" u="none" strike="noStrike" kern="1200" cap="none" spc="0" normalizeH="0" baseline="0" noProof="0">
                          <a:ln>
                            <a:noFill/>
                          </a:ln>
                          <a:solidFill>
                            <a:prstClr val="black"/>
                          </a:solidFill>
                          <a:effectLst/>
                          <a:uLnTx/>
                          <a:uFillTx/>
                          <a:latin typeface="+mn-lt"/>
                          <a:ea typeface="+mn-ea"/>
                          <a:cs typeface="+mn-cs"/>
                        </a:rPr>
                        <a:t>
 Zum 17. Mal startet heute die Wissenschaftsnacht an der RWTH Aachen.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095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18:28:00</a:t>
                      </a:r>
                      <a:r>
                        <a:rPr kumimoji="0" lang="de-DE" sz="1000" b="0" i="0" u="none" strike="noStrike" kern="1200" cap="none" spc="0" normalizeH="0" baseline="0" noProof="0">
                          <a:ln>
                            <a:noFill/>
                          </a:ln>
                          <a:solidFill>
                            <a:prstClr val="black"/>
                          </a:solidFill>
                          <a:effectLst/>
                          <a:uLnTx/>
                          <a:uFillTx/>
                          <a:latin typeface="+mn-lt"/>
                          <a:ea typeface="+mn-ea"/>
                          <a:cs typeface="+mn-cs"/>
                        </a:rPr>
                        <a:t>
 In Aachen wurden jahrelang Luftschiffe gebaut, die aussehen wie Zeppeline. Die Ära der Aachener Luftschiffe ist nun zu Ende, denn das letzte hier gebaute Luftschiff wird in die Türkei verkauft.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619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13:18:00</a:t>
                      </a:r>
                      <a:r>
                        <a:rPr kumimoji="0" lang="de-DE" sz="1000" b="0" i="0" u="none" strike="noStrike" kern="1200" cap="none" spc="0" normalizeH="0" baseline="0" noProof="0">
                          <a:ln>
                            <a:noFill/>
                          </a:ln>
                          <a:solidFill>
                            <a:prstClr val="black"/>
                          </a:solidFill>
                          <a:effectLst/>
                          <a:uLnTx/>
                          <a:uFillTx/>
                          <a:latin typeface="+mn-lt"/>
                          <a:ea typeface="+mn-ea"/>
                          <a:cs typeface="+mn-cs"/>
                        </a:rPr>
                        <a:t>
 In diesen Tagen starten die Martinszüge in der Region, bei denen unzählige Laternen wieder hell erleuchten. Dafür haben sich Eifler Tüftler etwas ganz Besonderes überlegt.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8211560"/>
                  </a:ext>
                </a:extLst>
              </a:tr>
            </a:tbl>
          </a:graphicData>
        </a:graphic>
      </p:graphicFrame>
      <p:sp>
        <p:nvSpPr>
          <p:cNvPr id="4" name="Text Placeholder 3">
            <a:extLst>
              <a:ext uri="{FF2B5EF4-FFF2-40B4-BE49-F238E27FC236}">
                <a16:creationId xmlns:a16="http://schemas.microsoft.com/office/drawing/2014/main" id="{CDD58A16-3645-44F7-9CEE-AE3883DCE315}"/>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4188980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ADA21-6FE1-4124-A79E-FE66BAB0FE3B}"/>
              </a:ext>
            </a:extLst>
          </p:cNvPr>
          <p:cNvSpPr>
            <a:spLocks noGrp="1"/>
          </p:cNvSpPr>
          <p:nvPr>
            <p:ph type="title"/>
          </p:nvPr>
        </p:nvSpPr>
        <p:spPr/>
        <p:txBody>
          <a:bodyPr/>
          <a:lstStyle/>
          <a:p>
            <a:r>
              <a:rPr lang="de-DE"/>
              <a:t>Facebook Flop-FB-Postings (nach Reichweite) | WDR Lokalzeit aus Aachen - 3 of 11</a:t>
            </a:r>
            <a:endParaRPr lang="en-US"/>
          </a:p>
        </p:txBody>
      </p:sp>
      <p:graphicFrame>
        <p:nvGraphicFramePr>
          <p:cNvPr id="5" name="Table Placeholder 4">
            <a:extLst>
              <a:ext uri="{FF2B5EF4-FFF2-40B4-BE49-F238E27FC236}">
                <a16:creationId xmlns:a16="http://schemas.microsoft.com/office/drawing/2014/main" id="{69CDBAD1-4700-4034-B028-5C19DC82373E}"/>
              </a:ext>
            </a:extLst>
          </p:cNvPr>
          <p:cNvGraphicFramePr>
            <a:graphicFrameLocks noGrp="1"/>
          </p:cNvGraphicFramePr>
          <p:nvPr>
            <p:ph type="tbl" sz="quarter" idx="13"/>
            <p:extLst>
              <p:ext uri="{D42A27DB-BD31-4B8C-83A1-F6EECF244321}">
                <p14:modId xmlns:p14="http://schemas.microsoft.com/office/powerpoint/2010/main" val="252394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68603963"/>
                    </a:ext>
                  </a:extLst>
                </a:gridCol>
                <a:gridCol w="493776">
                  <a:extLst>
                    <a:ext uri="{9D8B030D-6E8A-4147-A177-3AD203B41FA5}">
                      <a16:colId xmlns:a16="http://schemas.microsoft.com/office/drawing/2014/main" val="3601773536"/>
                    </a:ext>
                  </a:extLst>
                </a:gridCol>
                <a:gridCol w="493776">
                  <a:extLst>
                    <a:ext uri="{9D8B030D-6E8A-4147-A177-3AD203B41FA5}">
                      <a16:colId xmlns:a16="http://schemas.microsoft.com/office/drawing/2014/main" val="3938840840"/>
                    </a:ext>
                  </a:extLst>
                </a:gridCol>
                <a:gridCol w="493776">
                  <a:extLst>
                    <a:ext uri="{9D8B030D-6E8A-4147-A177-3AD203B41FA5}">
                      <a16:colId xmlns:a16="http://schemas.microsoft.com/office/drawing/2014/main" val="2987843656"/>
                    </a:ext>
                  </a:extLst>
                </a:gridCol>
                <a:gridCol w="493776">
                  <a:extLst>
                    <a:ext uri="{9D8B030D-6E8A-4147-A177-3AD203B41FA5}">
                      <a16:colId xmlns:a16="http://schemas.microsoft.com/office/drawing/2014/main" val="2075318984"/>
                    </a:ext>
                  </a:extLst>
                </a:gridCol>
                <a:gridCol w="493776">
                  <a:extLst>
                    <a:ext uri="{9D8B030D-6E8A-4147-A177-3AD203B41FA5}">
                      <a16:colId xmlns:a16="http://schemas.microsoft.com/office/drawing/2014/main" val="2236876995"/>
                    </a:ext>
                  </a:extLst>
                </a:gridCol>
                <a:gridCol w="493776">
                  <a:extLst>
                    <a:ext uri="{9D8B030D-6E8A-4147-A177-3AD203B41FA5}">
                      <a16:colId xmlns:a16="http://schemas.microsoft.com/office/drawing/2014/main" val="57782435"/>
                    </a:ext>
                  </a:extLst>
                </a:gridCol>
                <a:gridCol w="493776">
                  <a:extLst>
                    <a:ext uri="{9D8B030D-6E8A-4147-A177-3AD203B41FA5}">
                      <a16:colId xmlns:a16="http://schemas.microsoft.com/office/drawing/2014/main" val="2830697307"/>
                    </a:ext>
                  </a:extLst>
                </a:gridCol>
                <a:gridCol w="493776">
                  <a:extLst>
                    <a:ext uri="{9D8B030D-6E8A-4147-A177-3AD203B41FA5}">
                      <a16:colId xmlns:a16="http://schemas.microsoft.com/office/drawing/2014/main" val="3302647898"/>
                    </a:ext>
                  </a:extLst>
                </a:gridCol>
                <a:gridCol w="493776">
                  <a:extLst>
                    <a:ext uri="{9D8B030D-6E8A-4147-A177-3AD203B41FA5}">
                      <a16:colId xmlns:a16="http://schemas.microsoft.com/office/drawing/2014/main" val="1392128208"/>
                    </a:ext>
                  </a:extLst>
                </a:gridCol>
                <a:gridCol w="493776">
                  <a:extLst>
                    <a:ext uri="{9D8B030D-6E8A-4147-A177-3AD203B41FA5}">
                      <a16:colId xmlns:a16="http://schemas.microsoft.com/office/drawing/2014/main" val="930499068"/>
                    </a:ext>
                  </a:extLst>
                </a:gridCol>
                <a:gridCol w="493776">
                  <a:extLst>
                    <a:ext uri="{9D8B030D-6E8A-4147-A177-3AD203B41FA5}">
                      <a16:colId xmlns:a16="http://schemas.microsoft.com/office/drawing/2014/main" val="3577778375"/>
                    </a:ext>
                  </a:extLst>
                </a:gridCol>
                <a:gridCol w="493776">
                  <a:extLst>
                    <a:ext uri="{9D8B030D-6E8A-4147-A177-3AD203B41FA5}">
                      <a16:colId xmlns:a16="http://schemas.microsoft.com/office/drawing/2014/main" val="94944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9749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09:35:00</a:t>
                      </a:r>
                      <a:r>
                        <a:rPr kumimoji="0" lang="de-DE" sz="1000" b="0" i="0" u="none" strike="noStrike" kern="1200" cap="none" spc="0" normalizeH="0" baseline="0" noProof="0">
                          <a:ln>
                            <a:noFill/>
                          </a:ln>
                          <a:solidFill>
                            <a:prstClr val="black"/>
                          </a:solidFill>
                          <a:effectLst/>
                          <a:uLnTx/>
                          <a:uFillTx/>
                          <a:latin typeface="+mn-lt"/>
                          <a:ea typeface="+mn-ea"/>
                          <a:cs typeface="+mn-cs"/>
                        </a:rPr>
                        <a:t>
 Die Kneipe "Em Gardestüffje" hat schon einiges gesehen, schließlich wurde die längste Theke im Eifelort Mechernich 100 Jahre alt. Und das war nicht nur für den Wirt ein Grund zum Feiern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005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18:19:22</a:t>
                      </a:r>
                      <a:r>
                        <a:rPr kumimoji="0" lang="de-DE" sz="1000" b="0" i="0" u="none" strike="noStrike" kern="1200" cap="none" spc="0" normalizeH="0" baseline="0" noProof="0">
                          <a:ln>
                            <a:noFill/>
                          </a:ln>
                          <a:solidFill>
                            <a:prstClr val="black"/>
                          </a:solidFill>
                          <a:effectLst/>
                          <a:uLnTx/>
                          <a:uFillTx/>
                          <a:latin typeface="+mn-lt"/>
                          <a:ea typeface="+mn-ea"/>
                          <a:cs typeface="+mn-cs"/>
                        </a:rPr>
                        <a:t>
 Jeder kennt sie und Kinder lieben sie - Sankt Martins Umzüge. Doch woher kommt die Tradition eigentlich?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766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12:30:00</a:t>
                      </a:r>
                      <a:r>
                        <a:rPr kumimoji="0" lang="de-DE" sz="1000" b="0" i="0" u="none" strike="noStrike" kern="1200" cap="none" spc="0" normalizeH="0" baseline="0" noProof="0">
                          <a:ln>
                            <a:noFill/>
                          </a:ln>
                          <a:solidFill>
                            <a:prstClr val="black"/>
                          </a:solidFill>
                          <a:effectLst/>
                          <a:uLnTx/>
                          <a:uFillTx/>
                          <a:latin typeface="+mn-lt"/>
                          <a:ea typeface="+mn-ea"/>
                          <a:cs typeface="+mn-cs"/>
                        </a:rPr>
                        <a:t>
 Der Aachener Weihnachtsmarkt wird in diesem Jahr zum ersten Mal mit Ökostrom betrieben. Der Markt verbraucht ca. 300.000 kWh Strom.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6012857"/>
                  </a:ext>
                </a:extLst>
              </a:tr>
            </a:tbl>
          </a:graphicData>
        </a:graphic>
      </p:graphicFrame>
      <p:sp>
        <p:nvSpPr>
          <p:cNvPr id="4" name="Text Placeholder 3">
            <a:extLst>
              <a:ext uri="{FF2B5EF4-FFF2-40B4-BE49-F238E27FC236}">
                <a16:creationId xmlns:a16="http://schemas.microsoft.com/office/drawing/2014/main" id="{20910831-FF1E-4C0B-B412-65D8ABBEA544}"/>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541551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DD2A-4F6D-432C-AF7C-7EB6AD504A23}"/>
              </a:ext>
            </a:extLst>
          </p:cNvPr>
          <p:cNvSpPr>
            <a:spLocks noGrp="1"/>
          </p:cNvSpPr>
          <p:nvPr>
            <p:ph type="title"/>
          </p:nvPr>
        </p:nvSpPr>
        <p:spPr/>
        <p:txBody>
          <a:bodyPr/>
          <a:lstStyle/>
          <a:p>
            <a:r>
              <a:rPr lang="de-DE"/>
              <a:t>Facebook Flop-FB-Postings (nach Reichweite) | WDR Lokalzeit aus Aachen - 4 of 11</a:t>
            </a:r>
            <a:endParaRPr lang="en-US"/>
          </a:p>
        </p:txBody>
      </p:sp>
      <p:graphicFrame>
        <p:nvGraphicFramePr>
          <p:cNvPr id="5" name="Table Placeholder 4">
            <a:extLst>
              <a:ext uri="{FF2B5EF4-FFF2-40B4-BE49-F238E27FC236}">
                <a16:creationId xmlns:a16="http://schemas.microsoft.com/office/drawing/2014/main" id="{B42E3661-CEBD-400B-96FF-8BB8CC3B0D22}"/>
              </a:ext>
            </a:extLst>
          </p:cNvPr>
          <p:cNvGraphicFramePr>
            <a:graphicFrameLocks noGrp="1"/>
          </p:cNvGraphicFramePr>
          <p:nvPr>
            <p:ph type="tbl" sz="quarter" idx="13"/>
            <p:extLst>
              <p:ext uri="{D42A27DB-BD31-4B8C-83A1-F6EECF244321}">
                <p14:modId xmlns:p14="http://schemas.microsoft.com/office/powerpoint/2010/main" val="1950280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8418259"/>
                    </a:ext>
                  </a:extLst>
                </a:gridCol>
                <a:gridCol w="493776">
                  <a:extLst>
                    <a:ext uri="{9D8B030D-6E8A-4147-A177-3AD203B41FA5}">
                      <a16:colId xmlns:a16="http://schemas.microsoft.com/office/drawing/2014/main" val="1135286179"/>
                    </a:ext>
                  </a:extLst>
                </a:gridCol>
                <a:gridCol w="493776">
                  <a:extLst>
                    <a:ext uri="{9D8B030D-6E8A-4147-A177-3AD203B41FA5}">
                      <a16:colId xmlns:a16="http://schemas.microsoft.com/office/drawing/2014/main" val="2457999909"/>
                    </a:ext>
                  </a:extLst>
                </a:gridCol>
                <a:gridCol w="493776">
                  <a:extLst>
                    <a:ext uri="{9D8B030D-6E8A-4147-A177-3AD203B41FA5}">
                      <a16:colId xmlns:a16="http://schemas.microsoft.com/office/drawing/2014/main" val="4161608753"/>
                    </a:ext>
                  </a:extLst>
                </a:gridCol>
                <a:gridCol w="493776">
                  <a:extLst>
                    <a:ext uri="{9D8B030D-6E8A-4147-A177-3AD203B41FA5}">
                      <a16:colId xmlns:a16="http://schemas.microsoft.com/office/drawing/2014/main" val="1187937882"/>
                    </a:ext>
                  </a:extLst>
                </a:gridCol>
                <a:gridCol w="493776">
                  <a:extLst>
                    <a:ext uri="{9D8B030D-6E8A-4147-A177-3AD203B41FA5}">
                      <a16:colId xmlns:a16="http://schemas.microsoft.com/office/drawing/2014/main" val="896973207"/>
                    </a:ext>
                  </a:extLst>
                </a:gridCol>
                <a:gridCol w="493776">
                  <a:extLst>
                    <a:ext uri="{9D8B030D-6E8A-4147-A177-3AD203B41FA5}">
                      <a16:colId xmlns:a16="http://schemas.microsoft.com/office/drawing/2014/main" val="3327664178"/>
                    </a:ext>
                  </a:extLst>
                </a:gridCol>
                <a:gridCol w="493776">
                  <a:extLst>
                    <a:ext uri="{9D8B030D-6E8A-4147-A177-3AD203B41FA5}">
                      <a16:colId xmlns:a16="http://schemas.microsoft.com/office/drawing/2014/main" val="3995684864"/>
                    </a:ext>
                  </a:extLst>
                </a:gridCol>
                <a:gridCol w="493776">
                  <a:extLst>
                    <a:ext uri="{9D8B030D-6E8A-4147-A177-3AD203B41FA5}">
                      <a16:colId xmlns:a16="http://schemas.microsoft.com/office/drawing/2014/main" val="1067045092"/>
                    </a:ext>
                  </a:extLst>
                </a:gridCol>
                <a:gridCol w="493776">
                  <a:extLst>
                    <a:ext uri="{9D8B030D-6E8A-4147-A177-3AD203B41FA5}">
                      <a16:colId xmlns:a16="http://schemas.microsoft.com/office/drawing/2014/main" val="1434613800"/>
                    </a:ext>
                  </a:extLst>
                </a:gridCol>
                <a:gridCol w="493776">
                  <a:extLst>
                    <a:ext uri="{9D8B030D-6E8A-4147-A177-3AD203B41FA5}">
                      <a16:colId xmlns:a16="http://schemas.microsoft.com/office/drawing/2014/main" val="673795910"/>
                    </a:ext>
                  </a:extLst>
                </a:gridCol>
                <a:gridCol w="493776">
                  <a:extLst>
                    <a:ext uri="{9D8B030D-6E8A-4147-A177-3AD203B41FA5}">
                      <a16:colId xmlns:a16="http://schemas.microsoft.com/office/drawing/2014/main" val="383598800"/>
                    </a:ext>
                  </a:extLst>
                </a:gridCol>
                <a:gridCol w="493776">
                  <a:extLst>
                    <a:ext uri="{9D8B030D-6E8A-4147-A177-3AD203B41FA5}">
                      <a16:colId xmlns:a16="http://schemas.microsoft.com/office/drawing/2014/main" val="2953545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985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10:30:14</a:t>
                      </a:r>
                      <a:r>
                        <a:rPr kumimoji="0" lang="de-DE" sz="1000" b="0" i="0" u="none" strike="noStrike" kern="1200" cap="none" spc="0" normalizeH="0" baseline="0" noProof="0">
                          <a:ln>
                            <a:noFill/>
                          </a:ln>
                          <a:solidFill>
                            <a:prstClr val="black"/>
                          </a:solidFill>
                          <a:effectLst/>
                          <a:uLnTx/>
                          <a:uFillTx/>
                          <a:latin typeface="+mn-lt"/>
                          <a:ea typeface="+mn-ea"/>
                          <a:cs typeface="+mn-cs"/>
                        </a:rPr>
                        <a:t>
 Der Aachener Stadtrat hat gestern Abend mit großer Mehrheit einem Bürgerbegehren für bessere Radwege zugestimmt.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645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20:24:00</a:t>
                      </a:r>
                      <a:r>
                        <a:rPr kumimoji="0" lang="de-DE" sz="1000" b="0" i="0" u="none" strike="noStrike" kern="1200" cap="none" spc="0" normalizeH="0" baseline="0" noProof="0">
                          <a:ln>
                            <a:noFill/>
                          </a:ln>
                          <a:solidFill>
                            <a:prstClr val="black"/>
                          </a:solidFill>
                          <a:effectLst/>
                          <a:uLnTx/>
                          <a:uFillTx/>
                          <a:latin typeface="+mn-lt"/>
                          <a:ea typeface="+mn-ea"/>
                          <a:cs typeface="+mn-cs"/>
                        </a:rPr>
                        <a:t>
 Für viele Autofahrer könnte die Vorweihnachtszeit nicht allzu besinnlich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6099606"/>
                  </a:ext>
                </a:extLst>
              </a:tr>
            </a:tbl>
          </a:graphicData>
        </a:graphic>
      </p:graphicFrame>
      <p:sp>
        <p:nvSpPr>
          <p:cNvPr id="4" name="Text Placeholder 3">
            <a:extLst>
              <a:ext uri="{FF2B5EF4-FFF2-40B4-BE49-F238E27FC236}">
                <a16:creationId xmlns:a16="http://schemas.microsoft.com/office/drawing/2014/main" id="{B9F8A4D0-91D9-4AA3-8802-5D867E53C12C}"/>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190998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78C71-A001-4ECF-BBC2-1C990AEFB1ED}"/>
              </a:ext>
            </a:extLst>
          </p:cNvPr>
          <p:cNvSpPr>
            <a:spLocks noGrp="1"/>
          </p:cNvSpPr>
          <p:nvPr>
            <p:ph type="title"/>
          </p:nvPr>
        </p:nvSpPr>
        <p:spPr/>
        <p:txBody>
          <a:bodyPr/>
          <a:lstStyle/>
          <a:p>
            <a:r>
              <a:rPr lang="de-DE"/>
              <a:t>Facebook Flop-FB-Postings (nach Reichweite) | WDR Lokalzeit aus Aachen - 5 of 11</a:t>
            </a:r>
            <a:endParaRPr lang="en-US"/>
          </a:p>
        </p:txBody>
      </p:sp>
      <p:graphicFrame>
        <p:nvGraphicFramePr>
          <p:cNvPr id="5" name="Table Placeholder 4">
            <a:extLst>
              <a:ext uri="{FF2B5EF4-FFF2-40B4-BE49-F238E27FC236}">
                <a16:creationId xmlns:a16="http://schemas.microsoft.com/office/drawing/2014/main" id="{ADFA83C5-707D-4167-9FC0-B5F6D91A2C43}"/>
              </a:ext>
            </a:extLst>
          </p:cNvPr>
          <p:cNvGraphicFramePr>
            <a:graphicFrameLocks noGrp="1"/>
          </p:cNvGraphicFramePr>
          <p:nvPr>
            <p:ph type="tbl" sz="quarter" idx="13"/>
            <p:extLst>
              <p:ext uri="{D42A27DB-BD31-4B8C-83A1-F6EECF244321}">
                <p14:modId xmlns:p14="http://schemas.microsoft.com/office/powerpoint/2010/main" val="108018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1704651"/>
                    </a:ext>
                  </a:extLst>
                </a:gridCol>
                <a:gridCol w="493776">
                  <a:extLst>
                    <a:ext uri="{9D8B030D-6E8A-4147-A177-3AD203B41FA5}">
                      <a16:colId xmlns:a16="http://schemas.microsoft.com/office/drawing/2014/main" val="308504852"/>
                    </a:ext>
                  </a:extLst>
                </a:gridCol>
                <a:gridCol w="493776">
                  <a:extLst>
                    <a:ext uri="{9D8B030D-6E8A-4147-A177-3AD203B41FA5}">
                      <a16:colId xmlns:a16="http://schemas.microsoft.com/office/drawing/2014/main" val="2333411160"/>
                    </a:ext>
                  </a:extLst>
                </a:gridCol>
                <a:gridCol w="493776">
                  <a:extLst>
                    <a:ext uri="{9D8B030D-6E8A-4147-A177-3AD203B41FA5}">
                      <a16:colId xmlns:a16="http://schemas.microsoft.com/office/drawing/2014/main" val="25761712"/>
                    </a:ext>
                  </a:extLst>
                </a:gridCol>
                <a:gridCol w="493776">
                  <a:extLst>
                    <a:ext uri="{9D8B030D-6E8A-4147-A177-3AD203B41FA5}">
                      <a16:colId xmlns:a16="http://schemas.microsoft.com/office/drawing/2014/main" val="2046409646"/>
                    </a:ext>
                  </a:extLst>
                </a:gridCol>
                <a:gridCol w="493776">
                  <a:extLst>
                    <a:ext uri="{9D8B030D-6E8A-4147-A177-3AD203B41FA5}">
                      <a16:colId xmlns:a16="http://schemas.microsoft.com/office/drawing/2014/main" val="3354243881"/>
                    </a:ext>
                  </a:extLst>
                </a:gridCol>
                <a:gridCol w="493776">
                  <a:extLst>
                    <a:ext uri="{9D8B030D-6E8A-4147-A177-3AD203B41FA5}">
                      <a16:colId xmlns:a16="http://schemas.microsoft.com/office/drawing/2014/main" val="1592310705"/>
                    </a:ext>
                  </a:extLst>
                </a:gridCol>
                <a:gridCol w="493776">
                  <a:extLst>
                    <a:ext uri="{9D8B030D-6E8A-4147-A177-3AD203B41FA5}">
                      <a16:colId xmlns:a16="http://schemas.microsoft.com/office/drawing/2014/main" val="3014742613"/>
                    </a:ext>
                  </a:extLst>
                </a:gridCol>
                <a:gridCol w="493776">
                  <a:extLst>
                    <a:ext uri="{9D8B030D-6E8A-4147-A177-3AD203B41FA5}">
                      <a16:colId xmlns:a16="http://schemas.microsoft.com/office/drawing/2014/main" val="1460891565"/>
                    </a:ext>
                  </a:extLst>
                </a:gridCol>
                <a:gridCol w="493776">
                  <a:extLst>
                    <a:ext uri="{9D8B030D-6E8A-4147-A177-3AD203B41FA5}">
                      <a16:colId xmlns:a16="http://schemas.microsoft.com/office/drawing/2014/main" val="3865802138"/>
                    </a:ext>
                  </a:extLst>
                </a:gridCol>
                <a:gridCol w="493776">
                  <a:extLst>
                    <a:ext uri="{9D8B030D-6E8A-4147-A177-3AD203B41FA5}">
                      <a16:colId xmlns:a16="http://schemas.microsoft.com/office/drawing/2014/main" val="2198585420"/>
                    </a:ext>
                  </a:extLst>
                </a:gridCol>
                <a:gridCol w="493776">
                  <a:extLst>
                    <a:ext uri="{9D8B030D-6E8A-4147-A177-3AD203B41FA5}">
                      <a16:colId xmlns:a16="http://schemas.microsoft.com/office/drawing/2014/main" val="1906017632"/>
                    </a:ext>
                  </a:extLst>
                </a:gridCol>
                <a:gridCol w="493776">
                  <a:extLst>
                    <a:ext uri="{9D8B030D-6E8A-4147-A177-3AD203B41FA5}">
                      <a16:colId xmlns:a16="http://schemas.microsoft.com/office/drawing/2014/main" val="3372886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097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18:00:48</a:t>
                      </a:r>
                      <a:r>
                        <a:rPr kumimoji="0" lang="de-DE" sz="1000" b="0" i="0" u="none" strike="noStrike" kern="1200" cap="none" spc="0" normalizeH="0" baseline="0" noProof="0">
                          <a:ln>
                            <a:noFill/>
                          </a:ln>
                          <a:solidFill>
                            <a:prstClr val="black"/>
                          </a:solidFill>
                          <a:effectLst/>
                          <a:uLnTx/>
                          <a:uFillTx/>
                          <a:latin typeface="+mn-lt"/>
                          <a:ea typeface="+mn-ea"/>
                          <a:cs typeface="+mn-cs"/>
                        </a:rPr>
                        <a:t>
 Wie? Ihr habt noch nie einen Olivenbaum in den Wäldern der Eifel gesehen? Zugegeben, wir auch nicht. 🙊 Was es mit dieser Bezeichnung auf sich hat, erklärt die Servicezeit heute ab 18:15. 🤓 Oder weiß es schon jemand von euch? 
▶ Rezept: http://www.wdr.de/k/eifeloliven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037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13:37:45</a:t>
                      </a:r>
                      <a:r>
                        <a:rPr kumimoji="0" lang="de-DE" sz="1000" b="0" i="0" u="none" strike="noStrike" kern="1200" cap="none" spc="0" normalizeH="0" baseline="0" noProof="0">
                          <a:ln>
                            <a:noFill/>
                          </a:ln>
                          <a:solidFill>
                            <a:prstClr val="black"/>
                          </a:solidFill>
                          <a:effectLst/>
                          <a:uLnTx/>
                          <a:uFillTx/>
                          <a:latin typeface="+mn-lt"/>
                          <a:ea typeface="+mn-ea"/>
                          <a:cs typeface="+mn-cs"/>
                        </a:rPr>
                        <a:t>
 Die ehemalige Krankenschwester Lilo Weigand-Sinsig gibt vier Mal pro Woche in Mechernich einen kostenlosen Deutschkurs für Geflüchtete - und nicht nur 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1139110"/>
                  </a:ext>
                </a:extLst>
              </a:tr>
            </a:tbl>
          </a:graphicData>
        </a:graphic>
      </p:graphicFrame>
      <p:sp>
        <p:nvSpPr>
          <p:cNvPr id="4" name="Text Placeholder 3">
            <a:extLst>
              <a:ext uri="{FF2B5EF4-FFF2-40B4-BE49-F238E27FC236}">
                <a16:creationId xmlns:a16="http://schemas.microsoft.com/office/drawing/2014/main" id="{DF5CF070-B21D-4941-A666-F32D93FAB0A1}"/>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4004261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DC3D3-AD1A-4AA5-B2C5-CEBA93CC4AAE}"/>
              </a:ext>
            </a:extLst>
          </p:cNvPr>
          <p:cNvSpPr>
            <a:spLocks noGrp="1"/>
          </p:cNvSpPr>
          <p:nvPr>
            <p:ph type="title"/>
          </p:nvPr>
        </p:nvSpPr>
        <p:spPr/>
        <p:txBody>
          <a:bodyPr/>
          <a:lstStyle/>
          <a:p>
            <a:r>
              <a:rPr lang="de-DE"/>
              <a:t>Facebook Flop-FB-Postings (nach Reichweite) | WDR Lokalzeit aus Aachen - 6 of 11</a:t>
            </a:r>
            <a:endParaRPr lang="en-US"/>
          </a:p>
        </p:txBody>
      </p:sp>
      <p:graphicFrame>
        <p:nvGraphicFramePr>
          <p:cNvPr id="5" name="Table Placeholder 4">
            <a:extLst>
              <a:ext uri="{FF2B5EF4-FFF2-40B4-BE49-F238E27FC236}">
                <a16:creationId xmlns:a16="http://schemas.microsoft.com/office/drawing/2014/main" id="{5807587E-79FC-4B6A-96E3-B06F84BA67A6}"/>
              </a:ext>
            </a:extLst>
          </p:cNvPr>
          <p:cNvGraphicFramePr>
            <a:graphicFrameLocks noGrp="1"/>
          </p:cNvGraphicFramePr>
          <p:nvPr>
            <p:ph type="tbl" sz="quarter" idx="13"/>
            <p:extLst>
              <p:ext uri="{D42A27DB-BD31-4B8C-83A1-F6EECF244321}">
                <p14:modId xmlns:p14="http://schemas.microsoft.com/office/powerpoint/2010/main" val="278977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7405037"/>
                    </a:ext>
                  </a:extLst>
                </a:gridCol>
                <a:gridCol w="493776">
                  <a:extLst>
                    <a:ext uri="{9D8B030D-6E8A-4147-A177-3AD203B41FA5}">
                      <a16:colId xmlns:a16="http://schemas.microsoft.com/office/drawing/2014/main" val="618074042"/>
                    </a:ext>
                  </a:extLst>
                </a:gridCol>
                <a:gridCol w="493776">
                  <a:extLst>
                    <a:ext uri="{9D8B030D-6E8A-4147-A177-3AD203B41FA5}">
                      <a16:colId xmlns:a16="http://schemas.microsoft.com/office/drawing/2014/main" val="2952132855"/>
                    </a:ext>
                  </a:extLst>
                </a:gridCol>
                <a:gridCol w="493776">
                  <a:extLst>
                    <a:ext uri="{9D8B030D-6E8A-4147-A177-3AD203B41FA5}">
                      <a16:colId xmlns:a16="http://schemas.microsoft.com/office/drawing/2014/main" val="2050896791"/>
                    </a:ext>
                  </a:extLst>
                </a:gridCol>
                <a:gridCol w="493776">
                  <a:extLst>
                    <a:ext uri="{9D8B030D-6E8A-4147-A177-3AD203B41FA5}">
                      <a16:colId xmlns:a16="http://schemas.microsoft.com/office/drawing/2014/main" val="2763254597"/>
                    </a:ext>
                  </a:extLst>
                </a:gridCol>
                <a:gridCol w="493776">
                  <a:extLst>
                    <a:ext uri="{9D8B030D-6E8A-4147-A177-3AD203B41FA5}">
                      <a16:colId xmlns:a16="http://schemas.microsoft.com/office/drawing/2014/main" val="1549784323"/>
                    </a:ext>
                  </a:extLst>
                </a:gridCol>
                <a:gridCol w="493776">
                  <a:extLst>
                    <a:ext uri="{9D8B030D-6E8A-4147-A177-3AD203B41FA5}">
                      <a16:colId xmlns:a16="http://schemas.microsoft.com/office/drawing/2014/main" val="411990806"/>
                    </a:ext>
                  </a:extLst>
                </a:gridCol>
                <a:gridCol w="493776">
                  <a:extLst>
                    <a:ext uri="{9D8B030D-6E8A-4147-A177-3AD203B41FA5}">
                      <a16:colId xmlns:a16="http://schemas.microsoft.com/office/drawing/2014/main" val="2902022285"/>
                    </a:ext>
                  </a:extLst>
                </a:gridCol>
                <a:gridCol w="493776">
                  <a:extLst>
                    <a:ext uri="{9D8B030D-6E8A-4147-A177-3AD203B41FA5}">
                      <a16:colId xmlns:a16="http://schemas.microsoft.com/office/drawing/2014/main" val="1832960824"/>
                    </a:ext>
                  </a:extLst>
                </a:gridCol>
                <a:gridCol w="493776">
                  <a:extLst>
                    <a:ext uri="{9D8B030D-6E8A-4147-A177-3AD203B41FA5}">
                      <a16:colId xmlns:a16="http://schemas.microsoft.com/office/drawing/2014/main" val="1717846381"/>
                    </a:ext>
                  </a:extLst>
                </a:gridCol>
                <a:gridCol w="493776">
                  <a:extLst>
                    <a:ext uri="{9D8B030D-6E8A-4147-A177-3AD203B41FA5}">
                      <a16:colId xmlns:a16="http://schemas.microsoft.com/office/drawing/2014/main" val="58078064"/>
                    </a:ext>
                  </a:extLst>
                </a:gridCol>
                <a:gridCol w="493776">
                  <a:extLst>
                    <a:ext uri="{9D8B030D-6E8A-4147-A177-3AD203B41FA5}">
                      <a16:colId xmlns:a16="http://schemas.microsoft.com/office/drawing/2014/main" val="902999905"/>
                    </a:ext>
                  </a:extLst>
                </a:gridCol>
                <a:gridCol w="493776">
                  <a:extLst>
                    <a:ext uri="{9D8B030D-6E8A-4147-A177-3AD203B41FA5}">
                      <a16:colId xmlns:a16="http://schemas.microsoft.com/office/drawing/2014/main" val="4060972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9107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10:41:53</a:t>
                      </a:r>
                      <a:r>
                        <a:rPr kumimoji="0" lang="de-DE" sz="1000" b="0" i="0" u="none" strike="noStrike" kern="1200" cap="none" spc="0" normalizeH="0" baseline="0" noProof="0">
                          <a:ln>
                            <a:noFill/>
                          </a:ln>
                          <a:solidFill>
                            <a:prstClr val="black"/>
                          </a:solidFill>
                          <a:effectLst/>
                          <a:uLnTx/>
                          <a:uFillTx/>
                          <a:latin typeface="+mn-lt"/>
                          <a:ea typeface="+mn-ea"/>
                          <a:cs typeface="+mn-cs"/>
                        </a:rPr>
                        <a:t>
 In den vergangenen 50 Jahren hat die Stadt rund 122 Millionen Euro mit Knöllchen eingenommen. 💸  Aber das ist für die Politessen nicht das Motiv.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905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18:32:22</a:t>
                      </a:r>
                      <a:r>
                        <a:rPr kumimoji="0" lang="de-DE" sz="1000" b="0" i="0" u="none" strike="noStrike" kern="1200" cap="none" spc="0" normalizeH="0" baseline="0" noProof="0">
                          <a:ln>
                            <a:noFill/>
                          </a:ln>
                          <a:solidFill>
                            <a:prstClr val="black"/>
                          </a:solidFill>
                          <a:effectLst/>
                          <a:uLnTx/>
                          <a:uFillTx/>
                          <a:latin typeface="+mn-lt"/>
                          <a:ea typeface="+mn-ea"/>
                          <a:cs typeface="+mn-cs"/>
                        </a:rPr>
                        <a:t>
 Viele kennen die Tradition: Nach dem Martinsumzug bekommen die Kinder einen leckeren Weckmann geschenkt. ⭐️ Und damit auch die Erwachsenen nicht leer ausgehen, raten wir: Backt die leckeren Hefekerlchen doch mal selbst! 🤩 Wie esst ihr sie am liebsten? Pur oder mit Butter oder Marmelade? 
▶ Rezept: http://www.wdr.de/k/weckmaenner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9288517"/>
                  </a:ext>
                </a:extLst>
              </a:tr>
            </a:tbl>
          </a:graphicData>
        </a:graphic>
      </p:graphicFrame>
      <p:sp>
        <p:nvSpPr>
          <p:cNvPr id="4" name="Text Placeholder 3">
            <a:extLst>
              <a:ext uri="{FF2B5EF4-FFF2-40B4-BE49-F238E27FC236}">
                <a16:creationId xmlns:a16="http://schemas.microsoft.com/office/drawing/2014/main" id="{9E727757-15C0-43FE-B319-2B5B068FF8A0}"/>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976632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DB35-E19E-4BC6-A5A7-264F6F873BF5}"/>
              </a:ext>
            </a:extLst>
          </p:cNvPr>
          <p:cNvSpPr>
            <a:spLocks noGrp="1"/>
          </p:cNvSpPr>
          <p:nvPr>
            <p:ph type="title"/>
          </p:nvPr>
        </p:nvSpPr>
        <p:spPr/>
        <p:txBody>
          <a:bodyPr/>
          <a:lstStyle/>
          <a:p>
            <a:r>
              <a:rPr lang="de-DE"/>
              <a:t>Facebook Flop-FB-Postings (nach Reichweite) | WDR Lokalzeit aus Aachen - 7 of 11</a:t>
            </a:r>
            <a:endParaRPr lang="en-US"/>
          </a:p>
        </p:txBody>
      </p:sp>
      <p:graphicFrame>
        <p:nvGraphicFramePr>
          <p:cNvPr id="5" name="Table Placeholder 4">
            <a:extLst>
              <a:ext uri="{FF2B5EF4-FFF2-40B4-BE49-F238E27FC236}">
                <a16:creationId xmlns:a16="http://schemas.microsoft.com/office/drawing/2014/main" id="{A37C948B-62FC-4A13-BDD2-261EA09AB9D6}"/>
              </a:ext>
            </a:extLst>
          </p:cNvPr>
          <p:cNvGraphicFramePr>
            <a:graphicFrameLocks noGrp="1"/>
          </p:cNvGraphicFramePr>
          <p:nvPr>
            <p:ph type="tbl" sz="quarter" idx="13"/>
            <p:extLst>
              <p:ext uri="{D42A27DB-BD31-4B8C-83A1-F6EECF244321}">
                <p14:modId xmlns:p14="http://schemas.microsoft.com/office/powerpoint/2010/main" val="1167751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6397881"/>
                    </a:ext>
                  </a:extLst>
                </a:gridCol>
                <a:gridCol w="493776">
                  <a:extLst>
                    <a:ext uri="{9D8B030D-6E8A-4147-A177-3AD203B41FA5}">
                      <a16:colId xmlns:a16="http://schemas.microsoft.com/office/drawing/2014/main" val="3022936223"/>
                    </a:ext>
                  </a:extLst>
                </a:gridCol>
                <a:gridCol w="493776">
                  <a:extLst>
                    <a:ext uri="{9D8B030D-6E8A-4147-A177-3AD203B41FA5}">
                      <a16:colId xmlns:a16="http://schemas.microsoft.com/office/drawing/2014/main" val="2370920541"/>
                    </a:ext>
                  </a:extLst>
                </a:gridCol>
                <a:gridCol w="493776">
                  <a:extLst>
                    <a:ext uri="{9D8B030D-6E8A-4147-A177-3AD203B41FA5}">
                      <a16:colId xmlns:a16="http://schemas.microsoft.com/office/drawing/2014/main" val="1557960426"/>
                    </a:ext>
                  </a:extLst>
                </a:gridCol>
                <a:gridCol w="493776">
                  <a:extLst>
                    <a:ext uri="{9D8B030D-6E8A-4147-A177-3AD203B41FA5}">
                      <a16:colId xmlns:a16="http://schemas.microsoft.com/office/drawing/2014/main" val="361427007"/>
                    </a:ext>
                  </a:extLst>
                </a:gridCol>
                <a:gridCol w="493776">
                  <a:extLst>
                    <a:ext uri="{9D8B030D-6E8A-4147-A177-3AD203B41FA5}">
                      <a16:colId xmlns:a16="http://schemas.microsoft.com/office/drawing/2014/main" val="3596844419"/>
                    </a:ext>
                  </a:extLst>
                </a:gridCol>
                <a:gridCol w="493776">
                  <a:extLst>
                    <a:ext uri="{9D8B030D-6E8A-4147-A177-3AD203B41FA5}">
                      <a16:colId xmlns:a16="http://schemas.microsoft.com/office/drawing/2014/main" val="40235176"/>
                    </a:ext>
                  </a:extLst>
                </a:gridCol>
                <a:gridCol w="493776">
                  <a:extLst>
                    <a:ext uri="{9D8B030D-6E8A-4147-A177-3AD203B41FA5}">
                      <a16:colId xmlns:a16="http://schemas.microsoft.com/office/drawing/2014/main" val="826781212"/>
                    </a:ext>
                  </a:extLst>
                </a:gridCol>
                <a:gridCol w="493776">
                  <a:extLst>
                    <a:ext uri="{9D8B030D-6E8A-4147-A177-3AD203B41FA5}">
                      <a16:colId xmlns:a16="http://schemas.microsoft.com/office/drawing/2014/main" val="2287906601"/>
                    </a:ext>
                  </a:extLst>
                </a:gridCol>
                <a:gridCol w="493776">
                  <a:extLst>
                    <a:ext uri="{9D8B030D-6E8A-4147-A177-3AD203B41FA5}">
                      <a16:colId xmlns:a16="http://schemas.microsoft.com/office/drawing/2014/main" val="730199331"/>
                    </a:ext>
                  </a:extLst>
                </a:gridCol>
                <a:gridCol w="493776">
                  <a:extLst>
                    <a:ext uri="{9D8B030D-6E8A-4147-A177-3AD203B41FA5}">
                      <a16:colId xmlns:a16="http://schemas.microsoft.com/office/drawing/2014/main" val="1087557027"/>
                    </a:ext>
                  </a:extLst>
                </a:gridCol>
                <a:gridCol w="493776">
                  <a:extLst>
                    <a:ext uri="{9D8B030D-6E8A-4147-A177-3AD203B41FA5}">
                      <a16:colId xmlns:a16="http://schemas.microsoft.com/office/drawing/2014/main" val="3741104149"/>
                    </a:ext>
                  </a:extLst>
                </a:gridCol>
                <a:gridCol w="493776">
                  <a:extLst>
                    <a:ext uri="{9D8B030D-6E8A-4147-A177-3AD203B41FA5}">
                      <a16:colId xmlns:a16="http://schemas.microsoft.com/office/drawing/2014/main" val="209479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2160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14:30:00</a:t>
                      </a:r>
                      <a:r>
                        <a:rPr kumimoji="0" lang="de-DE" sz="1000" b="0" i="0" u="none" strike="noStrike" kern="1200" cap="none" spc="0" normalizeH="0" baseline="0" noProof="0">
                          <a:ln>
                            <a:noFill/>
                          </a:ln>
                          <a:solidFill>
                            <a:prstClr val="black"/>
                          </a:solidFill>
                          <a:effectLst/>
                          <a:uLnTx/>
                          <a:uFillTx/>
                          <a:latin typeface="+mn-lt"/>
                          <a:ea typeface="+mn-ea"/>
                          <a:cs typeface="+mn-cs"/>
                        </a:rPr>
                        <a:t>
 Die Zahl der Straßenbäume ist in den letzten Jahren insgesamt gesunken - das soll sich jetzt ändern. 🌳💪
Mehr Infos gibt's hier: https://www1.wdr.de/nachrichten/rheinland/baeume-klima-verbesserung-Aachen-100.html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667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11:21:00</a:t>
                      </a:r>
                      <a:r>
                        <a:rPr kumimoji="0" lang="de-DE" sz="1000" b="0" i="0" u="none" strike="noStrike" kern="1200" cap="none" spc="0" normalizeH="0" baseline="0" noProof="0">
                          <a:ln>
                            <a:noFill/>
                          </a:ln>
                          <a:solidFill>
                            <a:prstClr val="black"/>
                          </a:solidFill>
                          <a:effectLst/>
                          <a:uLnTx/>
                          <a:uFillTx/>
                          <a:latin typeface="+mn-lt"/>
                          <a:ea typeface="+mn-ea"/>
                          <a:cs typeface="+mn-cs"/>
                        </a:rPr>
                        <a:t>
 Modefans aufgepasst! 🛍 Beim Fashionclash-Festival in Maastricht gab es wieder einiges zu bestaunen...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5114212"/>
                  </a:ext>
                </a:extLst>
              </a:tr>
            </a:tbl>
          </a:graphicData>
        </a:graphic>
      </p:graphicFrame>
      <p:sp>
        <p:nvSpPr>
          <p:cNvPr id="4" name="Text Placeholder 3">
            <a:extLst>
              <a:ext uri="{FF2B5EF4-FFF2-40B4-BE49-F238E27FC236}">
                <a16:creationId xmlns:a16="http://schemas.microsoft.com/office/drawing/2014/main" id="{2B9ECDF5-68A2-46A0-AE2C-34F6851DEF89}"/>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6009543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537C9-35E4-43D4-B137-A97B84745072}"/>
              </a:ext>
            </a:extLst>
          </p:cNvPr>
          <p:cNvSpPr>
            <a:spLocks noGrp="1"/>
          </p:cNvSpPr>
          <p:nvPr>
            <p:ph type="title"/>
          </p:nvPr>
        </p:nvSpPr>
        <p:spPr/>
        <p:txBody>
          <a:bodyPr/>
          <a:lstStyle/>
          <a:p>
            <a:r>
              <a:rPr lang="de-DE"/>
              <a:t>Facebook Flop-FB-Postings (nach Reichweite) | WDR Lokalzeit aus Aachen - 8 of 11</a:t>
            </a:r>
            <a:endParaRPr lang="en-US"/>
          </a:p>
        </p:txBody>
      </p:sp>
      <p:graphicFrame>
        <p:nvGraphicFramePr>
          <p:cNvPr id="5" name="Table Placeholder 4">
            <a:extLst>
              <a:ext uri="{FF2B5EF4-FFF2-40B4-BE49-F238E27FC236}">
                <a16:creationId xmlns:a16="http://schemas.microsoft.com/office/drawing/2014/main" id="{80BB1A5B-9082-40F4-8698-CE283E4642DE}"/>
              </a:ext>
            </a:extLst>
          </p:cNvPr>
          <p:cNvGraphicFramePr>
            <a:graphicFrameLocks noGrp="1"/>
          </p:cNvGraphicFramePr>
          <p:nvPr>
            <p:ph type="tbl" sz="quarter" idx="13"/>
            <p:extLst>
              <p:ext uri="{D42A27DB-BD31-4B8C-83A1-F6EECF244321}">
                <p14:modId xmlns:p14="http://schemas.microsoft.com/office/powerpoint/2010/main" val="410948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5265797"/>
                    </a:ext>
                  </a:extLst>
                </a:gridCol>
                <a:gridCol w="493776">
                  <a:extLst>
                    <a:ext uri="{9D8B030D-6E8A-4147-A177-3AD203B41FA5}">
                      <a16:colId xmlns:a16="http://schemas.microsoft.com/office/drawing/2014/main" val="2168962065"/>
                    </a:ext>
                  </a:extLst>
                </a:gridCol>
                <a:gridCol w="493776">
                  <a:extLst>
                    <a:ext uri="{9D8B030D-6E8A-4147-A177-3AD203B41FA5}">
                      <a16:colId xmlns:a16="http://schemas.microsoft.com/office/drawing/2014/main" val="983526309"/>
                    </a:ext>
                  </a:extLst>
                </a:gridCol>
                <a:gridCol w="493776">
                  <a:extLst>
                    <a:ext uri="{9D8B030D-6E8A-4147-A177-3AD203B41FA5}">
                      <a16:colId xmlns:a16="http://schemas.microsoft.com/office/drawing/2014/main" val="1664612635"/>
                    </a:ext>
                  </a:extLst>
                </a:gridCol>
                <a:gridCol w="493776">
                  <a:extLst>
                    <a:ext uri="{9D8B030D-6E8A-4147-A177-3AD203B41FA5}">
                      <a16:colId xmlns:a16="http://schemas.microsoft.com/office/drawing/2014/main" val="1665223594"/>
                    </a:ext>
                  </a:extLst>
                </a:gridCol>
                <a:gridCol w="493776">
                  <a:extLst>
                    <a:ext uri="{9D8B030D-6E8A-4147-A177-3AD203B41FA5}">
                      <a16:colId xmlns:a16="http://schemas.microsoft.com/office/drawing/2014/main" val="35846240"/>
                    </a:ext>
                  </a:extLst>
                </a:gridCol>
                <a:gridCol w="493776">
                  <a:extLst>
                    <a:ext uri="{9D8B030D-6E8A-4147-A177-3AD203B41FA5}">
                      <a16:colId xmlns:a16="http://schemas.microsoft.com/office/drawing/2014/main" val="3749014973"/>
                    </a:ext>
                  </a:extLst>
                </a:gridCol>
                <a:gridCol w="493776">
                  <a:extLst>
                    <a:ext uri="{9D8B030D-6E8A-4147-A177-3AD203B41FA5}">
                      <a16:colId xmlns:a16="http://schemas.microsoft.com/office/drawing/2014/main" val="2940292787"/>
                    </a:ext>
                  </a:extLst>
                </a:gridCol>
                <a:gridCol w="493776">
                  <a:extLst>
                    <a:ext uri="{9D8B030D-6E8A-4147-A177-3AD203B41FA5}">
                      <a16:colId xmlns:a16="http://schemas.microsoft.com/office/drawing/2014/main" val="3409661750"/>
                    </a:ext>
                  </a:extLst>
                </a:gridCol>
                <a:gridCol w="493776">
                  <a:extLst>
                    <a:ext uri="{9D8B030D-6E8A-4147-A177-3AD203B41FA5}">
                      <a16:colId xmlns:a16="http://schemas.microsoft.com/office/drawing/2014/main" val="677522386"/>
                    </a:ext>
                  </a:extLst>
                </a:gridCol>
                <a:gridCol w="493776">
                  <a:extLst>
                    <a:ext uri="{9D8B030D-6E8A-4147-A177-3AD203B41FA5}">
                      <a16:colId xmlns:a16="http://schemas.microsoft.com/office/drawing/2014/main" val="1584246531"/>
                    </a:ext>
                  </a:extLst>
                </a:gridCol>
                <a:gridCol w="493776">
                  <a:extLst>
                    <a:ext uri="{9D8B030D-6E8A-4147-A177-3AD203B41FA5}">
                      <a16:colId xmlns:a16="http://schemas.microsoft.com/office/drawing/2014/main" val="3748274986"/>
                    </a:ext>
                  </a:extLst>
                </a:gridCol>
                <a:gridCol w="493776">
                  <a:extLst>
                    <a:ext uri="{9D8B030D-6E8A-4147-A177-3AD203B41FA5}">
                      <a16:colId xmlns:a16="http://schemas.microsoft.com/office/drawing/2014/main" val="326313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3548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20:45:00</a:t>
                      </a:r>
                      <a:r>
                        <a:rPr kumimoji="0" lang="de-DE" sz="1000" b="0" i="0" u="none" strike="noStrike" kern="1200" cap="none" spc="0" normalizeH="0" baseline="0" noProof="0">
                          <a:ln>
                            <a:noFill/>
                          </a:ln>
                          <a:solidFill>
                            <a:prstClr val="black"/>
                          </a:solidFill>
                          <a:effectLst/>
                          <a:uLnTx/>
                          <a:uFillTx/>
                          <a:latin typeface="+mn-lt"/>
                          <a:ea typeface="+mn-ea"/>
                          <a:cs typeface="+mn-cs"/>
                        </a:rPr>
                        <a:t>
 Im Hangeweiher darf ja eigentlich nicht geangelt werden, aber diese dicken Brocken sind jetzt trotzdem rausgefischt worden.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540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16:46:57</a:t>
                      </a:r>
                      <a:r>
                        <a:rPr kumimoji="0" lang="de-DE" sz="1000" b="0" i="0" u="none" strike="noStrike" kern="1200" cap="none" spc="0" normalizeH="0" baseline="0" noProof="0">
                          <a:ln>
                            <a:noFill/>
                          </a:ln>
                          <a:solidFill>
                            <a:prstClr val="black"/>
                          </a:solidFill>
                          <a:effectLst/>
                          <a:uLnTx/>
                          <a:uFillTx/>
                          <a:latin typeface="+mn-lt"/>
                          <a:ea typeface="+mn-ea"/>
                          <a:cs typeface="+mn-cs"/>
                        </a:rPr>
                        <a:t>
 Umzug der Fische 🐟🌿
Mehr Infos gibt es hier: https://www1.wdr.de/nachrichten/rheinland/sanierung-hangeweiher-fische-umsiedlung-100.html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364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11:41:44</a:t>
                      </a:r>
                      <a:r>
                        <a:rPr kumimoji="0" lang="de-DE" sz="1000" b="0" i="0" u="none" strike="noStrike" kern="1200" cap="none" spc="0" normalizeH="0" baseline="0" noProof="0">
                          <a:ln>
                            <a:noFill/>
                          </a:ln>
                          <a:solidFill>
                            <a:prstClr val="black"/>
                          </a:solidFill>
                          <a:effectLst/>
                          <a:uLnTx/>
                          <a:uFillTx/>
                          <a:latin typeface="+mn-lt"/>
                          <a:ea typeface="+mn-ea"/>
                          <a:cs typeface="+mn-cs"/>
                        </a:rPr>
                        <a:t>
 Trächtige Katzen und Muttertiere mit Baby-Katzen werden immer öfter im Tierheim abgegeben.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1465386"/>
                  </a:ext>
                </a:extLst>
              </a:tr>
            </a:tbl>
          </a:graphicData>
        </a:graphic>
      </p:graphicFrame>
      <p:sp>
        <p:nvSpPr>
          <p:cNvPr id="4" name="Text Placeholder 3">
            <a:extLst>
              <a:ext uri="{FF2B5EF4-FFF2-40B4-BE49-F238E27FC236}">
                <a16:creationId xmlns:a16="http://schemas.microsoft.com/office/drawing/2014/main" id="{E683485B-C93B-45EB-A3A1-5F054586B78E}"/>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203775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F035-33E6-4C97-85A6-0CC71C909B8F}"/>
              </a:ext>
            </a:extLst>
          </p:cNvPr>
          <p:cNvSpPr>
            <a:spLocks noGrp="1"/>
          </p:cNvSpPr>
          <p:nvPr>
            <p:ph type="title"/>
          </p:nvPr>
        </p:nvSpPr>
        <p:spPr/>
        <p:txBody>
          <a:bodyPr/>
          <a:lstStyle/>
          <a:p>
            <a:r>
              <a:rPr lang="de-DE"/>
              <a:t>Facebook Flop-FB-Postings (nach Reichweite) | WDR Lokalzeit aus Aachen - 9 of 11</a:t>
            </a:r>
            <a:endParaRPr lang="en-US"/>
          </a:p>
        </p:txBody>
      </p:sp>
      <p:graphicFrame>
        <p:nvGraphicFramePr>
          <p:cNvPr id="5" name="Table Placeholder 4">
            <a:extLst>
              <a:ext uri="{FF2B5EF4-FFF2-40B4-BE49-F238E27FC236}">
                <a16:creationId xmlns:a16="http://schemas.microsoft.com/office/drawing/2014/main" id="{B8B29FD3-4AB5-4092-B8D5-C1FBF009C3CF}"/>
              </a:ext>
            </a:extLst>
          </p:cNvPr>
          <p:cNvGraphicFramePr>
            <a:graphicFrameLocks noGrp="1"/>
          </p:cNvGraphicFramePr>
          <p:nvPr>
            <p:ph type="tbl" sz="quarter" idx="13"/>
            <p:extLst>
              <p:ext uri="{D42A27DB-BD31-4B8C-83A1-F6EECF244321}">
                <p14:modId xmlns:p14="http://schemas.microsoft.com/office/powerpoint/2010/main" val="1408816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8031775"/>
                    </a:ext>
                  </a:extLst>
                </a:gridCol>
                <a:gridCol w="493776">
                  <a:extLst>
                    <a:ext uri="{9D8B030D-6E8A-4147-A177-3AD203B41FA5}">
                      <a16:colId xmlns:a16="http://schemas.microsoft.com/office/drawing/2014/main" val="2043588104"/>
                    </a:ext>
                  </a:extLst>
                </a:gridCol>
                <a:gridCol w="493776">
                  <a:extLst>
                    <a:ext uri="{9D8B030D-6E8A-4147-A177-3AD203B41FA5}">
                      <a16:colId xmlns:a16="http://schemas.microsoft.com/office/drawing/2014/main" val="2919078081"/>
                    </a:ext>
                  </a:extLst>
                </a:gridCol>
                <a:gridCol w="493776">
                  <a:extLst>
                    <a:ext uri="{9D8B030D-6E8A-4147-A177-3AD203B41FA5}">
                      <a16:colId xmlns:a16="http://schemas.microsoft.com/office/drawing/2014/main" val="3226954205"/>
                    </a:ext>
                  </a:extLst>
                </a:gridCol>
                <a:gridCol w="493776">
                  <a:extLst>
                    <a:ext uri="{9D8B030D-6E8A-4147-A177-3AD203B41FA5}">
                      <a16:colId xmlns:a16="http://schemas.microsoft.com/office/drawing/2014/main" val="64811024"/>
                    </a:ext>
                  </a:extLst>
                </a:gridCol>
                <a:gridCol w="493776">
                  <a:extLst>
                    <a:ext uri="{9D8B030D-6E8A-4147-A177-3AD203B41FA5}">
                      <a16:colId xmlns:a16="http://schemas.microsoft.com/office/drawing/2014/main" val="4084163353"/>
                    </a:ext>
                  </a:extLst>
                </a:gridCol>
                <a:gridCol w="493776">
                  <a:extLst>
                    <a:ext uri="{9D8B030D-6E8A-4147-A177-3AD203B41FA5}">
                      <a16:colId xmlns:a16="http://schemas.microsoft.com/office/drawing/2014/main" val="3627408086"/>
                    </a:ext>
                  </a:extLst>
                </a:gridCol>
                <a:gridCol w="493776">
                  <a:extLst>
                    <a:ext uri="{9D8B030D-6E8A-4147-A177-3AD203B41FA5}">
                      <a16:colId xmlns:a16="http://schemas.microsoft.com/office/drawing/2014/main" val="742183961"/>
                    </a:ext>
                  </a:extLst>
                </a:gridCol>
                <a:gridCol w="493776">
                  <a:extLst>
                    <a:ext uri="{9D8B030D-6E8A-4147-A177-3AD203B41FA5}">
                      <a16:colId xmlns:a16="http://schemas.microsoft.com/office/drawing/2014/main" val="1760875535"/>
                    </a:ext>
                  </a:extLst>
                </a:gridCol>
                <a:gridCol w="493776">
                  <a:extLst>
                    <a:ext uri="{9D8B030D-6E8A-4147-A177-3AD203B41FA5}">
                      <a16:colId xmlns:a16="http://schemas.microsoft.com/office/drawing/2014/main" val="3215637739"/>
                    </a:ext>
                  </a:extLst>
                </a:gridCol>
                <a:gridCol w="493776">
                  <a:extLst>
                    <a:ext uri="{9D8B030D-6E8A-4147-A177-3AD203B41FA5}">
                      <a16:colId xmlns:a16="http://schemas.microsoft.com/office/drawing/2014/main" val="3552742008"/>
                    </a:ext>
                  </a:extLst>
                </a:gridCol>
                <a:gridCol w="493776">
                  <a:extLst>
                    <a:ext uri="{9D8B030D-6E8A-4147-A177-3AD203B41FA5}">
                      <a16:colId xmlns:a16="http://schemas.microsoft.com/office/drawing/2014/main" val="3905612214"/>
                    </a:ext>
                  </a:extLst>
                </a:gridCol>
                <a:gridCol w="493776">
                  <a:extLst>
                    <a:ext uri="{9D8B030D-6E8A-4147-A177-3AD203B41FA5}">
                      <a16:colId xmlns:a16="http://schemas.microsoft.com/office/drawing/2014/main" val="3044722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8643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- 2019-11-02 13:09:49</a:t>
                      </a:r>
                      <a:r>
                        <a:rPr kumimoji="0" lang="de-DE" sz="1000" b="0" i="0" u="none" strike="noStrike" kern="1200" cap="none" spc="0" normalizeH="0" baseline="0" noProof="0">
                          <a:ln>
                            <a:noFill/>
                          </a:ln>
                          <a:solidFill>
                            <a:prstClr val="black"/>
                          </a:solidFill>
                          <a:effectLst/>
                          <a:uLnTx/>
                          <a:uFillTx/>
                          <a:latin typeface="+mn-lt"/>
                          <a:ea typeface="+mn-ea"/>
                          <a:cs typeface="+mn-cs"/>
                        </a:rPr>
                        <a:t>
 Dieses Süppchen ist eine super Vorspeise. 👍🏻 Frischer Rotkohl aus der Region wird in Brühe gargekocht, püriert und mit Crème fraîche verfeinert. Welche besonderen Rotkohlrezepte kennt ihr?
▶ Rezept: http://www.wdr.de/k/feine-rotkohlsuppe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1344649"/>
                  </a:ext>
                </a:extLst>
              </a:tr>
            </a:tbl>
          </a:graphicData>
        </a:graphic>
      </p:graphicFrame>
      <p:sp>
        <p:nvSpPr>
          <p:cNvPr id="4" name="Text Placeholder 3">
            <a:extLst>
              <a:ext uri="{FF2B5EF4-FFF2-40B4-BE49-F238E27FC236}">
                <a16:creationId xmlns:a16="http://schemas.microsoft.com/office/drawing/2014/main" id="{023C57E9-958C-471A-B7AF-BA32B5FAA329}"/>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028196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2AFC2-3E21-4670-A732-2977395F73E2}"/>
              </a:ext>
            </a:extLst>
          </p:cNvPr>
          <p:cNvSpPr>
            <a:spLocks noGrp="1"/>
          </p:cNvSpPr>
          <p:nvPr>
            <p:ph type="title"/>
          </p:nvPr>
        </p:nvSpPr>
        <p:spPr/>
        <p:txBody>
          <a:bodyPr/>
          <a:lstStyle/>
          <a:p>
            <a:r>
              <a:rPr lang="de-DE"/>
              <a:t>Facebook Flop-FB-Postings (nach Reichweite) | WDR Lokalzeit aus Aachen - 10 of 11</a:t>
            </a:r>
            <a:endParaRPr lang="en-US"/>
          </a:p>
        </p:txBody>
      </p:sp>
      <p:graphicFrame>
        <p:nvGraphicFramePr>
          <p:cNvPr id="5" name="Table Placeholder 4">
            <a:extLst>
              <a:ext uri="{FF2B5EF4-FFF2-40B4-BE49-F238E27FC236}">
                <a16:creationId xmlns:a16="http://schemas.microsoft.com/office/drawing/2014/main" id="{909BF463-600F-474F-8332-39CE9344BA99}"/>
              </a:ext>
            </a:extLst>
          </p:cNvPr>
          <p:cNvGraphicFramePr>
            <a:graphicFrameLocks noGrp="1"/>
          </p:cNvGraphicFramePr>
          <p:nvPr>
            <p:ph type="tbl" sz="quarter" idx="13"/>
            <p:extLst>
              <p:ext uri="{D42A27DB-BD31-4B8C-83A1-F6EECF244321}">
                <p14:modId xmlns:p14="http://schemas.microsoft.com/office/powerpoint/2010/main" val="122097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394215"/>
                    </a:ext>
                  </a:extLst>
                </a:gridCol>
                <a:gridCol w="493776">
                  <a:extLst>
                    <a:ext uri="{9D8B030D-6E8A-4147-A177-3AD203B41FA5}">
                      <a16:colId xmlns:a16="http://schemas.microsoft.com/office/drawing/2014/main" val="3844561466"/>
                    </a:ext>
                  </a:extLst>
                </a:gridCol>
                <a:gridCol w="493776">
                  <a:extLst>
                    <a:ext uri="{9D8B030D-6E8A-4147-A177-3AD203B41FA5}">
                      <a16:colId xmlns:a16="http://schemas.microsoft.com/office/drawing/2014/main" val="3744178024"/>
                    </a:ext>
                  </a:extLst>
                </a:gridCol>
                <a:gridCol w="493776">
                  <a:extLst>
                    <a:ext uri="{9D8B030D-6E8A-4147-A177-3AD203B41FA5}">
                      <a16:colId xmlns:a16="http://schemas.microsoft.com/office/drawing/2014/main" val="3171047726"/>
                    </a:ext>
                  </a:extLst>
                </a:gridCol>
                <a:gridCol w="493776">
                  <a:extLst>
                    <a:ext uri="{9D8B030D-6E8A-4147-A177-3AD203B41FA5}">
                      <a16:colId xmlns:a16="http://schemas.microsoft.com/office/drawing/2014/main" val="3345912936"/>
                    </a:ext>
                  </a:extLst>
                </a:gridCol>
                <a:gridCol w="493776">
                  <a:extLst>
                    <a:ext uri="{9D8B030D-6E8A-4147-A177-3AD203B41FA5}">
                      <a16:colId xmlns:a16="http://schemas.microsoft.com/office/drawing/2014/main" val="1726485736"/>
                    </a:ext>
                  </a:extLst>
                </a:gridCol>
                <a:gridCol w="493776">
                  <a:extLst>
                    <a:ext uri="{9D8B030D-6E8A-4147-A177-3AD203B41FA5}">
                      <a16:colId xmlns:a16="http://schemas.microsoft.com/office/drawing/2014/main" val="3673610426"/>
                    </a:ext>
                  </a:extLst>
                </a:gridCol>
                <a:gridCol w="493776">
                  <a:extLst>
                    <a:ext uri="{9D8B030D-6E8A-4147-A177-3AD203B41FA5}">
                      <a16:colId xmlns:a16="http://schemas.microsoft.com/office/drawing/2014/main" val="3385292323"/>
                    </a:ext>
                  </a:extLst>
                </a:gridCol>
                <a:gridCol w="493776">
                  <a:extLst>
                    <a:ext uri="{9D8B030D-6E8A-4147-A177-3AD203B41FA5}">
                      <a16:colId xmlns:a16="http://schemas.microsoft.com/office/drawing/2014/main" val="2006284195"/>
                    </a:ext>
                  </a:extLst>
                </a:gridCol>
                <a:gridCol w="493776">
                  <a:extLst>
                    <a:ext uri="{9D8B030D-6E8A-4147-A177-3AD203B41FA5}">
                      <a16:colId xmlns:a16="http://schemas.microsoft.com/office/drawing/2014/main" val="1973223928"/>
                    </a:ext>
                  </a:extLst>
                </a:gridCol>
                <a:gridCol w="493776">
                  <a:extLst>
                    <a:ext uri="{9D8B030D-6E8A-4147-A177-3AD203B41FA5}">
                      <a16:colId xmlns:a16="http://schemas.microsoft.com/office/drawing/2014/main" val="1284316935"/>
                    </a:ext>
                  </a:extLst>
                </a:gridCol>
                <a:gridCol w="493776">
                  <a:extLst>
                    <a:ext uri="{9D8B030D-6E8A-4147-A177-3AD203B41FA5}">
                      <a16:colId xmlns:a16="http://schemas.microsoft.com/office/drawing/2014/main" val="2727176589"/>
                    </a:ext>
                  </a:extLst>
                </a:gridCol>
                <a:gridCol w="493776">
                  <a:extLst>
                    <a:ext uri="{9D8B030D-6E8A-4147-A177-3AD203B41FA5}">
                      <a16:colId xmlns:a16="http://schemas.microsoft.com/office/drawing/2014/main" val="2800952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170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- 2019-11-01 09:30:00</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Eröffnung der großen Rembrandt Ausstellung im Kölner Wallraf-Richartz-Museum! In den Lokalzeit Geschichten berichten wir über die Hommage an Rembrandt zu seinem 350. Todestag. Im Museum war bis kurz zuvor die Hölle los: 111 Werke mussten an die Wand - ohne kaputt zu gehen - es handelt sich nämlich um alte, sehr sehr teure Werke, die nur ausgeliehen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802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- 2019-10-31 17:31:20</a:t>
                      </a:r>
                      <a:r>
                        <a:rPr kumimoji="0" lang="de-DE" sz="1000" b="0" i="0" u="none" strike="noStrike" kern="1200" cap="none" spc="0" normalizeH="0" baseline="0" noProof="0">
                          <a:ln>
                            <a:noFill/>
                          </a:ln>
                          <a:solidFill>
                            <a:prstClr val="black"/>
                          </a:solidFill>
                          <a:effectLst/>
                          <a:uLnTx/>
                          <a:uFillTx/>
                          <a:latin typeface="+mn-lt"/>
                          <a:ea typeface="+mn-ea"/>
                          <a:cs typeface="+mn-cs"/>
                        </a:rPr>
                        <a:t>
 Für viele Oebel-Filialen in unserer Region konnte kein neuer Betreiber gefunden werden.
Mehr dazu hier: https://www1.wdr.de/nachrichten/rheinland/oebel-baeckerei-insolvenz-uebernahme-100.html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4356984"/>
                  </a:ext>
                </a:extLst>
              </a:tr>
            </a:tbl>
          </a:graphicData>
        </a:graphic>
      </p:graphicFrame>
      <p:sp>
        <p:nvSpPr>
          <p:cNvPr id="4" name="Text Placeholder 3">
            <a:extLst>
              <a:ext uri="{FF2B5EF4-FFF2-40B4-BE49-F238E27FC236}">
                <a16:creationId xmlns:a16="http://schemas.microsoft.com/office/drawing/2014/main" id="{92264E1B-CBFF-4A6C-8080-8D3D1BC89C66}"/>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0136895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35853-F6C9-4A08-9140-48D42893330E}"/>
              </a:ext>
            </a:extLst>
          </p:cNvPr>
          <p:cNvSpPr>
            <a:spLocks noGrp="1"/>
          </p:cNvSpPr>
          <p:nvPr>
            <p:ph type="title"/>
          </p:nvPr>
        </p:nvSpPr>
        <p:spPr/>
        <p:txBody>
          <a:bodyPr/>
          <a:lstStyle/>
          <a:p>
            <a:r>
              <a:rPr lang="de-DE"/>
              <a:t>Facebook Flop-FB-Postings (nach Reichweite) | WDR Lokalzeit aus Aachen - 11 of 11</a:t>
            </a:r>
            <a:endParaRPr lang="en-US"/>
          </a:p>
        </p:txBody>
      </p:sp>
      <p:graphicFrame>
        <p:nvGraphicFramePr>
          <p:cNvPr id="5" name="Table Placeholder 4">
            <a:extLst>
              <a:ext uri="{FF2B5EF4-FFF2-40B4-BE49-F238E27FC236}">
                <a16:creationId xmlns:a16="http://schemas.microsoft.com/office/drawing/2014/main" id="{4C2F54EA-563D-4D9E-979E-F69FE745BF90}"/>
              </a:ext>
            </a:extLst>
          </p:cNvPr>
          <p:cNvGraphicFramePr>
            <a:graphicFrameLocks noGrp="1"/>
          </p:cNvGraphicFramePr>
          <p:nvPr>
            <p:ph type="tbl" sz="quarter" idx="13"/>
            <p:extLst>
              <p:ext uri="{D42A27DB-BD31-4B8C-83A1-F6EECF244321}">
                <p14:modId xmlns:p14="http://schemas.microsoft.com/office/powerpoint/2010/main" val="298767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6353613"/>
                    </a:ext>
                  </a:extLst>
                </a:gridCol>
                <a:gridCol w="493776">
                  <a:extLst>
                    <a:ext uri="{9D8B030D-6E8A-4147-A177-3AD203B41FA5}">
                      <a16:colId xmlns:a16="http://schemas.microsoft.com/office/drawing/2014/main" val="2782756146"/>
                    </a:ext>
                  </a:extLst>
                </a:gridCol>
                <a:gridCol w="493776">
                  <a:extLst>
                    <a:ext uri="{9D8B030D-6E8A-4147-A177-3AD203B41FA5}">
                      <a16:colId xmlns:a16="http://schemas.microsoft.com/office/drawing/2014/main" val="3874553802"/>
                    </a:ext>
                  </a:extLst>
                </a:gridCol>
                <a:gridCol w="493776">
                  <a:extLst>
                    <a:ext uri="{9D8B030D-6E8A-4147-A177-3AD203B41FA5}">
                      <a16:colId xmlns:a16="http://schemas.microsoft.com/office/drawing/2014/main" val="3784867930"/>
                    </a:ext>
                  </a:extLst>
                </a:gridCol>
                <a:gridCol w="493776">
                  <a:extLst>
                    <a:ext uri="{9D8B030D-6E8A-4147-A177-3AD203B41FA5}">
                      <a16:colId xmlns:a16="http://schemas.microsoft.com/office/drawing/2014/main" val="1806481206"/>
                    </a:ext>
                  </a:extLst>
                </a:gridCol>
                <a:gridCol w="493776">
                  <a:extLst>
                    <a:ext uri="{9D8B030D-6E8A-4147-A177-3AD203B41FA5}">
                      <a16:colId xmlns:a16="http://schemas.microsoft.com/office/drawing/2014/main" val="2906506869"/>
                    </a:ext>
                  </a:extLst>
                </a:gridCol>
                <a:gridCol w="493776">
                  <a:extLst>
                    <a:ext uri="{9D8B030D-6E8A-4147-A177-3AD203B41FA5}">
                      <a16:colId xmlns:a16="http://schemas.microsoft.com/office/drawing/2014/main" val="37027265"/>
                    </a:ext>
                  </a:extLst>
                </a:gridCol>
                <a:gridCol w="493776">
                  <a:extLst>
                    <a:ext uri="{9D8B030D-6E8A-4147-A177-3AD203B41FA5}">
                      <a16:colId xmlns:a16="http://schemas.microsoft.com/office/drawing/2014/main" val="4230771243"/>
                    </a:ext>
                  </a:extLst>
                </a:gridCol>
                <a:gridCol w="493776">
                  <a:extLst>
                    <a:ext uri="{9D8B030D-6E8A-4147-A177-3AD203B41FA5}">
                      <a16:colId xmlns:a16="http://schemas.microsoft.com/office/drawing/2014/main" val="2487440601"/>
                    </a:ext>
                  </a:extLst>
                </a:gridCol>
                <a:gridCol w="493776">
                  <a:extLst>
                    <a:ext uri="{9D8B030D-6E8A-4147-A177-3AD203B41FA5}">
                      <a16:colId xmlns:a16="http://schemas.microsoft.com/office/drawing/2014/main" val="29263816"/>
                    </a:ext>
                  </a:extLst>
                </a:gridCol>
                <a:gridCol w="493776">
                  <a:extLst>
                    <a:ext uri="{9D8B030D-6E8A-4147-A177-3AD203B41FA5}">
                      <a16:colId xmlns:a16="http://schemas.microsoft.com/office/drawing/2014/main" val="2490847961"/>
                    </a:ext>
                  </a:extLst>
                </a:gridCol>
                <a:gridCol w="493776">
                  <a:extLst>
                    <a:ext uri="{9D8B030D-6E8A-4147-A177-3AD203B41FA5}">
                      <a16:colId xmlns:a16="http://schemas.microsoft.com/office/drawing/2014/main" val="2918815143"/>
                    </a:ext>
                  </a:extLst>
                </a:gridCol>
                <a:gridCol w="493776">
                  <a:extLst>
                    <a:ext uri="{9D8B030D-6E8A-4147-A177-3AD203B41FA5}">
                      <a16:colId xmlns:a16="http://schemas.microsoft.com/office/drawing/2014/main" val="2363000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5549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- 2019-10-31 09:47:15</a:t>
                      </a:r>
                      <a:r>
                        <a:rPr kumimoji="0" lang="de-DE" sz="1000" b="0" i="0" u="none" strike="noStrike" kern="1200" cap="none" spc="0" normalizeH="0" baseline="0" noProof="0">
                          <a:ln>
                            <a:noFill/>
                          </a:ln>
                          <a:solidFill>
                            <a:prstClr val="black"/>
                          </a:solidFill>
                          <a:effectLst/>
                          <a:uLnTx/>
                          <a:uFillTx/>
                          <a:latin typeface="+mn-lt"/>
                          <a:ea typeface="+mn-ea"/>
                          <a:cs typeface="+mn-cs"/>
                        </a:rPr>
                        <a:t>
 Reformationstag oder Halloween? Für einen evangelischen Pfarrer im rheinischen Inden keine Frage: beides. Nur eben nacheinander.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597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- 2019-10-30 17:25:00</a:t>
                      </a:r>
                      <a:r>
                        <a:rPr kumimoji="0" lang="de-DE" sz="1000" b="0" i="0" u="none" strike="noStrike" kern="1200" cap="none" spc="0" normalizeH="0" baseline="0" noProof="0">
                          <a:ln>
                            <a:noFill/>
                          </a:ln>
                          <a:solidFill>
                            <a:prstClr val="black"/>
                          </a:solidFill>
                          <a:effectLst/>
                          <a:uLnTx/>
                          <a:uFillTx/>
                          <a:latin typeface="+mn-lt"/>
                          <a:ea typeface="+mn-ea"/>
                          <a:cs typeface="+mn-cs"/>
                        </a:rPr>
                        <a:t>
 So schön ist der Herbst bei uns in der Eifel!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7065964"/>
                  </a:ext>
                </a:extLst>
              </a:tr>
            </a:tbl>
          </a:graphicData>
        </a:graphic>
      </p:graphicFrame>
      <p:sp>
        <p:nvSpPr>
          <p:cNvPr id="4" name="Text Placeholder 3">
            <a:extLst>
              <a:ext uri="{FF2B5EF4-FFF2-40B4-BE49-F238E27FC236}">
                <a16:creationId xmlns:a16="http://schemas.microsoft.com/office/drawing/2014/main" id="{1BCDCF02-F18A-40BD-8769-CE17887F366E}"/>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3727345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63E7-8A33-4875-BF6C-37751ABF9D1A}"/>
              </a:ext>
            </a:extLst>
          </p:cNvPr>
          <p:cNvSpPr>
            <a:spLocks noGrp="1"/>
          </p:cNvSpPr>
          <p:nvPr>
            <p:ph type="title"/>
          </p:nvPr>
        </p:nvSpPr>
        <p:spPr/>
        <p:txBody>
          <a:bodyPr/>
          <a:lstStyle/>
          <a:p>
            <a:r>
              <a:rPr lang="en-US"/>
              <a:t>Facebook Flop-FB-Postings (nach Total Interactions) | WDR Lokalzeit aus Aachen - 1 of 8</a:t>
            </a:r>
          </a:p>
        </p:txBody>
      </p:sp>
      <p:graphicFrame>
        <p:nvGraphicFramePr>
          <p:cNvPr id="5" name="Table Placeholder 4">
            <a:extLst>
              <a:ext uri="{FF2B5EF4-FFF2-40B4-BE49-F238E27FC236}">
                <a16:creationId xmlns:a16="http://schemas.microsoft.com/office/drawing/2014/main" id="{A208C790-6FBF-4622-A31E-728D56F92553}"/>
              </a:ext>
            </a:extLst>
          </p:cNvPr>
          <p:cNvGraphicFramePr>
            <a:graphicFrameLocks noGrp="1"/>
          </p:cNvGraphicFramePr>
          <p:nvPr>
            <p:ph type="tbl" sz="quarter" idx="13"/>
            <p:extLst>
              <p:ext uri="{D42A27DB-BD31-4B8C-83A1-F6EECF244321}">
                <p14:modId xmlns:p14="http://schemas.microsoft.com/office/powerpoint/2010/main" val="206089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042200"/>
                    </a:ext>
                  </a:extLst>
                </a:gridCol>
                <a:gridCol w="822960">
                  <a:extLst>
                    <a:ext uri="{9D8B030D-6E8A-4147-A177-3AD203B41FA5}">
                      <a16:colId xmlns:a16="http://schemas.microsoft.com/office/drawing/2014/main" val="3910082342"/>
                    </a:ext>
                  </a:extLst>
                </a:gridCol>
                <a:gridCol w="822960">
                  <a:extLst>
                    <a:ext uri="{9D8B030D-6E8A-4147-A177-3AD203B41FA5}">
                      <a16:colId xmlns:a16="http://schemas.microsoft.com/office/drawing/2014/main" val="1051652200"/>
                    </a:ext>
                  </a:extLst>
                </a:gridCol>
                <a:gridCol w="822960">
                  <a:extLst>
                    <a:ext uri="{9D8B030D-6E8A-4147-A177-3AD203B41FA5}">
                      <a16:colId xmlns:a16="http://schemas.microsoft.com/office/drawing/2014/main" val="3835300149"/>
                    </a:ext>
                  </a:extLst>
                </a:gridCol>
                <a:gridCol w="822960">
                  <a:extLst>
                    <a:ext uri="{9D8B030D-6E8A-4147-A177-3AD203B41FA5}">
                      <a16:colId xmlns:a16="http://schemas.microsoft.com/office/drawing/2014/main" val="1897999181"/>
                    </a:ext>
                  </a:extLst>
                </a:gridCol>
                <a:gridCol w="822960">
                  <a:extLst>
                    <a:ext uri="{9D8B030D-6E8A-4147-A177-3AD203B41FA5}">
                      <a16:colId xmlns:a16="http://schemas.microsoft.com/office/drawing/2014/main" val="52872898"/>
                    </a:ext>
                  </a:extLst>
                </a:gridCol>
                <a:gridCol w="822960">
                  <a:extLst>
                    <a:ext uri="{9D8B030D-6E8A-4147-A177-3AD203B41FA5}">
                      <a16:colId xmlns:a16="http://schemas.microsoft.com/office/drawing/2014/main" val="2695899777"/>
                    </a:ext>
                  </a:extLst>
                </a:gridCol>
                <a:gridCol w="822960">
                  <a:extLst>
                    <a:ext uri="{9D8B030D-6E8A-4147-A177-3AD203B41FA5}">
                      <a16:colId xmlns:a16="http://schemas.microsoft.com/office/drawing/2014/main" val="3389324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317070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- 2019-11-10 16:29:13</a:t>
                      </a:r>
                      <a:r>
                        <a:rPr kumimoji="0" lang="de-DE" sz="1000" b="0" i="0" u="none" strike="noStrike" kern="1200" cap="none" spc="0" normalizeH="0" baseline="0" noProof="0">
                          <a:ln>
                            <a:noFill/>
                          </a:ln>
                          <a:solidFill>
                            <a:prstClr val="black"/>
                          </a:solidFill>
                          <a:effectLst/>
                          <a:uLnTx/>
                          <a:uFillTx/>
                          <a:latin typeface="+mn-lt"/>
                          <a:ea typeface="+mn-ea"/>
                          <a:cs typeface="+mn-cs"/>
                        </a:rPr>
                        <a:t>
 In Aachen, Mönchengladbach, Bochum, Erkrath und Oberhausen sind die Narren bereits heute (10.11.2019) in die Session gestartet.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45297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- 2019-11-10 11:13:39</a:t>
                      </a:r>
                      <a:r>
                        <a:rPr kumimoji="0" lang="de-DE" sz="1000" b="0" i="0" u="none" strike="noStrike" kern="1200" cap="none" spc="0" normalizeH="0" baseline="0" noProof="0">
                          <a:ln>
                            <a:noFill/>
                          </a:ln>
                          <a:solidFill>
                            <a:prstClr val="black"/>
                          </a:solidFill>
                          <a:effectLst/>
                          <a:uLnTx/>
                          <a:uFillTx/>
                          <a:latin typeface="+mn-lt"/>
                          <a:ea typeface="+mn-ea"/>
                          <a:cs typeface="+mn-cs"/>
                        </a:rPr>
                        <a:t>
 Oche Alaaf! Die Sessions-Eröffnung auf dem Holzgraben beginnt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extLst>
                  <a:ext uri="{0D108BD9-81ED-4DB2-BD59-A6C34878D82A}">
                    <a16:rowId xmlns:a16="http://schemas.microsoft.com/office/drawing/2014/main" val="96735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- 2019-11-09 10:51:52</a:t>
                      </a:r>
                      <a:r>
                        <a:rPr kumimoji="0" lang="de-DE" sz="1000" b="0" i="0" u="none" strike="noStrike" kern="1200" cap="none" spc="0" normalizeH="0" baseline="0" noProof="0">
                          <a:ln>
                            <a:noFill/>
                          </a:ln>
                          <a:solidFill>
                            <a:prstClr val="black"/>
                          </a:solidFill>
                          <a:effectLst/>
                          <a:uLnTx/>
                          <a:uFillTx/>
                          <a:latin typeface="+mn-lt"/>
                          <a:ea typeface="+mn-ea"/>
                          <a:cs typeface="+mn-cs"/>
                        </a:rPr>
                        <a:t>
 200 Jahre - so lange könnte es noch dauern, bis der Wald im Nationalpark Eifel wieder zum Urwald wird!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extLst>
                  <a:ext uri="{0D108BD9-81ED-4DB2-BD59-A6C34878D82A}">
                    <a16:rowId xmlns:a16="http://schemas.microsoft.com/office/drawing/2014/main" val="148790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20:23:00</a:t>
                      </a:r>
                      <a:r>
                        <a:rPr kumimoji="0" lang="de-DE" sz="1000" b="0" i="0" u="none" strike="noStrike" kern="1200" cap="none" spc="0" normalizeH="0" baseline="0" noProof="0">
                          <a:ln>
                            <a:noFill/>
                          </a:ln>
                          <a:solidFill>
                            <a:prstClr val="black"/>
                          </a:solidFill>
                          <a:effectLst/>
                          <a:uLnTx/>
                          <a:uFillTx/>
                          <a:latin typeface="+mn-lt"/>
                          <a:ea typeface="+mn-ea"/>
                          <a:cs typeface="+mn-cs"/>
                        </a:rPr>
                        <a:t>
 Zum 17. Mal startet heute die Wissenschaftsnacht an der RWTH Aachen.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938659929"/>
                  </a:ext>
                </a:extLst>
              </a:tr>
            </a:tbl>
          </a:graphicData>
        </a:graphic>
      </p:graphicFrame>
      <p:sp>
        <p:nvSpPr>
          <p:cNvPr id="4" name="Text Placeholder 3">
            <a:extLst>
              <a:ext uri="{FF2B5EF4-FFF2-40B4-BE49-F238E27FC236}">
                <a16:creationId xmlns:a16="http://schemas.microsoft.com/office/drawing/2014/main" id="{88135091-61A1-428D-BEA2-15C0A25C9D01}"/>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1124209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B3A57-46BE-403D-BD71-B1307497E1C0}"/>
              </a:ext>
            </a:extLst>
          </p:cNvPr>
          <p:cNvSpPr>
            <a:spLocks noGrp="1"/>
          </p:cNvSpPr>
          <p:nvPr>
            <p:ph type="title"/>
          </p:nvPr>
        </p:nvSpPr>
        <p:spPr/>
        <p:txBody>
          <a:bodyPr/>
          <a:lstStyle/>
          <a:p>
            <a:r>
              <a:rPr lang="en-US"/>
              <a:t>Facebook Flop-FB-Postings (nach Total Interactions) | WDR Lokalzeit aus Aachen - 2 of 8</a:t>
            </a:r>
          </a:p>
        </p:txBody>
      </p:sp>
      <p:graphicFrame>
        <p:nvGraphicFramePr>
          <p:cNvPr id="5" name="Table Placeholder 4">
            <a:extLst>
              <a:ext uri="{FF2B5EF4-FFF2-40B4-BE49-F238E27FC236}">
                <a16:creationId xmlns:a16="http://schemas.microsoft.com/office/drawing/2014/main" id="{11AECC81-24FF-4531-B210-F9076237172C}"/>
              </a:ext>
            </a:extLst>
          </p:cNvPr>
          <p:cNvGraphicFramePr>
            <a:graphicFrameLocks noGrp="1"/>
          </p:cNvGraphicFramePr>
          <p:nvPr>
            <p:ph type="tbl" sz="quarter" idx="13"/>
            <p:extLst>
              <p:ext uri="{D42A27DB-BD31-4B8C-83A1-F6EECF244321}">
                <p14:modId xmlns:p14="http://schemas.microsoft.com/office/powerpoint/2010/main" val="87072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2263024"/>
                    </a:ext>
                  </a:extLst>
                </a:gridCol>
                <a:gridCol w="822960">
                  <a:extLst>
                    <a:ext uri="{9D8B030D-6E8A-4147-A177-3AD203B41FA5}">
                      <a16:colId xmlns:a16="http://schemas.microsoft.com/office/drawing/2014/main" val="2943542026"/>
                    </a:ext>
                  </a:extLst>
                </a:gridCol>
                <a:gridCol w="822960">
                  <a:extLst>
                    <a:ext uri="{9D8B030D-6E8A-4147-A177-3AD203B41FA5}">
                      <a16:colId xmlns:a16="http://schemas.microsoft.com/office/drawing/2014/main" val="1754067529"/>
                    </a:ext>
                  </a:extLst>
                </a:gridCol>
                <a:gridCol w="822960">
                  <a:extLst>
                    <a:ext uri="{9D8B030D-6E8A-4147-A177-3AD203B41FA5}">
                      <a16:colId xmlns:a16="http://schemas.microsoft.com/office/drawing/2014/main" val="866994269"/>
                    </a:ext>
                  </a:extLst>
                </a:gridCol>
                <a:gridCol w="822960">
                  <a:extLst>
                    <a:ext uri="{9D8B030D-6E8A-4147-A177-3AD203B41FA5}">
                      <a16:colId xmlns:a16="http://schemas.microsoft.com/office/drawing/2014/main" val="3827823149"/>
                    </a:ext>
                  </a:extLst>
                </a:gridCol>
                <a:gridCol w="822960">
                  <a:extLst>
                    <a:ext uri="{9D8B030D-6E8A-4147-A177-3AD203B41FA5}">
                      <a16:colId xmlns:a16="http://schemas.microsoft.com/office/drawing/2014/main" val="3988965410"/>
                    </a:ext>
                  </a:extLst>
                </a:gridCol>
                <a:gridCol w="822960">
                  <a:extLst>
                    <a:ext uri="{9D8B030D-6E8A-4147-A177-3AD203B41FA5}">
                      <a16:colId xmlns:a16="http://schemas.microsoft.com/office/drawing/2014/main" val="2730610234"/>
                    </a:ext>
                  </a:extLst>
                </a:gridCol>
                <a:gridCol w="822960">
                  <a:extLst>
                    <a:ext uri="{9D8B030D-6E8A-4147-A177-3AD203B41FA5}">
                      <a16:colId xmlns:a16="http://schemas.microsoft.com/office/drawing/2014/main" val="479751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292314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18:28:00</a:t>
                      </a:r>
                      <a:r>
                        <a:rPr kumimoji="0" lang="de-DE" sz="1000" b="0" i="0" u="none" strike="noStrike" kern="1200" cap="none" spc="0" normalizeH="0" baseline="0" noProof="0">
                          <a:ln>
                            <a:noFill/>
                          </a:ln>
                          <a:solidFill>
                            <a:prstClr val="black"/>
                          </a:solidFill>
                          <a:effectLst/>
                          <a:uLnTx/>
                          <a:uFillTx/>
                          <a:latin typeface="+mn-lt"/>
                          <a:ea typeface="+mn-ea"/>
                          <a:cs typeface="+mn-cs"/>
                        </a:rPr>
                        <a:t>
 In Aachen wurden jahrelang Luftschiffe gebaut, die aussehen wie Zeppeline. Die Ära der Aachener Luftschiffe ist nun zu Ende, denn das letzte hier gebaute Luftschiff wird in die Türkei verkauft.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11535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13:18:00</a:t>
                      </a:r>
                      <a:r>
                        <a:rPr kumimoji="0" lang="de-DE" sz="1000" b="0" i="0" u="none" strike="noStrike" kern="1200" cap="none" spc="0" normalizeH="0" baseline="0" noProof="0">
                          <a:ln>
                            <a:noFill/>
                          </a:ln>
                          <a:solidFill>
                            <a:prstClr val="black"/>
                          </a:solidFill>
                          <a:effectLst/>
                          <a:uLnTx/>
                          <a:uFillTx/>
                          <a:latin typeface="+mn-lt"/>
                          <a:ea typeface="+mn-ea"/>
                          <a:cs typeface="+mn-cs"/>
                        </a:rPr>
                        <a:t>
 In diesen Tagen starten die Martinszüge in der Region, bei denen unzählige Laternen wieder hell erleuchten. Dafür haben sich Eifler Tüftler etwas ganz Besonderes überlegt.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extLst>
                  <a:ext uri="{0D108BD9-81ED-4DB2-BD59-A6C34878D82A}">
                    <a16:rowId xmlns:a16="http://schemas.microsoft.com/office/drawing/2014/main" val="383008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- 2019-11-08 09:35:00</a:t>
                      </a:r>
                      <a:r>
                        <a:rPr kumimoji="0" lang="de-DE" sz="1000" b="0" i="0" u="none" strike="noStrike" kern="1200" cap="none" spc="0" normalizeH="0" baseline="0" noProof="0">
                          <a:ln>
                            <a:noFill/>
                          </a:ln>
                          <a:solidFill>
                            <a:prstClr val="black"/>
                          </a:solidFill>
                          <a:effectLst/>
                          <a:uLnTx/>
                          <a:uFillTx/>
                          <a:latin typeface="+mn-lt"/>
                          <a:ea typeface="+mn-ea"/>
                          <a:cs typeface="+mn-cs"/>
                        </a:rPr>
                        <a:t>
 Die Kneipe "Em Gardestüffje" hat schon einiges gesehen, schließlich wurde die längste Theke im Eifelort Mechernich 100 Jahre alt. Und das war nicht nur für den Wirt ein Grund zum Feiern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extLst>
                  <a:ext uri="{0D108BD9-81ED-4DB2-BD59-A6C34878D82A}">
                    <a16:rowId xmlns:a16="http://schemas.microsoft.com/office/drawing/2014/main" val="2261303334"/>
                  </a:ext>
                </a:extLst>
              </a:tr>
            </a:tbl>
          </a:graphicData>
        </a:graphic>
      </p:graphicFrame>
      <p:sp>
        <p:nvSpPr>
          <p:cNvPr id="4" name="Text Placeholder 3">
            <a:extLst>
              <a:ext uri="{FF2B5EF4-FFF2-40B4-BE49-F238E27FC236}">
                <a16:creationId xmlns:a16="http://schemas.microsoft.com/office/drawing/2014/main" id="{7395989D-C4BA-47AA-A0AA-066850D853E9}"/>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6975152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DF2C-4DCF-4B98-9FBF-BBD2E816BC33}"/>
              </a:ext>
            </a:extLst>
          </p:cNvPr>
          <p:cNvSpPr>
            <a:spLocks noGrp="1"/>
          </p:cNvSpPr>
          <p:nvPr>
            <p:ph type="title"/>
          </p:nvPr>
        </p:nvSpPr>
        <p:spPr/>
        <p:txBody>
          <a:bodyPr/>
          <a:lstStyle/>
          <a:p>
            <a:r>
              <a:rPr lang="en-US"/>
              <a:t>Facebook Flop-FB-Postings (nach Total Interactions) | WDR Lokalzeit aus Aachen - 3 of 8</a:t>
            </a:r>
          </a:p>
        </p:txBody>
      </p:sp>
      <p:graphicFrame>
        <p:nvGraphicFramePr>
          <p:cNvPr id="5" name="Table Placeholder 4">
            <a:extLst>
              <a:ext uri="{FF2B5EF4-FFF2-40B4-BE49-F238E27FC236}">
                <a16:creationId xmlns:a16="http://schemas.microsoft.com/office/drawing/2014/main" id="{686B3DCC-28DC-4231-8809-D0428563EBAE}"/>
              </a:ext>
            </a:extLst>
          </p:cNvPr>
          <p:cNvGraphicFramePr>
            <a:graphicFrameLocks noGrp="1"/>
          </p:cNvGraphicFramePr>
          <p:nvPr>
            <p:ph type="tbl" sz="quarter" idx="13"/>
            <p:extLst>
              <p:ext uri="{D42A27DB-BD31-4B8C-83A1-F6EECF244321}">
                <p14:modId xmlns:p14="http://schemas.microsoft.com/office/powerpoint/2010/main" val="205897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8819411"/>
                    </a:ext>
                  </a:extLst>
                </a:gridCol>
                <a:gridCol w="822960">
                  <a:extLst>
                    <a:ext uri="{9D8B030D-6E8A-4147-A177-3AD203B41FA5}">
                      <a16:colId xmlns:a16="http://schemas.microsoft.com/office/drawing/2014/main" val="2978419415"/>
                    </a:ext>
                  </a:extLst>
                </a:gridCol>
                <a:gridCol w="822960">
                  <a:extLst>
                    <a:ext uri="{9D8B030D-6E8A-4147-A177-3AD203B41FA5}">
                      <a16:colId xmlns:a16="http://schemas.microsoft.com/office/drawing/2014/main" val="3696894513"/>
                    </a:ext>
                  </a:extLst>
                </a:gridCol>
                <a:gridCol w="822960">
                  <a:extLst>
                    <a:ext uri="{9D8B030D-6E8A-4147-A177-3AD203B41FA5}">
                      <a16:colId xmlns:a16="http://schemas.microsoft.com/office/drawing/2014/main" val="3109316807"/>
                    </a:ext>
                  </a:extLst>
                </a:gridCol>
                <a:gridCol w="822960">
                  <a:extLst>
                    <a:ext uri="{9D8B030D-6E8A-4147-A177-3AD203B41FA5}">
                      <a16:colId xmlns:a16="http://schemas.microsoft.com/office/drawing/2014/main" val="1037351946"/>
                    </a:ext>
                  </a:extLst>
                </a:gridCol>
                <a:gridCol w="822960">
                  <a:extLst>
                    <a:ext uri="{9D8B030D-6E8A-4147-A177-3AD203B41FA5}">
                      <a16:colId xmlns:a16="http://schemas.microsoft.com/office/drawing/2014/main" val="1217433755"/>
                    </a:ext>
                  </a:extLst>
                </a:gridCol>
                <a:gridCol w="822960">
                  <a:extLst>
                    <a:ext uri="{9D8B030D-6E8A-4147-A177-3AD203B41FA5}">
                      <a16:colId xmlns:a16="http://schemas.microsoft.com/office/drawing/2014/main" val="3028316789"/>
                    </a:ext>
                  </a:extLst>
                </a:gridCol>
                <a:gridCol w="822960">
                  <a:extLst>
                    <a:ext uri="{9D8B030D-6E8A-4147-A177-3AD203B41FA5}">
                      <a16:colId xmlns:a16="http://schemas.microsoft.com/office/drawing/2014/main" val="1770051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145914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18:19:22</a:t>
                      </a:r>
                      <a:r>
                        <a:rPr kumimoji="0" lang="de-DE" sz="1000" b="0" i="0" u="none" strike="noStrike" kern="1200" cap="none" spc="0" normalizeH="0" baseline="0" noProof="0">
                          <a:ln>
                            <a:noFill/>
                          </a:ln>
                          <a:solidFill>
                            <a:prstClr val="black"/>
                          </a:solidFill>
                          <a:effectLst/>
                          <a:uLnTx/>
                          <a:uFillTx/>
                          <a:latin typeface="+mn-lt"/>
                          <a:ea typeface="+mn-ea"/>
                          <a:cs typeface="+mn-cs"/>
                        </a:rPr>
                        <a:t>
 Jeder kennt sie und Kinder lieben sie - Sankt Martins Umzüge. Doch woher kommt die Tradition eigentlich?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extLst>
                  <a:ext uri="{0D108BD9-81ED-4DB2-BD59-A6C34878D82A}">
                    <a16:rowId xmlns:a16="http://schemas.microsoft.com/office/drawing/2014/main" val="394087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12:30:00</a:t>
                      </a:r>
                      <a:r>
                        <a:rPr kumimoji="0" lang="de-DE" sz="1000" b="0" i="0" u="none" strike="noStrike" kern="1200" cap="none" spc="0" normalizeH="0" baseline="0" noProof="0">
                          <a:ln>
                            <a:noFill/>
                          </a:ln>
                          <a:solidFill>
                            <a:prstClr val="black"/>
                          </a:solidFill>
                          <a:effectLst/>
                          <a:uLnTx/>
                          <a:uFillTx/>
                          <a:latin typeface="+mn-lt"/>
                          <a:ea typeface="+mn-ea"/>
                          <a:cs typeface="+mn-cs"/>
                        </a:rPr>
                        <a:t>
 Der Aachener Weihnachtsmarkt wird in diesem Jahr zum ersten Mal mit Ökostrom betrieben. Der Markt verbraucht ca. 300.000 kWh Strom.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extLst>
                  <a:ext uri="{0D108BD9-81ED-4DB2-BD59-A6C34878D82A}">
                    <a16:rowId xmlns:a16="http://schemas.microsoft.com/office/drawing/2014/main" val="191920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- 2019-11-07 10:30:14</a:t>
                      </a:r>
                      <a:r>
                        <a:rPr kumimoji="0" lang="de-DE" sz="1000" b="0" i="0" u="none" strike="noStrike" kern="1200" cap="none" spc="0" normalizeH="0" baseline="0" noProof="0">
                          <a:ln>
                            <a:noFill/>
                          </a:ln>
                          <a:solidFill>
                            <a:prstClr val="black"/>
                          </a:solidFill>
                          <a:effectLst/>
                          <a:uLnTx/>
                          <a:uFillTx/>
                          <a:latin typeface="+mn-lt"/>
                          <a:ea typeface="+mn-ea"/>
                          <a:cs typeface="+mn-cs"/>
                        </a:rPr>
                        <a:t>
 Der Aachener Stadtrat hat gestern Abend mit großer Mehrheit einem Bürgerbegehren für bessere Radwege zugestimmt.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extLst>
                  <a:ext uri="{0D108BD9-81ED-4DB2-BD59-A6C34878D82A}">
                    <a16:rowId xmlns:a16="http://schemas.microsoft.com/office/drawing/2014/main" val="4090142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20:24:00</a:t>
                      </a:r>
                      <a:r>
                        <a:rPr kumimoji="0" lang="de-DE" sz="1000" b="0" i="0" u="none" strike="noStrike" kern="1200" cap="none" spc="0" normalizeH="0" baseline="0" noProof="0">
                          <a:ln>
                            <a:noFill/>
                          </a:ln>
                          <a:solidFill>
                            <a:prstClr val="black"/>
                          </a:solidFill>
                          <a:effectLst/>
                          <a:uLnTx/>
                          <a:uFillTx/>
                          <a:latin typeface="+mn-lt"/>
                          <a:ea typeface="+mn-ea"/>
                          <a:cs typeface="+mn-cs"/>
                        </a:rPr>
                        <a:t>
 Für viele Autofahrer könnte die Vorweihnachtszeit nicht allzu besinnlich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extLst>
                  <a:ext uri="{0D108BD9-81ED-4DB2-BD59-A6C34878D82A}">
                    <a16:rowId xmlns:a16="http://schemas.microsoft.com/office/drawing/2014/main" val="2895403480"/>
                  </a:ext>
                </a:extLst>
              </a:tr>
            </a:tbl>
          </a:graphicData>
        </a:graphic>
      </p:graphicFrame>
      <p:sp>
        <p:nvSpPr>
          <p:cNvPr id="4" name="Text Placeholder 3">
            <a:extLst>
              <a:ext uri="{FF2B5EF4-FFF2-40B4-BE49-F238E27FC236}">
                <a16:creationId xmlns:a16="http://schemas.microsoft.com/office/drawing/2014/main" id="{76DBEAD1-455D-4E68-ACEF-4F9265364C61}"/>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971504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CEAC-55CE-4CD2-A083-0E343B484F35}"/>
              </a:ext>
            </a:extLst>
          </p:cNvPr>
          <p:cNvSpPr>
            <a:spLocks noGrp="1"/>
          </p:cNvSpPr>
          <p:nvPr>
            <p:ph type="title"/>
          </p:nvPr>
        </p:nvSpPr>
        <p:spPr/>
        <p:txBody>
          <a:bodyPr/>
          <a:lstStyle/>
          <a:p>
            <a:r>
              <a:rPr lang="en-US"/>
              <a:t>Facebook Flop-FB-Postings (nach Total Interactions) | WDR Lokalzeit aus Aachen - 4 of 8</a:t>
            </a:r>
          </a:p>
        </p:txBody>
      </p:sp>
      <p:graphicFrame>
        <p:nvGraphicFramePr>
          <p:cNvPr id="5" name="Table Placeholder 4">
            <a:extLst>
              <a:ext uri="{FF2B5EF4-FFF2-40B4-BE49-F238E27FC236}">
                <a16:creationId xmlns:a16="http://schemas.microsoft.com/office/drawing/2014/main" id="{04ACA104-3A40-436F-9063-01A3C9B19EE3}"/>
              </a:ext>
            </a:extLst>
          </p:cNvPr>
          <p:cNvGraphicFramePr>
            <a:graphicFrameLocks noGrp="1"/>
          </p:cNvGraphicFramePr>
          <p:nvPr>
            <p:ph type="tbl" sz="quarter" idx="13"/>
            <p:extLst>
              <p:ext uri="{D42A27DB-BD31-4B8C-83A1-F6EECF244321}">
                <p14:modId xmlns:p14="http://schemas.microsoft.com/office/powerpoint/2010/main" val="2048144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3056258"/>
                    </a:ext>
                  </a:extLst>
                </a:gridCol>
                <a:gridCol w="822960">
                  <a:extLst>
                    <a:ext uri="{9D8B030D-6E8A-4147-A177-3AD203B41FA5}">
                      <a16:colId xmlns:a16="http://schemas.microsoft.com/office/drawing/2014/main" val="1540773929"/>
                    </a:ext>
                  </a:extLst>
                </a:gridCol>
                <a:gridCol w="822960">
                  <a:extLst>
                    <a:ext uri="{9D8B030D-6E8A-4147-A177-3AD203B41FA5}">
                      <a16:colId xmlns:a16="http://schemas.microsoft.com/office/drawing/2014/main" val="1512918787"/>
                    </a:ext>
                  </a:extLst>
                </a:gridCol>
                <a:gridCol w="822960">
                  <a:extLst>
                    <a:ext uri="{9D8B030D-6E8A-4147-A177-3AD203B41FA5}">
                      <a16:colId xmlns:a16="http://schemas.microsoft.com/office/drawing/2014/main" val="1442804324"/>
                    </a:ext>
                  </a:extLst>
                </a:gridCol>
                <a:gridCol w="822960">
                  <a:extLst>
                    <a:ext uri="{9D8B030D-6E8A-4147-A177-3AD203B41FA5}">
                      <a16:colId xmlns:a16="http://schemas.microsoft.com/office/drawing/2014/main" val="4279292806"/>
                    </a:ext>
                  </a:extLst>
                </a:gridCol>
                <a:gridCol w="822960">
                  <a:extLst>
                    <a:ext uri="{9D8B030D-6E8A-4147-A177-3AD203B41FA5}">
                      <a16:colId xmlns:a16="http://schemas.microsoft.com/office/drawing/2014/main" val="1241988574"/>
                    </a:ext>
                  </a:extLst>
                </a:gridCol>
                <a:gridCol w="822960">
                  <a:extLst>
                    <a:ext uri="{9D8B030D-6E8A-4147-A177-3AD203B41FA5}">
                      <a16:colId xmlns:a16="http://schemas.microsoft.com/office/drawing/2014/main" val="1102966613"/>
                    </a:ext>
                  </a:extLst>
                </a:gridCol>
                <a:gridCol w="822960">
                  <a:extLst>
                    <a:ext uri="{9D8B030D-6E8A-4147-A177-3AD203B41FA5}">
                      <a16:colId xmlns:a16="http://schemas.microsoft.com/office/drawing/2014/main" val="389787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20576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18:00:48</a:t>
                      </a:r>
                      <a:r>
                        <a:rPr kumimoji="0" lang="de-DE" sz="1000" b="0" i="0" u="none" strike="noStrike" kern="1200" cap="none" spc="0" normalizeH="0" baseline="0" noProof="0">
                          <a:ln>
                            <a:noFill/>
                          </a:ln>
                          <a:solidFill>
                            <a:prstClr val="black"/>
                          </a:solidFill>
                          <a:effectLst/>
                          <a:uLnTx/>
                          <a:uFillTx/>
                          <a:latin typeface="+mn-lt"/>
                          <a:ea typeface="+mn-ea"/>
                          <a:cs typeface="+mn-cs"/>
                        </a:rPr>
                        <a:t>
 Wie? Ihr habt noch nie einen Olivenbaum in den Wäldern der Eifel gesehen? Zugegeben, wir auch nicht. 🙊 Was es mit dieser Bezeichnung auf sich hat, erklärt die Servicezeit heute ab 18:15. 🤓 Oder weiß es schon jemand von euch? 
▶ Rezept: http://www.wdr.de/k/eifeloliven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86383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13:37:45</a:t>
                      </a:r>
                      <a:r>
                        <a:rPr kumimoji="0" lang="de-DE" sz="1000" b="0" i="0" u="none" strike="noStrike" kern="1200" cap="none" spc="0" normalizeH="0" baseline="0" noProof="0">
                          <a:ln>
                            <a:noFill/>
                          </a:ln>
                          <a:solidFill>
                            <a:prstClr val="black"/>
                          </a:solidFill>
                          <a:effectLst/>
                          <a:uLnTx/>
                          <a:uFillTx/>
                          <a:latin typeface="+mn-lt"/>
                          <a:ea typeface="+mn-ea"/>
                          <a:cs typeface="+mn-cs"/>
                        </a:rPr>
                        <a:t>
 Die ehemalige Krankenschwester Lilo Weigand-Sinsig gibt vier Mal pro Woche in Mechernich einen kostenlosen Deutschkurs für Geflüchtete - und nicht nur 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extLst>
                  <a:ext uri="{0D108BD9-81ED-4DB2-BD59-A6C34878D82A}">
                    <a16:rowId xmlns:a16="http://schemas.microsoft.com/office/drawing/2014/main" val="424497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- 2019-11-06 10:41:53</a:t>
                      </a:r>
                      <a:r>
                        <a:rPr kumimoji="0" lang="de-DE" sz="1000" b="0" i="0" u="none" strike="noStrike" kern="1200" cap="none" spc="0" normalizeH="0" baseline="0" noProof="0">
                          <a:ln>
                            <a:noFill/>
                          </a:ln>
                          <a:solidFill>
                            <a:prstClr val="black"/>
                          </a:solidFill>
                          <a:effectLst/>
                          <a:uLnTx/>
                          <a:uFillTx/>
                          <a:latin typeface="+mn-lt"/>
                          <a:ea typeface="+mn-ea"/>
                          <a:cs typeface="+mn-cs"/>
                        </a:rPr>
                        <a:t>
 In den vergangenen 50 Jahren hat die Stadt rund 122 Millionen Euro mit Knöllchen eingenommen. 💸  Aber das ist für die Politessen nicht das Motiv.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4112954983"/>
                  </a:ext>
                </a:extLst>
              </a:tr>
            </a:tbl>
          </a:graphicData>
        </a:graphic>
      </p:graphicFrame>
      <p:sp>
        <p:nvSpPr>
          <p:cNvPr id="4" name="Text Placeholder 3">
            <a:extLst>
              <a:ext uri="{FF2B5EF4-FFF2-40B4-BE49-F238E27FC236}">
                <a16:creationId xmlns:a16="http://schemas.microsoft.com/office/drawing/2014/main" id="{297B97F5-DD47-4962-A0D4-335E2090FCAD}"/>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768023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C7E20-9F23-4CB4-99CE-C8A85D59B8A1}"/>
              </a:ext>
            </a:extLst>
          </p:cNvPr>
          <p:cNvSpPr>
            <a:spLocks noGrp="1"/>
          </p:cNvSpPr>
          <p:nvPr>
            <p:ph type="title"/>
          </p:nvPr>
        </p:nvSpPr>
        <p:spPr/>
        <p:txBody>
          <a:bodyPr/>
          <a:lstStyle/>
          <a:p>
            <a:r>
              <a:rPr lang="en-US"/>
              <a:t>Facebook Flop-FB-Postings (nach Total Interactions) | WDR Lokalzeit aus Aachen - 5 of 8</a:t>
            </a:r>
          </a:p>
        </p:txBody>
      </p:sp>
      <p:graphicFrame>
        <p:nvGraphicFramePr>
          <p:cNvPr id="5" name="Table Placeholder 4">
            <a:extLst>
              <a:ext uri="{FF2B5EF4-FFF2-40B4-BE49-F238E27FC236}">
                <a16:creationId xmlns:a16="http://schemas.microsoft.com/office/drawing/2014/main" id="{808AB6F1-7F5D-47A5-9D43-C4D10D1509FE}"/>
              </a:ext>
            </a:extLst>
          </p:cNvPr>
          <p:cNvGraphicFramePr>
            <a:graphicFrameLocks noGrp="1"/>
          </p:cNvGraphicFramePr>
          <p:nvPr>
            <p:ph type="tbl" sz="quarter" idx="13"/>
            <p:extLst>
              <p:ext uri="{D42A27DB-BD31-4B8C-83A1-F6EECF244321}">
                <p14:modId xmlns:p14="http://schemas.microsoft.com/office/powerpoint/2010/main" val="243412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403689"/>
                    </a:ext>
                  </a:extLst>
                </a:gridCol>
                <a:gridCol w="822960">
                  <a:extLst>
                    <a:ext uri="{9D8B030D-6E8A-4147-A177-3AD203B41FA5}">
                      <a16:colId xmlns:a16="http://schemas.microsoft.com/office/drawing/2014/main" val="322380395"/>
                    </a:ext>
                  </a:extLst>
                </a:gridCol>
                <a:gridCol w="822960">
                  <a:extLst>
                    <a:ext uri="{9D8B030D-6E8A-4147-A177-3AD203B41FA5}">
                      <a16:colId xmlns:a16="http://schemas.microsoft.com/office/drawing/2014/main" val="861842956"/>
                    </a:ext>
                  </a:extLst>
                </a:gridCol>
                <a:gridCol w="822960">
                  <a:extLst>
                    <a:ext uri="{9D8B030D-6E8A-4147-A177-3AD203B41FA5}">
                      <a16:colId xmlns:a16="http://schemas.microsoft.com/office/drawing/2014/main" val="4165017824"/>
                    </a:ext>
                  </a:extLst>
                </a:gridCol>
                <a:gridCol w="822960">
                  <a:extLst>
                    <a:ext uri="{9D8B030D-6E8A-4147-A177-3AD203B41FA5}">
                      <a16:colId xmlns:a16="http://schemas.microsoft.com/office/drawing/2014/main" val="1868922740"/>
                    </a:ext>
                  </a:extLst>
                </a:gridCol>
                <a:gridCol w="822960">
                  <a:extLst>
                    <a:ext uri="{9D8B030D-6E8A-4147-A177-3AD203B41FA5}">
                      <a16:colId xmlns:a16="http://schemas.microsoft.com/office/drawing/2014/main" val="2986765255"/>
                    </a:ext>
                  </a:extLst>
                </a:gridCol>
                <a:gridCol w="822960">
                  <a:extLst>
                    <a:ext uri="{9D8B030D-6E8A-4147-A177-3AD203B41FA5}">
                      <a16:colId xmlns:a16="http://schemas.microsoft.com/office/drawing/2014/main" val="2679246963"/>
                    </a:ext>
                  </a:extLst>
                </a:gridCol>
                <a:gridCol w="822960">
                  <a:extLst>
                    <a:ext uri="{9D8B030D-6E8A-4147-A177-3AD203B41FA5}">
                      <a16:colId xmlns:a16="http://schemas.microsoft.com/office/drawing/2014/main" val="842118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216716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18:32:22</a:t>
                      </a:r>
                      <a:r>
                        <a:rPr kumimoji="0" lang="de-DE" sz="1000" b="0" i="0" u="none" strike="noStrike" kern="1200" cap="none" spc="0" normalizeH="0" baseline="0" noProof="0">
                          <a:ln>
                            <a:noFill/>
                          </a:ln>
                          <a:solidFill>
                            <a:prstClr val="black"/>
                          </a:solidFill>
                          <a:effectLst/>
                          <a:uLnTx/>
                          <a:uFillTx/>
                          <a:latin typeface="+mn-lt"/>
                          <a:ea typeface="+mn-ea"/>
                          <a:cs typeface="+mn-cs"/>
                        </a:rPr>
                        <a:t>
 Viele kennen die Tradition: Nach dem Martinsumzug bekommen die Kinder einen leckeren Weckmann geschenkt. ⭐️ Und damit auch die Erwachsenen nicht leer ausgehen, raten wir: Backt die leckeren Hefekerlchen doch mal selbst! 🤩 Wie esst ihr sie am liebsten? Pur oder mit Butter oder Marmelade? 
▶ Rezept: http://www.wdr.de/k/weckmaenner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extLst>
                  <a:ext uri="{0D108BD9-81ED-4DB2-BD59-A6C34878D82A}">
                    <a16:rowId xmlns:a16="http://schemas.microsoft.com/office/drawing/2014/main" val="65731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14:30:00</a:t>
                      </a:r>
                      <a:r>
                        <a:rPr kumimoji="0" lang="de-DE" sz="1000" b="0" i="0" u="none" strike="noStrike" kern="1200" cap="none" spc="0" normalizeH="0" baseline="0" noProof="0">
                          <a:ln>
                            <a:noFill/>
                          </a:ln>
                          <a:solidFill>
                            <a:prstClr val="black"/>
                          </a:solidFill>
                          <a:effectLst/>
                          <a:uLnTx/>
                          <a:uFillTx/>
                          <a:latin typeface="+mn-lt"/>
                          <a:ea typeface="+mn-ea"/>
                          <a:cs typeface="+mn-cs"/>
                        </a:rPr>
                        <a:t>
 Die Zahl der Straßenbäume ist in den letzten Jahren insgesamt gesunken - das soll sich jetzt ändern. 🌳💪
Mehr Infos gibt's hier: https://www1.wdr.de/nachrichten/rheinland/baeume-klima-verbesserung-Aachen-100.html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extLst>
                  <a:ext uri="{0D108BD9-81ED-4DB2-BD59-A6C34878D82A}">
                    <a16:rowId xmlns:a16="http://schemas.microsoft.com/office/drawing/2014/main" val="4078421625"/>
                  </a:ext>
                </a:extLst>
              </a:tr>
            </a:tbl>
          </a:graphicData>
        </a:graphic>
      </p:graphicFrame>
      <p:sp>
        <p:nvSpPr>
          <p:cNvPr id="4" name="Text Placeholder 3">
            <a:extLst>
              <a:ext uri="{FF2B5EF4-FFF2-40B4-BE49-F238E27FC236}">
                <a16:creationId xmlns:a16="http://schemas.microsoft.com/office/drawing/2014/main" id="{6D833E36-5BB8-42B3-849E-F5253A700F3B}"/>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1500638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F39B1-B864-4D07-AC84-B96DCF0305DA}"/>
              </a:ext>
            </a:extLst>
          </p:cNvPr>
          <p:cNvSpPr>
            <a:spLocks noGrp="1"/>
          </p:cNvSpPr>
          <p:nvPr>
            <p:ph type="title"/>
          </p:nvPr>
        </p:nvSpPr>
        <p:spPr/>
        <p:txBody>
          <a:bodyPr/>
          <a:lstStyle/>
          <a:p>
            <a:r>
              <a:rPr lang="en-US"/>
              <a:t>Facebook Flop-FB-Postings (nach Total Interactions) | WDR Lokalzeit aus Aachen - 6 of 8</a:t>
            </a:r>
          </a:p>
        </p:txBody>
      </p:sp>
      <p:graphicFrame>
        <p:nvGraphicFramePr>
          <p:cNvPr id="5" name="Table Placeholder 4">
            <a:extLst>
              <a:ext uri="{FF2B5EF4-FFF2-40B4-BE49-F238E27FC236}">
                <a16:creationId xmlns:a16="http://schemas.microsoft.com/office/drawing/2014/main" id="{93E7635F-57EC-4E9B-85C8-2108C62CBE2D}"/>
              </a:ext>
            </a:extLst>
          </p:cNvPr>
          <p:cNvGraphicFramePr>
            <a:graphicFrameLocks noGrp="1"/>
          </p:cNvGraphicFramePr>
          <p:nvPr>
            <p:ph type="tbl" sz="quarter" idx="13"/>
            <p:extLst>
              <p:ext uri="{D42A27DB-BD31-4B8C-83A1-F6EECF244321}">
                <p14:modId xmlns:p14="http://schemas.microsoft.com/office/powerpoint/2010/main" val="3692034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8488516"/>
                    </a:ext>
                  </a:extLst>
                </a:gridCol>
                <a:gridCol w="822960">
                  <a:extLst>
                    <a:ext uri="{9D8B030D-6E8A-4147-A177-3AD203B41FA5}">
                      <a16:colId xmlns:a16="http://schemas.microsoft.com/office/drawing/2014/main" val="1433289"/>
                    </a:ext>
                  </a:extLst>
                </a:gridCol>
                <a:gridCol w="822960">
                  <a:extLst>
                    <a:ext uri="{9D8B030D-6E8A-4147-A177-3AD203B41FA5}">
                      <a16:colId xmlns:a16="http://schemas.microsoft.com/office/drawing/2014/main" val="3235004042"/>
                    </a:ext>
                  </a:extLst>
                </a:gridCol>
                <a:gridCol w="822960">
                  <a:extLst>
                    <a:ext uri="{9D8B030D-6E8A-4147-A177-3AD203B41FA5}">
                      <a16:colId xmlns:a16="http://schemas.microsoft.com/office/drawing/2014/main" val="4085415128"/>
                    </a:ext>
                  </a:extLst>
                </a:gridCol>
                <a:gridCol w="822960">
                  <a:extLst>
                    <a:ext uri="{9D8B030D-6E8A-4147-A177-3AD203B41FA5}">
                      <a16:colId xmlns:a16="http://schemas.microsoft.com/office/drawing/2014/main" val="3522761959"/>
                    </a:ext>
                  </a:extLst>
                </a:gridCol>
                <a:gridCol w="822960">
                  <a:extLst>
                    <a:ext uri="{9D8B030D-6E8A-4147-A177-3AD203B41FA5}">
                      <a16:colId xmlns:a16="http://schemas.microsoft.com/office/drawing/2014/main" val="2152900101"/>
                    </a:ext>
                  </a:extLst>
                </a:gridCol>
                <a:gridCol w="822960">
                  <a:extLst>
                    <a:ext uri="{9D8B030D-6E8A-4147-A177-3AD203B41FA5}">
                      <a16:colId xmlns:a16="http://schemas.microsoft.com/office/drawing/2014/main" val="3839680452"/>
                    </a:ext>
                  </a:extLst>
                </a:gridCol>
                <a:gridCol w="822960">
                  <a:extLst>
                    <a:ext uri="{9D8B030D-6E8A-4147-A177-3AD203B41FA5}">
                      <a16:colId xmlns:a16="http://schemas.microsoft.com/office/drawing/2014/main" val="2595113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62460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- 2019-11-05 11:21:00</a:t>
                      </a:r>
                      <a:r>
                        <a:rPr kumimoji="0" lang="de-DE" sz="1000" b="0" i="0" u="none" strike="noStrike" kern="1200" cap="none" spc="0" normalizeH="0" baseline="0" noProof="0">
                          <a:ln>
                            <a:noFill/>
                          </a:ln>
                          <a:solidFill>
                            <a:prstClr val="black"/>
                          </a:solidFill>
                          <a:effectLst/>
                          <a:uLnTx/>
                          <a:uFillTx/>
                          <a:latin typeface="+mn-lt"/>
                          <a:ea typeface="+mn-ea"/>
                          <a:cs typeface="+mn-cs"/>
                        </a:rPr>
                        <a:t>
 Modefans aufgepasst! 🛍 Beim Fashionclash-Festival in Maastricht gab es wieder einiges zu bestaunen...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69050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20:45:00</a:t>
                      </a:r>
                      <a:r>
                        <a:rPr kumimoji="0" lang="de-DE" sz="1000" b="0" i="0" u="none" strike="noStrike" kern="1200" cap="none" spc="0" normalizeH="0" baseline="0" noProof="0">
                          <a:ln>
                            <a:noFill/>
                          </a:ln>
                          <a:solidFill>
                            <a:prstClr val="black"/>
                          </a:solidFill>
                          <a:effectLst/>
                          <a:uLnTx/>
                          <a:uFillTx/>
                          <a:latin typeface="+mn-lt"/>
                          <a:ea typeface="+mn-ea"/>
                          <a:cs typeface="+mn-cs"/>
                        </a:rPr>
                        <a:t>
 Im Hangeweiher darf ja eigentlich nicht geangelt werden, aber diese dicken Brocken sind jetzt trotzdem rausgefischt worden.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extLst>
                  <a:ext uri="{0D108BD9-81ED-4DB2-BD59-A6C34878D82A}">
                    <a16:rowId xmlns:a16="http://schemas.microsoft.com/office/drawing/2014/main" val="366007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16:46:57</a:t>
                      </a:r>
                      <a:r>
                        <a:rPr kumimoji="0" lang="de-DE" sz="1000" b="0" i="0" u="none" strike="noStrike" kern="1200" cap="none" spc="0" normalizeH="0" baseline="0" noProof="0">
                          <a:ln>
                            <a:noFill/>
                          </a:ln>
                          <a:solidFill>
                            <a:prstClr val="black"/>
                          </a:solidFill>
                          <a:effectLst/>
                          <a:uLnTx/>
                          <a:uFillTx/>
                          <a:latin typeface="+mn-lt"/>
                          <a:ea typeface="+mn-ea"/>
                          <a:cs typeface="+mn-cs"/>
                        </a:rPr>
                        <a:t>
 Umzug der Fische 🐟🌿
Mehr Infos gibt es hier: https://www1.wdr.de/nachrichten/rheinland/sanierung-hangeweiher-fische-umsiedlung-100.html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29812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- 2019-11-04 11:41:44</a:t>
                      </a:r>
                      <a:r>
                        <a:rPr kumimoji="0" lang="de-DE" sz="1000" b="0" i="0" u="none" strike="noStrike" kern="1200" cap="none" spc="0" normalizeH="0" baseline="0" noProof="0">
                          <a:ln>
                            <a:noFill/>
                          </a:ln>
                          <a:solidFill>
                            <a:prstClr val="black"/>
                          </a:solidFill>
                          <a:effectLst/>
                          <a:uLnTx/>
                          <a:uFillTx/>
                          <a:latin typeface="+mn-lt"/>
                          <a:ea typeface="+mn-ea"/>
                          <a:cs typeface="+mn-cs"/>
                        </a:rPr>
                        <a:t>
 Trächtige Katzen und Muttertiere mit Baby-Katzen werden immer öfter im Tierheim abgegeben.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extLst>
                  <a:ext uri="{0D108BD9-81ED-4DB2-BD59-A6C34878D82A}">
                    <a16:rowId xmlns:a16="http://schemas.microsoft.com/office/drawing/2014/main" val="745985555"/>
                  </a:ext>
                </a:extLst>
              </a:tr>
            </a:tbl>
          </a:graphicData>
        </a:graphic>
      </p:graphicFrame>
      <p:sp>
        <p:nvSpPr>
          <p:cNvPr id="4" name="Text Placeholder 3">
            <a:extLst>
              <a:ext uri="{FF2B5EF4-FFF2-40B4-BE49-F238E27FC236}">
                <a16:creationId xmlns:a16="http://schemas.microsoft.com/office/drawing/2014/main" id="{68F81697-FDFA-4CF8-BD84-B9713D8A76B2}"/>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9033760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C19F-F4DC-4A9D-BC67-E3F811677A30}"/>
              </a:ext>
            </a:extLst>
          </p:cNvPr>
          <p:cNvSpPr>
            <a:spLocks noGrp="1"/>
          </p:cNvSpPr>
          <p:nvPr>
            <p:ph type="title"/>
          </p:nvPr>
        </p:nvSpPr>
        <p:spPr/>
        <p:txBody>
          <a:bodyPr/>
          <a:lstStyle/>
          <a:p>
            <a:r>
              <a:rPr lang="en-US"/>
              <a:t>Facebook Flop-FB-Postings (nach Total Interactions) | WDR Lokalzeit aus Aachen - 7 of 8</a:t>
            </a:r>
          </a:p>
        </p:txBody>
      </p:sp>
      <p:graphicFrame>
        <p:nvGraphicFramePr>
          <p:cNvPr id="5" name="Table Placeholder 4">
            <a:extLst>
              <a:ext uri="{FF2B5EF4-FFF2-40B4-BE49-F238E27FC236}">
                <a16:creationId xmlns:a16="http://schemas.microsoft.com/office/drawing/2014/main" id="{45A0C741-4FDD-4827-9E8C-81178140EA26}"/>
              </a:ext>
            </a:extLst>
          </p:cNvPr>
          <p:cNvGraphicFramePr>
            <a:graphicFrameLocks noGrp="1"/>
          </p:cNvGraphicFramePr>
          <p:nvPr>
            <p:ph type="tbl" sz="quarter" idx="13"/>
            <p:extLst>
              <p:ext uri="{D42A27DB-BD31-4B8C-83A1-F6EECF244321}">
                <p14:modId xmlns:p14="http://schemas.microsoft.com/office/powerpoint/2010/main" val="177566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91168135"/>
                    </a:ext>
                  </a:extLst>
                </a:gridCol>
                <a:gridCol w="822960">
                  <a:extLst>
                    <a:ext uri="{9D8B030D-6E8A-4147-A177-3AD203B41FA5}">
                      <a16:colId xmlns:a16="http://schemas.microsoft.com/office/drawing/2014/main" val="3557680606"/>
                    </a:ext>
                  </a:extLst>
                </a:gridCol>
                <a:gridCol w="822960">
                  <a:extLst>
                    <a:ext uri="{9D8B030D-6E8A-4147-A177-3AD203B41FA5}">
                      <a16:colId xmlns:a16="http://schemas.microsoft.com/office/drawing/2014/main" val="1022142721"/>
                    </a:ext>
                  </a:extLst>
                </a:gridCol>
                <a:gridCol w="822960">
                  <a:extLst>
                    <a:ext uri="{9D8B030D-6E8A-4147-A177-3AD203B41FA5}">
                      <a16:colId xmlns:a16="http://schemas.microsoft.com/office/drawing/2014/main" val="4070422296"/>
                    </a:ext>
                  </a:extLst>
                </a:gridCol>
                <a:gridCol w="822960">
                  <a:extLst>
                    <a:ext uri="{9D8B030D-6E8A-4147-A177-3AD203B41FA5}">
                      <a16:colId xmlns:a16="http://schemas.microsoft.com/office/drawing/2014/main" val="2505587226"/>
                    </a:ext>
                  </a:extLst>
                </a:gridCol>
                <a:gridCol w="822960">
                  <a:extLst>
                    <a:ext uri="{9D8B030D-6E8A-4147-A177-3AD203B41FA5}">
                      <a16:colId xmlns:a16="http://schemas.microsoft.com/office/drawing/2014/main" val="3301181188"/>
                    </a:ext>
                  </a:extLst>
                </a:gridCol>
                <a:gridCol w="822960">
                  <a:extLst>
                    <a:ext uri="{9D8B030D-6E8A-4147-A177-3AD203B41FA5}">
                      <a16:colId xmlns:a16="http://schemas.microsoft.com/office/drawing/2014/main" val="1818024816"/>
                    </a:ext>
                  </a:extLst>
                </a:gridCol>
                <a:gridCol w="822960">
                  <a:extLst>
                    <a:ext uri="{9D8B030D-6E8A-4147-A177-3AD203B41FA5}">
                      <a16:colId xmlns:a16="http://schemas.microsoft.com/office/drawing/2014/main" val="127479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296560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- 2019-11-02 13:09:49</a:t>
                      </a:r>
                      <a:r>
                        <a:rPr kumimoji="0" lang="de-DE" sz="1000" b="0" i="0" u="none" strike="noStrike" kern="1200" cap="none" spc="0" normalizeH="0" baseline="0" noProof="0">
                          <a:ln>
                            <a:noFill/>
                          </a:ln>
                          <a:solidFill>
                            <a:prstClr val="black"/>
                          </a:solidFill>
                          <a:effectLst/>
                          <a:uLnTx/>
                          <a:uFillTx/>
                          <a:latin typeface="+mn-lt"/>
                          <a:ea typeface="+mn-ea"/>
                          <a:cs typeface="+mn-cs"/>
                        </a:rPr>
                        <a:t>
 Dieses Süppchen ist eine super Vorspeise. 👍🏻 Frischer Rotkohl aus der Region wird in Brühe gargekocht, püriert und mit Crème fraîche verfeinert. Welche besonderen Rotkohlrezepte kennt ihr?
▶ Rezept: http://www.wdr.de/k/feine-rotkohlsuppe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85186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- 2019-11-01 09:30:00</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Eröffnung der großen Rembrandt Ausstellung im Kölner Wallraf-Richartz-Museum! In den Lokalzeit Geschichten berichten wir über die Hommage an Rembrandt zu seinem 350. Todestag. Im Museum war bis kurz zuvor die Hölle los: 111 Werke mussten an die Wand - ohne kaputt zu gehen - es handelt sich nämlich um alte, sehr sehr teure Werke, die nur ausgeliehen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531527342"/>
                  </a:ext>
                </a:extLst>
              </a:tr>
            </a:tbl>
          </a:graphicData>
        </a:graphic>
      </p:graphicFrame>
      <p:sp>
        <p:nvSpPr>
          <p:cNvPr id="4" name="Text Placeholder 3">
            <a:extLst>
              <a:ext uri="{FF2B5EF4-FFF2-40B4-BE49-F238E27FC236}">
                <a16:creationId xmlns:a16="http://schemas.microsoft.com/office/drawing/2014/main" id="{36059C71-FA86-4811-BE69-E28EE6313E4F}"/>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24213318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68BB7-287F-4815-BB2E-7C811F15A6F4}"/>
              </a:ext>
            </a:extLst>
          </p:cNvPr>
          <p:cNvSpPr>
            <a:spLocks noGrp="1"/>
          </p:cNvSpPr>
          <p:nvPr>
            <p:ph type="title"/>
          </p:nvPr>
        </p:nvSpPr>
        <p:spPr/>
        <p:txBody>
          <a:bodyPr/>
          <a:lstStyle/>
          <a:p>
            <a:r>
              <a:rPr lang="en-US"/>
              <a:t>Facebook Flop-FB-Postings (nach Total Interactions) | WDR Lokalzeit aus Aachen - 8 of 8</a:t>
            </a:r>
          </a:p>
        </p:txBody>
      </p:sp>
      <p:graphicFrame>
        <p:nvGraphicFramePr>
          <p:cNvPr id="5" name="Table Placeholder 4">
            <a:extLst>
              <a:ext uri="{FF2B5EF4-FFF2-40B4-BE49-F238E27FC236}">
                <a16:creationId xmlns:a16="http://schemas.microsoft.com/office/drawing/2014/main" id="{B3F1A2D4-C43E-4E03-8382-43E01DFB6A26}"/>
              </a:ext>
            </a:extLst>
          </p:cNvPr>
          <p:cNvGraphicFramePr>
            <a:graphicFrameLocks noGrp="1"/>
          </p:cNvGraphicFramePr>
          <p:nvPr>
            <p:ph type="tbl" sz="quarter" idx="13"/>
            <p:extLst>
              <p:ext uri="{D42A27DB-BD31-4B8C-83A1-F6EECF244321}">
                <p14:modId xmlns:p14="http://schemas.microsoft.com/office/powerpoint/2010/main" val="94641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00485526"/>
                    </a:ext>
                  </a:extLst>
                </a:gridCol>
                <a:gridCol w="822960">
                  <a:extLst>
                    <a:ext uri="{9D8B030D-6E8A-4147-A177-3AD203B41FA5}">
                      <a16:colId xmlns:a16="http://schemas.microsoft.com/office/drawing/2014/main" val="3675283997"/>
                    </a:ext>
                  </a:extLst>
                </a:gridCol>
                <a:gridCol w="822960">
                  <a:extLst>
                    <a:ext uri="{9D8B030D-6E8A-4147-A177-3AD203B41FA5}">
                      <a16:colId xmlns:a16="http://schemas.microsoft.com/office/drawing/2014/main" val="1320084598"/>
                    </a:ext>
                  </a:extLst>
                </a:gridCol>
                <a:gridCol w="822960">
                  <a:extLst>
                    <a:ext uri="{9D8B030D-6E8A-4147-A177-3AD203B41FA5}">
                      <a16:colId xmlns:a16="http://schemas.microsoft.com/office/drawing/2014/main" val="1813975988"/>
                    </a:ext>
                  </a:extLst>
                </a:gridCol>
                <a:gridCol w="822960">
                  <a:extLst>
                    <a:ext uri="{9D8B030D-6E8A-4147-A177-3AD203B41FA5}">
                      <a16:colId xmlns:a16="http://schemas.microsoft.com/office/drawing/2014/main" val="2829473685"/>
                    </a:ext>
                  </a:extLst>
                </a:gridCol>
                <a:gridCol w="822960">
                  <a:extLst>
                    <a:ext uri="{9D8B030D-6E8A-4147-A177-3AD203B41FA5}">
                      <a16:colId xmlns:a16="http://schemas.microsoft.com/office/drawing/2014/main" val="4154097843"/>
                    </a:ext>
                  </a:extLst>
                </a:gridCol>
                <a:gridCol w="822960">
                  <a:extLst>
                    <a:ext uri="{9D8B030D-6E8A-4147-A177-3AD203B41FA5}">
                      <a16:colId xmlns:a16="http://schemas.microsoft.com/office/drawing/2014/main" val="3614940569"/>
                    </a:ext>
                  </a:extLst>
                </a:gridCol>
                <a:gridCol w="822960">
                  <a:extLst>
                    <a:ext uri="{9D8B030D-6E8A-4147-A177-3AD203B41FA5}">
                      <a16:colId xmlns:a16="http://schemas.microsoft.com/office/drawing/2014/main" val="2574237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80875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- 2019-10-31 17:31:20</a:t>
                      </a:r>
                      <a:r>
                        <a:rPr kumimoji="0" lang="de-DE" sz="1000" b="0" i="0" u="none" strike="noStrike" kern="1200" cap="none" spc="0" normalizeH="0" baseline="0" noProof="0">
                          <a:ln>
                            <a:noFill/>
                          </a:ln>
                          <a:solidFill>
                            <a:prstClr val="black"/>
                          </a:solidFill>
                          <a:effectLst/>
                          <a:uLnTx/>
                          <a:uFillTx/>
                          <a:latin typeface="+mn-lt"/>
                          <a:ea typeface="+mn-ea"/>
                          <a:cs typeface="+mn-cs"/>
                        </a:rPr>
                        <a:t>
 Für viele Oebel-Filialen in unserer Region konnte kein neuer Betreiber gefunden werden.
Mehr dazu hier: https://www1.wdr.de/nachrichten/rheinland/oebel-baeckerei-insolvenz-uebernahme-100.html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301968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- 2019-10-31 09:47:15</a:t>
                      </a:r>
                      <a:r>
                        <a:rPr kumimoji="0" lang="de-DE" sz="1000" b="0" i="0" u="none" strike="noStrike" kern="1200" cap="none" spc="0" normalizeH="0" baseline="0" noProof="0">
                          <a:ln>
                            <a:noFill/>
                          </a:ln>
                          <a:solidFill>
                            <a:prstClr val="black"/>
                          </a:solidFill>
                          <a:effectLst/>
                          <a:uLnTx/>
                          <a:uFillTx/>
                          <a:latin typeface="+mn-lt"/>
                          <a:ea typeface="+mn-ea"/>
                          <a:cs typeface="+mn-cs"/>
                        </a:rPr>
                        <a:t>
 Reformationstag oder Halloween? Für einen evangelischen Pfarrer im rheinischen Inden keine Frage: beides. Nur eben nacheinander.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202242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Aachen - 2019-10-30 17:25:00</a:t>
                      </a:r>
                      <a:r>
                        <a:rPr kumimoji="0" lang="de-DE" sz="1000" b="0" i="0" u="none" strike="noStrike" kern="1200" cap="none" spc="0" normalizeH="0" baseline="0" noProof="0">
                          <a:ln>
                            <a:noFill/>
                          </a:ln>
                          <a:solidFill>
                            <a:prstClr val="black"/>
                          </a:solidFill>
                          <a:effectLst/>
                          <a:uLnTx/>
                          <a:uFillTx/>
                          <a:latin typeface="+mn-lt"/>
                          <a:ea typeface="+mn-ea"/>
                          <a:cs typeface="+mn-cs"/>
                        </a:rPr>
                        <a:t>
 So schön ist der Herbst bei uns in der Eifel!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extLst>
                  <a:ext uri="{0D108BD9-81ED-4DB2-BD59-A6C34878D82A}">
                    <a16:rowId xmlns:a16="http://schemas.microsoft.com/office/drawing/2014/main" val="3956391754"/>
                  </a:ext>
                </a:extLst>
              </a:tr>
            </a:tbl>
          </a:graphicData>
        </a:graphic>
      </p:graphicFrame>
      <p:sp>
        <p:nvSpPr>
          <p:cNvPr id="4" name="Text Placeholder 3">
            <a:extLst>
              <a:ext uri="{FF2B5EF4-FFF2-40B4-BE49-F238E27FC236}">
                <a16:creationId xmlns:a16="http://schemas.microsoft.com/office/drawing/2014/main" id="{2B968A71-F3FE-4AE7-8DA0-253005501ECE}"/>
              </a:ext>
            </a:extLst>
          </p:cNvPr>
          <p:cNvSpPr>
            <a:spLocks noGrp="1"/>
          </p:cNvSpPr>
          <p:nvPr>
            <p:ph type="body" sz="quarter" idx="14"/>
          </p:nvPr>
        </p:nvSpPr>
        <p:spPr/>
        <p:txBody>
          <a:bodyPr/>
          <a:lstStyle/>
          <a:p>
            <a:r>
              <a:rPr lang="en-US"/>
              <a:t>01.01.2019 - 10.11.2019</a:t>
            </a:r>
          </a:p>
        </p:txBody>
      </p:sp>
    </p:spTree>
    <p:extLst>
      <p:ext uri="{BB962C8B-B14F-4D97-AF65-F5344CB8AC3E}">
        <p14:creationId xmlns:p14="http://schemas.microsoft.com/office/powerpoint/2010/main" val="32133662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4426</Words>
  <Application>Microsoft Office PowerPoint</Application>
  <PresentationFormat>On-screen Show (4:3)</PresentationFormat>
  <Paragraphs>1927</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Calibri</vt:lpstr>
      <vt:lpstr>Arial</vt:lpstr>
      <vt:lpstr>quintly_template</vt:lpstr>
      <vt:lpstr>lukas_lokalzeiten</vt:lpstr>
      <vt:lpstr>Facebook Reach by Post Type  | WDR Lokalzeit aus Aachen</vt:lpstr>
      <vt:lpstr>Facebook Interactions by Post Type | WDR Lokalzeit aus Aachen</vt:lpstr>
      <vt:lpstr>Facebook Facebook VideoViews inkl. Crosspostings | WDR Lokalzeit aus Aachen - 1 of 9</vt:lpstr>
      <vt:lpstr>Facebook Facebook VideoViews inkl. Crosspostings | WDR Lokalzeit aus Aachen - 2 of 9</vt:lpstr>
      <vt:lpstr>Facebook Facebook VideoViews inkl. Crosspostings | WDR Lokalzeit aus Aachen - 3 of 9</vt:lpstr>
      <vt:lpstr>Facebook Facebook VideoViews inkl. Crosspostings | WDR Lokalzeit aus Aachen - 4 of 9</vt:lpstr>
      <vt:lpstr>Facebook Facebook VideoViews inkl. Crosspostings | WDR Lokalzeit aus Aachen - 5 of 9</vt:lpstr>
      <vt:lpstr>Facebook Facebook VideoViews inkl. Crosspostings | WDR Lokalzeit aus Aachen - 6 of 9</vt:lpstr>
      <vt:lpstr>Facebook Facebook VideoViews inkl. Crosspostings | WDR Lokalzeit aus Aachen - 7 of 9</vt:lpstr>
      <vt:lpstr>Facebook Facebook VideoViews inkl. Crosspostings | WDR Lokalzeit aus Aachen - 8 of 9</vt:lpstr>
      <vt:lpstr>Facebook Facebook VideoViews inkl. Crosspostings | WDR Lokalzeit aus Aachen - 9 of 9</vt:lpstr>
      <vt:lpstr>Facebook Engagement Rate By Post Type | WDR Lokalzeit aus Aachen</vt:lpstr>
      <vt:lpstr>Facebook Top-FB-Postings (nach Reichweite) | WDR Lokalzeit aus Aachen - 1 of 12</vt:lpstr>
      <vt:lpstr>Facebook Top-FB-Postings (nach Reichweite) | WDR Lokalzeit aus Aachen - 2 of 12</vt:lpstr>
      <vt:lpstr>Facebook Top-FB-Postings (nach Reichweite) | WDR Lokalzeit aus Aachen - 3 of 12</vt:lpstr>
      <vt:lpstr>Facebook Top-FB-Postings (nach Reichweite) | WDR Lokalzeit aus Aachen - 4 of 12</vt:lpstr>
      <vt:lpstr>Facebook Top-FB-Postings (nach Reichweite) | WDR Lokalzeit aus Aachen - 5 of 12</vt:lpstr>
      <vt:lpstr>Facebook Top-FB-Postings (nach Reichweite) | WDR Lokalzeit aus Aachen - 6 of 12</vt:lpstr>
      <vt:lpstr>Facebook Top-FB-Postings (nach Reichweite) | WDR Lokalzeit aus Aachen - 7 of 12</vt:lpstr>
      <vt:lpstr>Facebook Top-FB-Postings (nach Reichweite) | WDR Lokalzeit aus Aachen - 8 of 12</vt:lpstr>
      <vt:lpstr>Facebook Top-FB-Postings (nach Reichweite) | WDR Lokalzeit aus Aachen - 9 of 12</vt:lpstr>
      <vt:lpstr>Facebook Top-FB-Postings (nach Reichweite) | WDR Lokalzeit aus Aachen - 10 of 12</vt:lpstr>
      <vt:lpstr>Facebook Top-FB-Postings (nach Reichweite) | WDR Lokalzeit aus Aachen - 11 of 12</vt:lpstr>
      <vt:lpstr>Facebook Top-FB-Postings (nach Reichweite) | WDR Lokalzeit aus Aachen - 12 of 12</vt:lpstr>
      <vt:lpstr>Facebook Top-FB-Postings (nach Total Interactions) | WDR Lokalzeit aus Aachen - 1 of 8</vt:lpstr>
      <vt:lpstr>Facebook Top-FB-Postings (nach Total Interactions) | WDR Lokalzeit aus Aachen - 2 of 8</vt:lpstr>
      <vt:lpstr>Facebook Top-FB-Postings (nach Total Interactions) | WDR Lokalzeit aus Aachen - 3 of 8</vt:lpstr>
      <vt:lpstr>Facebook Top-FB-Postings (nach Total Interactions) | WDR Lokalzeit aus Aachen - 4 of 8</vt:lpstr>
      <vt:lpstr>Facebook Top-FB-Postings (nach Total Interactions) | WDR Lokalzeit aus Aachen - 5 of 8</vt:lpstr>
      <vt:lpstr>Facebook Top-FB-Postings (nach Total Interactions) | WDR Lokalzeit aus Aachen - 6 of 8</vt:lpstr>
      <vt:lpstr>Facebook Top-FB-Postings (nach Total Interactions) | WDR Lokalzeit aus Aachen - 7 of 8</vt:lpstr>
      <vt:lpstr>Facebook Top-FB-Postings (nach Total Interactions) | WDR Lokalzeit aus Aachen - 8 of 8</vt:lpstr>
      <vt:lpstr>Facebook Flop-FB-Postings (nach Reichweite) | WDR Lokalzeit aus Aachen - 1 of 11</vt:lpstr>
      <vt:lpstr>Facebook Flop-FB-Postings (nach Reichweite) | WDR Lokalzeit aus Aachen - 2 of 11</vt:lpstr>
      <vt:lpstr>Facebook Flop-FB-Postings (nach Reichweite) | WDR Lokalzeit aus Aachen - 3 of 11</vt:lpstr>
      <vt:lpstr>Facebook Flop-FB-Postings (nach Reichweite) | WDR Lokalzeit aus Aachen - 4 of 11</vt:lpstr>
      <vt:lpstr>Facebook Flop-FB-Postings (nach Reichweite) | WDR Lokalzeit aus Aachen - 5 of 11</vt:lpstr>
      <vt:lpstr>Facebook Flop-FB-Postings (nach Reichweite) | WDR Lokalzeit aus Aachen - 6 of 11</vt:lpstr>
      <vt:lpstr>Facebook Flop-FB-Postings (nach Reichweite) | WDR Lokalzeit aus Aachen - 7 of 11</vt:lpstr>
      <vt:lpstr>Facebook Flop-FB-Postings (nach Reichweite) | WDR Lokalzeit aus Aachen - 8 of 11</vt:lpstr>
      <vt:lpstr>Facebook Flop-FB-Postings (nach Reichweite) | WDR Lokalzeit aus Aachen - 9 of 11</vt:lpstr>
      <vt:lpstr>Facebook Flop-FB-Postings (nach Reichweite) | WDR Lokalzeit aus Aachen - 10 of 11</vt:lpstr>
      <vt:lpstr>Facebook Flop-FB-Postings (nach Reichweite) | WDR Lokalzeit aus Aachen - 11 of 11</vt:lpstr>
      <vt:lpstr>Facebook Flop-FB-Postings (nach Total Interactions) | WDR Lokalzeit aus Aachen - 1 of 8</vt:lpstr>
      <vt:lpstr>Facebook Flop-FB-Postings (nach Total Interactions) | WDR Lokalzeit aus Aachen - 2 of 8</vt:lpstr>
      <vt:lpstr>Facebook Flop-FB-Postings (nach Total Interactions) | WDR Lokalzeit aus Aachen - 3 of 8</vt:lpstr>
      <vt:lpstr>Facebook Flop-FB-Postings (nach Total Interactions) | WDR Lokalzeit aus Aachen - 4 of 8</vt:lpstr>
      <vt:lpstr>Facebook Flop-FB-Postings (nach Total Interactions) | WDR Lokalzeit aus Aachen - 5 of 8</vt:lpstr>
      <vt:lpstr>Facebook Flop-FB-Postings (nach Total Interactions) | WDR Lokalzeit aus Aachen - 6 of 8</vt:lpstr>
      <vt:lpstr>Facebook Flop-FB-Postings (nach Total Interactions) | WDR Lokalzeit aus Aachen - 7 of 8</vt:lpstr>
      <vt:lpstr>Facebook Flop-FB-Postings (nach Total Interactions) | WDR Lokalzeit aus Aachen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lukas_lokalzeiten</dc:title>
  <dc:creator>Frederik Peiniger</dc:creator>
  <cp:lastModifiedBy>Frederik Peiniger</cp:lastModifiedBy>
  <cp:revision>1</cp:revision>
  <dcterms:created xsi:type="dcterms:W3CDTF">2019-12-08T20:30:08Z</dcterms:created>
  <dcterms:modified xsi:type="dcterms:W3CDTF">2019-12-08T20:39:15Z</dcterms:modified>
</cp:coreProperties>
</file>