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Sportschau</c:v>
                </c:pt>
              </c:strCache>
            </c:strRef>
          </c:tx>
          <c:spPr>
            <a:solidFill>
              <a:schemeClr val="accent1"/>
            </a:solidFill>
            <a:ln>
              <a:noFill/>
            </a:ln>
            <a:effectLst/>
          </c:spPr>
          <c:invertIfNegative val="0"/>
          <c:cat>
            <c:strRef>
              <c:f>Sheet1!$A$2:$A$3</c:f>
              <c:strCache>
                <c:ptCount val="2"/>
                <c:pt idx="0">
                  <c:v>04.11.2019</c:v>
                </c:pt>
                <c:pt idx="1">
                  <c:v>11.11.2019</c:v>
                </c:pt>
              </c:strCache>
            </c:strRef>
          </c:cat>
          <c:val>
            <c:numRef>
              <c:f>Sheet1!$B$2:$B$3</c:f>
              <c:numCache>
                <c:formatCode>General</c:formatCode>
                <c:ptCount val="2"/>
                <c:pt idx="0">
                  <c:v>3682365</c:v>
                </c:pt>
                <c:pt idx="1">
                  <c:v>2299132</c:v>
                </c:pt>
              </c:numCache>
            </c:numRef>
          </c:val>
          <c:extLst>
            <c:ext xmlns:c16="http://schemas.microsoft.com/office/drawing/2014/chart" uri="{C3380CC4-5D6E-409C-BE32-E72D297353CC}">
              <c16:uniqueId val="{00000000-2F1C-48CF-8DDC-4A5AD0327F1A}"/>
            </c:ext>
          </c:extLst>
        </c:ser>
        <c:dLbls>
          <c:showLegendKey val="0"/>
          <c:showVal val="0"/>
          <c:showCatName val="0"/>
          <c:showSerName val="0"/>
          <c:showPercent val="0"/>
          <c:showBubbleSize val="0"/>
        </c:dLbls>
        <c:gapWidth val="219"/>
        <c:overlap val="-27"/>
        <c:axId val="406373936"/>
        <c:axId val="406374592"/>
      </c:barChart>
      <c:catAx>
        <c:axId val="406373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74592"/>
        <c:crosses val="autoZero"/>
        <c:auto val="1"/>
        <c:lblAlgn val="ctr"/>
        <c:lblOffset val="100"/>
        <c:noMultiLvlLbl val="0"/>
      </c:catAx>
      <c:valAx>
        <c:axId val="40637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7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Sportschau</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426316</c:v>
                </c:pt>
                <c:pt idx="1">
                  <c:v>371674</c:v>
                </c:pt>
                <c:pt idx="2">
                  <c:v>353599</c:v>
                </c:pt>
                <c:pt idx="3">
                  <c:v>81309</c:v>
                </c:pt>
                <c:pt idx="4">
                  <c:v>461632</c:v>
                </c:pt>
                <c:pt idx="5">
                  <c:v>832063</c:v>
                </c:pt>
                <c:pt idx="6">
                  <c:v>521765</c:v>
                </c:pt>
              </c:numCache>
            </c:numRef>
          </c:val>
          <c:extLst>
            <c:ext xmlns:c16="http://schemas.microsoft.com/office/drawing/2014/chart" uri="{C3380CC4-5D6E-409C-BE32-E72D297353CC}">
              <c16:uniqueId val="{00000000-9EA6-4AE2-B228-8B141551C2E2}"/>
            </c:ext>
          </c:extLst>
        </c:ser>
        <c:dLbls>
          <c:showLegendKey val="0"/>
          <c:showVal val="0"/>
          <c:showCatName val="0"/>
          <c:showSerName val="0"/>
          <c:showPercent val="0"/>
          <c:showBubbleSize val="0"/>
        </c:dLbls>
        <c:gapWidth val="219"/>
        <c:overlap val="-27"/>
        <c:axId val="455546584"/>
        <c:axId val="455549536"/>
      </c:barChart>
      <c:catAx>
        <c:axId val="455546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549536"/>
        <c:crosses val="autoZero"/>
        <c:auto val="1"/>
        <c:lblAlgn val="ctr"/>
        <c:lblOffset val="100"/>
        <c:noMultiLvlLbl val="0"/>
      </c:catAx>
      <c:valAx>
        <c:axId val="45554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54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sportschau</c:v>
                </c:pt>
              </c:strCache>
            </c:strRef>
          </c:tx>
          <c:spPr>
            <a:ln w="28575" cap="rnd">
              <a:solidFill>
                <a:schemeClr val="accent1"/>
              </a:solidFill>
              <a:round/>
            </a:ln>
            <a:effectLst/>
          </c:spPr>
          <c:marker>
            <c:symbol val="none"/>
          </c:marker>
          <c:cat>
            <c:strRef>
              <c:f>Sheet1!$A$2:$A$3</c:f>
              <c:strCache>
                <c:ptCount val="2"/>
                <c:pt idx="0">
                  <c:v>04.11.2019</c:v>
                </c:pt>
                <c:pt idx="1">
                  <c:v>11.11.2019</c:v>
                </c:pt>
              </c:strCache>
            </c:strRef>
          </c:cat>
          <c:val>
            <c:numRef>
              <c:f>Sheet1!$B$2:$B$3</c:f>
              <c:numCache>
                <c:formatCode>General</c:formatCode>
                <c:ptCount val="2"/>
                <c:pt idx="0">
                  <c:v>452169</c:v>
                </c:pt>
                <c:pt idx="1">
                  <c:v>407409</c:v>
                </c:pt>
              </c:numCache>
            </c:numRef>
          </c:val>
          <c:smooth val="0"/>
          <c:extLst>
            <c:ext xmlns:c16="http://schemas.microsoft.com/office/drawing/2014/chart" uri="{C3380CC4-5D6E-409C-BE32-E72D297353CC}">
              <c16:uniqueId val="{00000000-5749-42CC-9F44-6E6E1E1F0ABE}"/>
            </c:ext>
          </c:extLst>
        </c:ser>
        <c:dLbls>
          <c:showLegendKey val="0"/>
          <c:showVal val="0"/>
          <c:showCatName val="0"/>
          <c:showSerName val="0"/>
          <c:showPercent val="0"/>
          <c:showBubbleSize val="0"/>
        </c:dLbls>
        <c:smooth val="0"/>
        <c:axId val="501615720"/>
        <c:axId val="501612112"/>
      </c:lineChart>
      <c:catAx>
        <c:axId val="50161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612112"/>
        <c:crosses val="autoZero"/>
        <c:auto val="1"/>
        <c:lblAlgn val="ctr"/>
        <c:lblOffset val="100"/>
        <c:noMultiLvlLbl val="0"/>
      </c:catAx>
      <c:valAx>
        <c:axId val="50161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61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sportschau</c:v>
                </c:pt>
              </c:strCache>
            </c:strRef>
          </c:tx>
          <c:spPr>
            <a:ln w="28575" cap="rnd">
              <a:solidFill>
                <a:schemeClr val="accent1"/>
              </a:solidFill>
              <a:round/>
            </a:ln>
            <a:effectLst/>
          </c:spPr>
          <c:marker>
            <c:symbol val="none"/>
          </c:marker>
          <c:cat>
            <c:strRef>
              <c:f>Sheet1!$A$2:$A$3</c:f>
              <c:strCache>
                <c:ptCount val="2"/>
                <c:pt idx="0">
                  <c:v>04.11.2019</c:v>
                </c:pt>
                <c:pt idx="1">
                  <c:v>11.11.2019</c:v>
                </c:pt>
              </c:strCache>
            </c:strRef>
          </c:cat>
          <c:val>
            <c:numRef>
              <c:f>Sheet1!$B$2:$B$3</c:f>
              <c:numCache>
                <c:formatCode>General</c:formatCode>
                <c:ptCount val="2"/>
                <c:pt idx="0">
                  <c:v>5505591</c:v>
                </c:pt>
                <c:pt idx="1">
                  <c:v>5342142</c:v>
                </c:pt>
              </c:numCache>
            </c:numRef>
          </c:val>
          <c:smooth val="0"/>
          <c:extLst>
            <c:ext xmlns:c16="http://schemas.microsoft.com/office/drawing/2014/chart" uri="{C3380CC4-5D6E-409C-BE32-E72D297353CC}">
              <c16:uniqueId val="{00000000-199B-4FE8-BCA0-6830A75ACAF5}"/>
            </c:ext>
          </c:extLst>
        </c:ser>
        <c:dLbls>
          <c:showLegendKey val="0"/>
          <c:showVal val="0"/>
          <c:showCatName val="0"/>
          <c:showSerName val="0"/>
          <c:showPercent val="0"/>
          <c:showBubbleSize val="0"/>
        </c:dLbls>
        <c:smooth val="0"/>
        <c:axId val="527535816"/>
        <c:axId val="527536144"/>
      </c:lineChart>
      <c:catAx>
        <c:axId val="52753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536144"/>
        <c:crosses val="autoZero"/>
        <c:auto val="1"/>
        <c:lblAlgn val="ctr"/>
        <c:lblOffset val="100"/>
        <c:noMultiLvlLbl val="0"/>
      </c:catAx>
      <c:valAx>
        <c:axId val="52753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53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62E9D-2A48-4D88-AFE3-A9B2D8A5B701}"/>
              </a:ext>
            </a:extLst>
          </p:cNvPr>
          <p:cNvSpPr>
            <a:spLocks noGrp="1"/>
          </p:cNvSpPr>
          <p:nvPr>
            <p:ph type="ctrTitle"/>
          </p:nvPr>
        </p:nvSpPr>
        <p:spPr/>
        <p:txBody>
          <a:bodyPr/>
          <a:lstStyle/>
          <a:p>
            <a:r>
              <a:rPr lang="en-US"/>
              <a:t>d_Onepager Sportschau</a:t>
            </a:r>
          </a:p>
        </p:txBody>
      </p:sp>
      <p:sp>
        <p:nvSpPr>
          <p:cNvPr id="3" name="Subtitle 2">
            <a:extLst>
              <a:ext uri="{FF2B5EF4-FFF2-40B4-BE49-F238E27FC236}">
                <a16:creationId xmlns:a16="http://schemas.microsoft.com/office/drawing/2014/main" id="{E846564C-E7AF-49A3-98EE-C2F8DAA6AA5D}"/>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2019493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D59A7-3ABB-4693-8342-273D80B91B43}"/>
              </a:ext>
            </a:extLst>
          </p:cNvPr>
          <p:cNvSpPr>
            <a:spLocks noGrp="1"/>
          </p:cNvSpPr>
          <p:nvPr>
            <p:ph type="title"/>
          </p:nvPr>
        </p:nvSpPr>
        <p:spPr/>
        <p:txBody>
          <a:bodyPr/>
          <a:lstStyle/>
          <a:p>
            <a:r>
              <a:rPr lang="en-US"/>
              <a:t>Facebook Key Metrics Table | 01.3.02.Sportschau</a:t>
            </a:r>
          </a:p>
        </p:txBody>
      </p:sp>
      <p:graphicFrame>
        <p:nvGraphicFramePr>
          <p:cNvPr id="5" name="Table Placeholder 4">
            <a:extLst>
              <a:ext uri="{FF2B5EF4-FFF2-40B4-BE49-F238E27FC236}">
                <a16:creationId xmlns:a16="http://schemas.microsoft.com/office/drawing/2014/main" id="{9F821301-8319-4B90-851E-573151A547EF}"/>
              </a:ext>
            </a:extLst>
          </p:cNvPr>
          <p:cNvGraphicFramePr>
            <a:graphicFrameLocks noGrp="1"/>
          </p:cNvGraphicFramePr>
          <p:nvPr>
            <p:ph type="tbl" sz="quarter" idx="13"/>
            <p:extLst>
              <p:ext uri="{D42A27DB-BD31-4B8C-83A1-F6EECF244321}">
                <p14:modId xmlns:p14="http://schemas.microsoft.com/office/powerpoint/2010/main" val="978920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90469540"/>
                    </a:ext>
                  </a:extLst>
                </a:gridCol>
                <a:gridCol w="740664">
                  <a:extLst>
                    <a:ext uri="{9D8B030D-6E8A-4147-A177-3AD203B41FA5}">
                      <a16:colId xmlns:a16="http://schemas.microsoft.com/office/drawing/2014/main" val="1913332752"/>
                    </a:ext>
                  </a:extLst>
                </a:gridCol>
                <a:gridCol w="740664">
                  <a:extLst>
                    <a:ext uri="{9D8B030D-6E8A-4147-A177-3AD203B41FA5}">
                      <a16:colId xmlns:a16="http://schemas.microsoft.com/office/drawing/2014/main" val="3803686803"/>
                    </a:ext>
                  </a:extLst>
                </a:gridCol>
                <a:gridCol w="740664">
                  <a:extLst>
                    <a:ext uri="{9D8B030D-6E8A-4147-A177-3AD203B41FA5}">
                      <a16:colId xmlns:a16="http://schemas.microsoft.com/office/drawing/2014/main" val="3715945278"/>
                    </a:ext>
                  </a:extLst>
                </a:gridCol>
                <a:gridCol w="740664">
                  <a:extLst>
                    <a:ext uri="{9D8B030D-6E8A-4147-A177-3AD203B41FA5}">
                      <a16:colId xmlns:a16="http://schemas.microsoft.com/office/drawing/2014/main" val="3622910650"/>
                    </a:ext>
                  </a:extLst>
                </a:gridCol>
                <a:gridCol w="740664">
                  <a:extLst>
                    <a:ext uri="{9D8B030D-6E8A-4147-A177-3AD203B41FA5}">
                      <a16:colId xmlns:a16="http://schemas.microsoft.com/office/drawing/2014/main" val="940670552"/>
                    </a:ext>
                  </a:extLst>
                </a:gridCol>
                <a:gridCol w="740664">
                  <a:extLst>
                    <a:ext uri="{9D8B030D-6E8A-4147-A177-3AD203B41FA5}">
                      <a16:colId xmlns:a16="http://schemas.microsoft.com/office/drawing/2014/main" val="3429339128"/>
                    </a:ext>
                  </a:extLst>
                </a:gridCol>
                <a:gridCol w="740664">
                  <a:extLst>
                    <a:ext uri="{9D8B030D-6E8A-4147-A177-3AD203B41FA5}">
                      <a16:colId xmlns:a16="http://schemas.microsoft.com/office/drawing/2014/main" val="1416465071"/>
                    </a:ext>
                  </a:extLst>
                </a:gridCol>
                <a:gridCol w="740664">
                  <a:extLst>
                    <a:ext uri="{9D8B030D-6E8A-4147-A177-3AD203B41FA5}">
                      <a16:colId xmlns:a16="http://schemas.microsoft.com/office/drawing/2014/main" val="4262833468"/>
                    </a:ext>
                  </a:extLst>
                </a:gridCol>
                <a:gridCol w="740664">
                  <a:extLst>
                    <a:ext uri="{9D8B030D-6E8A-4147-A177-3AD203B41FA5}">
                      <a16:colId xmlns:a16="http://schemas.microsoft.com/office/drawing/2014/main" val="260201071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22977986"/>
                  </a:ext>
                </a:extLst>
              </a:tr>
              <a:tr h="370840">
                <a:tc>
                  <a:txBody>
                    <a:bodyPr/>
                    <a:lstStyle/>
                    <a:p>
                      <a:r>
                        <a:rPr lang="en-US" sz="1000"/>
                        <a:t>Sportschau</a:t>
                      </a:r>
                    </a:p>
                  </a:txBody>
                  <a:tcPr/>
                </a:tc>
                <a:tc>
                  <a:txBody>
                    <a:bodyPr/>
                    <a:lstStyle/>
                    <a:p>
                      <a:r>
                        <a:rPr lang="en-US" sz="1000"/>
                        <a:t>752021</a:t>
                      </a:r>
                    </a:p>
                  </a:txBody>
                  <a:tcPr/>
                </a:tc>
                <a:tc>
                  <a:txBody>
                    <a:bodyPr/>
                    <a:lstStyle/>
                    <a:p>
                      <a:r>
                        <a:rPr lang="en-US" sz="1000"/>
                        <a:t>101</a:t>
                      </a:r>
                    </a:p>
                  </a:txBody>
                  <a:tcPr/>
                </a:tc>
                <a:tc>
                  <a:txBody>
                    <a:bodyPr/>
                    <a:lstStyle/>
                    <a:p>
                      <a:r>
                        <a:rPr lang="en-US" sz="1000"/>
                        <a:t>62</a:t>
                      </a:r>
                    </a:p>
                  </a:txBody>
                  <a:tcPr/>
                </a:tc>
                <a:tc>
                  <a:txBody>
                    <a:bodyPr/>
                    <a:lstStyle/>
                    <a:p>
                      <a:r>
                        <a:rPr lang="en-US" sz="1000"/>
                        <a:t>98504</a:t>
                      </a:r>
                    </a:p>
                  </a:txBody>
                  <a:tcPr/>
                </a:tc>
                <a:tc>
                  <a:txBody>
                    <a:bodyPr/>
                    <a:lstStyle/>
                    <a:p>
                      <a:r>
                        <a:rPr lang="en-US" sz="1000"/>
                        <a:t>19416</a:t>
                      </a:r>
                    </a:p>
                  </a:txBody>
                  <a:tcPr/>
                </a:tc>
                <a:tc>
                  <a:txBody>
                    <a:bodyPr/>
                    <a:lstStyle/>
                    <a:p>
                      <a:r>
                        <a:rPr lang="en-US" sz="1000"/>
                        <a:t>3556</a:t>
                      </a:r>
                    </a:p>
                  </a:txBody>
                  <a:tcPr/>
                </a:tc>
                <a:tc>
                  <a:txBody>
                    <a:bodyPr/>
                    <a:lstStyle/>
                    <a:p>
                      <a:r>
                        <a:rPr lang="en-US" sz="1000"/>
                        <a:t>0</a:t>
                      </a:r>
                    </a:p>
                  </a:txBody>
                  <a:tcPr/>
                </a:tc>
                <a:tc>
                  <a:txBody>
                    <a:bodyPr/>
                    <a:lstStyle/>
                    <a:p>
                      <a:r>
                        <a:rPr lang="en-US" sz="1000"/>
                        <a:t>0.2606 %</a:t>
                      </a:r>
                    </a:p>
                  </a:txBody>
                  <a:tcPr/>
                </a:tc>
                <a:tc>
                  <a:txBody>
                    <a:bodyPr/>
                    <a:lstStyle/>
                    <a:p>
                      <a:r>
                        <a:rPr lang="en-US" sz="1000"/>
                        <a:t>0.0 %</a:t>
                      </a:r>
                    </a:p>
                  </a:txBody>
                  <a:tcPr/>
                </a:tc>
                <a:extLst>
                  <a:ext uri="{0D108BD9-81ED-4DB2-BD59-A6C34878D82A}">
                    <a16:rowId xmlns:a16="http://schemas.microsoft.com/office/drawing/2014/main" val="4086030277"/>
                  </a:ext>
                </a:extLst>
              </a:tr>
            </a:tbl>
          </a:graphicData>
        </a:graphic>
      </p:graphicFrame>
      <p:sp>
        <p:nvSpPr>
          <p:cNvPr id="4" name="Text Placeholder 3">
            <a:extLst>
              <a:ext uri="{FF2B5EF4-FFF2-40B4-BE49-F238E27FC236}">
                <a16:creationId xmlns:a16="http://schemas.microsoft.com/office/drawing/2014/main" id="{89BD04FB-2B0A-4DB7-A60A-D0F480B3E0CA}"/>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903568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E9953-9EF6-42D8-AFC4-FBA4A91AC266}"/>
              </a:ext>
            </a:extLst>
          </p:cNvPr>
          <p:cNvSpPr>
            <a:spLocks noGrp="1"/>
          </p:cNvSpPr>
          <p:nvPr>
            <p:ph type="title"/>
          </p:nvPr>
        </p:nvSpPr>
        <p:spPr/>
        <p:txBody>
          <a:bodyPr/>
          <a:lstStyle/>
          <a:p>
            <a:r>
              <a:rPr lang="en-US"/>
              <a:t>Facebook FB-Postings (reach, interactions, i-rate, e-rate) | 01.3.02.Sportschau - 1 of 5</a:t>
            </a:r>
          </a:p>
        </p:txBody>
      </p:sp>
      <p:graphicFrame>
        <p:nvGraphicFramePr>
          <p:cNvPr id="5" name="Table Placeholder 4">
            <a:extLst>
              <a:ext uri="{FF2B5EF4-FFF2-40B4-BE49-F238E27FC236}">
                <a16:creationId xmlns:a16="http://schemas.microsoft.com/office/drawing/2014/main" id="{6457F38E-59DD-4C10-B331-6BD2ED90117A}"/>
              </a:ext>
            </a:extLst>
          </p:cNvPr>
          <p:cNvGraphicFramePr>
            <a:graphicFrameLocks noGrp="1"/>
          </p:cNvGraphicFramePr>
          <p:nvPr>
            <p:ph type="tbl" sz="quarter" idx="13"/>
            <p:extLst>
              <p:ext uri="{D42A27DB-BD31-4B8C-83A1-F6EECF244321}">
                <p14:modId xmlns:p14="http://schemas.microsoft.com/office/powerpoint/2010/main" val="3975542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290810042"/>
                    </a:ext>
                  </a:extLst>
                </a:gridCol>
                <a:gridCol w="822960">
                  <a:extLst>
                    <a:ext uri="{9D8B030D-6E8A-4147-A177-3AD203B41FA5}">
                      <a16:colId xmlns:a16="http://schemas.microsoft.com/office/drawing/2014/main" val="3344860789"/>
                    </a:ext>
                  </a:extLst>
                </a:gridCol>
                <a:gridCol w="493776">
                  <a:extLst>
                    <a:ext uri="{9D8B030D-6E8A-4147-A177-3AD203B41FA5}">
                      <a16:colId xmlns:a16="http://schemas.microsoft.com/office/drawing/2014/main" val="260445020"/>
                    </a:ext>
                  </a:extLst>
                </a:gridCol>
                <a:gridCol w="493776">
                  <a:extLst>
                    <a:ext uri="{9D8B030D-6E8A-4147-A177-3AD203B41FA5}">
                      <a16:colId xmlns:a16="http://schemas.microsoft.com/office/drawing/2014/main" val="3878187313"/>
                    </a:ext>
                  </a:extLst>
                </a:gridCol>
                <a:gridCol w="493776">
                  <a:extLst>
                    <a:ext uri="{9D8B030D-6E8A-4147-A177-3AD203B41FA5}">
                      <a16:colId xmlns:a16="http://schemas.microsoft.com/office/drawing/2014/main" val="91693349"/>
                    </a:ext>
                  </a:extLst>
                </a:gridCol>
                <a:gridCol w="493776">
                  <a:extLst>
                    <a:ext uri="{9D8B030D-6E8A-4147-A177-3AD203B41FA5}">
                      <a16:colId xmlns:a16="http://schemas.microsoft.com/office/drawing/2014/main" val="4131422578"/>
                    </a:ext>
                  </a:extLst>
                </a:gridCol>
                <a:gridCol w="493776">
                  <a:extLst>
                    <a:ext uri="{9D8B030D-6E8A-4147-A177-3AD203B41FA5}">
                      <a16:colId xmlns:a16="http://schemas.microsoft.com/office/drawing/2014/main" val="3006131902"/>
                    </a:ext>
                  </a:extLst>
                </a:gridCol>
                <a:gridCol w="493776">
                  <a:extLst>
                    <a:ext uri="{9D8B030D-6E8A-4147-A177-3AD203B41FA5}">
                      <a16:colId xmlns:a16="http://schemas.microsoft.com/office/drawing/2014/main" val="3291284579"/>
                    </a:ext>
                  </a:extLst>
                </a:gridCol>
                <a:gridCol w="493776">
                  <a:extLst>
                    <a:ext uri="{9D8B030D-6E8A-4147-A177-3AD203B41FA5}">
                      <a16:colId xmlns:a16="http://schemas.microsoft.com/office/drawing/2014/main" val="3433489279"/>
                    </a:ext>
                  </a:extLst>
                </a:gridCol>
                <a:gridCol w="493776">
                  <a:extLst>
                    <a:ext uri="{9D8B030D-6E8A-4147-A177-3AD203B41FA5}">
                      <a16:colId xmlns:a16="http://schemas.microsoft.com/office/drawing/2014/main" val="629313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98157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- 2019-11-11 13:08:54</a:t>
                      </a:r>
                      <a:r>
                        <a:rPr kumimoji="0" lang="de-DE" sz="1000" b="0" i="0" u="none" strike="noStrike" kern="1200" cap="none" spc="0" normalizeH="0" baseline="0" noProof="0">
                          <a:ln>
                            <a:noFill/>
                          </a:ln>
                          <a:solidFill>
                            <a:prstClr val="black"/>
                          </a:solidFill>
                          <a:effectLst/>
                          <a:uLnTx/>
                          <a:uFillTx/>
                          <a:latin typeface="+mn-lt"/>
                          <a:ea typeface="+mn-ea"/>
                          <a:cs typeface="+mn-cs"/>
                        </a:rPr>
                        <a:t>
 Nach der Attacke auf Christian Streich droht David Abraham eine drastische Strafe.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9759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- 2019-11-09 11:08:33</a:t>
                      </a:r>
                      <a:r>
                        <a:rPr kumimoji="0" lang="de-DE" sz="1000" b="0" i="0" u="none" strike="noStrike" kern="1200" cap="none" spc="0" normalizeH="0" baseline="0" noProof="0">
                          <a:ln>
                            <a:noFill/>
                          </a:ln>
                          <a:solidFill>
                            <a:prstClr val="black"/>
                          </a:solidFill>
                          <a:effectLst/>
                          <a:uLnTx/>
                          <a:uFillTx/>
                          <a:latin typeface="+mn-lt"/>
                          <a:ea typeface="+mn-ea"/>
                          <a:cs typeface="+mn-cs"/>
                        </a:rPr>
                        <a:t>
 ⏪ Am 9. November 1989 wurde in Deutschland kein Bundesliga-Fußball gespielt - aber so sah die Tabelle am Tag des Mauerfalls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3566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- 2019-11-13 23:10:38</a:t>
                      </a:r>
                      <a:r>
                        <a:rPr kumimoji="0" lang="de-DE" sz="1000" b="0" i="0" u="none" strike="noStrike" kern="1200" cap="none" spc="0" normalizeH="0" baseline="0" noProof="0">
                          <a:ln>
                            <a:noFill/>
                          </a:ln>
                          <a:solidFill>
                            <a:prstClr val="black"/>
                          </a:solidFill>
                          <a:effectLst/>
                          <a:uLnTx/>
                          <a:uFillTx/>
                          <a:latin typeface="+mn-lt"/>
                          <a:ea typeface="+mn-ea"/>
                          <a:cs typeface="+mn-cs"/>
                        </a:rPr>
                        <a:t>
 Mic drop.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163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- 2019-11-10 22:34:29</a:t>
                      </a:r>
                      <a:r>
                        <a:rPr kumimoji="0" lang="de-DE" sz="1000" b="0" i="0" u="none" strike="noStrike" kern="1200" cap="none" spc="0" normalizeH="0" baseline="0" noProof="0">
                          <a:ln>
                            <a:noFill/>
                          </a:ln>
                          <a:solidFill>
                            <a:prstClr val="black"/>
                          </a:solidFill>
                          <a:effectLst/>
                          <a:uLnTx/>
                          <a:uFillTx/>
                          <a:latin typeface="+mn-lt"/>
                          <a:ea typeface="+mn-ea"/>
                          <a:cs typeface="+mn-cs"/>
                        </a:rPr>
                        <a:t>
 "Ich habe viele Schwächen, aber ich bin nicht nachtragend" - Christian Streich schließt nach David Abrahams Rempler schnell wieder Frieden mit dem Frankfurter.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1211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- 2019-11-12 18:34:35</a:t>
                      </a:r>
                      <a:r>
                        <a:rPr kumimoji="0" lang="en-US" sz="1000" b="0" i="0" u="none" strike="noStrike" kern="1200" cap="none" spc="0" normalizeH="0" baseline="0" noProof="0">
                          <a:ln>
                            <a:noFill/>
                          </a:ln>
                          <a:solidFill>
                            <a:prstClr val="black"/>
                          </a:solidFill>
                          <a:effectLst/>
                          <a:uLnTx/>
                          <a:uFillTx/>
                          <a:latin typeface="+mn-lt"/>
                          <a:ea typeface="+mn-ea"/>
                          <a:cs typeface="+mn-cs"/>
                        </a:rPr>
                        <a:t>
 Shots fired!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7469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- 2019-11-08 15:39:13</a:t>
                      </a:r>
                      <a:r>
                        <a:rPr kumimoji="0" lang="de-DE" sz="1000" b="0" i="0" u="none" strike="noStrike" kern="1200" cap="none" spc="0" normalizeH="0" baseline="0" noProof="0">
                          <a:ln>
                            <a:noFill/>
                          </a:ln>
                          <a:solidFill>
                            <a:prstClr val="black"/>
                          </a:solidFill>
                          <a:effectLst/>
                          <a:uLnTx/>
                          <a:uFillTx/>
                          <a:latin typeface="+mn-lt"/>
                          <a:ea typeface="+mn-ea"/>
                          <a:cs typeface="+mn-cs"/>
                        </a:rPr>
                        <a:t>
 😱 In Dortmund nennt man es "Horrorbilanz".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04647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- 2019-11-10 11:43:09</a:t>
                      </a:r>
                      <a:r>
                        <a:rPr kumimoji="0" lang="de-DE" sz="1000" b="0" i="0" u="none" strike="noStrike" kern="1200" cap="none" spc="0" normalizeH="0" baseline="0" noProof="0">
                          <a:ln>
                            <a:noFill/>
                          </a:ln>
                          <a:solidFill>
                            <a:prstClr val="black"/>
                          </a:solidFill>
                          <a:effectLst/>
                          <a:uLnTx/>
                          <a:uFillTx/>
                          <a:latin typeface="+mn-lt"/>
                          <a:ea typeface="+mn-ea"/>
                          <a:cs typeface="+mn-cs"/>
                        </a:rPr>
                        <a:t>
 Die Welt blickte 1982 nach Meppen, als Diego Maradona mit dem FC Barcelona im Emsland seine Europa-Premiere feierte.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6969968"/>
                  </a:ext>
                </a:extLst>
              </a:tr>
            </a:tbl>
          </a:graphicData>
        </a:graphic>
      </p:graphicFrame>
      <p:sp>
        <p:nvSpPr>
          <p:cNvPr id="4" name="Text Placeholder 3">
            <a:extLst>
              <a:ext uri="{FF2B5EF4-FFF2-40B4-BE49-F238E27FC236}">
                <a16:creationId xmlns:a16="http://schemas.microsoft.com/office/drawing/2014/main" id="{64B0A33C-12F7-476E-A657-7EA9B843AC12}"/>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775654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5F843-1F6D-49C2-AD3C-2C7637221BB1}"/>
              </a:ext>
            </a:extLst>
          </p:cNvPr>
          <p:cNvSpPr>
            <a:spLocks noGrp="1"/>
          </p:cNvSpPr>
          <p:nvPr>
            <p:ph type="title"/>
          </p:nvPr>
        </p:nvSpPr>
        <p:spPr/>
        <p:txBody>
          <a:bodyPr/>
          <a:lstStyle/>
          <a:p>
            <a:r>
              <a:rPr lang="en-US"/>
              <a:t>Facebook FB-Postings (reach, interactions, i-rate, e-rate) | 01.3.02.Sportschau - 2 of 5</a:t>
            </a:r>
          </a:p>
        </p:txBody>
      </p:sp>
      <p:graphicFrame>
        <p:nvGraphicFramePr>
          <p:cNvPr id="5" name="Table Placeholder 4">
            <a:extLst>
              <a:ext uri="{FF2B5EF4-FFF2-40B4-BE49-F238E27FC236}">
                <a16:creationId xmlns:a16="http://schemas.microsoft.com/office/drawing/2014/main" id="{F8E4847E-4A41-4FC6-B28D-953E5C0E5F2D}"/>
              </a:ext>
            </a:extLst>
          </p:cNvPr>
          <p:cNvGraphicFramePr>
            <a:graphicFrameLocks noGrp="1"/>
          </p:cNvGraphicFramePr>
          <p:nvPr>
            <p:ph type="tbl" sz="quarter" idx="13"/>
            <p:extLst>
              <p:ext uri="{D42A27DB-BD31-4B8C-83A1-F6EECF244321}">
                <p14:modId xmlns:p14="http://schemas.microsoft.com/office/powerpoint/2010/main" val="304452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411775160"/>
                    </a:ext>
                  </a:extLst>
                </a:gridCol>
                <a:gridCol w="822960">
                  <a:extLst>
                    <a:ext uri="{9D8B030D-6E8A-4147-A177-3AD203B41FA5}">
                      <a16:colId xmlns:a16="http://schemas.microsoft.com/office/drawing/2014/main" val="2891531688"/>
                    </a:ext>
                  </a:extLst>
                </a:gridCol>
                <a:gridCol w="493776">
                  <a:extLst>
                    <a:ext uri="{9D8B030D-6E8A-4147-A177-3AD203B41FA5}">
                      <a16:colId xmlns:a16="http://schemas.microsoft.com/office/drawing/2014/main" val="787095651"/>
                    </a:ext>
                  </a:extLst>
                </a:gridCol>
                <a:gridCol w="493776">
                  <a:extLst>
                    <a:ext uri="{9D8B030D-6E8A-4147-A177-3AD203B41FA5}">
                      <a16:colId xmlns:a16="http://schemas.microsoft.com/office/drawing/2014/main" val="2323762482"/>
                    </a:ext>
                  </a:extLst>
                </a:gridCol>
                <a:gridCol w="493776">
                  <a:extLst>
                    <a:ext uri="{9D8B030D-6E8A-4147-A177-3AD203B41FA5}">
                      <a16:colId xmlns:a16="http://schemas.microsoft.com/office/drawing/2014/main" val="3310943966"/>
                    </a:ext>
                  </a:extLst>
                </a:gridCol>
                <a:gridCol w="493776">
                  <a:extLst>
                    <a:ext uri="{9D8B030D-6E8A-4147-A177-3AD203B41FA5}">
                      <a16:colId xmlns:a16="http://schemas.microsoft.com/office/drawing/2014/main" val="1898375964"/>
                    </a:ext>
                  </a:extLst>
                </a:gridCol>
                <a:gridCol w="493776">
                  <a:extLst>
                    <a:ext uri="{9D8B030D-6E8A-4147-A177-3AD203B41FA5}">
                      <a16:colId xmlns:a16="http://schemas.microsoft.com/office/drawing/2014/main" val="1930783367"/>
                    </a:ext>
                  </a:extLst>
                </a:gridCol>
                <a:gridCol w="493776">
                  <a:extLst>
                    <a:ext uri="{9D8B030D-6E8A-4147-A177-3AD203B41FA5}">
                      <a16:colId xmlns:a16="http://schemas.microsoft.com/office/drawing/2014/main" val="2634202773"/>
                    </a:ext>
                  </a:extLst>
                </a:gridCol>
                <a:gridCol w="493776">
                  <a:extLst>
                    <a:ext uri="{9D8B030D-6E8A-4147-A177-3AD203B41FA5}">
                      <a16:colId xmlns:a16="http://schemas.microsoft.com/office/drawing/2014/main" val="587048343"/>
                    </a:ext>
                  </a:extLst>
                </a:gridCol>
                <a:gridCol w="493776">
                  <a:extLst>
                    <a:ext uri="{9D8B030D-6E8A-4147-A177-3AD203B41FA5}">
                      <a16:colId xmlns:a16="http://schemas.microsoft.com/office/drawing/2014/main" val="1043677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4009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- 2019-11-11 21:05:01</a:t>
                      </a:r>
                      <a:r>
                        <a:rPr kumimoji="0" lang="de-DE" sz="1000" b="0" i="0" u="none" strike="noStrike" kern="1200" cap="none" spc="0" normalizeH="0" baseline="0" noProof="0">
                          <a:ln>
                            <a:noFill/>
                          </a:ln>
                          <a:solidFill>
                            <a:prstClr val="black"/>
                          </a:solidFill>
                          <a:effectLst/>
                          <a:uLnTx/>
                          <a:uFillTx/>
                          <a:latin typeface="+mn-lt"/>
                          <a:ea typeface="+mn-ea"/>
                          <a:cs typeface="+mn-cs"/>
                        </a:rPr>
                        <a:t>
 Hasan Salihamidzic steigt zum Sportvorstand des FC Bayern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445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- 2019-11-13 07:54:39</a:t>
                      </a:r>
                      <a:r>
                        <a:rPr kumimoji="0" lang="de-DE" sz="1000" b="0" i="0" u="none" strike="noStrike" kern="1200" cap="none" spc="0" normalizeH="0" baseline="0" noProof="0">
                          <a:ln>
                            <a:noFill/>
                          </a:ln>
                          <a:solidFill>
                            <a:prstClr val="black"/>
                          </a:solidFill>
                          <a:effectLst/>
                          <a:uLnTx/>
                          <a:uFillTx/>
                          <a:latin typeface="+mn-lt"/>
                          <a:ea typeface="+mn-ea"/>
                          <a:cs typeface="+mn-cs"/>
                        </a:rPr>
                        <a:t>
 Heute vor 25 Jahren feiert Michael Schumacher seinen ersten WM-Titel in der Formel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221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- 2019-11-13 15:44:02</a:t>
                      </a:r>
                      <a:r>
                        <a:rPr kumimoji="0" lang="de-DE" sz="1000" b="0" i="0" u="none" strike="noStrike" kern="1200" cap="none" spc="0" normalizeH="0" baseline="0" noProof="0">
                          <a:ln>
                            <a:noFill/>
                          </a:ln>
                          <a:solidFill>
                            <a:prstClr val="black"/>
                          </a:solidFill>
                          <a:effectLst/>
                          <a:uLnTx/>
                          <a:uFillTx/>
                          <a:latin typeface="+mn-lt"/>
                          <a:ea typeface="+mn-ea"/>
                          <a:cs typeface="+mn-cs"/>
                        </a:rPr>
                        <a:t>
 +++ Update: Eintracht legt Einspruch gegen die Sperre ein +++
Das DFB-Sportgericht sperrt Frankfurts David Abraham für seinen Rempler gegen Christian Streich bis zum 29. Dezember. Damit wird der Eintracht-Kapitän für den Rest der Hinrunde ausfallen.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898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- 2019-11-14 14:50:31</a:t>
                      </a:r>
                      <a:r>
                        <a:rPr kumimoji="0" lang="de-DE" sz="1000" b="0" i="0" u="none" strike="noStrike" kern="1200" cap="none" spc="0" normalizeH="0" baseline="0" noProof="0">
                          <a:ln>
                            <a:noFill/>
                          </a:ln>
                          <a:solidFill>
                            <a:prstClr val="black"/>
                          </a:solidFill>
                          <a:effectLst/>
                          <a:uLnTx/>
                          <a:uFillTx/>
                          <a:latin typeface="+mn-lt"/>
                          <a:ea typeface="+mn-ea"/>
                          <a:cs typeface="+mn-cs"/>
                        </a:rPr>
                        <a:t>
 Die deutsche Fußball-Nationalmannschaft hat ein Problem. Es kommen immer weniger Fans zu den Heimspielen.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0557872"/>
                  </a:ext>
                </a:extLst>
              </a:tr>
            </a:tbl>
          </a:graphicData>
        </a:graphic>
      </p:graphicFrame>
      <p:sp>
        <p:nvSpPr>
          <p:cNvPr id="4" name="Text Placeholder 3">
            <a:extLst>
              <a:ext uri="{FF2B5EF4-FFF2-40B4-BE49-F238E27FC236}">
                <a16:creationId xmlns:a16="http://schemas.microsoft.com/office/drawing/2014/main" id="{B9793549-7E5C-4F9E-8916-71D9938AF7E6}"/>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277332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17091-427D-4834-95AB-CB0EC771F951}"/>
              </a:ext>
            </a:extLst>
          </p:cNvPr>
          <p:cNvSpPr>
            <a:spLocks noGrp="1"/>
          </p:cNvSpPr>
          <p:nvPr>
            <p:ph type="title"/>
          </p:nvPr>
        </p:nvSpPr>
        <p:spPr/>
        <p:txBody>
          <a:bodyPr/>
          <a:lstStyle/>
          <a:p>
            <a:r>
              <a:rPr lang="en-US"/>
              <a:t>Facebook FB-Postings (reach, interactions, i-rate, e-rate) | 01.3.02.Sportschau - 3 of 5</a:t>
            </a:r>
          </a:p>
        </p:txBody>
      </p:sp>
      <p:graphicFrame>
        <p:nvGraphicFramePr>
          <p:cNvPr id="5" name="Table Placeholder 4">
            <a:extLst>
              <a:ext uri="{FF2B5EF4-FFF2-40B4-BE49-F238E27FC236}">
                <a16:creationId xmlns:a16="http://schemas.microsoft.com/office/drawing/2014/main" id="{8301421C-5E8D-4DF2-B624-57FD863B8818}"/>
              </a:ext>
            </a:extLst>
          </p:cNvPr>
          <p:cNvGraphicFramePr>
            <a:graphicFrameLocks noGrp="1"/>
          </p:cNvGraphicFramePr>
          <p:nvPr>
            <p:ph type="tbl" sz="quarter" idx="13"/>
            <p:extLst>
              <p:ext uri="{D42A27DB-BD31-4B8C-83A1-F6EECF244321}">
                <p14:modId xmlns:p14="http://schemas.microsoft.com/office/powerpoint/2010/main" val="4017443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788579829"/>
                    </a:ext>
                  </a:extLst>
                </a:gridCol>
                <a:gridCol w="822960">
                  <a:extLst>
                    <a:ext uri="{9D8B030D-6E8A-4147-A177-3AD203B41FA5}">
                      <a16:colId xmlns:a16="http://schemas.microsoft.com/office/drawing/2014/main" val="3117682326"/>
                    </a:ext>
                  </a:extLst>
                </a:gridCol>
                <a:gridCol w="493776">
                  <a:extLst>
                    <a:ext uri="{9D8B030D-6E8A-4147-A177-3AD203B41FA5}">
                      <a16:colId xmlns:a16="http://schemas.microsoft.com/office/drawing/2014/main" val="1911869187"/>
                    </a:ext>
                  </a:extLst>
                </a:gridCol>
                <a:gridCol w="493776">
                  <a:extLst>
                    <a:ext uri="{9D8B030D-6E8A-4147-A177-3AD203B41FA5}">
                      <a16:colId xmlns:a16="http://schemas.microsoft.com/office/drawing/2014/main" val="245774439"/>
                    </a:ext>
                  </a:extLst>
                </a:gridCol>
                <a:gridCol w="493776">
                  <a:extLst>
                    <a:ext uri="{9D8B030D-6E8A-4147-A177-3AD203B41FA5}">
                      <a16:colId xmlns:a16="http://schemas.microsoft.com/office/drawing/2014/main" val="1649042974"/>
                    </a:ext>
                  </a:extLst>
                </a:gridCol>
                <a:gridCol w="493776">
                  <a:extLst>
                    <a:ext uri="{9D8B030D-6E8A-4147-A177-3AD203B41FA5}">
                      <a16:colId xmlns:a16="http://schemas.microsoft.com/office/drawing/2014/main" val="2695829182"/>
                    </a:ext>
                  </a:extLst>
                </a:gridCol>
                <a:gridCol w="493776">
                  <a:extLst>
                    <a:ext uri="{9D8B030D-6E8A-4147-A177-3AD203B41FA5}">
                      <a16:colId xmlns:a16="http://schemas.microsoft.com/office/drawing/2014/main" val="4134173216"/>
                    </a:ext>
                  </a:extLst>
                </a:gridCol>
                <a:gridCol w="493776">
                  <a:extLst>
                    <a:ext uri="{9D8B030D-6E8A-4147-A177-3AD203B41FA5}">
                      <a16:colId xmlns:a16="http://schemas.microsoft.com/office/drawing/2014/main" val="1205063223"/>
                    </a:ext>
                  </a:extLst>
                </a:gridCol>
                <a:gridCol w="493776">
                  <a:extLst>
                    <a:ext uri="{9D8B030D-6E8A-4147-A177-3AD203B41FA5}">
                      <a16:colId xmlns:a16="http://schemas.microsoft.com/office/drawing/2014/main" val="673331423"/>
                    </a:ext>
                  </a:extLst>
                </a:gridCol>
                <a:gridCol w="493776">
                  <a:extLst>
                    <a:ext uri="{9D8B030D-6E8A-4147-A177-3AD203B41FA5}">
                      <a16:colId xmlns:a16="http://schemas.microsoft.com/office/drawing/2014/main" val="2888667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48037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- 2019-11-09 10:25:49</a:t>
                      </a:r>
                      <a:r>
                        <a:rPr kumimoji="0" lang="de-DE" sz="1000" b="0" i="0" u="none" strike="noStrike" kern="1200" cap="none" spc="0" normalizeH="0" baseline="0" noProof="0">
                          <a:ln>
                            <a:noFill/>
                          </a:ln>
                          <a:solidFill>
                            <a:prstClr val="black"/>
                          </a:solidFill>
                          <a:effectLst/>
                          <a:uLnTx/>
                          <a:uFillTx/>
                          <a:latin typeface="+mn-lt"/>
                          <a:ea typeface="+mn-ea"/>
                          <a:cs typeface="+mn-cs"/>
                        </a:rPr>
                        <a:t>
 🙋‍♀️ Während der BVB in München "Männerfußball" spielen will fordert DFB-Nationaltorhüterin Almuth Schult mehr Engagement der deutschen Traditionsklubs für den Frauenfußball. 
🗯 Sie kenne "Nationalspielerinnen, die sagen: Wenn der BVB eine Frauenmannschaft gründet, will ich dieses Trikot tragen. Ich glaube, den Vereinen ist gar nicht bewusst, was da für ein Potenzial drinsteckt."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167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- 2019-11-08 20:12:10</a:t>
                      </a:r>
                      <a:r>
                        <a:rPr kumimoji="0" lang="de-DE" sz="1000" b="0" i="0" u="none" strike="noStrike" kern="1200" cap="none" spc="0" normalizeH="0" baseline="0" noProof="0">
                          <a:ln>
                            <a:noFill/>
                          </a:ln>
                          <a:solidFill>
                            <a:prstClr val="black"/>
                          </a:solidFill>
                          <a:effectLst/>
                          <a:uLnTx/>
                          <a:uFillTx/>
                          <a:latin typeface="+mn-lt"/>
                          <a:ea typeface="+mn-ea"/>
                          <a:cs typeface="+mn-cs"/>
                        </a:rPr>
                        <a:t>
 🔎 RB Leipzig hat als Marketingprodukt mit seinen Erfolgen den Fußball nachhaltig verändert. Den traditionellen Fußball im Osten Deutschlands hat das allerdings nicht weitergebracht.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6090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- 2019-11-09 20:23:13</a:t>
                      </a:r>
                      <a:r>
                        <a:rPr kumimoji="0" lang="de-DE" sz="1000" b="0" i="0" u="none" strike="noStrike" kern="1200" cap="none" spc="0" normalizeH="0" baseline="0" noProof="0">
                          <a:ln>
                            <a:noFill/>
                          </a:ln>
                          <a:solidFill>
                            <a:prstClr val="black"/>
                          </a:solidFill>
                          <a:effectLst/>
                          <a:uLnTx/>
                          <a:uFillTx/>
                          <a:latin typeface="+mn-lt"/>
                          <a:ea typeface="+mn-ea"/>
                          <a:cs typeface="+mn-cs"/>
                        </a:rPr>
                        <a:t>
 ⚽ Dortmunds "Horrorbilanz" in München geht weiter...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9591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- 2019-11-09 20:13:17</a:t>
                      </a:r>
                      <a:r>
                        <a:rPr kumimoji="0" lang="de-DE" sz="1000" b="0" i="0" u="none" strike="noStrike" kern="1200" cap="none" spc="0" normalizeH="0" baseline="0" noProof="0">
                          <a:ln>
                            <a:noFill/>
                          </a:ln>
                          <a:solidFill>
                            <a:prstClr val="black"/>
                          </a:solidFill>
                          <a:effectLst/>
                          <a:uLnTx/>
                          <a:uFillTx/>
                          <a:latin typeface="+mn-lt"/>
                          <a:ea typeface="+mn-ea"/>
                          <a:cs typeface="+mn-cs"/>
                        </a:rPr>
                        <a:t>
 16 Treffer nach elf Spieltagen - damit übertrifft Lewandowski den Rekord von Gerd Müller aus der Saison 1968/69.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7638610"/>
                  </a:ext>
                </a:extLst>
              </a:tr>
            </a:tbl>
          </a:graphicData>
        </a:graphic>
      </p:graphicFrame>
      <p:sp>
        <p:nvSpPr>
          <p:cNvPr id="4" name="Text Placeholder 3">
            <a:extLst>
              <a:ext uri="{FF2B5EF4-FFF2-40B4-BE49-F238E27FC236}">
                <a16:creationId xmlns:a16="http://schemas.microsoft.com/office/drawing/2014/main" id="{53E6FFCA-88A5-44AB-82CA-054BEDA93694}"/>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3003903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FC03-2372-41CF-B825-96040D57A534}"/>
              </a:ext>
            </a:extLst>
          </p:cNvPr>
          <p:cNvSpPr>
            <a:spLocks noGrp="1"/>
          </p:cNvSpPr>
          <p:nvPr>
            <p:ph type="title"/>
          </p:nvPr>
        </p:nvSpPr>
        <p:spPr/>
        <p:txBody>
          <a:bodyPr/>
          <a:lstStyle/>
          <a:p>
            <a:r>
              <a:rPr lang="en-US"/>
              <a:t>Facebook FB-Postings (reach, interactions, i-rate, e-rate) | 01.3.02.Sportschau - 4 of 5</a:t>
            </a:r>
          </a:p>
        </p:txBody>
      </p:sp>
      <p:graphicFrame>
        <p:nvGraphicFramePr>
          <p:cNvPr id="5" name="Table Placeholder 4">
            <a:extLst>
              <a:ext uri="{FF2B5EF4-FFF2-40B4-BE49-F238E27FC236}">
                <a16:creationId xmlns:a16="http://schemas.microsoft.com/office/drawing/2014/main" id="{983A55D3-BE28-4364-AD33-2EF584BD9A64}"/>
              </a:ext>
            </a:extLst>
          </p:cNvPr>
          <p:cNvGraphicFramePr>
            <a:graphicFrameLocks noGrp="1"/>
          </p:cNvGraphicFramePr>
          <p:nvPr>
            <p:ph type="tbl" sz="quarter" idx="13"/>
            <p:extLst>
              <p:ext uri="{D42A27DB-BD31-4B8C-83A1-F6EECF244321}">
                <p14:modId xmlns:p14="http://schemas.microsoft.com/office/powerpoint/2010/main" val="2479715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909986671"/>
                    </a:ext>
                  </a:extLst>
                </a:gridCol>
                <a:gridCol w="822960">
                  <a:extLst>
                    <a:ext uri="{9D8B030D-6E8A-4147-A177-3AD203B41FA5}">
                      <a16:colId xmlns:a16="http://schemas.microsoft.com/office/drawing/2014/main" val="640316211"/>
                    </a:ext>
                  </a:extLst>
                </a:gridCol>
                <a:gridCol w="493776">
                  <a:extLst>
                    <a:ext uri="{9D8B030D-6E8A-4147-A177-3AD203B41FA5}">
                      <a16:colId xmlns:a16="http://schemas.microsoft.com/office/drawing/2014/main" val="309783977"/>
                    </a:ext>
                  </a:extLst>
                </a:gridCol>
                <a:gridCol w="493776">
                  <a:extLst>
                    <a:ext uri="{9D8B030D-6E8A-4147-A177-3AD203B41FA5}">
                      <a16:colId xmlns:a16="http://schemas.microsoft.com/office/drawing/2014/main" val="690437974"/>
                    </a:ext>
                  </a:extLst>
                </a:gridCol>
                <a:gridCol w="493776">
                  <a:extLst>
                    <a:ext uri="{9D8B030D-6E8A-4147-A177-3AD203B41FA5}">
                      <a16:colId xmlns:a16="http://schemas.microsoft.com/office/drawing/2014/main" val="3783100990"/>
                    </a:ext>
                  </a:extLst>
                </a:gridCol>
                <a:gridCol w="493776">
                  <a:extLst>
                    <a:ext uri="{9D8B030D-6E8A-4147-A177-3AD203B41FA5}">
                      <a16:colId xmlns:a16="http://schemas.microsoft.com/office/drawing/2014/main" val="4294961874"/>
                    </a:ext>
                  </a:extLst>
                </a:gridCol>
                <a:gridCol w="493776">
                  <a:extLst>
                    <a:ext uri="{9D8B030D-6E8A-4147-A177-3AD203B41FA5}">
                      <a16:colId xmlns:a16="http://schemas.microsoft.com/office/drawing/2014/main" val="2067489207"/>
                    </a:ext>
                  </a:extLst>
                </a:gridCol>
                <a:gridCol w="493776">
                  <a:extLst>
                    <a:ext uri="{9D8B030D-6E8A-4147-A177-3AD203B41FA5}">
                      <a16:colId xmlns:a16="http://schemas.microsoft.com/office/drawing/2014/main" val="2346709882"/>
                    </a:ext>
                  </a:extLst>
                </a:gridCol>
                <a:gridCol w="493776">
                  <a:extLst>
                    <a:ext uri="{9D8B030D-6E8A-4147-A177-3AD203B41FA5}">
                      <a16:colId xmlns:a16="http://schemas.microsoft.com/office/drawing/2014/main" val="1956415944"/>
                    </a:ext>
                  </a:extLst>
                </a:gridCol>
                <a:gridCol w="493776">
                  <a:extLst>
                    <a:ext uri="{9D8B030D-6E8A-4147-A177-3AD203B41FA5}">
                      <a16:colId xmlns:a16="http://schemas.microsoft.com/office/drawing/2014/main" val="4170534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70554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- 2019-11-08 10:33:09</a:t>
                      </a:r>
                      <a:r>
                        <a:rPr kumimoji="0" lang="de-DE" sz="1000" b="0" i="0" u="none" strike="noStrike" kern="1200" cap="none" spc="0" normalizeH="0" baseline="0" noProof="0">
                          <a:ln>
                            <a:noFill/>
                          </a:ln>
                          <a:solidFill>
                            <a:prstClr val="black"/>
                          </a:solidFill>
                          <a:effectLst/>
                          <a:uLnTx/>
                          <a:uFillTx/>
                          <a:latin typeface="+mn-lt"/>
                          <a:ea typeface="+mn-ea"/>
                          <a:cs typeface="+mn-cs"/>
                        </a:rPr>
                        <a:t>
 Ein Spiel dauert 90 Minuten ... oder so ähnlich!
Borussia Mönchengladbach: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8039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- 2019-11-11 09:57:38</a:t>
                      </a:r>
                      <a:r>
                        <a:rPr kumimoji="0" lang="de-DE" sz="1000" b="0" i="0" u="none" strike="noStrike" kern="1200" cap="none" spc="0" normalizeH="0" baseline="0" noProof="0">
                          <a:ln>
                            <a:noFill/>
                          </a:ln>
                          <a:solidFill>
                            <a:prstClr val="black"/>
                          </a:solidFill>
                          <a:effectLst/>
                          <a:uLnTx/>
                          <a:uFillTx/>
                          <a:latin typeface="+mn-lt"/>
                          <a:ea typeface="+mn-ea"/>
                          <a:cs typeface="+mn-cs"/>
                        </a:rPr>
                        <a:t>
 🤬 Cristiano Ronaldo wird beim 1:0 von Juventus Turin gegen den AC Mailand zum zweiten Mal innerhalb weniger Tage früh ausgewechselt. Er geht sofort wortlos in die Kabine und soll sogar vor Spielende das Stadion verlassen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494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- 2019-11-11 16:56:52</a:t>
                      </a:r>
                      <a:r>
                        <a:rPr kumimoji="0" lang="de-DE" sz="1000" b="0" i="0" u="none" strike="noStrike" kern="1200" cap="none" spc="0" normalizeH="0" baseline="0" noProof="0">
                          <a:ln>
                            <a:noFill/>
                          </a:ln>
                          <a:solidFill>
                            <a:prstClr val="black"/>
                          </a:solidFill>
                          <a:effectLst/>
                          <a:uLnTx/>
                          <a:uFillTx/>
                          <a:latin typeface="+mn-lt"/>
                          <a:ea typeface="+mn-ea"/>
                          <a:cs typeface="+mn-cs"/>
                        </a:rPr>
                        <a:t>
 "Die Niederlage ist eigentlich scheißegal, wichtig ist, dass ich gut gespielt hab, das steigert meinen Marktwert."
Wenn Interviews nach dem Spiel ehrlich wären...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62959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- 2019-11-10 19:25:56</a:t>
                      </a:r>
                      <a:r>
                        <a:rPr kumimoji="0" lang="de-DE" sz="1000" b="0" i="0" u="none" strike="noStrike" kern="1200" cap="none" spc="0" normalizeH="0" baseline="0" noProof="0">
                          <a:ln>
                            <a:noFill/>
                          </a:ln>
                          <a:solidFill>
                            <a:prstClr val="black"/>
                          </a:solidFill>
                          <a:effectLst/>
                          <a:uLnTx/>
                          <a:uFillTx/>
                          <a:latin typeface="+mn-lt"/>
                          <a:ea typeface="+mn-ea"/>
                          <a:cs typeface="+mn-cs"/>
                        </a:rPr>
                        <a:t>
 Klares Statement des Tabelllenführers! Liverpool hat damit 34 von 36 möglichen Punkten geholt - 9 mehr als Man City.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185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- 2019-11-09 21:07:58</a:t>
                      </a:r>
                      <a:r>
                        <a:rPr kumimoji="0" lang="de-DE" sz="1000" b="0" i="0" u="none" strike="noStrike" kern="1200" cap="none" spc="0" normalizeH="0" baseline="0" noProof="0">
                          <a:ln>
                            <a:noFill/>
                          </a:ln>
                          <a:solidFill>
                            <a:prstClr val="black"/>
                          </a:solidFill>
                          <a:effectLst/>
                          <a:uLnTx/>
                          <a:uFillTx/>
                          <a:latin typeface="+mn-lt"/>
                          <a:ea typeface="+mn-ea"/>
                          <a:cs typeface="+mn-cs"/>
                        </a:rPr>
                        <a:t>
 77.768 Zuschauer sehen in Wembley einen Prestige-Erfolg für die deutsche Frauennationalmannschaft.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06360478"/>
                  </a:ext>
                </a:extLst>
              </a:tr>
            </a:tbl>
          </a:graphicData>
        </a:graphic>
      </p:graphicFrame>
      <p:sp>
        <p:nvSpPr>
          <p:cNvPr id="4" name="Text Placeholder 3">
            <a:extLst>
              <a:ext uri="{FF2B5EF4-FFF2-40B4-BE49-F238E27FC236}">
                <a16:creationId xmlns:a16="http://schemas.microsoft.com/office/drawing/2014/main" id="{63FD4F44-E407-4DAA-BF45-208B930DFA1D}"/>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16381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593B5-8E9E-40DF-B7A0-F4961F920297}"/>
              </a:ext>
            </a:extLst>
          </p:cNvPr>
          <p:cNvSpPr>
            <a:spLocks noGrp="1"/>
          </p:cNvSpPr>
          <p:nvPr>
            <p:ph type="title"/>
          </p:nvPr>
        </p:nvSpPr>
        <p:spPr/>
        <p:txBody>
          <a:bodyPr/>
          <a:lstStyle/>
          <a:p>
            <a:r>
              <a:rPr lang="en-US"/>
              <a:t>Facebook FB-Postings (reach, interactions, i-rate, e-rate) | 01.3.02.Sportschau - 5 of 5</a:t>
            </a:r>
          </a:p>
        </p:txBody>
      </p:sp>
      <p:graphicFrame>
        <p:nvGraphicFramePr>
          <p:cNvPr id="5" name="Table Placeholder 4">
            <a:extLst>
              <a:ext uri="{FF2B5EF4-FFF2-40B4-BE49-F238E27FC236}">
                <a16:creationId xmlns:a16="http://schemas.microsoft.com/office/drawing/2014/main" id="{419DF43D-2E32-4616-8D12-2CB0BE02B303}"/>
              </a:ext>
            </a:extLst>
          </p:cNvPr>
          <p:cNvGraphicFramePr>
            <a:graphicFrameLocks noGrp="1"/>
          </p:cNvGraphicFramePr>
          <p:nvPr>
            <p:ph type="tbl" sz="quarter" idx="13"/>
            <p:extLst>
              <p:ext uri="{D42A27DB-BD31-4B8C-83A1-F6EECF244321}">
                <p14:modId xmlns:p14="http://schemas.microsoft.com/office/powerpoint/2010/main" val="808379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319084199"/>
                    </a:ext>
                  </a:extLst>
                </a:gridCol>
                <a:gridCol w="822960">
                  <a:extLst>
                    <a:ext uri="{9D8B030D-6E8A-4147-A177-3AD203B41FA5}">
                      <a16:colId xmlns:a16="http://schemas.microsoft.com/office/drawing/2014/main" val="1724294782"/>
                    </a:ext>
                  </a:extLst>
                </a:gridCol>
                <a:gridCol w="493776">
                  <a:extLst>
                    <a:ext uri="{9D8B030D-6E8A-4147-A177-3AD203B41FA5}">
                      <a16:colId xmlns:a16="http://schemas.microsoft.com/office/drawing/2014/main" val="1617098216"/>
                    </a:ext>
                  </a:extLst>
                </a:gridCol>
                <a:gridCol w="493776">
                  <a:extLst>
                    <a:ext uri="{9D8B030D-6E8A-4147-A177-3AD203B41FA5}">
                      <a16:colId xmlns:a16="http://schemas.microsoft.com/office/drawing/2014/main" val="1624209180"/>
                    </a:ext>
                  </a:extLst>
                </a:gridCol>
                <a:gridCol w="493776">
                  <a:extLst>
                    <a:ext uri="{9D8B030D-6E8A-4147-A177-3AD203B41FA5}">
                      <a16:colId xmlns:a16="http://schemas.microsoft.com/office/drawing/2014/main" val="1670339812"/>
                    </a:ext>
                  </a:extLst>
                </a:gridCol>
                <a:gridCol w="493776">
                  <a:extLst>
                    <a:ext uri="{9D8B030D-6E8A-4147-A177-3AD203B41FA5}">
                      <a16:colId xmlns:a16="http://schemas.microsoft.com/office/drawing/2014/main" val="911888333"/>
                    </a:ext>
                  </a:extLst>
                </a:gridCol>
                <a:gridCol w="493776">
                  <a:extLst>
                    <a:ext uri="{9D8B030D-6E8A-4147-A177-3AD203B41FA5}">
                      <a16:colId xmlns:a16="http://schemas.microsoft.com/office/drawing/2014/main" val="3330147310"/>
                    </a:ext>
                  </a:extLst>
                </a:gridCol>
                <a:gridCol w="493776">
                  <a:extLst>
                    <a:ext uri="{9D8B030D-6E8A-4147-A177-3AD203B41FA5}">
                      <a16:colId xmlns:a16="http://schemas.microsoft.com/office/drawing/2014/main" val="1015827678"/>
                    </a:ext>
                  </a:extLst>
                </a:gridCol>
                <a:gridCol w="493776">
                  <a:extLst>
                    <a:ext uri="{9D8B030D-6E8A-4147-A177-3AD203B41FA5}">
                      <a16:colId xmlns:a16="http://schemas.microsoft.com/office/drawing/2014/main" val="3296920166"/>
                    </a:ext>
                  </a:extLst>
                </a:gridCol>
                <a:gridCol w="493776">
                  <a:extLst>
                    <a:ext uri="{9D8B030D-6E8A-4147-A177-3AD203B41FA5}">
                      <a16:colId xmlns:a16="http://schemas.microsoft.com/office/drawing/2014/main" val="1699132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96869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- 2019-11-10 20:08:35</a:t>
                      </a:r>
                      <a:r>
                        <a:rPr kumimoji="0" lang="de-DE" sz="1000" b="0" i="0" u="none" strike="noStrike" kern="1200" cap="none" spc="0" normalizeH="0" baseline="0" noProof="0">
                          <a:ln>
                            <a:noFill/>
                          </a:ln>
                          <a:solidFill>
                            <a:prstClr val="black"/>
                          </a:solidFill>
                          <a:effectLst/>
                          <a:uLnTx/>
                          <a:uFillTx/>
                          <a:latin typeface="+mn-lt"/>
                          <a:ea typeface="+mn-ea"/>
                          <a:cs typeface="+mn-cs"/>
                        </a:rPr>
                        <a:t>
 Die Tabelle.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3429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- 2019-11-13 18:47:03</a:t>
                      </a:r>
                      <a:r>
                        <a:rPr kumimoji="0" lang="de-DE" sz="1000" b="0" i="0" u="none" strike="noStrike" kern="1200" cap="none" spc="0" normalizeH="0" baseline="0" noProof="0">
                          <a:ln>
                            <a:noFill/>
                          </a:ln>
                          <a:solidFill>
                            <a:prstClr val="black"/>
                          </a:solidFill>
                          <a:effectLst/>
                          <a:uLnTx/>
                          <a:uFillTx/>
                          <a:latin typeface="+mn-lt"/>
                          <a:ea typeface="+mn-ea"/>
                          <a:cs typeface="+mn-cs"/>
                        </a:rPr>
                        <a:t>
 Heute vor vier Jahren starben bei Terroranschlägen in Paris 130 Menschen, während Frankreich und Deutschland ein Fußballspiel austrugen, das am Ende keines mehr war. NDR-Reporter Martin Roschitz war dabei und erinnert sich.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5078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- 2019-11-08 18:44:42</a:t>
                      </a:r>
                      <a:r>
                        <a:rPr kumimoji="0" lang="de-DE" sz="1000" b="0" i="0" u="none" strike="noStrike" kern="1200" cap="none" spc="0" normalizeH="0" baseline="0" noProof="0">
                          <a:ln>
                            <a:noFill/>
                          </a:ln>
                          <a:solidFill>
                            <a:prstClr val="black"/>
                          </a:solidFill>
                          <a:effectLst/>
                          <a:uLnTx/>
                          <a:uFillTx/>
                          <a:latin typeface="+mn-lt"/>
                          <a:ea typeface="+mn-ea"/>
                          <a:cs typeface="+mn-cs"/>
                        </a:rPr>
                        <a:t>
 🔥🔥🔥 50.000 + X Mentalitätsmonster sollt ihr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1959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- 2019-11-12 10:23:41</a:t>
                      </a:r>
                      <a:r>
                        <a:rPr kumimoji="0" lang="de-DE" sz="1000" b="0" i="0" u="none" strike="noStrike" kern="1200" cap="none" spc="0" normalizeH="0" baseline="0" noProof="0">
                          <a:ln>
                            <a:noFill/>
                          </a:ln>
                          <a:solidFill>
                            <a:prstClr val="black"/>
                          </a:solidFill>
                          <a:effectLst/>
                          <a:uLnTx/>
                          <a:uFillTx/>
                          <a:latin typeface="+mn-lt"/>
                          <a:ea typeface="+mn-ea"/>
                          <a:cs typeface="+mn-cs"/>
                        </a:rPr>
                        <a:t>
 🏴󠁧󠁢󠁥󠁮󠁧󠁿 Raheem Sterling und Joe Gomez mögen sich wohl nicht besonders. Erst geraten sie im Spitzenspiel zwischen Liverpool und Manchester City aneinander - jetzt im englischen Teamhotel ➡️ für das Spiel gegen Montenegro ist Sterling suspendiert 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640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- 2019-11-08 22:29:09</a:t>
                      </a:r>
                      <a:r>
                        <a:rPr kumimoji="0" lang="de-DE" sz="1000" b="0" i="0" u="none" strike="noStrike" kern="1200" cap="none" spc="0" normalizeH="0" baseline="0" noProof="0">
                          <a:ln>
                            <a:noFill/>
                          </a:ln>
                          <a:solidFill>
                            <a:prstClr val="black"/>
                          </a:solidFill>
                          <a:effectLst/>
                          <a:uLnTx/>
                          <a:uFillTx/>
                          <a:latin typeface="+mn-lt"/>
                          <a:ea typeface="+mn-ea"/>
                          <a:cs typeface="+mn-cs"/>
                        </a:rPr>
                        <a:t>
 ⚽ Drama, Drama, Drama: Der 1. FC Köln verliert unglücklich durch einen Elfmeter in der 8. Minute der Nachspielzeit.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427538"/>
                  </a:ext>
                </a:extLst>
              </a:tr>
            </a:tbl>
          </a:graphicData>
        </a:graphic>
      </p:graphicFrame>
      <p:sp>
        <p:nvSpPr>
          <p:cNvPr id="4" name="Text Placeholder 3">
            <a:extLst>
              <a:ext uri="{FF2B5EF4-FFF2-40B4-BE49-F238E27FC236}">
                <a16:creationId xmlns:a16="http://schemas.microsoft.com/office/drawing/2014/main" id="{F1685F0C-A7F2-412E-BDB8-A068F02A10FE}"/>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513507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43EE3-15A0-4438-A70A-644FFFD03933}"/>
              </a:ext>
            </a:extLst>
          </p:cNvPr>
          <p:cNvSpPr>
            <a:spLocks noGrp="1"/>
          </p:cNvSpPr>
          <p:nvPr>
            <p:ph type="title"/>
          </p:nvPr>
        </p:nvSpPr>
        <p:spPr/>
        <p:txBody>
          <a:bodyPr/>
          <a:lstStyle/>
          <a:p>
            <a:r>
              <a:rPr lang="en-US"/>
              <a:t>Facebook FB-Postings (reach, interactions, i-rate, e-rate) | 01.3.02.Sportschau</a:t>
            </a:r>
          </a:p>
        </p:txBody>
      </p:sp>
      <p:graphicFrame>
        <p:nvGraphicFramePr>
          <p:cNvPr id="5" name="Table Placeholder 4">
            <a:extLst>
              <a:ext uri="{FF2B5EF4-FFF2-40B4-BE49-F238E27FC236}">
                <a16:creationId xmlns:a16="http://schemas.microsoft.com/office/drawing/2014/main" id="{1FE92F6C-6117-4EEA-8376-698B0FC8D21A}"/>
              </a:ext>
            </a:extLst>
          </p:cNvPr>
          <p:cNvGraphicFramePr>
            <a:graphicFrameLocks noGrp="1"/>
          </p:cNvGraphicFramePr>
          <p:nvPr>
            <p:ph type="tbl" sz="quarter" idx="13"/>
            <p:extLst>
              <p:ext uri="{D42A27DB-BD31-4B8C-83A1-F6EECF244321}">
                <p14:modId xmlns:p14="http://schemas.microsoft.com/office/powerpoint/2010/main" val="3463897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206789074"/>
                    </a:ext>
                  </a:extLst>
                </a:gridCol>
                <a:gridCol w="822960">
                  <a:extLst>
                    <a:ext uri="{9D8B030D-6E8A-4147-A177-3AD203B41FA5}">
                      <a16:colId xmlns:a16="http://schemas.microsoft.com/office/drawing/2014/main" val="1387915224"/>
                    </a:ext>
                  </a:extLst>
                </a:gridCol>
                <a:gridCol w="493776">
                  <a:extLst>
                    <a:ext uri="{9D8B030D-6E8A-4147-A177-3AD203B41FA5}">
                      <a16:colId xmlns:a16="http://schemas.microsoft.com/office/drawing/2014/main" val="2112880929"/>
                    </a:ext>
                  </a:extLst>
                </a:gridCol>
                <a:gridCol w="493776">
                  <a:extLst>
                    <a:ext uri="{9D8B030D-6E8A-4147-A177-3AD203B41FA5}">
                      <a16:colId xmlns:a16="http://schemas.microsoft.com/office/drawing/2014/main" val="1488344376"/>
                    </a:ext>
                  </a:extLst>
                </a:gridCol>
                <a:gridCol w="493776">
                  <a:extLst>
                    <a:ext uri="{9D8B030D-6E8A-4147-A177-3AD203B41FA5}">
                      <a16:colId xmlns:a16="http://schemas.microsoft.com/office/drawing/2014/main" val="1398353545"/>
                    </a:ext>
                  </a:extLst>
                </a:gridCol>
                <a:gridCol w="493776">
                  <a:extLst>
                    <a:ext uri="{9D8B030D-6E8A-4147-A177-3AD203B41FA5}">
                      <a16:colId xmlns:a16="http://schemas.microsoft.com/office/drawing/2014/main" val="1928557025"/>
                    </a:ext>
                  </a:extLst>
                </a:gridCol>
                <a:gridCol w="493776">
                  <a:extLst>
                    <a:ext uri="{9D8B030D-6E8A-4147-A177-3AD203B41FA5}">
                      <a16:colId xmlns:a16="http://schemas.microsoft.com/office/drawing/2014/main" val="3773366664"/>
                    </a:ext>
                  </a:extLst>
                </a:gridCol>
                <a:gridCol w="493776">
                  <a:extLst>
                    <a:ext uri="{9D8B030D-6E8A-4147-A177-3AD203B41FA5}">
                      <a16:colId xmlns:a16="http://schemas.microsoft.com/office/drawing/2014/main" val="1401425867"/>
                    </a:ext>
                  </a:extLst>
                </a:gridCol>
                <a:gridCol w="493776">
                  <a:extLst>
                    <a:ext uri="{9D8B030D-6E8A-4147-A177-3AD203B41FA5}">
                      <a16:colId xmlns:a16="http://schemas.microsoft.com/office/drawing/2014/main" val="3269893561"/>
                    </a:ext>
                  </a:extLst>
                </a:gridCol>
                <a:gridCol w="493776">
                  <a:extLst>
                    <a:ext uri="{9D8B030D-6E8A-4147-A177-3AD203B41FA5}">
                      <a16:colId xmlns:a16="http://schemas.microsoft.com/office/drawing/2014/main" val="609584411"/>
                    </a:ext>
                  </a:extLst>
                </a:gridCol>
              </a:tblGrid>
              <a:tr h="370840">
                <a:tc>
                  <a:txBody>
                    <a:bodyPr/>
                    <a:lstStyle/>
                    <a:p>
                      <a:r>
                        <a:rPr lang="en-US" sz="1000"/>
                        <a:t>Post</a:t>
                      </a:r>
                    </a:p>
                  </a:txBody>
                  <a:tcPr/>
                </a:tc>
                <a:tc>
                  <a:txBody>
                    <a:bodyPr/>
                    <a:lstStyle/>
                    <a:p>
                      <a:r>
                        <a:rPr lang="en-US" sz="1000"/>
                        <a:t>Gesamtreichweite</a:t>
                      </a:r>
                    </a:p>
                  </a:txBody>
                  <a:tcPr/>
                </a:tc>
                <a:tc>
                  <a:txBody>
                    <a:bodyPr/>
                    <a:lstStyle/>
                    <a:p>
                      <a:r>
                        <a:rPr lang="en-US" sz="1000"/>
                        <a:t>Reactions "on Post"</a:t>
                      </a:r>
                    </a:p>
                  </a:txBody>
                  <a:tcPr/>
                </a:tc>
                <a:tc>
                  <a:txBody>
                    <a:bodyPr/>
                    <a:lstStyle/>
                    <a:p>
                      <a:r>
                        <a:rPr lang="en-US" sz="1000"/>
                        <a:t>Comments "on Post"</a:t>
                      </a:r>
                    </a:p>
                  </a:txBody>
                  <a:tcPr/>
                </a:tc>
                <a:tc>
                  <a:txBody>
                    <a:bodyPr/>
                    <a:lstStyle/>
                    <a:p>
                      <a:r>
                        <a:rPr lang="en-US" sz="1000"/>
                        <a:t>Shares "on Post"</a:t>
                      </a:r>
                    </a:p>
                  </a:txBody>
                  <a:tcPr/>
                </a:tc>
                <a:tc>
                  <a:txBody>
                    <a:bodyPr/>
                    <a:lstStyle/>
                    <a:p>
                      <a:r>
                        <a:rPr lang="en-US" sz="1000"/>
                        <a:t>I-Rate</a:t>
                      </a:r>
                    </a:p>
                  </a:txBody>
                  <a:tcPr/>
                </a:tc>
                <a:tc>
                  <a:txBody>
                    <a:bodyPr/>
                    <a:lstStyle/>
                    <a:p>
                      <a:r>
                        <a:rPr lang="en-US" sz="1000"/>
                        <a:t>E-Rate</a:t>
                      </a:r>
                    </a:p>
                  </a:txBody>
                  <a:tcPr/>
                </a:tc>
                <a:tc>
                  <a:txBody>
                    <a:bodyPr/>
                    <a:lstStyle/>
                    <a:p>
                      <a:r>
                        <a:rPr lang="en-US" sz="1000"/>
                        <a:t>Type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58517662"/>
                  </a:ext>
                </a:extLst>
              </a:tr>
              <a:tr h="370840">
                <a:tc>
                  <a:txBody>
                    <a:bodyPr/>
                    <a:lstStyle/>
                    <a:p>
                      <a:r>
                        <a:rPr lang="de-DE" sz="1000" b="1"/>
                        <a:t>Sportschau - 2019-11-13 13:35:39</a:t>
                      </a:r>
                      <a:r>
                        <a:rPr lang="de-DE" sz="1000"/>
                        <a:t>
 27 Punkte, 16 Rebounds. Joel Embiid führt die 76ers mit einer dominanten Performance zum Sieg.</a:t>
                      </a:r>
                      <a:endParaRPr lang="en-US" sz="1000"/>
                    </a:p>
                  </a:txBody>
                  <a:tcPr/>
                </a:tc>
                <a:tc>
                  <a:txBody>
                    <a:bodyPr/>
                    <a:lstStyle/>
                    <a:p>
                      <a:r>
                        <a:rPr lang="en-US" sz="1000"/>
                        <a:t>36219</a:t>
                      </a:r>
                    </a:p>
                  </a:txBody>
                  <a:tcPr/>
                </a:tc>
                <a:tc>
                  <a:txBody>
                    <a:bodyPr/>
                    <a:lstStyle/>
                    <a:p>
                      <a:r>
                        <a:rPr lang="en-US" sz="1000"/>
                        <a:t>n/a</a:t>
                      </a:r>
                    </a:p>
                  </a:txBody>
                  <a:tcPr/>
                </a:tc>
                <a:tc>
                  <a:txBody>
                    <a:bodyPr/>
                    <a:lstStyle/>
                    <a:p>
                      <a:r>
                        <a:rPr lang="en-US" sz="1000"/>
                        <a:t>7</a:t>
                      </a:r>
                    </a:p>
                  </a:txBody>
                  <a:tcPr/>
                </a:tc>
                <a:tc>
                  <a:txBody>
                    <a:bodyPr/>
                    <a:lstStyle/>
                    <a:p>
                      <a:r>
                        <a:rPr lang="en-US" sz="1000"/>
                        <a:t>1</a:t>
                      </a:r>
                    </a:p>
                  </a:txBody>
                  <a:tcPr/>
                </a:tc>
                <a:tc>
                  <a:txBody>
                    <a:bodyPr/>
                    <a:lstStyle/>
                    <a:p>
                      <a:r>
                        <a:rPr lang="en-US" sz="1000"/>
                        <a:t>0.0000 %</a:t>
                      </a:r>
                    </a:p>
                  </a:txBody>
                  <a:tcPr/>
                </a:tc>
                <a:tc>
                  <a:txBody>
                    <a:bodyPr/>
                    <a:lstStyle/>
                    <a:p>
                      <a:r>
                        <a:rPr lang="en-US" sz="1000"/>
                        <a:t>3.4291 %</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05892204"/>
                  </a:ext>
                </a:extLst>
              </a:tr>
              <a:tr h="370840">
                <a:tc>
                  <a:txBody>
                    <a:bodyPr/>
                    <a:lstStyle/>
                    <a:p>
                      <a:r>
                        <a:rPr lang="en-US" sz="1000" b="1"/>
                        <a:t>Sportschau - 2019-11-14 21:23:08</a:t>
                      </a:r>
                      <a:r>
                        <a:rPr lang="en-US" sz="1000"/>
                        <a:t>
 Klare Sache in der Handball-Bundesliga: Der amtierende Meister SG Flensburg-Handewitt lässt dem TBV Lemgo Lippe keine Chance und bleibt an Tabellenführer Hannover dran. Können die Norddeutschen die Tabellenspitze bald erobern?</a:t>
                      </a:r>
                    </a:p>
                  </a:txBody>
                  <a:tcPr/>
                </a:tc>
                <a:tc>
                  <a:txBody>
                    <a:bodyPr/>
                    <a:lstStyle/>
                    <a:p>
                      <a:r>
                        <a:rPr lang="en-US" sz="1000"/>
                        <a:t>37328</a:t>
                      </a:r>
                    </a:p>
                  </a:txBody>
                  <a:tcPr/>
                </a:tc>
                <a:tc>
                  <a:txBody>
                    <a:bodyPr/>
                    <a:lstStyle/>
                    <a:p>
                      <a:r>
                        <a:rPr lang="en-US" sz="1000"/>
                        <a:t>31</a:t>
                      </a:r>
                    </a:p>
                  </a:txBody>
                  <a:tcPr/>
                </a:tc>
                <a:tc>
                  <a:txBody>
                    <a:bodyPr/>
                    <a:lstStyle/>
                    <a:p>
                      <a:r>
                        <a:rPr lang="en-US" sz="1000"/>
                        <a:t>5</a:t>
                      </a:r>
                    </a:p>
                  </a:txBody>
                  <a:tcPr/>
                </a:tc>
                <a:tc>
                  <a:txBody>
                    <a:bodyPr/>
                    <a:lstStyle/>
                    <a:p>
                      <a:r>
                        <a:rPr lang="en-US" sz="1000"/>
                        <a:t>3</a:t>
                      </a:r>
                    </a:p>
                  </a:txBody>
                  <a:tcPr/>
                </a:tc>
                <a:tc>
                  <a:txBody>
                    <a:bodyPr/>
                    <a:lstStyle/>
                    <a:p>
                      <a:r>
                        <a:rPr lang="en-US" sz="1000"/>
                        <a:t>0.0049 %</a:t>
                      </a:r>
                    </a:p>
                  </a:txBody>
                  <a:tcPr/>
                </a:tc>
                <a:tc>
                  <a:txBody>
                    <a:bodyPr/>
                    <a:lstStyle/>
                    <a:p>
                      <a:r>
                        <a:rPr lang="en-US" sz="1000"/>
                        <a:t>2.3816 %</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44933468"/>
                  </a:ext>
                </a:extLst>
              </a:tr>
            </a:tbl>
          </a:graphicData>
        </a:graphic>
      </p:graphicFrame>
      <p:sp>
        <p:nvSpPr>
          <p:cNvPr id="4" name="Text Placeholder 3">
            <a:extLst>
              <a:ext uri="{FF2B5EF4-FFF2-40B4-BE49-F238E27FC236}">
                <a16:creationId xmlns:a16="http://schemas.microsoft.com/office/drawing/2014/main" id="{6CAFB3DB-8E6B-4575-806D-88709E6B7203}"/>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239223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15EB-E657-4066-BAD7-672BF43EA1AB}"/>
              </a:ext>
            </a:extLst>
          </p:cNvPr>
          <p:cNvSpPr>
            <a:spLocks noGrp="1"/>
          </p:cNvSpPr>
          <p:nvPr>
            <p:ph type="title"/>
          </p:nvPr>
        </p:nvSpPr>
        <p:spPr/>
        <p:txBody>
          <a:bodyPr/>
          <a:lstStyle/>
          <a:p>
            <a:r>
              <a:rPr lang="de-DE"/>
              <a:t>Facebook Reichweite (Total) | 01.3.02.Sportschau</a:t>
            </a:r>
            <a:endParaRPr lang="en-US"/>
          </a:p>
        </p:txBody>
      </p:sp>
      <p:graphicFrame>
        <p:nvGraphicFramePr>
          <p:cNvPr id="6" name="Chart Placeholder 5">
            <a:extLst>
              <a:ext uri="{FF2B5EF4-FFF2-40B4-BE49-F238E27FC236}">
                <a16:creationId xmlns:a16="http://schemas.microsoft.com/office/drawing/2014/main" id="{076B5546-E936-4BF4-83AF-2E394B6F682D}"/>
              </a:ext>
            </a:extLst>
          </p:cNvPr>
          <p:cNvGraphicFramePr>
            <a:graphicFrameLocks noGrp="1"/>
          </p:cNvGraphicFramePr>
          <p:nvPr>
            <p:ph type="chart" sz="quarter" idx="13"/>
            <p:extLst>
              <p:ext uri="{D42A27DB-BD31-4B8C-83A1-F6EECF244321}">
                <p14:modId xmlns:p14="http://schemas.microsoft.com/office/powerpoint/2010/main" val="2309892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426594-2CE5-46C1-82C4-51AB1F990F2C}"/>
              </a:ext>
            </a:extLst>
          </p:cNvPr>
          <p:cNvSpPr>
            <a:spLocks noGrp="1"/>
          </p:cNvSpPr>
          <p:nvPr>
            <p:ph type="body" sz="quarter" idx="14"/>
          </p:nvPr>
        </p:nvSpPr>
        <p:spPr/>
        <p:txBody>
          <a:bodyPr/>
          <a:lstStyle/>
          <a:p>
            <a:r>
              <a:rPr lang="en-US"/>
              <a:t>04.11.2019 - 17.11.2019</a:t>
            </a:r>
          </a:p>
        </p:txBody>
      </p:sp>
      <p:sp>
        <p:nvSpPr>
          <p:cNvPr id="5" name="Footer Placeholder 4">
            <a:extLst>
              <a:ext uri="{FF2B5EF4-FFF2-40B4-BE49-F238E27FC236}">
                <a16:creationId xmlns:a16="http://schemas.microsoft.com/office/drawing/2014/main" id="{717EAF6F-57C8-497A-929B-9BE29AB9FE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6781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E0AA0-2A93-474E-9660-73199C50EADE}"/>
              </a:ext>
            </a:extLst>
          </p:cNvPr>
          <p:cNvSpPr>
            <a:spLocks noGrp="1"/>
          </p:cNvSpPr>
          <p:nvPr>
            <p:ph type="title"/>
          </p:nvPr>
        </p:nvSpPr>
        <p:spPr/>
        <p:txBody>
          <a:bodyPr/>
          <a:lstStyle/>
          <a:p>
            <a:r>
              <a:rPr lang="en-US"/>
              <a:t>Twitter Key Metrics Table | Sportschau</a:t>
            </a:r>
          </a:p>
        </p:txBody>
      </p:sp>
      <p:graphicFrame>
        <p:nvGraphicFramePr>
          <p:cNvPr id="5" name="Table Placeholder 4">
            <a:extLst>
              <a:ext uri="{FF2B5EF4-FFF2-40B4-BE49-F238E27FC236}">
                <a16:creationId xmlns:a16="http://schemas.microsoft.com/office/drawing/2014/main" id="{36C9235C-9297-4A41-9EFF-05A42659D2A2}"/>
              </a:ext>
            </a:extLst>
          </p:cNvPr>
          <p:cNvGraphicFramePr>
            <a:graphicFrameLocks noGrp="1"/>
          </p:cNvGraphicFramePr>
          <p:nvPr>
            <p:ph type="tbl" sz="quarter" idx="13"/>
            <p:extLst>
              <p:ext uri="{D42A27DB-BD31-4B8C-83A1-F6EECF244321}">
                <p14:modId xmlns:p14="http://schemas.microsoft.com/office/powerpoint/2010/main" val="3429627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709784032"/>
                    </a:ext>
                  </a:extLst>
                </a:gridCol>
                <a:gridCol w="493776">
                  <a:extLst>
                    <a:ext uri="{9D8B030D-6E8A-4147-A177-3AD203B41FA5}">
                      <a16:colId xmlns:a16="http://schemas.microsoft.com/office/drawing/2014/main" val="3801540143"/>
                    </a:ext>
                  </a:extLst>
                </a:gridCol>
                <a:gridCol w="493776">
                  <a:extLst>
                    <a:ext uri="{9D8B030D-6E8A-4147-A177-3AD203B41FA5}">
                      <a16:colId xmlns:a16="http://schemas.microsoft.com/office/drawing/2014/main" val="2411712511"/>
                    </a:ext>
                  </a:extLst>
                </a:gridCol>
                <a:gridCol w="493776">
                  <a:extLst>
                    <a:ext uri="{9D8B030D-6E8A-4147-A177-3AD203B41FA5}">
                      <a16:colId xmlns:a16="http://schemas.microsoft.com/office/drawing/2014/main" val="2721823537"/>
                    </a:ext>
                  </a:extLst>
                </a:gridCol>
                <a:gridCol w="493776">
                  <a:extLst>
                    <a:ext uri="{9D8B030D-6E8A-4147-A177-3AD203B41FA5}">
                      <a16:colId xmlns:a16="http://schemas.microsoft.com/office/drawing/2014/main" val="2111178307"/>
                    </a:ext>
                  </a:extLst>
                </a:gridCol>
                <a:gridCol w="493776">
                  <a:extLst>
                    <a:ext uri="{9D8B030D-6E8A-4147-A177-3AD203B41FA5}">
                      <a16:colId xmlns:a16="http://schemas.microsoft.com/office/drawing/2014/main" val="1181203806"/>
                    </a:ext>
                  </a:extLst>
                </a:gridCol>
                <a:gridCol w="493776">
                  <a:extLst>
                    <a:ext uri="{9D8B030D-6E8A-4147-A177-3AD203B41FA5}">
                      <a16:colId xmlns:a16="http://schemas.microsoft.com/office/drawing/2014/main" val="2228655231"/>
                    </a:ext>
                  </a:extLst>
                </a:gridCol>
                <a:gridCol w="493776">
                  <a:extLst>
                    <a:ext uri="{9D8B030D-6E8A-4147-A177-3AD203B41FA5}">
                      <a16:colId xmlns:a16="http://schemas.microsoft.com/office/drawing/2014/main" val="2250878985"/>
                    </a:ext>
                  </a:extLst>
                </a:gridCol>
                <a:gridCol w="493776">
                  <a:extLst>
                    <a:ext uri="{9D8B030D-6E8A-4147-A177-3AD203B41FA5}">
                      <a16:colId xmlns:a16="http://schemas.microsoft.com/office/drawing/2014/main" val="4186830851"/>
                    </a:ext>
                  </a:extLst>
                </a:gridCol>
                <a:gridCol w="493776">
                  <a:extLst>
                    <a:ext uri="{9D8B030D-6E8A-4147-A177-3AD203B41FA5}">
                      <a16:colId xmlns:a16="http://schemas.microsoft.com/office/drawing/2014/main" val="1276882366"/>
                    </a:ext>
                  </a:extLst>
                </a:gridCol>
                <a:gridCol w="493776">
                  <a:extLst>
                    <a:ext uri="{9D8B030D-6E8A-4147-A177-3AD203B41FA5}">
                      <a16:colId xmlns:a16="http://schemas.microsoft.com/office/drawing/2014/main" val="2842106251"/>
                    </a:ext>
                  </a:extLst>
                </a:gridCol>
                <a:gridCol w="493776">
                  <a:extLst>
                    <a:ext uri="{9D8B030D-6E8A-4147-A177-3AD203B41FA5}">
                      <a16:colId xmlns:a16="http://schemas.microsoft.com/office/drawing/2014/main" val="1453824403"/>
                    </a:ext>
                  </a:extLst>
                </a:gridCol>
                <a:gridCol w="493776">
                  <a:extLst>
                    <a:ext uri="{9D8B030D-6E8A-4147-A177-3AD203B41FA5}">
                      <a16:colId xmlns:a16="http://schemas.microsoft.com/office/drawing/2014/main" val="738869638"/>
                    </a:ext>
                  </a:extLst>
                </a:gridCol>
                <a:gridCol w="493776">
                  <a:extLst>
                    <a:ext uri="{9D8B030D-6E8A-4147-A177-3AD203B41FA5}">
                      <a16:colId xmlns:a16="http://schemas.microsoft.com/office/drawing/2014/main" val="415123745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61028932"/>
                  </a:ext>
                </a:extLst>
              </a:tr>
              <a:tr h="370840">
                <a:tc>
                  <a:txBody>
                    <a:bodyPr/>
                    <a:lstStyle/>
                    <a:p>
                      <a:r>
                        <a:rPr lang="en-US" sz="1000"/>
                        <a:t>Sportschau</a:t>
                      </a:r>
                    </a:p>
                  </a:txBody>
                  <a:tcPr/>
                </a:tc>
                <a:tc>
                  <a:txBody>
                    <a:bodyPr/>
                    <a:lstStyle/>
                    <a:p>
                      <a:r>
                        <a:rPr lang="en-US" sz="1000"/>
                        <a:t>609792</a:t>
                      </a:r>
                    </a:p>
                  </a:txBody>
                  <a:tcPr/>
                </a:tc>
                <a:tc>
                  <a:txBody>
                    <a:bodyPr/>
                    <a:lstStyle/>
                    <a:p>
                      <a:r>
                        <a:rPr lang="en-US" sz="1000"/>
                        <a:t>431</a:t>
                      </a:r>
                    </a:p>
                  </a:txBody>
                  <a:tcPr/>
                </a:tc>
                <a:tc>
                  <a:txBody>
                    <a:bodyPr/>
                    <a:lstStyle/>
                    <a:p>
                      <a:r>
                        <a:rPr lang="en-US" sz="1000"/>
                        <a:t>313</a:t>
                      </a:r>
                    </a:p>
                  </a:txBody>
                  <a:tcPr/>
                </a:tc>
                <a:tc>
                  <a:txBody>
                    <a:bodyPr/>
                    <a:lstStyle/>
                    <a:p>
                      <a:r>
                        <a:rPr lang="en-US" sz="1000"/>
                        <a:t>233</a:t>
                      </a:r>
                    </a:p>
                  </a:txBody>
                  <a:tcPr/>
                </a:tc>
                <a:tc>
                  <a:txBody>
                    <a:bodyPr/>
                    <a:lstStyle/>
                    <a:p>
                      <a:r>
                        <a:rPr lang="en-US" sz="1000"/>
                        <a:t>61</a:t>
                      </a:r>
                    </a:p>
                  </a:txBody>
                  <a:tcPr/>
                </a:tc>
                <a:tc>
                  <a:txBody>
                    <a:bodyPr/>
                    <a:lstStyle/>
                    <a:p>
                      <a:r>
                        <a:rPr lang="en-US" sz="1000"/>
                        <a:t>19</a:t>
                      </a:r>
                    </a:p>
                  </a:txBody>
                  <a:tcPr/>
                </a:tc>
                <a:tc>
                  <a:txBody>
                    <a:bodyPr/>
                    <a:lstStyle/>
                    <a:p>
                      <a:r>
                        <a:rPr lang="en-US" sz="1000"/>
                        <a:t>911</a:t>
                      </a:r>
                    </a:p>
                  </a:txBody>
                  <a:tcPr/>
                </a:tc>
                <a:tc>
                  <a:txBody>
                    <a:bodyPr/>
                    <a:lstStyle/>
                    <a:p>
                      <a:r>
                        <a:rPr lang="en-US" sz="1000"/>
                        <a:t>898</a:t>
                      </a:r>
                    </a:p>
                  </a:txBody>
                  <a:tcPr/>
                </a:tc>
                <a:tc>
                  <a:txBody>
                    <a:bodyPr/>
                    <a:lstStyle/>
                    <a:p>
                      <a:r>
                        <a:rPr lang="en-US" sz="1000"/>
                        <a:t>8150</a:t>
                      </a:r>
                    </a:p>
                  </a:txBody>
                  <a:tcPr/>
                </a:tc>
                <a:tc>
                  <a:txBody>
                    <a:bodyPr/>
                    <a:lstStyle/>
                    <a:p>
                      <a:r>
                        <a:rPr lang="en-US" sz="1000"/>
                        <a:t>472</a:t>
                      </a:r>
                    </a:p>
                  </a:txBody>
                  <a:tcPr/>
                </a:tc>
                <a:tc>
                  <a:txBody>
                    <a:bodyPr/>
                    <a:lstStyle/>
                    <a:p>
                      <a:r>
                        <a:rPr lang="en-US" sz="1000"/>
                        <a:t>1101</a:t>
                      </a:r>
                    </a:p>
                  </a:txBody>
                  <a:tcPr/>
                </a:tc>
                <a:tc>
                  <a:txBody>
                    <a:bodyPr/>
                    <a:lstStyle/>
                    <a:p>
                      <a:r>
                        <a:rPr lang="en-US" sz="1000"/>
                        <a:t>0.0067 %</a:t>
                      </a:r>
                    </a:p>
                  </a:txBody>
                  <a:tcPr/>
                </a:tc>
                <a:tc>
                  <a:txBody>
                    <a:bodyPr/>
                    <a:lstStyle/>
                    <a:p>
                      <a:r>
                        <a:rPr lang="en-US" sz="1000"/>
                        <a:t>1.7 %</a:t>
                      </a:r>
                    </a:p>
                  </a:txBody>
                  <a:tcPr/>
                </a:tc>
                <a:extLst>
                  <a:ext uri="{0D108BD9-81ED-4DB2-BD59-A6C34878D82A}">
                    <a16:rowId xmlns:a16="http://schemas.microsoft.com/office/drawing/2014/main" val="1748860300"/>
                  </a:ext>
                </a:extLst>
              </a:tr>
            </a:tbl>
          </a:graphicData>
        </a:graphic>
      </p:graphicFrame>
      <p:sp>
        <p:nvSpPr>
          <p:cNvPr id="4" name="Text Placeholder 3">
            <a:extLst>
              <a:ext uri="{FF2B5EF4-FFF2-40B4-BE49-F238E27FC236}">
                <a16:creationId xmlns:a16="http://schemas.microsoft.com/office/drawing/2014/main" id="{E3529CA9-BD4E-496E-816F-EE84A8B3BE4F}"/>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3787242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5EFA5-F449-4215-B220-36DB3C6299FA}"/>
              </a:ext>
            </a:extLst>
          </p:cNvPr>
          <p:cNvSpPr>
            <a:spLocks noGrp="1"/>
          </p:cNvSpPr>
          <p:nvPr>
            <p:ph type="title"/>
          </p:nvPr>
        </p:nvSpPr>
        <p:spPr/>
        <p:txBody>
          <a:bodyPr/>
          <a:lstStyle/>
          <a:p>
            <a:r>
              <a:rPr lang="en-US"/>
              <a:t>Twitter Top Own Tweets (with Impressions) | Sportschau - 1 of 17</a:t>
            </a:r>
          </a:p>
        </p:txBody>
      </p:sp>
      <p:graphicFrame>
        <p:nvGraphicFramePr>
          <p:cNvPr id="5" name="Table Placeholder 4">
            <a:extLst>
              <a:ext uri="{FF2B5EF4-FFF2-40B4-BE49-F238E27FC236}">
                <a16:creationId xmlns:a16="http://schemas.microsoft.com/office/drawing/2014/main" id="{5F054891-4F20-4EC6-B619-8145ED4054CE}"/>
              </a:ext>
            </a:extLst>
          </p:cNvPr>
          <p:cNvGraphicFramePr>
            <a:graphicFrameLocks noGrp="1"/>
          </p:cNvGraphicFramePr>
          <p:nvPr>
            <p:ph type="tbl" sz="quarter" idx="13"/>
            <p:extLst>
              <p:ext uri="{D42A27DB-BD31-4B8C-83A1-F6EECF244321}">
                <p14:modId xmlns:p14="http://schemas.microsoft.com/office/powerpoint/2010/main" val="243669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07023104"/>
                    </a:ext>
                  </a:extLst>
                </a:gridCol>
                <a:gridCol w="822960">
                  <a:extLst>
                    <a:ext uri="{9D8B030D-6E8A-4147-A177-3AD203B41FA5}">
                      <a16:colId xmlns:a16="http://schemas.microsoft.com/office/drawing/2014/main" val="4255593671"/>
                    </a:ext>
                  </a:extLst>
                </a:gridCol>
                <a:gridCol w="822960">
                  <a:extLst>
                    <a:ext uri="{9D8B030D-6E8A-4147-A177-3AD203B41FA5}">
                      <a16:colId xmlns:a16="http://schemas.microsoft.com/office/drawing/2014/main" val="882373356"/>
                    </a:ext>
                  </a:extLst>
                </a:gridCol>
                <a:gridCol w="822960">
                  <a:extLst>
                    <a:ext uri="{9D8B030D-6E8A-4147-A177-3AD203B41FA5}">
                      <a16:colId xmlns:a16="http://schemas.microsoft.com/office/drawing/2014/main" val="1863671312"/>
                    </a:ext>
                  </a:extLst>
                </a:gridCol>
                <a:gridCol w="822960">
                  <a:extLst>
                    <a:ext uri="{9D8B030D-6E8A-4147-A177-3AD203B41FA5}">
                      <a16:colId xmlns:a16="http://schemas.microsoft.com/office/drawing/2014/main" val="4089017483"/>
                    </a:ext>
                  </a:extLst>
                </a:gridCol>
                <a:gridCol w="822960">
                  <a:extLst>
                    <a:ext uri="{9D8B030D-6E8A-4147-A177-3AD203B41FA5}">
                      <a16:colId xmlns:a16="http://schemas.microsoft.com/office/drawing/2014/main" val="2966507008"/>
                    </a:ext>
                  </a:extLst>
                </a:gridCol>
                <a:gridCol w="905256">
                  <a:extLst>
                    <a:ext uri="{9D8B030D-6E8A-4147-A177-3AD203B41FA5}">
                      <a16:colId xmlns:a16="http://schemas.microsoft.com/office/drawing/2014/main" val="1123585178"/>
                    </a:ext>
                  </a:extLst>
                </a:gridCol>
                <a:gridCol w="987552">
                  <a:extLst>
                    <a:ext uri="{9D8B030D-6E8A-4147-A177-3AD203B41FA5}">
                      <a16:colId xmlns:a16="http://schemas.microsoft.com/office/drawing/2014/main" val="792870901"/>
                    </a:ext>
                  </a:extLst>
                </a:gridCol>
                <a:gridCol w="987552">
                  <a:extLst>
                    <a:ext uri="{9D8B030D-6E8A-4147-A177-3AD203B41FA5}">
                      <a16:colId xmlns:a16="http://schemas.microsoft.com/office/drawing/2014/main" val="3090617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9871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- 2019-11-12 19:12:00</a:t>
                      </a:r>
                      <a:r>
                        <a:rPr kumimoji="0" lang="en-US" sz="1000" b="0" i="0" u="none" strike="noStrike" kern="1200" cap="none" spc="0" normalizeH="0" baseline="0" noProof="0">
                          <a:ln>
                            <a:noFill/>
                          </a:ln>
                          <a:solidFill>
                            <a:prstClr val="black"/>
                          </a:solidFill>
                          <a:effectLst/>
                          <a:uLnTx/>
                          <a:uFillTx/>
                          <a:latin typeface="+mn-lt"/>
                          <a:ea typeface="+mn-ea"/>
                          <a:cs typeface="+mn-cs"/>
                        </a:rPr>
                        <a:t>
 Shots fired ⚡ https://t.co/0pCM1nzrqZ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20.0051 %</a:t>
                      </a:r>
                    </a:p>
                  </a:txBody>
                  <a:tcPr/>
                </a:tc>
                <a:extLst>
                  <a:ext uri="{0D108BD9-81ED-4DB2-BD59-A6C34878D82A}">
                    <a16:rowId xmlns:a16="http://schemas.microsoft.com/office/drawing/2014/main" val="823555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- 2019-11-09 10:23:41</a:t>
                      </a:r>
                      <a:r>
                        <a:rPr kumimoji="0" lang="en-US" sz="1000" b="0" i="0" u="none" strike="noStrike" kern="1200" cap="none" spc="0" normalizeH="0" baseline="0" noProof="0">
                          <a:ln>
                            <a:noFill/>
                          </a:ln>
                          <a:solidFill>
                            <a:prstClr val="black"/>
                          </a:solidFill>
                          <a:effectLst/>
                          <a:uLnTx/>
                          <a:uFillTx/>
                          <a:latin typeface="+mn-lt"/>
                          <a:ea typeface="+mn-ea"/>
                          <a:cs typeface="+mn-cs"/>
                        </a:rPr>
                        <a:t>
 🙋‍♀️ Während der BVB in München "Männerfußball" spielen will fordert DFB-Nationaltorhüterin Almuth Schult mehr Engagement der Traditionsklubs für den Frauenfußball. #ENGGER #FCBBVB https://t.co/7KrsDanTUT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6.8420 %</a:t>
                      </a:r>
                    </a:p>
                  </a:txBody>
                  <a:tcPr/>
                </a:tc>
                <a:extLst>
                  <a:ext uri="{0D108BD9-81ED-4DB2-BD59-A6C34878D82A}">
                    <a16:rowId xmlns:a16="http://schemas.microsoft.com/office/drawing/2014/main" val="1791834277"/>
                  </a:ext>
                </a:extLst>
              </a:tr>
            </a:tbl>
          </a:graphicData>
        </a:graphic>
      </p:graphicFrame>
      <p:sp>
        <p:nvSpPr>
          <p:cNvPr id="4" name="Text Placeholder 3">
            <a:extLst>
              <a:ext uri="{FF2B5EF4-FFF2-40B4-BE49-F238E27FC236}">
                <a16:creationId xmlns:a16="http://schemas.microsoft.com/office/drawing/2014/main" id="{CD7434A5-3C7E-4096-9DA7-22E6C6BEF5D8}"/>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532200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953E6-76E4-4232-9B4B-A5F3EFA64996}"/>
              </a:ext>
            </a:extLst>
          </p:cNvPr>
          <p:cNvSpPr>
            <a:spLocks noGrp="1"/>
          </p:cNvSpPr>
          <p:nvPr>
            <p:ph type="title"/>
          </p:nvPr>
        </p:nvSpPr>
        <p:spPr/>
        <p:txBody>
          <a:bodyPr/>
          <a:lstStyle/>
          <a:p>
            <a:r>
              <a:rPr lang="en-US"/>
              <a:t>Twitter Top Own Tweets (with Impressions) | Sportschau - 2 of 17</a:t>
            </a:r>
          </a:p>
        </p:txBody>
      </p:sp>
      <p:graphicFrame>
        <p:nvGraphicFramePr>
          <p:cNvPr id="5" name="Table Placeholder 4">
            <a:extLst>
              <a:ext uri="{FF2B5EF4-FFF2-40B4-BE49-F238E27FC236}">
                <a16:creationId xmlns:a16="http://schemas.microsoft.com/office/drawing/2014/main" id="{8DC2B5C4-EF06-4AD8-B9D5-2DF1008DA3EF}"/>
              </a:ext>
            </a:extLst>
          </p:cNvPr>
          <p:cNvGraphicFramePr>
            <a:graphicFrameLocks noGrp="1"/>
          </p:cNvGraphicFramePr>
          <p:nvPr>
            <p:ph type="tbl" sz="quarter" idx="13"/>
            <p:extLst>
              <p:ext uri="{D42A27DB-BD31-4B8C-83A1-F6EECF244321}">
                <p14:modId xmlns:p14="http://schemas.microsoft.com/office/powerpoint/2010/main" val="2650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50380985"/>
                    </a:ext>
                  </a:extLst>
                </a:gridCol>
                <a:gridCol w="822960">
                  <a:extLst>
                    <a:ext uri="{9D8B030D-6E8A-4147-A177-3AD203B41FA5}">
                      <a16:colId xmlns:a16="http://schemas.microsoft.com/office/drawing/2014/main" val="103073104"/>
                    </a:ext>
                  </a:extLst>
                </a:gridCol>
                <a:gridCol w="822960">
                  <a:extLst>
                    <a:ext uri="{9D8B030D-6E8A-4147-A177-3AD203B41FA5}">
                      <a16:colId xmlns:a16="http://schemas.microsoft.com/office/drawing/2014/main" val="408144436"/>
                    </a:ext>
                  </a:extLst>
                </a:gridCol>
                <a:gridCol w="822960">
                  <a:extLst>
                    <a:ext uri="{9D8B030D-6E8A-4147-A177-3AD203B41FA5}">
                      <a16:colId xmlns:a16="http://schemas.microsoft.com/office/drawing/2014/main" val="3631598480"/>
                    </a:ext>
                  </a:extLst>
                </a:gridCol>
                <a:gridCol w="822960">
                  <a:extLst>
                    <a:ext uri="{9D8B030D-6E8A-4147-A177-3AD203B41FA5}">
                      <a16:colId xmlns:a16="http://schemas.microsoft.com/office/drawing/2014/main" val="1146842153"/>
                    </a:ext>
                  </a:extLst>
                </a:gridCol>
                <a:gridCol w="822960">
                  <a:extLst>
                    <a:ext uri="{9D8B030D-6E8A-4147-A177-3AD203B41FA5}">
                      <a16:colId xmlns:a16="http://schemas.microsoft.com/office/drawing/2014/main" val="1970643879"/>
                    </a:ext>
                  </a:extLst>
                </a:gridCol>
                <a:gridCol w="905256">
                  <a:extLst>
                    <a:ext uri="{9D8B030D-6E8A-4147-A177-3AD203B41FA5}">
                      <a16:colId xmlns:a16="http://schemas.microsoft.com/office/drawing/2014/main" val="493606727"/>
                    </a:ext>
                  </a:extLst>
                </a:gridCol>
                <a:gridCol w="987552">
                  <a:extLst>
                    <a:ext uri="{9D8B030D-6E8A-4147-A177-3AD203B41FA5}">
                      <a16:colId xmlns:a16="http://schemas.microsoft.com/office/drawing/2014/main" val="430764344"/>
                    </a:ext>
                  </a:extLst>
                </a:gridCol>
                <a:gridCol w="987552">
                  <a:extLst>
                    <a:ext uri="{9D8B030D-6E8A-4147-A177-3AD203B41FA5}">
                      <a16:colId xmlns:a16="http://schemas.microsoft.com/office/drawing/2014/main" val="649184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995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- 2019-11-11 11:06:46</a:t>
                      </a:r>
                      <a:r>
                        <a:rPr kumimoji="0" lang="de-DE" sz="1000" b="0" i="0" u="none" strike="noStrike" kern="1200" cap="none" spc="0" normalizeH="0" baseline="0" noProof="0">
                          <a:ln>
                            <a:noFill/>
                          </a:ln>
                          <a:solidFill>
                            <a:prstClr val="black"/>
                          </a:solidFill>
                          <a:effectLst/>
                          <a:uLnTx/>
                          <a:uFillTx/>
                          <a:latin typeface="+mn-lt"/>
                          <a:ea typeface="+mn-ea"/>
                          <a:cs typeface="+mn-cs"/>
                        </a:rPr>
                        <a:t>
 ⚽🇩🇪 So sehen die neuen Trikots der Deutschen Nationalmannschaft aus - 👍oder 👎? #Nationalmannschaft #DFB #Sportschau https://t.co/yVFgAU6kpo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12.1015 %</a:t>
                      </a:r>
                    </a:p>
                  </a:txBody>
                  <a:tcPr/>
                </a:tc>
                <a:extLst>
                  <a:ext uri="{0D108BD9-81ED-4DB2-BD59-A6C34878D82A}">
                    <a16:rowId xmlns:a16="http://schemas.microsoft.com/office/drawing/2014/main" val="1276495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- 2019-11-09 11:06:13</a:t>
                      </a:r>
                      <a:r>
                        <a:rPr kumimoji="0" lang="de-DE" sz="1000" b="0" i="0" u="none" strike="noStrike" kern="1200" cap="none" spc="0" normalizeH="0" baseline="0" noProof="0">
                          <a:ln>
                            <a:noFill/>
                          </a:ln>
                          <a:solidFill>
                            <a:prstClr val="black"/>
                          </a:solidFill>
                          <a:effectLst/>
                          <a:uLnTx/>
                          <a:uFillTx/>
                          <a:latin typeface="+mn-lt"/>
                          <a:ea typeface="+mn-ea"/>
                          <a:cs typeface="+mn-cs"/>
                        </a:rPr>
                        <a:t>
 ⏪ Heute vor 30 Jahren, am #9November 1989, sah die Bundesliga-Tabelle übrigens so aus... #Mauerfall30 #Mauerfall https://t.co/RE1t0C1rua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18.6080 %</a:t>
                      </a:r>
                    </a:p>
                  </a:txBody>
                  <a:tcPr/>
                </a:tc>
                <a:extLst>
                  <a:ext uri="{0D108BD9-81ED-4DB2-BD59-A6C34878D82A}">
                    <a16:rowId xmlns:a16="http://schemas.microsoft.com/office/drawing/2014/main" val="4263389443"/>
                  </a:ext>
                </a:extLst>
              </a:tr>
            </a:tbl>
          </a:graphicData>
        </a:graphic>
      </p:graphicFrame>
      <p:sp>
        <p:nvSpPr>
          <p:cNvPr id="4" name="Text Placeholder 3">
            <a:extLst>
              <a:ext uri="{FF2B5EF4-FFF2-40B4-BE49-F238E27FC236}">
                <a16:creationId xmlns:a16="http://schemas.microsoft.com/office/drawing/2014/main" id="{8FD8C138-5E24-43B4-9649-A8616A517C90}"/>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702126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68CB8-F7B6-4222-8673-07B41D0B252D}"/>
              </a:ext>
            </a:extLst>
          </p:cNvPr>
          <p:cNvSpPr>
            <a:spLocks noGrp="1"/>
          </p:cNvSpPr>
          <p:nvPr>
            <p:ph type="title"/>
          </p:nvPr>
        </p:nvSpPr>
        <p:spPr/>
        <p:txBody>
          <a:bodyPr/>
          <a:lstStyle/>
          <a:p>
            <a:r>
              <a:rPr lang="en-US"/>
              <a:t>Twitter Top Own Tweets (with Impressions) | Sportschau - 3 of 17</a:t>
            </a:r>
          </a:p>
        </p:txBody>
      </p:sp>
      <p:graphicFrame>
        <p:nvGraphicFramePr>
          <p:cNvPr id="5" name="Table Placeholder 4">
            <a:extLst>
              <a:ext uri="{FF2B5EF4-FFF2-40B4-BE49-F238E27FC236}">
                <a16:creationId xmlns:a16="http://schemas.microsoft.com/office/drawing/2014/main" id="{15602973-3B7D-4DD5-A084-1528CFCD4625}"/>
              </a:ext>
            </a:extLst>
          </p:cNvPr>
          <p:cNvGraphicFramePr>
            <a:graphicFrameLocks noGrp="1"/>
          </p:cNvGraphicFramePr>
          <p:nvPr>
            <p:ph type="tbl" sz="quarter" idx="13"/>
            <p:extLst>
              <p:ext uri="{D42A27DB-BD31-4B8C-83A1-F6EECF244321}">
                <p14:modId xmlns:p14="http://schemas.microsoft.com/office/powerpoint/2010/main" val="3363645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98753648"/>
                    </a:ext>
                  </a:extLst>
                </a:gridCol>
                <a:gridCol w="822960">
                  <a:extLst>
                    <a:ext uri="{9D8B030D-6E8A-4147-A177-3AD203B41FA5}">
                      <a16:colId xmlns:a16="http://schemas.microsoft.com/office/drawing/2014/main" val="3536686744"/>
                    </a:ext>
                  </a:extLst>
                </a:gridCol>
                <a:gridCol w="822960">
                  <a:extLst>
                    <a:ext uri="{9D8B030D-6E8A-4147-A177-3AD203B41FA5}">
                      <a16:colId xmlns:a16="http://schemas.microsoft.com/office/drawing/2014/main" val="786507166"/>
                    </a:ext>
                  </a:extLst>
                </a:gridCol>
                <a:gridCol w="822960">
                  <a:extLst>
                    <a:ext uri="{9D8B030D-6E8A-4147-A177-3AD203B41FA5}">
                      <a16:colId xmlns:a16="http://schemas.microsoft.com/office/drawing/2014/main" val="1252270470"/>
                    </a:ext>
                  </a:extLst>
                </a:gridCol>
                <a:gridCol w="822960">
                  <a:extLst>
                    <a:ext uri="{9D8B030D-6E8A-4147-A177-3AD203B41FA5}">
                      <a16:colId xmlns:a16="http://schemas.microsoft.com/office/drawing/2014/main" val="2924476214"/>
                    </a:ext>
                  </a:extLst>
                </a:gridCol>
                <a:gridCol w="822960">
                  <a:extLst>
                    <a:ext uri="{9D8B030D-6E8A-4147-A177-3AD203B41FA5}">
                      <a16:colId xmlns:a16="http://schemas.microsoft.com/office/drawing/2014/main" val="1027196960"/>
                    </a:ext>
                  </a:extLst>
                </a:gridCol>
                <a:gridCol w="905256">
                  <a:extLst>
                    <a:ext uri="{9D8B030D-6E8A-4147-A177-3AD203B41FA5}">
                      <a16:colId xmlns:a16="http://schemas.microsoft.com/office/drawing/2014/main" val="2722714251"/>
                    </a:ext>
                  </a:extLst>
                </a:gridCol>
                <a:gridCol w="987552">
                  <a:extLst>
                    <a:ext uri="{9D8B030D-6E8A-4147-A177-3AD203B41FA5}">
                      <a16:colId xmlns:a16="http://schemas.microsoft.com/office/drawing/2014/main" val="3351256"/>
                    </a:ext>
                  </a:extLst>
                </a:gridCol>
                <a:gridCol w="987552">
                  <a:extLst>
                    <a:ext uri="{9D8B030D-6E8A-4147-A177-3AD203B41FA5}">
                      <a16:colId xmlns:a16="http://schemas.microsoft.com/office/drawing/2014/main" val="1712220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40899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- 2019-11-09 20:35:05</a:t>
                      </a:r>
                      <a:r>
                        <a:rPr kumimoji="0" lang="de-DE" sz="1000" b="0" i="0" u="none" strike="noStrike" kern="1200" cap="none" spc="0" normalizeH="0" baseline="0" noProof="0">
                          <a:ln>
                            <a:noFill/>
                          </a:ln>
                          <a:solidFill>
                            <a:prstClr val="black"/>
                          </a:solidFill>
                          <a:effectLst/>
                          <a:uLnTx/>
                          <a:uFillTx/>
                          <a:latin typeface="+mn-lt"/>
                          <a:ea typeface="+mn-ea"/>
                          <a:cs typeface="+mn-cs"/>
                        </a:rPr>
                        <a:t>
 Bei dem Freistoß zum spielentscheidenden 1:0 für Augsburg standen Spieler des FCA in der Mauer - das ist regelwidrig. Steffen Baumgart ist sauer, dass in diesem Moment der Video-Assistent nicht eingeschritten ist. #SCPFCA https://t.co/Wq9P7K8eVP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2.4955 %</a:t>
                      </a:r>
                    </a:p>
                  </a:txBody>
                  <a:tcPr/>
                </a:tc>
                <a:extLst>
                  <a:ext uri="{0D108BD9-81ED-4DB2-BD59-A6C34878D82A}">
                    <a16:rowId xmlns:a16="http://schemas.microsoft.com/office/drawing/2014/main" val="1898792113"/>
                  </a:ext>
                </a:extLst>
              </a:tr>
            </a:tbl>
          </a:graphicData>
        </a:graphic>
      </p:graphicFrame>
      <p:sp>
        <p:nvSpPr>
          <p:cNvPr id="4" name="Text Placeholder 3">
            <a:extLst>
              <a:ext uri="{FF2B5EF4-FFF2-40B4-BE49-F238E27FC236}">
                <a16:creationId xmlns:a16="http://schemas.microsoft.com/office/drawing/2014/main" id="{8D10A0EA-1804-4BB2-BC95-E906D7BA9D11}"/>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22798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344E-3763-47E8-A4C1-B194D2ED97C4}"/>
              </a:ext>
            </a:extLst>
          </p:cNvPr>
          <p:cNvSpPr>
            <a:spLocks noGrp="1"/>
          </p:cNvSpPr>
          <p:nvPr>
            <p:ph type="title"/>
          </p:nvPr>
        </p:nvSpPr>
        <p:spPr/>
        <p:txBody>
          <a:bodyPr/>
          <a:lstStyle/>
          <a:p>
            <a:r>
              <a:rPr lang="en-US"/>
              <a:t>Twitter Top Own Tweets (with Impressions) | Sportschau - 4 of 17</a:t>
            </a:r>
          </a:p>
        </p:txBody>
      </p:sp>
      <p:graphicFrame>
        <p:nvGraphicFramePr>
          <p:cNvPr id="5" name="Table Placeholder 4">
            <a:extLst>
              <a:ext uri="{FF2B5EF4-FFF2-40B4-BE49-F238E27FC236}">
                <a16:creationId xmlns:a16="http://schemas.microsoft.com/office/drawing/2014/main" id="{7D8DFDA3-7A70-42E7-8338-8ABF84332EE8}"/>
              </a:ext>
            </a:extLst>
          </p:cNvPr>
          <p:cNvGraphicFramePr>
            <a:graphicFrameLocks noGrp="1"/>
          </p:cNvGraphicFramePr>
          <p:nvPr>
            <p:ph type="tbl" sz="quarter" idx="13"/>
            <p:extLst>
              <p:ext uri="{D42A27DB-BD31-4B8C-83A1-F6EECF244321}">
                <p14:modId xmlns:p14="http://schemas.microsoft.com/office/powerpoint/2010/main" val="3427429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81811554"/>
                    </a:ext>
                  </a:extLst>
                </a:gridCol>
                <a:gridCol w="822960">
                  <a:extLst>
                    <a:ext uri="{9D8B030D-6E8A-4147-A177-3AD203B41FA5}">
                      <a16:colId xmlns:a16="http://schemas.microsoft.com/office/drawing/2014/main" val="3409374265"/>
                    </a:ext>
                  </a:extLst>
                </a:gridCol>
                <a:gridCol w="822960">
                  <a:extLst>
                    <a:ext uri="{9D8B030D-6E8A-4147-A177-3AD203B41FA5}">
                      <a16:colId xmlns:a16="http://schemas.microsoft.com/office/drawing/2014/main" val="3796193968"/>
                    </a:ext>
                  </a:extLst>
                </a:gridCol>
                <a:gridCol w="822960">
                  <a:extLst>
                    <a:ext uri="{9D8B030D-6E8A-4147-A177-3AD203B41FA5}">
                      <a16:colId xmlns:a16="http://schemas.microsoft.com/office/drawing/2014/main" val="4269018558"/>
                    </a:ext>
                  </a:extLst>
                </a:gridCol>
                <a:gridCol w="822960">
                  <a:extLst>
                    <a:ext uri="{9D8B030D-6E8A-4147-A177-3AD203B41FA5}">
                      <a16:colId xmlns:a16="http://schemas.microsoft.com/office/drawing/2014/main" val="2915265217"/>
                    </a:ext>
                  </a:extLst>
                </a:gridCol>
                <a:gridCol w="822960">
                  <a:extLst>
                    <a:ext uri="{9D8B030D-6E8A-4147-A177-3AD203B41FA5}">
                      <a16:colId xmlns:a16="http://schemas.microsoft.com/office/drawing/2014/main" val="2596852272"/>
                    </a:ext>
                  </a:extLst>
                </a:gridCol>
                <a:gridCol w="905256">
                  <a:extLst>
                    <a:ext uri="{9D8B030D-6E8A-4147-A177-3AD203B41FA5}">
                      <a16:colId xmlns:a16="http://schemas.microsoft.com/office/drawing/2014/main" val="1469753322"/>
                    </a:ext>
                  </a:extLst>
                </a:gridCol>
                <a:gridCol w="987552">
                  <a:extLst>
                    <a:ext uri="{9D8B030D-6E8A-4147-A177-3AD203B41FA5}">
                      <a16:colId xmlns:a16="http://schemas.microsoft.com/office/drawing/2014/main" val="1209776887"/>
                    </a:ext>
                  </a:extLst>
                </a:gridCol>
                <a:gridCol w="987552">
                  <a:extLst>
                    <a:ext uri="{9D8B030D-6E8A-4147-A177-3AD203B41FA5}">
                      <a16:colId xmlns:a16="http://schemas.microsoft.com/office/drawing/2014/main" val="1985625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814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- 2019-11-11 12:00:54</a:t>
                      </a:r>
                      <a:r>
                        <a:rPr kumimoji="0" lang="de-DE" sz="1000" b="0" i="0" u="none" strike="noStrike" kern="1200" cap="none" spc="0" normalizeH="0" baseline="0" noProof="0">
                          <a:ln>
                            <a:noFill/>
                          </a:ln>
                          <a:solidFill>
                            <a:prstClr val="black"/>
                          </a:solidFill>
                          <a:effectLst/>
                          <a:uLnTx/>
                          <a:uFillTx/>
                          <a:latin typeface="+mn-lt"/>
                          <a:ea typeface="+mn-ea"/>
                          <a:cs typeface="+mn-cs"/>
                        </a:rPr>
                        <a:t>
 ⚽ Das ist am 11.11. unsere Elf des 11.Spieltages 😁. Wer fehlt, wer steht dort zurecht? #ElfdesTages #Bundesliga #Sportschau https://t.co/dWs0MLI5HI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17.6044 %</a:t>
                      </a:r>
                    </a:p>
                  </a:txBody>
                  <a:tcPr/>
                </a:tc>
                <a:extLst>
                  <a:ext uri="{0D108BD9-81ED-4DB2-BD59-A6C34878D82A}">
                    <a16:rowId xmlns:a16="http://schemas.microsoft.com/office/drawing/2014/main" val="313464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- 2019-11-13 23:09:56</a:t>
                      </a:r>
                      <a:r>
                        <a:rPr kumimoji="0" lang="en-US" sz="1000" b="0" i="0" u="none" strike="noStrike" kern="1200" cap="none" spc="0" normalizeH="0" baseline="0" noProof="0">
                          <a:ln>
                            <a:noFill/>
                          </a:ln>
                          <a:solidFill>
                            <a:prstClr val="black"/>
                          </a:solidFill>
                          <a:effectLst/>
                          <a:uLnTx/>
                          <a:uFillTx/>
                          <a:latin typeface="+mn-lt"/>
                          <a:ea typeface="+mn-ea"/>
                          <a:cs typeface="+mn-cs"/>
                        </a:rPr>
                        <a:t>
 Mic drop. 🎤 https://t.co/BQRN2ndPNd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16.7574 %</a:t>
                      </a:r>
                    </a:p>
                  </a:txBody>
                  <a:tcPr/>
                </a:tc>
                <a:extLst>
                  <a:ext uri="{0D108BD9-81ED-4DB2-BD59-A6C34878D82A}">
                    <a16:rowId xmlns:a16="http://schemas.microsoft.com/office/drawing/2014/main" val="333854754"/>
                  </a:ext>
                </a:extLst>
              </a:tr>
            </a:tbl>
          </a:graphicData>
        </a:graphic>
      </p:graphicFrame>
      <p:sp>
        <p:nvSpPr>
          <p:cNvPr id="4" name="Text Placeholder 3">
            <a:extLst>
              <a:ext uri="{FF2B5EF4-FFF2-40B4-BE49-F238E27FC236}">
                <a16:creationId xmlns:a16="http://schemas.microsoft.com/office/drawing/2014/main" id="{90EC586E-566D-473C-A7EF-AE64C3AB1532}"/>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501377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43AED-E5D9-4E85-8DC8-050B3B1125BC}"/>
              </a:ext>
            </a:extLst>
          </p:cNvPr>
          <p:cNvSpPr>
            <a:spLocks noGrp="1"/>
          </p:cNvSpPr>
          <p:nvPr>
            <p:ph type="title"/>
          </p:nvPr>
        </p:nvSpPr>
        <p:spPr/>
        <p:txBody>
          <a:bodyPr/>
          <a:lstStyle/>
          <a:p>
            <a:r>
              <a:rPr lang="en-US"/>
              <a:t>Twitter Top Own Tweets (with Impressions) | Sportschau - 5 of 17</a:t>
            </a:r>
          </a:p>
        </p:txBody>
      </p:sp>
      <p:graphicFrame>
        <p:nvGraphicFramePr>
          <p:cNvPr id="5" name="Table Placeholder 4">
            <a:extLst>
              <a:ext uri="{FF2B5EF4-FFF2-40B4-BE49-F238E27FC236}">
                <a16:creationId xmlns:a16="http://schemas.microsoft.com/office/drawing/2014/main" id="{3EB20033-B451-41DE-809B-48468F9A46CE}"/>
              </a:ext>
            </a:extLst>
          </p:cNvPr>
          <p:cNvGraphicFramePr>
            <a:graphicFrameLocks noGrp="1"/>
          </p:cNvGraphicFramePr>
          <p:nvPr>
            <p:ph type="tbl" sz="quarter" idx="13"/>
            <p:extLst>
              <p:ext uri="{D42A27DB-BD31-4B8C-83A1-F6EECF244321}">
                <p14:modId xmlns:p14="http://schemas.microsoft.com/office/powerpoint/2010/main" val="3693561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228511"/>
                    </a:ext>
                  </a:extLst>
                </a:gridCol>
                <a:gridCol w="822960">
                  <a:extLst>
                    <a:ext uri="{9D8B030D-6E8A-4147-A177-3AD203B41FA5}">
                      <a16:colId xmlns:a16="http://schemas.microsoft.com/office/drawing/2014/main" val="950252798"/>
                    </a:ext>
                  </a:extLst>
                </a:gridCol>
                <a:gridCol w="822960">
                  <a:extLst>
                    <a:ext uri="{9D8B030D-6E8A-4147-A177-3AD203B41FA5}">
                      <a16:colId xmlns:a16="http://schemas.microsoft.com/office/drawing/2014/main" val="3715631707"/>
                    </a:ext>
                  </a:extLst>
                </a:gridCol>
                <a:gridCol w="822960">
                  <a:extLst>
                    <a:ext uri="{9D8B030D-6E8A-4147-A177-3AD203B41FA5}">
                      <a16:colId xmlns:a16="http://schemas.microsoft.com/office/drawing/2014/main" val="597229639"/>
                    </a:ext>
                  </a:extLst>
                </a:gridCol>
                <a:gridCol w="822960">
                  <a:extLst>
                    <a:ext uri="{9D8B030D-6E8A-4147-A177-3AD203B41FA5}">
                      <a16:colId xmlns:a16="http://schemas.microsoft.com/office/drawing/2014/main" val="1991500180"/>
                    </a:ext>
                  </a:extLst>
                </a:gridCol>
                <a:gridCol w="822960">
                  <a:extLst>
                    <a:ext uri="{9D8B030D-6E8A-4147-A177-3AD203B41FA5}">
                      <a16:colId xmlns:a16="http://schemas.microsoft.com/office/drawing/2014/main" val="3407526339"/>
                    </a:ext>
                  </a:extLst>
                </a:gridCol>
                <a:gridCol w="905256">
                  <a:extLst>
                    <a:ext uri="{9D8B030D-6E8A-4147-A177-3AD203B41FA5}">
                      <a16:colId xmlns:a16="http://schemas.microsoft.com/office/drawing/2014/main" val="3448801361"/>
                    </a:ext>
                  </a:extLst>
                </a:gridCol>
                <a:gridCol w="987552">
                  <a:extLst>
                    <a:ext uri="{9D8B030D-6E8A-4147-A177-3AD203B41FA5}">
                      <a16:colId xmlns:a16="http://schemas.microsoft.com/office/drawing/2014/main" val="3912374960"/>
                    </a:ext>
                  </a:extLst>
                </a:gridCol>
                <a:gridCol w="987552">
                  <a:extLst>
                    <a:ext uri="{9D8B030D-6E8A-4147-A177-3AD203B41FA5}">
                      <a16:colId xmlns:a16="http://schemas.microsoft.com/office/drawing/2014/main" val="2655592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91868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- 2019-11-13 15:42:54</a:t>
                      </a:r>
                      <a:r>
                        <a:rPr kumimoji="0" lang="de-DE" sz="1000" b="0" i="0" u="none" strike="noStrike" kern="1200" cap="none" spc="0" normalizeH="0" baseline="0" noProof="0">
                          <a:ln>
                            <a:noFill/>
                          </a:ln>
                          <a:solidFill>
                            <a:prstClr val="black"/>
                          </a:solidFill>
                          <a:effectLst/>
                          <a:uLnTx/>
                          <a:uFillTx/>
                          <a:latin typeface="+mn-lt"/>
                          <a:ea typeface="+mn-ea"/>
                          <a:cs typeface="+mn-cs"/>
                        </a:rPr>
                        <a:t>
 Das DFB-Sportgericht sperrt Frankfurts David Abraham für seinen Rempler gegen Christian Streich bis zum 29. Dezember. Damit wird der Eintracht-Kapitän für den Rest der Hinrunde ausfallen. https://t.co/Kj8B0uU9nd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5.8268 %</a:t>
                      </a:r>
                    </a:p>
                  </a:txBody>
                  <a:tcPr/>
                </a:tc>
                <a:extLst>
                  <a:ext uri="{0D108BD9-81ED-4DB2-BD59-A6C34878D82A}">
                    <a16:rowId xmlns:a16="http://schemas.microsoft.com/office/drawing/2014/main" val="353545029"/>
                  </a:ext>
                </a:extLst>
              </a:tr>
            </a:tbl>
          </a:graphicData>
        </a:graphic>
      </p:graphicFrame>
      <p:sp>
        <p:nvSpPr>
          <p:cNvPr id="4" name="Text Placeholder 3">
            <a:extLst>
              <a:ext uri="{FF2B5EF4-FFF2-40B4-BE49-F238E27FC236}">
                <a16:creationId xmlns:a16="http://schemas.microsoft.com/office/drawing/2014/main" id="{CCC727ED-9E66-4123-B9AE-E9828F721A03}"/>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982359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24C6E-DF8C-4006-9233-84368998B4E6}"/>
              </a:ext>
            </a:extLst>
          </p:cNvPr>
          <p:cNvSpPr>
            <a:spLocks noGrp="1"/>
          </p:cNvSpPr>
          <p:nvPr>
            <p:ph type="title"/>
          </p:nvPr>
        </p:nvSpPr>
        <p:spPr/>
        <p:txBody>
          <a:bodyPr/>
          <a:lstStyle/>
          <a:p>
            <a:r>
              <a:rPr lang="en-US"/>
              <a:t>Twitter Top Own Tweets (with Impressions) | Sportschau - 6 of 17</a:t>
            </a:r>
          </a:p>
        </p:txBody>
      </p:sp>
      <p:graphicFrame>
        <p:nvGraphicFramePr>
          <p:cNvPr id="5" name="Table Placeholder 4">
            <a:extLst>
              <a:ext uri="{FF2B5EF4-FFF2-40B4-BE49-F238E27FC236}">
                <a16:creationId xmlns:a16="http://schemas.microsoft.com/office/drawing/2014/main" id="{8C404AB7-ACD9-4097-90DA-10BF09843B40}"/>
              </a:ext>
            </a:extLst>
          </p:cNvPr>
          <p:cNvGraphicFramePr>
            <a:graphicFrameLocks noGrp="1"/>
          </p:cNvGraphicFramePr>
          <p:nvPr>
            <p:ph type="tbl" sz="quarter" idx="13"/>
            <p:extLst>
              <p:ext uri="{D42A27DB-BD31-4B8C-83A1-F6EECF244321}">
                <p14:modId xmlns:p14="http://schemas.microsoft.com/office/powerpoint/2010/main" val="1843069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72147309"/>
                    </a:ext>
                  </a:extLst>
                </a:gridCol>
                <a:gridCol w="822960">
                  <a:extLst>
                    <a:ext uri="{9D8B030D-6E8A-4147-A177-3AD203B41FA5}">
                      <a16:colId xmlns:a16="http://schemas.microsoft.com/office/drawing/2014/main" val="378496811"/>
                    </a:ext>
                  </a:extLst>
                </a:gridCol>
                <a:gridCol w="822960">
                  <a:extLst>
                    <a:ext uri="{9D8B030D-6E8A-4147-A177-3AD203B41FA5}">
                      <a16:colId xmlns:a16="http://schemas.microsoft.com/office/drawing/2014/main" val="2463378488"/>
                    </a:ext>
                  </a:extLst>
                </a:gridCol>
                <a:gridCol w="822960">
                  <a:extLst>
                    <a:ext uri="{9D8B030D-6E8A-4147-A177-3AD203B41FA5}">
                      <a16:colId xmlns:a16="http://schemas.microsoft.com/office/drawing/2014/main" val="2199705154"/>
                    </a:ext>
                  </a:extLst>
                </a:gridCol>
                <a:gridCol w="822960">
                  <a:extLst>
                    <a:ext uri="{9D8B030D-6E8A-4147-A177-3AD203B41FA5}">
                      <a16:colId xmlns:a16="http://schemas.microsoft.com/office/drawing/2014/main" val="1369206505"/>
                    </a:ext>
                  </a:extLst>
                </a:gridCol>
                <a:gridCol w="822960">
                  <a:extLst>
                    <a:ext uri="{9D8B030D-6E8A-4147-A177-3AD203B41FA5}">
                      <a16:colId xmlns:a16="http://schemas.microsoft.com/office/drawing/2014/main" val="1506892162"/>
                    </a:ext>
                  </a:extLst>
                </a:gridCol>
                <a:gridCol w="905256">
                  <a:extLst>
                    <a:ext uri="{9D8B030D-6E8A-4147-A177-3AD203B41FA5}">
                      <a16:colId xmlns:a16="http://schemas.microsoft.com/office/drawing/2014/main" val="443998392"/>
                    </a:ext>
                  </a:extLst>
                </a:gridCol>
                <a:gridCol w="987552">
                  <a:extLst>
                    <a:ext uri="{9D8B030D-6E8A-4147-A177-3AD203B41FA5}">
                      <a16:colId xmlns:a16="http://schemas.microsoft.com/office/drawing/2014/main" val="1755865837"/>
                    </a:ext>
                  </a:extLst>
                </a:gridCol>
                <a:gridCol w="987552">
                  <a:extLst>
                    <a:ext uri="{9D8B030D-6E8A-4147-A177-3AD203B41FA5}">
                      <a16:colId xmlns:a16="http://schemas.microsoft.com/office/drawing/2014/main" val="4250312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845654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- 2019-11-12 11:32:23</a:t>
                      </a:r>
                      <a:r>
                        <a:rPr kumimoji="0" lang="de-DE" sz="1000" b="0" i="0" u="none" strike="noStrike" kern="1200" cap="none" spc="0" normalizeH="0" baseline="0" noProof="0">
                          <a:ln>
                            <a:noFill/>
                          </a:ln>
                          <a:solidFill>
                            <a:prstClr val="black"/>
                          </a:solidFill>
                          <a:effectLst/>
                          <a:uLnTx/>
                          <a:uFillTx/>
                          <a:latin typeface="+mn-lt"/>
                          <a:ea typeface="+mn-ea"/>
                          <a:cs typeface="+mn-cs"/>
                        </a:rPr>
                        <a:t>
 🔥🦁 Der argentinische Erstligist Club Estudiantes de La Plata hat sich eine besondere Show überlegt, um sein neues Stadion einzuweihen. https://t.co/yhynfVI1hS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0.6871 %</a:t>
                      </a:r>
                    </a:p>
                  </a:txBody>
                  <a:tcPr/>
                </a:tc>
                <a:extLst>
                  <a:ext uri="{0D108BD9-81ED-4DB2-BD59-A6C34878D82A}">
                    <a16:rowId xmlns:a16="http://schemas.microsoft.com/office/drawing/2014/main" val="3968385002"/>
                  </a:ext>
                </a:extLst>
              </a:tr>
            </a:tbl>
          </a:graphicData>
        </a:graphic>
      </p:graphicFrame>
      <p:sp>
        <p:nvSpPr>
          <p:cNvPr id="4" name="Text Placeholder 3">
            <a:extLst>
              <a:ext uri="{FF2B5EF4-FFF2-40B4-BE49-F238E27FC236}">
                <a16:creationId xmlns:a16="http://schemas.microsoft.com/office/drawing/2014/main" id="{7DFED813-53D9-4BEB-B36E-B136CED221F6}"/>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959397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4B9FB-585C-422D-9026-DA2C09A82CB9}"/>
              </a:ext>
            </a:extLst>
          </p:cNvPr>
          <p:cNvSpPr>
            <a:spLocks noGrp="1"/>
          </p:cNvSpPr>
          <p:nvPr>
            <p:ph type="title"/>
          </p:nvPr>
        </p:nvSpPr>
        <p:spPr/>
        <p:txBody>
          <a:bodyPr/>
          <a:lstStyle/>
          <a:p>
            <a:r>
              <a:rPr lang="en-US"/>
              <a:t>Twitter Top Own Tweets (with Impressions) | Sportschau - 7 of 17</a:t>
            </a:r>
          </a:p>
        </p:txBody>
      </p:sp>
      <p:graphicFrame>
        <p:nvGraphicFramePr>
          <p:cNvPr id="5" name="Table Placeholder 4">
            <a:extLst>
              <a:ext uri="{FF2B5EF4-FFF2-40B4-BE49-F238E27FC236}">
                <a16:creationId xmlns:a16="http://schemas.microsoft.com/office/drawing/2014/main" id="{7909CFE5-A234-4F4B-9845-82846293FCD1}"/>
              </a:ext>
            </a:extLst>
          </p:cNvPr>
          <p:cNvGraphicFramePr>
            <a:graphicFrameLocks noGrp="1"/>
          </p:cNvGraphicFramePr>
          <p:nvPr>
            <p:ph type="tbl" sz="quarter" idx="13"/>
            <p:extLst>
              <p:ext uri="{D42A27DB-BD31-4B8C-83A1-F6EECF244321}">
                <p14:modId xmlns:p14="http://schemas.microsoft.com/office/powerpoint/2010/main" val="1971509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78645336"/>
                    </a:ext>
                  </a:extLst>
                </a:gridCol>
                <a:gridCol w="822960">
                  <a:extLst>
                    <a:ext uri="{9D8B030D-6E8A-4147-A177-3AD203B41FA5}">
                      <a16:colId xmlns:a16="http://schemas.microsoft.com/office/drawing/2014/main" val="2966352358"/>
                    </a:ext>
                  </a:extLst>
                </a:gridCol>
                <a:gridCol w="822960">
                  <a:extLst>
                    <a:ext uri="{9D8B030D-6E8A-4147-A177-3AD203B41FA5}">
                      <a16:colId xmlns:a16="http://schemas.microsoft.com/office/drawing/2014/main" val="885249179"/>
                    </a:ext>
                  </a:extLst>
                </a:gridCol>
                <a:gridCol w="822960">
                  <a:extLst>
                    <a:ext uri="{9D8B030D-6E8A-4147-A177-3AD203B41FA5}">
                      <a16:colId xmlns:a16="http://schemas.microsoft.com/office/drawing/2014/main" val="3879627748"/>
                    </a:ext>
                  </a:extLst>
                </a:gridCol>
                <a:gridCol w="822960">
                  <a:extLst>
                    <a:ext uri="{9D8B030D-6E8A-4147-A177-3AD203B41FA5}">
                      <a16:colId xmlns:a16="http://schemas.microsoft.com/office/drawing/2014/main" val="1791318824"/>
                    </a:ext>
                  </a:extLst>
                </a:gridCol>
                <a:gridCol w="822960">
                  <a:extLst>
                    <a:ext uri="{9D8B030D-6E8A-4147-A177-3AD203B41FA5}">
                      <a16:colId xmlns:a16="http://schemas.microsoft.com/office/drawing/2014/main" val="1131029228"/>
                    </a:ext>
                  </a:extLst>
                </a:gridCol>
                <a:gridCol w="905256">
                  <a:extLst>
                    <a:ext uri="{9D8B030D-6E8A-4147-A177-3AD203B41FA5}">
                      <a16:colId xmlns:a16="http://schemas.microsoft.com/office/drawing/2014/main" val="3437743351"/>
                    </a:ext>
                  </a:extLst>
                </a:gridCol>
                <a:gridCol w="987552">
                  <a:extLst>
                    <a:ext uri="{9D8B030D-6E8A-4147-A177-3AD203B41FA5}">
                      <a16:colId xmlns:a16="http://schemas.microsoft.com/office/drawing/2014/main" val="3055301509"/>
                    </a:ext>
                  </a:extLst>
                </a:gridCol>
                <a:gridCol w="987552">
                  <a:extLst>
                    <a:ext uri="{9D8B030D-6E8A-4147-A177-3AD203B41FA5}">
                      <a16:colId xmlns:a16="http://schemas.microsoft.com/office/drawing/2014/main" val="773716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588131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- 2019-11-08 14:08:12</a:t>
                      </a:r>
                      <a:r>
                        <a:rPr kumimoji="0" lang="de-DE" sz="1000" b="0" i="0" u="none" strike="noStrike" kern="1200" cap="none" spc="0" normalizeH="0" baseline="0" noProof="0">
                          <a:ln>
                            <a:noFill/>
                          </a:ln>
                          <a:solidFill>
                            <a:prstClr val="black"/>
                          </a:solidFill>
                          <a:effectLst/>
                          <a:uLnTx/>
                          <a:uFillTx/>
                          <a:latin typeface="+mn-lt"/>
                          <a:ea typeface="+mn-ea"/>
                          <a:cs typeface="+mn-cs"/>
                        </a:rPr>
                        <a:t>
 Der Tod von Robert Enke brachte Franz Wunderlich, Sportvorstand von Viktoria Köln, vor zehn Jahren dazu, sich seinen Depressionen zu stellen. https://t.co/YwnJhotxYl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5.2516 %</a:t>
                      </a:r>
                    </a:p>
                  </a:txBody>
                  <a:tcPr/>
                </a:tc>
                <a:extLst>
                  <a:ext uri="{0D108BD9-81ED-4DB2-BD59-A6C34878D82A}">
                    <a16:rowId xmlns:a16="http://schemas.microsoft.com/office/drawing/2014/main" val="851910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- 2019-11-12 20:47:00</a:t>
                      </a:r>
                      <a:r>
                        <a:rPr kumimoji="0" lang="en-US" sz="1000" b="0" i="0" u="none" strike="noStrike" kern="1200" cap="none" spc="0" normalizeH="0" baseline="0" noProof="0">
                          <a:ln>
                            <a:noFill/>
                          </a:ln>
                          <a:solidFill>
                            <a:prstClr val="black"/>
                          </a:solidFill>
                          <a:effectLst/>
                          <a:uLnTx/>
                          <a:uFillTx/>
                          <a:latin typeface="+mn-lt"/>
                          <a:ea typeface="+mn-ea"/>
                          <a:cs typeface="+mn-cs"/>
                        </a:rPr>
                        <a:t>
 We hope they have a little bit lucky. https://t.co/1Y7IAG6OI1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0.5562 %</a:t>
                      </a:r>
                    </a:p>
                  </a:txBody>
                  <a:tcPr/>
                </a:tc>
                <a:extLst>
                  <a:ext uri="{0D108BD9-81ED-4DB2-BD59-A6C34878D82A}">
                    <a16:rowId xmlns:a16="http://schemas.microsoft.com/office/drawing/2014/main" val="45842951"/>
                  </a:ext>
                </a:extLst>
              </a:tr>
            </a:tbl>
          </a:graphicData>
        </a:graphic>
      </p:graphicFrame>
      <p:sp>
        <p:nvSpPr>
          <p:cNvPr id="4" name="Text Placeholder 3">
            <a:extLst>
              <a:ext uri="{FF2B5EF4-FFF2-40B4-BE49-F238E27FC236}">
                <a16:creationId xmlns:a16="http://schemas.microsoft.com/office/drawing/2014/main" id="{8B869E6F-5069-4A5E-A074-9EAECFA670B5}"/>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57376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11953-59E6-4049-A5AD-40810DF1CC11}"/>
              </a:ext>
            </a:extLst>
          </p:cNvPr>
          <p:cNvSpPr>
            <a:spLocks noGrp="1"/>
          </p:cNvSpPr>
          <p:nvPr>
            <p:ph type="title"/>
          </p:nvPr>
        </p:nvSpPr>
        <p:spPr/>
        <p:txBody>
          <a:bodyPr/>
          <a:lstStyle/>
          <a:p>
            <a:r>
              <a:rPr lang="en-US"/>
              <a:t>Twitter Top Own Tweets (with Impressions) | Sportschau - 8 of 17</a:t>
            </a:r>
          </a:p>
        </p:txBody>
      </p:sp>
      <p:graphicFrame>
        <p:nvGraphicFramePr>
          <p:cNvPr id="5" name="Table Placeholder 4">
            <a:extLst>
              <a:ext uri="{FF2B5EF4-FFF2-40B4-BE49-F238E27FC236}">
                <a16:creationId xmlns:a16="http://schemas.microsoft.com/office/drawing/2014/main" id="{9EC8BEE4-EE53-46B2-A071-E5F51D12FFEE}"/>
              </a:ext>
            </a:extLst>
          </p:cNvPr>
          <p:cNvGraphicFramePr>
            <a:graphicFrameLocks noGrp="1"/>
          </p:cNvGraphicFramePr>
          <p:nvPr>
            <p:ph type="tbl" sz="quarter" idx="13"/>
            <p:extLst>
              <p:ext uri="{D42A27DB-BD31-4B8C-83A1-F6EECF244321}">
                <p14:modId xmlns:p14="http://schemas.microsoft.com/office/powerpoint/2010/main" val="1246336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55981791"/>
                    </a:ext>
                  </a:extLst>
                </a:gridCol>
                <a:gridCol w="822960">
                  <a:extLst>
                    <a:ext uri="{9D8B030D-6E8A-4147-A177-3AD203B41FA5}">
                      <a16:colId xmlns:a16="http://schemas.microsoft.com/office/drawing/2014/main" val="3965175963"/>
                    </a:ext>
                  </a:extLst>
                </a:gridCol>
                <a:gridCol w="822960">
                  <a:extLst>
                    <a:ext uri="{9D8B030D-6E8A-4147-A177-3AD203B41FA5}">
                      <a16:colId xmlns:a16="http://schemas.microsoft.com/office/drawing/2014/main" val="877619994"/>
                    </a:ext>
                  </a:extLst>
                </a:gridCol>
                <a:gridCol w="822960">
                  <a:extLst>
                    <a:ext uri="{9D8B030D-6E8A-4147-A177-3AD203B41FA5}">
                      <a16:colId xmlns:a16="http://schemas.microsoft.com/office/drawing/2014/main" val="1141807099"/>
                    </a:ext>
                  </a:extLst>
                </a:gridCol>
                <a:gridCol w="822960">
                  <a:extLst>
                    <a:ext uri="{9D8B030D-6E8A-4147-A177-3AD203B41FA5}">
                      <a16:colId xmlns:a16="http://schemas.microsoft.com/office/drawing/2014/main" val="820778432"/>
                    </a:ext>
                  </a:extLst>
                </a:gridCol>
                <a:gridCol w="822960">
                  <a:extLst>
                    <a:ext uri="{9D8B030D-6E8A-4147-A177-3AD203B41FA5}">
                      <a16:colId xmlns:a16="http://schemas.microsoft.com/office/drawing/2014/main" val="740405180"/>
                    </a:ext>
                  </a:extLst>
                </a:gridCol>
                <a:gridCol w="905256">
                  <a:extLst>
                    <a:ext uri="{9D8B030D-6E8A-4147-A177-3AD203B41FA5}">
                      <a16:colId xmlns:a16="http://schemas.microsoft.com/office/drawing/2014/main" val="3361197501"/>
                    </a:ext>
                  </a:extLst>
                </a:gridCol>
                <a:gridCol w="987552">
                  <a:extLst>
                    <a:ext uri="{9D8B030D-6E8A-4147-A177-3AD203B41FA5}">
                      <a16:colId xmlns:a16="http://schemas.microsoft.com/office/drawing/2014/main" val="3966086677"/>
                    </a:ext>
                  </a:extLst>
                </a:gridCol>
                <a:gridCol w="987552">
                  <a:extLst>
                    <a:ext uri="{9D8B030D-6E8A-4147-A177-3AD203B41FA5}">
                      <a16:colId xmlns:a16="http://schemas.microsoft.com/office/drawing/2014/main" val="4077952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206959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- 2019-11-13 15:48:00</a:t>
                      </a:r>
                      <a:r>
                        <a:rPr kumimoji="0" lang="de-DE" sz="1000" b="0" i="0" u="none" strike="noStrike" kern="1200" cap="none" spc="0" normalizeH="0" baseline="0" noProof="0">
                          <a:ln>
                            <a:noFill/>
                          </a:ln>
                          <a:solidFill>
                            <a:prstClr val="black"/>
                          </a:solidFill>
                          <a:effectLst/>
                          <a:uLnTx/>
                          <a:uFillTx/>
                          <a:latin typeface="+mn-lt"/>
                          <a:ea typeface="+mn-ea"/>
                          <a:cs typeface="+mn-cs"/>
                        </a:rPr>
                        <a:t>
 "Wir sind ein kunterbunter Haufen mit richtig geilen Typen", Leon Goretzka spricht von einer guten Stimmung in der Nationalmannschaft. GERBLR https://t.co/eY5XwmhHny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3.3763 %</a:t>
                      </a:r>
                    </a:p>
                  </a:txBody>
                  <a:tcPr/>
                </a:tc>
                <a:extLst>
                  <a:ext uri="{0D108BD9-81ED-4DB2-BD59-A6C34878D82A}">
                    <a16:rowId xmlns:a16="http://schemas.microsoft.com/office/drawing/2014/main" val="3181850959"/>
                  </a:ext>
                </a:extLst>
              </a:tr>
            </a:tbl>
          </a:graphicData>
        </a:graphic>
      </p:graphicFrame>
      <p:sp>
        <p:nvSpPr>
          <p:cNvPr id="4" name="Text Placeholder 3">
            <a:extLst>
              <a:ext uri="{FF2B5EF4-FFF2-40B4-BE49-F238E27FC236}">
                <a16:creationId xmlns:a16="http://schemas.microsoft.com/office/drawing/2014/main" id="{D4CA3308-08B3-4D53-B0D4-FD6FB0E49101}"/>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279835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506BB-54EE-4C92-A2F7-F08421E89683}"/>
              </a:ext>
            </a:extLst>
          </p:cNvPr>
          <p:cNvSpPr>
            <a:spLocks noGrp="1"/>
          </p:cNvSpPr>
          <p:nvPr>
            <p:ph type="title"/>
          </p:nvPr>
        </p:nvSpPr>
        <p:spPr/>
        <p:txBody>
          <a:bodyPr/>
          <a:lstStyle/>
          <a:p>
            <a:r>
              <a:rPr lang="en-US"/>
              <a:t>Twitter Top Own Tweets (with Impressions) | Sportschau - 9 of 17</a:t>
            </a:r>
          </a:p>
        </p:txBody>
      </p:sp>
      <p:graphicFrame>
        <p:nvGraphicFramePr>
          <p:cNvPr id="5" name="Table Placeholder 4">
            <a:extLst>
              <a:ext uri="{FF2B5EF4-FFF2-40B4-BE49-F238E27FC236}">
                <a16:creationId xmlns:a16="http://schemas.microsoft.com/office/drawing/2014/main" id="{F7E331E8-2B74-4E2B-BA3F-17526B9B3D42}"/>
              </a:ext>
            </a:extLst>
          </p:cNvPr>
          <p:cNvGraphicFramePr>
            <a:graphicFrameLocks noGrp="1"/>
          </p:cNvGraphicFramePr>
          <p:nvPr>
            <p:ph type="tbl" sz="quarter" idx="13"/>
            <p:extLst>
              <p:ext uri="{D42A27DB-BD31-4B8C-83A1-F6EECF244321}">
                <p14:modId xmlns:p14="http://schemas.microsoft.com/office/powerpoint/2010/main" val="3643956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58582047"/>
                    </a:ext>
                  </a:extLst>
                </a:gridCol>
                <a:gridCol w="822960">
                  <a:extLst>
                    <a:ext uri="{9D8B030D-6E8A-4147-A177-3AD203B41FA5}">
                      <a16:colId xmlns:a16="http://schemas.microsoft.com/office/drawing/2014/main" val="3191176145"/>
                    </a:ext>
                  </a:extLst>
                </a:gridCol>
                <a:gridCol w="822960">
                  <a:extLst>
                    <a:ext uri="{9D8B030D-6E8A-4147-A177-3AD203B41FA5}">
                      <a16:colId xmlns:a16="http://schemas.microsoft.com/office/drawing/2014/main" val="4126963687"/>
                    </a:ext>
                  </a:extLst>
                </a:gridCol>
                <a:gridCol w="822960">
                  <a:extLst>
                    <a:ext uri="{9D8B030D-6E8A-4147-A177-3AD203B41FA5}">
                      <a16:colId xmlns:a16="http://schemas.microsoft.com/office/drawing/2014/main" val="2799547264"/>
                    </a:ext>
                  </a:extLst>
                </a:gridCol>
                <a:gridCol w="822960">
                  <a:extLst>
                    <a:ext uri="{9D8B030D-6E8A-4147-A177-3AD203B41FA5}">
                      <a16:colId xmlns:a16="http://schemas.microsoft.com/office/drawing/2014/main" val="1178799081"/>
                    </a:ext>
                  </a:extLst>
                </a:gridCol>
                <a:gridCol w="822960">
                  <a:extLst>
                    <a:ext uri="{9D8B030D-6E8A-4147-A177-3AD203B41FA5}">
                      <a16:colId xmlns:a16="http://schemas.microsoft.com/office/drawing/2014/main" val="3195326442"/>
                    </a:ext>
                  </a:extLst>
                </a:gridCol>
                <a:gridCol w="905256">
                  <a:extLst>
                    <a:ext uri="{9D8B030D-6E8A-4147-A177-3AD203B41FA5}">
                      <a16:colId xmlns:a16="http://schemas.microsoft.com/office/drawing/2014/main" val="3741498793"/>
                    </a:ext>
                  </a:extLst>
                </a:gridCol>
                <a:gridCol w="987552">
                  <a:extLst>
                    <a:ext uri="{9D8B030D-6E8A-4147-A177-3AD203B41FA5}">
                      <a16:colId xmlns:a16="http://schemas.microsoft.com/office/drawing/2014/main" val="105811770"/>
                    </a:ext>
                  </a:extLst>
                </a:gridCol>
                <a:gridCol w="987552">
                  <a:extLst>
                    <a:ext uri="{9D8B030D-6E8A-4147-A177-3AD203B41FA5}">
                      <a16:colId xmlns:a16="http://schemas.microsoft.com/office/drawing/2014/main" val="4185225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96108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- 2019-11-13 20:04:41</a:t>
                      </a:r>
                      <a:r>
                        <a:rPr kumimoji="0" lang="de-DE" sz="1000" b="0" i="0" u="none" strike="noStrike" kern="1200" cap="none" spc="0" normalizeH="0" baseline="0" noProof="0">
                          <a:ln>
                            <a:noFill/>
                          </a:ln>
                          <a:solidFill>
                            <a:prstClr val="black"/>
                          </a:solidFill>
                          <a:effectLst/>
                          <a:uLnTx/>
                          <a:uFillTx/>
                          <a:latin typeface="+mn-lt"/>
                          <a:ea typeface="+mn-ea"/>
                          <a:cs typeface="+mn-cs"/>
                        </a:rPr>
                        <a:t>
 Bei einem Kreisliga-D-Spiel in Köln ist ein Schiedsrichter nach Schlusspfiff über den Platz gejagt und getreten worden. Die Polizei ermittelt wegen Körperverletzung.
https://t.co/mArSH2s8Mc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2.8745 %</a:t>
                      </a:r>
                    </a:p>
                  </a:txBody>
                  <a:tcPr/>
                </a:tc>
                <a:extLst>
                  <a:ext uri="{0D108BD9-81ED-4DB2-BD59-A6C34878D82A}">
                    <a16:rowId xmlns:a16="http://schemas.microsoft.com/office/drawing/2014/main" val="904953936"/>
                  </a:ext>
                </a:extLst>
              </a:tr>
            </a:tbl>
          </a:graphicData>
        </a:graphic>
      </p:graphicFrame>
      <p:sp>
        <p:nvSpPr>
          <p:cNvPr id="4" name="Text Placeholder 3">
            <a:extLst>
              <a:ext uri="{FF2B5EF4-FFF2-40B4-BE49-F238E27FC236}">
                <a16:creationId xmlns:a16="http://schemas.microsoft.com/office/drawing/2014/main" id="{4E722E8B-CDB1-44CB-A16A-57760E59B636}"/>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3799214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250F1-EDD5-464F-AAA6-D438B4819590}"/>
              </a:ext>
            </a:extLst>
          </p:cNvPr>
          <p:cNvSpPr>
            <a:spLocks noGrp="1"/>
          </p:cNvSpPr>
          <p:nvPr>
            <p:ph type="title"/>
          </p:nvPr>
        </p:nvSpPr>
        <p:spPr/>
        <p:txBody>
          <a:bodyPr/>
          <a:lstStyle/>
          <a:p>
            <a:r>
              <a:rPr lang="en-US"/>
              <a:t>Twitter Top Own Tweets (with Impressions) | Sportschau - 10 of 17</a:t>
            </a:r>
          </a:p>
        </p:txBody>
      </p:sp>
      <p:graphicFrame>
        <p:nvGraphicFramePr>
          <p:cNvPr id="5" name="Table Placeholder 4">
            <a:extLst>
              <a:ext uri="{FF2B5EF4-FFF2-40B4-BE49-F238E27FC236}">
                <a16:creationId xmlns:a16="http://schemas.microsoft.com/office/drawing/2014/main" id="{01662232-22AD-4BE5-832D-BB52C3C6D19D}"/>
              </a:ext>
            </a:extLst>
          </p:cNvPr>
          <p:cNvGraphicFramePr>
            <a:graphicFrameLocks noGrp="1"/>
          </p:cNvGraphicFramePr>
          <p:nvPr>
            <p:ph type="tbl" sz="quarter" idx="13"/>
            <p:extLst>
              <p:ext uri="{D42A27DB-BD31-4B8C-83A1-F6EECF244321}">
                <p14:modId xmlns:p14="http://schemas.microsoft.com/office/powerpoint/2010/main" val="2943538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07817914"/>
                    </a:ext>
                  </a:extLst>
                </a:gridCol>
                <a:gridCol w="822960">
                  <a:extLst>
                    <a:ext uri="{9D8B030D-6E8A-4147-A177-3AD203B41FA5}">
                      <a16:colId xmlns:a16="http://schemas.microsoft.com/office/drawing/2014/main" val="1742465454"/>
                    </a:ext>
                  </a:extLst>
                </a:gridCol>
                <a:gridCol w="822960">
                  <a:extLst>
                    <a:ext uri="{9D8B030D-6E8A-4147-A177-3AD203B41FA5}">
                      <a16:colId xmlns:a16="http://schemas.microsoft.com/office/drawing/2014/main" val="32280785"/>
                    </a:ext>
                  </a:extLst>
                </a:gridCol>
                <a:gridCol w="822960">
                  <a:extLst>
                    <a:ext uri="{9D8B030D-6E8A-4147-A177-3AD203B41FA5}">
                      <a16:colId xmlns:a16="http://schemas.microsoft.com/office/drawing/2014/main" val="2290689902"/>
                    </a:ext>
                  </a:extLst>
                </a:gridCol>
                <a:gridCol w="822960">
                  <a:extLst>
                    <a:ext uri="{9D8B030D-6E8A-4147-A177-3AD203B41FA5}">
                      <a16:colId xmlns:a16="http://schemas.microsoft.com/office/drawing/2014/main" val="3415715797"/>
                    </a:ext>
                  </a:extLst>
                </a:gridCol>
                <a:gridCol w="822960">
                  <a:extLst>
                    <a:ext uri="{9D8B030D-6E8A-4147-A177-3AD203B41FA5}">
                      <a16:colId xmlns:a16="http://schemas.microsoft.com/office/drawing/2014/main" val="148748693"/>
                    </a:ext>
                  </a:extLst>
                </a:gridCol>
                <a:gridCol w="905256">
                  <a:extLst>
                    <a:ext uri="{9D8B030D-6E8A-4147-A177-3AD203B41FA5}">
                      <a16:colId xmlns:a16="http://schemas.microsoft.com/office/drawing/2014/main" val="926744530"/>
                    </a:ext>
                  </a:extLst>
                </a:gridCol>
                <a:gridCol w="987552">
                  <a:extLst>
                    <a:ext uri="{9D8B030D-6E8A-4147-A177-3AD203B41FA5}">
                      <a16:colId xmlns:a16="http://schemas.microsoft.com/office/drawing/2014/main" val="3419938499"/>
                    </a:ext>
                  </a:extLst>
                </a:gridCol>
                <a:gridCol w="987552">
                  <a:extLst>
                    <a:ext uri="{9D8B030D-6E8A-4147-A177-3AD203B41FA5}">
                      <a16:colId xmlns:a16="http://schemas.microsoft.com/office/drawing/2014/main" val="805357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62398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- 2019-11-12 10:37:53</a:t>
                      </a:r>
                      <a:r>
                        <a:rPr kumimoji="0" lang="de-DE" sz="1000" b="0" i="0" u="none" strike="noStrike" kern="1200" cap="none" spc="0" normalizeH="0" baseline="0" noProof="0">
                          <a:ln>
                            <a:noFill/>
                          </a:ln>
                          <a:solidFill>
                            <a:prstClr val="black"/>
                          </a:solidFill>
                          <a:effectLst/>
                          <a:uLnTx/>
                          <a:uFillTx/>
                          <a:latin typeface="+mn-lt"/>
                          <a:ea typeface="+mn-ea"/>
                          <a:cs typeface="+mn-cs"/>
                        </a:rPr>
                        <a:t>
 🏴󠁧󠁢󠁥󠁮󠁧󠁿 Raheem Sterling und Joe Gomez mögen sich wohl nicht besonders. Erst geraten sie im Spitzenspiel zwischen Liverpool und Manchester City aneinander - jetzt im englischen Teamhotel ➡️ für das Spiel gegen Montenegro ist Sterling suspendiert worden. #threelions #Sportschau https://t.co/CIJXWSGatO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11.8459 %</a:t>
                      </a:r>
                    </a:p>
                  </a:txBody>
                  <a:tcPr/>
                </a:tc>
                <a:extLst>
                  <a:ext uri="{0D108BD9-81ED-4DB2-BD59-A6C34878D82A}">
                    <a16:rowId xmlns:a16="http://schemas.microsoft.com/office/drawing/2014/main" val="1988646851"/>
                  </a:ext>
                </a:extLst>
              </a:tr>
            </a:tbl>
          </a:graphicData>
        </a:graphic>
      </p:graphicFrame>
      <p:sp>
        <p:nvSpPr>
          <p:cNvPr id="4" name="Text Placeholder 3">
            <a:extLst>
              <a:ext uri="{FF2B5EF4-FFF2-40B4-BE49-F238E27FC236}">
                <a16:creationId xmlns:a16="http://schemas.microsoft.com/office/drawing/2014/main" id="{763B98E8-A7C9-4213-B422-6FDA0E1C69ED}"/>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409179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74766-FCBC-4C04-9933-AF802417E884}"/>
              </a:ext>
            </a:extLst>
          </p:cNvPr>
          <p:cNvSpPr>
            <a:spLocks noGrp="1"/>
          </p:cNvSpPr>
          <p:nvPr>
            <p:ph type="title"/>
          </p:nvPr>
        </p:nvSpPr>
        <p:spPr/>
        <p:txBody>
          <a:bodyPr/>
          <a:lstStyle/>
          <a:p>
            <a:r>
              <a:rPr lang="en-US"/>
              <a:t>Twitter Top Own Tweets (with Impressions) | Sportschau - 11 of 17</a:t>
            </a:r>
          </a:p>
        </p:txBody>
      </p:sp>
      <p:graphicFrame>
        <p:nvGraphicFramePr>
          <p:cNvPr id="5" name="Table Placeholder 4">
            <a:extLst>
              <a:ext uri="{FF2B5EF4-FFF2-40B4-BE49-F238E27FC236}">
                <a16:creationId xmlns:a16="http://schemas.microsoft.com/office/drawing/2014/main" id="{F258DB92-2157-4A96-92C8-EBF51B2C6117}"/>
              </a:ext>
            </a:extLst>
          </p:cNvPr>
          <p:cNvGraphicFramePr>
            <a:graphicFrameLocks noGrp="1"/>
          </p:cNvGraphicFramePr>
          <p:nvPr>
            <p:ph type="tbl" sz="quarter" idx="13"/>
            <p:extLst>
              <p:ext uri="{D42A27DB-BD31-4B8C-83A1-F6EECF244321}">
                <p14:modId xmlns:p14="http://schemas.microsoft.com/office/powerpoint/2010/main" val="3384078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13597360"/>
                    </a:ext>
                  </a:extLst>
                </a:gridCol>
                <a:gridCol w="822960">
                  <a:extLst>
                    <a:ext uri="{9D8B030D-6E8A-4147-A177-3AD203B41FA5}">
                      <a16:colId xmlns:a16="http://schemas.microsoft.com/office/drawing/2014/main" val="4146798251"/>
                    </a:ext>
                  </a:extLst>
                </a:gridCol>
                <a:gridCol w="822960">
                  <a:extLst>
                    <a:ext uri="{9D8B030D-6E8A-4147-A177-3AD203B41FA5}">
                      <a16:colId xmlns:a16="http://schemas.microsoft.com/office/drawing/2014/main" val="367228664"/>
                    </a:ext>
                  </a:extLst>
                </a:gridCol>
                <a:gridCol w="822960">
                  <a:extLst>
                    <a:ext uri="{9D8B030D-6E8A-4147-A177-3AD203B41FA5}">
                      <a16:colId xmlns:a16="http://schemas.microsoft.com/office/drawing/2014/main" val="479705278"/>
                    </a:ext>
                  </a:extLst>
                </a:gridCol>
                <a:gridCol w="822960">
                  <a:extLst>
                    <a:ext uri="{9D8B030D-6E8A-4147-A177-3AD203B41FA5}">
                      <a16:colId xmlns:a16="http://schemas.microsoft.com/office/drawing/2014/main" val="2784700247"/>
                    </a:ext>
                  </a:extLst>
                </a:gridCol>
                <a:gridCol w="822960">
                  <a:extLst>
                    <a:ext uri="{9D8B030D-6E8A-4147-A177-3AD203B41FA5}">
                      <a16:colId xmlns:a16="http://schemas.microsoft.com/office/drawing/2014/main" val="1924215827"/>
                    </a:ext>
                  </a:extLst>
                </a:gridCol>
                <a:gridCol w="905256">
                  <a:extLst>
                    <a:ext uri="{9D8B030D-6E8A-4147-A177-3AD203B41FA5}">
                      <a16:colId xmlns:a16="http://schemas.microsoft.com/office/drawing/2014/main" val="1720434590"/>
                    </a:ext>
                  </a:extLst>
                </a:gridCol>
                <a:gridCol w="987552">
                  <a:extLst>
                    <a:ext uri="{9D8B030D-6E8A-4147-A177-3AD203B41FA5}">
                      <a16:colId xmlns:a16="http://schemas.microsoft.com/office/drawing/2014/main" val="184992004"/>
                    </a:ext>
                  </a:extLst>
                </a:gridCol>
                <a:gridCol w="987552">
                  <a:extLst>
                    <a:ext uri="{9D8B030D-6E8A-4147-A177-3AD203B41FA5}">
                      <a16:colId xmlns:a16="http://schemas.microsoft.com/office/drawing/2014/main" val="3581198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1899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@sportschau - 2019-11-10 21:05:40</a:t>
                      </a:r>
                      <a:r>
                        <a:rPr kumimoji="0" lang="pl-PL" sz="1000" b="0" i="0" u="none" strike="noStrike" kern="1200" cap="none" spc="0" normalizeH="0" baseline="0" noProof="0">
                          <a:ln>
                            <a:noFill/>
                          </a:ln>
                          <a:solidFill>
                            <a:prstClr val="black"/>
                          </a:solidFill>
                          <a:effectLst/>
                          <a:uLnTx/>
                          <a:uFillTx/>
                          <a:latin typeface="+mn-lt"/>
                          <a:ea typeface="+mn-ea"/>
                          <a:cs typeface="+mn-cs"/>
                        </a:rPr>
                        <a:t>
 ✌️ https://t.co/n05oQKAQnM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0.8035 %</a:t>
                      </a:r>
                    </a:p>
                  </a:txBody>
                  <a:tcPr/>
                </a:tc>
                <a:extLst>
                  <a:ext uri="{0D108BD9-81ED-4DB2-BD59-A6C34878D82A}">
                    <a16:rowId xmlns:a16="http://schemas.microsoft.com/office/drawing/2014/main" val="4052253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- 2019-11-11 22:37:55</a:t>
                      </a:r>
                      <a:r>
                        <a:rPr kumimoji="0" lang="en-US" sz="1000" b="0" i="0" u="none" strike="noStrike" kern="1200" cap="none" spc="0" normalizeH="0" baseline="0" noProof="0">
                          <a:ln>
                            <a:noFill/>
                          </a:ln>
                          <a:solidFill>
                            <a:prstClr val="black"/>
                          </a:solidFill>
                          <a:effectLst/>
                          <a:uLnTx/>
                          <a:uFillTx/>
                          <a:latin typeface="+mn-lt"/>
                          <a:ea typeface="+mn-ea"/>
                          <a:cs typeface="+mn-cs"/>
                        </a:rPr>
                        <a:t>
 Alexander Zverev schlägt Rafael Nadal! https://t.co/oi5Df9wMzg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0.6942 %</a:t>
                      </a:r>
                    </a:p>
                  </a:txBody>
                  <a:tcPr/>
                </a:tc>
                <a:extLst>
                  <a:ext uri="{0D108BD9-81ED-4DB2-BD59-A6C34878D82A}">
                    <a16:rowId xmlns:a16="http://schemas.microsoft.com/office/drawing/2014/main" val="3595716773"/>
                  </a:ext>
                </a:extLst>
              </a:tr>
            </a:tbl>
          </a:graphicData>
        </a:graphic>
      </p:graphicFrame>
      <p:sp>
        <p:nvSpPr>
          <p:cNvPr id="4" name="Text Placeholder 3">
            <a:extLst>
              <a:ext uri="{FF2B5EF4-FFF2-40B4-BE49-F238E27FC236}">
                <a16:creationId xmlns:a16="http://schemas.microsoft.com/office/drawing/2014/main" id="{832256B0-6D23-4DA2-8074-268F990DA305}"/>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143159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6282A-D32A-4E40-ABF7-D99E5A9F12F5}"/>
              </a:ext>
            </a:extLst>
          </p:cNvPr>
          <p:cNvSpPr>
            <a:spLocks noGrp="1"/>
          </p:cNvSpPr>
          <p:nvPr>
            <p:ph type="title"/>
          </p:nvPr>
        </p:nvSpPr>
        <p:spPr/>
        <p:txBody>
          <a:bodyPr/>
          <a:lstStyle/>
          <a:p>
            <a:r>
              <a:rPr lang="en-US"/>
              <a:t>Twitter Top Own Tweets (with Impressions) | Sportschau - 12 of 17</a:t>
            </a:r>
          </a:p>
        </p:txBody>
      </p:sp>
      <p:graphicFrame>
        <p:nvGraphicFramePr>
          <p:cNvPr id="5" name="Table Placeholder 4">
            <a:extLst>
              <a:ext uri="{FF2B5EF4-FFF2-40B4-BE49-F238E27FC236}">
                <a16:creationId xmlns:a16="http://schemas.microsoft.com/office/drawing/2014/main" id="{966131C3-74EF-4EB1-BE94-3F0820532429}"/>
              </a:ext>
            </a:extLst>
          </p:cNvPr>
          <p:cNvGraphicFramePr>
            <a:graphicFrameLocks noGrp="1"/>
          </p:cNvGraphicFramePr>
          <p:nvPr>
            <p:ph type="tbl" sz="quarter" idx="13"/>
            <p:extLst>
              <p:ext uri="{D42A27DB-BD31-4B8C-83A1-F6EECF244321}">
                <p14:modId xmlns:p14="http://schemas.microsoft.com/office/powerpoint/2010/main" val="742173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79561330"/>
                    </a:ext>
                  </a:extLst>
                </a:gridCol>
                <a:gridCol w="822960">
                  <a:extLst>
                    <a:ext uri="{9D8B030D-6E8A-4147-A177-3AD203B41FA5}">
                      <a16:colId xmlns:a16="http://schemas.microsoft.com/office/drawing/2014/main" val="719491776"/>
                    </a:ext>
                  </a:extLst>
                </a:gridCol>
                <a:gridCol w="822960">
                  <a:extLst>
                    <a:ext uri="{9D8B030D-6E8A-4147-A177-3AD203B41FA5}">
                      <a16:colId xmlns:a16="http://schemas.microsoft.com/office/drawing/2014/main" val="3938328469"/>
                    </a:ext>
                  </a:extLst>
                </a:gridCol>
                <a:gridCol w="822960">
                  <a:extLst>
                    <a:ext uri="{9D8B030D-6E8A-4147-A177-3AD203B41FA5}">
                      <a16:colId xmlns:a16="http://schemas.microsoft.com/office/drawing/2014/main" val="1939860587"/>
                    </a:ext>
                  </a:extLst>
                </a:gridCol>
                <a:gridCol w="822960">
                  <a:extLst>
                    <a:ext uri="{9D8B030D-6E8A-4147-A177-3AD203B41FA5}">
                      <a16:colId xmlns:a16="http://schemas.microsoft.com/office/drawing/2014/main" val="2026199469"/>
                    </a:ext>
                  </a:extLst>
                </a:gridCol>
                <a:gridCol w="822960">
                  <a:extLst>
                    <a:ext uri="{9D8B030D-6E8A-4147-A177-3AD203B41FA5}">
                      <a16:colId xmlns:a16="http://schemas.microsoft.com/office/drawing/2014/main" val="1006773216"/>
                    </a:ext>
                  </a:extLst>
                </a:gridCol>
                <a:gridCol w="905256">
                  <a:extLst>
                    <a:ext uri="{9D8B030D-6E8A-4147-A177-3AD203B41FA5}">
                      <a16:colId xmlns:a16="http://schemas.microsoft.com/office/drawing/2014/main" val="3755898657"/>
                    </a:ext>
                  </a:extLst>
                </a:gridCol>
                <a:gridCol w="987552">
                  <a:extLst>
                    <a:ext uri="{9D8B030D-6E8A-4147-A177-3AD203B41FA5}">
                      <a16:colId xmlns:a16="http://schemas.microsoft.com/office/drawing/2014/main" val="2398219502"/>
                    </a:ext>
                  </a:extLst>
                </a:gridCol>
                <a:gridCol w="987552">
                  <a:extLst>
                    <a:ext uri="{9D8B030D-6E8A-4147-A177-3AD203B41FA5}">
                      <a16:colId xmlns:a16="http://schemas.microsoft.com/office/drawing/2014/main" val="3011809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7951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- 2019-11-10 20:01:51</a:t>
                      </a:r>
                      <a:r>
                        <a:rPr kumimoji="0" lang="de-DE" sz="1000" b="0" i="0" u="none" strike="noStrike" kern="1200" cap="none" spc="0" normalizeH="0" baseline="0" noProof="0">
                          <a:ln>
                            <a:noFill/>
                          </a:ln>
                          <a:solidFill>
                            <a:prstClr val="black"/>
                          </a:solidFill>
                          <a:effectLst/>
                          <a:uLnTx/>
                          <a:uFillTx/>
                          <a:latin typeface="+mn-lt"/>
                          <a:ea typeface="+mn-ea"/>
                          <a:cs typeface="+mn-cs"/>
                        </a:rPr>
                        <a:t>
 Freiburg schlägt Frankfurt – es wird aber auch darüber zu reden sein, wer in der Schlussphase sonst noch wen geschlagen hat. Wilde Szenen in der Nachspielzeit und insgesamt drei Platzverweise. #SCFSGE https://t.co/py9Yst68Pg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5.6550 %</a:t>
                      </a:r>
                    </a:p>
                  </a:txBody>
                  <a:tcPr/>
                </a:tc>
                <a:extLst>
                  <a:ext uri="{0D108BD9-81ED-4DB2-BD59-A6C34878D82A}">
                    <a16:rowId xmlns:a16="http://schemas.microsoft.com/office/drawing/2014/main" val="487980373"/>
                  </a:ext>
                </a:extLst>
              </a:tr>
            </a:tbl>
          </a:graphicData>
        </a:graphic>
      </p:graphicFrame>
      <p:sp>
        <p:nvSpPr>
          <p:cNvPr id="4" name="Text Placeholder 3">
            <a:extLst>
              <a:ext uri="{FF2B5EF4-FFF2-40B4-BE49-F238E27FC236}">
                <a16:creationId xmlns:a16="http://schemas.microsoft.com/office/drawing/2014/main" id="{F5AB1123-A0A7-4416-91E1-C934ADE4B222}"/>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90627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BA15C-3F50-44E5-A489-5AE3D4343B56}"/>
              </a:ext>
            </a:extLst>
          </p:cNvPr>
          <p:cNvSpPr>
            <a:spLocks noGrp="1"/>
          </p:cNvSpPr>
          <p:nvPr>
            <p:ph type="title"/>
          </p:nvPr>
        </p:nvSpPr>
        <p:spPr/>
        <p:txBody>
          <a:bodyPr/>
          <a:lstStyle/>
          <a:p>
            <a:r>
              <a:rPr lang="en-US"/>
              <a:t>Twitter Top Own Tweets (with Impressions) | Sportschau - 13 of 17</a:t>
            </a:r>
          </a:p>
        </p:txBody>
      </p:sp>
      <p:graphicFrame>
        <p:nvGraphicFramePr>
          <p:cNvPr id="5" name="Table Placeholder 4">
            <a:extLst>
              <a:ext uri="{FF2B5EF4-FFF2-40B4-BE49-F238E27FC236}">
                <a16:creationId xmlns:a16="http://schemas.microsoft.com/office/drawing/2014/main" id="{74A5C9D3-8122-4F9D-A01D-78E97BA87AC7}"/>
              </a:ext>
            </a:extLst>
          </p:cNvPr>
          <p:cNvGraphicFramePr>
            <a:graphicFrameLocks noGrp="1"/>
          </p:cNvGraphicFramePr>
          <p:nvPr>
            <p:ph type="tbl" sz="quarter" idx="13"/>
            <p:extLst>
              <p:ext uri="{D42A27DB-BD31-4B8C-83A1-F6EECF244321}">
                <p14:modId xmlns:p14="http://schemas.microsoft.com/office/powerpoint/2010/main" val="2175680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01726284"/>
                    </a:ext>
                  </a:extLst>
                </a:gridCol>
                <a:gridCol w="822960">
                  <a:extLst>
                    <a:ext uri="{9D8B030D-6E8A-4147-A177-3AD203B41FA5}">
                      <a16:colId xmlns:a16="http://schemas.microsoft.com/office/drawing/2014/main" val="2348701968"/>
                    </a:ext>
                  </a:extLst>
                </a:gridCol>
                <a:gridCol w="822960">
                  <a:extLst>
                    <a:ext uri="{9D8B030D-6E8A-4147-A177-3AD203B41FA5}">
                      <a16:colId xmlns:a16="http://schemas.microsoft.com/office/drawing/2014/main" val="3157620468"/>
                    </a:ext>
                  </a:extLst>
                </a:gridCol>
                <a:gridCol w="822960">
                  <a:extLst>
                    <a:ext uri="{9D8B030D-6E8A-4147-A177-3AD203B41FA5}">
                      <a16:colId xmlns:a16="http://schemas.microsoft.com/office/drawing/2014/main" val="3943757267"/>
                    </a:ext>
                  </a:extLst>
                </a:gridCol>
                <a:gridCol w="822960">
                  <a:extLst>
                    <a:ext uri="{9D8B030D-6E8A-4147-A177-3AD203B41FA5}">
                      <a16:colId xmlns:a16="http://schemas.microsoft.com/office/drawing/2014/main" val="2195285488"/>
                    </a:ext>
                  </a:extLst>
                </a:gridCol>
                <a:gridCol w="822960">
                  <a:extLst>
                    <a:ext uri="{9D8B030D-6E8A-4147-A177-3AD203B41FA5}">
                      <a16:colId xmlns:a16="http://schemas.microsoft.com/office/drawing/2014/main" val="2249006871"/>
                    </a:ext>
                  </a:extLst>
                </a:gridCol>
                <a:gridCol w="905256">
                  <a:extLst>
                    <a:ext uri="{9D8B030D-6E8A-4147-A177-3AD203B41FA5}">
                      <a16:colId xmlns:a16="http://schemas.microsoft.com/office/drawing/2014/main" val="1071079688"/>
                    </a:ext>
                  </a:extLst>
                </a:gridCol>
                <a:gridCol w="987552">
                  <a:extLst>
                    <a:ext uri="{9D8B030D-6E8A-4147-A177-3AD203B41FA5}">
                      <a16:colId xmlns:a16="http://schemas.microsoft.com/office/drawing/2014/main" val="84234974"/>
                    </a:ext>
                  </a:extLst>
                </a:gridCol>
                <a:gridCol w="987552">
                  <a:extLst>
                    <a:ext uri="{9D8B030D-6E8A-4147-A177-3AD203B41FA5}">
                      <a16:colId xmlns:a16="http://schemas.microsoft.com/office/drawing/2014/main" val="20568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01387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- 2019-11-08 10:50:24</a:t>
                      </a:r>
                      <a:r>
                        <a:rPr kumimoji="0" lang="de-DE" sz="1000" b="0" i="0" u="none" strike="noStrike" kern="1200" cap="none" spc="0" normalizeH="0" baseline="0" noProof="0">
                          <a:ln>
                            <a:noFill/>
                          </a:ln>
                          <a:solidFill>
                            <a:prstClr val="black"/>
                          </a:solidFill>
                          <a:effectLst/>
                          <a:uLnTx/>
                          <a:uFillTx/>
                          <a:latin typeface="+mn-lt"/>
                          <a:ea typeface="+mn-ea"/>
                          <a:cs typeface="+mn-cs"/>
                        </a:rPr>
                        <a:t>
 Das Präsidium des DFB hat beschlossen, keine Länderspiele mehr in Staaten auszutragen, in denen Frauen der Zutritt zu Fußballstadien oder anderen Sportstätten verboten ist.
https://t.co/dIa8nJLab5
#DFB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1.8665 %</a:t>
                      </a:r>
                    </a:p>
                  </a:txBody>
                  <a:tcPr/>
                </a:tc>
                <a:extLst>
                  <a:ext uri="{0D108BD9-81ED-4DB2-BD59-A6C34878D82A}">
                    <a16:rowId xmlns:a16="http://schemas.microsoft.com/office/drawing/2014/main" val="206153970"/>
                  </a:ext>
                </a:extLst>
              </a:tr>
            </a:tbl>
          </a:graphicData>
        </a:graphic>
      </p:graphicFrame>
      <p:sp>
        <p:nvSpPr>
          <p:cNvPr id="4" name="Text Placeholder 3">
            <a:extLst>
              <a:ext uri="{FF2B5EF4-FFF2-40B4-BE49-F238E27FC236}">
                <a16:creationId xmlns:a16="http://schemas.microsoft.com/office/drawing/2014/main" id="{77C1BDD7-E38B-429B-832F-7C3502D609C1}"/>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4064147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443-573E-41B8-A37F-1047380F670D}"/>
              </a:ext>
            </a:extLst>
          </p:cNvPr>
          <p:cNvSpPr>
            <a:spLocks noGrp="1"/>
          </p:cNvSpPr>
          <p:nvPr>
            <p:ph type="title"/>
          </p:nvPr>
        </p:nvSpPr>
        <p:spPr/>
        <p:txBody>
          <a:bodyPr/>
          <a:lstStyle/>
          <a:p>
            <a:r>
              <a:rPr lang="en-US"/>
              <a:t>Twitter Top Own Tweets (with Impressions) | Sportschau - 14 of 17</a:t>
            </a:r>
          </a:p>
        </p:txBody>
      </p:sp>
      <p:graphicFrame>
        <p:nvGraphicFramePr>
          <p:cNvPr id="5" name="Table Placeholder 4">
            <a:extLst>
              <a:ext uri="{FF2B5EF4-FFF2-40B4-BE49-F238E27FC236}">
                <a16:creationId xmlns:a16="http://schemas.microsoft.com/office/drawing/2014/main" id="{3B0BA14E-22BD-4C26-93AB-80DEB5FB1015}"/>
              </a:ext>
            </a:extLst>
          </p:cNvPr>
          <p:cNvGraphicFramePr>
            <a:graphicFrameLocks noGrp="1"/>
          </p:cNvGraphicFramePr>
          <p:nvPr>
            <p:ph type="tbl" sz="quarter" idx="13"/>
            <p:extLst>
              <p:ext uri="{D42A27DB-BD31-4B8C-83A1-F6EECF244321}">
                <p14:modId xmlns:p14="http://schemas.microsoft.com/office/powerpoint/2010/main" val="162614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17692986"/>
                    </a:ext>
                  </a:extLst>
                </a:gridCol>
                <a:gridCol w="822960">
                  <a:extLst>
                    <a:ext uri="{9D8B030D-6E8A-4147-A177-3AD203B41FA5}">
                      <a16:colId xmlns:a16="http://schemas.microsoft.com/office/drawing/2014/main" val="1453525129"/>
                    </a:ext>
                  </a:extLst>
                </a:gridCol>
                <a:gridCol w="822960">
                  <a:extLst>
                    <a:ext uri="{9D8B030D-6E8A-4147-A177-3AD203B41FA5}">
                      <a16:colId xmlns:a16="http://schemas.microsoft.com/office/drawing/2014/main" val="1696935290"/>
                    </a:ext>
                  </a:extLst>
                </a:gridCol>
                <a:gridCol w="822960">
                  <a:extLst>
                    <a:ext uri="{9D8B030D-6E8A-4147-A177-3AD203B41FA5}">
                      <a16:colId xmlns:a16="http://schemas.microsoft.com/office/drawing/2014/main" val="2926066034"/>
                    </a:ext>
                  </a:extLst>
                </a:gridCol>
                <a:gridCol w="822960">
                  <a:extLst>
                    <a:ext uri="{9D8B030D-6E8A-4147-A177-3AD203B41FA5}">
                      <a16:colId xmlns:a16="http://schemas.microsoft.com/office/drawing/2014/main" val="2243108087"/>
                    </a:ext>
                  </a:extLst>
                </a:gridCol>
                <a:gridCol w="822960">
                  <a:extLst>
                    <a:ext uri="{9D8B030D-6E8A-4147-A177-3AD203B41FA5}">
                      <a16:colId xmlns:a16="http://schemas.microsoft.com/office/drawing/2014/main" val="309741343"/>
                    </a:ext>
                  </a:extLst>
                </a:gridCol>
                <a:gridCol w="905256">
                  <a:extLst>
                    <a:ext uri="{9D8B030D-6E8A-4147-A177-3AD203B41FA5}">
                      <a16:colId xmlns:a16="http://schemas.microsoft.com/office/drawing/2014/main" val="4205874021"/>
                    </a:ext>
                  </a:extLst>
                </a:gridCol>
                <a:gridCol w="987552">
                  <a:extLst>
                    <a:ext uri="{9D8B030D-6E8A-4147-A177-3AD203B41FA5}">
                      <a16:colId xmlns:a16="http://schemas.microsoft.com/office/drawing/2014/main" val="98244983"/>
                    </a:ext>
                  </a:extLst>
                </a:gridCol>
                <a:gridCol w="987552">
                  <a:extLst>
                    <a:ext uri="{9D8B030D-6E8A-4147-A177-3AD203B41FA5}">
                      <a16:colId xmlns:a16="http://schemas.microsoft.com/office/drawing/2014/main" val="2025220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02542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- 2019-11-08 22:27:19</a:t>
                      </a:r>
                      <a:r>
                        <a:rPr kumimoji="0" lang="de-DE" sz="1000" b="0" i="0" u="none" strike="noStrike" kern="1200" cap="none" spc="0" normalizeH="0" baseline="0" noProof="0">
                          <a:ln>
                            <a:noFill/>
                          </a:ln>
                          <a:solidFill>
                            <a:prstClr val="black"/>
                          </a:solidFill>
                          <a:effectLst/>
                          <a:uLnTx/>
                          <a:uFillTx/>
                          <a:latin typeface="+mn-lt"/>
                          <a:ea typeface="+mn-ea"/>
                          <a:cs typeface="+mn-cs"/>
                        </a:rPr>
                        <a:t>
 ⚽ Drama in der Nachspielzeit: Der 1. FC Köln verliert in der 8. Minute der Nachspielzeit durch einen Elfmeter. #KOETSG https://t.co/sZUkeK9HqL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2.6319 %</a:t>
                      </a:r>
                    </a:p>
                  </a:txBody>
                  <a:tcPr/>
                </a:tc>
                <a:extLst>
                  <a:ext uri="{0D108BD9-81ED-4DB2-BD59-A6C34878D82A}">
                    <a16:rowId xmlns:a16="http://schemas.microsoft.com/office/drawing/2014/main" val="405178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- 2019-11-09 20:14:54</a:t>
                      </a:r>
                      <a:r>
                        <a:rPr kumimoji="0" lang="de-DE" sz="1000" b="0" i="0" u="none" strike="noStrike" kern="1200" cap="none" spc="0" normalizeH="0" baseline="0" noProof="0">
                          <a:ln>
                            <a:noFill/>
                          </a:ln>
                          <a:solidFill>
                            <a:prstClr val="black"/>
                          </a:solidFill>
                          <a:effectLst/>
                          <a:uLnTx/>
                          <a:uFillTx/>
                          <a:latin typeface="+mn-lt"/>
                          <a:ea typeface="+mn-ea"/>
                          <a:cs typeface="+mn-cs"/>
                        </a:rPr>
                        <a:t>
 16 Treffer nach elf Spieltagen - damit übertrifft Lewandowski den Rekord von Gerd Müller aus der Saison 1968/69.
#FCBBVB https://t.co/IQPxr5RgSy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7.0087 %</a:t>
                      </a:r>
                    </a:p>
                  </a:txBody>
                  <a:tcPr/>
                </a:tc>
                <a:extLst>
                  <a:ext uri="{0D108BD9-81ED-4DB2-BD59-A6C34878D82A}">
                    <a16:rowId xmlns:a16="http://schemas.microsoft.com/office/drawing/2014/main" val="406751082"/>
                  </a:ext>
                </a:extLst>
              </a:tr>
            </a:tbl>
          </a:graphicData>
        </a:graphic>
      </p:graphicFrame>
      <p:sp>
        <p:nvSpPr>
          <p:cNvPr id="4" name="Text Placeholder 3">
            <a:extLst>
              <a:ext uri="{FF2B5EF4-FFF2-40B4-BE49-F238E27FC236}">
                <a16:creationId xmlns:a16="http://schemas.microsoft.com/office/drawing/2014/main" id="{984CC08C-6060-4100-917A-68549334B4B5}"/>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256968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8927F-760D-461E-A12A-39ECB6E11D00}"/>
              </a:ext>
            </a:extLst>
          </p:cNvPr>
          <p:cNvSpPr>
            <a:spLocks noGrp="1"/>
          </p:cNvSpPr>
          <p:nvPr>
            <p:ph type="title"/>
          </p:nvPr>
        </p:nvSpPr>
        <p:spPr/>
        <p:txBody>
          <a:bodyPr/>
          <a:lstStyle/>
          <a:p>
            <a:r>
              <a:rPr lang="en-US"/>
              <a:t>Twitter Top Own Tweets (with Impressions) | Sportschau - 15 of 17</a:t>
            </a:r>
          </a:p>
        </p:txBody>
      </p:sp>
      <p:graphicFrame>
        <p:nvGraphicFramePr>
          <p:cNvPr id="5" name="Table Placeholder 4">
            <a:extLst>
              <a:ext uri="{FF2B5EF4-FFF2-40B4-BE49-F238E27FC236}">
                <a16:creationId xmlns:a16="http://schemas.microsoft.com/office/drawing/2014/main" id="{502515F8-4370-4AF6-AE05-0B943A140D21}"/>
              </a:ext>
            </a:extLst>
          </p:cNvPr>
          <p:cNvGraphicFramePr>
            <a:graphicFrameLocks noGrp="1"/>
          </p:cNvGraphicFramePr>
          <p:nvPr>
            <p:ph type="tbl" sz="quarter" idx="13"/>
            <p:extLst>
              <p:ext uri="{D42A27DB-BD31-4B8C-83A1-F6EECF244321}">
                <p14:modId xmlns:p14="http://schemas.microsoft.com/office/powerpoint/2010/main" val="611058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41696050"/>
                    </a:ext>
                  </a:extLst>
                </a:gridCol>
                <a:gridCol w="822960">
                  <a:extLst>
                    <a:ext uri="{9D8B030D-6E8A-4147-A177-3AD203B41FA5}">
                      <a16:colId xmlns:a16="http://schemas.microsoft.com/office/drawing/2014/main" val="3091893933"/>
                    </a:ext>
                  </a:extLst>
                </a:gridCol>
                <a:gridCol w="822960">
                  <a:extLst>
                    <a:ext uri="{9D8B030D-6E8A-4147-A177-3AD203B41FA5}">
                      <a16:colId xmlns:a16="http://schemas.microsoft.com/office/drawing/2014/main" val="797887692"/>
                    </a:ext>
                  </a:extLst>
                </a:gridCol>
                <a:gridCol w="822960">
                  <a:extLst>
                    <a:ext uri="{9D8B030D-6E8A-4147-A177-3AD203B41FA5}">
                      <a16:colId xmlns:a16="http://schemas.microsoft.com/office/drawing/2014/main" val="1460048248"/>
                    </a:ext>
                  </a:extLst>
                </a:gridCol>
                <a:gridCol w="822960">
                  <a:extLst>
                    <a:ext uri="{9D8B030D-6E8A-4147-A177-3AD203B41FA5}">
                      <a16:colId xmlns:a16="http://schemas.microsoft.com/office/drawing/2014/main" val="1375489611"/>
                    </a:ext>
                  </a:extLst>
                </a:gridCol>
                <a:gridCol w="822960">
                  <a:extLst>
                    <a:ext uri="{9D8B030D-6E8A-4147-A177-3AD203B41FA5}">
                      <a16:colId xmlns:a16="http://schemas.microsoft.com/office/drawing/2014/main" val="1099759101"/>
                    </a:ext>
                  </a:extLst>
                </a:gridCol>
                <a:gridCol w="905256">
                  <a:extLst>
                    <a:ext uri="{9D8B030D-6E8A-4147-A177-3AD203B41FA5}">
                      <a16:colId xmlns:a16="http://schemas.microsoft.com/office/drawing/2014/main" val="618428813"/>
                    </a:ext>
                  </a:extLst>
                </a:gridCol>
                <a:gridCol w="987552">
                  <a:extLst>
                    <a:ext uri="{9D8B030D-6E8A-4147-A177-3AD203B41FA5}">
                      <a16:colId xmlns:a16="http://schemas.microsoft.com/office/drawing/2014/main" val="481404367"/>
                    </a:ext>
                  </a:extLst>
                </a:gridCol>
                <a:gridCol w="987552">
                  <a:extLst>
                    <a:ext uri="{9D8B030D-6E8A-4147-A177-3AD203B41FA5}">
                      <a16:colId xmlns:a16="http://schemas.microsoft.com/office/drawing/2014/main" val="2660885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52132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- 2019-11-08 15:38:27</a:t>
                      </a:r>
                      <a:r>
                        <a:rPr kumimoji="0" lang="de-DE" sz="1000" b="0" i="0" u="none" strike="noStrike" kern="1200" cap="none" spc="0" normalizeH="0" baseline="0" noProof="0">
                          <a:ln>
                            <a:noFill/>
                          </a:ln>
                          <a:solidFill>
                            <a:prstClr val="black"/>
                          </a:solidFill>
                          <a:effectLst/>
                          <a:uLnTx/>
                          <a:uFillTx/>
                          <a:latin typeface="+mn-lt"/>
                          <a:ea typeface="+mn-ea"/>
                          <a:cs typeface="+mn-cs"/>
                        </a:rPr>
                        <a:t>
 😱 In Dortmund nennt man es "Horrorbilanz". 
https://t.co/5894NkkPIZ #FCBBVB https://t.co/Z2n36L1vFj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14.5049 %</a:t>
                      </a:r>
                    </a:p>
                  </a:txBody>
                  <a:tcPr/>
                </a:tc>
                <a:extLst>
                  <a:ext uri="{0D108BD9-81ED-4DB2-BD59-A6C34878D82A}">
                    <a16:rowId xmlns:a16="http://schemas.microsoft.com/office/drawing/2014/main" val="1273297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- 2019-11-12 17:03:28</a:t>
                      </a:r>
                      <a:r>
                        <a:rPr kumimoji="0" lang="de-DE" sz="1000" b="0" i="0" u="none" strike="noStrike" kern="1200" cap="none" spc="0" normalizeH="0" baseline="0" noProof="0">
                          <a:ln>
                            <a:noFill/>
                          </a:ln>
                          <a:solidFill>
                            <a:prstClr val="black"/>
                          </a:solidFill>
                          <a:effectLst/>
                          <a:uLnTx/>
                          <a:uFillTx/>
                          <a:latin typeface="+mn-lt"/>
                          <a:ea typeface="+mn-ea"/>
                          <a:cs typeface="+mn-cs"/>
                        </a:rPr>
                        <a:t>
 Jens Keller unterschreibt bis 2021 in Nürnberg! https://t.co/joX69LhIdI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7.8171 %</a:t>
                      </a:r>
                    </a:p>
                  </a:txBody>
                  <a:tcPr/>
                </a:tc>
                <a:extLst>
                  <a:ext uri="{0D108BD9-81ED-4DB2-BD59-A6C34878D82A}">
                    <a16:rowId xmlns:a16="http://schemas.microsoft.com/office/drawing/2014/main" val="1558405073"/>
                  </a:ext>
                </a:extLst>
              </a:tr>
            </a:tbl>
          </a:graphicData>
        </a:graphic>
      </p:graphicFrame>
      <p:sp>
        <p:nvSpPr>
          <p:cNvPr id="4" name="Text Placeholder 3">
            <a:extLst>
              <a:ext uri="{FF2B5EF4-FFF2-40B4-BE49-F238E27FC236}">
                <a16:creationId xmlns:a16="http://schemas.microsoft.com/office/drawing/2014/main" id="{E4806F19-DF1C-4B7F-97FE-AEFC0FCC0208}"/>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355238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59A22-FFA1-478E-B124-37BECE5E82AE}"/>
              </a:ext>
            </a:extLst>
          </p:cNvPr>
          <p:cNvSpPr>
            <a:spLocks noGrp="1"/>
          </p:cNvSpPr>
          <p:nvPr>
            <p:ph type="title"/>
          </p:nvPr>
        </p:nvSpPr>
        <p:spPr/>
        <p:txBody>
          <a:bodyPr/>
          <a:lstStyle/>
          <a:p>
            <a:r>
              <a:rPr lang="en-US"/>
              <a:t>Twitter Top Own Tweets (with Impressions) | Sportschau - 16 of 17</a:t>
            </a:r>
          </a:p>
        </p:txBody>
      </p:sp>
      <p:graphicFrame>
        <p:nvGraphicFramePr>
          <p:cNvPr id="5" name="Table Placeholder 4">
            <a:extLst>
              <a:ext uri="{FF2B5EF4-FFF2-40B4-BE49-F238E27FC236}">
                <a16:creationId xmlns:a16="http://schemas.microsoft.com/office/drawing/2014/main" id="{843296D4-363C-4C0E-BDD4-430F09D335F1}"/>
              </a:ext>
            </a:extLst>
          </p:cNvPr>
          <p:cNvGraphicFramePr>
            <a:graphicFrameLocks noGrp="1"/>
          </p:cNvGraphicFramePr>
          <p:nvPr>
            <p:ph type="tbl" sz="quarter" idx="13"/>
            <p:extLst>
              <p:ext uri="{D42A27DB-BD31-4B8C-83A1-F6EECF244321}">
                <p14:modId xmlns:p14="http://schemas.microsoft.com/office/powerpoint/2010/main" val="1287869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86989906"/>
                    </a:ext>
                  </a:extLst>
                </a:gridCol>
                <a:gridCol w="822960">
                  <a:extLst>
                    <a:ext uri="{9D8B030D-6E8A-4147-A177-3AD203B41FA5}">
                      <a16:colId xmlns:a16="http://schemas.microsoft.com/office/drawing/2014/main" val="2564134617"/>
                    </a:ext>
                  </a:extLst>
                </a:gridCol>
                <a:gridCol w="822960">
                  <a:extLst>
                    <a:ext uri="{9D8B030D-6E8A-4147-A177-3AD203B41FA5}">
                      <a16:colId xmlns:a16="http://schemas.microsoft.com/office/drawing/2014/main" val="2802697402"/>
                    </a:ext>
                  </a:extLst>
                </a:gridCol>
                <a:gridCol w="822960">
                  <a:extLst>
                    <a:ext uri="{9D8B030D-6E8A-4147-A177-3AD203B41FA5}">
                      <a16:colId xmlns:a16="http://schemas.microsoft.com/office/drawing/2014/main" val="1562341294"/>
                    </a:ext>
                  </a:extLst>
                </a:gridCol>
                <a:gridCol w="822960">
                  <a:extLst>
                    <a:ext uri="{9D8B030D-6E8A-4147-A177-3AD203B41FA5}">
                      <a16:colId xmlns:a16="http://schemas.microsoft.com/office/drawing/2014/main" val="911759711"/>
                    </a:ext>
                  </a:extLst>
                </a:gridCol>
                <a:gridCol w="822960">
                  <a:extLst>
                    <a:ext uri="{9D8B030D-6E8A-4147-A177-3AD203B41FA5}">
                      <a16:colId xmlns:a16="http://schemas.microsoft.com/office/drawing/2014/main" val="2913292414"/>
                    </a:ext>
                  </a:extLst>
                </a:gridCol>
                <a:gridCol w="905256">
                  <a:extLst>
                    <a:ext uri="{9D8B030D-6E8A-4147-A177-3AD203B41FA5}">
                      <a16:colId xmlns:a16="http://schemas.microsoft.com/office/drawing/2014/main" val="4246529774"/>
                    </a:ext>
                  </a:extLst>
                </a:gridCol>
                <a:gridCol w="987552">
                  <a:extLst>
                    <a:ext uri="{9D8B030D-6E8A-4147-A177-3AD203B41FA5}">
                      <a16:colId xmlns:a16="http://schemas.microsoft.com/office/drawing/2014/main" val="3593789123"/>
                    </a:ext>
                  </a:extLst>
                </a:gridCol>
                <a:gridCol w="987552">
                  <a:extLst>
                    <a:ext uri="{9D8B030D-6E8A-4147-A177-3AD203B41FA5}">
                      <a16:colId xmlns:a16="http://schemas.microsoft.com/office/drawing/2014/main" val="1512672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22842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- 2019-11-08 18:43:56</a:t>
                      </a:r>
                      <a:r>
                        <a:rPr kumimoji="0" lang="de-DE" sz="1000" b="0" i="0" u="none" strike="noStrike" kern="1200" cap="none" spc="0" normalizeH="0" baseline="0" noProof="0">
                          <a:ln>
                            <a:noFill/>
                          </a:ln>
                          <a:solidFill>
                            <a:prstClr val="black"/>
                          </a:solidFill>
                          <a:effectLst/>
                          <a:uLnTx/>
                          <a:uFillTx/>
                          <a:latin typeface="+mn-lt"/>
                          <a:ea typeface="+mn-ea"/>
                          <a:cs typeface="+mn-cs"/>
                        </a:rPr>
                        <a:t>
 🔥🔥🔥 50.000 + X Mentalitätsmonster sollt ihr sein.  #LFCMCFC https://t.co/d2Ommp1wn7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15.8174 %</a:t>
                      </a:r>
                    </a:p>
                  </a:txBody>
                  <a:tcPr/>
                </a:tc>
                <a:extLst>
                  <a:ext uri="{0D108BD9-81ED-4DB2-BD59-A6C34878D82A}">
                    <a16:rowId xmlns:a16="http://schemas.microsoft.com/office/drawing/2014/main" val="1165091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- 2019-11-12 14:33:00</a:t>
                      </a:r>
                      <a:r>
                        <a:rPr kumimoji="0" lang="de-DE" sz="1000" b="0" i="0" u="none" strike="noStrike" kern="1200" cap="none" spc="0" normalizeH="0" baseline="0" noProof="0">
                          <a:ln>
                            <a:noFill/>
                          </a:ln>
                          <a:solidFill>
                            <a:prstClr val="black"/>
                          </a:solidFill>
                          <a:effectLst/>
                          <a:uLnTx/>
                          <a:uFillTx/>
                          <a:latin typeface="+mn-lt"/>
                          <a:ea typeface="+mn-ea"/>
                          <a:cs typeface="+mn-cs"/>
                        </a:rPr>
                        <a:t>
 ⚽ Neuer DFB Beschluss: Keine Länderspiele mehr in Staaten in denen Frauen der Zutritt zu Fußballstadien verboten ist.
https://t.co/dIa8nJLab5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1.8165 %</a:t>
                      </a:r>
                    </a:p>
                  </a:txBody>
                  <a:tcPr/>
                </a:tc>
                <a:extLst>
                  <a:ext uri="{0D108BD9-81ED-4DB2-BD59-A6C34878D82A}">
                    <a16:rowId xmlns:a16="http://schemas.microsoft.com/office/drawing/2014/main" val="852339180"/>
                  </a:ext>
                </a:extLst>
              </a:tr>
            </a:tbl>
          </a:graphicData>
        </a:graphic>
      </p:graphicFrame>
      <p:sp>
        <p:nvSpPr>
          <p:cNvPr id="4" name="Text Placeholder 3">
            <a:extLst>
              <a:ext uri="{FF2B5EF4-FFF2-40B4-BE49-F238E27FC236}">
                <a16:creationId xmlns:a16="http://schemas.microsoft.com/office/drawing/2014/main" id="{8CD173D5-285E-468B-A3E3-A380CBC339FF}"/>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6552833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9C65E-D66B-498D-AD57-E94424D41FD3}"/>
              </a:ext>
            </a:extLst>
          </p:cNvPr>
          <p:cNvSpPr>
            <a:spLocks noGrp="1"/>
          </p:cNvSpPr>
          <p:nvPr>
            <p:ph type="title"/>
          </p:nvPr>
        </p:nvSpPr>
        <p:spPr/>
        <p:txBody>
          <a:bodyPr/>
          <a:lstStyle/>
          <a:p>
            <a:r>
              <a:rPr lang="en-US"/>
              <a:t>Twitter Top Own Tweets (with Impressions) | Sportschau - 17 of 17</a:t>
            </a:r>
          </a:p>
        </p:txBody>
      </p:sp>
      <p:graphicFrame>
        <p:nvGraphicFramePr>
          <p:cNvPr id="5" name="Table Placeholder 4">
            <a:extLst>
              <a:ext uri="{FF2B5EF4-FFF2-40B4-BE49-F238E27FC236}">
                <a16:creationId xmlns:a16="http://schemas.microsoft.com/office/drawing/2014/main" id="{C2231184-7C48-4B6B-A5F3-5BF6795015C2}"/>
              </a:ext>
            </a:extLst>
          </p:cNvPr>
          <p:cNvGraphicFramePr>
            <a:graphicFrameLocks noGrp="1"/>
          </p:cNvGraphicFramePr>
          <p:nvPr>
            <p:ph type="tbl" sz="quarter" idx="13"/>
            <p:extLst>
              <p:ext uri="{D42A27DB-BD31-4B8C-83A1-F6EECF244321}">
                <p14:modId xmlns:p14="http://schemas.microsoft.com/office/powerpoint/2010/main" val="316883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44111246"/>
                    </a:ext>
                  </a:extLst>
                </a:gridCol>
                <a:gridCol w="822960">
                  <a:extLst>
                    <a:ext uri="{9D8B030D-6E8A-4147-A177-3AD203B41FA5}">
                      <a16:colId xmlns:a16="http://schemas.microsoft.com/office/drawing/2014/main" val="1935231021"/>
                    </a:ext>
                  </a:extLst>
                </a:gridCol>
                <a:gridCol w="822960">
                  <a:extLst>
                    <a:ext uri="{9D8B030D-6E8A-4147-A177-3AD203B41FA5}">
                      <a16:colId xmlns:a16="http://schemas.microsoft.com/office/drawing/2014/main" val="3296150710"/>
                    </a:ext>
                  </a:extLst>
                </a:gridCol>
                <a:gridCol w="822960">
                  <a:extLst>
                    <a:ext uri="{9D8B030D-6E8A-4147-A177-3AD203B41FA5}">
                      <a16:colId xmlns:a16="http://schemas.microsoft.com/office/drawing/2014/main" val="1479031160"/>
                    </a:ext>
                  </a:extLst>
                </a:gridCol>
                <a:gridCol w="822960">
                  <a:extLst>
                    <a:ext uri="{9D8B030D-6E8A-4147-A177-3AD203B41FA5}">
                      <a16:colId xmlns:a16="http://schemas.microsoft.com/office/drawing/2014/main" val="3728330797"/>
                    </a:ext>
                  </a:extLst>
                </a:gridCol>
                <a:gridCol w="822960">
                  <a:extLst>
                    <a:ext uri="{9D8B030D-6E8A-4147-A177-3AD203B41FA5}">
                      <a16:colId xmlns:a16="http://schemas.microsoft.com/office/drawing/2014/main" val="1682265193"/>
                    </a:ext>
                  </a:extLst>
                </a:gridCol>
                <a:gridCol w="905256">
                  <a:extLst>
                    <a:ext uri="{9D8B030D-6E8A-4147-A177-3AD203B41FA5}">
                      <a16:colId xmlns:a16="http://schemas.microsoft.com/office/drawing/2014/main" val="1659136266"/>
                    </a:ext>
                  </a:extLst>
                </a:gridCol>
                <a:gridCol w="987552">
                  <a:extLst>
                    <a:ext uri="{9D8B030D-6E8A-4147-A177-3AD203B41FA5}">
                      <a16:colId xmlns:a16="http://schemas.microsoft.com/office/drawing/2014/main" val="1636978200"/>
                    </a:ext>
                  </a:extLst>
                </a:gridCol>
                <a:gridCol w="987552">
                  <a:extLst>
                    <a:ext uri="{9D8B030D-6E8A-4147-A177-3AD203B41FA5}">
                      <a16:colId xmlns:a16="http://schemas.microsoft.com/office/drawing/2014/main" val="3697344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54052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- 2019-11-10 20:43:53</a:t>
                      </a:r>
                      <a:r>
                        <a:rPr kumimoji="0" lang="de-DE" sz="1000" b="0" i="0" u="none" strike="noStrike" kern="1200" cap="none" spc="0" normalizeH="0" baseline="0" noProof="0">
                          <a:ln>
                            <a:noFill/>
                          </a:ln>
                          <a:solidFill>
                            <a:prstClr val="black"/>
                          </a:solidFill>
                          <a:effectLst/>
                          <a:uLnTx/>
                          <a:uFillTx/>
                          <a:latin typeface="+mn-lt"/>
                          <a:ea typeface="+mn-ea"/>
                          <a:cs typeface="+mn-cs"/>
                        </a:rPr>
                        <a:t>
 Frankfurts David Abraham brennen die Sicherungen durch. Für seinen Bodycheck gegen Freiburgs Trainer Christian Streich sieht er Rot – und muss sich auf ein Nachspiel einstellen.
https://t.co/DebimNGjoc 
#SCFSGE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5.7507 %</a:t>
                      </a:r>
                    </a:p>
                  </a:txBody>
                  <a:tcPr/>
                </a:tc>
                <a:extLst>
                  <a:ext uri="{0D108BD9-81ED-4DB2-BD59-A6C34878D82A}">
                    <a16:rowId xmlns:a16="http://schemas.microsoft.com/office/drawing/2014/main" val="4023461392"/>
                  </a:ext>
                </a:extLst>
              </a:tr>
            </a:tbl>
          </a:graphicData>
        </a:graphic>
      </p:graphicFrame>
      <p:sp>
        <p:nvSpPr>
          <p:cNvPr id="4" name="Text Placeholder 3">
            <a:extLst>
              <a:ext uri="{FF2B5EF4-FFF2-40B4-BE49-F238E27FC236}">
                <a16:creationId xmlns:a16="http://schemas.microsoft.com/office/drawing/2014/main" id="{A0DB0512-4FBC-4F4B-8EB8-DB12D7A5758A}"/>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31893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57BC2-E14D-4699-B9EC-926C1A91B520}"/>
              </a:ext>
            </a:extLst>
          </p:cNvPr>
          <p:cNvSpPr>
            <a:spLocks noGrp="1"/>
          </p:cNvSpPr>
          <p:nvPr>
            <p:ph type="title"/>
          </p:nvPr>
        </p:nvSpPr>
        <p:spPr/>
        <p:txBody>
          <a:bodyPr/>
          <a:lstStyle/>
          <a:p>
            <a:r>
              <a:rPr lang="en-US"/>
              <a:t>Twitter Flop Own Tweets (with Impressions) | Sportschau</a:t>
            </a:r>
          </a:p>
        </p:txBody>
      </p:sp>
      <p:graphicFrame>
        <p:nvGraphicFramePr>
          <p:cNvPr id="5" name="Table Placeholder 4">
            <a:extLst>
              <a:ext uri="{FF2B5EF4-FFF2-40B4-BE49-F238E27FC236}">
                <a16:creationId xmlns:a16="http://schemas.microsoft.com/office/drawing/2014/main" id="{D1638E3F-C272-491B-926A-7C98639106B7}"/>
              </a:ext>
            </a:extLst>
          </p:cNvPr>
          <p:cNvGraphicFramePr>
            <a:graphicFrameLocks noGrp="1"/>
          </p:cNvGraphicFramePr>
          <p:nvPr>
            <p:ph type="tbl" sz="quarter" idx="13"/>
            <p:extLst>
              <p:ext uri="{D42A27DB-BD31-4B8C-83A1-F6EECF244321}">
                <p14:modId xmlns:p14="http://schemas.microsoft.com/office/powerpoint/2010/main" val="3409068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49428302"/>
                    </a:ext>
                  </a:extLst>
                </a:gridCol>
                <a:gridCol w="822960">
                  <a:extLst>
                    <a:ext uri="{9D8B030D-6E8A-4147-A177-3AD203B41FA5}">
                      <a16:colId xmlns:a16="http://schemas.microsoft.com/office/drawing/2014/main" val="3238249768"/>
                    </a:ext>
                  </a:extLst>
                </a:gridCol>
                <a:gridCol w="822960">
                  <a:extLst>
                    <a:ext uri="{9D8B030D-6E8A-4147-A177-3AD203B41FA5}">
                      <a16:colId xmlns:a16="http://schemas.microsoft.com/office/drawing/2014/main" val="4259540184"/>
                    </a:ext>
                  </a:extLst>
                </a:gridCol>
                <a:gridCol w="822960">
                  <a:extLst>
                    <a:ext uri="{9D8B030D-6E8A-4147-A177-3AD203B41FA5}">
                      <a16:colId xmlns:a16="http://schemas.microsoft.com/office/drawing/2014/main" val="547910253"/>
                    </a:ext>
                  </a:extLst>
                </a:gridCol>
                <a:gridCol w="822960">
                  <a:extLst>
                    <a:ext uri="{9D8B030D-6E8A-4147-A177-3AD203B41FA5}">
                      <a16:colId xmlns:a16="http://schemas.microsoft.com/office/drawing/2014/main" val="2308146736"/>
                    </a:ext>
                  </a:extLst>
                </a:gridCol>
                <a:gridCol w="822960">
                  <a:extLst>
                    <a:ext uri="{9D8B030D-6E8A-4147-A177-3AD203B41FA5}">
                      <a16:colId xmlns:a16="http://schemas.microsoft.com/office/drawing/2014/main" val="3432562624"/>
                    </a:ext>
                  </a:extLst>
                </a:gridCol>
                <a:gridCol w="905256">
                  <a:extLst>
                    <a:ext uri="{9D8B030D-6E8A-4147-A177-3AD203B41FA5}">
                      <a16:colId xmlns:a16="http://schemas.microsoft.com/office/drawing/2014/main" val="3729734300"/>
                    </a:ext>
                  </a:extLst>
                </a:gridCol>
                <a:gridCol w="987552">
                  <a:extLst>
                    <a:ext uri="{9D8B030D-6E8A-4147-A177-3AD203B41FA5}">
                      <a16:colId xmlns:a16="http://schemas.microsoft.com/office/drawing/2014/main" val="4212870254"/>
                    </a:ext>
                  </a:extLst>
                </a:gridCol>
                <a:gridCol w="987552">
                  <a:extLst>
                    <a:ext uri="{9D8B030D-6E8A-4147-A177-3AD203B41FA5}">
                      <a16:colId xmlns:a16="http://schemas.microsoft.com/office/drawing/2014/main" val="3883223470"/>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Favs</a:t>
                      </a:r>
                    </a:p>
                  </a:txBody>
                  <a:tcPr/>
                </a:tc>
                <a:tc>
                  <a:txBody>
                    <a:bodyPr/>
                    <a:lstStyle/>
                    <a:p>
                      <a:r>
                        <a:rPr lang="en-US" sz="1000"/>
                        <a:t>Retweets+Favs</a:t>
                      </a:r>
                    </a:p>
                  </a:txBody>
                  <a:tcPr/>
                </a:tc>
                <a:tc>
                  <a:txBody>
                    <a:bodyPr/>
                    <a:lstStyle/>
                    <a:p>
                      <a:r>
                        <a:rPr lang="en-US" sz="1000"/>
                        <a:t>Replies</a:t>
                      </a:r>
                    </a:p>
                  </a:txBody>
                  <a:tcPr/>
                </a:tc>
                <a:tc>
                  <a:txBody>
                    <a:bodyPr/>
                    <a:lstStyle/>
                    <a:p>
                      <a:r>
                        <a:rPr lang="en-US" sz="1000"/>
                        <a:t>I-Rate</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Engagement Rate</a:t>
                      </a:r>
                    </a:p>
                  </a:txBody>
                  <a:tcPr/>
                </a:tc>
                <a:extLst>
                  <a:ext uri="{0D108BD9-81ED-4DB2-BD59-A6C34878D82A}">
                    <a16:rowId xmlns:a16="http://schemas.microsoft.com/office/drawing/2014/main" val="1954479062"/>
                  </a:ext>
                </a:extLst>
              </a:tr>
              <a:tr h="370840">
                <a:tc>
                  <a:txBody>
                    <a:bodyPr/>
                    <a:lstStyle/>
                    <a:p>
                      <a:r>
                        <a:rPr lang="de-DE" sz="1000" b="1"/>
                        <a:t>@sportschau - 2019-11-09 14:00:01</a:t>
                      </a:r>
                      <a:r>
                        <a:rPr lang="de-DE" sz="1000"/>
                        <a:t>
 ⚽ 3. Liga live - der 15. Spieltag im Konferenz-Ticker: 
https://t.co/h8SPP8sact
#3Liga</a:t>
                      </a:r>
                      <a:endParaRPr lang="en-US" sz="1000"/>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0.0003 %</a:t>
                      </a:r>
                    </a:p>
                  </a:txBody>
                  <a:tcPr/>
                </a:tc>
                <a:tc>
                  <a:txBody>
                    <a:bodyPr/>
                    <a:lstStyle/>
                    <a:p>
                      <a:r>
                        <a:rPr lang="en-US" sz="1000"/>
                        <a:t>7</a:t>
                      </a:r>
                    </a:p>
                  </a:txBody>
                  <a:tcPr/>
                </a:tc>
                <a:tc>
                  <a:txBody>
                    <a:bodyPr/>
                    <a:lstStyle/>
                    <a:p>
                      <a:r>
                        <a:rPr lang="en-US" sz="1000"/>
                        <a:t>4811</a:t>
                      </a:r>
                    </a:p>
                  </a:txBody>
                  <a:tcPr/>
                </a:tc>
                <a:tc>
                  <a:txBody>
                    <a:bodyPr/>
                    <a:lstStyle/>
                    <a:p>
                      <a:r>
                        <a:rPr lang="en-US" sz="1000"/>
                        <a:t>0.1455 %</a:t>
                      </a:r>
                    </a:p>
                  </a:txBody>
                  <a:tcPr/>
                </a:tc>
                <a:extLst>
                  <a:ext uri="{0D108BD9-81ED-4DB2-BD59-A6C34878D82A}">
                    <a16:rowId xmlns:a16="http://schemas.microsoft.com/office/drawing/2014/main" val="3008299733"/>
                  </a:ext>
                </a:extLst>
              </a:tr>
            </a:tbl>
          </a:graphicData>
        </a:graphic>
      </p:graphicFrame>
      <p:sp>
        <p:nvSpPr>
          <p:cNvPr id="4" name="Text Placeholder 3">
            <a:extLst>
              <a:ext uri="{FF2B5EF4-FFF2-40B4-BE49-F238E27FC236}">
                <a16:creationId xmlns:a16="http://schemas.microsoft.com/office/drawing/2014/main" id="{47B25018-0345-4492-85F1-2293D6BA1C5F}"/>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0965197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6CD06-9A51-4671-BED8-139B8375EC35}"/>
              </a:ext>
            </a:extLst>
          </p:cNvPr>
          <p:cNvSpPr>
            <a:spLocks noGrp="1"/>
          </p:cNvSpPr>
          <p:nvPr>
            <p:ph type="title"/>
          </p:nvPr>
        </p:nvSpPr>
        <p:spPr/>
        <p:txBody>
          <a:bodyPr/>
          <a:lstStyle/>
          <a:p>
            <a:r>
              <a:rPr lang="en-US"/>
              <a:t>Twitter Twitter Impressions pro Account | 01.3.02.Sportschau</a:t>
            </a:r>
          </a:p>
        </p:txBody>
      </p:sp>
      <p:graphicFrame>
        <p:nvGraphicFramePr>
          <p:cNvPr id="6" name="Chart Placeholder 5">
            <a:extLst>
              <a:ext uri="{FF2B5EF4-FFF2-40B4-BE49-F238E27FC236}">
                <a16:creationId xmlns:a16="http://schemas.microsoft.com/office/drawing/2014/main" id="{66485FC6-1669-4522-B2E8-9EA1D06DA742}"/>
              </a:ext>
            </a:extLst>
          </p:cNvPr>
          <p:cNvGraphicFramePr>
            <a:graphicFrameLocks noGrp="1"/>
          </p:cNvGraphicFramePr>
          <p:nvPr>
            <p:ph type="chart" sz="quarter" idx="13"/>
            <p:extLst>
              <p:ext uri="{D42A27DB-BD31-4B8C-83A1-F6EECF244321}">
                <p14:modId xmlns:p14="http://schemas.microsoft.com/office/powerpoint/2010/main" val="650757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F3D955-0B7C-4443-863F-9075BDED667B}"/>
              </a:ext>
            </a:extLst>
          </p:cNvPr>
          <p:cNvSpPr>
            <a:spLocks noGrp="1"/>
          </p:cNvSpPr>
          <p:nvPr>
            <p:ph type="body" sz="quarter" idx="14"/>
          </p:nvPr>
        </p:nvSpPr>
        <p:spPr/>
        <p:txBody>
          <a:bodyPr/>
          <a:lstStyle/>
          <a:p>
            <a:r>
              <a:rPr lang="en-US"/>
              <a:t>08.11.2019 - 14.11.2019</a:t>
            </a:r>
          </a:p>
        </p:txBody>
      </p:sp>
      <p:sp>
        <p:nvSpPr>
          <p:cNvPr id="5" name="Footer Placeholder 4">
            <a:extLst>
              <a:ext uri="{FF2B5EF4-FFF2-40B4-BE49-F238E27FC236}">
                <a16:creationId xmlns:a16="http://schemas.microsoft.com/office/drawing/2014/main" id="{2F49B588-BB6D-46EA-B3E2-C59E34B674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0001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0A1B6-07DC-4040-A7A7-3F125304E6BC}"/>
              </a:ext>
            </a:extLst>
          </p:cNvPr>
          <p:cNvSpPr>
            <a:spLocks noGrp="1"/>
          </p:cNvSpPr>
          <p:nvPr>
            <p:ph type="title"/>
          </p:nvPr>
        </p:nvSpPr>
        <p:spPr/>
        <p:txBody>
          <a:bodyPr/>
          <a:lstStyle/>
          <a:p>
            <a:r>
              <a:rPr lang="en-US"/>
              <a:t>Instagram Key Metrics Table | 01.3.02.Sportschau</a:t>
            </a:r>
          </a:p>
        </p:txBody>
      </p:sp>
      <p:graphicFrame>
        <p:nvGraphicFramePr>
          <p:cNvPr id="5" name="Table Placeholder 4">
            <a:extLst>
              <a:ext uri="{FF2B5EF4-FFF2-40B4-BE49-F238E27FC236}">
                <a16:creationId xmlns:a16="http://schemas.microsoft.com/office/drawing/2014/main" id="{D1A54358-E1AF-409B-9B36-FB1FD4FC09B0}"/>
              </a:ext>
            </a:extLst>
          </p:cNvPr>
          <p:cNvGraphicFramePr>
            <a:graphicFrameLocks noGrp="1"/>
          </p:cNvGraphicFramePr>
          <p:nvPr>
            <p:ph type="tbl" sz="quarter" idx="13"/>
            <p:extLst>
              <p:ext uri="{D42A27DB-BD31-4B8C-83A1-F6EECF244321}">
                <p14:modId xmlns:p14="http://schemas.microsoft.com/office/powerpoint/2010/main" val="1558017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8385576"/>
                    </a:ext>
                  </a:extLst>
                </a:gridCol>
                <a:gridCol w="699516">
                  <a:extLst>
                    <a:ext uri="{9D8B030D-6E8A-4147-A177-3AD203B41FA5}">
                      <a16:colId xmlns:a16="http://schemas.microsoft.com/office/drawing/2014/main" val="2054563519"/>
                    </a:ext>
                  </a:extLst>
                </a:gridCol>
                <a:gridCol w="699516">
                  <a:extLst>
                    <a:ext uri="{9D8B030D-6E8A-4147-A177-3AD203B41FA5}">
                      <a16:colId xmlns:a16="http://schemas.microsoft.com/office/drawing/2014/main" val="3931661468"/>
                    </a:ext>
                  </a:extLst>
                </a:gridCol>
                <a:gridCol w="658368">
                  <a:extLst>
                    <a:ext uri="{9D8B030D-6E8A-4147-A177-3AD203B41FA5}">
                      <a16:colId xmlns:a16="http://schemas.microsoft.com/office/drawing/2014/main" val="3873478461"/>
                    </a:ext>
                  </a:extLst>
                </a:gridCol>
                <a:gridCol w="658368">
                  <a:extLst>
                    <a:ext uri="{9D8B030D-6E8A-4147-A177-3AD203B41FA5}">
                      <a16:colId xmlns:a16="http://schemas.microsoft.com/office/drawing/2014/main" val="1037420540"/>
                    </a:ext>
                  </a:extLst>
                </a:gridCol>
                <a:gridCol w="658368">
                  <a:extLst>
                    <a:ext uri="{9D8B030D-6E8A-4147-A177-3AD203B41FA5}">
                      <a16:colId xmlns:a16="http://schemas.microsoft.com/office/drawing/2014/main" val="3472333867"/>
                    </a:ext>
                  </a:extLst>
                </a:gridCol>
                <a:gridCol w="699516">
                  <a:extLst>
                    <a:ext uri="{9D8B030D-6E8A-4147-A177-3AD203B41FA5}">
                      <a16:colId xmlns:a16="http://schemas.microsoft.com/office/drawing/2014/main" val="2754343493"/>
                    </a:ext>
                  </a:extLst>
                </a:gridCol>
                <a:gridCol w="699516">
                  <a:extLst>
                    <a:ext uri="{9D8B030D-6E8A-4147-A177-3AD203B41FA5}">
                      <a16:colId xmlns:a16="http://schemas.microsoft.com/office/drawing/2014/main" val="2577863091"/>
                    </a:ext>
                  </a:extLst>
                </a:gridCol>
                <a:gridCol w="699516">
                  <a:extLst>
                    <a:ext uri="{9D8B030D-6E8A-4147-A177-3AD203B41FA5}">
                      <a16:colId xmlns:a16="http://schemas.microsoft.com/office/drawing/2014/main" val="3442110567"/>
                    </a:ext>
                  </a:extLst>
                </a:gridCol>
                <a:gridCol w="658368">
                  <a:extLst>
                    <a:ext uri="{9D8B030D-6E8A-4147-A177-3AD203B41FA5}">
                      <a16:colId xmlns:a16="http://schemas.microsoft.com/office/drawing/2014/main" val="394607520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38529708"/>
                  </a:ext>
                </a:extLst>
              </a:tr>
              <a:tr h="370840">
                <a:tc>
                  <a:txBody>
                    <a:bodyPr/>
                    <a:lstStyle/>
                    <a:p>
                      <a:r>
                        <a:rPr lang="en-US" sz="1000"/>
                        <a:t>sportschau</a:t>
                      </a:r>
                    </a:p>
                  </a:txBody>
                  <a:tcPr/>
                </a:tc>
                <a:tc>
                  <a:txBody>
                    <a:bodyPr/>
                    <a:lstStyle/>
                    <a:p>
                      <a:r>
                        <a:rPr lang="en-US" sz="1000"/>
                        <a:t>186076</a:t>
                      </a:r>
                    </a:p>
                  </a:txBody>
                  <a:tcPr/>
                </a:tc>
                <a:tc>
                  <a:txBody>
                    <a:bodyPr/>
                    <a:lstStyle/>
                    <a:p>
                      <a:r>
                        <a:rPr lang="en-US" sz="1000"/>
                        <a:t>1451</a:t>
                      </a:r>
                    </a:p>
                  </a:txBody>
                  <a:tcPr/>
                </a:tc>
                <a:tc>
                  <a:txBody>
                    <a:bodyPr/>
                    <a:lstStyle/>
                    <a:p>
                      <a:r>
                        <a:rPr lang="en-US" sz="1000"/>
                        <a:t>31</a:t>
                      </a:r>
                    </a:p>
                  </a:txBody>
                  <a:tcPr/>
                </a:tc>
                <a:tc>
                  <a:txBody>
                    <a:bodyPr/>
                    <a:lstStyle/>
                    <a:p>
                      <a:r>
                        <a:rPr lang="en-US" sz="1000"/>
                        <a:t>3</a:t>
                      </a:r>
                    </a:p>
                  </a:txBody>
                  <a:tcPr/>
                </a:tc>
                <a:tc>
                  <a:txBody>
                    <a:bodyPr/>
                    <a:lstStyle/>
                    <a:p>
                      <a:r>
                        <a:rPr lang="en-US" sz="1000"/>
                        <a:t>4</a:t>
                      </a:r>
                    </a:p>
                  </a:txBody>
                  <a:tcPr/>
                </a:tc>
                <a:tc>
                  <a:txBody>
                    <a:bodyPr/>
                    <a:lstStyle/>
                    <a:p>
                      <a:r>
                        <a:rPr lang="en-US" sz="1000"/>
                        <a:t>38</a:t>
                      </a:r>
                    </a:p>
                  </a:txBody>
                  <a:tcPr/>
                </a:tc>
                <a:tc>
                  <a:txBody>
                    <a:bodyPr/>
                    <a:lstStyle/>
                    <a:p>
                      <a:r>
                        <a:rPr lang="en-US" sz="1000"/>
                        <a:t>149711</a:t>
                      </a:r>
                    </a:p>
                  </a:txBody>
                  <a:tcPr/>
                </a:tc>
                <a:tc>
                  <a:txBody>
                    <a:bodyPr/>
                    <a:lstStyle/>
                    <a:p>
                      <a:r>
                        <a:rPr lang="en-US" sz="1000"/>
                        <a:t>1932</a:t>
                      </a:r>
                    </a:p>
                  </a:txBody>
                  <a:tcPr/>
                </a:tc>
                <a:tc>
                  <a:txBody>
                    <a:bodyPr/>
                    <a:lstStyle/>
                    <a:p>
                      <a:r>
                        <a:rPr lang="en-US" sz="1000"/>
                        <a:t>2.1530 %</a:t>
                      </a:r>
                    </a:p>
                  </a:txBody>
                  <a:tcPr/>
                </a:tc>
                <a:extLst>
                  <a:ext uri="{0D108BD9-81ED-4DB2-BD59-A6C34878D82A}">
                    <a16:rowId xmlns:a16="http://schemas.microsoft.com/office/drawing/2014/main" val="3450603231"/>
                  </a:ext>
                </a:extLst>
              </a:tr>
            </a:tbl>
          </a:graphicData>
        </a:graphic>
      </p:graphicFrame>
      <p:sp>
        <p:nvSpPr>
          <p:cNvPr id="4" name="Text Placeholder 3">
            <a:extLst>
              <a:ext uri="{FF2B5EF4-FFF2-40B4-BE49-F238E27FC236}">
                <a16:creationId xmlns:a16="http://schemas.microsoft.com/office/drawing/2014/main" id="{939497F4-4B09-4D73-B992-E9C14BDB9617}"/>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569743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464D-CB98-46F4-87DD-16309896DC9A}"/>
              </a:ext>
            </a:extLst>
          </p:cNvPr>
          <p:cNvSpPr>
            <a:spLocks noGrp="1"/>
          </p:cNvSpPr>
          <p:nvPr>
            <p:ph type="title"/>
          </p:nvPr>
        </p:nvSpPr>
        <p:spPr/>
        <p:txBody>
          <a:bodyPr/>
          <a:lstStyle/>
          <a:p>
            <a:r>
              <a:rPr lang="en-US"/>
              <a:t>Instagram Posts Table | 01.3.02.Sportschau</a:t>
            </a:r>
          </a:p>
        </p:txBody>
      </p:sp>
      <p:graphicFrame>
        <p:nvGraphicFramePr>
          <p:cNvPr id="5" name="Table Placeholder 4">
            <a:extLst>
              <a:ext uri="{FF2B5EF4-FFF2-40B4-BE49-F238E27FC236}">
                <a16:creationId xmlns:a16="http://schemas.microsoft.com/office/drawing/2014/main" id="{B4D98A8E-2060-4D5D-B51F-5B68AEDF05FA}"/>
              </a:ext>
            </a:extLst>
          </p:cNvPr>
          <p:cNvGraphicFramePr>
            <a:graphicFrameLocks noGrp="1"/>
          </p:cNvGraphicFramePr>
          <p:nvPr>
            <p:ph type="tbl" sz="quarter" idx="13"/>
            <p:extLst>
              <p:ext uri="{D42A27DB-BD31-4B8C-83A1-F6EECF244321}">
                <p14:modId xmlns:p14="http://schemas.microsoft.com/office/powerpoint/2010/main" val="4170400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33637838"/>
                    </a:ext>
                  </a:extLst>
                </a:gridCol>
                <a:gridCol w="1810512">
                  <a:extLst>
                    <a:ext uri="{9D8B030D-6E8A-4147-A177-3AD203B41FA5}">
                      <a16:colId xmlns:a16="http://schemas.microsoft.com/office/drawing/2014/main" val="3549362651"/>
                    </a:ext>
                  </a:extLst>
                </a:gridCol>
                <a:gridCol w="822960">
                  <a:extLst>
                    <a:ext uri="{9D8B030D-6E8A-4147-A177-3AD203B41FA5}">
                      <a16:colId xmlns:a16="http://schemas.microsoft.com/office/drawing/2014/main" val="375840750"/>
                    </a:ext>
                  </a:extLst>
                </a:gridCol>
                <a:gridCol w="822960">
                  <a:extLst>
                    <a:ext uri="{9D8B030D-6E8A-4147-A177-3AD203B41FA5}">
                      <a16:colId xmlns:a16="http://schemas.microsoft.com/office/drawing/2014/main" val="3555263670"/>
                    </a:ext>
                  </a:extLst>
                </a:gridCol>
                <a:gridCol w="822960">
                  <a:extLst>
                    <a:ext uri="{9D8B030D-6E8A-4147-A177-3AD203B41FA5}">
                      <a16:colId xmlns:a16="http://schemas.microsoft.com/office/drawing/2014/main" val="1198735870"/>
                    </a:ext>
                  </a:extLst>
                </a:gridCol>
                <a:gridCol w="822960">
                  <a:extLst>
                    <a:ext uri="{9D8B030D-6E8A-4147-A177-3AD203B41FA5}">
                      <a16:colId xmlns:a16="http://schemas.microsoft.com/office/drawing/2014/main" val="1986519636"/>
                    </a:ext>
                  </a:extLst>
                </a:gridCol>
                <a:gridCol w="822960">
                  <a:extLst>
                    <a:ext uri="{9D8B030D-6E8A-4147-A177-3AD203B41FA5}">
                      <a16:colId xmlns:a16="http://schemas.microsoft.com/office/drawing/2014/main" val="253798069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535614577"/>
                  </a:ext>
                </a:extLst>
              </a:tr>
              <a:tr h="370840">
                <a:tc>
                  <a:txBody>
                    <a:bodyPr/>
                    <a:lstStyle/>
                    <a:p>
                      <a:r>
                        <a:rPr lang="en-US" sz="1000" b="1"/>
                        <a:t>sportschau - 2019-11-13 23:12:03</a:t>
                      </a:r>
                      <a:r>
                        <a:rPr lang="en-US" sz="1000"/>
                        <a:t>
 Mic drop. 🎤
#zlatan #ibra #ibrahimovic #twitter #zitat #quote #la #losangeles #lagalaxy #mls #sportschau</a:t>
                      </a:r>
                    </a:p>
                  </a:txBody>
                  <a:tcPr/>
                </a:tc>
                <a:tc>
                  <a:txBody>
                    <a:bodyPr/>
                    <a:lstStyle/>
                    <a:p>
                      <a:r>
                        <a:rPr lang="en-US" sz="1000"/>
                        <a:t>https://www.instagram.com/p/B40ml3ACETL/media</a:t>
                      </a:r>
                    </a:p>
                  </a:txBody>
                  <a:tcPr/>
                </a:tc>
                <a:tc>
                  <a:txBody>
                    <a:bodyPr/>
                    <a:lstStyle/>
                    <a:p>
                      <a:r>
                        <a:rPr lang="en-US" sz="1000"/>
                        <a:t>15.11.2019 05:08:29</a:t>
                      </a:r>
                    </a:p>
                  </a:txBody>
                  <a:tcPr/>
                </a:tc>
                <a:tc>
                  <a:txBody>
                    <a:bodyPr/>
                    <a:lstStyle/>
                    <a:p>
                      <a:r>
                        <a:rPr lang="en-US" sz="1000"/>
                        <a:t>8742</a:t>
                      </a:r>
                    </a:p>
                  </a:txBody>
                  <a:tcPr/>
                </a:tc>
                <a:tc>
                  <a:txBody>
                    <a:bodyPr/>
                    <a:lstStyle/>
                    <a:p>
                      <a:r>
                        <a:rPr lang="en-US" sz="1000"/>
                        <a:t>116</a:t>
                      </a:r>
                    </a:p>
                  </a:txBody>
                  <a:tcPr/>
                </a:tc>
                <a:tc>
                  <a:txBody>
                    <a:bodyPr/>
                    <a:lstStyle/>
                    <a:p>
                      <a:r>
                        <a:rPr lang="en-US" sz="1000"/>
                        <a:t>4.7650 %</a:t>
                      </a:r>
                    </a:p>
                  </a:txBody>
                  <a:tcPr/>
                </a:tc>
                <a:tc>
                  <a:txBody>
                    <a:bodyPr/>
                    <a:lstStyle/>
                    <a:p>
                      <a:r>
                        <a:rPr lang="en-US" sz="1000"/>
                        <a:t>Image</a:t>
                      </a:r>
                    </a:p>
                  </a:txBody>
                  <a:tcPr/>
                </a:tc>
                <a:extLst>
                  <a:ext uri="{0D108BD9-81ED-4DB2-BD59-A6C34878D82A}">
                    <a16:rowId xmlns:a16="http://schemas.microsoft.com/office/drawing/2014/main" val="1137240850"/>
                  </a:ext>
                </a:extLst>
              </a:tr>
            </a:tbl>
          </a:graphicData>
        </a:graphic>
      </p:graphicFrame>
      <p:sp>
        <p:nvSpPr>
          <p:cNvPr id="4" name="Text Placeholder 3">
            <a:extLst>
              <a:ext uri="{FF2B5EF4-FFF2-40B4-BE49-F238E27FC236}">
                <a16:creationId xmlns:a16="http://schemas.microsoft.com/office/drawing/2014/main" id="{F6390E45-7EBF-4BE8-8A7B-BA13B458FF93}"/>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700844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39281-583E-4196-9910-D21722534E3C}"/>
              </a:ext>
            </a:extLst>
          </p:cNvPr>
          <p:cNvSpPr>
            <a:spLocks noGrp="1"/>
          </p:cNvSpPr>
          <p:nvPr>
            <p:ph type="title"/>
          </p:nvPr>
        </p:nvSpPr>
        <p:spPr/>
        <p:txBody>
          <a:bodyPr/>
          <a:lstStyle/>
          <a:p>
            <a:r>
              <a:rPr lang="en-US"/>
              <a:t>Instagram Posts Table | 01.3.02.Sportschau</a:t>
            </a:r>
          </a:p>
        </p:txBody>
      </p:sp>
      <p:graphicFrame>
        <p:nvGraphicFramePr>
          <p:cNvPr id="5" name="Table Placeholder 4">
            <a:extLst>
              <a:ext uri="{FF2B5EF4-FFF2-40B4-BE49-F238E27FC236}">
                <a16:creationId xmlns:a16="http://schemas.microsoft.com/office/drawing/2014/main" id="{DAAA9E57-2928-4B7D-ADB8-8F6C2B857F6A}"/>
              </a:ext>
            </a:extLst>
          </p:cNvPr>
          <p:cNvGraphicFramePr>
            <a:graphicFrameLocks noGrp="1"/>
          </p:cNvGraphicFramePr>
          <p:nvPr>
            <p:ph type="tbl" sz="quarter" idx="13"/>
            <p:extLst>
              <p:ext uri="{D42A27DB-BD31-4B8C-83A1-F6EECF244321}">
                <p14:modId xmlns:p14="http://schemas.microsoft.com/office/powerpoint/2010/main" val="2416923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8202310"/>
                    </a:ext>
                  </a:extLst>
                </a:gridCol>
                <a:gridCol w="1810512">
                  <a:extLst>
                    <a:ext uri="{9D8B030D-6E8A-4147-A177-3AD203B41FA5}">
                      <a16:colId xmlns:a16="http://schemas.microsoft.com/office/drawing/2014/main" val="3710277997"/>
                    </a:ext>
                  </a:extLst>
                </a:gridCol>
                <a:gridCol w="822960">
                  <a:extLst>
                    <a:ext uri="{9D8B030D-6E8A-4147-A177-3AD203B41FA5}">
                      <a16:colId xmlns:a16="http://schemas.microsoft.com/office/drawing/2014/main" val="2465139959"/>
                    </a:ext>
                  </a:extLst>
                </a:gridCol>
                <a:gridCol w="822960">
                  <a:extLst>
                    <a:ext uri="{9D8B030D-6E8A-4147-A177-3AD203B41FA5}">
                      <a16:colId xmlns:a16="http://schemas.microsoft.com/office/drawing/2014/main" val="3474238971"/>
                    </a:ext>
                  </a:extLst>
                </a:gridCol>
                <a:gridCol w="822960">
                  <a:extLst>
                    <a:ext uri="{9D8B030D-6E8A-4147-A177-3AD203B41FA5}">
                      <a16:colId xmlns:a16="http://schemas.microsoft.com/office/drawing/2014/main" val="648403743"/>
                    </a:ext>
                  </a:extLst>
                </a:gridCol>
                <a:gridCol w="822960">
                  <a:extLst>
                    <a:ext uri="{9D8B030D-6E8A-4147-A177-3AD203B41FA5}">
                      <a16:colId xmlns:a16="http://schemas.microsoft.com/office/drawing/2014/main" val="4146828635"/>
                    </a:ext>
                  </a:extLst>
                </a:gridCol>
                <a:gridCol w="822960">
                  <a:extLst>
                    <a:ext uri="{9D8B030D-6E8A-4147-A177-3AD203B41FA5}">
                      <a16:colId xmlns:a16="http://schemas.microsoft.com/office/drawing/2014/main" val="3848388715"/>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791916968"/>
                  </a:ext>
                </a:extLst>
              </a:tr>
              <a:tr h="370840">
                <a:tc>
                  <a:txBody>
                    <a:bodyPr/>
                    <a:lstStyle/>
                    <a:p>
                      <a:r>
                        <a:rPr lang="en-US" sz="1000" b="1"/>
                        <a:t>sportschau - 2019-11-13 12:11:13</a:t>
                      </a:r>
                      <a:r>
                        <a:rPr lang="en-US" sz="1000"/>
                        <a:t>
 Philadelphia hat mehr Probleme als erwartet mit den Cleveland Cavaliers. Aber Joel Embiid regelt das. Und das spektakulär. 
#NBA #JoelEmbiid #Basketball #gamewinner #philly #theprocessisreal</a:t>
                      </a:r>
                    </a:p>
                  </a:txBody>
                  <a:tcPr/>
                </a:tc>
                <a:tc>
                  <a:txBody>
                    <a:bodyPr/>
                    <a:lstStyle/>
                    <a:p>
                      <a:r>
                        <a:rPr lang="en-US" sz="1000"/>
                        <a:t>https://www.instagram.com/p/B4zZ40rqYqV/media</a:t>
                      </a:r>
                    </a:p>
                  </a:txBody>
                  <a:tcPr/>
                </a:tc>
                <a:tc>
                  <a:txBody>
                    <a:bodyPr/>
                    <a:lstStyle/>
                    <a:p>
                      <a:r>
                        <a:rPr lang="en-US" sz="1000"/>
                        <a:t>15.11.2019 05:08:29</a:t>
                      </a:r>
                    </a:p>
                  </a:txBody>
                  <a:tcPr/>
                </a:tc>
                <a:tc>
                  <a:txBody>
                    <a:bodyPr/>
                    <a:lstStyle/>
                    <a:p>
                      <a:r>
                        <a:rPr lang="en-US" sz="1000"/>
                        <a:t>788</a:t>
                      </a:r>
                    </a:p>
                  </a:txBody>
                  <a:tcPr/>
                </a:tc>
                <a:tc>
                  <a:txBody>
                    <a:bodyPr/>
                    <a:lstStyle/>
                    <a:p>
                      <a:r>
                        <a:rPr lang="en-US" sz="1000"/>
                        <a:t>1</a:t>
                      </a:r>
                    </a:p>
                  </a:txBody>
                  <a:tcPr/>
                </a:tc>
                <a:tc>
                  <a:txBody>
                    <a:bodyPr/>
                    <a:lstStyle/>
                    <a:p>
                      <a:r>
                        <a:rPr lang="en-US" sz="1000"/>
                        <a:t>0.4244 %</a:t>
                      </a:r>
                    </a:p>
                  </a:txBody>
                  <a:tcPr/>
                </a:tc>
                <a:tc>
                  <a:txBody>
                    <a:bodyPr/>
                    <a:lstStyle/>
                    <a:p>
                      <a:r>
                        <a:rPr lang="en-US" sz="1000"/>
                        <a:t>Video</a:t>
                      </a:r>
                    </a:p>
                  </a:txBody>
                  <a:tcPr/>
                </a:tc>
                <a:extLst>
                  <a:ext uri="{0D108BD9-81ED-4DB2-BD59-A6C34878D82A}">
                    <a16:rowId xmlns:a16="http://schemas.microsoft.com/office/drawing/2014/main" val="3689477543"/>
                  </a:ext>
                </a:extLst>
              </a:tr>
            </a:tbl>
          </a:graphicData>
        </a:graphic>
      </p:graphicFrame>
      <p:sp>
        <p:nvSpPr>
          <p:cNvPr id="4" name="Text Placeholder 3">
            <a:extLst>
              <a:ext uri="{FF2B5EF4-FFF2-40B4-BE49-F238E27FC236}">
                <a16:creationId xmlns:a16="http://schemas.microsoft.com/office/drawing/2014/main" id="{EFF8CDF1-9455-43E2-9350-F7725C6889A4}"/>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9209157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D0C4-AF9A-4982-A5DA-EB01EAAE2CCC}"/>
              </a:ext>
            </a:extLst>
          </p:cNvPr>
          <p:cNvSpPr>
            <a:spLocks noGrp="1"/>
          </p:cNvSpPr>
          <p:nvPr>
            <p:ph type="title"/>
          </p:nvPr>
        </p:nvSpPr>
        <p:spPr/>
        <p:txBody>
          <a:bodyPr/>
          <a:lstStyle/>
          <a:p>
            <a:r>
              <a:rPr lang="en-US"/>
              <a:t>Instagram Posts Table | 01.3.02.Sportschau - 1 of 16</a:t>
            </a:r>
          </a:p>
        </p:txBody>
      </p:sp>
      <p:graphicFrame>
        <p:nvGraphicFramePr>
          <p:cNvPr id="5" name="Table Placeholder 4">
            <a:extLst>
              <a:ext uri="{FF2B5EF4-FFF2-40B4-BE49-F238E27FC236}">
                <a16:creationId xmlns:a16="http://schemas.microsoft.com/office/drawing/2014/main" id="{A680F0FB-C532-41C1-8E2C-2D4368E63028}"/>
              </a:ext>
            </a:extLst>
          </p:cNvPr>
          <p:cNvGraphicFramePr>
            <a:graphicFrameLocks noGrp="1"/>
          </p:cNvGraphicFramePr>
          <p:nvPr>
            <p:ph type="tbl" sz="quarter" idx="13"/>
            <p:extLst>
              <p:ext uri="{D42A27DB-BD31-4B8C-83A1-F6EECF244321}">
                <p14:modId xmlns:p14="http://schemas.microsoft.com/office/powerpoint/2010/main" val="1635880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89162269"/>
                    </a:ext>
                  </a:extLst>
                </a:gridCol>
                <a:gridCol w="1234439">
                  <a:extLst>
                    <a:ext uri="{9D8B030D-6E8A-4147-A177-3AD203B41FA5}">
                      <a16:colId xmlns:a16="http://schemas.microsoft.com/office/drawing/2014/main" val="372091810"/>
                    </a:ext>
                  </a:extLst>
                </a:gridCol>
                <a:gridCol w="576072">
                  <a:extLst>
                    <a:ext uri="{9D8B030D-6E8A-4147-A177-3AD203B41FA5}">
                      <a16:colId xmlns:a16="http://schemas.microsoft.com/office/drawing/2014/main" val="1505811471"/>
                    </a:ext>
                  </a:extLst>
                </a:gridCol>
                <a:gridCol w="576072">
                  <a:extLst>
                    <a:ext uri="{9D8B030D-6E8A-4147-A177-3AD203B41FA5}">
                      <a16:colId xmlns:a16="http://schemas.microsoft.com/office/drawing/2014/main" val="2431954174"/>
                    </a:ext>
                  </a:extLst>
                </a:gridCol>
                <a:gridCol w="576072">
                  <a:extLst>
                    <a:ext uri="{9D8B030D-6E8A-4147-A177-3AD203B41FA5}">
                      <a16:colId xmlns:a16="http://schemas.microsoft.com/office/drawing/2014/main" val="2714172684"/>
                    </a:ext>
                  </a:extLst>
                </a:gridCol>
                <a:gridCol w="576072">
                  <a:extLst>
                    <a:ext uri="{9D8B030D-6E8A-4147-A177-3AD203B41FA5}">
                      <a16:colId xmlns:a16="http://schemas.microsoft.com/office/drawing/2014/main" val="336174131"/>
                    </a:ext>
                  </a:extLst>
                </a:gridCol>
                <a:gridCol w="576072">
                  <a:extLst>
                    <a:ext uri="{9D8B030D-6E8A-4147-A177-3AD203B41FA5}">
                      <a16:colId xmlns:a16="http://schemas.microsoft.com/office/drawing/2014/main" val="3870111369"/>
                    </a:ext>
                  </a:extLst>
                </a:gridCol>
                <a:gridCol w="576072">
                  <a:extLst>
                    <a:ext uri="{9D8B030D-6E8A-4147-A177-3AD203B41FA5}">
                      <a16:colId xmlns:a16="http://schemas.microsoft.com/office/drawing/2014/main" val="1775130524"/>
                    </a:ext>
                  </a:extLst>
                </a:gridCol>
                <a:gridCol w="576072">
                  <a:extLst>
                    <a:ext uri="{9D8B030D-6E8A-4147-A177-3AD203B41FA5}">
                      <a16:colId xmlns:a16="http://schemas.microsoft.com/office/drawing/2014/main" val="1770742829"/>
                    </a:ext>
                  </a:extLst>
                </a:gridCol>
                <a:gridCol w="576072">
                  <a:extLst>
                    <a:ext uri="{9D8B030D-6E8A-4147-A177-3AD203B41FA5}">
                      <a16:colId xmlns:a16="http://schemas.microsoft.com/office/drawing/2014/main" val="497335122"/>
                    </a:ext>
                  </a:extLst>
                </a:gridCol>
                <a:gridCol w="576072">
                  <a:extLst>
                    <a:ext uri="{9D8B030D-6E8A-4147-A177-3AD203B41FA5}">
                      <a16:colId xmlns:a16="http://schemas.microsoft.com/office/drawing/2014/main" val="2189759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90217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- 2019-11-13 23:12:03</a:t>
                      </a:r>
                      <a:r>
                        <a:rPr kumimoji="0" lang="en-US" sz="1000" b="0" i="0" u="none" strike="noStrike" kern="1200" cap="none" spc="0" normalizeH="0" baseline="0" noProof="0">
                          <a:ln>
                            <a:noFill/>
                          </a:ln>
                          <a:solidFill>
                            <a:prstClr val="black"/>
                          </a:solidFill>
                          <a:effectLst/>
                          <a:uLnTx/>
                          <a:uFillTx/>
                          <a:latin typeface="+mn-lt"/>
                          <a:ea typeface="+mn-ea"/>
                          <a:cs typeface="+mn-cs"/>
                        </a:rPr>
                        <a:t>
 Mic drop. 🎤
#zlatan #ibra #ibrahimovic #twitter #zitat #quote #la #losangeles #lagalaxy #mls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https://www.instagram.com/p/B40ml3ACETL/media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161778</a:t>
                      </a:r>
                    </a:p>
                  </a:txBody>
                  <a:tcPr/>
                </a:tc>
                <a:extLst>
                  <a:ext uri="{0D108BD9-81ED-4DB2-BD59-A6C34878D82A}">
                    <a16:rowId xmlns:a16="http://schemas.microsoft.com/office/drawing/2014/main" val="1587396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- 2019-11-12 18:26:26</a:t>
                      </a:r>
                      <a:r>
                        <a:rPr kumimoji="0" lang="en-US" sz="1000" b="0" i="0" u="none" strike="noStrike" kern="1200" cap="none" spc="0" normalizeH="0" baseline="0" noProof="0">
                          <a:ln>
                            <a:noFill/>
                          </a:ln>
                          <a:solidFill>
                            <a:prstClr val="black"/>
                          </a:solidFill>
                          <a:effectLst/>
                          <a:uLnTx/>
                          <a:uFillTx/>
                          <a:latin typeface="+mn-lt"/>
                          <a:ea typeface="+mn-ea"/>
                          <a:cs typeface="+mn-cs"/>
                        </a:rPr>
                        <a:t>
 Shots fired! 💥 #sportschau #fußball #dfbfrauen #almuthschult #mädchenfußball #frauenfußball #männerfußball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https://www.instagram.com/p/B4xhHGoqXHm/media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134049</a:t>
                      </a:r>
                    </a:p>
                  </a:txBody>
                  <a:tcPr/>
                </a:tc>
                <a:extLst>
                  <a:ext uri="{0D108BD9-81ED-4DB2-BD59-A6C34878D82A}">
                    <a16:rowId xmlns:a16="http://schemas.microsoft.com/office/drawing/2014/main" val="2355595942"/>
                  </a:ext>
                </a:extLst>
              </a:tr>
            </a:tbl>
          </a:graphicData>
        </a:graphic>
      </p:graphicFrame>
      <p:sp>
        <p:nvSpPr>
          <p:cNvPr id="4" name="Text Placeholder 3">
            <a:extLst>
              <a:ext uri="{FF2B5EF4-FFF2-40B4-BE49-F238E27FC236}">
                <a16:creationId xmlns:a16="http://schemas.microsoft.com/office/drawing/2014/main" id="{64ECA0BD-9CF4-401F-8F08-15CB7EC0994E}"/>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5090603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F09D3-173D-47E5-9654-38A0EE9B926E}"/>
              </a:ext>
            </a:extLst>
          </p:cNvPr>
          <p:cNvSpPr>
            <a:spLocks noGrp="1"/>
          </p:cNvSpPr>
          <p:nvPr>
            <p:ph type="title"/>
          </p:nvPr>
        </p:nvSpPr>
        <p:spPr/>
        <p:txBody>
          <a:bodyPr/>
          <a:lstStyle/>
          <a:p>
            <a:r>
              <a:rPr lang="en-US"/>
              <a:t>Instagram Posts Table | 01.3.02.Sportschau - 2 of 16</a:t>
            </a:r>
          </a:p>
        </p:txBody>
      </p:sp>
      <p:graphicFrame>
        <p:nvGraphicFramePr>
          <p:cNvPr id="5" name="Table Placeholder 4">
            <a:extLst>
              <a:ext uri="{FF2B5EF4-FFF2-40B4-BE49-F238E27FC236}">
                <a16:creationId xmlns:a16="http://schemas.microsoft.com/office/drawing/2014/main" id="{51E97B7C-CC6B-4CD4-9748-6FC9D1ED0B0C}"/>
              </a:ext>
            </a:extLst>
          </p:cNvPr>
          <p:cNvGraphicFramePr>
            <a:graphicFrameLocks noGrp="1"/>
          </p:cNvGraphicFramePr>
          <p:nvPr>
            <p:ph type="tbl" sz="quarter" idx="13"/>
            <p:extLst>
              <p:ext uri="{D42A27DB-BD31-4B8C-83A1-F6EECF244321}">
                <p14:modId xmlns:p14="http://schemas.microsoft.com/office/powerpoint/2010/main" val="3114266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846030241"/>
                    </a:ext>
                  </a:extLst>
                </a:gridCol>
                <a:gridCol w="1234439">
                  <a:extLst>
                    <a:ext uri="{9D8B030D-6E8A-4147-A177-3AD203B41FA5}">
                      <a16:colId xmlns:a16="http://schemas.microsoft.com/office/drawing/2014/main" val="1776855975"/>
                    </a:ext>
                  </a:extLst>
                </a:gridCol>
                <a:gridCol w="576072">
                  <a:extLst>
                    <a:ext uri="{9D8B030D-6E8A-4147-A177-3AD203B41FA5}">
                      <a16:colId xmlns:a16="http://schemas.microsoft.com/office/drawing/2014/main" val="1564487951"/>
                    </a:ext>
                  </a:extLst>
                </a:gridCol>
                <a:gridCol w="576072">
                  <a:extLst>
                    <a:ext uri="{9D8B030D-6E8A-4147-A177-3AD203B41FA5}">
                      <a16:colId xmlns:a16="http://schemas.microsoft.com/office/drawing/2014/main" val="3858275031"/>
                    </a:ext>
                  </a:extLst>
                </a:gridCol>
                <a:gridCol w="576072">
                  <a:extLst>
                    <a:ext uri="{9D8B030D-6E8A-4147-A177-3AD203B41FA5}">
                      <a16:colId xmlns:a16="http://schemas.microsoft.com/office/drawing/2014/main" val="55453355"/>
                    </a:ext>
                  </a:extLst>
                </a:gridCol>
                <a:gridCol w="576072">
                  <a:extLst>
                    <a:ext uri="{9D8B030D-6E8A-4147-A177-3AD203B41FA5}">
                      <a16:colId xmlns:a16="http://schemas.microsoft.com/office/drawing/2014/main" val="2229694621"/>
                    </a:ext>
                  </a:extLst>
                </a:gridCol>
                <a:gridCol w="576072">
                  <a:extLst>
                    <a:ext uri="{9D8B030D-6E8A-4147-A177-3AD203B41FA5}">
                      <a16:colId xmlns:a16="http://schemas.microsoft.com/office/drawing/2014/main" val="2682884762"/>
                    </a:ext>
                  </a:extLst>
                </a:gridCol>
                <a:gridCol w="576072">
                  <a:extLst>
                    <a:ext uri="{9D8B030D-6E8A-4147-A177-3AD203B41FA5}">
                      <a16:colId xmlns:a16="http://schemas.microsoft.com/office/drawing/2014/main" val="2339461055"/>
                    </a:ext>
                  </a:extLst>
                </a:gridCol>
                <a:gridCol w="576072">
                  <a:extLst>
                    <a:ext uri="{9D8B030D-6E8A-4147-A177-3AD203B41FA5}">
                      <a16:colId xmlns:a16="http://schemas.microsoft.com/office/drawing/2014/main" val="3171146905"/>
                    </a:ext>
                  </a:extLst>
                </a:gridCol>
                <a:gridCol w="576072">
                  <a:extLst>
                    <a:ext uri="{9D8B030D-6E8A-4147-A177-3AD203B41FA5}">
                      <a16:colId xmlns:a16="http://schemas.microsoft.com/office/drawing/2014/main" val="3780224076"/>
                    </a:ext>
                  </a:extLst>
                </a:gridCol>
                <a:gridCol w="576072">
                  <a:extLst>
                    <a:ext uri="{9D8B030D-6E8A-4147-A177-3AD203B41FA5}">
                      <a16:colId xmlns:a16="http://schemas.microsoft.com/office/drawing/2014/main" val="3030683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72109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- 2019-11-09 10:27:35</a:t>
                      </a:r>
                      <a:r>
                        <a:rPr kumimoji="0" lang="de-DE" sz="1000" b="0" i="0" u="none" strike="noStrike" kern="1200" cap="none" spc="0" normalizeH="0" baseline="0" noProof="0">
                          <a:ln>
                            <a:noFill/>
                          </a:ln>
                          <a:solidFill>
                            <a:prstClr val="black"/>
                          </a:solidFill>
                          <a:effectLst/>
                          <a:uLnTx/>
                          <a:uFillTx/>
                          <a:latin typeface="+mn-lt"/>
                          <a:ea typeface="+mn-ea"/>
                          <a:cs typeface="+mn-cs"/>
                        </a:rPr>
                        <a:t>
 🙋‍♀️ Während der BVB in München "Männerfußball" spielen will fordert DFB-Nationaltorhüterin Almuth Schult mehr Engagement der deutschen Traditionsklubs für den Frauenfußball. 🗯 Sie kenne "Nationalspielerinnen, die sagen: Wenn der BVB eine Frauenmannschaft gründet, will ich dieses Trikot tragen. Ich glaube, den Vereinen ist gar nicht bewusst, was da für ein Potenzial drinsteckt." #Frauenfußball #FCBBVB #ENGGER #DFB #Schult #AlmuthSchult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https://www.instagram.com/p/B4o77SEqvj4/media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139771</a:t>
                      </a:r>
                    </a:p>
                  </a:txBody>
                  <a:tcPr/>
                </a:tc>
                <a:extLst>
                  <a:ext uri="{0D108BD9-81ED-4DB2-BD59-A6C34878D82A}">
                    <a16:rowId xmlns:a16="http://schemas.microsoft.com/office/drawing/2014/main" val="186301857"/>
                  </a:ext>
                </a:extLst>
              </a:tr>
            </a:tbl>
          </a:graphicData>
        </a:graphic>
      </p:graphicFrame>
      <p:sp>
        <p:nvSpPr>
          <p:cNvPr id="4" name="Text Placeholder 3">
            <a:extLst>
              <a:ext uri="{FF2B5EF4-FFF2-40B4-BE49-F238E27FC236}">
                <a16:creationId xmlns:a16="http://schemas.microsoft.com/office/drawing/2014/main" id="{571A3746-6EFB-4C81-AD38-ABFE4BB1FDD8}"/>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8669451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E9A92-F9A3-46AA-A77D-82A83C1226AD}"/>
              </a:ext>
            </a:extLst>
          </p:cNvPr>
          <p:cNvSpPr>
            <a:spLocks noGrp="1"/>
          </p:cNvSpPr>
          <p:nvPr>
            <p:ph type="title"/>
          </p:nvPr>
        </p:nvSpPr>
        <p:spPr/>
        <p:txBody>
          <a:bodyPr/>
          <a:lstStyle/>
          <a:p>
            <a:r>
              <a:rPr lang="en-US"/>
              <a:t>Instagram Posts Table | 01.3.02.Sportschau - 3 of 16</a:t>
            </a:r>
          </a:p>
        </p:txBody>
      </p:sp>
      <p:graphicFrame>
        <p:nvGraphicFramePr>
          <p:cNvPr id="5" name="Table Placeholder 4">
            <a:extLst>
              <a:ext uri="{FF2B5EF4-FFF2-40B4-BE49-F238E27FC236}">
                <a16:creationId xmlns:a16="http://schemas.microsoft.com/office/drawing/2014/main" id="{4DCDCE02-EA87-4080-93E8-87CE0D68D7D4}"/>
              </a:ext>
            </a:extLst>
          </p:cNvPr>
          <p:cNvGraphicFramePr>
            <a:graphicFrameLocks noGrp="1"/>
          </p:cNvGraphicFramePr>
          <p:nvPr>
            <p:ph type="tbl" sz="quarter" idx="13"/>
            <p:extLst>
              <p:ext uri="{D42A27DB-BD31-4B8C-83A1-F6EECF244321}">
                <p14:modId xmlns:p14="http://schemas.microsoft.com/office/powerpoint/2010/main" val="2704125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239127951"/>
                    </a:ext>
                  </a:extLst>
                </a:gridCol>
                <a:gridCol w="1234439">
                  <a:extLst>
                    <a:ext uri="{9D8B030D-6E8A-4147-A177-3AD203B41FA5}">
                      <a16:colId xmlns:a16="http://schemas.microsoft.com/office/drawing/2014/main" val="3978228697"/>
                    </a:ext>
                  </a:extLst>
                </a:gridCol>
                <a:gridCol w="576072">
                  <a:extLst>
                    <a:ext uri="{9D8B030D-6E8A-4147-A177-3AD203B41FA5}">
                      <a16:colId xmlns:a16="http://schemas.microsoft.com/office/drawing/2014/main" val="4081674049"/>
                    </a:ext>
                  </a:extLst>
                </a:gridCol>
                <a:gridCol w="576072">
                  <a:extLst>
                    <a:ext uri="{9D8B030D-6E8A-4147-A177-3AD203B41FA5}">
                      <a16:colId xmlns:a16="http://schemas.microsoft.com/office/drawing/2014/main" val="552666046"/>
                    </a:ext>
                  </a:extLst>
                </a:gridCol>
                <a:gridCol w="576072">
                  <a:extLst>
                    <a:ext uri="{9D8B030D-6E8A-4147-A177-3AD203B41FA5}">
                      <a16:colId xmlns:a16="http://schemas.microsoft.com/office/drawing/2014/main" val="3518848323"/>
                    </a:ext>
                  </a:extLst>
                </a:gridCol>
                <a:gridCol w="576072">
                  <a:extLst>
                    <a:ext uri="{9D8B030D-6E8A-4147-A177-3AD203B41FA5}">
                      <a16:colId xmlns:a16="http://schemas.microsoft.com/office/drawing/2014/main" val="2005206493"/>
                    </a:ext>
                  </a:extLst>
                </a:gridCol>
                <a:gridCol w="576072">
                  <a:extLst>
                    <a:ext uri="{9D8B030D-6E8A-4147-A177-3AD203B41FA5}">
                      <a16:colId xmlns:a16="http://schemas.microsoft.com/office/drawing/2014/main" val="3725987443"/>
                    </a:ext>
                  </a:extLst>
                </a:gridCol>
                <a:gridCol w="576072">
                  <a:extLst>
                    <a:ext uri="{9D8B030D-6E8A-4147-A177-3AD203B41FA5}">
                      <a16:colId xmlns:a16="http://schemas.microsoft.com/office/drawing/2014/main" val="417139924"/>
                    </a:ext>
                  </a:extLst>
                </a:gridCol>
                <a:gridCol w="576072">
                  <a:extLst>
                    <a:ext uri="{9D8B030D-6E8A-4147-A177-3AD203B41FA5}">
                      <a16:colId xmlns:a16="http://schemas.microsoft.com/office/drawing/2014/main" val="4161515414"/>
                    </a:ext>
                  </a:extLst>
                </a:gridCol>
                <a:gridCol w="576072">
                  <a:extLst>
                    <a:ext uri="{9D8B030D-6E8A-4147-A177-3AD203B41FA5}">
                      <a16:colId xmlns:a16="http://schemas.microsoft.com/office/drawing/2014/main" val="3007041306"/>
                    </a:ext>
                  </a:extLst>
                </a:gridCol>
                <a:gridCol w="576072">
                  <a:extLst>
                    <a:ext uri="{9D8B030D-6E8A-4147-A177-3AD203B41FA5}">
                      <a16:colId xmlns:a16="http://schemas.microsoft.com/office/drawing/2014/main" val="3997377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7701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- 2019-11-11 10:55:45</a:t>
                      </a:r>
                      <a:r>
                        <a:rPr kumimoji="0" lang="de-DE" sz="1000" b="0" i="0" u="none" strike="noStrike" kern="1200" cap="none" spc="0" normalizeH="0" baseline="0" noProof="0">
                          <a:ln>
                            <a:noFill/>
                          </a:ln>
                          <a:solidFill>
                            <a:prstClr val="black"/>
                          </a:solidFill>
                          <a:effectLst/>
                          <a:uLnTx/>
                          <a:uFillTx/>
                          <a:latin typeface="+mn-lt"/>
                          <a:ea typeface="+mn-ea"/>
                          <a:cs typeface="+mn-cs"/>
                        </a:rPr>
                        <a:t>
 ⚽🇩🇪 So sieht das neue Trikot der Deutschen Nationalmannschaft aus. 👍oder 👎? #Nationalmannschaft #DFB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https://www.instagram.com/p/B4uIvUZia6U/media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99822</a:t>
                      </a:r>
                    </a:p>
                  </a:txBody>
                  <a:tcPr/>
                </a:tc>
                <a:extLst>
                  <a:ext uri="{0D108BD9-81ED-4DB2-BD59-A6C34878D82A}">
                    <a16:rowId xmlns:a16="http://schemas.microsoft.com/office/drawing/2014/main" val="99990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- 2019-11-09 20:15:51</a:t>
                      </a:r>
                      <a:r>
                        <a:rPr kumimoji="0" lang="en-US" sz="1000" b="0" i="0" u="none" strike="noStrike" kern="1200" cap="none" spc="0" normalizeH="0" baseline="0" noProof="0">
                          <a:ln>
                            <a:noFill/>
                          </a:ln>
                          <a:solidFill>
                            <a:prstClr val="black"/>
                          </a:solidFill>
                          <a:effectLst/>
                          <a:uLnTx/>
                          <a:uFillTx/>
                          <a:latin typeface="+mn-lt"/>
                          <a:ea typeface="+mn-ea"/>
                          <a:cs typeface="+mn-cs"/>
                        </a:rPr>
                        <a:t>
 16 Treffer nach elf Spieltagen - damit übertrifft Lewandowski den Rekord von Gerd Müller aus der Saison 1968/69.
#fussball #bundesliga #fcbbvb #fcbayern #borussiadortmund #robertlewandowski #lewandowski #rekord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https://www.instagram.com/p/B4p_P1PKH4F/media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105683</a:t>
                      </a:r>
                    </a:p>
                  </a:txBody>
                  <a:tcPr/>
                </a:tc>
                <a:extLst>
                  <a:ext uri="{0D108BD9-81ED-4DB2-BD59-A6C34878D82A}">
                    <a16:rowId xmlns:a16="http://schemas.microsoft.com/office/drawing/2014/main" val="3209982908"/>
                  </a:ext>
                </a:extLst>
              </a:tr>
            </a:tbl>
          </a:graphicData>
        </a:graphic>
      </p:graphicFrame>
      <p:sp>
        <p:nvSpPr>
          <p:cNvPr id="4" name="Text Placeholder 3">
            <a:extLst>
              <a:ext uri="{FF2B5EF4-FFF2-40B4-BE49-F238E27FC236}">
                <a16:creationId xmlns:a16="http://schemas.microsoft.com/office/drawing/2014/main" id="{995718C3-E15F-4616-9D77-6EF7D941487D}"/>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658771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1FE1E-214D-4264-BD40-FAF8CDE0492A}"/>
              </a:ext>
            </a:extLst>
          </p:cNvPr>
          <p:cNvSpPr>
            <a:spLocks noGrp="1"/>
          </p:cNvSpPr>
          <p:nvPr>
            <p:ph type="title"/>
          </p:nvPr>
        </p:nvSpPr>
        <p:spPr/>
        <p:txBody>
          <a:bodyPr/>
          <a:lstStyle/>
          <a:p>
            <a:r>
              <a:rPr lang="en-US"/>
              <a:t>Instagram Posts Table | 01.3.02.Sportschau - 4 of 16</a:t>
            </a:r>
          </a:p>
        </p:txBody>
      </p:sp>
      <p:graphicFrame>
        <p:nvGraphicFramePr>
          <p:cNvPr id="5" name="Table Placeholder 4">
            <a:extLst>
              <a:ext uri="{FF2B5EF4-FFF2-40B4-BE49-F238E27FC236}">
                <a16:creationId xmlns:a16="http://schemas.microsoft.com/office/drawing/2014/main" id="{2D73E268-1A7D-4479-A062-455637809201}"/>
              </a:ext>
            </a:extLst>
          </p:cNvPr>
          <p:cNvGraphicFramePr>
            <a:graphicFrameLocks noGrp="1"/>
          </p:cNvGraphicFramePr>
          <p:nvPr>
            <p:ph type="tbl" sz="quarter" idx="13"/>
            <p:extLst>
              <p:ext uri="{D42A27DB-BD31-4B8C-83A1-F6EECF244321}">
                <p14:modId xmlns:p14="http://schemas.microsoft.com/office/powerpoint/2010/main" val="697672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548302227"/>
                    </a:ext>
                  </a:extLst>
                </a:gridCol>
                <a:gridCol w="1234439">
                  <a:extLst>
                    <a:ext uri="{9D8B030D-6E8A-4147-A177-3AD203B41FA5}">
                      <a16:colId xmlns:a16="http://schemas.microsoft.com/office/drawing/2014/main" val="3418737461"/>
                    </a:ext>
                  </a:extLst>
                </a:gridCol>
                <a:gridCol w="576072">
                  <a:extLst>
                    <a:ext uri="{9D8B030D-6E8A-4147-A177-3AD203B41FA5}">
                      <a16:colId xmlns:a16="http://schemas.microsoft.com/office/drawing/2014/main" val="161503149"/>
                    </a:ext>
                  </a:extLst>
                </a:gridCol>
                <a:gridCol w="576072">
                  <a:extLst>
                    <a:ext uri="{9D8B030D-6E8A-4147-A177-3AD203B41FA5}">
                      <a16:colId xmlns:a16="http://schemas.microsoft.com/office/drawing/2014/main" val="1255423159"/>
                    </a:ext>
                  </a:extLst>
                </a:gridCol>
                <a:gridCol w="576072">
                  <a:extLst>
                    <a:ext uri="{9D8B030D-6E8A-4147-A177-3AD203B41FA5}">
                      <a16:colId xmlns:a16="http://schemas.microsoft.com/office/drawing/2014/main" val="2628149256"/>
                    </a:ext>
                  </a:extLst>
                </a:gridCol>
                <a:gridCol w="576072">
                  <a:extLst>
                    <a:ext uri="{9D8B030D-6E8A-4147-A177-3AD203B41FA5}">
                      <a16:colId xmlns:a16="http://schemas.microsoft.com/office/drawing/2014/main" val="420800425"/>
                    </a:ext>
                  </a:extLst>
                </a:gridCol>
                <a:gridCol w="576072">
                  <a:extLst>
                    <a:ext uri="{9D8B030D-6E8A-4147-A177-3AD203B41FA5}">
                      <a16:colId xmlns:a16="http://schemas.microsoft.com/office/drawing/2014/main" val="557190884"/>
                    </a:ext>
                  </a:extLst>
                </a:gridCol>
                <a:gridCol w="576072">
                  <a:extLst>
                    <a:ext uri="{9D8B030D-6E8A-4147-A177-3AD203B41FA5}">
                      <a16:colId xmlns:a16="http://schemas.microsoft.com/office/drawing/2014/main" val="4261980199"/>
                    </a:ext>
                  </a:extLst>
                </a:gridCol>
                <a:gridCol w="576072">
                  <a:extLst>
                    <a:ext uri="{9D8B030D-6E8A-4147-A177-3AD203B41FA5}">
                      <a16:colId xmlns:a16="http://schemas.microsoft.com/office/drawing/2014/main" val="3299028454"/>
                    </a:ext>
                  </a:extLst>
                </a:gridCol>
                <a:gridCol w="576072">
                  <a:extLst>
                    <a:ext uri="{9D8B030D-6E8A-4147-A177-3AD203B41FA5}">
                      <a16:colId xmlns:a16="http://schemas.microsoft.com/office/drawing/2014/main" val="3901600375"/>
                    </a:ext>
                  </a:extLst>
                </a:gridCol>
                <a:gridCol w="576072">
                  <a:extLst>
                    <a:ext uri="{9D8B030D-6E8A-4147-A177-3AD203B41FA5}">
                      <a16:colId xmlns:a16="http://schemas.microsoft.com/office/drawing/2014/main" val="4079558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07754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- 2019-11-08 10:20:47</a:t>
                      </a:r>
                      <a:r>
                        <a:rPr kumimoji="0" lang="en-US" sz="1000" b="0" i="0" u="none" strike="noStrike" kern="1200" cap="none" spc="0" normalizeH="0" baseline="0" noProof="0">
                          <a:ln>
                            <a:noFill/>
                          </a:ln>
                          <a:solidFill>
                            <a:prstClr val="black"/>
                          </a:solidFill>
                          <a:effectLst/>
                          <a:uLnTx/>
                          <a:uFillTx/>
                          <a:latin typeface="+mn-lt"/>
                          <a:ea typeface="+mn-ea"/>
                          <a:cs typeface="+mn-cs"/>
                        </a:rPr>
                        <a:t>
 Ein Spiel dauert 90 Minuten ... oder eben solange bis die @borussia punktet. Jedenfalls in der Europa League. 😉
#fussball #europaleague #borussiamönchengladbach #bmg #gladbach #borussia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https://www.instagram.com/p/B4mWWnPqtun/media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120640</a:t>
                      </a:r>
                    </a:p>
                  </a:txBody>
                  <a:tcPr/>
                </a:tc>
                <a:extLst>
                  <a:ext uri="{0D108BD9-81ED-4DB2-BD59-A6C34878D82A}">
                    <a16:rowId xmlns:a16="http://schemas.microsoft.com/office/drawing/2014/main" val="1062890937"/>
                  </a:ext>
                </a:extLst>
              </a:tr>
            </a:tbl>
          </a:graphicData>
        </a:graphic>
      </p:graphicFrame>
      <p:sp>
        <p:nvSpPr>
          <p:cNvPr id="4" name="Text Placeholder 3">
            <a:extLst>
              <a:ext uri="{FF2B5EF4-FFF2-40B4-BE49-F238E27FC236}">
                <a16:creationId xmlns:a16="http://schemas.microsoft.com/office/drawing/2014/main" id="{AFEAEC0B-200B-4F5D-9C77-E8BA2006B2CC}"/>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4057818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BC5B1-3A2B-4F9F-8FF1-08FE4662A271}"/>
              </a:ext>
            </a:extLst>
          </p:cNvPr>
          <p:cNvSpPr>
            <a:spLocks noGrp="1"/>
          </p:cNvSpPr>
          <p:nvPr>
            <p:ph type="title"/>
          </p:nvPr>
        </p:nvSpPr>
        <p:spPr/>
        <p:txBody>
          <a:bodyPr/>
          <a:lstStyle/>
          <a:p>
            <a:r>
              <a:rPr lang="en-US"/>
              <a:t>Instagram Posts Table | 01.3.02.Sportschau - 5 of 16</a:t>
            </a:r>
          </a:p>
        </p:txBody>
      </p:sp>
      <p:graphicFrame>
        <p:nvGraphicFramePr>
          <p:cNvPr id="5" name="Table Placeholder 4">
            <a:extLst>
              <a:ext uri="{FF2B5EF4-FFF2-40B4-BE49-F238E27FC236}">
                <a16:creationId xmlns:a16="http://schemas.microsoft.com/office/drawing/2014/main" id="{84B0DB9D-428C-46E8-994D-EAB2611CC363}"/>
              </a:ext>
            </a:extLst>
          </p:cNvPr>
          <p:cNvGraphicFramePr>
            <a:graphicFrameLocks noGrp="1"/>
          </p:cNvGraphicFramePr>
          <p:nvPr>
            <p:ph type="tbl" sz="quarter" idx="13"/>
            <p:extLst>
              <p:ext uri="{D42A27DB-BD31-4B8C-83A1-F6EECF244321}">
                <p14:modId xmlns:p14="http://schemas.microsoft.com/office/powerpoint/2010/main" val="3174311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464202942"/>
                    </a:ext>
                  </a:extLst>
                </a:gridCol>
                <a:gridCol w="1234439">
                  <a:extLst>
                    <a:ext uri="{9D8B030D-6E8A-4147-A177-3AD203B41FA5}">
                      <a16:colId xmlns:a16="http://schemas.microsoft.com/office/drawing/2014/main" val="3361134900"/>
                    </a:ext>
                  </a:extLst>
                </a:gridCol>
                <a:gridCol w="576072">
                  <a:extLst>
                    <a:ext uri="{9D8B030D-6E8A-4147-A177-3AD203B41FA5}">
                      <a16:colId xmlns:a16="http://schemas.microsoft.com/office/drawing/2014/main" val="1188188525"/>
                    </a:ext>
                  </a:extLst>
                </a:gridCol>
                <a:gridCol w="576072">
                  <a:extLst>
                    <a:ext uri="{9D8B030D-6E8A-4147-A177-3AD203B41FA5}">
                      <a16:colId xmlns:a16="http://schemas.microsoft.com/office/drawing/2014/main" val="3270952764"/>
                    </a:ext>
                  </a:extLst>
                </a:gridCol>
                <a:gridCol w="576072">
                  <a:extLst>
                    <a:ext uri="{9D8B030D-6E8A-4147-A177-3AD203B41FA5}">
                      <a16:colId xmlns:a16="http://schemas.microsoft.com/office/drawing/2014/main" val="946836720"/>
                    </a:ext>
                  </a:extLst>
                </a:gridCol>
                <a:gridCol w="576072">
                  <a:extLst>
                    <a:ext uri="{9D8B030D-6E8A-4147-A177-3AD203B41FA5}">
                      <a16:colId xmlns:a16="http://schemas.microsoft.com/office/drawing/2014/main" val="439925770"/>
                    </a:ext>
                  </a:extLst>
                </a:gridCol>
                <a:gridCol w="576072">
                  <a:extLst>
                    <a:ext uri="{9D8B030D-6E8A-4147-A177-3AD203B41FA5}">
                      <a16:colId xmlns:a16="http://schemas.microsoft.com/office/drawing/2014/main" val="1712938858"/>
                    </a:ext>
                  </a:extLst>
                </a:gridCol>
                <a:gridCol w="576072">
                  <a:extLst>
                    <a:ext uri="{9D8B030D-6E8A-4147-A177-3AD203B41FA5}">
                      <a16:colId xmlns:a16="http://schemas.microsoft.com/office/drawing/2014/main" val="1963392811"/>
                    </a:ext>
                  </a:extLst>
                </a:gridCol>
                <a:gridCol w="576072">
                  <a:extLst>
                    <a:ext uri="{9D8B030D-6E8A-4147-A177-3AD203B41FA5}">
                      <a16:colId xmlns:a16="http://schemas.microsoft.com/office/drawing/2014/main" val="726490656"/>
                    </a:ext>
                  </a:extLst>
                </a:gridCol>
                <a:gridCol w="576072">
                  <a:extLst>
                    <a:ext uri="{9D8B030D-6E8A-4147-A177-3AD203B41FA5}">
                      <a16:colId xmlns:a16="http://schemas.microsoft.com/office/drawing/2014/main" val="2537520383"/>
                    </a:ext>
                  </a:extLst>
                </a:gridCol>
                <a:gridCol w="576072">
                  <a:extLst>
                    <a:ext uri="{9D8B030D-6E8A-4147-A177-3AD203B41FA5}">
                      <a16:colId xmlns:a16="http://schemas.microsoft.com/office/drawing/2014/main" val="3809017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8041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- 2019-11-13 15:46:06</a:t>
                      </a:r>
                      <a:r>
                        <a:rPr kumimoji="0" lang="de-DE" sz="1000" b="0" i="0" u="none" strike="noStrike" kern="1200" cap="none" spc="0" normalizeH="0" baseline="0" noProof="0">
                          <a:ln>
                            <a:noFill/>
                          </a:ln>
                          <a:solidFill>
                            <a:prstClr val="black"/>
                          </a:solidFill>
                          <a:effectLst/>
                          <a:uLnTx/>
                          <a:uFillTx/>
                          <a:latin typeface="+mn-lt"/>
                          <a:ea typeface="+mn-ea"/>
                          <a:cs typeface="+mn-cs"/>
                        </a:rPr>
                        <a:t>
 +++Update: Eintracht Frankfurt legt Einspruch gegen die Sperre ein +++ Das DFB-Sportgericht sperrt Frankfurts David Abraham für seinen Rempler gegen Christian Streich bis zum 29. Dezember. Damit wird der Eintracht-Kapitän für den Rest der Hinrunde ausfallen.
#abraham #streich #eintrachtfrankfurt #eintracht #dfb #sperre #bundesliga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https://www.instagram.com/p/B4zzjrXiin0/media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78689</a:t>
                      </a:r>
                    </a:p>
                  </a:txBody>
                  <a:tcPr/>
                </a:tc>
                <a:extLst>
                  <a:ext uri="{0D108BD9-81ED-4DB2-BD59-A6C34878D82A}">
                    <a16:rowId xmlns:a16="http://schemas.microsoft.com/office/drawing/2014/main" val="3055698749"/>
                  </a:ext>
                </a:extLst>
              </a:tr>
            </a:tbl>
          </a:graphicData>
        </a:graphic>
      </p:graphicFrame>
      <p:sp>
        <p:nvSpPr>
          <p:cNvPr id="4" name="Text Placeholder 3">
            <a:extLst>
              <a:ext uri="{FF2B5EF4-FFF2-40B4-BE49-F238E27FC236}">
                <a16:creationId xmlns:a16="http://schemas.microsoft.com/office/drawing/2014/main" id="{57B9C09B-0DC3-402E-80F1-9A02FFCD4242}"/>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660795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BB0E6-CB38-4C5C-972E-90CCDFDC6186}"/>
              </a:ext>
            </a:extLst>
          </p:cNvPr>
          <p:cNvSpPr>
            <a:spLocks noGrp="1"/>
          </p:cNvSpPr>
          <p:nvPr>
            <p:ph type="title"/>
          </p:nvPr>
        </p:nvSpPr>
        <p:spPr/>
        <p:txBody>
          <a:bodyPr/>
          <a:lstStyle/>
          <a:p>
            <a:r>
              <a:rPr lang="en-US"/>
              <a:t>Instagram Posts Table | 01.3.02.Sportschau - 6 of 16</a:t>
            </a:r>
          </a:p>
        </p:txBody>
      </p:sp>
      <p:graphicFrame>
        <p:nvGraphicFramePr>
          <p:cNvPr id="5" name="Table Placeholder 4">
            <a:extLst>
              <a:ext uri="{FF2B5EF4-FFF2-40B4-BE49-F238E27FC236}">
                <a16:creationId xmlns:a16="http://schemas.microsoft.com/office/drawing/2014/main" id="{91E22984-4F97-4168-A611-666BA6D3AB3C}"/>
              </a:ext>
            </a:extLst>
          </p:cNvPr>
          <p:cNvGraphicFramePr>
            <a:graphicFrameLocks noGrp="1"/>
          </p:cNvGraphicFramePr>
          <p:nvPr>
            <p:ph type="tbl" sz="quarter" idx="13"/>
            <p:extLst>
              <p:ext uri="{D42A27DB-BD31-4B8C-83A1-F6EECF244321}">
                <p14:modId xmlns:p14="http://schemas.microsoft.com/office/powerpoint/2010/main" val="1262228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246585040"/>
                    </a:ext>
                  </a:extLst>
                </a:gridCol>
                <a:gridCol w="1234439">
                  <a:extLst>
                    <a:ext uri="{9D8B030D-6E8A-4147-A177-3AD203B41FA5}">
                      <a16:colId xmlns:a16="http://schemas.microsoft.com/office/drawing/2014/main" val="278812564"/>
                    </a:ext>
                  </a:extLst>
                </a:gridCol>
                <a:gridCol w="576072">
                  <a:extLst>
                    <a:ext uri="{9D8B030D-6E8A-4147-A177-3AD203B41FA5}">
                      <a16:colId xmlns:a16="http://schemas.microsoft.com/office/drawing/2014/main" val="617928783"/>
                    </a:ext>
                  </a:extLst>
                </a:gridCol>
                <a:gridCol w="576072">
                  <a:extLst>
                    <a:ext uri="{9D8B030D-6E8A-4147-A177-3AD203B41FA5}">
                      <a16:colId xmlns:a16="http://schemas.microsoft.com/office/drawing/2014/main" val="1419762310"/>
                    </a:ext>
                  </a:extLst>
                </a:gridCol>
                <a:gridCol w="576072">
                  <a:extLst>
                    <a:ext uri="{9D8B030D-6E8A-4147-A177-3AD203B41FA5}">
                      <a16:colId xmlns:a16="http://schemas.microsoft.com/office/drawing/2014/main" val="3980666899"/>
                    </a:ext>
                  </a:extLst>
                </a:gridCol>
                <a:gridCol w="576072">
                  <a:extLst>
                    <a:ext uri="{9D8B030D-6E8A-4147-A177-3AD203B41FA5}">
                      <a16:colId xmlns:a16="http://schemas.microsoft.com/office/drawing/2014/main" val="3619621873"/>
                    </a:ext>
                  </a:extLst>
                </a:gridCol>
                <a:gridCol w="576072">
                  <a:extLst>
                    <a:ext uri="{9D8B030D-6E8A-4147-A177-3AD203B41FA5}">
                      <a16:colId xmlns:a16="http://schemas.microsoft.com/office/drawing/2014/main" val="3750230018"/>
                    </a:ext>
                  </a:extLst>
                </a:gridCol>
                <a:gridCol w="576072">
                  <a:extLst>
                    <a:ext uri="{9D8B030D-6E8A-4147-A177-3AD203B41FA5}">
                      <a16:colId xmlns:a16="http://schemas.microsoft.com/office/drawing/2014/main" val="2391912433"/>
                    </a:ext>
                  </a:extLst>
                </a:gridCol>
                <a:gridCol w="576072">
                  <a:extLst>
                    <a:ext uri="{9D8B030D-6E8A-4147-A177-3AD203B41FA5}">
                      <a16:colId xmlns:a16="http://schemas.microsoft.com/office/drawing/2014/main" val="2108020459"/>
                    </a:ext>
                  </a:extLst>
                </a:gridCol>
                <a:gridCol w="576072">
                  <a:extLst>
                    <a:ext uri="{9D8B030D-6E8A-4147-A177-3AD203B41FA5}">
                      <a16:colId xmlns:a16="http://schemas.microsoft.com/office/drawing/2014/main" val="1831768876"/>
                    </a:ext>
                  </a:extLst>
                </a:gridCol>
                <a:gridCol w="576072">
                  <a:extLst>
                    <a:ext uri="{9D8B030D-6E8A-4147-A177-3AD203B41FA5}">
                      <a16:colId xmlns:a16="http://schemas.microsoft.com/office/drawing/2014/main" val="4250531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3582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- 2019-11-13 15:01:26</a:t>
                      </a:r>
                      <a:r>
                        <a:rPr kumimoji="0" lang="de-DE" sz="1000" b="0" i="0" u="none" strike="noStrike" kern="1200" cap="none" spc="0" normalizeH="0" baseline="0" noProof="0">
                          <a:ln>
                            <a:noFill/>
                          </a:ln>
                          <a:solidFill>
                            <a:prstClr val="black"/>
                          </a:solidFill>
                          <a:effectLst/>
                          <a:uLnTx/>
                          <a:uFillTx/>
                          <a:latin typeface="+mn-lt"/>
                          <a:ea typeface="+mn-ea"/>
                          <a:cs typeface="+mn-cs"/>
                        </a:rPr>
                        <a:t>
 So lange kein Scheich beim SC Freiburg einsteigt, hat Christian Streich nicht viel zu befürchten. #sportschau #christianstreich #scfreiburg #druck #manchestercity #psg #scf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https://www.instagram.com/p/B4zuce-iGuJ/media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92871</a:t>
                      </a:r>
                    </a:p>
                  </a:txBody>
                  <a:tcPr/>
                </a:tc>
                <a:extLst>
                  <a:ext uri="{0D108BD9-81ED-4DB2-BD59-A6C34878D82A}">
                    <a16:rowId xmlns:a16="http://schemas.microsoft.com/office/drawing/2014/main" val="77276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- 2019-11-13 09:23:11</a:t>
                      </a:r>
                      <a:r>
                        <a:rPr kumimoji="0" lang="de-DE" sz="1000" b="0" i="0" u="none" strike="noStrike" kern="1200" cap="none" spc="0" normalizeH="0" baseline="0" noProof="0">
                          <a:ln>
                            <a:noFill/>
                          </a:ln>
                          <a:solidFill>
                            <a:prstClr val="black"/>
                          </a:solidFill>
                          <a:effectLst/>
                          <a:uLnTx/>
                          <a:uFillTx/>
                          <a:latin typeface="+mn-lt"/>
                          <a:ea typeface="+mn-ea"/>
                          <a:cs typeface="+mn-cs"/>
                        </a:rPr>
                        <a:t>
 Heute vor 25 Jahren feiert Schumi seinen ersten WM-Titel in der Formel 1. 
#formel1 #motorsport #schumi #michaelschumacher #legende #f1 #kerpen #jubiläum #weltmeister #weltmeisterschaft #titel #sieg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https://www.instagram.com/p/B4zHvHPKLkJ/media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69238</a:t>
                      </a:r>
                    </a:p>
                  </a:txBody>
                  <a:tcPr/>
                </a:tc>
                <a:extLst>
                  <a:ext uri="{0D108BD9-81ED-4DB2-BD59-A6C34878D82A}">
                    <a16:rowId xmlns:a16="http://schemas.microsoft.com/office/drawing/2014/main" val="427323207"/>
                  </a:ext>
                </a:extLst>
              </a:tr>
            </a:tbl>
          </a:graphicData>
        </a:graphic>
      </p:graphicFrame>
      <p:sp>
        <p:nvSpPr>
          <p:cNvPr id="4" name="Text Placeholder 3">
            <a:extLst>
              <a:ext uri="{FF2B5EF4-FFF2-40B4-BE49-F238E27FC236}">
                <a16:creationId xmlns:a16="http://schemas.microsoft.com/office/drawing/2014/main" id="{C44BF033-259B-4E19-9FE6-B8D5A2189EFF}"/>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9344114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1B457-AB9C-436C-A3CE-5B688FE70265}"/>
              </a:ext>
            </a:extLst>
          </p:cNvPr>
          <p:cNvSpPr>
            <a:spLocks noGrp="1"/>
          </p:cNvSpPr>
          <p:nvPr>
            <p:ph type="title"/>
          </p:nvPr>
        </p:nvSpPr>
        <p:spPr/>
        <p:txBody>
          <a:bodyPr/>
          <a:lstStyle/>
          <a:p>
            <a:r>
              <a:rPr lang="en-US"/>
              <a:t>Instagram Posts Table | 01.3.02.Sportschau - 7 of 16</a:t>
            </a:r>
          </a:p>
        </p:txBody>
      </p:sp>
      <p:graphicFrame>
        <p:nvGraphicFramePr>
          <p:cNvPr id="5" name="Table Placeholder 4">
            <a:extLst>
              <a:ext uri="{FF2B5EF4-FFF2-40B4-BE49-F238E27FC236}">
                <a16:creationId xmlns:a16="http://schemas.microsoft.com/office/drawing/2014/main" id="{1F4216D8-9F1C-4804-9100-7660E695F967}"/>
              </a:ext>
            </a:extLst>
          </p:cNvPr>
          <p:cNvGraphicFramePr>
            <a:graphicFrameLocks noGrp="1"/>
          </p:cNvGraphicFramePr>
          <p:nvPr>
            <p:ph type="tbl" sz="quarter" idx="13"/>
            <p:extLst>
              <p:ext uri="{D42A27DB-BD31-4B8C-83A1-F6EECF244321}">
                <p14:modId xmlns:p14="http://schemas.microsoft.com/office/powerpoint/2010/main" val="338178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22683318"/>
                    </a:ext>
                  </a:extLst>
                </a:gridCol>
                <a:gridCol w="1234439">
                  <a:extLst>
                    <a:ext uri="{9D8B030D-6E8A-4147-A177-3AD203B41FA5}">
                      <a16:colId xmlns:a16="http://schemas.microsoft.com/office/drawing/2014/main" val="3904915383"/>
                    </a:ext>
                  </a:extLst>
                </a:gridCol>
                <a:gridCol w="576072">
                  <a:extLst>
                    <a:ext uri="{9D8B030D-6E8A-4147-A177-3AD203B41FA5}">
                      <a16:colId xmlns:a16="http://schemas.microsoft.com/office/drawing/2014/main" val="1701418505"/>
                    </a:ext>
                  </a:extLst>
                </a:gridCol>
                <a:gridCol w="576072">
                  <a:extLst>
                    <a:ext uri="{9D8B030D-6E8A-4147-A177-3AD203B41FA5}">
                      <a16:colId xmlns:a16="http://schemas.microsoft.com/office/drawing/2014/main" val="839886306"/>
                    </a:ext>
                  </a:extLst>
                </a:gridCol>
                <a:gridCol w="576072">
                  <a:extLst>
                    <a:ext uri="{9D8B030D-6E8A-4147-A177-3AD203B41FA5}">
                      <a16:colId xmlns:a16="http://schemas.microsoft.com/office/drawing/2014/main" val="2797221846"/>
                    </a:ext>
                  </a:extLst>
                </a:gridCol>
                <a:gridCol w="576072">
                  <a:extLst>
                    <a:ext uri="{9D8B030D-6E8A-4147-A177-3AD203B41FA5}">
                      <a16:colId xmlns:a16="http://schemas.microsoft.com/office/drawing/2014/main" val="3040423315"/>
                    </a:ext>
                  </a:extLst>
                </a:gridCol>
                <a:gridCol w="576072">
                  <a:extLst>
                    <a:ext uri="{9D8B030D-6E8A-4147-A177-3AD203B41FA5}">
                      <a16:colId xmlns:a16="http://schemas.microsoft.com/office/drawing/2014/main" val="16097988"/>
                    </a:ext>
                  </a:extLst>
                </a:gridCol>
                <a:gridCol w="576072">
                  <a:extLst>
                    <a:ext uri="{9D8B030D-6E8A-4147-A177-3AD203B41FA5}">
                      <a16:colId xmlns:a16="http://schemas.microsoft.com/office/drawing/2014/main" val="3710431381"/>
                    </a:ext>
                  </a:extLst>
                </a:gridCol>
                <a:gridCol w="576072">
                  <a:extLst>
                    <a:ext uri="{9D8B030D-6E8A-4147-A177-3AD203B41FA5}">
                      <a16:colId xmlns:a16="http://schemas.microsoft.com/office/drawing/2014/main" val="79160275"/>
                    </a:ext>
                  </a:extLst>
                </a:gridCol>
                <a:gridCol w="576072">
                  <a:extLst>
                    <a:ext uri="{9D8B030D-6E8A-4147-A177-3AD203B41FA5}">
                      <a16:colId xmlns:a16="http://schemas.microsoft.com/office/drawing/2014/main" val="3192377551"/>
                    </a:ext>
                  </a:extLst>
                </a:gridCol>
                <a:gridCol w="576072">
                  <a:extLst>
                    <a:ext uri="{9D8B030D-6E8A-4147-A177-3AD203B41FA5}">
                      <a16:colId xmlns:a16="http://schemas.microsoft.com/office/drawing/2014/main" val="1709769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59325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- 2019-11-10 21:08:22</a:t>
                      </a:r>
                      <a:r>
                        <a:rPr kumimoji="0" lang="de-DE" sz="1000" b="0" i="0" u="none" strike="noStrike" kern="1200" cap="none" spc="0" normalizeH="0" baseline="0" noProof="0">
                          <a:ln>
                            <a:noFill/>
                          </a:ln>
                          <a:solidFill>
                            <a:prstClr val="black"/>
                          </a:solidFill>
                          <a:effectLst/>
                          <a:uLnTx/>
                          <a:uFillTx/>
                          <a:latin typeface="+mn-lt"/>
                          <a:ea typeface="+mn-ea"/>
                          <a:cs typeface="+mn-cs"/>
                        </a:rPr>
                        <a:t>
 Unschöner Ausklang des Spieltags in Freiburg. Unmittelbar nach dem Spiel haben sich Streich und Abraham aber wieder versöhnt.
#abraham #streich #eintracht #eintrachtfrankfurt #scfreiburg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https://www.instagram.com/p/B4sqDXYC9iS/media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99458</a:t>
                      </a:r>
                    </a:p>
                  </a:txBody>
                  <a:tcPr/>
                </a:tc>
                <a:extLst>
                  <a:ext uri="{0D108BD9-81ED-4DB2-BD59-A6C34878D82A}">
                    <a16:rowId xmlns:a16="http://schemas.microsoft.com/office/drawing/2014/main" val="2809145706"/>
                  </a:ext>
                </a:extLst>
              </a:tr>
            </a:tbl>
          </a:graphicData>
        </a:graphic>
      </p:graphicFrame>
      <p:sp>
        <p:nvSpPr>
          <p:cNvPr id="4" name="Text Placeholder 3">
            <a:extLst>
              <a:ext uri="{FF2B5EF4-FFF2-40B4-BE49-F238E27FC236}">
                <a16:creationId xmlns:a16="http://schemas.microsoft.com/office/drawing/2014/main" id="{493AA677-5385-4BCA-A748-1E0B9078ADF4}"/>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8902136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7E130-FC05-4272-891B-C04C3A7DD0AA}"/>
              </a:ext>
            </a:extLst>
          </p:cNvPr>
          <p:cNvSpPr>
            <a:spLocks noGrp="1"/>
          </p:cNvSpPr>
          <p:nvPr>
            <p:ph type="title"/>
          </p:nvPr>
        </p:nvSpPr>
        <p:spPr/>
        <p:txBody>
          <a:bodyPr/>
          <a:lstStyle/>
          <a:p>
            <a:r>
              <a:rPr lang="en-US"/>
              <a:t>Instagram Posts Table | 01.3.02.Sportschau - 8 of 16</a:t>
            </a:r>
          </a:p>
        </p:txBody>
      </p:sp>
      <p:graphicFrame>
        <p:nvGraphicFramePr>
          <p:cNvPr id="5" name="Table Placeholder 4">
            <a:extLst>
              <a:ext uri="{FF2B5EF4-FFF2-40B4-BE49-F238E27FC236}">
                <a16:creationId xmlns:a16="http://schemas.microsoft.com/office/drawing/2014/main" id="{E0FD14EA-8921-4DD4-A04C-7562AAA21087}"/>
              </a:ext>
            </a:extLst>
          </p:cNvPr>
          <p:cNvGraphicFramePr>
            <a:graphicFrameLocks noGrp="1"/>
          </p:cNvGraphicFramePr>
          <p:nvPr>
            <p:ph type="tbl" sz="quarter" idx="13"/>
            <p:extLst>
              <p:ext uri="{D42A27DB-BD31-4B8C-83A1-F6EECF244321}">
                <p14:modId xmlns:p14="http://schemas.microsoft.com/office/powerpoint/2010/main" val="1013499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712828986"/>
                    </a:ext>
                  </a:extLst>
                </a:gridCol>
                <a:gridCol w="1234439">
                  <a:extLst>
                    <a:ext uri="{9D8B030D-6E8A-4147-A177-3AD203B41FA5}">
                      <a16:colId xmlns:a16="http://schemas.microsoft.com/office/drawing/2014/main" val="2833644697"/>
                    </a:ext>
                  </a:extLst>
                </a:gridCol>
                <a:gridCol w="576072">
                  <a:extLst>
                    <a:ext uri="{9D8B030D-6E8A-4147-A177-3AD203B41FA5}">
                      <a16:colId xmlns:a16="http://schemas.microsoft.com/office/drawing/2014/main" val="2825834884"/>
                    </a:ext>
                  </a:extLst>
                </a:gridCol>
                <a:gridCol w="576072">
                  <a:extLst>
                    <a:ext uri="{9D8B030D-6E8A-4147-A177-3AD203B41FA5}">
                      <a16:colId xmlns:a16="http://schemas.microsoft.com/office/drawing/2014/main" val="2759049054"/>
                    </a:ext>
                  </a:extLst>
                </a:gridCol>
                <a:gridCol w="576072">
                  <a:extLst>
                    <a:ext uri="{9D8B030D-6E8A-4147-A177-3AD203B41FA5}">
                      <a16:colId xmlns:a16="http://schemas.microsoft.com/office/drawing/2014/main" val="711582612"/>
                    </a:ext>
                  </a:extLst>
                </a:gridCol>
                <a:gridCol w="576072">
                  <a:extLst>
                    <a:ext uri="{9D8B030D-6E8A-4147-A177-3AD203B41FA5}">
                      <a16:colId xmlns:a16="http://schemas.microsoft.com/office/drawing/2014/main" val="2480411007"/>
                    </a:ext>
                  </a:extLst>
                </a:gridCol>
                <a:gridCol w="576072">
                  <a:extLst>
                    <a:ext uri="{9D8B030D-6E8A-4147-A177-3AD203B41FA5}">
                      <a16:colId xmlns:a16="http://schemas.microsoft.com/office/drawing/2014/main" val="2934096801"/>
                    </a:ext>
                  </a:extLst>
                </a:gridCol>
                <a:gridCol w="576072">
                  <a:extLst>
                    <a:ext uri="{9D8B030D-6E8A-4147-A177-3AD203B41FA5}">
                      <a16:colId xmlns:a16="http://schemas.microsoft.com/office/drawing/2014/main" val="3235769023"/>
                    </a:ext>
                  </a:extLst>
                </a:gridCol>
                <a:gridCol w="576072">
                  <a:extLst>
                    <a:ext uri="{9D8B030D-6E8A-4147-A177-3AD203B41FA5}">
                      <a16:colId xmlns:a16="http://schemas.microsoft.com/office/drawing/2014/main" val="4170825247"/>
                    </a:ext>
                  </a:extLst>
                </a:gridCol>
                <a:gridCol w="576072">
                  <a:extLst>
                    <a:ext uri="{9D8B030D-6E8A-4147-A177-3AD203B41FA5}">
                      <a16:colId xmlns:a16="http://schemas.microsoft.com/office/drawing/2014/main" val="3196920933"/>
                    </a:ext>
                  </a:extLst>
                </a:gridCol>
                <a:gridCol w="576072">
                  <a:extLst>
                    <a:ext uri="{9D8B030D-6E8A-4147-A177-3AD203B41FA5}">
                      <a16:colId xmlns:a16="http://schemas.microsoft.com/office/drawing/2014/main" val="3297222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11271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- 2019-11-10 11:06:17</a:t>
                      </a:r>
                      <a:r>
                        <a:rPr kumimoji="0" lang="de-DE" sz="1000" b="0" i="0" u="none" strike="noStrike" kern="1200" cap="none" spc="0" normalizeH="0" baseline="0" noProof="0">
                          <a:ln>
                            <a:noFill/>
                          </a:ln>
                          <a:solidFill>
                            <a:prstClr val="black"/>
                          </a:solidFill>
                          <a:effectLst/>
                          <a:uLnTx/>
                          <a:uFillTx/>
                          <a:latin typeface="+mn-lt"/>
                          <a:ea typeface="+mn-ea"/>
                          <a:cs typeface="+mn-cs"/>
                        </a:rPr>
                        <a:t>
 Vor zehn Jahren nahm sich Robert Enke das Leben. So wie die ehemalige Nummer eins im Tor der deutschen Fußball-Nationalmannschaft sind allein in Deutschland vier Millionen Menschen an Depressionen erkrankt. Statistisch gesehen, ist jeder Fünfte im Laufe des Lebens von der Volkskrankheit betroffen. #DEPRESSIONISTHEILBAR heilbar, wenn sie frühzeitig erkannt und behandelt wird.
Ein offener Umgang mit der Krankheit ist wichtig, damit sich Betroffene schnelle Hilfe holen können - ohne Berührungsängste. Von der Kreisklasse bis zur Bundesliga werden an diesem Spieltags-Wochenende Schweigeminuten - eine #gedENKEminute - abgehalten, um an Robert Enke zu erinnern und Depressionen weiter enttabuisieren.
In unserer Instagram-Story spricht Witwe Teresa Enke darüber, wie sie mit der @Enkestiftung dafür kämpft, dass Depressionen kein Tabu mehr sind, aber auch wie sie in den letzten zehn Jahren den Verlust ihres Mannes bewältigt hat.
#sportschau #depression #depressionen #robertenke #enke #teresaenke #bundesliga #mentalhealth #mentalhealtawareness #kreisklasse #niemalsvergessen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https://www.instagram.com/p/B4rlJpNourZ/media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56468</a:t>
                      </a:r>
                    </a:p>
                  </a:txBody>
                  <a:tcPr/>
                </a:tc>
                <a:extLst>
                  <a:ext uri="{0D108BD9-81ED-4DB2-BD59-A6C34878D82A}">
                    <a16:rowId xmlns:a16="http://schemas.microsoft.com/office/drawing/2014/main" val="1569879813"/>
                  </a:ext>
                </a:extLst>
              </a:tr>
            </a:tbl>
          </a:graphicData>
        </a:graphic>
      </p:graphicFrame>
      <p:sp>
        <p:nvSpPr>
          <p:cNvPr id="4" name="Text Placeholder 3">
            <a:extLst>
              <a:ext uri="{FF2B5EF4-FFF2-40B4-BE49-F238E27FC236}">
                <a16:creationId xmlns:a16="http://schemas.microsoft.com/office/drawing/2014/main" id="{8FBAA4CD-5769-4D36-9957-1AD0D3B807C8}"/>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42689884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92C63-EB49-4FD4-B04D-83451A6583EB}"/>
              </a:ext>
            </a:extLst>
          </p:cNvPr>
          <p:cNvSpPr>
            <a:spLocks noGrp="1"/>
          </p:cNvSpPr>
          <p:nvPr>
            <p:ph type="title"/>
          </p:nvPr>
        </p:nvSpPr>
        <p:spPr/>
        <p:txBody>
          <a:bodyPr/>
          <a:lstStyle/>
          <a:p>
            <a:r>
              <a:rPr lang="en-US"/>
              <a:t>Instagram Posts Table | 01.3.02.Sportschau - 9 of 16</a:t>
            </a:r>
          </a:p>
        </p:txBody>
      </p:sp>
      <p:graphicFrame>
        <p:nvGraphicFramePr>
          <p:cNvPr id="5" name="Table Placeholder 4">
            <a:extLst>
              <a:ext uri="{FF2B5EF4-FFF2-40B4-BE49-F238E27FC236}">
                <a16:creationId xmlns:a16="http://schemas.microsoft.com/office/drawing/2014/main" id="{EFAA573D-987A-45DD-9206-233C99670B0C}"/>
              </a:ext>
            </a:extLst>
          </p:cNvPr>
          <p:cNvGraphicFramePr>
            <a:graphicFrameLocks noGrp="1"/>
          </p:cNvGraphicFramePr>
          <p:nvPr>
            <p:ph type="tbl" sz="quarter" idx="13"/>
            <p:extLst>
              <p:ext uri="{D42A27DB-BD31-4B8C-83A1-F6EECF244321}">
                <p14:modId xmlns:p14="http://schemas.microsoft.com/office/powerpoint/2010/main" val="2949632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730181791"/>
                    </a:ext>
                  </a:extLst>
                </a:gridCol>
                <a:gridCol w="1234439">
                  <a:extLst>
                    <a:ext uri="{9D8B030D-6E8A-4147-A177-3AD203B41FA5}">
                      <a16:colId xmlns:a16="http://schemas.microsoft.com/office/drawing/2014/main" val="2047565609"/>
                    </a:ext>
                  </a:extLst>
                </a:gridCol>
                <a:gridCol w="576072">
                  <a:extLst>
                    <a:ext uri="{9D8B030D-6E8A-4147-A177-3AD203B41FA5}">
                      <a16:colId xmlns:a16="http://schemas.microsoft.com/office/drawing/2014/main" val="4153311331"/>
                    </a:ext>
                  </a:extLst>
                </a:gridCol>
                <a:gridCol w="576072">
                  <a:extLst>
                    <a:ext uri="{9D8B030D-6E8A-4147-A177-3AD203B41FA5}">
                      <a16:colId xmlns:a16="http://schemas.microsoft.com/office/drawing/2014/main" val="4154463106"/>
                    </a:ext>
                  </a:extLst>
                </a:gridCol>
                <a:gridCol w="576072">
                  <a:extLst>
                    <a:ext uri="{9D8B030D-6E8A-4147-A177-3AD203B41FA5}">
                      <a16:colId xmlns:a16="http://schemas.microsoft.com/office/drawing/2014/main" val="2489444170"/>
                    </a:ext>
                  </a:extLst>
                </a:gridCol>
                <a:gridCol w="576072">
                  <a:extLst>
                    <a:ext uri="{9D8B030D-6E8A-4147-A177-3AD203B41FA5}">
                      <a16:colId xmlns:a16="http://schemas.microsoft.com/office/drawing/2014/main" val="635328435"/>
                    </a:ext>
                  </a:extLst>
                </a:gridCol>
                <a:gridCol w="576072">
                  <a:extLst>
                    <a:ext uri="{9D8B030D-6E8A-4147-A177-3AD203B41FA5}">
                      <a16:colId xmlns:a16="http://schemas.microsoft.com/office/drawing/2014/main" val="603975805"/>
                    </a:ext>
                  </a:extLst>
                </a:gridCol>
                <a:gridCol w="576072">
                  <a:extLst>
                    <a:ext uri="{9D8B030D-6E8A-4147-A177-3AD203B41FA5}">
                      <a16:colId xmlns:a16="http://schemas.microsoft.com/office/drawing/2014/main" val="860302837"/>
                    </a:ext>
                  </a:extLst>
                </a:gridCol>
                <a:gridCol w="576072">
                  <a:extLst>
                    <a:ext uri="{9D8B030D-6E8A-4147-A177-3AD203B41FA5}">
                      <a16:colId xmlns:a16="http://schemas.microsoft.com/office/drawing/2014/main" val="1728322769"/>
                    </a:ext>
                  </a:extLst>
                </a:gridCol>
                <a:gridCol w="576072">
                  <a:extLst>
                    <a:ext uri="{9D8B030D-6E8A-4147-A177-3AD203B41FA5}">
                      <a16:colId xmlns:a16="http://schemas.microsoft.com/office/drawing/2014/main" val="109984938"/>
                    </a:ext>
                  </a:extLst>
                </a:gridCol>
                <a:gridCol w="576072">
                  <a:extLst>
                    <a:ext uri="{9D8B030D-6E8A-4147-A177-3AD203B41FA5}">
                      <a16:colId xmlns:a16="http://schemas.microsoft.com/office/drawing/2014/main" val="346935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30811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- 2019-11-08 15:40:18</a:t>
                      </a:r>
                      <a:r>
                        <a:rPr kumimoji="0" lang="de-DE" sz="1000" b="0" i="0" u="none" strike="noStrike" kern="1200" cap="none" spc="0" normalizeH="0" baseline="0" noProof="0">
                          <a:ln>
                            <a:noFill/>
                          </a:ln>
                          <a:solidFill>
                            <a:prstClr val="black"/>
                          </a:solidFill>
                          <a:effectLst/>
                          <a:uLnTx/>
                          <a:uFillTx/>
                          <a:latin typeface="+mn-lt"/>
                          <a:ea typeface="+mn-ea"/>
                          <a:cs typeface="+mn-cs"/>
                        </a:rPr>
                        <a:t>
 😱 In Dortmund nennt man es "Horrorbilanz". #FCBBVB #FCB #BVB #FCBayern #BorussiaDortmund #Dortmund #DerKlassiker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https://www.instagram.com/p/B4m66xVqTcq/media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85144</a:t>
                      </a:r>
                    </a:p>
                  </a:txBody>
                  <a:tcPr/>
                </a:tc>
                <a:extLst>
                  <a:ext uri="{0D108BD9-81ED-4DB2-BD59-A6C34878D82A}">
                    <a16:rowId xmlns:a16="http://schemas.microsoft.com/office/drawing/2014/main" val="1525002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- 2019-11-09 20:23:21</a:t>
                      </a:r>
                      <a:r>
                        <a:rPr kumimoji="0" lang="de-DE" sz="1000" b="0" i="0" u="none" strike="noStrike" kern="1200" cap="none" spc="0" normalizeH="0" baseline="0" noProof="0">
                          <a:ln>
                            <a:noFill/>
                          </a:ln>
                          <a:solidFill>
                            <a:prstClr val="black"/>
                          </a:solidFill>
                          <a:effectLst/>
                          <a:uLnTx/>
                          <a:uFillTx/>
                          <a:latin typeface="+mn-lt"/>
                          <a:ea typeface="+mn-ea"/>
                          <a:cs typeface="+mn-cs"/>
                        </a:rPr>
                        <a:t>
 ⚽ Dortmunds "Horrorbilanz" in München geht weiter... #sportschau #bundesliga #fcbayernmünchen #borussiadortmund #fcb #bvb #fcbbvb #echteliebe #miasanmia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https://www.instagram.com/p/B4qAGxdKYxm/media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73956</a:t>
                      </a:r>
                    </a:p>
                  </a:txBody>
                  <a:tcPr/>
                </a:tc>
                <a:extLst>
                  <a:ext uri="{0D108BD9-81ED-4DB2-BD59-A6C34878D82A}">
                    <a16:rowId xmlns:a16="http://schemas.microsoft.com/office/drawing/2014/main" val="3530610472"/>
                  </a:ext>
                </a:extLst>
              </a:tr>
            </a:tbl>
          </a:graphicData>
        </a:graphic>
      </p:graphicFrame>
      <p:sp>
        <p:nvSpPr>
          <p:cNvPr id="4" name="Text Placeholder 3">
            <a:extLst>
              <a:ext uri="{FF2B5EF4-FFF2-40B4-BE49-F238E27FC236}">
                <a16:creationId xmlns:a16="http://schemas.microsoft.com/office/drawing/2014/main" id="{BCACC8AA-16E8-449A-9518-057238599AB5}"/>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33755801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679B5-7C83-4B03-ACDE-39367CA21491}"/>
              </a:ext>
            </a:extLst>
          </p:cNvPr>
          <p:cNvSpPr>
            <a:spLocks noGrp="1"/>
          </p:cNvSpPr>
          <p:nvPr>
            <p:ph type="title"/>
          </p:nvPr>
        </p:nvSpPr>
        <p:spPr/>
        <p:txBody>
          <a:bodyPr/>
          <a:lstStyle/>
          <a:p>
            <a:r>
              <a:rPr lang="en-US"/>
              <a:t>Instagram Posts Table | 01.3.02.Sportschau - 10 of 16</a:t>
            </a:r>
          </a:p>
        </p:txBody>
      </p:sp>
      <p:graphicFrame>
        <p:nvGraphicFramePr>
          <p:cNvPr id="5" name="Table Placeholder 4">
            <a:extLst>
              <a:ext uri="{FF2B5EF4-FFF2-40B4-BE49-F238E27FC236}">
                <a16:creationId xmlns:a16="http://schemas.microsoft.com/office/drawing/2014/main" id="{2B185348-0926-47C7-ADA9-4752A7189A9F}"/>
              </a:ext>
            </a:extLst>
          </p:cNvPr>
          <p:cNvGraphicFramePr>
            <a:graphicFrameLocks noGrp="1"/>
          </p:cNvGraphicFramePr>
          <p:nvPr>
            <p:ph type="tbl" sz="quarter" idx="13"/>
            <p:extLst>
              <p:ext uri="{D42A27DB-BD31-4B8C-83A1-F6EECF244321}">
                <p14:modId xmlns:p14="http://schemas.microsoft.com/office/powerpoint/2010/main" val="2352670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79349018"/>
                    </a:ext>
                  </a:extLst>
                </a:gridCol>
                <a:gridCol w="1234439">
                  <a:extLst>
                    <a:ext uri="{9D8B030D-6E8A-4147-A177-3AD203B41FA5}">
                      <a16:colId xmlns:a16="http://schemas.microsoft.com/office/drawing/2014/main" val="3732416265"/>
                    </a:ext>
                  </a:extLst>
                </a:gridCol>
                <a:gridCol w="576072">
                  <a:extLst>
                    <a:ext uri="{9D8B030D-6E8A-4147-A177-3AD203B41FA5}">
                      <a16:colId xmlns:a16="http://schemas.microsoft.com/office/drawing/2014/main" val="2234401682"/>
                    </a:ext>
                  </a:extLst>
                </a:gridCol>
                <a:gridCol w="576072">
                  <a:extLst>
                    <a:ext uri="{9D8B030D-6E8A-4147-A177-3AD203B41FA5}">
                      <a16:colId xmlns:a16="http://schemas.microsoft.com/office/drawing/2014/main" val="1925271649"/>
                    </a:ext>
                  </a:extLst>
                </a:gridCol>
                <a:gridCol w="576072">
                  <a:extLst>
                    <a:ext uri="{9D8B030D-6E8A-4147-A177-3AD203B41FA5}">
                      <a16:colId xmlns:a16="http://schemas.microsoft.com/office/drawing/2014/main" val="2504358781"/>
                    </a:ext>
                  </a:extLst>
                </a:gridCol>
                <a:gridCol w="576072">
                  <a:extLst>
                    <a:ext uri="{9D8B030D-6E8A-4147-A177-3AD203B41FA5}">
                      <a16:colId xmlns:a16="http://schemas.microsoft.com/office/drawing/2014/main" val="2224845507"/>
                    </a:ext>
                  </a:extLst>
                </a:gridCol>
                <a:gridCol w="576072">
                  <a:extLst>
                    <a:ext uri="{9D8B030D-6E8A-4147-A177-3AD203B41FA5}">
                      <a16:colId xmlns:a16="http://schemas.microsoft.com/office/drawing/2014/main" val="4290333739"/>
                    </a:ext>
                  </a:extLst>
                </a:gridCol>
                <a:gridCol w="576072">
                  <a:extLst>
                    <a:ext uri="{9D8B030D-6E8A-4147-A177-3AD203B41FA5}">
                      <a16:colId xmlns:a16="http://schemas.microsoft.com/office/drawing/2014/main" val="2907282459"/>
                    </a:ext>
                  </a:extLst>
                </a:gridCol>
                <a:gridCol w="576072">
                  <a:extLst>
                    <a:ext uri="{9D8B030D-6E8A-4147-A177-3AD203B41FA5}">
                      <a16:colId xmlns:a16="http://schemas.microsoft.com/office/drawing/2014/main" val="1097861603"/>
                    </a:ext>
                  </a:extLst>
                </a:gridCol>
                <a:gridCol w="576072">
                  <a:extLst>
                    <a:ext uri="{9D8B030D-6E8A-4147-A177-3AD203B41FA5}">
                      <a16:colId xmlns:a16="http://schemas.microsoft.com/office/drawing/2014/main" val="398435001"/>
                    </a:ext>
                  </a:extLst>
                </a:gridCol>
                <a:gridCol w="576072">
                  <a:extLst>
                    <a:ext uri="{9D8B030D-6E8A-4147-A177-3AD203B41FA5}">
                      <a16:colId xmlns:a16="http://schemas.microsoft.com/office/drawing/2014/main" val="3358265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17428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- 2019-11-12 10:37:34</a:t>
                      </a:r>
                      <a:r>
                        <a:rPr kumimoji="0" lang="en-US" sz="1000" b="0" i="0" u="none" strike="noStrike" kern="1200" cap="none" spc="0" normalizeH="0" baseline="0" noProof="0">
                          <a:ln>
                            <a:noFill/>
                          </a:ln>
                          <a:solidFill>
                            <a:prstClr val="black"/>
                          </a:solidFill>
                          <a:effectLst/>
                          <a:uLnTx/>
                          <a:uFillTx/>
                          <a:latin typeface="+mn-lt"/>
                          <a:ea typeface="+mn-ea"/>
                          <a:cs typeface="+mn-cs"/>
                        </a:rPr>
                        <a:t>
 🏴󠁧󠁢󠁥󠁮󠁧󠁿 Raheem Sterling und Joe Gomez mögen sich wohl nicht besonders. Erst geraten sie im Spitzenspiel zwischen Liverpool und Manchester City aneinander - jetzt im englischen Teamhotel ➡️ für das Spiel gegen Montenegro ist Sterling suspendiert worden. #Sterling #joegomez #threelions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https://www.instagram.com/p/B4wrdBrCO--/media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99296</a:t>
                      </a:r>
                    </a:p>
                  </a:txBody>
                  <a:tcPr/>
                </a:tc>
                <a:extLst>
                  <a:ext uri="{0D108BD9-81ED-4DB2-BD59-A6C34878D82A}">
                    <a16:rowId xmlns:a16="http://schemas.microsoft.com/office/drawing/2014/main" val="2838791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- 2019-11-09 17:02:52</a:t>
                      </a:r>
                      <a:r>
                        <a:rPr kumimoji="0" lang="de-DE" sz="1000" b="0" i="0" u="none" strike="noStrike" kern="1200" cap="none" spc="0" normalizeH="0" baseline="0" noProof="0">
                          <a:ln>
                            <a:noFill/>
                          </a:ln>
                          <a:solidFill>
                            <a:prstClr val="black"/>
                          </a:solidFill>
                          <a:effectLst/>
                          <a:uLnTx/>
                          <a:uFillTx/>
                          <a:latin typeface="+mn-lt"/>
                          <a:ea typeface="+mn-ea"/>
                          <a:cs typeface="+mn-cs"/>
                        </a:rPr>
                        <a:t>
 Zusammen gegen Mauern. 
#fussball #bundesliga #herthabsc #mauerfall #mauerfall30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https://www.instagram.com/p/B4ppKaoKWvs/media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65428</a:t>
                      </a:r>
                    </a:p>
                  </a:txBody>
                  <a:tcPr/>
                </a:tc>
                <a:extLst>
                  <a:ext uri="{0D108BD9-81ED-4DB2-BD59-A6C34878D82A}">
                    <a16:rowId xmlns:a16="http://schemas.microsoft.com/office/drawing/2014/main" val="3301603248"/>
                  </a:ext>
                </a:extLst>
              </a:tr>
            </a:tbl>
          </a:graphicData>
        </a:graphic>
      </p:graphicFrame>
      <p:sp>
        <p:nvSpPr>
          <p:cNvPr id="4" name="Text Placeholder 3">
            <a:extLst>
              <a:ext uri="{FF2B5EF4-FFF2-40B4-BE49-F238E27FC236}">
                <a16:creationId xmlns:a16="http://schemas.microsoft.com/office/drawing/2014/main" id="{787B26B9-535F-4A65-9AE1-E26BFF44C88E}"/>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37381084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14E06-EFC6-4DBE-B503-01E74EE84209}"/>
              </a:ext>
            </a:extLst>
          </p:cNvPr>
          <p:cNvSpPr>
            <a:spLocks noGrp="1"/>
          </p:cNvSpPr>
          <p:nvPr>
            <p:ph type="title"/>
          </p:nvPr>
        </p:nvSpPr>
        <p:spPr/>
        <p:txBody>
          <a:bodyPr/>
          <a:lstStyle/>
          <a:p>
            <a:r>
              <a:rPr lang="en-US"/>
              <a:t>Instagram Posts Table | 01.3.02.Sportschau - 11 of 16</a:t>
            </a:r>
          </a:p>
        </p:txBody>
      </p:sp>
      <p:graphicFrame>
        <p:nvGraphicFramePr>
          <p:cNvPr id="5" name="Table Placeholder 4">
            <a:extLst>
              <a:ext uri="{FF2B5EF4-FFF2-40B4-BE49-F238E27FC236}">
                <a16:creationId xmlns:a16="http://schemas.microsoft.com/office/drawing/2014/main" id="{CFBFB201-E601-4C35-8A4C-819B37998D2A}"/>
              </a:ext>
            </a:extLst>
          </p:cNvPr>
          <p:cNvGraphicFramePr>
            <a:graphicFrameLocks noGrp="1"/>
          </p:cNvGraphicFramePr>
          <p:nvPr>
            <p:ph type="tbl" sz="quarter" idx="13"/>
            <p:extLst>
              <p:ext uri="{D42A27DB-BD31-4B8C-83A1-F6EECF244321}">
                <p14:modId xmlns:p14="http://schemas.microsoft.com/office/powerpoint/2010/main" val="3771232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88400558"/>
                    </a:ext>
                  </a:extLst>
                </a:gridCol>
                <a:gridCol w="1234439">
                  <a:extLst>
                    <a:ext uri="{9D8B030D-6E8A-4147-A177-3AD203B41FA5}">
                      <a16:colId xmlns:a16="http://schemas.microsoft.com/office/drawing/2014/main" val="1174338334"/>
                    </a:ext>
                  </a:extLst>
                </a:gridCol>
                <a:gridCol w="576072">
                  <a:extLst>
                    <a:ext uri="{9D8B030D-6E8A-4147-A177-3AD203B41FA5}">
                      <a16:colId xmlns:a16="http://schemas.microsoft.com/office/drawing/2014/main" val="3181412994"/>
                    </a:ext>
                  </a:extLst>
                </a:gridCol>
                <a:gridCol w="576072">
                  <a:extLst>
                    <a:ext uri="{9D8B030D-6E8A-4147-A177-3AD203B41FA5}">
                      <a16:colId xmlns:a16="http://schemas.microsoft.com/office/drawing/2014/main" val="2520447154"/>
                    </a:ext>
                  </a:extLst>
                </a:gridCol>
                <a:gridCol w="576072">
                  <a:extLst>
                    <a:ext uri="{9D8B030D-6E8A-4147-A177-3AD203B41FA5}">
                      <a16:colId xmlns:a16="http://schemas.microsoft.com/office/drawing/2014/main" val="3201614655"/>
                    </a:ext>
                  </a:extLst>
                </a:gridCol>
                <a:gridCol w="576072">
                  <a:extLst>
                    <a:ext uri="{9D8B030D-6E8A-4147-A177-3AD203B41FA5}">
                      <a16:colId xmlns:a16="http://schemas.microsoft.com/office/drawing/2014/main" val="4169318138"/>
                    </a:ext>
                  </a:extLst>
                </a:gridCol>
                <a:gridCol w="576072">
                  <a:extLst>
                    <a:ext uri="{9D8B030D-6E8A-4147-A177-3AD203B41FA5}">
                      <a16:colId xmlns:a16="http://schemas.microsoft.com/office/drawing/2014/main" val="700048530"/>
                    </a:ext>
                  </a:extLst>
                </a:gridCol>
                <a:gridCol w="576072">
                  <a:extLst>
                    <a:ext uri="{9D8B030D-6E8A-4147-A177-3AD203B41FA5}">
                      <a16:colId xmlns:a16="http://schemas.microsoft.com/office/drawing/2014/main" val="1924081911"/>
                    </a:ext>
                  </a:extLst>
                </a:gridCol>
                <a:gridCol w="576072">
                  <a:extLst>
                    <a:ext uri="{9D8B030D-6E8A-4147-A177-3AD203B41FA5}">
                      <a16:colId xmlns:a16="http://schemas.microsoft.com/office/drawing/2014/main" val="2339401082"/>
                    </a:ext>
                  </a:extLst>
                </a:gridCol>
                <a:gridCol w="576072">
                  <a:extLst>
                    <a:ext uri="{9D8B030D-6E8A-4147-A177-3AD203B41FA5}">
                      <a16:colId xmlns:a16="http://schemas.microsoft.com/office/drawing/2014/main" val="96027504"/>
                    </a:ext>
                  </a:extLst>
                </a:gridCol>
                <a:gridCol w="576072">
                  <a:extLst>
                    <a:ext uri="{9D8B030D-6E8A-4147-A177-3AD203B41FA5}">
                      <a16:colId xmlns:a16="http://schemas.microsoft.com/office/drawing/2014/main" val="3319807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23277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- 2019-11-08 18:46:02</a:t>
                      </a:r>
                      <a:r>
                        <a:rPr kumimoji="0" lang="en-US" sz="1000" b="0" i="0" u="none" strike="noStrike" kern="1200" cap="none" spc="0" normalizeH="0" baseline="0" noProof="0">
                          <a:ln>
                            <a:noFill/>
                          </a:ln>
                          <a:solidFill>
                            <a:prstClr val="black"/>
                          </a:solidFill>
                          <a:effectLst/>
                          <a:uLnTx/>
                          <a:uFillTx/>
                          <a:latin typeface="+mn-lt"/>
                          <a:ea typeface="+mn-ea"/>
                          <a:cs typeface="+mn-cs"/>
                        </a:rPr>
                        <a:t>
 🔥🔥🔥 50.000 + X Mentalitätsmonster sollt ihr sein.  #LFCMCFC #LFC #LiverpoolFC #FCLiverpool #Liverpool #City #ManCity #Manchester #ManchesterCity #Klopp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https://www.instagram.com/p/B4nQLMGqu--/media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71759</a:t>
                      </a:r>
                    </a:p>
                  </a:txBody>
                  <a:tcPr/>
                </a:tc>
                <a:extLst>
                  <a:ext uri="{0D108BD9-81ED-4DB2-BD59-A6C34878D82A}">
                    <a16:rowId xmlns:a16="http://schemas.microsoft.com/office/drawing/2014/main" val="328770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- 2019-11-10 19:27:50</a:t>
                      </a:r>
                      <a:r>
                        <a:rPr kumimoji="0" lang="en-US" sz="1000" b="0" i="0" u="none" strike="noStrike" kern="1200" cap="none" spc="0" normalizeH="0" baseline="0" noProof="0">
                          <a:ln>
                            <a:noFill/>
                          </a:ln>
                          <a:solidFill>
                            <a:prstClr val="black"/>
                          </a:solidFill>
                          <a:effectLst/>
                          <a:uLnTx/>
                          <a:uFillTx/>
                          <a:latin typeface="+mn-lt"/>
                          <a:ea typeface="+mn-ea"/>
                          <a:cs typeface="+mn-cs"/>
                        </a:rPr>
                        <a:t>
 Klares Statement des Tabelllenführers! Liverpool hat damit 34 von 36 möglichen Punkten geholt - 9 mehr als Man City.
#livmci #liverpool #fcliverpool #manchestercity #mancity #premierleague #salah #vandijk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https://www.instagram.com/p/B4sejH6CiOI/media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64926</a:t>
                      </a:r>
                    </a:p>
                  </a:txBody>
                  <a:tcPr/>
                </a:tc>
                <a:extLst>
                  <a:ext uri="{0D108BD9-81ED-4DB2-BD59-A6C34878D82A}">
                    <a16:rowId xmlns:a16="http://schemas.microsoft.com/office/drawing/2014/main" val="2177757655"/>
                  </a:ext>
                </a:extLst>
              </a:tr>
            </a:tbl>
          </a:graphicData>
        </a:graphic>
      </p:graphicFrame>
      <p:sp>
        <p:nvSpPr>
          <p:cNvPr id="4" name="Text Placeholder 3">
            <a:extLst>
              <a:ext uri="{FF2B5EF4-FFF2-40B4-BE49-F238E27FC236}">
                <a16:creationId xmlns:a16="http://schemas.microsoft.com/office/drawing/2014/main" id="{D6B9AA2E-0FB6-495A-8AB1-9CAE770F1849}"/>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41127908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D61F7-BCDA-4DB7-BE0B-A9F55AC80087}"/>
              </a:ext>
            </a:extLst>
          </p:cNvPr>
          <p:cNvSpPr>
            <a:spLocks noGrp="1"/>
          </p:cNvSpPr>
          <p:nvPr>
            <p:ph type="title"/>
          </p:nvPr>
        </p:nvSpPr>
        <p:spPr/>
        <p:txBody>
          <a:bodyPr/>
          <a:lstStyle/>
          <a:p>
            <a:r>
              <a:rPr lang="en-US"/>
              <a:t>Instagram Posts Table | 01.3.02.Sportschau - 12 of 16</a:t>
            </a:r>
          </a:p>
        </p:txBody>
      </p:sp>
      <p:graphicFrame>
        <p:nvGraphicFramePr>
          <p:cNvPr id="5" name="Table Placeholder 4">
            <a:extLst>
              <a:ext uri="{FF2B5EF4-FFF2-40B4-BE49-F238E27FC236}">
                <a16:creationId xmlns:a16="http://schemas.microsoft.com/office/drawing/2014/main" id="{35958DBA-22C3-4924-BA3D-EF8DB776B986}"/>
              </a:ext>
            </a:extLst>
          </p:cNvPr>
          <p:cNvGraphicFramePr>
            <a:graphicFrameLocks noGrp="1"/>
          </p:cNvGraphicFramePr>
          <p:nvPr>
            <p:ph type="tbl" sz="quarter" idx="13"/>
            <p:extLst>
              <p:ext uri="{D42A27DB-BD31-4B8C-83A1-F6EECF244321}">
                <p14:modId xmlns:p14="http://schemas.microsoft.com/office/powerpoint/2010/main" val="2147958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493297253"/>
                    </a:ext>
                  </a:extLst>
                </a:gridCol>
                <a:gridCol w="1234439">
                  <a:extLst>
                    <a:ext uri="{9D8B030D-6E8A-4147-A177-3AD203B41FA5}">
                      <a16:colId xmlns:a16="http://schemas.microsoft.com/office/drawing/2014/main" val="3282554613"/>
                    </a:ext>
                  </a:extLst>
                </a:gridCol>
                <a:gridCol w="576072">
                  <a:extLst>
                    <a:ext uri="{9D8B030D-6E8A-4147-A177-3AD203B41FA5}">
                      <a16:colId xmlns:a16="http://schemas.microsoft.com/office/drawing/2014/main" val="406266101"/>
                    </a:ext>
                  </a:extLst>
                </a:gridCol>
                <a:gridCol w="576072">
                  <a:extLst>
                    <a:ext uri="{9D8B030D-6E8A-4147-A177-3AD203B41FA5}">
                      <a16:colId xmlns:a16="http://schemas.microsoft.com/office/drawing/2014/main" val="1786031212"/>
                    </a:ext>
                  </a:extLst>
                </a:gridCol>
                <a:gridCol w="576072">
                  <a:extLst>
                    <a:ext uri="{9D8B030D-6E8A-4147-A177-3AD203B41FA5}">
                      <a16:colId xmlns:a16="http://schemas.microsoft.com/office/drawing/2014/main" val="128780198"/>
                    </a:ext>
                  </a:extLst>
                </a:gridCol>
                <a:gridCol w="576072">
                  <a:extLst>
                    <a:ext uri="{9D8B030D-6E8A-4147-A177-3AD203B41FA5}">
                      <a16:colId xmlns:a16="http://schemas.microsoft.com/office/drawing/2014/main" val="1129702675"/>
                    </a:ext>
                  </a:extLst>
                </a:gridCol>
                <a:gridCol w="576072">
                  <a:extLst>
                    <a:ext uri="{9D8B030D-6E8A-4147-A177-3AD203B41FA5}">
                      <a16:colId xmlns:a16="http://schemas.microsoft.com/office/drawing/2014/main" val="1567252421"/>
                    </a:ext>
                  </a:extLst>
                </a:gridCol>
                <a:gridCol w="576072">
                  <a:extLst>
                    <a:ext uri="{9D8B030D-6E8A-4147-A177-3AD203B41FA5}">
                      <a16:colId xmlns:a16="http://schemas.microsoft.com/office/drawing/2014/main" val="1022625234"/>
                    </a:ext>
                  </a:extLst>
                </a:gridCol>
                <a:gridCol w="576072">
                  <a:extLst>
                    <a:ext uri="{9D8B030D-6E8A-4147-A177-3AD203B41FA5}">
                      <a16:colId xmlns:a16="http://schemas.microsoft.com/office/drawing/2014/main" val="2890015543"/>
                    </a:ext>
                  </a:extLst>
                </a:gridCol>
                <a:gridCol w="576072">
                  <a:extLst>
                    <a:ext uri="{9D8B030D-6E8A-4147-A177-3AD203B41FA5}">
                      <a16:colId xmlns:a16="http://schemas.microsoft.com/office/drawing/2014/main" val="287707199"/>
                    </a:ext>
                  </a:extLst>
                </a:gridCol>
                <a:gridCol w="576072">
                  <a:extLst>
                    <a:ext uri="{9D8B030D-6E8A-4147-A177-3AD203B41FA5}">
                      <a16:colId xmlns:a16="http://schemas.microsoft.com/office/drawing/2014/main" val="1552171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8409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- 2019-11-09 13:22:53</a:t>
                      </a:r>
                      <a:r>
                        <a:rPr kumimoji="0" lang="de-DE" sz="1000" b="0" i="0" u="none" strike="noStrike" kern="1200" cap="none" spc="0" normalizeH="0" baseline="0" noProof="0">
                          <a:ln>
                            <a:noFill/>
                          </a:ln>
                          <a:solidFill>
                            <a:prstClr val="black"/>
                          </a:solidFill>
                          <a:effectLst/>
                          <a:uLnTx/>
                          <a:uFillTx/>
                          <a:latin typeface="+mn-lt"/>
                          <a:ea typeface="+mn-ea"/>
                          <a:cs typeface="+mn-cs"/>
                        </a:rPr>
                        <a:t>
 ⏪ Am 9. November 2002 spielte der BVB in München - ein Tag, den speziell der damalige BVB-Stürmer Jan Koller wohl nie vergessen wird... #FCBBVB #FCB #BVB #Bayern #FCBayern #BorussiaDortmund #Koller #JanKoller #München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https://www.instagram.com/p/B4pP_OKqgfK/media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77505</a:t>
                      </a:r>
                    </a:p>
                  </a:txBody>
                  <a:tcPr/>
                </a:tc>
                <a:extLst>
                  <a:ext uri="{0D108BD9-81ED-4DB2-BD59-A6C34878D82A}">
                    <a16:rowId xmlns:a16="http://schemas.microsoft.com/office/drawing/2014/main" val="1087054436"/>
                  </a:ext>
                </a:extLst>
              </a:tr>
            </a:tbl>
          </a:graphicData>
        </a:graphic>
      </p:graphicFrame>
      <p:sp>
        <p:nvSpPr>
          <p:cNvPr id="4" name="Text Placeholder 3">
            <a:extLst>
              <a:ext uri="{FF2B5EF4-FFF2-40B4-BE49-F238E27FC236}">
                <a16:creationId xmlns:a16="http://schemas.microsoft.com/office/drawing/2014/main" id="{86EEA315-CF21-4131-9149-EADA8340CBC6}"/>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7520273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CF4B0-3C41-4ABD-8199-F7708518C8D0}"/>
              </a:ext>
            </a:extLst>
          </p:cNvPr>
          <p:cNvSpPr>
            <a:spLocks noGrp="1"/>
          </p:cNvSpPr>
          <p:nvPr>
            <p:ph type="title"/>
          </p:nvPr>
        </p:nvSpPr>
        <p:spPr/>
        <p:txBody>
          <a:bodyPr/>
          <a:lstStyle/>
          <a:p>
            <a:r>
              <a:rPr lang="en-US"/>
              <a:t>Instagram Posts Table | 01.3.02.Sportschau - 13 of 16</a:t>
            </a:r>
          </a:p>
        </p:txBody>
      </p:sp>
      <p:graphicFrame>
        <p:nvGraphicFramePr>
          <p:cNvPr id="5" name="Table Placeholder 4">
            <a:extLst>
              <a:ext uri="{FF2B5EF4-FFF2-40B4-BE49-F238E27FC236}">
                <a16:creationId xmlns:a16="http://schemas.microsoft.com/office/drawing/2014/main" id="{CEDF03B0-1AEE-4D6A-9DCA-0693959529FB}"/>
              </a:ext>
            </a:extLst>
          </p:cNvPr>
          <p:cNvGraphicFramePr>
            <a:graphicFrameLocks noGrp="1"/>
          </p:cNvGraphicFramePr>
          <p:nvPr>
            <p:ph type="tbl" sz="quarter" idx="13"/>
            <p:extLst>
              <p:ext uri="{D42A27DB-BD31-4B8C-83A1-F6EECF244321}">
                <p14:modId xmlns:p14="http://schemas.microsoft.com/office/powerpoint/2010/main" val="1213723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982199694"/>
                    </a:ext>
                  </a:extLst>
                </a:gridCol>
                <a:gridCol w="1234439">
                  <a:extLst>
                    <a:ext uri="{9D8B030D-6E8A-4147-A177-3AD203B41FA5}">
                      <a16:colId xmlns:a16="http://schemas.microsoft.com/office/drawing/2014/main" val="878359069"/>
                    </a:ext>
                  </a:extLst>
                </a:gridCol>
                <a:gridCol w="576072">
                  <a:extLst>
                    <a:ext uri="{9D8B030D-6E8A-4147-A177-3AD203B41FA5}">
                      <a16:colId xmlns:a16="http://schemas.microsoft.com/office/drawing/2014/main" val="3250534117"/>
                    </a:ext>
                  </a:extLst>
                </a:gridCol>
                <a:gridCol w="576072">
                  <a:extLst>
                    <a:ext uri="{9D8B030D-6E8A-4147-A177-3AD203B41FA5}">
                      <a16:colId xmlns:a16="http://schemas.microsoft.com/office/drawing/2014/main" val="2528185858"/>
                    </a:ext>
                  </a:extLst>
                </a:gridCol>
                <a:gridCol w="576072">
                  <a:extLst>
                    <a:ext uri="{9D8B030D-6E8A-4147-A177-3AD203B41FA5}">
                      <a16:colId xmlns:a16="http://schemas.microsoft.com/office/drawing/2014/main" val="2424781914"/>
                    </a:ext>
                  </a:extLst>
                </a:gridCol>
                <a:gridCol w="576072">
                  <a:extLst>
                    <a:ext uri="{9D8B030D-6E8A-4147-A177-3AD203B41FA5}">
                      <a16:colId xmlns:a16="http://schemas.microsoft.com/office/drawing/2014/main" val="3893556708"/>
                    </a:ext>
                  </a:extLst>
                </a:gridCol>
                <a:gridCol w="576072">
                  <a:extLst>
                    <a:ext uri="{9D8B030D-6E8A-4147-A177-3AD203B41FA5}">
                      <a16:colId xmlns:a16="http://schemas.microsoft.com/office/drawing/2014/main" val="254580192"/>
                    </a:ext>
                  </a:extLst>
                </a:gridCol>
                <a:gridCol w="576072">
                  <a:extLst>
                    <a:ext uri="{9D8B030D-6E8A-4147-A177-3AD203B41FA5}">
                      <a16:colId xmlns:a16="http://schemas.microsoft.com/office/drawing/2014/main" val="3412615879"/>
                    </a:ext>
                  </a:extLst>
                </a:gridCol>
                <a:gridCol w="576072">
                  <a:extLst>
                    <a:ext uri="{9D8B030D-6E8A-4147-A177-3AD203B41FA5}">
                      <a16:colId xmlns:a16="http://schemas.microsoft.com/office/drawing/2014/main" val="3156505446"/>
                    </a:ext>
                  </a:extLst>
                </a:gridCol>
                <a:gridCol w="576072">
                  <a:extLst>
                    <a:ext uri="{9D8B030D-6E8A-4147-A177-3AD203B41FA5}">
                      <a16:colId xmlns:a16="http://schemas.microsoft.com/office/drawing/2014/main" val="847151274"/>
                    </a:ext>
                  </a:extLst>
                </a:gridCol>
                <a:gridCol w="576072">
                  <a:extLst>
                    <a:ext uri="{9D8B030D-6E8A-4147-A177-3AD203B41FA5}">
                      <a16:colId xmlns:a16="http://schemas.microsoft.com/office/drawing/2014/main" val="143533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544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- 2019-11-11 10:06:20</a:t>
                      </a:r>
                      <a:r>
                        <a:rPr kumimoji="0" lang="en-US" sz="1000" b="0" i="0" u="none" strike="noStrike" kern="1200" cap="none" spc="0" normalizeH="0" baseline="0" noProof="0">
                          <a:ln>
                            <a:noFill/>
                          </a:ln>
                          <a:solidFill>
                            <a:prstClr val="black"/>
                          </a:solidFill>
                          <a:effectLst/>
                          <a:uLnTx/>
                          <a:uFillTx/>
                          <a:latin typeface="+mn-lt"/>
                          <a:ea typeface="+mn-ea"/>
                          <a:cs typeface="+mn-cs"/>
                        </a:rPr>
                        <a:t>
 🤬 Cristiano Ronaldo wird beim 1:0 von Juventus Turin gegen den AC Mailand zum zweiten Mal innerhalb weniger Tage früh ausgewechselt. Er geht sofort wortlos in die Kabine und soll sogar vor Spielende das Stadion verlassen haben. #Ronaldo #cristianoronaldo #JuveMilan #SerieA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https://www.instagram.com/p/B4uDFddCKRR/media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84695</a:t>
                      </a:r>
                    </a:p>
                  </a:txBody>
                  <a:tcPr/>
                </a:tc>
                <a:extLst>
                  <a:ext uri="{0D108BD9-81ED-4DB2-BD59-A6C34878D82A}">
                    <a16:rowId xmlns:a16="http://schemas.microsoft.com/office/drawing/2014/main" val="1866452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- 2019-11-11 21:03:55</a:t>
                      </a:r>
                      <a:r>
                        <a:rPr kumimoji="0" lang="en-US" sz="1000" b="0" i="0" u="none" strike="noStrike" kern="1200" cap="none" spc="0" normalizeH="0" baseline="0" noProof="0">
                          <a:ln>
                            <a:noFill/>
                          </a:ln>
                          <a:solidFill>
                            <a:prstClr val="black"/>
                          </a:solidFill>
                          <a:effectLst/>
                          <a:uLnTx/>
                          <a:uFillTx/>
                          <a:latin typeface="+mn-lt"/>
                          <a:ea typeface="+mn-ea"/>
                          <a:cs typeface="+mn-cs"/>
                        </a:rPr>
                        <a:t>
 Hasan Salihamidzic steigt zum Sportvorstand des FC Bayern auf. #sportschau #fußball #bundesliga #fcb #fcbayern #salihamidzic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https://www.instagram.com/p/B4vOVqrqKX4/media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70300</a:t>
                      </a:r>
                    </a:p>
                  </a:txBody>
                  <a:tcPr/>
                </a:tc>
                <a:extLst>
                  <a:ext uri="{0D108BD9-81ED-4DB2-BD59-A6C34878D82A}">
                    <a16:rowId xmlns:a16="http://schemas.microsoft.com/office/drawing/2014/main" val="3682750240"/>
                  </a:ext>
                </a:extLst>
              </a:tr>
            </a:tbl>
          </a:graphicData>
        </a:graphic>
      </p:graphicFrame>
      <p:sp>
        <p:nvSpPr>
          <p:cNvPr id="4" name="Text Placeholder 3">
            <a:extLst>
              <a:ext uri="{FF2B5EF4-FFF2-40B4-BE49-F238E27FC236}">
                <a16:creationId xmlns:a16="http://schemas.microsoft.com/office/drawing/2014/main" id="{1A3C0D8D-72E9-44E6-AF82-09E0BE17CC6D}"/>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976149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27F5D-C7D2-4D58-860D-B432C600FD5D}"/>
              </a:ext>
            </a:extLst>
          </p:cNvPr>
          <p:cNvSpPr>
            <a:spLocks noGrp="1"/>
          </p:cNvSpPr>
          <p:nvPr>
            <p:ph type="title"/>
          </p:nvPr>
        </p:nvSpPr>
        <p:spPr/>
        <p:txBody>
          <a:bodyPr/>
          <a:lstStyle/>
          <a:p>
            <a:r>
              <a:rPr lang="en-US"/>
              <a:t>Instagram Posts Table | 01.3.02.Sportschau - 14 of 16</a:t>
            </a:r>
          </a:p>
        </p:txBody>
      </p:sp>
      <p:graphicFrame>
        <p:nvGraphicFramePr>
          <p:cNvPr id="5" name="Table Placeholder 4">
            <a:extLst>
              <a:ext uri="{FF2B5EF4-FFF2-40B4-BE49-F238E27FC236}">
                <a16:creationId xmlns:a16="http://schemas.microsoft.com/office/drawing/2014/main" id="{1FF3A424-894E-4A92-9843-F02B1B0EEC28}"/>
              </a:ext>
            </a:extLst>
          </p:cNvPr>
          <p:cNvGraphicFramePr>
            <a:graphicFrameLocks noGrp="1"/>
          </p:cNvGraphicFramePr>
          <p:nvPr>
            <p:ph type="tbl" sz="quarter" idx="13"/>
            <p:extLst>
              <p:ext uri="{D42A27DB-BD31-4B8C-83A1-F6EECF244321}">
                <p14:modId xmlns:p14="http://schemas.microsoft.com/office/powerpoint/2010/main" val="2782776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781252168"/>
                    </a:ext>
                  </a:extLst>
                </a:gridCol>
                <a:gridCol w="1234439">
                  <a:extLst>
                    <a:ext uri="{9D8B030D-6E8A-4147-A177-3AD203B41FA5}">
                      <a16:colId xmlns:a16="http://schemas.microsoft.com/office/drawing/2014/main" val="1789450386"/>
                    </a:ext>
                  </a:extLst>
                </a:gridCol>
                <a:gridCol w="576072">
                  <a:extLst>
                    <a:ext uri="{9D8B030D-6E8A-4147-A177-3AD203B41FA5}">
                      <a16:colId xmlns:a16="http://schemas.microsoft.com/office/drawing/2014/main" val="1636114633"/>
                    </a:ext>
                  </a:extLst>
                </a:gridCol>
                <a:gridCol w="576072">
                  <a:extLst>
                    <a:ext uri="{9D8B030D-6E8A-4147-A177-3AD203B41FA5}">
                      <a16:colId xmlns:a16="http://schemas.microsoft.com/office/drawing/2014/main" val="205052139"/>
                    </a:ext>
                  </a:extLst>
                </a:gridCol>
                <a:gridCol w="576072">
                  <a:extLst>
                    <a:ext uri="{9D8B030D-6E8A-4147-A177-3AD203B41FA5}">
                      <a16:colId xmlns:a16="http://schemas.microsoft.com/office/drawing/2014/main" val="1748585414"/>
                    </a:ext>
                  </a:extLst>
                </a:gridCol>
                <a:gridCol w="576072">
                  <a:extLst>
                    <a:ext uri="{9D8B030D-6E8A-4147-A177-3AD203B41FA5}">
                      <a16:colId xmlns:a16="http://schemas.microsoft.com/office/drawing/2014/main" val="2516061110"/>
                    </a:ext>
                  </a:extLst>
                </a:gridCol>
                <a:gridCol w="576072">
                  <a:extLst>
                    <a:ext uri="{9D8B030D-6E8A-4147-A177-3AD203B41FA5}">
                      <a16:colId xmlns:a16="http://schemas.microsoft.com/office/drawing/2014/main" val="3700483750"/>
                    </a:ext>
                  </a:extLst>
                </a:gridCol>
                <a:gridCol w="576072">
                  <a:extLst>
                    <a:ext uri="{9D8B030D-6E8A-4147-A177-3AD203B41FA5}">
                      <a16:colId xmlns:a16="http://schemas.microsoft.com/office/drawing/2014/main" val="2165134629"/>
                    </a:ext>
                  </a:extLst>
                </a:gridCol>
                <a:gridCol w="576072">
                  <a:extLst>
                    <a:ext uri="{9D8B030D-6E8A-4147-A177-3AD203B41FA5}">
                      <a16:colId xmlns:a16="http://schemas.microsoft.com/office/drawing/2014/main" val="1110017993"/>
                    </a:ext>
                  </a:extLst>
                </a:gridCol>
                <a:gridCol w="576072">
                  <a:extLst>
                    <a:ext uri="{9D8B030D-6E8A-4147-A177-3AD203B41FA5}">
                      <a16:colId xmlns:a16="http://schemas.microsoft.com/office/drawing/2014/main" val="2881273485"/>
                    </a:ext>
                  </a:extLst>
                </a:gridCol>
                <a:gridCol w="576072">
                  <a:extLst>
                    <a:ext uri="{9D8B030D-6E8A-4147-A177-3AD203B41FA5}">
                      <a16:colId xmlns:a16="http://schemas.microsoft.com/office/drawing/2014/main" val="2328549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89553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- 2019-11-08 14:54:43</a:t>
                      </a:r>
                      <a:r>
                        <a:rPr kumimoji="0" lang="de-DE" sz="1000" b="0" i="0" u="none" strike="noStrike" kern="1200" cap="none" spc="0" normalizeH="0" baseline="0" noProof="0">
                          <a:ln>
                            <a:noFill/>
                          </a:ln>
                          <a:solidFill>
                            <a:prstClr val="black"/>
                          </a:solidFill>
                          <a:effectLst/>
                          <a:uLnTx/>
                          <a:uFillTx/>
                          <a:latin typeface="+mn-lt"/>
                          <a:ea typeface="+mn-ea"/>
                          <a:cs typeface="+mn-cs"/>
                        </a:rPr>
                        <a:t>
 Der Tod von Robert Enke brachte Franz Wunderlich vor zehn Jahren dazu, sich seinen Depressionen zu stellen. Der Sportvorstand von Viktoria Köln weiter: "„Wenn du irgendwann körperlich nicht mehr kannst aber trotzdem weitermachst, dann geht das auf die Psyche. Man sollte die Warnsignale des Körpers nicht ignorieren.“ #sport #leistungssport #fussball #depressionen #druck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https://www.instagram.com/p/B4m1s_xKkUE/media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57937</a:t>
                      </a:r>
                    </a:p>
                  </a:txBody>
                  <a:tcPr/>
                </a:tc>
                <a:extLst>
                  <a:ext uri="{0D108BD9-81ED-4DB2-BD59-A6C34878D82A}">
                    <a16:rowId xmlns:a16="http://schemas.microsoft.com/office/drawing/2014/main" val="847098171"/>
                  </a:ext>
                </a:extLst>
              </a:tr>
            </a:tbl>
          </a:graphicData>
        </a:graphic>
      </p:graphicFrame>
      <p:sp>
        <p:nvSpPr>
          <p:cNvPr id="4" name="Text Placeholder 3">
            <a:extLst>
              <a:ext uri="{FF2B5EF4-FFF2-40B4-BE49-F238E27FC236}">
                <a16:creationId xmlns:a16="http://schemas.microsoft.com/office/drawing/2014/main" id="{619AA3B2-EE55-494A-8A66-2DD3E07F01A7}"/>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9063316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01905-6BEB-4082-B975-E438B6A6A4EB}"/>
              </a:ext>
            </a:extLst>
          </p:cNvPr>
          <p:cNvSpPr>
            <a:spLocks noGrp="1"/>
          </p:cNvSpPr>
          <p:nvPr>
            <p:ph type="title"/>
          </p:nvPr>
        </p:nvSpPr>
        <p:spPr/>
        <p:txBody>
          <a:bodyPr/>
          <a:lstStyle/>
          <a:p>
            <a:r>
              <a:rPr lang="en-US"/>
              <a:t>Instagram Posts Table | 01.3.02.Sportschau - 15 of 16</a:t>
            </a:r>
          </a:p>
        </p:txBody>
      </p:sp>
      <p:graphicFrame>
        <p:nvGraphicFramePr>
          <p:cNvPr id="5" name="Table Placeholder 4">
            <a:extLst>
              <a:ext uri="{FF2B5EF4-FFF2-40B4-BE49-F238E27FC236}">
                <a16:creationId xmlns:a16="http://schemas.microsoft.com/office/drawing/2014/main" id="{8C37A76E-185C-4CB9-B47B-0FA35498A83A}"/>
              </a:ext>
            </a:extLst>
          </p:cNvPr>
          <p:cNvGraphicFramePr>
            <a:graphicFrameLocks noGrp="1"/>
          </p:cNvGraphicFramePr>
          <p:nvPr>
            <p:ph type="tbl" sz="quarter" idx="13"/>
            <p:extLst>
              <p:ext uri="{D42A27DB-BD31-4B8C-83A1-F6EECF244321}">
                <p14:modId xmlns:p14="http://schemas.microsoft.com/office/powerpoint/2010/main" val="1322494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851634135"/>
                    </a:ext>
                  </a:extLst>
                </a:gridCol>
                <a:gridCol w="1234439">
                  <a:extLst>
                    <a:ext uri="{9D8B030D-6E8A-4147-A177-3AD203B41FA5}">
                      <a16:colId xmlns:a16="http://schemas.microsoft.com/office/drawing/2014/main" val="2319983487"/>
                    </a:ext>
                  </a:extLst>
                </a:gridCol>
                <a:gridCol w="576072">
                  <a:extLst>
                    <a:ext uri="{9D8B030D-6E8A-4147-A177-3AD203B41FA5}">
                      <a16:colId xmlns:a16="http://schemas.microsoft.com/office/drawing/2014/main" val="578242316"/>
                    </a:ext>
                  </a:extLst>
                </a:gridCol>
                <a:gridCol w="576072">
                  <a:extLst>
                    <a:ext uri="{9D8B030D-6E8A-4147-A177-3AD203B41FA5}">
                      <a16:colId xmlns:a16="http://schemas.microsoft.com/office/drawing/2014/main" val="522776013"/>
                    </a:ext>
                  </a:extLst>
                </a:gridCol>
                <a:gridCol w="576072">
                  <a:extLst>
                    <a:ext uri="{9D8B030D-6E8A-4147-A177-3AD203B41FA5}">
                      <a16:colId xmlns:a16="http://schemas.microsoft.com/office/drawing/2014/main" val="1314708093"/>
                    </a:ext>
                  </a:extLst>
                </a:gridCol>
                <a:gridCol w="576072">
                  <a:extLst>
                    <a:ext uri="{9D8B030D-6E8A-4147-A177-3AD203B41FA5}">
                      <a16:colId xmlns:a16="http://schemas.microsoft.com/office/drawing/2014/main" val="1960245768"/>
                    </a:ext>
                  </a:extLst>
                </a:gridCol>
                <a:gridCol w="576072">
                  <a:extLst>
                    <a:ext uri="{9D8B030D-6E8A-4147-A177-3AD203B41FA5}">
                      <a16:colId xmlns:a16="http://schemas.microsoft.com/office/drawing/2014/main" val="2794879854"/>
                    </a:ext>
                  </a:extLst>
                </a:gridCol>
                <a:gridCol w="576072">
                  <a:extLst>
                    <a:ext uri="{9D8B030D-6E8A-4147-A177-3AD203B41FA5}">
                      <a16:colId xmlns:a16="http://schemas.microsoft.com/office/drawing/2014/main" val="3824576369"/>
                    </a:ext>
                  </a:extLst>
                </a:gridCol>
                <a:gridCol w="576072">
                  <a:extLst>
                    <a:ext uri="{9D8B030D-6E8A-4147-A177-3AD203B41FA5}">
                      <a16:colId xmlns:a16="http://schemas.microsoft.com/office/drawing/2014/main" val="2635644384"/>
                    </a:ext>
                  </a:extLst>
                </a:gridCol>
                <a:gridCol w="576072">
                  <a:extLst>
                    <a:ext uri="{9D8B030D-6E8A-4147-A177-3AD203B41FA5}">
                      <a16:colId xmlns:a16="http://schemas.microsoft.com/office/drawing/2014/main" val="257873691"/>
                    </a:ext>
                  </a:extLst>
                </a:gridCol>
                <a:gridCol w="576072">
                  <a:extLst>
                    <a:ext uri="{9D8B030D-6E8A-4147-A177-3AD203B41FA5}">
                      <a16:colId xmlns:a16="http://schemas.microsoft.com/office/drawing/2014/main" val="3950390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6003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- 2019-11-11 15:15:30</a:t>
                      </a:r>
                      <a:r>
                        <a:rPr kumimoji="0" lang="en-US" sz="1000" b="0" i="0" u="none" strike="noStrike" kern="1200" cap="none" spc="0" normalizeH="0" baseline="0" noProof="0">
                          <a:ln>
                            <a:noFill/>
                          </a:ln>
                          <a:solidFill>
                            <a:prstClr val="black"/>
                          </a:solidFill>
                          <a:effectLst/>
                          <a:uLnTx/>
                          <a:uFillTx/>
                          <a:latin typeface="+mn-lt"/>
                          <a:ea typeface="+mn-ea"/>
                          <a:cs typeface="+mn-cs"/>
                        </a:rPr>
                        <a:t>
 Düsseldorf: 🎉🎊🤩
Köln und Mainz: 😖
Gemischte Gefühle zum Start der fünften Jahreszeit in den Karnevalshochburgen der Bundesliga.
#fussball #bundesliga #fortunaduesseldorf #1fckoeln #fsvmainz05 #f95 #effzeh #m05 #alaaf #helau #karneval #elfterimelften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https://www.instagram.com/p/B4umdxTKdcQ/media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69923</a:t>
                      </a:r>
                    </a:p>
                  </a:txBody>
                  <a:tcPr/>
                </a:tc>
                <a:extLst>
                  <a:ext uri="{0D108BD9-81ED-4DB2-BD59-A6C34878D82A}">
                    <a16:rowId xmlns:a16="http://schemas.microsoft.com/office/drawing/2014/main" val="2287554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- 2019-11-09 17:28:06</a:t>
                      </a:r>
                      <a:r>
                        <a:rPr kumimoji="0" lang="en-US" sz="1000" b="0" i="0" u="none" strike="noStrike" kern="1200" cap="none" spc="0" normalizeH="0" baseline="0" noProof="0">
                          <a:ln>
                            <a:noFill/>
                          </a:ln>
                          <a:solidFill>
                            <a:prstClr val="black"/>
                          </a:solidFill>
                          <a:effectLst/>
                          <a:uLnTx/>
                          <a:uFillTx/>
                          <a:latin typeface="+mn-lt"/>
                          <a:ea typeface="+mn-ea"/>
                          <a:cs typeface="+mn-cs"/>
                        </a:rPr>
                        <a:t>
 Der Spieler des Tages dürfte damit relativ klar sein, oder?
#fussball #bundesliga #s04 #f95 #s04f95 #schalke04 #fortunadüsseldorf #rouwenhennings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https://www.instagram.com/p/B4psDRUK9Xr/media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62009</a:t>
                      </a:r>
                    </a:p>
                  </a:txBody>
                  <a:tcPr/>
                </a:tc>
                <a:extLst>
                  <a:ext uri="{0D108BD9-81ED-4DB2-BD59-A6C34878D82A}">
                    <a16:rowId xmlns:a16="http://schemas.microsoft.com/office/drawing/2014/main" val="3497675620"/>
                  </a:ext>
                </a:extLst>
              </a:tr>
            </a:tbl>
          </a:graphicData>
        </a:graphic>
      </p:graphicFrame>
      <p:sp>
        <p:nvSpPr>
          <p:cNvPr id="4" name="Text Placeholder 3">
            <a:extLst>
              <a:ext uri="{FF2B5EF4-FFF2-40B4-BE49-F238E27FC236}">
                <a16:creationId xmlns:a16="http://schemas.microsoft.com/office/drawing/2014/main" id="{23316802-F73F-41F9-A3DD-F5CDB2A3049F}"/>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250695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B5F1E-C1BE-4115-9C2D-F8FFCE3DB787}"/>
              </a:ext>
            </a:extLst>
          </p:cNvPr>
          <p:cNvSpPr>
            <a:spLocks noGrp="1"/>
          </p:cNvSpPr>
          <p:nvPr>
            <p:ph type="title"/>
          </p:nvPr>
        </p:nvSpPr>
        <p:spPr/>
        <p:txBody>
          <a:bodyPr/>
          <a:lstStyle/>
          <a:p>
            <a:r>
              <a:rPr lang="en-US"/>
              <a:t>Instagram Posts Table | 01.3.02.Sportschau - 16 of 16</a:t>
            </a:r>
          </a:p>
        </p:txBody>
      </p:sp>
      <p:graphicFrame>
        <p:nvGraphicFramePr>
          <p:cNvPr id="5" name="Table Placeholder 4">
            <a:extLst>
              <a:ext uri="{FF2B5EF4-FFF2-40B4-BE49-F238E27FC236}">
                <a16:creationId xmlns:a16="http://schemas.microsoft.com/office/drawing/2014/main" id="{F93994C1-F8CE-46EB-BA2D-E1F1CF2CAC3A}"/>
              </a:ext>
            </a:extLst>
          </p:cNvPr>
          <p:cNvGraphicFramePr>
            <a:graphicFrameLocks noGrp="1"/>
          </p:cNvGraphicFramePr>
          <p:nvPr>
            <p:ph type="tbl" sz="quarter" idx="13"/>
            <p:extLst>
              <p:ext uri="{D42A27DB-BD31-4B8C-83A1-F6EECF244321}">
                <p14:modId xmlns:p14="http://schemas.microsoft.com/office/powerpoint/2010/main" val="3596072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697083681"/>
                    </a:ext>
                  </a:extLst>
                </a:gridCol>
                <a:gridCol w="1234439">
                  <a:extLst>
                    <a:ext uri="{9D8B030D-6E8A-4147-A177-3AD203B41FA5}">
                      <a16:colId xmlns:a16="http://schemas.microsoft.com/office/drawing/2014/main" val="3870517350"/>
                    </a:ext>
                  </a:extLst>
                </a:gridCol>
                <a:gridCol w="576072">
                  <a:extLst>
                    <a:ext uri="{9D8B030D-6E8A-4147-A177-3AD203B41FA5}">
                      <a16:colId xmlns:a16="http://schemas.microsoft.com/office/drawing/2014/main" val="2198945060"/>
                    </a:ext>
                  </a:extLst>
                </a:gridCol>
                <a:gridCol w="576072">
                  <a:extLst>
                    <a:ext uri="{9D8B030D-6E8A-4147-A177-3AD203B41FA5}">
                      <a16:colId xmlns:a16="http://schemas.microsoft.com/office/drawing/2014/main" val="1295232129"/>
                    </a:ext>
                  </a:extLst>
                </a:gridCol>
                <a:gridCol w="576072">
                  <a:extLst>
                    <a:ext uri="{9D8B030D-6E8A-4147-A177-3AD203B41FA5}">
                      <a16:colId xmlns:a16="http://schemas.microsoft.com/office/drawing/2014/main" val="396469961"/>
                    </a:ext>
                  </a:extLst>
                </a:gridCol>
                <a:gridCol w="576072">
                  <a:extLst>
                    <a:ext uri="{9D8B030D-6E8A-4147-A177-3AD203B41FA5}">
                      <a16:colId xmlns:a16="http://schemas.microsoft.com/office/drawing/2014/main" val="3099626236"/>
                    </a:ext>
                  </a:extLst>
                </a:gridCol>
                <a:gridCol w="576072">
                  <a:extLst>
                    <a:ext uri="{9D8B030D-6E8A-4147-A177-3AD203B41FA5}">
                      <a16:colId xmlns:a16="http://schemas.microsoft.com/office/drawing/2014/main" val="979165302"/>
                    </a:ext>
                  </a:extLst>
                </a:gridCol>
                <a:gridCol w="576072">
                  <a:extLst>
                    <a:ext uri="{9D8B030D-6E8A-4147-A177-3AD203B41FA5}">
                      <a16:colId xmlns:a16="http://schemas.microsoft.com/office/drawing/2014/main" val="3884756814"/>
                    </a:ext>
                  </a:extLst>
                </a:gridCol>
                <a:gridCol w="576072">
                  <a:extLst>
                    <a:ext uri="{9D8B030D-6E8A-4147-A177-3AD203B41FA5}">
                      <a16:colId xmlns:a16="http://schemas.microsoft.com/office/drawing/2014/main" val="3260252760"/>
                    </a:ext>
                  </a:extLst>
                </a:gridCol>
                <a:gridCol w="576072">
                  <a:extLst>
                    <a:ext uri="{9D8B030D-6E8A-4147-A177-3AD203B41FA5}">
                      <a16:colId xmlns:a16="http://schemas.microsoft.com/office/drawing/2014/main" val="3708559805"/>
                    </a:ext>
                  </a:extLst>
                </a:gridCol>
                <a:gridCol w="576072">
                  <a:extLst>
                    <a:ext uri="{9D8B030D-6E8A-4147-A177-3AD203B41FA5}">
                      <a16:colId xmlns:a16="http://schemas.microsoft.com/office/drawing/2014/main" val="1896603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6386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- 2019-11-10 12:09:22</a:t>
                      </a:r>
                      <a:r>
                        <a:rPr kumimoji="0" lang="en-US" sz="1000" b="0" i="0" u="none" strike="noStrike" kern="1200" cap="none" spc="0" normalizeH="0" baseline="0" noProof="0">
                          <a:ln>
                            <a:noFill/>
                          </a:ln>
                          <a:solidFill>
                            <a:prstClr val="black"/>
                          </a:solidFill>
                          <a:effectLst/>
                          <a:uLnTx/>
                          <a:uFillTx/>
                          <a:latin typeface="+mn-lt"/>
                          <a:ea typeface="+mn-ea"/>
                          <a:cs typeface="+mn-cs"/>
                        </a:rPr>
                        <a:t>
 Nach Niko Kovac und Achim Beierlorzer ist Sandro Schwarz der dritte Coach, der in der laufenden Saison vorzeitig gehen muss. #sportschau #fsvmainz95 #m05 #sandroschwarz #trainer #bundesliga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https://www.instagram.com/p/B4rsXppqw1V/media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62049</a:t>
                      </a:r>
                    </a:p>
                  </a:txBody>
                  <a:tcPr/>
                </a:tc>
                <a:extLst>
                  <a:ext uri="{0D108BD9-81ED-4DB2-BD59-A6C34878D82A}">
                    <a16:rowId xmlns:a16="http://schemas.microsoft.com/office/drawing/2014/main" val="254839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- 2019-11-10 20:11:09</a:t>
                      </a:r>
                      <a:r>
                        <a:rPr kumimoji="0" lang="de-DE" sz="1000" b="0" i="0" u="none" strike="noStrike" kern="1200" cap="none" spc="0" normalizeH="0" baseline="0" noProof="0">
                          <a:ln>
                            <a:noFill/>
                          </a:ln>
                          <a:solidFill>
                            <a:prstClr val="black"/>
                          </a:solidFill>
                          <a:effectLst/>
                          <a:uLnTx/>
                          <a:uFillTx/>
                          <a:latin typeface="+mn-lt"/>
                          <a:ea typeface="+mn-ea"/>
                          <a:cs typeface="+mn-cs"/>
                        </a:rPr>
                        <a:t>
 Die Tabelle.
#bundesliga #tabelle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https://www.instagram.com/p/B4sjgZni5KZ/media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07:24:47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71099</a:t>
                      </a:r>
                    </a:p>
                  </a:txBody>
                  <a:tcPr/>
                </a:tc>
                <a:extLst>
                  <a:ext uri="{0D108BD9-81ED-4DB2-BD59-A6C34878D82A}">
                    <a16:rowId xmlns:a16="http://schemas.microsoft.com/office/drawing/2014/main" val="3885816815"/>
                  </a:ext>
                </a:extLst>
              </a:tr>
            </a:tbl>
          </a:graphicData>
        </a:graphic>
      </p:graphicFrame>
      <p:sp>
        <p:nvSpPr>
          <p:cNvPr id="4" name="Text Placeholder 3">
            <a:extLst>
              <a:ext uri="{FF2B5EF4-FFF2-40B4-BE49-F238E27FC236}">
                <a16:creationId xmlns:a16="http://schemas.microsoft.com/office/drawing/2014/main" id="{F2AA1039-A86F-4A52-A15E-6D8A8941F053}"/>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2819710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81848-78FC-40D9-A160-8094F4B26CD7}"/>
              </a:ext>
            </a:extLst>
          </p:cNvPr>
          <p:cNvSpPr>
            <a:spLocks noGrp="1"/>
          </p:cNvSpPr>
          <p:nvPr>
            <p:ph type="title"/>
          </p:nvPr>
        </p:nvSpPr>
        <p:spPr/>
        <p:txBody>
          <a:bodyPr/>
          <a:lstStyle/>
          <a:p>
            <a:r>
              <a:rPr lang="de-DE"/>
              <a:t>Instagram Instagram_Reach | 01.3.02.Sportschau</a:t>
            </a:r>
            <a:endParaRPr lang="en-US"/>
          </a:p>
        </p:txBody>
      </p:sp>
      <p:graphicFrame>
        <p:nvGraphicFramePr>
          <p:cNvPr id="6" name="Chart Placeholder 5">
            <a:extLst>
              <a:ext uri="{FF2B5EF4-FFF2-40B4-BE49-F238E27FC236}">
                <a16:creationId xmlns:a16="http://schemas.microsoft.com/office/drawing/2014/main" id="{8712442E-A5D5-4855-80C3-13C492D44AF2}"/>
              </a:ext>
            </a:extLst>
          </p:cNvPr>
          <p:cNvGraphicFramePr>
            <a:graphicFrameLocks noGrp="1"/>
          </p:cNvGraphicFramePr>
          <p:nvPr>
            <p:ph type="chart" sz="quarter" idx="13"/>
            <p:extLst>
              <p:ext uri="{D42A27DB-BD31-4B8C-83A1-F6EECF244321}">
                <p14:modId xmlns:p14="http://schemas.microsoft.com/office/powerpoint/2010/main" val="1171522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F9C101-7922-46A7-B265-3232D7C3330B}"/>
              </a:ext>
            </a:extLst>
          </p:cNvPr>
          <p:cNvSpPr>
            <a:spLocks noGrp="1"/>
          </p:cNvSpPr>
          <p:nvPr>
            <p:ph type="body" sz="quarter" idx="14"/>
          </p:nvPr>
        </p:nvSpPr>
        <p:spPr/>
        <p:txBody>
          <a:bodyPr/>
          <a:lstStyle/>
          <a:p>
            <a:r>
              <a:rPr lang="en-US"/>
              <a:t>04.11.2019 - 17.11.2019</a:t>
            </a:r>
          </a:p>
        </p:txBody>
      </p:sp>
      <p:sp>
        <p:nvSpPr>
          <p:cNvPr id="5" name="Footer Placeholder 4">
            <a:extLst>
              <a:ext uri="{FF2B5EF4-FFF2-40B4-BE49-F238E27FC236}">
                <a16:creationId xmlns:a16="http://schemas.microsoft.com/office/drawing/2014/main" id="{B96996D7-D84D-494F-95FD-D5FC245E2A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5947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A0EB9-3B23-44C4-8C6F-7ED5F5811D46}"/>
              </a:ext>
            </a:extLst>
          </p:cNvPr>
          <p:cNvSpPr>
            <a:spLocks noGrp="1"/>
          </p:cNvSpPr>
          <p:nvPr>
            <p:ph type="title"/>
          </p:nvPr>
        </p:nvSpPr>
        <p:spPr/>
        <p:txBody>
          <a:bodyPr/>
          <a:lstStyle/>
          <a:p>
            <a:r>
              <a:rPr lang="en-US"/>
              <a:t>Instagram Key Metrics Table | 01.3.02.Sportschau</a:t>
            </a:r>
          </a:p>
        </p:txBody>
      </p:sp>
      <p:graphicFrame>
        <p:nvGraphicFramePr>
          <p:cNvPr id="5" name="Table Placeholder 4">
            <a:extLst>
              <a:ext uri="{FF2B5EF4-FFF2-40B4-BE49-F238E27FC236}">
                <a16:creationId xmlns:a16="http://schemas.microsoft.com/office/drawing/2014/main" id="{8A58A68F-CE96-4D1B-933F-E5FC18DFAED7}"/>
              </a:ext>
            </a:extLst>
          </p:cNvPr>
          <p:cNvGraphicFramePr>
            <a:graphicFrameLocks noGrp="1"/>
          </p:cNvGraphicFramePr>
          <p:nvPr>
            <p:ph type="tbl" sz="quarter" idx="13"/>
            <p:extLst>
              <p:ext uri="{D42A27DB-BD31-4B8C-83A1-F6EECF244321}">
                <p14:modId xmlns:p14="http://schemas.microsoft.com/office/powerpoint/2010/main" val="642986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308638286"/>
                    </a:ext>
                  </a:extLst>
                </a:gridCol>
                <a:gridCol w="576072">
                  <a:extLst>
                    <a:ext uri="{9D8B030D-6E8A-4147-A177-3AD203B41FA5}">
                      <a16:colId xmlns:a16="http://schemas.microsoft.com/office/drawing/2014/main" val="3693036866"/>
                    </a:ext>
                  </a:extLst>
                </a:gridCol>
                <a:gridCol w="576072">
                  <a:extLst>
                    <a:ext uri="{9D8B030D-6E8A-4147-A177-3AD203B41FA5}">
                      <a16:colId xmlns:a16="http://schemas.microsoft.com/office/drawing/2014/main" val="3147732894"/>
                    </a:ext>
                  </a:extLst>
                </a:gridCol>
                <a:gridCol w="576072">
                  <a:extLst>
                    <a:ext uri="{9D8B030D-6E8A-4147-A177-3AD203B41FA5}">
                      <a16:colId xmlns:a16="http://schemas.microsoft.com/office/drawing/2014/main" val="476200313"/>
                    </a:ext>
                  </a:extLst>
                </a:gridCol>
                <a:gridCol w="576072">
                  <a:extLst>
                    <a:ext uri="{9D8B030D-6E8A-4147-A177-3AD203B41FA5}">
                      <a16:colId xmlns:a16="http://schemas.microsoft.com/office/drawing/2014/main" val="1385755278"/>
                    </a:ext>
                  </a:extLst>
                </a:gridCol>
                <a:gridCol w="576072">
                  <a:extLst>
                    <a:ext uri="{9D8B030D-6E8A-4147-A177-3AD203B41FA5}">
                      <a16:colId xmlns:a16="http://schemas.microsoft.com/office/drawing/2014/main" val="1703122887"/>
                    </a:ext>
                  </a:extLst>
                </a:gridCol>
                <a:gridCol w="576072">
                  <a:extLst>
                    <a:ext uri="{9D8B030D-6E8A-4147-A177-3AD203B41FA5}">
                      <a16:colId xmlns:a16="http://schemas.microsoft.com/office/drawing/2014/main" val="1764468806"/>
                    </a:ext>
                  </a:extLst>
                </a:gridCol>
                <a:gridCol w="576072">
                  <a:extLst>
                    <a:ext uri="{9D8B030D-6E8A-4147-A177-3AD203B41FA5}">
                      <a16:colId xmlns:a16="http://schemas.microsoft.com/office/drawing/2014/main" val="371520507"/>
                    </a:ext>
                  </a:extLst>
                </a:gridCol>
                <a:gridCol w="576072">
                  <a:extLst>
                    <a:ext uri="{9D8B030D-6E8A-4147-A177-3AD203B41FA5}">
                      <a16:colId xmlns:a16="http://schemas.microsoft.com/office/drawing/2014/main" val="3607884490"/>
                    </a:ext>
                  </a:extLst>
                </a:gridCol>
                <a:gridCol w="576072">
                  <a:extLst>
                    <a:ext uri="{9D8B030D-6E8A-4147-A177-3AD203B41FA5}">
                      <a16:colId xmlns:a16="http://schemas.microsoft.com/office/drawing/2014/main" val="1094131236"/>
                    </a:ext>
                  </a:extLst>
                </a:gridCol>
                <a:gridCol w="576072">
                  <a:extLst>
                    <a:ext uri="{9D8B030D-6E8A-4147-A177-3AD203B41FA5}">
                      <a16:colId xmlns:a16="http://schemas.microsoft.com/office/drawing/2014/main" val="2479977120"/>
                    </a:ext>
                  </a:extLst>
                </a:gridCol>
                <a:gridCol w="576072">
                  <a:extLst>
                    <a:ext uri="{9D8B030D-6E8A-4147-A177-3AD203B41FA5}">
                      <a16:colId xmlns:a16="http://schemas.microsoft.com/office/drawing/2014/main" val="67348597"/>
                    </a:ext>
                  </a:extLst>
                </a:gridCol>
                <a:gridCol w="576072">
                  <a:extLst>
                    <a:ext uri="{9D8B030D-6E8A-4147-A177-3AD203B41FA5}">
                      <a16:colId xmlns:a16="http://schemas.microsoft.com/office/drawing/2014/main" val="1694222255"/>
                    </a:ext>
                  </a:extLst>
                </a:gridCol>
                <a:gridCol w="576072">
                  <a:extLst>
                    <a:ext uri="{9D8B030D-6E8A-4147-A177-3AD203B41FA5}">
                      <a16:colId xmlns:a16="http://schemas.microsoft.com/office/drawing/2014/main" val="2341033993"/>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792437196"/>
                  </a:ext>
                </a:extLst>
              </a:tr>
              <a:tr h="370840">
                <a:tc>
                  <a:txBody>
                    <a:bodyPr/>
                    <a:lstStyle/>
                    <a:p>
                      <a:r>
                        <a:rPr lang="en-US" sz="1000"/>
                        <a:t>sportschau</a:t>
                      </a:r>
                    </a:p>
                  </a:txBody>
                  <a:tcPr/>
                </a:tc>
                <a:tc>
                  <a:txBody>
                    <a:bodyPr/>
                    <a:lstStyle/>
                    <a:p>
                      <a:r>
                        <a:rPr lang="en-US" sz="1000"/>
                        <a:t>38</a:t>
                      </a:r>
                    </a:p>
                  </a:txBody>
                  <a:tcPr/>
                </a:tc>
                <a:tc>
                  <a:txBody>
                    <a:bodyPr/>
                    <a:lstStyle/>
                    <a:p>
                      <a:r>
                        <a:rPr lang="en-US" sz="1000"/>
                        <a:t>30</a:t>
                      </a:r>
                    </a:p>
                  </a:txBody>
                  <a:tcPr/>
                </a:tc>
                <a:tc>
                  <a:txBody>
                    <a:bodyPr/>
                    <a:lstStyle/>
                    <a:p>
                      <a:r>
                        <a:rPr lang="en-US" sz="1000"/>
                        <a:t>149964</a:t>
                      </a:r>
                    </a:p>
                  </a:txBody>
                  <a:tcPr/>
                </a:tc>
                <a:tc>
                  <a:txBody>
                    <a:bodyPr/>
                    <a:lstStyle/>
                    <a:p>
                      <a:r>
                        <a:rPr lang="en-US" sz="1000"/>
                        <a:t>1937</a:t>
                      </a:r>
                    </a:p>
                  </a:txBody>
                  <a:tcPr/>
                </a:tc>
                <a:tc>
                  <a:txBody>
                    <a:bodyPr/>
                    <a:lstStyle/>
                    <a:p>
                      <a:r>
                        <a:rPr lang="en-US" sz="1000"/>
                        <a:t>3911685</a:t>
                      </a:r>
                    </a:p>
                  </a:txBody>
                  <a:tcPr/>
                </a:tc>
                <a:tc>
                  <a:txBody>
                    <a:bodyPr/>
                    <a:lstStyle/>
                    <a:p>
                      <a:r>
                        <a:rPr lang="en-US" sz="1000"/>
                        <a:t>754560</a:t>
                      </a:r>
                    </a:p>
                  </a:txBody>
                  <a:tcPr/>
                </a:tc>
                <a:tc>
                  <a:txBody>
                    <a:bodyPr/>
                    <a:lstStyle/>
                    <a:p>
                      <a:r>
                        <a:rPr lang="en-US" sz="1000"/>
                        <a:t>155044</a:t>
                      </a:r>
                    </a:p>
                  </a:txBody>
                  <a:tcPr/>
                </a:tc>
                <a:tc>
                  <a:txBody>
                    <a:bodyPr/>
                    <a:lstStyle/>
                    <a:p>
                      <a:r>
                        <a:rPr lang="en-US" sz="1000"/>
                        <a:t>75156.210526316</a:t>
                      </a:r>
                    </a:p>
                  </a:txBody>
                  <a:tcPr/>
                </a:tc>
                <a:tc>
                  <a:txBody>
                    <a:bodyPr/>
                    <a:lstStyle/>
                    <a:p>
                      <a:r>
                        <a:rPr lang="en-US" sz="1000"/>
                        <a:t>23303.466666667</a:t>
                      </a:r>
                    </a:p>
                  </a:txBody>
                  <a:tcPr/>
                </a:tc>
                <a:tc>
                  <a:txBody>
                    <a:bodyPr/>
                    <a:lstStyle/>
                    <a:p>
                      <a:r>
                        <a:rPr lang="en-US" sz="1000"/>
                        <a:t>3143</a:t>
                      </a:r>
                    </a:p>
                  </a:txBody>
                  <a:tcPr/>
                </a:tc>
                <a:tc>
                  <a:txBody>
                    <a:bodyPr/>
                    <a:lstStyle/>
                    <a:p>
                      <a:r>
                        <a:rPr lang="en-US" sz="1000"/>
                        <a:t>31</a:t>
                      </a:r>
                    </a:p>
                  </a:txBody>
                  <a:tcPr/>
                </a:tc>
                <a:tc>
                  <a:txBody>
                    <a:bodyPr/>
                    <a:lstStyle/>
                    <a:p>
                      <a:r>
                        <a:rPr lang="en-US" sz="1000"/>
                        <a:t>3</a:t>
                      </a:r>
                    </a:p>
                  </a:txBody>
                  <a:tcPr/>
                </a:tc>
                <a:tc>
                  <a:txBody>
                    <a:bodyPr/>
                    <a:lstStyle/>
                    <a:p>
                      <a:r>
                        <a:rPr lang="en-US" sz="1000"/>
                        <a:t>4</a:t>
                      </a:r>
                    </a:p>
                  </a:txBody>
                  <a:tcPr/>
                </a:tc>
                <a:extLst>
                  <a:ext uri="{0D108BD9-81ED-4DB2-BD59-A6C34878D82A}">
                    <a16:rowId xmlns:a16="http://schemas.microsoft.com/office/drawing/2014/main" val="1149176121"/>
                  </a:ext>
                </a:extLst>
              </a:tr>
            </a:tbl>
          </a:graphicData>
        </a:graphic>
      </p:graphicFrame>
      <p:sp>
        <p:nvSpPr>
          <p:cNvPr id="4" name="Text Placeholder 3">
            <a:extLst>
              <a:ext uri="{FF2B5EF4-FFF2-40B4-BE49-F238E27FC236}">
                <a16:creationId xmlns:a16="http://schemas.microsoft.com/office/drawing/2014/main" id="{BDBB4F55-13E7-4AA1-8FBB-E3672BB3FA41}"/>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9646879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9961E-B646-4397-A69E-E577A33C6177}"/>
              </a:ext>
            </a:extLst>
          </p:cNvPr>
          <p:cNvSpPr>
            <a:spLocks noGrp="1"/>
          </p:cNvSpPr>
          <p:nvPr>
            <p:ph type="title"/>
          </p:nvPr>
        </p:nvSpPr>
        <p:spPr/>
        <p:txBody>
          <a:bodyPr/>
          <a:lstStyle/>
          <a:p>
            <a:r>
              <a:rPr lang="en-US"/>
              <a:t>Instagram Posts Table | 01.3.02.Sportschau</a:t>
            </a:r>
          </a:p>
        </p:txBody>
      </p:sp>
      <p:graphicFrame>
        <p:nvGraphicFramePr>
          <p:cNvPr id="5" name="Table Placeholder 4">
            <a:extLst>
              <a:ext uri="{FF2B5EF4-FFF2-40B4-BE49-F238E27FC236}">
                <a16:creationId xmlns:a16="http://schemas.microsoft.com/office/drawing/2014/main" id="{080C5D7B-CD1E-44CF-B5E9-3B31F2032B9F}"/>
              </a:ext>
            </a:extLst>
          </p:cNvPr>
          <p:cNvGraphicFramePr>
            <a:graphicFrameLocks noGrp="1"/>
          </p:cNvGraphicFramePr>
          <p:nvPr>
            <p:ph type="tbl" sz="quarter" idx="13"/>
            <p:extLst>
              <p:ext uri="{D42A27DB-BD31-4B8C-83A1-F6EECF244321}">
                <p14:modId xmlns:p14="http://schemas.microsoft.com/office/powerpoint/2010/main" val="2237620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835140019"/>
                    </a:ext>
                  </a:extLst>
                </a:gridCol>
                <a:gridCol w="1234439">
                  <a:extLst>
                    <a:ext uri="{9D8B030D-6E8A-4147-A177-3AD203B41FA5}">
                      <a16:colId xmlns:a16="http://schemas.microsoft.com/office/drawing/2014/main" val="3614887811"/>
                    </a:ext>
                  </a:extLst>
                </a:gridCol>
                <a:gridCol w="576072">
                  <a:extLst>
                    <a:ext uri="{9D8B030D-6E8A-4147-A177-3AD203B41FA5}">
                      <a16:colId xmlns:a16="http://schemas.microsoft.com/office/drawing/2014/main" val="1410546082"/>
                    </a:ext>
                  </a:extLst>
                </a:gridCol>
                <a:gridCol w="576072">
                  <a:extLst>
                    <a:ext uri="{9D8B030D-6E8A-4147-A177-3AD203B41FA5}">
                      <a16:colId xmlns:a16="http://schemas.microsoft.com/office/drawing/2014/main" val="3136817991"/>
                    </a:ext>
                  </a:extLst>
                </a:gridCol>
                <a:gridCol w="576072">
                  <a:extLst>
                    <a:ext uri="{9D8B030D-6E8A-4147-A177-3AD203B41FA5}">
                      <a16:colId xmlns:a16="http://schemas.microsoft.com/office/drawing/2014/main" val="3262030456"/>
                    </a:ext>
                  </a:extLst>
                </a:gridCol>
                <a:gridCol w="576072">
                  <a:extLst>
                    <a:ext uri="{9D8B030D-6E8A-4147-A177-3AD203B41FA5}">
                      <a16:colId xmlns:a16="http://schemas.microsoft.com/office/drawing/2014/main" val="287651685"/>
                    </a:ext>
                  </a:extLst>
                </a:gridCol>
                <a:gridCol w="576072">
                  <a:extLst>
                    <a:ext uri="{9D8B030D-6E8A-4147-A177-3AD203B41FA5}">
                      <a16:colId xmlns:a16="http://schemas.microsoft.com/office/drawing/2014/main" val="2395455952"/>
                    </a:ext>
                  </a:extLst>
                </a:gridCol>
                <a:gridCol w="576072">
                  <a:extLst>
                    <a:ext uri="{9D8B030D-6E8A-4147-A177-3AD203B41FA5}">
                      <a16:colId xmlns:a16="http://schemas.microsoft.com/office/drawing/2014/main" val="1648450611"/>
                    </a:ext>
                  </a:extLst>
                </a:gridCol>
                <a:gridCol w="576072">
                  <a:extLst>
                    <a:ext uri="{9D8B030D-6E8A-4147-A177-3AD203B41FA5}">
                      <a16:colId xmlns:a16="http://schemas.microsoft.com/office/drawing/2014/main" val="3143433975"/>
                    </a:ext>
                  </a:extLst>
                </a:gridCol>
                <a:gridCol w="576072">
                  <a:extLst>
                    <a:ext uri="{9D8B030D-6E8A-4147-A177-3AD203B41FA5}">
                      <a16:colId xmlns:a16="http://schemas.microsoft.com/office/drawing/2014/main" val="2823509161"/>
                    </a:ext>
                  </a:extLst>
                </a:gridCol>
                <a:gridCol w="576072">
                  <a:extLst>
                    <a:ext uri="{9D8B030D-6E8A-4147-A177-3AD203B41FA5}">
                      <a16:colId xmlns:a16="http://schemas.microsoft.com/office/drawing/2014/main" val="115596190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Engagement Rate</a:t>
                      </a:r>
                    </a:p>
                  </a:txBody>
                  <a:tcPr/>
                </a:tc>
                <a:tc>
                  <a:txBody>
                    <a:bodyPr/>
                    <a:lstStyle/>
                    <a:p>
                      <a:r>
                        <a:rPr lang="en-US" sz="1000"/>
                        <a:t>Reach</a:t>
                      </a:r>
                    </a:p>
                  </a:txBody>
                  <a:tcPr/>
                </a:tc>
                <a:extLst>
                  <a:ext uri="{0D108BD9-81ED-4DB2-BD59-A6C34878D82A}">
                    <a16:rowId xmlns:a16="http://schemas.microsoft.com/office/drawing/2014/main" val="2497905250"/>
                  </a:ext>
                </a:extLst>
              </a:tr>
              <a:tr h="370840">
                <a:tc>
                  <a:txBody>
                    <a:bodyPr/>
                    <a:lstStyle/>
                    <a:p>
                      <a:r>
                        <a:rPr lang="en-US" sz="1000" b="1"/>
                        <a:t>sportschau - 2019-11-13 23:12:03</a:t>
                      </a:r>
                      <a:r>
                        <a:rPr lang="en-US" sz="1000"/>
                        <a:t>
 Mic drop. 🎤
#zlatan #ibra #ibrahimovic #twitter #zitat #quote #la #losangeles #lagalaxy #mls #sportschau</a:t>
                      </a:r>
                    </a:p>
                  </a:txBody>
                  <a:tcPr/>
                </a:tc>
                <a:tc>
                  <a:txBody>
                    <a:bodyPr/>
                    <a:lstStyle/>
                    <a:p>
                      <a:r>
                        <a:rPr lang="en-US" sz="1000"/>
                        <a:t>https://www.instagram.com/p/B40ml3ACETL/media</a:t>
                      </a:r>
                    </a:p>
                  </a:txBody>
                  <a:tcPr/>
                </a:tc>
                <a:tc>
                  <a:txBody>
                    <a:bodyPr/>
                    <a:lstStyle/>
                    <a:p>
                      <a:r>
                        <a:rPr lang="en-US" sz="1000"/>
                        <a:t>15.11.2019 07:24:47</a:t>
                      </a:r>
                    </a:p>
                  </a:txBody>
                  <a:tcPr/>
                </a:tc>
                <a:tc>
                  <a:txBody>
                    <a:bodyPr/>
                    <a:lstStyle/>
                    <a:p>
                      <a:r>
                        <a:rPr lang="en-US" sz="1000"/>
                        <a:t>Image</a:t>
                      </a:r>
                    </a:p>
                  </a:txBody>
                  <a:tcPr/>
                </a:tc>
                <a:tc>
                  <a:txBody>
                    <a:bodyPr/>
                    <a:lstStyle/>
                    <a:p>
                      <a:r>
                        <a:rPr lang="en-US" sz="1000"/>
                        <a:t>8824</a:t>
                      </a:r>
                    </a:p>
                  </a:txBody>
                  <a:tcPr/>
                </a:tc>
                <a:tc>
                  <a:txBody>
                    <a:bodyPr/>
                    <a:lstStyle/>
                    <a:p>
                      <a:r>
                        <a:rPr lang="en-US" sz="1000"/>
                        <a:t>119</a:t>
                      </a:r>
                    </a:p>
                  </a:txBody>
                  <a:tcPr/>
                </a:tc>
                <a:tc>
                  <a:txBody>
                    <a:bodyPr/>
                    <a:lstStyle/>
                    <a:p>
                      <a:r>
                        <a:rPr lang="en-US" sz="1000"/>
                        <a:t>589</a:t>
                      </a:r>
                    </a:p>
                  </a:txBody>
                  <a:tcPr/>
                </a:tc>
                <a:tc>
                  <a:txBody>
                    <a:bodyPr/>
                    <a:lstStyle/>
                    <a:p>
                      <a:r>
                        <a:rPr lang="en-US" sz="1000"/>
                        <a:t>9532</a:t>
                      </a:r>
                    </a:p>
                  </a:txBody>
                  <a:tcPr/>
                </a:tc>
                <a:tc>
                  <a:txBody>
                    <a:bodyPr/>
                    <a:lstStyle/>
                    <a:p>
                      <a:r>
                        <a:rPr lang="en-US" sz="1000"/>
                        <a:t>192582</a:t>
                      </a:r>
                    </a:p>
                  </a:txBody>
                  <a:tcPr/>
                </a:tc>
                <a:tc>
                  <a:txBody>
                    <a:bodyPr/>
                    <a:lstStyle/>
                    <a:p>
                      <a:r>
                        <a:rPr lang="en-US" sz="1000"/>
                        <a:t>4.95 %</a:t>
                      </a:r>
                    </a:p>
                  </a:txBody>
                  <a:tcPr/>
                </a:tc>
                <a:tc>
                  <a:txBody>
                    <a:bodyPr/>
                    <a:lstStyle/>
                    <a:p>
                      <a:r>
                        <a:rPr lang="en-US" sz="1000"/>
                        <a:t>161778</a:t>
                      </a:r>
                    </a:p>
                  </a:txBody>
                  <a:tcPr/>
                </a:tc>
                <a:extLst>
                  <a:ext uri="{0D108BD9-81ED-4DB2-BD59-A6C34878D82A}">
                    <a16:rowId xmlns:a16="http://schemas.microsoft.com/office/drawing/2014/main" val="1251705630"/>
                  </a:ext>
                </a:extLst>
              </a:tr>
            </a:tbl>
          </a:graphicData>
        </a:graphic>
      </p:graphicFrame>
      <p:sp>
        <p:nvSpPr>
          <p:cNvPr id="4" name="Text Placeholder 3">
            <a:extLst>
              <a:ext uri="{FF2B5EF4-FFF2-40B4-BE49-F238E27FC236}">
                <a16:creationId xmlns:a16="http://schemas.microsoft.com/office/drawing/2014/main" id="{D0CB8B1A-E54A-44A3-A6AC-3BF6BC66E603}"/>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32286756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6E26E-F524-45CD-89FC-B476B133112E}"/>
              </a:ext>
            </a:extLst>
          </p:cNvPr>
          <p:cNvSpPr>
            <a:spLocks noGrp="1"/>
          </p:cNvSpPr>
          <p:nvPr>
            <p:ph type="title"/>
          </p:nvPr>
        </p:nvSpPr>
        <p:spPr/>
        <p:txBody>
          <a:bodyPr/>
          <a:lstStyle/>
          <a:p>
            <a:r>
              <a:rPr lang="en-US"/>
              <a:t>Instagram Posts Table | 01.3.02.Sportschau</a:t>
            </a:r>
          </a:p>
        </p:txBody>
      </p:sp>
      <p:graphicFrame>
        <p:nvGraphicFramePr>
          <p:cNvPr id="5" name="Table Placeholder 4">
            <a:extLst>
              <a:ext uri="{FF2B5EF4-FFF2-40B4-BE49-F238E27FC236}">
                <a16:creationId xmlns:a16="http://schemas.microsoft.com/office/drawing/2014/main" id="{4293AF1A-5DE9-4AF5-A78F-805925B64A14}"/>
              </a:ext>
            </a:extLst>
          </p:cNvPr>
          <p:cNvGraphicFramePr>
            <a:graphicFrameLocks noGrp="1"/>
          </p:cNvGraphicFramePr>
          <p:nvPr>
            <p:ph type="tbl" sz="quarter" idx="13"/>
            <p:extLst>
              <p:ext uri="{D42A27DB-BD31-4B8C-83A1-F6EECF244321}">
                <p14:modId xmlns:p14="http://schemas.microsoft.com/office/powerpoint/2010/main" val="3789944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131010410"/>
                    </a:ext>
                  </a:extLst>
                </a:gridCol>
                <a:gridCol w="1234439">
                  <a:extLst>
                    <a:ext uri="{9D8B030D-6E8A-4147-A177-3AD203B41FA5}">
                      <a16:colId xmlns:a16="http://schemas.microsoft.com/office/drawing/2014/main" val="669703252"/>
                    </a:ext>
                  </a:extLst>
                </a:gridCol>
                <a:gridCol w="576072">
                  <a:extLst>
                    <a:ext uri="{9D8B030D-6E8A-4147-A177-3AD203B41FA5}">
                      <a16:colId xmlns:a16="http://schemas.microsoft.com/office/drawing/2014/main" val="2550730722"/>
                    </a:ext>
                  </a:extLst>
                </a:gridCol>
                <a:gridCol w="576072">
                  <a:extLst>
                    <a:ext uri="{9D8B030D-6E8A-4147-A177-3AD203B41FA5}">
                      <a16:colId xmlns:a16="http://schemas.microsoft.com/office/drawing/2014/main" val="2787898259"/>
                    </a:ext>
                  </a:extLst>
                </a:gridCol>
                <a:gridCol w="576072">
                  <a:extLst>
                    <a:ext uri="{9D8B030D-6E8A-4147-A177-3AD203B41FA5}">
                      <a16:colId xmlns:a16="http://schemas.microsoft.com/office/drawing/2014/main" val="2231404640"/>
                    </a:ext>
                  </a:extLst>
                </a:gridCol>
                <a:gridCol w="576072">
                  <a:extLst>
                    <a:ext uri="{9D8B030D-6E8A-4147-A177-3AD203B41FA5}">
                      <a16:colId xmlns:a16="http://schemas.microsoft.com/office/drawing/2014/main" val="1304391447"/>
                    </a:ext>
                  </a:extLst>
                </a:gridCol>
                <a:gridCol w="576072">
                  <a:extLst>
                    <a:ext uri="{9D8B030D-6E8A-4147-A177-3AD203B41FA5}">
                      <a16:colId xmlns:a16="http://schemas.microsoft.com/office/drawing/2014/main" val="173229920"/>
                    </a:ext>
                  </a:extLst>
                </a:gridCol>
                <a:gridCol w="576072">
                  <a:extLst>
                    <a:ext uri="{9D8B030D-6E8A-4147-A177-3AD203B41FA5}">
                      <a16:colId xmlns:a16="http://schemas.microsoft.com/office/drawing/2014/main" val="1103886951"/>
                    </a:ext>
                  </a:extLst>
                </a:gridCol>
                <a:gridCol w="576072">
                  <a:extLst>
                    <a:ext uri="{9D8B030D-6E8A-4147-A177-3AD203B41FA5}">
                      <a16:colId xmlns:a16="http://schemas.microsoft.com/office/drawing/2014/main" val="3979284381"/>
                    </a:ext>
                  </a:extLst>
                </a:gridCol>
                <a:gridCol w="576072">
                  <a:extLst>
                    <a:ext uri="{9D8B030D-6E8A-4147-A177-3AD203B41FA5}">
                      <a16:colId xmlns:a16="http://schemas.microsoft.com/office/drawing/2014/main" val="2038972642"/>
                    </a:ext>
                  </a:extLst>
                </a:gridCol>
                <a:gridCol w="576072">
                  <a:extLst>
                    <a:ext uri="{9D8B030D-6E8A-4147-A177-3AD203B41FA5}">
                      <a16:colId xmlns:a16="http://schemas.microsoft.com/office/drawing/2014/main" val="189860911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Engagement Rate</a:t>
                      </a:r>
                    </a:p>
                  </a:txBody>
                  <a:tcPr/>
                </a:tc>
                <a:tc>
                  <a:txBody>
                    <a:bodyPr/>
                    <a:lstStyle/>
                    <a:p>
                      <a:r>
                        <a:rPr lang="en-US" sz="1000"/>
                        <a:t>Reach</a:t>
                      </a:r>
                    </a:p>
                  </a:txBody>
                  <a:tcPr/>
                </a:tc>
                <a:extLst>
                  <a:ext uri="{0D108BD9-81ED-4DB2-BD59-A6C34878D82A}">
                    <a16:rowId xmlns:a16="http://schemas.microsoft.com/office/drawing/2014/main" val="314925708"/>
                  </a:ext>
                </a:extLst>
              </a:tr>
              <a:tr h="370840">
                <a:tc>
                  <a:txBody>
                    <a:bodyPr/>
                    <a:lstStyle/>
                    <a:p>
                      <a:r>
                        <a:rPr lang="en-US" sz="1000" b="1"/>
                        <a:t>sportschau - 2019-11-13 12:11:13</a:t>
                      </a:r>
                      <a:r>
                        <a:rPr lang="en-US" sz="1000"/>
                        <a:t>
 Philadelphia hat mehr Probleme als erwartet mit den Cleveland Cavaliers. Aber Joel Embiid regelt das. Und das spektakulär. 
#NBA #JoelEmbiid #Basketball #gamewinner #philly #theprocessisreal</a:t>
                      </a:r>
                    </a:p>
                  </a:txBody>
                  <a:tcPr/>
                </a:tc>
                <a:tc>
                  <a:txBody>
                    <a:bodyPr/>
                    <a:lstStyle/>
                    <a:p>
                      <a:r>
                        <a:rPr lang="en-US" sz="1000"/>
                        <a:t>https://www.instagram.com/p/B4zZ40rqYqV/media</a:t>
                      </a:r>
                    </a:p>
                  </a:txBody>
                  <a:tcPr/>
                </a:tc>
                <a:tc>
                  <a:txBody>
                    <a:bodyPr/>
                    <a:lstStyle/>
                    <a:p>
                      <a:r>
                        <a:rPr lang="en-US" sz="1000"/>
                        <a:t>15.11.2019 07:24:47</a:t>
                      </a:r>
                    </a:p>
                  </a:txBody>
                  <a:tcPr/>
                </a:tc>
                <a:tc>
                  <a:txBody>
                    <a:bodyPr/>
                    <a:lstStyle/>
                    <a:p>
                      <a:r>
                        <a:rPr lang="en-US" sz="1000"/>
                        <a:t>Video</a:t>
                      </a:r>
                    </a:p>
                  </a:txBody>
                  <a:tcPr/>
                </a:tc>
                <a:tc>
                  <a:txBody>
                    <a:bodyPr/>
                    <a:lstStyle/>
                    <a:p>
                      <a:r>
                        <a:rPr lang="en-US" sz="1000"/>
                        <a:t>790</a:t>
                      </a:r>
                    </a:p>
                  </a:txBody>
                  <a:tcPr/>
                </a:tc>
                <a:tc>
                  <a:txBody>
                    <a:bodyPr/>
                    <a:lstStyle/>
                    <a:p>
                      <a:r>
                        <a:rPr lang="en-US" sz="1000"/>
                        <a:t>1</a:t>
                      </a:r>
                    </a:p>
                  </a:txBody>
                  <a:tcPr/>
                </a:tc>
                <a:tc>
                  <a:txBody>
                    <a:bodyPr/>
                    <a:lstStyle/>
                    <a:p>
                      <a:r>
                        <a:rPr lang="en-US" sz="1000"/>
                        <a:t>12</a:t>
                      </a:r>
                    </a:p>
                  </a:txBody>
                  <a:tcPr/>
                </a:tc>
                <a:tc>
                  <a:txBody>
                    <a:bodyPr/>
                    <a:lstStyle/>
                    <a:p>
                      <a:r>
                        <a:rPr lang="en-US" sz="1000"/>
                        <a:t>803</a:t>
                      </a:r>
                    </a:p>
                  </a:txBody>
                  <a:tcPr/>
                </a:tc>
                <a:tc>
                  <a:txBody>
                    <a:bodyPr/>
                    <a:lstStyle/>
                    <a:p>
                      <a:r>
                        <a:rPr lang="en-US" sz="1000"/>
                        <a:t>42782</a:t>
                      </a:r>
                    </a:p>
                  </a:txBody>
                  <a:tcPr/>
                </a:tc>
                <a:tc>
                  <a:txBody>
                    <a:bodyPr/>
                    <a:lstStyle/>
                    <a:p>
                      <a:r>
                        <a:rPr lang="en-US" sz="1000"/>
                        <a:t>1.88 %</a:t>
                      </a:r>
                    </a:p>
                  </a:txBody>
                  <a:tcPr/>
                </a:tc>
                <a:tc>
                  <a:txBody>
                    <a:bodyPr/>
                    <a:lstStyle/>
                    <a:p>
                      <a:r>
                        <a:rPr lang="en-US" sz="1000"/>
                        <a:t>32059</a:t>
                      </a:r>
                    </a:p>
                  </a:txBody>
                  <a:tcPr/>
                </a:tc>
                <a:extLst>
                  <a:ext uri="{0D108BD9-81ED-4DB2-BD59-A6C34878D82A}">
                    <a16:rowId xmlns:a16="http://schemas.microsoft.com/office/drawing/2014/main" val="1968611520"/>
                  </a:ext>
                </a:extLst>
              </a:tr>
            </a:tbl>
          </a:graphicData>
        </a:graphic>
      </p:graphicFrame>
      <p:sp>
        <p:nvSpPr>
          <p:cNvPr id="4" name="Text Placeholder 3">
            <a:extLst>
              <a:ext uri="{FF2B5EF4-FFF2-40B4-BE49-F238E27FC236}">
                <a16:creationId xmlns:a16="http://schemas.microsoft.com/office/drawing/2014/main" id="{33DCC69D-4893-459D-B9D9-D9347B8B2F0C}"/>
              </a:ext>
            </a:extLst>
          </p:cNvPr>
          <p:cNvSpPr>
            <a:spLocks noGrp="1"/>
          </p:cNvSpPr>
          <p:nvPr>
            <p:ph type="body" sz="quarter" idx="14"/>
          </p:nvPr>
        </p:nvSpPr>
        <p:spPr/>
        <p:txBody>
          <a:bodyPr/>
          <a:lstStyle/>
          <a:p>
            <a:r>
              <a:rPr lang="en-US"/>
              <a:t>08.11.2019 - 14.11.2019</a:t>
            </a:r>
          </a:p>
        </p:txBody>
      </p:sp>
    </p:spTree>
    <p:extLst>
      <p:ext uri="{BB962C8B-B14F-4D97-AF65-F5344CB8AC3E}">
        <p14:creationId xmlns:p14="http://schemas.microsoft.com/office/powerpoint/2010/main" val="10061801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61691-CF38-4227-8BB2-79977B2C88CE}"/>
              </a:ext>
            </a:extLst>
          </p:cNvPr>
          <p:cNvSpPr>
            <a:spLocks noGrp="1"/>
          </p:cNvSpPr>
          <p:nvPr>
            <p:ph type="title"/>
          </p:nvPr>
        </p:nvSpPr>
        <p:spPr/>
        <p:txBody>
          <a:bodyPr/>
          <a:lstStyle/>
          <a:p>
            <a:r>
              <a:rPr lang="en-US"/>
              <a:t>Instagram Impressions  | 01.3.02.Sportschau</a:t>
            </a:r>
          </a:p>
        </p:txBody>
      </p:sp>
      <p:graphicFrame>
        <p:nvGraphicFramePr>
          <p:cNvPr id="6" name="Chart Placeholder 5">
            <a:extLst>
              <a:ext uri="{FF2B5EF4-FFF2-40B4-BE49-F238E27FC236}">
                <a16:creationId xmlns:a16="http://schemas.microsoft.com/office/drawing/2014/main" id="{15C117C9-9D62-4C00-B958-FC1EED53B8FE}"/>
              </a:ext>
            </a:extLst>
          </p:cNvPr>
          <p:cNvGraphicFramePr>
            <a:graphicFrameLocks noGrp="1"/>
          </p:cNvGraphicFramePr>
          <p:nvPr>
            <p:ph type="chart" sz="quarter" idx="13"/>
            <p:extLst>
              <p:ext uri="{D42A27DB-BD31-4B8C-83A1-F6EECF244321}">
                <p14:modId xmlns:p14="http://schemas.microsoft.com/office/powerpoint/2010/main" val="2048258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E0E4EB-335E-40FA-8571-78B24980AB36}"/>
              </a:ext>
            </a:extLst>
          </p:cNvPr>
          <p:cNvSpPr>
            <a:spLocks noGrp="1"/>
          </p:cNvSpPr>
          <p:nvPr>
            <p:ph type="body" sz="quarter" idx="14"/>
          </p:nvPr>
        </p:nvSpPr>
        <p:spPr/>
        <p:txBody>
          <a:bodyPr/>
          <a:lstStyle/>
          <a:p>
            <a:r>
              <a:rPr lang="en-US"/>
              <a:t>04.11.2019 - 17.11.2019</a:t>
            </a:r>
          </a:p>
        </p:txBody>
      </p:sp>
      <p:sp>
        <p:nvSpPr>
          <p:cNvPr id="5" name="Footer Placeholder 4">
            <a:extLst>
              <a:ext uri="{FF2B5EF4-FFF2-40B4-BE49-F238E27FC236}">
                <a16:creationId xmlns:a16="http://schemas.microsoft.com/office/drawing/2014/main" id="{C87026A4-EED7-453F-B01F-9DC3EB7A48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83426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3207</Words>
  <Application>Microsoft Office PowerPoint</Application>
  <PresentationFormat>On-screen Show (4:3)</PresentationFormat>
  <Paragraphs>1455</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quintly_template</vt:lpstr>
      <vt:lpstr>d_Onepager Sportschau</vt:lpstr>
      <vt:lpstr>Facebook Key Metrics Table | 01.3.02.Sportschau</vt:lpstr>
      <vt:lpstr>Facebook FB-Postings (reach, interactions, i-rate, e-rate) | 01.3.02.Sportschau - 1 of 5</vt:lpstr>
      <vt:lpstr>Facebook FB-Postings (reach, interactions, i-rate, e-rate) | 01.3.02.Sportschau - 2 of 5</vt:lpstr>
      <vt:lpstr>Facebook FB-Postings (reach, interactions, i-rate, e-rate) | 01.3.02.Sportschau - 3 of 5</vt:lpstr>
      <vt:lpstr>Facebook FB-Postings (reach, interactions, i-rate, e-rate) | 01.3.02.Sportschau - 4 of 5</vt:lpstr>
      <vt:lpstr>Facebook FB-Postings (reach, interactions, i-rate, e-rate) | 01.3.02.Sportschau - 5 of 5</vt:lpstr>
      <vt:lpstr>Facebook FB-Postings (reach, interactions, i-rate, e-rate) | 01.3.02.Sportschau</vt:lpstr>
      <vt:lpstr>Facebook Reichweite (Total) | 01.3.02.Sportschau</vt:lpstr>
      <vt:lpstr>Twitter Key Metrics Table | Sportschau</vt:lpstr>
      <vt:lpstr>Twitter Top Own Tweets (with Impressions) | Sportschau - 1 of 17</vt:lpstr>
      <vt:lpstr>Twitter Top Own Tweets (with Impressions) | Sportschau - 2 of 17</vt:lpstr>
      <vt:lpstr>Twitter Top Own Tweets (with Impressions) | Sportschau - 3 of 17</vt:lpstr>
      <vt:lpstr>Twitter Top Own Tweets (with Impressions) | Sportschau - 4 of 17</vt:lpstr>
      <vt:lpstr>Twitter Top Own Tweets (with Impressions) | Sportschau - 5 of 17</vt:lpstr>
      <vt:lpstr>Twitter Top Own Tweets (with Impressions) | Sportschau - 6 of 17</vt:lpstr>
      <vt:lpstr>Twitter Top Own Tweets (with Impressions) | Sportschau - 7 of 17</vt:lpstr>
      <vt:lpstr>Twitter Top Own Tweets (with Impressions) | Sportschau - 8 of 17</vt:lpstr>
      <vt:lpstr>Twitter Top Own Tweets (with Impressions) | Sportschau - 9 of 17</vt:lpstr>
      <vt:lpstr>Twitter Top Own Tweets (with Impressions) | Sportschau - 10 of 17</vt:lpstr>
      <vt:lpstr>Twitter Top Own Tweets (with Impressions) | Sportschau - 11 of 17</vt:lpstr>
      <vt:lpstr>Twitter Top Own Tweets (with Impressions) | Sportschau - 12 of 17</vt:lpstr>
      <vt:lpstr>Twitter Top Own Tweets (with Impressions) | Sportschau - 13 of 17</vt:lpstr>
      <vt:lpstr>Twitter Top Own Tweets (with Impressions) | Sportschau - 14 of 17</vt:lpstr>
      <vt:lpstr>Twitter Top Own Tweets (with Impressions) | Sportschau - 15 of 17</vt:lpstr>
      <vt:lpstr>Twitter Top Own Tweets (with Impressions) | Sportschau - 16 of 17</vt:lpstr>
      <vt:lpstr>Twitter Top Own Tweets (with Impressions) | Sportschau - 17 of 17</vt:lpstr>
      <vt:lpstr>Twitter Flop Own Tweets (with Impressions) | Sportschau</vt:lpstr>
      <vt:lpstr>Twitter Twitter Impressions pro Account | 01.3.02.Sportschau</vt:lpstr>
      <vt:lpstr>Instagram Key Metrics Table | 01.3.02.Sportschau</vt:lpstr>
      <vt:lpstr>Instagram Posts Table | 01.3.02.Sportschau</vt:lpstr>
      <vt:lpstr>Instagram Posts Table | 01.3.02.Sportschau</vt:lpstr>
      <vt:lpstr>Instagram Posts Table | 01.3.02.Sportschau - 1 of 16</vt:lpstr>
      <vt:lpstr>Instagram Posts Table | 01.3.02.Sportschau - 2 of 16</vt:lpstr>
      <vt:lpstr>Instagram Posts Table | 01.3.02.Sportschau - 3 of 16</vt:lpstr>
      <vt:lpstr>Instagram Posts Table | 01.3.02.Sportschau - 4 of 16</vt:lpstr>
      <vt:lpstr>Instagram Posts Table | 01.3.02.Sportschau - 5 of 16</vt:lpstr>
      <vt:lpstr>Instagram Posts Table | 01.3.02.Sportschau - 6 of 16</vt:lpstr>
      <vt:lpstr>Instagram Posts Table | 01.3.02.Sportschau - 7 of 16</vt:lpstr>
      <vt:lpstr>Instagram Posts Table | 01.3.02.Sportschau - 8 of 16</vt:lpstr>
      <vt:lpstr>Instagram Posts Table | 01.3.02.Sportschau - 9 of 16</vt:lpstr>
      <vt:lpstr>Instagram Posts Table | 01.3.02.Sportschau - 10 of 16</vt:lpstr>
      <vt:lpstr>Instagram Posts Table | 01.3.02.Sportschau - 11 of 16</vt:lpstr>
      <vt:lpstr>Instagram Posts Table | 01.3.02.Sportschau - 12 of 16</vt:lpstr>
      <vt:lpstr>Instagram Posts Table | 01.3.02.Sportschau - 13 of 16</vt:lpstr>
      <vt:lpstr>Instagram Posts Table | 01.3.02.Sportschau - 14 of 16</vt:lpstr>
      <vt:lpstr>Instagram Posts Table | 01.3.02.Sportschau - 15 of 16</vt:lpstr>
      <vt:lpstr>Instagram Posts Table | 01.3.02.Sportschau - 16 of 16</vt:lpstr>
      <vt:lpstr>Instagram Instagram_Reach | 01.3.02.Sportschau</vt:lpstr>
      <vt:lpstr>Instagram Key Metrics Table | 01.3.02.Sportschau</vt:lpstr>
      <vt:lpstr>Instagram Posts Table | 01.3.02.Sportschau</vt:lpstr>
      <vt:lpstr>Instagram Posts Table | 01.3.02.Sportschau</vt:lpstr>
      <vt:lpstr>Instagram Impressions  | 01.3.02.Sportschau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d_Onepager Sportschau</dc:title>
  <dc:creator>Frederik Peiniger</dc:creator>
  <cp:lastModifiedBy>Frederik Peiniger</cp:lastModifiedBy>
  <cp:revision>1</cp:revision>
  <dcterms:created xsi:type="dcterms:W3CDTF">2019-11-15T08:25:00Z</dcterms:created>
  <dcterms:modified xsi:type="dcterms:W3CDTF">2019-11-15T08:26:43Z</dcterms:modified>
</cp:coreProperties>
</file>