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B09C9-E99B-4F01-B9C1-74EB3BF31297}"/>
              </a:ext>
            </a:extLst>
          </p:cNvPr>
          <p:cNvSpPr>
            <a:spLocks noGrp="1"/>
          </p:cNvSpPr>
          <p:nvPr>
            <p:ph type="title"/>
          </p:nvPr>
        </p:nvSpPr>
        <p:spPr/>
        <p:txBody>
          <a:bodyPr/>
          <a:lstStyle/>
          <a:p>
            <a:r>
              <a:rPr lang="en-US"/>
              <a:t>Instagram Posts Table | 01.2.21. Tiere suchen... - 1 of 21</a:t>
            </a:r>
          </a:p>
        </p:txBody>
      </p:sp>
      <p:graphicFrame>
        <p:nvGraphicFramePr>
          <p:cNvPr id="5" name="Table Placeholder 4">
            <a:extLst>
              <a:ext uri="{FF2B5EF4-FFF2-40B4-BE49-F238E27FC236}">
                <a16:creationId xmlns:a16="http://schemas.microsoft.com/office/drawing/2014/main" id="{97B91853-545F-46E9-8EBD-409AAA0A7639}"/>
              </a:ext>
            </a:extLst>
          </p:cNvPr>
          <p:cNvGraphicFramePr>
            <a:graphicFrameLocks noGrp="1"/>
          </p:cNvGraphicFramePr>
          <p:nvPr>
            <p:ph type="tbl" sz="quarter" idx="13"/>
            <p:extLst>
              <p:ext uri="{D42A27DB-BD31-4B8C-83A1-F6EECF244321}">
                <p14:modId xmlns:p14="http://schemas.microsoft.com/office/powerpoint/2010/main" val="2920642586"/>
              </p:ext>
            </p:extLst>
          </p:nvPr>
        </p:nvGraphicFramePr>
        <p:xfrm>
          <a:off x="457200" y="1731963"/>
          <a:ext cx="8229598" cy="3688080"/>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049531772"/>
                    </a:ext>
                  </a:extLst>
                </a:gridCol>
                <a:gridCol w="1234439">
                  <a:extLst>
                    <a:ext uri="{9D8B030D-6E8A-4147-A177-3AD203B41FA5}">
                      <a16:colId xmlns:a16="http://schemas.microsoft.com/office/drawing/2014/main" val="959513590"/>
                    </a:ext>
                  </a:extLst>
                </a:gridCol>
                <a:gridCol w="576072">
                  <a:extLst>
                    <a:ext uri="{9D8B030D-6E8A-4147-A177-3AD203B41FA5}">
                      <a16:colId xmlns:a16="http://schemas.microsoft.com/office/drawing/2014/main" val="2296597715"/>
                    </a:ext>
                  </a:extLst>
                </a:gridCol>
                <a:gridCol w="576072">
                  <a:extLst>
                    <a:ext uri="{9D8B030D-6E8A-4147-A177-3AD203B41FA5}">
                      <a16:colId xmlns:a16="http://schemas.microsoft.com/office/drawing/2014/main" val="685680401"/>
                    </a:ext>
                  </a:extLst>
                </a:gridCol>
                <a:gridCol w="576072">
                  <a:extLst>
                    <a:ext uri="{9D8B030D-6E8A-4147-A177-3AD203B41FA5}">
                      <a16:colId xmlns:a16="http://schemas.microsoft.com/office/drawing/2014/main" val="1141288745"/>
                    </a:ext>
                  </a:extLst>
                </a:gridCol>
                <a:gridCol w="576072">
                  <a:extLst>
                    <a:ext uri="{9D8B030D-6E8A-4147-A177-3AD203B41FA5}">
                      <a16:colId xmlns:a16="http://schemas.microsoft.com/office/drawing/2014/main" val="3696020778"/>
                    </a:ext>
                  </a:extLst>
                </a:gridCol>
                <a:gridCol w="576072">
                  <a:extLst>
                    <a:ext uri="{9D8B030D-6E8A-4147-A177-3AD203B41FA5}">
                      <a16:colId xmlns:a16="http://schemas.microsoft.com/office/drawing/2014/main" val="4097447068"/>
                    </a:ext>
                  </a:extLst>
                </a:gridCol>
                <a:gridCol w="576072">
                  <a:extLst>
                    <a:ext uri="{9D8B030D-6E8A-4147-A177-3AD203B41FA5}">
                      <a16:colId xmlns:a16="http://schemas.microsoft.com/office/drawing/2014/main" val="1673616809"/>
                    </a:ext>
                  </a:extLst>
                </a:gridCol>
                <a:gridCol w="576072">
                  <a:extLst>
                    <a:ext uri="{9D8B030D-6E8A-4147-A177-3AD203B41FA5}">
                      <a16:colId xmlns:a16="http://schemas.microsoft.com/office/drawing/2014/main" val="2613054885"/>
                    </a:ext>
                  </a:extLst>
                </a:gridCol>
                <a:gridCol w="576072">
                  <a:extLst>
                    <a:ext uri="{9D8B030D-6E8A-4147-A177-3AD203B41FA5}">
                      <a16:colId xmlns:a16="http://schemas.microsoft.com/office/drawing/2014/main" val="3658822507"/>
                    </a:ext>
                  </a:extLst>
                </a:gridCol>
                <a:gridCol w="576072">
                  <a:extLst>
                    <a:ext uri="{9D8B030D-6E8A-4147-A177-3AD203B41FA5}">
                      <a16:colId xmlns:a16="http://schemas.microsoft.com/office/drawing/2014/main" val="3322263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51290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tieresucheneinzuhause - 2019-08-31 19:31:36</a:t>
                      </a:r>
                      <a:r>
                        <a:rPr kumimoji="0" lang="de-DE" sz="1000" b="0" i="0" u="none" strike="noStrike" kern="1200" cap="none" spc="0" normalizeH="0" baseline="0" noProof="0">
                          <a:ln>
                            <a:noFill/>
                          </a:ln>
                          <a:solidFill>
                            <a:prstClr val="black"/>
                          </a:solidFill>
                          <a:effectLst/>
                          <a:uLnTx/>
                          <a:uFillTx/>
                          <a:latin typeface="+mn-lt"/>
                          <a:ea typeface="+mn-ea"/>
                          <a:cs typeface="+mn-cs"/>
                        </a:rPr>
                        <a:t>
 Ende gut, alles gut? 🐶
9 Welpen und drei erwachenen Hunde wären fast verhungert!
Zum Glück wurden sie beschlaganhmt und suchen jetzt ein neues Zuhause! Vielleicht bei euch?😍🐕🏡
Mehr Infos beim Tierheim Hagen!
#tierheimhagen #tsez #tieresucheneinzuhause #tierschutz #tierschutzhund #tierliebe #hundeliebe #hunderettung #welpen #welpensucheneinzuhause #adoptdontshop #zuhausegesucht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https://www.instagram.com/p/B11jgXOotiQ/media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18.09.2019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48571</a:t>
                      </a:r>
                    </a:p>
                  </a:txBody>
                  <a:tcPr/>
                </a:tc>
                <a:extLst>
                  <a:ext uri="{0D108BD9-81ED-4DB2-BD59-A6C34878D82A}">
                    <a16:rowId xmlns:a16="http://schemas.microsoft.com/office/drawing/2014/main" val="2583509902"/>
                  </a:ext>
                </a:extLst>
              </a:tr>
            </a:tbl>
          </a:graphicData>
        </a:graphic>
      </p:graphicFrame>
      <p:sp>
        <p:nvSpPr>
          <p:cNvPr id="4" name="Text Placeholder 3">
            <a:extLst>
              <a:ext uri="{FF2B5EF4-FFF2-40B4-BE49-F238E27FC236}">
                <a16:creationId xmlns:a16="http://schemas.microsoft.com/office/drawing/2014/main" id="{B768AABD-55B0-4B8A-81A1-6C75091D040A}"/>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40655935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FB908-EA9D-4E09-A9B0-9DF086431753}"/>
              </a:ext>
            </a:extLst>
          </p:cNvPr>
          <p:cNvSpPr>
            <a:spLocks noGrp="1"/>
          </p:cNvSpPr>
          <p:nvPr>
            <p:ph type="title"/>
          </p:nvPr>
        </p:nvSpPr>
        <p:spPr/>
        <p:txBody>
          <a:bodyPr/>
          <a:lstStyle/>
          <a:p>
            <a:r>
              <a:rPr lang="en-US"/>
              <a:t>Instagram Posts Table | 01.2.21. Tiere suchen... - 2 of 21</a:t>
            </a:r>
          </a:p>
        </p:txBody>
      </p:sp>
      <p:graphicFrame>
        <p:nvGraphicFramePr>
          <p:cNvPr id="5" name="Table Placeholder 4">
            <a:extLst>
              <a:ext uri="{FF2B5EF4-FFF2-40B4-BE49-F238E27FC236}">
                <a16:creationId xmlns:a16="http://schemas.microsoft.com/office/drawing/2014/main" id="{2C23F8B9-0941-411A-8C84-00C28D1EB89C}"/>
              </a:ext>
            </a:extLst>
          </p:cNvPr>
          <p:cNvGraphicFramePr>
            <a:graphicFrameLocks noGrp="1"/>
          </p:cNvGraphicFramePr>
          <p:nvPr>
            <p:ph type="tbl" sz="quarter" idx="13"/>
            <p:extLst>
              <p:ext uri="{D42A27DB-BD31-4B8C-83A1-F6EECF244321}">
                <p14:modId xmlns:p14="http://schemas.microsoft.com/office/powerpoint/2010/main" val="2953866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512968389"/>
                    </a:ext>
                  </a:extLst>
                </a:gridCol>
                <a:gridCol w="1234439">
                  <a:extLst>
                    <a:ext uri="{9D8B030D-6E8A-4147-A177-3AD203B41FA5}">
                      <a16:colId xmlns:a16="http://schemas.microsoft.com/office/drawing/2014/main" val="1545211829"/>
                    </a:ext>
                  </a:extLst>
                </a:gridCol>
                <a:gridCol w="576072">
                  <a:extLst>
                    <a:ext uri="{9D8B030D-6E8A-4147-A177-3AD203B41FA5}">
                      <a16:colId xmlns:a16="http://schemas.microsoft.com/office/drawing/2014/main" val="4083413134"/>
                    </a:ext>
                  </a:extLst>
                </a:gridCol>
                <a:gridCol w="576072">
                  <a:extLst>
                    <a:ext uri="{9D8B030D-6E8A-4147-A177-3AD203B41FA5}">
                      <a16:colId xmlns:a16="http://schemas.microsoft.com/office/drawing/2014/main" val="495924657"/>
                    </a:ext>
                  </a:extLst>
                </a:gridCol>
                <a:gridCol w="576072">
                  <a:extLst>
                    <a:ext uri="{9D8B030D-6E8A-4147-A177-3AD203B41FA5}">
                      <a16:colId xmlns:a16="http://schemas.microsoft.com/office/drawing/2014/main" val="2827904387"/>
                    </a:ext>
                  </a:extLst>
                </a:gridCol>
                <a:gridCol w="576072">
                  <a:extLst>
                    <a:ext uri="{9D8B030D-6E8A-4147-A177-3AD203B41FA5}">
                      <a16:colId xmlns:a16="http://schemas.microsoft.com/office/drawing/2014/main" val="1014191540"/>
                    </a:ext>
                  </a:extLst>
                </a:gridCol>
                <a:gridCol w="576072">
                  <a:extLst>
                    <a:ext uri="{9D8B030D-6E8A-4147-A177-3AD203B41FA5}">
                      <a16:colId xmlns:a16="http://schemas.microsoft.com/office/drawing/2014/main" val="406900592"/>
                    </a:ext>
                  </a:extLst>
                </a:gridCol>
                <a:gridCol w="576072">
                  <a:extLst>
                    <a:ext uri="{9D8B030D-6E8A-4147-A177-3AD203B41FA5}">
                      <a16:colId xmlns:a16="http://schemas.microsoft.com/office/drawing/2014/main" val="4210325874"/>
                    </a:ext>
                  </a:extLst>
                </a:gridCol>
                <a:gridCol w="576072">
                  <a:extLst>
                    <a:ext uri="{9D8B030D-6E8A-4147-A177-3AD203B41FA5}">
                      <a16:colId xmlns:a16="http://schemas.microsoft.com/office/drawing/2014/main" val="3449403144"/>
                    </a:ext>
                  </a:extLst>
                </a:gridCol>
                <a:gridCol w="576072">
                  <a:extLst>
                    <a:ext uri="{9D8B030D-6E8A-4147-A177-3AD203B41FA5}">
                      <a16:colId xmlns:a16="http://schemas.microsoft.com/office/drawing/2014/main" val="3699421213"/>
                    </a:ext>
                  </a:extLst>
                </a:gridCol>
                <a:gridCol w="576072">
                  <a:extLst>
                    <a:ext uri="{9D8B030D-6E8A-4147-A177-3AD203B41FA5}">
                      <a16:colId xmlns:a16="http://schemas.microsoft.com/office/drawing/2014/main" val="2540934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71833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tieresucheneinzuhause - 2019-08-31 13:36:38</a:t>
                      </a:r>
                      <a:r>
                        <a:rPr kumimoji="0" lang="en-US" sz="1000" b="0" i="0" u="none" strike="noStrike" kern="1200" cap="none" spc="0" normalizeH="0" baseline="0" noProof="0">
                          <a:ln>
                            <a:noFill/>
                          </a:ln>
                          <a:solidFill>
                            <a:prstClr val="black"/>
                          </a:solidFill>
                          <a:effectLst/>
                          <a:uLnTx/>
                          <a:uFillTx/>
                          <a:latin typeface="+mn-lt"/>
                          <a:ea typeface="+mn-ea"/>
                          <a:cs typeface="+mn-cs"/>
                        </a:rPr>
                        <a:t>
 🐭 Der ist ja noch grün hinter den Ohren! 😍
😱 Mutterseelenallein wurde dieses Gelbhalsmäuschen-Baby aufgefunden. Jetzt wird es in einer tollen Pflegestelle von Menschen aufgezogen! 👍💘
#tsez #tieresucheneinzuhause #tierschutz #tierliebe #mäuse #mäusebaby #gelbhalsmaus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https://www.instagram.com/p/B1066-MIDq4/media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18.09.2019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40993</a:t>
                      </a:r>
                    </a:p>
                  </a:txBody>
                  <a:tcPr/>
                </a:tc>
                <a:extLst>
                  <a:ext uri="{0D108BD9-81ED-4DB2-BD59-A6C34878D82A}">
                    <a16:rowId xmlns:a16="http://schemas.microsoft.com/office/drawing/2014/main" val="873537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tieresucheneinzuhause - 2019-08-31 12:04:44</a:t>
                      </a:r>
                      <a:r>
                        <a:rPr kumimoji="0" lang="de-DE" sz="1000" b="0" i="0" u="none" strike="noStrike" kern="1200" cap="none" spc="0" normalizeH="0" baseline="0" noProof="0">
                          <a:ln>
                            <a:noFill/>
                          </a:ln>
                          <a:solidFill>
                            <a:prstClr val="black"/>
                          </a:solidFill>
                          <a:effectLst/>
                          <a:uLnTx/>
                          <a:uFillTx/>
                          <a:latin typeface="+mn-lt"/>
                          <a:ea typeface="+mn-ea"/>
                          <a:cs typeface="+mn-cs"/>
                        </a:rPr>
                        <a:t>
 Wird euer Wochenende eher kuschelig oder aktiv?☀️ @claudiaschnepper 
#tsez #tieresucheneinzuhause #endlichwochenende #lebenmittieren #katzen #katzenliebe #instacats #regram #repost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https://www.instagram.com/p/B10wiJ9IuyK/media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18.09.2019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40874</a:t>
                      </a:r>
                    </a:p>
                  </a:txBody>
                  <a:tcPr/>
                </a:tc>
                <a:extLst>
                  <a:ext uri="{0D108BD9-81ED-4DB2-BD59-A6C34878D82A}">
                    <a16:rowId xmlns:a16="http://schemas.microsoft.com/office/drawing/2014/main" val="598394273"/>
                  </a:ext>
                </a:extLst>
              </a:tr>
            </a:tbl>
          </a:graphicData>
        </a:graphic>
      </p:graphicFrame>
      <p:sp>
        <p:nvSpPr>
          <p:cNvPr id="4" name="Text Placeholder 3">
            <a:extLst>
              <a:ext uri="{FF2B5EF4-FFF2-40B4-BE49-F238E27FC236}">
                <a16:creationId xmlns:a16="http://schemas.microsoft.com/office/drawing/2014/main" id="{BCFC472F-15D9-4149-9A35-2CFF83A9AD17}"/>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3725444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0224D-B886-4575-BA12-04B7CC2CB43D}"/>
              </a:ext>
            </a:extLst>
          </p:cNvPr>
          <p:cNvSpPr>
            <a:spLocks noGrp="1"/>
          </p:cNvSpPr>
          <p:nvPr>
            <p:ph type="title"/>
          </p:nvPr>
        </p:nvSpPr>
        <p:spPr/>
        <p:txBody>
          <a:bodyPr/>
          <a:lstStyle/>
          <a:p>
            <a:r>
              <a:rPr lang="en-US"/>
              <a:t>Instagram Posts Table | 01.2.21. Tiere suchen... - 3 of 21</a:t>
            </a:r>
          </a:p>
        </p:txBody>
      </p:sp>
      <p:graphicFrame>
        <p:nvGraphicFramePr>
          <p:cNvPr id="5" name="Table Placeholder 4">
            <a:extLst>
              <a:ext uri="{FF2B5EF4-FFF2-40B4-BE49-F238E27FC236}">
                <a16:creationId xmlns:a16="http://schemas.microsoft.com/office/drawing/2014/main" id="{C9F1FC16-3655-425E-9720-BC8466E776A9}"/>
              </a:ext>
            </a:extLst>
          </p:cNvPr>
          <p:cNvGraphicFramePr>
            <a:graphicFrameLocks noGrp="1"/>
          </p:cNvGraphicFramePr>
          <p:nvPr>
            <p:ph type="tbl" sz="quarter" idx="13"/>
            <p:extLst>
              <p:ext uri="{D42A27DB-BD31-4B8C-83A1-F6EECF244321}">
                <p14:modId xmlns:p14="http://schemas.microsoft.com/office/powerpoint/2010/main" val="3743282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941298107"/>
                    </a:ext>
                  </a:extLst>
                </a:gridCol>
                <a:gridCol w="1234439">
                  <a:extLst>
                    <a:ext uri="{9D8B030D-6E8A-4147-A177-3AD203B41FA5}">
                      <a16:colId xmlns:a16="http://schemas.microsoft.com/office/drawing/2014/main" val="3673175788"/>
                    </a:ext>
                  </a:extLst>
                </a:gridCol>
                <a:gridCol w="576072">
                  <a:extLst>
                    <a:ext uri="{9D8B030D-6E8A-4147-A177-3AD203B41FA5}">
                      <a16:colId xmlns:a16="http://schemas.microsoft.com/office/drawing/2014/main" val="424284871"/>
                    </a:ext>
                  </a:extLst>
                </a:gridCol>
                <a:gridCol w="576072">
                  <a:extLst>
                    <a:ext uri="{9D8B030D-6E8A-4147-A177-3AD203B41FA5}">
                      <a16:colId xmlns:a16="http://schemas.microsoft.com/office/drawing/2014/main" val="3126053772"/>
                    </a:ext>
                  </a:extLst>
                </a:gridCol>
                <a:gridCol w="576072">
                  <a:extLst>
                    <a:ext uri="{9D8B030D-6E8A-4147-A177-3AD203B41FA5}">
                      <a16:colId xmlns:a16="http://schemas.microsoft.com/office/drawing/2014/main" val="3527305323"/>
                    </a:ext>
                  </a:extLst>
                </a:gridCol>
                <a:gridCol w="576072">
                  <a:extLst>
                    <a:ext uri="{9D8B030D-6E8A-4147-A177-3AD203B41FA5}">
                      <a16:colId xmlns:a16="http://schemas.microsoft.com/office/drawing/2014/main" val="629635309"/>
                    </a:ext>
                  </a:extLst>
                </a:gridCol>
                <a:gridCol w="576072">
                  <a:extLst>
                    <a:ext uri="{9D8B030D-6E8A-4147-A177-3AD203B41FA5}">
                      <a16:colId xmlns:a16="http://schemas.microsoft.com/office/drawing/2014/main" val="2950651646"/>
                    </a:ext>
                  </a:extLst>
                </a:gridCol>
                <a:gridCol w="576072">
                  <a:extLst>
                    <a:ext uri="{9D8B030D-6E8A-4147-A177-3AD203B41FA5}">
                      <a16:colId xmlns:a16="http://schemas.microsoft.com/office/drawing/2014/main" val="2733326967"/>
                    </a:ext>
                  </a:extLst>
                </a:gridCol>
                <a:gridCol w="576072">
                  <a:extLst>
                    <a:ext uri="{9D8B030D-6E8A-4147-A177-3AD203B41FA5}">
                      <a16:colId xmlns:a16="http://schemas.microsoft.com/office/drawing/2014/main" val="4027590349"/>
                    </a:ext>
                  </a:extLst>
                </a:gridCol>
                <a:gridCol w="576072">
                  <a:extLst>
                    <a:ext uri="{9D8B030D-6E8A-4147-A177-3AD203B41FA5}">
                      <a16:colId xmlns:a16="http://schemas.microsoft.com/office/drawing/2014/main" val="3342227187"/>
                    </a:ext>
                  </a:extLst>
                </a:gridCol>
                <a:gridCol w="576072">
                  <a:extLst>
                    <a:ext uri="{9D8B030D-6E8A-4147-A177-3AD203B41FA5}">
                      <a16:colId xmlns:a16="http://schemas.microsoft.com/office/drawing/2014/main" val="3949626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1580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tieresucheneinzuhause - 2019-08-30 22:01:22</a:t>
                      </a:r>
                      <a:r>
                        <a:rPr kumimoji="0" lang="de-DE" sz="1000" b="0" i="0" u="none" strike="noStrike" kern="1200" cap="none" spc="0" normalizeH="0" baseline="0" noProof="0">
                          <a:ln>
                            <a:noFill/>
                          </a:ln>
                          <a:solidFill>
                            <a:prstClr val="black"/>
                          </a:solidFill>
                          <a:effectLst/>
                          <a:uLnTx/>
                          <a:uFillTx/>
                          <a:latin typeface="+mn-lt"/>
                          <a:ea typeface="+mn-ea"/>
                          <a:cs typeface="+mn-cs"/>
                        </a:rPr>
                        <a:t>
 Euch allen einen guten Start ins Wochenende!🎈 @san.dra666 
#tsez #tierliebe #regram #repost #hundeliebe #lieblingshund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https://www.instagram.com/p/B1zQBGRoHKL/media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18.09.2019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40690</a:t>
                      </a:r>
                    </a:p>
                  </a:txBody>
                  <a:tcPr/>
                </a:tc>
                <a:extLst>
                  <a:ext uri="{0D108BD9-81ED-4DB2-BD59-A6C34878D82A}">
                    <a16:rowId xmlns:a16="http://schemas.microsoft.com/office/drawing/2014/main" val="3956783648"/>
                  </a:ext>
                </a:extLst>
              </a:tr>
            </a:tbl>
          </a:graphicData>
        </a:graphic>
      </p:graphicFrame>
      <p:sp>
        <p:nvSpPr>
          <p:cNvPr id="4" name="Text Placeholder 3">
            <a:extLst>
              <a:ext uri="{FF2B5EF4-FFF2-40B4-BE49-F238E27FC236}">
                <a16:creationId xmlns:a16="http://schemas.microsoft.com/office/drawing/2014/main" id="{E15BE1DC-7743-4644-B4CF-D8C4ED774D0F}"/>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11556180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6E79E-04E6-4B12-BB23-CA67EAC6C294}"/>
              </a:ext>
            </a:extLst>
          </p:cNvPr>
          <p:cNvSpPr>
            <a:spLocks noGrp="1"/>
          </p:cNvSpPr>
          <p:nvPr>
            <p:ph type="title"/>
          </p:nvPr>
        </p:nvSpPr>
        <p:spPr/>
        <p:txBody>
          <a:bodyPr/>
          <a:lstStyle/>
          <a:p>
            <a:r>
              <a:rPr lang="en-US"/>
              <a:t>Instagram Posts Table | 01.2.21. Tiere suchen... - 4 of 21</a:t>
            </a:r>
          </a:p>
        </p:txBody>
      </p:sp>
      <p:graphicFrame>
        <p:nvGraphicFramePr>
          <p:cNvPr id="5" name="Table Placeholder 4">
            <a:extLst>
              <a:ext uri="{FF2B5EF4-FFF2-40B4-BE49-F238E27FC236}">
                <a16:creationId xmlns:a16="http://schemas.microsoft.com/office/drawing/2014/main" id="{A875E09E-7270-494F-9FF1-9482468A738D}"/>
              </a:ext>
            </a:extLst>
          </p:cNvPr>
          <p:cNvGraphicFramePr>
            <a:graphicFrameLocks noGrp="1"/>
          </p:cNvGraphicFramePr>
          <p:nvPr>
            <p:ph type="tbl" sz="quarter" idx="13"/>
            <p:extLst>
              <p:ext uri="{D42A27DB-BD31-4B8C-83A1-F6EECF244321}">
                <p14:modId xmlns:p14="http://schemas.microsoft.com/office/powerpoint/2010/main" val="1747024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059831739"/>
                    </a:ext>
                  </a:extLst>
                </a:gridCol>
                <a:gridCol w="1234439">
                  <a:extLst>
                    <a:ext uri="{9D8B030D-6E8A-4147-A177-3AD203B41FA5}">
                      <a16:colId xmlns:a16="http://schemas.microsoft.com/office/drawing/2014/main" val="3500458655"/>
                    </a:ext>
                  </a:extLst>
                </a:gridCol>
                <a:gridCol w="576072">
                  <a:extLst>
                    <a:ext uri="{9D8B030D-6E8A-4147-A177-3AD203B41FA5}">
                      <a16:colId xmlns:a16="http://schemas.microsoft.com/office/drawing/2014/main" val="607068988"/>
                    </a:ext>
                  </a:extLst>
                </a:gridCol>
                <a:gridCol w="576072">
                  <a:extLst>
                    <a:ext uri="{9D8B030D-6E8A-4147-A177-3AD203B41FA5}">
                      <a16:colId xmlns:a16="http://schemas.microsoft.com/office/drawing/2014/main" val="293357213"/>
                    </a:ext>
                  </a:extLst>
                </a:gridCol>
                <a:gridCol w="576072">
                  <a:extLst>
                    <a:ext uri="{9D8B030D-6E8A-4147-A177-3AD203B41FA5}">
                      <a16:colId xmlns:a16="http://schemas.microsoft.com/office/drawing/2014/main" val="4086913183"/>
                    </a:ext>
                  </a:extLst>
                </a:gridCol>
                <a:gridCol w="576072">
                  <a:extLst>
                    <a:ext uri="{9D8B030D-6E8A-4147-A177-3AD203B41FA5}">
                      <a16:colId xmlns:a16="http://schemas.microsoft.com/office/drawing/2014/main" val="2770271096"/>
                    </a:ext>
                  </a:extLst>
                </a:gridCol>
                <a:gridCol w="576072">
                  <a:extLst>
                    <a:ext uri="{9D8B030D-6E8A-4147-A177-3AD203B41FA5}">
                      <a16:colId xmlns:a16="http://schemas.microsoft.com/office/drawing/2014/main" val="850703038"/>
                    </a:ext>
                  </a:extLst>
                </a:gridCol>
                <a:gridCol w="576072">
                  <a:extLst>
                    <a:ext uri="{9D8B030D-6E8A-4147-A177-3AD203B41FA5}">
                      <a16:colId xmlns:a16="http://schemas.microsoft.com/office/drawing/2014/main" val="3266572502"/>
                    </a:ext>
                  </a:extLst>
                </a:gridCol>
                <a:gridCol w="576072">
                  <a:extLst>
                    <a:ext uri="{9D8B030D-6E8A-4147-A177-3AD203B41FA5}">
                      <a16:colId xmlns:a16="http://schemas.microsoft.com/office/drawing/2014/main" val="3953461934"/>
                    </a:ext>
                  </a:extLst>
                </a:gridCol>
                <a:gridCol w="576072">
                  <a:extLst>
                    <a:ext uri="{9D8B030D-6E8A-4147-A177-3AD203B41FA5}">
                      <a16:colId xmlns:a16="http://schemas.microsoft.com/office/drawing/2014/main" val="3081431315"/>
                    </a:ext>
                  </a:extLst>
                </a:gridCol>
                <a:gridCol w="576072">
                  <a:extLst>
                    <a:ext uri="{9D8B030D-6E8A-4147-A177-3AD203B41FA5}">
                      <a16:colId xmlns:a16="http://schemas.microsoft.com/office/drawing/2014/main" val="3554067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84293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tieresucheneinzuhause - 2019-08-30 20:28:07</a:t>
                      </a:r>
                      <a:r>
                        <a:rPr kumimoji="0" lang="de-DE" sz="1000" b="0" i="0" u="none" strike="noStrike" kern="1200" cap="none" spc="0" normalizeH="0" baseline="0" noProof="0">
                          <a:ln>
                            <a:noFill/>
                          </a:ln>
                          <a:solidFill>
                            <a:prstClr val="black"/>
                          </a:solidFill>
                          <a:effectLst/>
                          <a:uLnTx/>
                          <a:uFillTx/>
                          <a:latin typeface="+mn-lt"/>
                          <a:ea typeface="+mn-ea"/>
                          <a:cs typeface="+mn-cs"/>
                        </a:rPr>
                        <a:t>
 🐶 Die Vorurteile könnt ihr im Schrank verstauen ✌️
Chico ist ein lieber Hund und einfach lustig drauf! 💟 Er ist ein Traumkandidat für alle Staff-Fans, bisher hat es aber einfach noch nicht geklappt mit dem neuen Zuhause ... 🏡
☎ Tierschutzverein für Gelsenkirchen und Umgebung e. V. 1880 
#tsez #tieresucheneinzuhause #tierschutz #adoptdontshop #listis #tierliebe #hundeliebe #tierheimhund #staff #staffliebe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https://www.instagram.com/p/B1zFD4lIvUk/media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18.09.2019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41571</a:t>
                      </a:r>
                    </a:p>
                  </a:txBody>
                  <a:tcPr/>
                </a:tc>
                <a:extLst>
                  <a:ext uri="{0D108BD9-81ED-4DB2-BD59-A6C34878D82A}">
                    <a16:rowId xmlns:a16="http://schemas.microsoft.com/office/drawing/2014/main" val="332890524"/>
                  </a:ext>
                </a:extLst>
              </a:tr>
            </a:tbl>
          </a:graphicData>
        </a:graphic>
      </p:graphicFrame>
      <p:sp>
        <p:nvSpPr>
          <p:cNvPr id="4" name="Text Placeholder 3">
            <a:extLst>
              <a:ext uri="{FF2B5EF4-FFF2-40B4-BE49-F238E27FC236}">
                <a16:creationId xmlns:a16="http://schemas.microsoft.com/office/drawing/2014/main" id="{6693BDC0-5C66-413D-943D-A3E70A2420F3}"/>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3911137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7C5F1-1252-4085-8E15-5EB84788EC79}"/>
              </a:ext>
            </a:extLst>
          </p:cNvPr>
          <p:cNvSpPr>
            <a:spLocks noGrp="1"/>
          </p:cNvSpPr>
          <p:nvPr>
            <p:ph type="title"/>
          </p:nvPr>
        </p:nvSpPr>
        <p:spPr/>
        <p:txBody>
          <a:bodyPr/>
          <a:lstStyle/>
          <a:p>
            <a:r>
              <a:rPr lang="en-US"/>
              <a:t>Instagram Posts Table | 01.2.21. Tiere suchen... - 5 of 21</a:t>
            </a:r>
          </a:p>
        </p:txBody>
      </p:sp>
      <p:graphicFrame>
        <p:nvGraphicFramePr>
          <p:cNvPr id="5" name="Table Placeholder 4">
            <a:extLst>
              <a:ext uri="{FF2B5EF4-FFF2-40B4-BE49-F238E27FC236}">
                <a16:creationId xmlns:a16="http://schemas.microsoft.com/office/drawing/2014/main" id="{24EE4B35-FC2A-471D-812F-0116BBA0DC7D}"/>
              </a:ext>
            </a:extLst>
          </p:cNvPr>
          <p:cNvGraphicFramePr>
            <a:graphicFrameLocks noGrp="1"/>
          </p:cNvGraphicFramePr>
          <p:nvPr>
            <p:ph type="tbl" sz="quarter" idx="13"/>
            <p:extLst>
              <p:ext uri="{D42A27DB-BD31-4B8C-83A1-F6EECF244321}">
                <p14:modId xmlns:p14="http://schemas.microsoft.com/office/powerpoint/2010/main" val="1233766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83671621"/>
                    </a:ext>
                  </a:extLst>
                </a:gridCol>
                <a:gridCol w="1234439">
                  <a:extLst>
                    <a:ext uri="{9D8B030D-6E8A-4147-A177-3AD203B41FA5}">
                      <a16:colId xmlns:a16="http://schemas.microsoft.com/office/drawing/2014/main" val="1052880483"/>
                    </a:ext>
                  </a:extLst>
                </a:gridCol>
                <a:gridCol w="576072">
                  <a:extLst>
                    <a:ext uri="{9D8B030D-6E8A-4147-A177-3AD203B41FA5}">
                      <a16:colId xmlns:a16="http://schemas.microsoft.com/office/drawing/2014/main" val="885867879"/>
                    </a:ext>
                  </a:extLst>
                </a:gridCol>
                <a:gridCol w="576072">
                  <a:extLst>
                    <a:ext uri="{9D8B030D-6E8A-4147-A177-3AD203B41FA5}">
                      <a16:colId xmlns:a16="http://schemas.microsoft.com/office/drawing/2014/main" val="3187990660"/>
                    </a:ext>
                  </a:extLst>
                </a:gridCol>
                <a:gridCol w="576072">
                  <a:extLst>
                    <a:ext uri="{9D8B030D-6E8A-4147-A177-3AD203B41FA5}">
                      <a16:colId xmlns:a16="http://schemas.microsoft.com/office/drawing/2014/main" val="2262599786"/>
                    </a:ext>
                  </a:extLst>
                </a:gridCol>
                <a:gridCol w="576072">
                  <a:extLst>
                    <a:ext uri="{9D8B030D-6E8A-4147-A177-3AD203B41FA5}">
                      <a16:colId xmlns:a16="http://schemas.microsoft.com/office/drawing/2014/main" val="1756006653"/>
                    </a:ext>
                  </a:extLst>
                </a:gridCol>
                <a:gridCol w="576072">
                  <a:extLst>
                    <a:ext uri="{9D8B030D-6E8A-4147-A177-3AD203B41FA5}">
                      <a16:colId xmlns:a16="http://schemas.microsoft.com/office/drawing/2014/main" val="4154430664"/>
                    </a:ext>
                  </a:extLst>
                </a:gridCol>
                <a:gridCol w="576072">
                  <a:extLst>
                    <a:ext uri="{9D8B030D-6E8A-4147-A177-3AD203B41FA5}">
                      <a16:colId xmlns:a16="http://schemas.microsoft.com/office/drawing/2014/main" val="2738349468"/>
                    </a:ext>
                  </a:extLst>
                </a:gridCol>
                <a:gridCol w="576072">
                  <a:extLst>
                    <a:ext uri="{9D8B030D-6E8A-4147-A177-3AD203B41FA5}">
                      <a16:colId xmlns:a16="http://schemas.microsoft.com/office/drawing/2014/main" val="901692927"/>
                    </a:ext>
                  </a:extLst>
                </a:gridCol>
                <a:gridCol w="576072">
                  <a:extLst>
                    <a:ext uri="{9D8B030D-6E8A-4147-A177-3AD203B41FA5}">
                      <a16:colId xmlns:a16="http://schemas.microsoft.com/office/drawing/2014/main" val="2913843238"/>
                    </a:ext>
                  </a:extLst>
                </a:gridCol>
                <a:gridCol w="576072">
                  <a:extLst>
                    <a:ext uri="{9D8B030D-6E8A-4147-A177-3AD203B41FA5}">
                      <a16:colId xmlns:a16="http://schemas.microsoft.com/office/drawing/2014/main" val="254770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07325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tieresucheneinzuhause - 2019-08-30 16:01:21</a:t>
                      </a:r>
                      <a:r>
                        <a:rPr kumimoji="0" lang="de-DE" sz="1000" b="0" i="0" u="none" strike="noStrike" kern="1200" cap="none" spc="0" normalizeH="0" baseline="0" noProof="0">
                          <a:ln>
                            <a:noFill/>
                          </a:ln>
                          <a:solidFill>
                            <a:prstClr val="black"/>
                          </a:solidFill>
                          <a:effectLst/>
                          <a:uLnTx/>
                          <a:uFillTx/>
                          <a:latin typeface="+mn-lt"/>
                          <a:ea typeface="+mn-ea"/>
                          <a:cs typeface="+mn-cs"/>
                        </a:rPr>
                        <a:t>
 Wusstet ihr, dass man Tiere mit der Post verschicken darf?! Und zwar jedes Tier! Und das wird auch gemacht. Gar nicht so selten... #tsez #tierschutz #tiereverschicken #tierleben #tierwohl #gehtsnoch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https://www.instagram.com/p/B1ymYLRIcwl/media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18.09.2019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39163</a:t>
                      </a:r>
                    </a:p>
                  </a:txBody>
                  <a:tcPr/>
                </a:tc>
                <a:extLst>
                  <a:ext uri="{0D108BD9-81ED-4DB2-BD59-A6C34878D82A}">
                    <a16:rowId xmlns:a16="http://schemas.microsoft.com/office/drawing/2014/main" val="2388197807"/>
                  </a:ext>
                </a:extLst>
              </a:tr>
            </a:tbl>
          </a:graphicData>
        </a:graphic>
      </p:graphicFrame>
      <p:sp>
        <p:nvSpPr>
          <p:cNvPr id="4" name="Text Placeholder 3">
            <a:extLst>
              <a:ext uri="{FF2B5EF4-FFF2-40B4-BE49-F238E27FC236}">
                <a16:creationId xmlns:a16="http://schemas.microsoft.com/office/drawing/2014/main" id="{8F492A36-038B-49FB-84CD-86A97FE40520}"/>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1657093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F0D54-DDC5-4BF8-B557-E58FC07FECA2}"/>
              </a:ext>
            </a:extLst>
          </p:cNvPr>
          <p:cNvSpPr>
            <a:spLocks noGrp="1"/>
          </p:cNvSpPr>
          <p:nvPr>
            <p:ph type="title"/>
          </p:nvPr>
        </p:nvSpPr>
        <p:spPr/>
        <p:txBody>
          <a:bodyPr/>
          <a:lstStyle/>
          <a:p>
            <a:r>
              <a:rPr lang="en-US"/>
              <a:t>Instagram Posts Table | 01.2.21. Tiere suchen... - 6 of 21</a:t>
            </a:r>
          </a:p>
        </p:txBody>
      </p:sp>
      <p:graphicFrame>
        <p:nvGraphicFramePr>
          <p:cNvPr id="5" name="Table Placeholder 4">
            <a:extLst>
              <a:ext uri="{FF2B5EF4-FFF2-40B4-BE49-F238E27FC236}">
                <a16:creationId xmlns:a16="http://schemas.microsoft.com/office/drawing/2014/main" id="{0005CBA9-8996-4722-BA93-C68A34F2981E}"/>
              </a:ext>
            </a:extLst>
          </p:cNvPr>
          <p:cNvGraphicFramePr>
            <a:graphicFrameLocks noGrp="1"/>
          </p:cNvGraphicFramePr>
          <p:nvPr>
            <p:ph type="tbl" sz="quarter" idx="13"/>
            <p:extLst>
              <p:ext uri="{D42A27DB-BD31-4B8C-83A1-F6EECF244321}">
                <p14:modId xmlns:p14="http://schemas.microsoft.com/office/powerpoint/2010/main" val="3293448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984329401"/>
                    </a:ext>
                  </a:extLst>
                </a:gridCol>
                <a:gridCol w="1234439">
                  <a:extLst>
                    <a:ext uri="{9D8B030D-6E8A-4147-A177-3AD203B41FA5}">
                      <a16:colId xmlns:a16="http://schemas.microsoft.com/office/drawing/2014/main" val="2881147195"/>
                    </a:ext>
                  </a:extLst>
                </a:gridCol>
                <a:gridCol w="576072">
                  <a:extLst>
                    <a:ext uri="{9D8B030D-6E8A-4147-A177-3AD203B41FA5}">
                      <a16:colId xmlns:a16="http://schemas.microsoft.com/office/drawing/2014/main" val="4126479306"/>
                    </a:ext>
                  </a:extLst>
                </a:gridCol>
                <a:gridCol w="576072">
                  <a:extLst>
                    <a:ext uri="{9D8B030D-6E8A-4147-A177-3AD203B41FA5}">
                      <a16:colId xmlns:a16="http://schemas.microsoft.com/office/drawing/2014/main" val="3000584097"/>
                    </a:ext>
                  </a:extLst>
                </a:gridCol>
                <a:gridCol w="576072">
                  <a:extLst>
                    <a:ext uri="{9D8B030D-6E8A-4147-A177-3AD203B41FA5}">
                      <a16:colId xmlns:a16="http://schemas.microsoft.com/office/drawing/2014/main" val="3973827931"/>
                    </a:ext>
                  </a:extLst>
                </a:gridCol>
                <a:gridCol w="576072">
                  <a:extLst>
                    <a:ext uri="{9D8B030D-6E8A-4147-A177-3AD203B41FA5}">
                      <a16:colId xmlns:a16="http://schemas.microsoft.com/office/drawing/2014/main" val="2351638285"/>
                    </a:ext>
                  </a:extLst>
                </a:gridCol>
                <a:gridCol w="576072">
                  <a:extLst>
                    <a:ext uri="{9D8B030D-6E8A-4147-A177-3AD203B41FA5}">
                      <a16:colId xmlns:a16="http://schemas.microsoft.com/office/drawing/2014/main" val="752466299"/>
                    </a:ext>
                  </a:extLst>
                </a:gridCol>
                <a:gridCol w="576072">
                  <a:extLst>
                    <a:ext uri="{9D8B030D-6E8A-4147-A177-3AD203B41FA5}">
                      <a16:colId xmlns:a16="http://schemas.microsoft.com/office/drawing/2014/main" val="1309405442"/>
                    </a:ext>
                  </a:extLst>
                </a:gridCol>
                <a:gridCol w="576072">
                  <a:extLst>
                    <a:ext uri="{9D8B030D-6E8A-4147-A177-3AD203B41FA5}">
                      <a16:colId xmlns:a16="http://schemas.microsoft.com/office/drawing/2014/main" val="240077831"/>
                    </a:ext>
                  </a:extLst>
                </a:gridCol>
                <a:gridCol w="576072">
                  <a:extLst>
                    <a:ext uri="{9D8B030D-6E8A-4147-A177-3AD203B41FA5}">
                      <a16:colId xmlns:a16="http://schemas.microsoft.com/office/drawing/2014/main" val="2182084108"/>
                    </a:ext>
                  </a:extLst>
                </a:gridCol>
                <a:gridCol w="576072">
                  <a:extLst>
                    <a:ext uri="{9D8B030D-6E8A-4147-A177-3AD203B41FA5}">
                      <a16:colId xmlns:a16="http://schemas.microsoft.com/office/drawing/2014/main" val="3180252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88138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tieresucheneinzuhause - 2019-08-30 09:31:26</a:t>
                      </a:r>
                      <a:r>
                        <a:rPr kumimoji="0" lang="en-US" sz="1000" b="0" i="0" u="none" strike="noStrike" kern="1200" cap="none" spc="0" normalizeH="0" baseline="0" noProof="0">
                          <a:ln>
                            <a:noFill/>
                          </a:ln>
                          <a:solidFill>
                            <a:prstClr val="black"/>
                          </a:solidFill>
                          <a:effectLst/>
                          <a:uLnTx/>
                          <a:uFillTx/>
                          <a:latin typeface="+mn-lt"/>
                          <a:ea typeface="+mn-ea"/>
                          <a:cs typeface="+mn-cs"/>
                        </a:rPr>
                        <a:t>
 Sieht nicht gut, hört altersbedingt auch eher mittel ... 👴
... aber das Herz von Lillebror funktioniert mit Medikamenten problemlos. 💓💊 Nur seine Seele leidet im Tierheim Paderborn extrem. Medizin mit Sofort-Wirkung: Ein Zuhause! 🏡🐕 #hundeliebe #hund #dog #dogs #dogsofinsta #animal #adoptdontbuy #rescuedog #adoptdogs #animallover #rescueismyfavoritebreed #straydogs #bestfriends #animallover #adoptdontshop #shelter #tierschutz #dogsofig #tierschutzhund #tierheim #hunde #pero #rescuedogs #tieresucheneinzuhause #hundeleben #hundeblick #hundeaufinstagram #dogofig #chien #adoptierenstattkaufen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https://www.instagram.com/p/B1x6ESgI5JM/media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18.09.2019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38694</a:t>
                      </a:r>
                    </a:p>
                  </a:txBody>
                  <a:tcPr/>
                </a:tc>
                <a:extLst>
                  <a:ext uri="{0D108BD9-81ED-4DB2-BD59-A6C34878D82A}">
                    <a16:rowId xmlns:a16="http://schemas.microsoft.com/office/drawing/2014/main" val="2766661528"/>
                  </a:ext>
                </a:extLst>
              </a:tr>
            </a:tbl>
          </a:graphicData>
        </a:graphic>
      </p:graphicFrame>
      <p:sp>
        <p:nvSpPr>
          <p:cNvPr id="4" name="Text Placeholder 3">
            <a:extLst>
              <a:ext uri="{FF2B5EF4-FFF2-40B4-BE49-F238E27FC236}">
                <a16:creationId xmlns:a16="http://schemas.microsoft.com/office/drawing/2014/main" id="{4BDF0CB2-72E9-408D-93F5-5099E0E5E3D2}"/>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1816962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DD4FA-C15C-46CF-8119-BBDA8371B3FD}"/>
              </a:ext>
            </a:extLst>
          </p:cNvPr>
          <p:cNvSpPr>
            <a:spLocks noGrp="1"/>
          </p:cNvSpPr>
          <p:nvPr>
            <p:ph type="title"/>
          </p:nvPr>
        </p:nvSpPr>
        <p:spPr/>
        <p:txBody>
          <a:bodyPr/>
          <a:lstStyle/>
          <a:p>
            <a:r>
              <a:rPr lang="en-US"/>
              <a:t>Instagram Posts Table | 01.2.21. Tiere suchen... - 7 of 21</a:t>
            </a:r>
          </a:p>
        </p:txBody>
      </p:sp>
      <p:graphicFrame>
        <p:nvGraphicFramePr>
          <p:cNvPr id="5" name="Table Placeholder 4">
            <a:extLst>
              <a:ext uri="{FF2B5EF4-FFF2-40B4-BE49-F238E27FC236}">
                <a16:creationId xmlns:a16="http://schemas.microsoft.com/office/drawing/2014/main" id="{99158FCA-11AC-429C-9DE1-1D983FC8A3DF}"/>
              </a:ext>
            </a:extLst>
          </p:cNvPr>
          <p:cNvGraphicFramePr>
            <a:graphicFrameLocks noGrp="1"/>
          </p:cNvGraphicFramePr>
          <p:nvPr>
            <p:ph type="tbl" sz="quarter" idx="13"/>
            <p:extLst>
              <p:ext uri="{D42A27DB-BD31-4B8C-83A1-F6EECF244321}">
                <p14:modId xmlns:p14="http://schemas.microsoft.com/office/powerpoint/2010/main" val="66759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878203541"/>
                    </a:ext>
                  </a:extLst>
                </a:gridCol>
                <a:gridCol w="1234439">
                  <a:extLst>
                    <a:ext uri="{9D8B030D-6E8A-4147-A177-3AD203B41FA5}">
                      <a16:colId xmlns:a16="http://schemas.microsoft.com/office/drawing/2014/main" val="1936576179"/>
                    </a:ext>
                  </a:extLst>
                </a:gridCol>
                <a:gridCol w="576072">
                  <a:extLst>
                    <a:ext uri="{9D8B030D-6E8A-4147-A177-3AD203B41FA5}">
                      <a16:colId xmlns:a16="http://schemas.microsoft.com/office/drawing/2014/main" val="2394236247"/>
                    </a:ext>
                  </a:extLst>
                </a:gridCol>
                <a:gridCol w="576072">
                  <a:extLst>
                    <a:ext uri="{9D8B030D-6E8A-4147-A177-3AD203B41FA5}">
                      <a16:colId xmlns:a16="http://schemas.microsoft.com/office/drawing/2014/main" val="2208021638"/>
                    </a:ext>
                  </a:extLst>
                </a:gridCol>
                <a:gridCol w="576072">
                  <a:extLst>
                    <a:ext uri="{9D8B030D-6E8A-4147-A177-3AD203B41FA5}">
                      <a16:colId xmlns:a16="http://schemas.microsoft.com/office/drawing/2014/main" val="2160690269"/>
                    </a:ext>
                  </a:extLst>
                </a:gridCol>
                <a:gridCol w="576072">
                  <a:extLst>
                    <a:ext uri="{9D8B030D-6E8A-4147-A177-3AD203B41FA5}">
                      <a16:colId xmlns:a16="http://schemas.microsoft.com/office/drawing/2014/main" val="1624886547"/>
                    </a:ext>
                  </a:extLst>
                </a:gridCol>
                <a:gridCol w="576072">
                  <a:extLst>
                    <a:ext uri="{9D8B030D-6E8A-4147-A177-3AD203B41FA5}">
                      <a16:colId xmlns:a16="http://schemas.microsoft.com/office/drawing/2014/main" val="2030127540"/>
                    </a:ext>
                  </a:extLst>
                </a:gridCol>
                <a:gridCol w="576072">
                  <a:extLst>
                    <a:ext uri="{9D8B030D-6E8A-4147-A177-3AD203B41FA5}">
                      <a16:colId xmlns:a16="http://schemas.microsoft.com/office/drawing/2014/main" val="2122195902"/>
                    </a:ext>
                  </a:extLst>
                </a:gridCol>
                <a:gridCol w="576072">
                  <a:extLst>
                    <a:ext uri="{9D8B030D-6E8A-4147-A177-3AD203B41FA5}">
                      <a16:colId xmlns:a16="http://schemas.microsoft.com/office/drawing/2014/main" val="4174721674"/>
                    </a:ext>
                  </a:extLst>
                </a:gridCol>
                <a:gridCol w="576072">
                  <a:extLst>
                    <a:ext uri="{9D8B030D-6E8A-4147-A177-3AD203B41FA5}">
                      <a16:colId xmlns:a16="http://schemas.microsoft.com/office/drawing/2014/main" val="3235970967"/>
                    </a:ext>
                  </a:extLst>
                </a:gridCol>
                <a:gridCol w="576072">
                  <a:extLst>
                    <a:ext uri="{9D8B030D-6E8A-4147-A177-3AD203B41FA5}">
                      <a16:colId xmlns:a16="http://schemas.microsoft.com/office/drawing/2014/main" val="761403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36995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tieresucheneinzuhause - 2019-08-30 00:18:23</a:t>
                      </a:r>
                      <a:r>
                        <a:rPr kumimoji="0" lang="de-DE" sz="1000" b="0" i="0" u="none" strike="noStrike" kern="1200" cap="none" spc="0" normalizeH="0" baseline="0" noProof="0">
                          <a:ln>
                            <a:noFill/>
                          </a:ln>
                          <a:solidFill>
                            <a:prstClr val="black"/>
                          </a:solidFill>
                          <a:effectLst/>
                          <a:uLnTx/>
                          <a:uFillTx/>
                          <a:latin typeface="+mn-lt"/>
                          <a:ea typeface="+mn-ea"/>
                          <a:cs typeface="+mn-cs"/>
                        </a:rPr>
                        <a:t>
 Wie werden Zoos in Zukunft aussehen? Werden sie immer wichtiger für Tiere, die in freier Wildbahn ausgestorben sind? Oder wird es keine Zoos mehr geben? Dafür aber Hologrammshows? ⬇ Das sagen Zoobefürworter und Zoogegner dazu ⬇ #tieresucheneinzuhause #tsez #animallover #zoo #rescueanimal #animals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https://www.instagram.com/p/B1w6rcwo5P0/media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18.09.2019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28383</a:t>
                      </a:r>
                    </a:p>
                  </a:txBody>
                  <a:tcPr/>
                </a:tc>
                <a:extLst>
                  <a:ext uri="{0D108BD9-81ED-4DB2-BD59-A6C34878D82A}">
                    <a16:rowId xmlns:a16="http://schemas.microsoft.com/office/drawing/2014/main" val="319049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tieresucheneinzuhause - 2019-08-30 00:11:12</a:t>
                      </a:r>
                      <a:r>
                        <a:rPr kumimoji="0" lang="de-DE" sz="1000" b="0" i="0" u="none" strike="noStrike" kern="1200" cap="none" spc="0" normalizeH="0" baseline="0" noProof="0">
                          <a:ln>
                            <a:noFill/>
                          </a:ln>
                          <a:solidFill>
                            <a:prstClr val="black"/>
                          </a:solidFill>
                          <a:effectLst/>
                          <a:uLnTx/>
                          <a:uFillTx/>
                          <a:latin typeface="+mn-lt"/>
                          <a:ea typeface="+mn-ea"/>
                          <a:cs typeface="+mn-cs"/>
                        </a:rPr>
                        <a:t>
 Danke für das schöne Foto 💚🐕 @andrea_spenst_wiegand #tieresucheneinzuhause #tsez #animallover #hundeliebe #doglover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https://www.instagram.com/p/B1w6FIfI6oS/media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18.09.2019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32034</a:t>
                      </a:r>
                    </a:p>
                  </a:txBody>
                  <a:tcPr/>
                </a:tc>
                <a:extLst>
                  <a:ext uri="{0D108BD9-81ED-4DB2-BD59-A6C34878D82A}">
                    <a16:rowId xmlns:a16="http://schemas.microsoft.com/office/drawing/2014/main" val="3332583129"/>
                  </a:ext>
                </a:extLst>
              </a:tr>
            </a:tbl>
          </a:graphicData>
        </a:graphic>
      </p:graphicFrame>
      <p:sp>
        <p:nvSpPr>
          <p:cNvPr id="4" name="Text Placeholder 3">
            <a:extLst>
              <a:ext uri="{FF2B5EF4-FFF2-40B4-BE49-F238E27FC236}">
                <a16:creationId xmlns:a16="http://schemas.microsoft.com/office/drawing/2014/main" id="{96879C9F-6E1B-4AFF-A146-0916AFD448C0}"/>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1243405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D6C5D-06ED-4738-B034-17808D38CD49}"/>
              </a:ext>
            </a:extLst>
          </p:cNvPr>
          <p:cNvSpPr>
            <a:spLocks noGrp="1"/>
          </p:cNvSpPr>
          <p:nvPr>
            <p:ph type="title"/>
          </p:nvPr>
        </p:nvSpPr>
        <p:spPr/>
        <p:txBody>
          <a:bodyPr/>
          <a:lstStyle/>
          <a:p>
            <a:r>
              <a:rPr lang="en-US"/>
              <a:t>Instagram Posts Table | 01.2.21. Tiere suchen... - 8 of 21</a:t>
            </a:r>
          </a:p>
        </p:txBody>
      </p:sp>
      <p:graphicFrame>
        <p:nvGraphicFramePr>
          <p:cNvPr id="5" name="Table Placeholder 4">
            <a:extLst>
              <a:ext uri="{FF2B5EF4-FFF2-40B4-BE49-F238E27FC236}">
                <a16:creationId xmlns:a16="http://schemas.microsoft.com/office/drawing/2014/main" id="{A073E9A7-6DA5-4BCB-8D8E-825433398202}"/>
              </a:ext>
            </a:extLst>
          </p:cNvPr>
          <p:cNvGraphicFramePr>
            <a:graphicFrameLocks noGrp="1"/>
          </p:cNvGraphicFramePr>
          <p:nvPr>
            <p:ph type="tbl" sz="quarter" idx="13"/>
            <p:extLst>
              <p:ext uri="{D42A27DB-BD31-4B8C-83A1-F6EECF244321}">
                <p14:modId xmlns:p14="http://schemas.microsoft.com/office/powerpoint/2010/main" val="1482001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355042281"/>
                    </a:ext>
                  </a:extLst>
                </a:gridCol>
                <a:gridCol w="1234439">
                  <a:extLst>
                    <a:ext uri="{9D8B030D-6E8A-4147-A177-3AD203B41FA5}">
                      <a16:colId xmlns:a16="http://schemas.microsoft.com/office/drawing/2014/main" val="2072065675"/>
                    </a:ext>
                  </a:extLst>
                </a:gridCol>
                <a:gridCol w="576072">
                  <a:extLst>
                    <a:ext uri="{9D8B030D-6E8A-4147-A177-3AD203B41FA5}">
                      <a16:colId xmlns:a16="http://schemas.microsoft.com/office/drawing/2014/main" val="482032969"/>
                    </a:ext>
                  </a:extLst>
                </a:gridCol>
                <a:gridCol w="576072">
                  <a:extLst>
                    <a:ext uri="{9D8B030D-6E8A-4147-A177-3AD203B41FA5}">
                      <a16:colId xmlns:a16="http://schemas.microsoft.com/office/drawing/2014/main" val="4218738512"/>
                    </a:ext>
                  </a:extLst>
                </a:gridCol>
                <a:gridCol w="576072">
                  <a:extLst>
                    <a:ext uri="{9D8B030D-6E8A-4147-A177-3AD203B41FA5}">
                      <a16:colId xmlns:a16="http://schemas.microsoft.com/office/drawing/2014/main" val="2525477881"/>
                    </a:ext>
                  </a:extLst>
                </a:gridCol>
                <a:gridCol w="576072">
                  <a:extLst>
                    <a:ext uri="{9D8B030D-6E8A-4147-A177-3AD203B41FA5}">
                      <a16:colId xmlns:a16="http://schemas.microsoft.com/office/drawing/2014/main" val="1809553395"/>
                    </a:ext>
                  </a:extLst>
                </a:gridCol>
                <a:gridCol w="576072">
                  <a:extLst>
                    <a:ext uri="{9D8B030D-6E8A-4147-A177-3AD203B41FA5}">
                      <a16:colId xmlns:a16="http://schemas.microsoft.com/office/drawing/2014/main" val="107699210"/>
                    </a:ext>
                  </a:extLst>
                </a:gridCol>
                <a:gridCol w="576072">
                  <a:extLst>
                    <a:ext uri="{9D8B030D-6E8A-4147-A177-3AD203B41FA5}">
                      <a16:colId xmlns:a16="http://schemas.microsoft.com/office/drawing/2014/main" val="119997587"/>
                    </a:ext>
                  </a:extLst>
                </a:gridCol>
                <a:gridCol w="576072">
                  <a:extLst>
                    <a:ext uri="{9D8B030D-6E8A-4147-A177-3AD203B41FA5}">
                      <a16:colId xmlns:a16="http://schemas.microsoft.com/office/drawing/2014/main" val="2191946755"/>
                    </a:ext>
                  </a:extLst>
                </a:gridCol>
                <a:gridCol w="576072">
                  <a:extLst>
                    <a:ext uri="{9D8B030D-6E8A-4147-A177-3AD203B41FA5}">
                      <a16:colId xmlns:a16="http://schemas.microsoft.com/office/drawing/2014/main" val="275309306"/>
                    </a:ext>
                  </a:extLst>
                </a:gridCol>
                <a:gridCol w="576072">
                  <a:extLst>
                    <a:ext uri="{9D8B030D-6E8A-4147-A177-3AD203B41FA5}">
                      <a16:colId xmlns:a16="http://schemas.microsoft.com/office/drawing/2014/main" val="1625335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41262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tieresucheneinzuhause - 2019-08-29 08:27:13</a:t>
                      </a:r>
                      <a:r>
                        <a:rPr kumimoji="0" lang="en-US" sz="1000" b="0" i="0" u="none" strike="noStrike" kern="1200" cap="none" spc="0" normalizeH="0" baseline="0" noProof="0">
                          <a:ln>
                            <a:noFill/>
                          </a:ln>
                          <a:solidFill>
                            <a:prstClr val="black"/>
                          </a:solidFill>
                          <a:effectLst/>
                          <a:uLnTx/>
                          <a:uFillTx/>
                          <a:latin typeface="+mn-lt"/>
                          <a:ea typeface="+mn-ea"/>
                          <a:cs typeface="+mn-cs"/>
                        </a:rPr>
                        <a:t>
 😻 Alisa liebt kompromisslos und innig! 😽
Und die ältere Dame möchte auch so zurückgeliebt werden. Das Herz schlägt regelmäßig, nur die Bauchspeicheldrüse zickt etwas. Aber die Lösung ist einfach: Mit Spezialfutter und Liebe ist Alisa rundum glücklich! 🏡💖🐱 📱 Tierheim Paderborn #katzenvermittlung #katzen #katzenliebe #cats #cat #catsofinstagram #catlove #cats_of_world #katzenleben #rescuecat #rescueismyfavoritebreed #tiere #animal #tierheim #tierschutz #adoptdontshop #friend #pets #pet #haustier #haustiere #adoptierenstattkaufen #shelter #dontshopadopt #adoptierenstattkaufen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https://www.instagram.com/p/B1vN64do7Za/media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18.09.2019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39425</a:t>
                      </a:r>
                    </a:p>
                  </a:txBody>
                  <a:tcPr/>
                </a:tc>
                <a:extLst>
                  <a:ext uri="{0D108BD9-81ED-4DB2-BD59-A6C34878D82A}">
                    <a16:rowId xmlns:a16="http://schemas.microsoft.com/office/drawing/2014/main" val="648798635"/>
                  </a:ext>
                </a:extLst>
              </a:tr>
            </a:tbl>
          </a:graphicData>
        </a:graphic>
      </p:graphicFrame>
      <p:sp>
        <p:nvSpPr>
          <p:cNvPr id="4" name="Text Placeholder 3">
            <a:extLst>
              <a:ext uri="{FF2B5EF4-FFF2-40B4-BE49-F238E27FC236}">
                <a16:creationId xmlns:a16="http://schemas.microsoft.com/office/drawing/2014/main" id="{154C1BF5-AD0E-43EC-9FD7-5A5C3D26DBFE}"/>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556015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95D07-5933-4B4E-A05E-63ACAC9AD1EA}"/>
              </a:ext>
            </a:extLst>
          </p:cNvPr>
          <p:cNvSpPr>
            <a:spLocks noGrp="1"/>
          </p:cNvSpPr>
          <p:nvPr>
            <p:ph type="title"/>
          </p:nvPr>
        </p:nvSpPr>
        <p:spPr/>
        <p:txBody>
          <a:bodyPr/>
          <a:lstStyle/>
          <a:p>
            <a:r>
              <a:rPr lang="en-US"/>
              <a:t>Instagram Posts Table | 01.2.21. Tiere suchen... - 9 of 21</a:t>
            </a:r>
          </a:p>
        </p:txBody>
      </p:sp>
      <p:graphicFrame>
        <p:nvGraphicFramePr>
          <p:cNvPr id="5" name="Table Placeholder 4">
            <a:extLst>
              <a:ext uri="{FF2B5EF4-FFF2-40B4-BE49-F238E27FC236}">
                <a16:creationId xmlns:a16="http://schemas.microsoft.com/office/drawing/2014/main" id="{2C63E562-EDEC-46F3-B995-B98275D5B5CC}"/>
              </a:ext>
            </a:extLst>
          </p:cNvPr>
          <p:cNvGraphicFramePr>
            <a:graphicFrameLocks noGrp="1"/>
          </p:cNvGraphicFramePr>
          <p:nvPr>
            <p:ph type="tbl" sz="quarter" idx="13"/>
            <p:extLst>
              <p:ext uri="{D42A27DB-BD31-4B8C-83A1-F6EECF244321}">
                <p14:modId xmlns:p14="http://schemas.microsoft.com/office/powerpoint/2010/main" val="1899145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611683850"/>
                    </a:ext>
                  </a:extLst>
                </a:gridCol>
                <a:gridCol w="1234439">
                  <a:extLst>
                    <a:ext uri="{9D8B030D-6E8A-4147-A177-3AD203B41FA5}">
                      <a16:colId xmlns:a16="http://schemas.microsoft.com/office/drawing/2014/main" val="22358619"/>
                    </a:ext>
                  </a:extLst>
                </a:gridCol>
                <a:gridCol w="576072">
                  <a:extLst>
                    <a:ext uri="{9D8B030D-6E8A-4147-A177-3AD203B41FA5}">
                      <a16:colId xmlns:a16="http://schemas.microsoft.com/office/drawing/2014/main" val="3847239891"/>
                    </a:ext>
                  </a:extLst>
                </a:gridCol>
                <a:gridCol w="576072">
                  <a:extLst>
                    <a:ext uri="{9D8B030D-6E8A-4147-A177-3AD203B41FA5}">
                      <a16:colId xmlns:a16="http://schemas.microsoft.com/office/drawing/2014/main" val="2257023023"/>
                    </a:ext>
                  </a:extLst>
                </a:gridCol>
                <a:gridCol w="576072">
                  <a:extLst>
                    <a:ext uri="{9D8B030D-6E8A-4147-A177-3AD203B41FA5}">
                      <a16:colId xmlns:a16="http://schemas.microsoft.com/office/drawing/2014/main" val="1256921127"/>
                    </a:ext>
                  </a:extLst>
                </a:gridCol>
                <a:gridCol w="576072">
                  <a:extLst>
                    <a:ext uri="{9D8B030D-6E8A-4147-A177-3AD203B41FA5}">
                      <a16:colId xmlns:a16="http://schemas.microsoft.com/office/drawing/2014/main" val="2548220841"/>
                    </a:ext>
                  </a:extLst>
                </a:gridCol>
                <a:gridCol w="576072">
                  <a:extLst>
                    <a:ext uri="{9D8B030D-6E8A-4147-A177-3AD203B41FA5}">
                      <a16:colId xmlns:a16="http://schemas.microsoft.com/office/drawing/2014/main" val="3984868772"/>
                    </a:ext>
                  </a:extLst>
                </a:gridCol>
                <a:gridCol w="576072">
                  <a:extLst>
                    <a:ext uri="{9D8B030D-6E8A-4147-A177-3AD203B41FA5}">
                      <a16:colId xmlns:a16="http://schemas.microsoft.com/office/drawing/2014/main" val="1925151148"/>
                    </a:ext>
                  </a:extLst>
                </a:gridCol>
                <a:gridCol w="576072">
                  <a:extLst>
                    <a:ext uri="{9D8B030D-6E8A-4147-A177-3AD203B41FA5}">
                      <a16:colId xmlns:a16="http://schemas.microsoft.com/office/drawing/2014/main" val="1857149575"/>
                    </a:ext>
                  </a:extLst>
                </a:gridCol>
                <a:gridCol w="576072">
                  <a:extLst>
                    <a:ext uri="{9D8B030D-6E8A-4147-A177-3AD203B41FA5}">
                      <a16:colId xmlns:a16="http://schemas.microsoft.com/office/drawing/2014/main" val="4143895028"/>
                    </a:ext>
                  </a:extLst>
                </a:gridCol>
                <a:gridCol w="576072">
                  <a:extLst>
                    <a:ext uri="{9D8B030D-6E8A-4147-A177-3AD203B41FA5}">
                      <a16:colId xmlns:a16="http://schemas.microsoft.com/office/drawing/2014/main" val="2471321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85724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tieresucheneinzuhause - 2019-08-28 23:10:12</a:t>
                      </a:r>
                      <a:r>
                        <a:rPr kumimoji="0" lang="en-US" sz="1000" b="0" i="0" u="none" strike="noStrike" kern="1200" cap="none" spc="0" normalizeH="0" baseline="0" noProof="0">
                          <a:ln>
                            <a:noFill/>
                          </a:ln>
                          <a:solidFill>
                            <a:prstClr val="black"/>
                          </a:solidFill>
                          <a:effectLst/>
                          <a:uLnTx/>
                          <a:uFillTx/>
                          <a:latin typeface="+mn-lt"/>
                          <a:ea typeface="+mn-ea"/>
                          <a:cs typeface="+mn-cs"/>
                        </a:rPr>
                        <a:t>
 Komm, spiel mit mir 💚🐎🐕 @anna_car_95 #tieresucheneinzuhause #tsez #hundeliebe #horselove #animals #adoptdontshop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https://www.instagram.com/p/B1uOTevIXd9/media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18.09.2019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35053</a:t>
                      </a:r>
                    </a:p>
                  </a:txBody>
                  <a:tcPr/>
                </a:tc>
                <a:extLst>
                  <a:ext uri="{0D108BD9-81ED-4DB2-BD59-A6C34878D82A}">
                    <a16:rowId xmlns:a16="http://schemas.microsoft.com/office/drawing/2014/main" val="2682626310"/>
                  </a:ext>
                </a:extLst>
              </a:tr>
            </a:tbl>
          </a:graphicData>
        </a:graphic>
      </p:graphicFrame>
      <p:sp>
        <p:nvSpPr>
          <p:cNvPr id="4" name="Text Placeholder 3">
            <a:extLst>
              <a:ext uri="{FF2B5EF4-FFF2-40B4-BE49-F238E27FC236}">
                <a16:creationId xmlns:a16="http://schemas.microsoft.com/office/drawing/2014/main" id="{044EEC17-43EF-4509-908B-D1AFC91B6C93}"/>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1430170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FF6B7-3EF0-4DC2-89A5-275EB7C34656}"/>
              </a:ext>
            </a:extLst>
          </p:cNvPr>
          <p:cNvSpPr>
            <a:spLocks noGrp="1"/>
          </p:cNvSpPr>
          <p:nvPr>
            <p:ph type="title"/>
          </p:nvPr>
        </p:nvSpPr>
        <p:spPr/>
        <p:txBody>
          <a:bodyPr/>
          <a:lstStyle/>
          <a:p>
            <a:r>
              <a:rPr lang="en-US"/>
              <a:t>Instagram Posts Table | 01.2.21. Tiere suchen... - 10 of 21</a:t>
            </a:r>
          </a:p>
        </p:txBody>
      </p:sp>
      <p:graphicFrame>
        <p:nvGraphicFramePr>
          <p:cNvPr id="5" name="Table Placeholder 4">
            <a:extLst>
              <a:ext uri="{FF2B5EF4-FFF2-40B4-BE49-F238E27FC236}">
                <a16:creationId xmlns:a16="http://schemas.microsoft.com/office/drawing/2014/main" id="{DA7C2DB5-3AC0-4598-ABD2-FF9D3203DB01}"/>
              </a:ext>
            </a:extLst>
          </p:cNvPr>
          <p:cNvGraphicFramePr>
            <a:graphicFrameLocks noGrp="1"/>
          </p:cNvGraphicFramePr>
          <p:nvPr>
            <p:ph type="tbl" sz="quarter" idx="13"/>
            <p:extLst>
              <p:ext uri="{D42A27DB-BD31-4B8C-83A1-F6EECF244321}">
                <p14:modId xmlns:p14="http://schemas.microsoft.com/office/powerpoint/2010/main" val="1132697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68124663"/>
                    </a:ext>
                  </a:extLst>
                </a:gridCol>
                <a:gridCol w="1234439">
                  <a:extLst>
                    <a:ext uri="{9D8B030D-6E8A-4147-A177-3AD203B41FA5}">
                      <a16:colId xmlns:a16="http://schemas.microsoft.com/office/drawing/2014/main" val="182721491"/>
                    </a:ext>
                  </a:extLst>
                </a:gridCol>
                <a:gridCol w="576072">
                  <a:extLst>
                    <a:ext uri="{9D8B030D-6E8A-4147-A177-3AD203B41FA5}">
                      <a16:colId xmlns:a16="http://schemas.microsoft.com/office/drawing/2014/main" val="4251163400"/>
                    </a:ext>
                  </a:extLst>
                </a:gridCol>
                <a:gridCol w="576072">
                  <a:extLst>
                    <a:ext uri="{9D8B030D-6E8A-4147-A177-3AD203B41FA5}">
                      <a16:colId xmlns:a16="http://schemas.microsoft.com/office/drawing/2014/main" val="1255456265"/>
                    </a:ext>
                  </a:extLst>
                </a:gridCol>
                <a:gridCol w="576072">
                  <a:extLst>
                    <a:ext uri="{9D8B030D-6E8A-4147-A177-3AD203B41FA5}">
                      <a16:colId xmlns:a16="http://schemas.microsoft.com/office/drawing/2014/main" val="4095605614"/>
                    </a:ext>
                  </a:extLst>
                </a:gridCol>
                <a:gridCol w="576072">
                  <a:extLst>
                    <a:ext uri="{9D8B030D-6E8A-4147-A177-3AD203B41FA5}">
                      <a16:colId xmlns:a16="http://schemas.microsoft.com/office/drawing/2014/main" val="1169684924"/>
                    </a:ext>
                  </a:extLst>
                </a:gridCol>
                <a:gridCol w="576072">
                  <a:extLst>
                    <a:ext uri="{9D8B030D-6E8A-4147-A177-3AD203B41FA5}">
                      <a16:colId xmlns:a16="http://schemas.microsoft.com/office/drawing/2014/main" val="1454842446"/>
                    </a:ext>
                  </a:extLst>
                </a:gridCol>
                <a:gridCol w="576072">
                  <a:extLst>
                    <a:ext uri="{9D8B030D-6E8A-4147-A177-3AD203B41FA5}">
                      <a16:colId xmlns:a16="http://schemas.microsoft.com/office/drawing/2014/main" val="3406702633"/>
                    </a:ext>
                  </a:extLst>
                </a:gridCol>
                <a:gridCol w="576072">
                  <a:extLst>
                    <a:ext uri="{9D8B030D-6E8A-4147-A177-3AD203B41FA5}">
                      <a16:colId xmlns:a16="http://schemas.microsoft.com/office/drawing/2014/main" val="1479104483"/>
                    </a:ext>
                  </a:extLst>
                </a:gridCol>
                <a:gridCol w="576072">
                  <a:extLst>
                    <a:ext uri="{9D8B030D-6E8A-4147-A177-3AD203B41FA5}">
                      <a16:colId xmlns:a16="http://schemas.microsoft.com/office/drawing/2014/main" val="2967061824"/>
                    </a:ext>
                  </a:extLst>
                </a:gridCol>
                <a:gridCol w="576072">
                  <a:extLst>
                    <a:ext uri="{9D8B030D-6E8A-4147-A177-3AD203B41FA5}">
                      <a16:colId xmlns:a16="http://schemas.microsoft.com/office/drawing/2014/main" val="2663631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14891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tieresucheneinzuhause - 2019-08-28 19:32:38</a:t>
                      </a:r>
                      <a:r>
                        <a:rPr kumimoji="0" lang="en-US" sz="1000" b="0" i="0" u="none" strike="noStrike" kern="1200" cap="none" spc="0" normalizeH="0" baseline="0" noProof="0">
                          <a:ln>
                            <a:noFill/>
                          </a:ln>
                          <a:solidFill>
                            <a:prstClr val="black"/>
                          </a:solidFill>
                          <a:effectLst/>
                          <a:uLnTx/>
                          <a:uFillTx/>
                          <a:latin typeface="+mn-lt"/>
                          <a:ea typeface="+mn-ea"/>
                          <a:cs typeface="+mn-cs"/>
                        </a:rPr>
                        <a:t>
 Unglücklichster Kater der Welt! 😿
Benny vermisst es so sehr Gras zu riechen, Mäuse zu jagen und am Ende des Tages eine streichelnde Hand zu haben, die nur ihm gehört. ❤ Seine Sehnsucht ist so groß. ➡ Tierheim Paderborn #katzenvermittlung #katzen #katzenliebe #cats #cat #catsofinstagram #catlove #cats_of_world #katzenleben #rescuecat #rescueismyfavoritebreed #tiere #animal #tierheim #tierschutz #adoptdontshop #friend #pets #pet #haustier #haustiere #adoptierenstattkaufen #shelter #dontshopadopt #adoptierenstattkaufen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https://www.instagram.com/p/B1t1RLTos4M/media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18.09.2019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37246</a:t>
                      </a:r>
                    </a:p>
                  </a:txBody>
                  <a:tcPr/>
                </a:tc>
                <a:extLst>
                  <a:ext uri="{0D108BD9-81ED-4DB2-BD59-A6C34878D82A}">
                    <a16:rowId xmlns:a16="http://schemas.microsoft.com/office/drawing/2014/main" val="2150372775"/>
                  </a:ext>
                </a:extLst>
              </a:tr>
            </a:tbl>
          </a:graphicData>
        </a:graphic>
      </p:graphicFrame>
      <p:sp>
        <p:nvSpPr>
          <p:cNvPr id="4" name="Text Placeholder 3">
            <a:extLst>
              <a:ext uri="{FF2B5EF4-FFF2-40B4-BE49-F238E27FC236}">
                <a16:creationId xmlns:a16="http://schemas.microsoft.com/office/drawing/2014/main" id="{C7A998EA-2EA5-4B10-903D-35C92F80E56A}"/>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3601011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66A45-7936-47AD-A4B9-AF19D5293B46}"/>
              </a:ext>
            </a:extLst>
          </p:cNvPr>
          <p:cNvSpPr>
            <a:spLocks noGrp="1"/>
          </p:cNvSpPr>
          <p:nvPr>
            <p:ph type="title"/>
          </p:nvPr>
        </p:nvSpPr>
        <p:spPr/>
        <p:txBody>
          <a:bodyPr/>
          <a:lstStyle/>
          <a:p>
            <a:r>
              <a:rPr lang="en-US"/>
              <a:t>Instagram Posts Table | 01.2.21. Tiere suchen... - 11 of 21</a:t>
            </a:r>
          </a:p>
        </p:txBody>
      </p:sp>
      <p:graphicFrame>
        <p:nvGraphicFramePr>
          <p:cNvPr id="5" name="Table Placeholder 4">
            <a:extLst>
              <a:ext uri="{FF2B5EF4-FFF2-40B4-BE49-F238E27FC236}">
                <a16:creationId xmlns:a16="http://schemas.microsoft.com/office/drawing/2014/main" id="{4302F8AB-5F38-4064-86A3-BA048B5045DC}"/>
              </a:ext>
            </a:extLst>
          </p:cNvPr>
          <p:cNvGraphicFramePr>
            <a:graphicFrameLocks noGrp="1"/>
          </p:cNvGraphicFramePr>
          <p:nvPr>
            <p:ph type="tbl" sz="quarter" idx="13"/>
            <p:extLst>
              <p:ext uri="{D42A27DB-BD31-4B8C-83A1-F6EECF244321}">
                <p14:modId xmlns:p14="http://schemas.microsoft.com/office/powerpoint/2010/main" val="222752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048260602"/>
                    </a:ext>
                  </a:extLst>
                </a:gridCol>
                <a:gridCol w="1234439">
                  <a:extLst>
                    <a:ext uri="{9D8B030D-6E8A-4147-A177-3AD203B41FA5}">
                      <a16:colId xmlns:a16="http://schemas.microsoft.com/office/drawing/2014/main" val="1709324514"/>
                    </a:ext>
                  </a:extLst>
                </a:gridCol>
                <a:gridCol w="576072">
                  <a:extLst>
                    <a:ext uri="{9D8B030D-6E8A-4147-A177-3AD203B41FA5}">
                      <a16:colId xmlns:a16="http://schemas.microsoft.com/office/drawing/2014/main" val="2841625881"/>
                    </a:ext>
                  </a:extLst>
                </a:gridCol>
                <a:gridCol w="576072">
                  <a:extLst>
                    <a:ext uri="{9D8B030D-6E8A-4147-A177-3AD203B41FA5}">
                      <a16:colId xmlns:a16="http://schemas.microsoft.com/office/drawing/2014/main" val="3636237778"/>
                    </a:ext>
                  </a:extLst>
                </a:gridCol>
                <a:gridCol w="576072">
                  <a:extLst>
                    <a:ext uri="{9D8B030D-6E8A-4147-A177-3AD203B41FA5}">
                      <a16:colId xmlns:a16="http://schemas.microsoft.com/office/drawing/2014/main" val="2182559337"/>
                    </a:ext>
                  </a:extLst>
                </a:gridCol>
                <a:gridCol w="576072">
                  <a:extLst>
                    <a:ext uri="{9D8B030D-6E8A-4147-A177-3AD203B41FA5}">
                      <a16:colId xmlns:a16="http://schemas.microsoft.com/office/drawing/2014/main" val="1957200264"/>
                    </a:ext>
                  </a:extLst>
                </a:gridCol>
                <a:gridCol w="576072">
                  <a:extLst>
                    <a:ext uri="{9D8B030D-6E8A-4147-A177-3AD203B41FA5}">
                      <a16:colId xmlns:a16="http://schemas.microsoft.com/office/drawing/2014/main" val="3765410655"/>
                    </a:ext>
                  </a:extLst>
                </a:gridCol>
                <a:gridCol w="576072">
                  <a:extLst>
                    <a:ext uri="{9D8B030D-6E8A-4147-A177-3AD203B41FA5}">
                      <a16:colId xmlns:a16="http://schemas.microsoft.com/office/drawing/2014/main" val="4224711725"/>
                    </a:ext>
                  </a:extLst>
                </a:gridCol>
                <a:gridCol w="576072">
                  <a:extLst>
                    <a:ext uri="{9D8B030D-6E8A-4147-A177-3AD203B41FA5}">
                      <a16:colId xmlns:a16="http://schemas.microsoft.com/office/drawing/2014/main" val="3144972852"/>
                    </a:ext>
                  </a:extLst>
                </a:gridCol>
                <a:gridCol w="576072">
                  <a:extLst>
                    <a:ext uri="{9D8B030D-6E8A-4147-A177-3AD203B41FA5}">
                      <a16:colId xmlns:a16="http://schemas.microsoft.com/office/drawing/2014/main" val="4046782052"/>
                    </a:ext>
                  </a:extLst>
                </a:gridCol>
                <a:gridCol w="576072">
                  <a:extLst>
                    <a:ext uri="{9D8B030D-6E8A-4147-A177-3AD203B41FA5}">
                      <a16:colId xmlns:a16="http://schemas.microsoft.com/office/drawing/2014/main" val="4001464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33794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tieresucheneinzuhause - 2019-08-27 20:47:48</a:t>
                      </a:r>
                      <a:r>
                        <a:rPr kumimoji="0" lang="de-DE" sz="1000" b="0" i="0" u="none" strike="noStrike" kern="1200" cap="none" spc="0" normalizeH="0" baseline="0" noProof="0">
                          <a:ln>
                            <a:noFill/>
                          </a:ln>
                          <a:solidFill>
                            <a:prstClr val="black"/>
                          </a:solidFill>
                          <a:effectLst/>
                          <a:uLnTx/>
                          <a:uFillTx/>
                          <a:latin typeface="+mn-lt"/>
                          <a:ea typeface="+mn-ea"/>
                          <a:cs typeface="+mn-cs"/>
                        </a:rPr>
                        <a:t>
 Können wir im Zoo viel über Tiere lernen und darüber, wie wir sie am besten schützen? Oder vermittelt uns der Zoo ein falsches Bild vom Umgang mit Tieren? #tieresucheneinzuhause #tsez #animals #zoo #animalrescue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https://www.instagram.com/p/B1rTg1uIP2L/media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18.09.2019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29757</a:t>
                      </a:r>
                    </a:p>
                  </a:txBody>
                  <a:tcPr/>
                </a:tc>
                <a:extLst>
                  <a:ext uri="{0D108BD9-81ED-4DB2-BD59-A6C34878D82A}">
                    <a16:rowId xmlns:a16="http://schemas.microsoft.com/office/drawing/2014/main" val="1277057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tieresucheneinzuhause - 2019-08-27 13:45:17</a:t>
                      </a:r>
                      <a:r>
                        <a:rPr kumimoji="0" lang="de-DE" sz="1000" b="0" i="0" u="none" strike="noStrike" kern="1200" cap="none" spc="0" normalizeH="0" baseline="0" noProof="0">
                          <a:ln>
                            <a:noFill/>
                          </a:ln>
                          <a:solidFill>
                            <a:prstClr val="black"/>
                          </a:solidFill>
                          <a:effectLst/>
                          <a:uLnTx/>
                          <a:uFillTx/>
                          <a:latin typeface="+mn-lt"/>
                          <a:ea typeface="+mn-ea"/>
                          <a:cs typeface="+mn-cs"/>
                        </a:rPr>
                        <a:t>
 🐈 Das Leben ist ein Wagnis!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https://www.instagram.com/p/B1qo2BECDwx/media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18.09.2019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32069</a:t>
                      </a:r>
                    </a:p>
                  </a:txBody>
                  <a:tcPr/>
                </a:tc>
                <a:extLst>
                  <a:ext uri="{0D108BD9-81ED-4DB2-BD59-A6C34878D82A}">
                    <a16:rowId xmlns:a16="http://schemas.microsoft.com/office/drawing/2014/main" val="1772870590"/>
                  </a:ext>
                </a:extLst>
              </a:tr>
            </a:tbl>
          </a:graphicData>
        </a:graphic>
      </p:graphicFrame>
      <p:sp>
        <p:nvSpPr>
          <p:cNvPr id="4" name="Text Placeholder 3">
            <a:extLst>
              <a:ext uri="{FF2B5EF4-FFF2-40B4-BE49-F238E27FC236}">
                <a16:creationId xmlns:a16="http://schemas.microsoft.com/office/drawing/2014/main" id="{88C1633E-B29B-474C-BD95-38CD544C52F5}"/>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573243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7D39D-F67E-47F0-BA58-4AA6B6AB27D1}"/>
              </a:ext>
            </a:extLst>
          </p:cNvPr>
          <p:cNvSpPr>
            <a:spLocks noGrp="1"/>
          </p:cNvSpPr>
          <p:nvPr>
            <p:ph type="title"/>
          </p:nvPr>
        </p:nvSpPr>
        <p:spPr/>
        <p:txBody>
          <a:bodyPr/>
          <a:lstStyle/>
          <a:p>
            <a:r>
              <a:rPr lang="en-US"/>
              <a:t>Instagram Posts Table | 01.2.21. Tiere suchen... - 12 of 21</a:t>
            </a:r>
          </a:p>
        </p:txBody>
      </p:sp>
      <p:graphicFrame>
        <p:nvGraphicFramePr>
          <p:cNvPr id="5" name="Table Placeholder 4">
            <a:extLst>
              <a:ext uri="{FF2B5EF4-FFF2-40B4-BE49-F238E27FC236}">
                <a16:creationId xmlns:a16="http://schemas.microsoft.com/office/drawing/2014/main" id="{2B50DC48-CF08-4FF1-9016-8EAD4C28FB80}"/>
              </a:ext>
            </a:extLst>
          </p:cNvPr>
          <p:cNvGraphicFramePr>
            <a:graphicFrameLocks noGrp="1"/>
          </p:cNvGraphicFramePr>
          <p:nvPr>
            <p:ph type="tbl" sz="quarter" idx="13"/>
            <p:extLst>
              <p:ext uri="{D42A27DB-BD31-4B8C-83A1-F6EECF244321}">
                <p14:modId xmlns:p14="http://schemas.microsoft.com/office/powerpoint/2010/main" val="945435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820469582"/>
                    </a:ext>
                  </a:extLst>
                </a:gridCol>
                <a:gridCol w="1234439">
                  <a:extLst>
                    <a:ext uri="{9D8B030D-6E8A-4147-A177-3AD203B41FA5}">
                      <a16:colId xmlns:a16="http://schemas.microsoft.com/office/drawing/2014/main" val="1123691886"/>
                    </a:ext>
                  </a:extLst>
                </a:gridCol>
                <a:gridCol w="576072">
                  <a:extLst>
                    <a:ext uri="{9D8B030D-6E8A-4147-A177-3AD203B41FA5}">
                      <a16:colId xmlns:a16="http://schemas.microsoft.com/office/drawing/2014/main" val="2675584490"/>
                    </a:ext>
                  </a:extLst>
                </a:gridCol>
                <a:gridCol w="576072">
                  <a:extLst>
                    <a:ext uri="{9D8B030D-6E8A-4147-A177-3AD203B41FA5}">
                      <a16:colId xmlns:a16="http://schemas.microsoft.com/office/drawing/2014/main" val="2453705124"/>
                    </a:ext>
                  </a:extLst>
                </a:gridCol>
                <a:gridCol w="576072">
                  <a:extLst>
                    <a:ext uri="{9D8B030D-6E8A-4147-A177-3AD203B41FA5}">
                      <a16:colId xmlns:a16="http://schemas.microsoft.com/office/drawing/2014/main" val="4047314068"/>
                    </a:ext>
                  </a:extLst>
                </a:gridCol>
                <a:gridCol w="576072">
                  <a:extLst>
                    <a:ext uri="{9D8B030D-6E8A-4147-A177-3AD203B41FA5}">
                      <a16:colId xmlns:a16="http://schemas.microsoft.com/office/drawing/2014/main" val="2385247412"/>
                    </a:ext>
                  </a:extLst>
                </a:gridCol>
                <a:gridCol w="576072">
                  <a:extLst>
                    <a:ext uri="{9D8B030D-6E8A-4147-A177-3AD203B41FA5}">
                      <a16:colId xmlns:a16="http://schemas.microsoft.com/office/drawing/2014/main" val="3350235372"/>
                    </a:ext>
                  </a:extLst>
                </a:gridCol>
                <a:gridCol w="576072">
                  <a:extLst>
                    <a:ext uri="{9D8B030D-6E8A-4147-A177-3AD203B41FA5}">
                      <a16:colId xmlns:a16="http://schemas.microsoft.com/office/drawing/2014/main" val="3418884149"/>
                    </a:ext>
                  </a:extLst>
                </a:gridCol>
                <a:gridCol w="576072">
                  <a:extLst>
                    <a:ext uri="{9D8B030D-6E8A-4147-A177-3AD203B41FA5}">
                      <a16:colId xmlns:a16="http://schemas.microsoft.com/office/drawing/2014/main" val="3538918732"/>
                    </a:ext>
                  </a:extLst>
                </a:gridCol>
                <a:gridCol w="576072">
                  <a:extLst>
                    <a:ext uri="{9D8B030D-6E8A-4147-A177-3AD203B41FA5}">
                      <a16:colId xmlns:a16="http://schemas.microsoft.com/office/drawing/2014/main" val="440530922"/>
                    </a:ext>
                  </a:extLst>
                </a:gridCol>
                <a:gridCol w="576072">
                  <a:extLst>
                    <a:ext uri="{9D8B030D-6E8A-4147-A177-3AD203B41FA5}">
                      <a16:colId xmlns:a16="http://schemas.microsoft.com/office/drawing/2014/main" val="981022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18299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tieresucheneinzuhause - 2019-08-26 19:49:42</a:t>
                      </a:r>
                      <a:r>
                        <a:rPr kumimoji="0" lang="en-US" sz="1000" b="0" i="0" u="none" strike="noStrike" kern="1200" cap="none" spc="0" normalizeH="0" baseline="0" noProof="0">
                          <a:ln>
                            <a:noFill/>
                          </a:ln>
                          <a:solidFill>
                            <a:prstClr val="black"/>
                          </a:solidFill>
                          <a:effectLst/>
                          <a:uLnTx/>
                          <a:uFillTx/>
                          <a:latin typeface="+mn-lt"/>
                          <a:ea typeface="+mn-ea"/>
                          <a:cs typeface="+mn-cs"/>
                        </a:rPr>
                        <a:t>
 +++ Zuhause gefunden +++
😔 Alleine schafft Otti es nicht! 😿
Er braucht ein liebevolles Zuhause, um zu begreifen, dass Abschiede auch eine neue Chance sein können. ❤ ☎ Tierheim Paderborn #katzenvermittlung #katzen #katzenliebe #cats #cat #catsofinstagram #catlove #cats_of_world #katzenleben #rescuecat #rescueismyfavoritebreed #tiere #animal #tierheim #tierschutz #adoptdontshop #friend #pets #pet #haustier #haustiere #adoptierenstattkaufen #shelter #dontshopadopt #adoptierenstattkaufen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https://www.instagram.com/p/B1otnvwoZte/media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18.09.2019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39980</a:t>
                      </a:r>
                    </a:p>
                  </a:txBody>
                  <a:tcPr/>
                </a:tc>
                <a:extLst>
                  <a:ext uri="{0D108BD9-81ED-4DB2-BD59-A6C34878D82A}">
                    <a16:rowId xmlns:a16="http://schemas.microsoft.com/office/drawing/2014/main" val="1529992097"/>
                  </a:ext>
                </a:extLst>
              </a:tr>
            </a:tbl>
          </a:graphicData>
        </a:graphic>
      </p:graphicFrame>
      <p:sp>
        <p:nvSpPr>
          <p:cNvPr id="4" name="Text Placeholder 3">
            <a:extLst>
              <a:ext uri="{FF2B5EF4-FFF2-40B4-BE49-F238E27FC236}">
                <a16:creationId xmlns:a16="http://schemas.microsoft.com/office/drawing/2014/main" id="{03AA1B3F-044D-4A11-B0F7-447EA7201F82}"/>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2942096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0AADE-8490-456C-A458-0EB933434569}"/>
              </a:ext>
            </a:extLst>
          </p:cNvPr>
          <p:cNvSpPr>
            <a:spLocks noGrp="1"/>
          </p:cNvSpPr>
          <p:nvPr>
            <p:ph type="title"/>
          </p:nvPr>
        </p:nvSpPr>
        <p:spPr/>
        <p:txBody>
          <a:bodyPr/>
          <a:lstStyle/>
          <a:p>
            <a:r>
              <a:rPr lang="en-US"/>
              <a:t>Instagram Posts Table | 01.2.21. Tiere suchen... - 13 of 21</a:t>
            </a:r>
          </a:p>
        </p:txBody>
      </p:sp>
      <p:graphicFrame>
        <p:nvGraphicFramePr>
          <p:cNvPr id="5" name="Table Placeholder 4">
            <a:extLst>
              <a:ext uri="{FF2B5EF4-FFF2-40B4-BE49-F238E27FC236}">
                <a16:creationId xmlns:a16="http://schemas.microsoft.com/office/drawing/2014/main" id="{CD76C1B1-50F5-435F-A140-8448A9AA9C13}"/>
              </a:ext>
            </a:extLst>
          </p:cNvPr>
          <p:cNvGraphicFramePr>
            <a:graphicFrameLocks noGrp="1"/>
          </p:cNvGraphicFramePr>
          <p:nvPr>
            <p:ph type="tbl" sz="quarter" idx="13"/>
            <p:extLst>
              <p:ext uri="{D42A27DB-BD31-4B8C-83A1-F6EECF244321}">
                <p14:modId xmlns:p14="http://schemas.microsoft.com/office/powerpoint/2010/main" val="3459749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84802831"/>
                    </a:ext>
                  </a:extLst>
                </a:gridCol>
                <a:gridCol w="1234439">
                  <a:extLst>
                    <a:ext uri="{9D8B030D-6E8A-4147-A177-3AD203B41FA5}">
                      <a16:colId xmlns:a16="http://schemas.microsoft.com/office/drawing/2014/main" val="1134395451"/>
                    </a:ext>
                  </a:extLst>
                </a:gridCol>
                <a:gridCol w="576072">
                  <a:extLst>
                    <a:ext uri="{9D8B030D-6E8A-4147-A177-3AD203B41FA5}">
                      <a16:colId xmlns:a16="http://schemas.microsoft.com/office/drawing/2014/main" val="1915112881"/>
                    </a:ext>
                  </a:extLst>
                </a:gridCol>
                <a:gridCol w="576072">
                  <a:extLst>
                    <a:ext uri="{9D8B030D-6E8A-4147-A177-3AD203B41FA5}">
                      <a16:colId xmlns:a16="http://schemas.microsoft.com/office/drawing/2014/main" val="2850655851"/>
                    </a:ext>
                  </a:extLst>
                </a:gridCol>
                <a:gridCol w="576072">
                  <a:extLst>
                    <a:ext uri="{9D8B030D-6E8A-4147-A177-3AD203B41FA5}">
                      <a16:colId xmlns:a16="http://schemas.microsoft.com/office/drawing/2014/main" val="4269354549"/>
                    </a:ext>
                  </a:extLst>
                </a:gridCol>
                <a:gridCol w="576072">
                  <a:extLst>
                    <a:ext uri="{9D8B030D-6E8A-4147-A177-3AD203B41FA5}">
                      <a16:colId xmlns:a16="http://schemas.microsoft.com/office/drawing/2014/main" val="2567395648"/>
                    </a:ext>
                  </a:extLst>
                </a:gridCol>
                <a:gridCol w="576072">
                  <a:extLst>
                    <a:ext uri="{9D8B030D-6E8A-4147-A177-3AD203B41FA5}">
                      <a16:colId xmlns:a16="http://schemas.microsoft.com/office/drawing/2014/main" val="3588163054"/>
                    </a:ext>
                  </a:extLst>
                </a:gridCol>
                <a:gridCol w="576072">
                  <a:extLst>
                    <a:ext uri="{9D8B030D-6E8A-4147-A177-3AD203B41FA5}">
                      <a16:colId xmlns:a16="http://schemas.microsoft.com/office/drawing/2014/main" val="245301848"/>
                    </a:ext>
                  </a:extLst>
                </a:gridCol>
                <a:gridCol w="576072">
                  <a:extLst>
                    <a:ext uri="{9D8B030D-6E8A-4147-A177-3AD203B41FA5}">
                      <a16:colId xmlns:a16="http://schemas.microsoft.com/office/drawing/2014/main" val="4225555221"/>
                    </a:ext>
                  </a:extLst>
                </a:gridCol>
                <a:gridCol w="576072">
                  <a:extLst>
                    <a:ext uri="{9D8B030D-6E8A-4147-A177-3AD203B41FA5}">
                      <a16:colId xmlns:a16="http://schemas.microsoft.com/office/drawing/2014/main" val="4229163800"/>
                    </a:ext>
                  </a:extLst>
                </a:gridCol>
                <a:gridCol w="576072">
                  <a:extLst>
                    <a:ext uri="{9D8B030D-6E8A-4147-A177-3AD203B41FA5}">
                      <a16:colId xmlns:a16="http://schemas.microsoft.com/office/drawing/2014/main" val="1805515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5681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tieresucheneinzuhause - 2019-08-25 19:37:53</a:t>
                      </a:r>
                      <a:r>
                        <a:rPr kumimoji="0" lang="de-DE" sz="1000" b="0" i="0" u="none" strike="noStrike" kern="1200" cap="none" spc="0" normalizeH="0" baseline="0" noProof="0">
                          <a:ln>
                            <a:noFill/>
                          </a:ln>
                          <a:solidFill>
                            <a:prstClr val="black"/>
                          </a:solidFill>
                          <a:effectLst/>
                          <a:uLnTx/>
                          <a:uFillTx/>
                          <a:latin typeface="+mn-lt"/>
                          <a:ea typeface="+mn-ea"/>
                          <a:cs typeface="+mn-cs"/>
                        </a:rPr>
                        <a:t>
 😅 Unschuldiger Blick, aber sie haben es faustdick hinter den Ohren! 😎
❓ Hat euer Tier auch mit einem Clown gefrühstückt oder den Schalk im Nacken ❓#tieresucheneinzuhause #tsez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https://www.instagram.com/p/B1mHc4aI9xH/media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18.09.2019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41970</a:t>
                      </a:r>
                    </a:p>
                  </a:txBody>
                  <a:tcPr/>
                </a:tc>
                <a:extLst>
                  <a:ext uri="{0D108BD9-81ED-4DB2-BD59-A6C34878D82A}">
                    <a16:rowId xmlns:a16="http://schemas.microsoft.com/office/drawing/2014/main" val="1673779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tieresucheneinzuhause - 2019-08-25 19:35:15</a:t>
                      </a:r>
                      <a:r>
                        <a:rPr kumimoji="0" lang="de-DE" sz="1000" b="0" i="0" u="none" strike="noStrike" kern="1200" cap="none" spc="0" normalizeH="0" baseline="0" noProof="0">
                          <a:ln>
                            <a:noFill/>
                          </a:ln>
                          <a:solidFill>
                            <a:prstClr val="black"/>
                          </a:solidFill>
                          <a:effectLst/>
                          <a:uLnTx/>
                          <a:uFillTx/>
                          <a:latin typeface="+mn-lt"/>
                          <a:ea typeface="+mn-ea"/>
                          <a:cs typeface="+mn-cs"/>
                        </a:rPr>
                        <a:t>
 🤔 Retten Zoos Tier vor dem Aussterben? 🐅🦍🦏 Oder kann bedrohten Arten nur geholfen werden, indem ihr Lebensraum geschützt wird?
Was sagen Zoobefürworter, was die Gegner? Wir haben die Argumente für euch zusammengefasst. #tieresucheneinzuhause #tsez #zoo #animals #animalrescue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https://www.instagram.com/p/B1mHH6-INb3/media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18.09.2019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31210</a:t>
                      </a:r>
                    </a:p>
                  </a:txBody>
                  <a:tcPr/>
                </a:tc>
                <a:extLst>
                  <a:ext uri="{0D108BD9-81ED-4DB2-BD59-A6C34878D82A}">
                    <a16:rowId xmlns:a16="http://schemas.microsoft.com/office/drawing/2014/main" val="1862434675"/>
                  </a:ext>
                </a:extLst>
              </a:tr>
            </a:tbl>
          </a:graphicData>
        </a:graphic>
      </p:graphicFrame>
      <p:sp>
        <p:nvSpPr>
          <p:cNvPr id="4" name="Text Placeholder 3">
            <a:extLst>
              <a:ext uri="{FF2B5EF4-FFF2-40B4-BE49-F238E27FC236}">
                <a16:creationId xmlns:a16="http://schemas.microsoft.com/office/drawing/2014/main" id="{ED81D181-4F93-4035-86BF-0121BD03BD77}"/>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18961582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F8D0B-A8F4-4E2E-9F86-5AAF8C3A986A}"/>
              </a:ext>
            </a:extLst>
          </p:cNvPr>
          <p:cNvSpPr>
            <a:spLocks noGrp="1"/>
          </p:cNvSpPr>
          <p:nvPr>
            <p:ph type="title"/>
          </p:nvPr>
        </p:nvSpPr>
        <p:spPr/>
        <p:txBody>
          <a:bodyPr/>
          <a:lstStyle/>
          <a:p>
            <a:r>
              <a:rPr lang="en-US"/>
              <a:t>Instagram Posts Table | 01.2.21. Tiere suchen... - 14 of 21</a:t>
            </a:r>
          </a:p>
        </p:txBody>
      </p:sp>
      <p:graphicFrame>
        <p:nvGraphicFramePr>
          <p:cNvPr id="5" name="Table Placeholder 4">
            <a:extLst>
              <a:ext uri="{FF2B5EF4-FFF2-40B4-BE49-F238E27FC236}">
                <a16:creationId xmlns:a16="http://schemas.microsoft.com/office/drawing/2014/main" id="{92CB4ABC-FF58-462D-9514-8CF4FBD0A129}"/>
              </a:ext>
            </a:extLst>
          </p:cNvPr>
          <p:cNvGraphicFramePr>
            <a:graphicFrameLocks noGrp="1"/>
          </p:cNvGraphicFramePr>
          <p:nvPr>
            <p:ph type="tbl" sz="quarter" idx="13"/>
            <p:extLst>
              <p:ext uri="{D42A27DB-BD31-4B8C-83A1-F6EECF244321}">
                <p14:modId xmlns:p14="http://schemas.microsoft.com/office/powerpoint/2010/main" val="1686487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212649394"/>
                    </a:ext>
                  </a:extLst>
                </a:gridCol>
                <a:gridCol w="1234439">
                  <a:extLst>
                    <a:ext uri="{9D8B030D-6E8A-4147-A177-3AD203B41FA5}">
                      <a16:colId xmlns:a16="http://schemas.microsoft.com/office/drawing/2014/main" val="906223114"/>
                    </a:ext>
                  </a:extLst>
                </a:gridCol>
                <a:gridCol w="576072">
                  <a:extLst>
                    <a:ext uri="{9D8B030D-6E8A-4147-A177-3AD203B41FA5}">
                      <a16:colId xmlns:a16="http://schemas.microsoft.com/office/drawing/2014/main" val="285174749"/>
                    </a:ext>
                  </a:extLst>
                </a:gridCol>
                <a:gridCol w="576072">
                  <a:extLst>
                    <a:ext uri="{9D8B030D-6E8A-4147-A177-3AD203B41FA5}">
                      <a16:colId xmlns:a16="http://schemas.microsoft.com/office/drawing/2014/main" val="2896671595"/>
                    </a:ext>
                  </a:extLst>
                </a:gridCol>
                <a:gridCol w="576072">
                  <a:extLst>
                    <a:ext uri="{9D8B030D-6E8A-4147-A177-3AD203B41FA5}">
                      <a16:colId xmlns:a16="http://schemas.microsoft.com/office/drawing/2014/main" val="1731822384"/>
                    </a:ext>
                  </a:extLst>
                </a:gridCol>
                <a:gridCol w="576072">
                  <a:extLst>
                    <a:ext uri="{9D8B030D-6E8A-4147-A177-3AD203B41FA5}">
                      <a16:colId xmlns:a16="http://schemas.microsoft.com/office/drawing/2014/main" val="1115722631"/>
                    </a:ext>
                  </a:extLst>
                </a:gridCol>
                <a:gridCol w="576072">
                  <a:extLst>
                    <a:ext uri="{9D8B030D-6E8A-4147-A177-3AD203B41FA5}">
                      <a16:colId xmlns:a16="http://schemas.microsoft.com/office/drawing/2014/main" val="1953905167"/>
                    </a:ext>
                  </a:extLst>
                </a:gridCol>
                <a:gridCol w="576072">
                  <a:extLst>
                    <a:ext uri="{9D8B030D-6E8A-4147-A177-3AD203B41FA5}">
                      <a16:colId xmlns:a16="http://schemas.microsoft.com/office/drawing/2014/main" val="868743667"/>
                    </a:ext>
                  </a:extLst>
                </a:gridCol>
                <a:gridCol w="576072">
                  <a:extLst>
                    <a:ext uri="{9D8B030D-6E8A-4147-A177-3AD203B41FA5}">
                      <a16:colId xmlns:a16="http://schemas.microsoft.com/office/drawing/2014/main" val="3175746549"/>
                    </a:ext>
                  </a:extLst>
                </a:gridCol>
                <a:gridCol w="576072">
                  <a:extLst>
                    <a:ext uri="{9D8B030D-6E8A-4147-A177-3AD203B41FA5}">
                      <a16:colId xmlns:a16="http://schemas.microsoft.com/office/drawing/2014/main" val="1119013919"/>
                    </a:ext>
                  </a:extLst>
                </a:gridCol>
                <a:gridCol w="576072">
                  <a:extLst>
                    <a:ext uri="{9D8B030D-6E8A-4147-A177-3AD203B41FA5}">
                      <a16:colId xmlns:a16="http://schemas.microsoft.com/office/drawing/2014/main" val="4193893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32842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tieresucheneinzuhause - 2019-08-25 11:26:53</a:t>
                      </a:r>
                      <a:r>
                        <a:rPr kumimoji="0" lang="en-US" sz="1000" b="0" i="0" u="none" strike="noStrike" kern="1200" cap="none" spc="0" normalizeH="0" baseline="0" noProof="0">
                          <a:ln>
                            <a:noFill/>
                          </a:ln>
                          <a:solidFill>
                            <a:prstClr val="black"/>
                          </a:solidFill>
                          <a:effectLst/>
                          <a:uLnTx/>
                          <a:uFillTx/>
                          <a:latin typeface="+mn-lt"/>
                          <a:ea typeface="+mn-ea"/>
                          <a:cs typeface="+mn-cs"/>
                        </a:rPr>
                        <a:t>
 😔 Niemand, der Esgrima ins Herz schließt? 😢
Wir haben die tolle Hündin schon mehrfach vorgestellt - bisher ohne Erfolg. Aber wir wollen nicht aufgeben! Wir brauchen jemaden, der die gute Seele der ängstlichen, sanften Esgrima erkennt. ❤ ☎ Tierheim Paderborn #hundeliebe #hund #dog #dogs #dogsofinsta #animal #adoptdontbuy #rescuedog #adoptdogs #animallover #rescueismyfavoritebreed #straydogs #bestfriends #animallover #adoptdontshop #shelter #tierschutz #dogsofig #tierschutzhund #tierheim #hunde #pero #rescuedogs #tieresucheneinzuhause #hundeleben #hundeblick #hundeaufinstagram #dogofig #chien #adoptierenstattkaufen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https://www.instagram.com/p/B1lPR6aoL9N/media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18.09.2019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56448</a:t>
                      </a:r>
                    </a:p>
                  </a:txBody>
                  <a:tcPr/>
                </a:tc>
                <a:extLst>
                  <a:ext uri="{0D108BD9-81ED-4DB2-BD59-A6C34878D82A}">
                    <a16:rowId xmlns:a16="http://schemas.microsoft.com/office/drawing/2014/main" val="3397807177"/>
                  </a:ext>
                </a:extLst>
              </a:tr>
            </a:tbl>
          </a:graphicData>
        </a:graphic>
      </p:graphicFrame>
      <p:sp>
        <p:nvSpPr>
          <p:cNvPr id="4" name="Text Placeholder 3">
            <a:extLst>
              <a:ext uri="{FF2B5EF4-FFF2-40B4-BE49-F238E27FC236}">
                <a16:creationId xmlns:a16="http://schemas.microsoft.com/office/drawing/2014/main" id="{4E6A973E-588D-4B81-9292-FA7F9D7EC6F8}"/>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19003286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682C1-A33F-4E60-80A8-C3F2C5058DBF}"/>
              </a:ext>
            </a:extLst>
          </p:cNvPr>
          <p:cNvSpPr>
            <a:spLocks noGrp="1"/>
          </p:cNvSpPr>
          <p:nvPr>
            <p:ph type="title"/>
          </p:nvPr>
        </p:nvSpPr>
        <p:spPr/>
        <p:txBody>
          <a:bodyPr/>
          <a:lstStyle/>
          <a:p>
            <a:r>
              <a:rPr lang="en-US"/>
              <a:t>Instagram Posts Table | 01.2.21. Tiere suchen... - 15 of 21</a:t>
            </a:r>
          </a:p>
        </p:txBody>
      </p:sp>
      <p:graphicFrame>
        <p:nvGraphicFramePr>
          <p:cNvPr id="5" name="Table Placeholder 4">
            <a:extLst>
              <a:ext uri="{FF2B5EF4-FFF2-40B4-BE49-F238E27FC236}">
                <a16:creationId xmlns:a16="http://schemas.microsoft.com/office/drawing/2014/main" id="{7CD0FF82-9E5D-49A0-B7E8-23FA99810345}"/>
              </a:ext>
            </a:extLst>
          </p:cNvPr>
          <p:cNvGraphicFramePr>
            <a:graphicFrameLocks noGrp="1"/>
          </p:cNvGraphicFramePr>
          <p:nvPr>
            <p:ph type="tbl" sz="quarter" idx="13"/>
            <p:extLst>
              <p:ext uri="{D42A27DB-BD31-4B8C-83A1-F6EECF244321}">
                <p14:modId xmlns:p14="http://schemas.microsoft.com/office/powerpoint/2010/main" val="1639289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017756412"/>
                    </a:ext>
                  </a:extLst>
                </a:gridCol>
                <a:gridCol w="1234439">
                  <a:extLst>
                    <a:ext uri="{9D8B030D-6E8A-4147-A177-3AD203B41FA5}">
                      <a16:colId xmlns:a16="http://schemas.microsoft.com/office/drawing/2014/main" val="588183760"/>
                    </a:ext>
                  </a:extLst>
                </a:gridCol>
                <a:gridCol w="576072">
                  <a:extLst>
                    <a:ext uri="{9D8B030D-6E8A-4147-A177-3AD203B41FA5}">
                      <a16:colId xmlns:a16="http://schemas.microsoft.com/office/drawing/2014/main" val="2831372553"/>
                    </a:ext>
                  </a:extLst>
                </a:gridCol>
                <a:gridCol w="576072">
                  <a:extLst>
                    <a:ext uri="{9D8B030D-6E8A-4147-A177-3AD203B41FA5}">
                      <a16:colId xmlns:a16="http://schemas.microsoft.com/office/drawing/2014/main" val="360680926"/>
                    </a:ext>
                  </a:extLst>
                </a:gridCol>
                <a:gridCol w="576072">
                  <a:extLst>
                    <a:ext uri="{9D8B030D-6E8A-4147-A177-3AD203B41FA5}">
                      <a16:colId xmlns:a16="http://schemas.microsoft.com/office/drawing/2014/main" val="1255949147"/>
                    </a:ext>
                  </a:extLst>
                </a:gridCol>
                <a:gridCol w="576072">
                  <a:extLst>
                    <a:ext uri="{9D8B030D-6E8A-4147-A177-3AD203B41FA5}">
                      <a16:colId xmlns:a16="http://schemas.microsoft.com/office/drawing/2014/main" val="501002616"/>
                    </a:ext>
                  </a:extLst>
                </a:gridCol>
                <a:gridCol w="576072">
                  <a:extLst>
                    <a:ext uri="{9D8B030D-6E8A-4147-A177-3AD203B41FA5}">
                      <a16:colId xmlns:a16="http://schemas.microsoft.com/office/drawing/2014/main" val="4042675418"/>
                    </a:ext>
                  </a:extLst>
                </a:gridCol>
                <a:gridCol w="576072">
                  <a:extLst>
                    <a:ext uri="{9D8B030D-6E8A-4147-A177-3AD203B41FA5}">
                      <a16:colId xmlns:a16="http://schemas.microsoft.com/office/drawing/2014/main" val="1081891548"/>
                    </a:ext>
                  </a:extLst>
                </a:gridCol>
                <a:gridCol w="576072">
                  <a:extLst>
                    <a:ext uri="{9D8B030D-6E8A-4147-A177-3AD203B41FA5}">
                      <a16:colId xmlns:a16="http://schemas.microsoft.com/office/drawing/2014/main" val="3640958957"/>
                    </a:ext>
                  </a:extLst>
                </a:gridCol>
                <a:gridCol w="576072">
                  <a:extLst>
                    <a:ext uri="{9D8B030D-6E8A-4147-A177-3AD203B41FA5}">
                      <a16:colId xmlns:a16="http://schemas.microsoft.com/office/drawing/2014/main" val="1463551688"/>
                    </a:ext>
                  </a:extLst>
                </a:gridCol>
                <a:gridCol w="576072">
                  <a:extLst>
                    <a:ext uri="{9D8B030D-6E8A-4147-A177-3AD203B41FA5}">
                      <a16:colId xmlns:a16="http://schemas.microsoft.com/office/drawing/2014/main" val="3271819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06684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tieresucheneinzuhause - 2019-08-25 04:05:57</a:t>
                      </a:r>
                      <a:r>
                        <a:rPr kumimoji="0" lang="en-US" sz="1000" b="0" i="0" u="none" strike="noStrike" kern="1200" cap="none" spc="0" normalizeH="0" baseline="0" noProof="0">
                          <a:ln>
                            <a:noFill/>
                          </a:ln>
                          <a:solidFill>
                            <a:prstClr val="black"/>
                          </a:solidFill>
                          <a:effectLst/>
                          <a:uLnTx/>
                          <a:uFillTx/>
                          <a:latin typeface="+mn-lt"/>
                          <a:ea typeface="+mn-ea"/>
                          <a:cs typeface="+mn-cs"/>
                        </a:rPr>
                        <a:t>
 😱 Schreckensszenario: Hund beißt Kind. 🐶 Damit es dazu nicht kommt, sollte es Regeln für alle geben. 3 Tipps, die einen wertvollen Grundstein legen. #tieresucheneinzuhause #tsez #adoptdontshop #doglove #dog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https://www.instagram.com/p/B1kcz1mIcqh/media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18.09.2019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35876</a:t>
                      </a:r>
                    </a:p>
                  </a:txBody>
                  <a:tcPr/>
                </a:tc>
                <a:extLst>
                  <a:ext uri="{0D108BD9-81ED-4DB2-BD59-A6C34878D82A}">
                    <a16:rowId xmlns:a16="http://schemas.microsoft.com/office/drawing/2014/main" val="2436394942"/>
                  </a:ext>
                </a:extLst>
              </a:tr>
            </a:tbl>
          </a:graphicData>
        </a:graphic>
      </p:graphicFrame>
      <p:sp>
        <p:nvSpPr>
          <p:cNvPr id="4" name="Text Placeholder 3">
            <a:extLst>
              <a:ext uri="{FF2B5EF4-FFF2-40B4-BE49-F238E27FC236}">
                <a16:creationId xmlns:a16="http://schemas.microsoft.com/office/drawing/2014/main" id="{5B1D2DE5-BD8B-4B51-B41E-9BDAFE065B53}"/>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935520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FD0E0-84C0-4EC6-B924-403C6A74152B}"/>
              </a:ext>
            </a:extLst>
          </p:cNvPr>
          <p:cNvSpPr>
            <a:spLocks noGrp="1"/>
          </p:cNvSpPr>
          <p:nvPr>
            <p:ph type="title"/>
          </p:nvPr>
        </p:nvSpPr>
        <p:spPr/>
        <p:txBody>
          <a:bodyPr/>
          <a:lstStyle/>
          <a:p>
            <a:r>
              <a:rPr lang="en-US"/>
              <a:t>Instagram Posts Table | 01.2.21. Tiere suchen... - 16 of 21</a:t>
            </a:r>
          </a:p>
        </p:txBody>
      </p:sp>
      <p:graphicFrame>
        <p:nvGraphicFramePr>
          <p:cNvPr id="5" name="Table Placeholder 4">
            <a:extLst>
              <a:ext uri="{FF2B5EF4-FFF2-40B4-BE49-F238E27FC236}">
                <a16:creationId xmlns:a16="http://schemas.microsoft.com/office/drawing/2014/main" id="{8BFAAFEB-E910-4669-8649-0A68E1D95CA2}"/>
              </a:ext>
            </a:extLst>
          </p:cNvPr>
          <p:cNvGraphicFramePr>
            <a:graphicFrameLocks noGrp="1"/>
          </p:cNvGraphicFramePr>
          <p:nvPr>
            <p:ph type="tbl" sz="quarter" idx="13"/>
            <p:extLst>
              <p:ext uri="{D42A27DB-BD31-4B8C-83A1-F6EECF244321}">
                <p14:modId xmlns:p14="http://schemas.microsoft.com/office/powerpoint/2010/main" val="1302643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010691156"/>
                    </a:ext>
                  </a:extLst>
                </a:gridCol>
                <a:gridCol w="1234439">
                  <a:extLst>
                    <a:ext uri="{9D8B030D-6E8A-4147-A177-3AD203B41FA5}">
                      <a16:colId xmlns:a16="http://schemas.microsoft.com/office/drawing/2014/main" val="520182383"/>
                    </a:ext>
                  </a:extLst>
                </a:gridCol>
                <a:gridCol w="576072">
                  <a:extLst>
                    <a:ext uri="{9D8B030D-6E8A-4147-A177-3AD203B41FA5}">
                      <a16:colId xmlns:a16="http://schemas.microsoft.com/office/drawing/2014/main" val="2349839428"/>
                    </a:ext>
                  </a:extLst>
                </a:gridCol>
                <a:gridCol w="576072">
                  <a:extLst>
                    <a:ext uri="{9D8B030D-6E8A-4147-A177-3AD203B41FA5}">
                      <a16:colId xmlns:a16="http://schemas.microsoft.com/office/drawing/2014/main" val="2001304824"/>
                    </a:ext>
                  </a:extLst>
                </a:gridCol>
                <a:gridCol w="576072">
                  <a:extLst>
                    <a:ext uri="{9D8B030D-6E8A-4147-A177-3AD203B41FA5}">
                      <a16:colId xmlns:a16="http://schemas.microsoft.com/office/drawing/2014/main" val="3055367462"/>
                    </a:ext>
                  </a:extLst>
                </a:gridCol>
                <a:gridCol w="576072">
                  <a:extLst>
                    <a:ext uri="{9D8B030D-6E8A-4147-A177-3AD203B41FA5}">
                      <a16:colId xmlns:a16="http://schemas.microsoft.com/office/drawing/2014/main" val="3228534649"/>
                    </a:ext>
                  </a:extLst>
                </a:gridCol>
                <a:gridCol w="576072">
                  <a:extLst>
                    <a:ext uri="{9D8B030D-6E8A-4147-A177-3AD203B41FA5}">
                      <a16:colId xmlns:a16="http://schemas.microsoft.com/office/drawing/2014/main" val="774391746"/>
                    </a:ext>
                  </a:extLst>
                </a:gridCol>
                <a:gridCol w="576072">
                  <a:extLst>
                    <a:ext uri="{9D8B030D-6E8A-4147-A177-3AD203B41FA5}">
                      <a16:colId xmlns:a16="http://schemas.microsoft.com/office/drawing/2014/main" val="252161107"/>
                    </a:ext>
                  </a:extLst>
                </a:gridCol>
                <a:gridCol w="576072">
                  <a:extLst>
                    <a:ext uri="{9D8B030D-6E8A-4147-A177-3AD203B41FA5}">
                      <a16:colId xmlns:a16="http://schemas.microsoft.com/office/drawing/2014/main" val="1801803504"/>
                    </a:ext>
                  </a:extLst>
                </a:gridCol>
                <a:gridCol w="576072">
                  <a:extLst>
                    <a:ext uri="{9D8B030D-6E8A-4147-A177-3AD203B41FA5}">
                      <a16:colId xmlns:a16="http://schemas.microsoft.com/office/drawing/2014/main" val="788187189"/>
                    </a:ext>
                  </a:extLst>
                </a:gridCol>
                <a:gridCol w="576072">
                  <a:extLst>
                    <a:ext uri="{9D8B030D-6E8A-4147-A177-3AD203B41FA5}">
                      <a16:colId xmlns:a16="http://schemas.microsoft.com/office/drawing/2014/main" val="906361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88179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tieresucheneinzuhause - 2019-08-24 18:32:08</a:t>
                      </a:r>
                      <a:r>
                        <a:rPr kumimoji="0" lang="en-US" sz="1000" b="0" i="0" u="none" strike="noStrike" kern="1200" cap="none" spc="0" normalizeH="0" baseline="0" noProof="0">
                          <a:ln>
                            <a:noFill/>
                          </a:ln>
                          <a:solidFill>
                            <a:prstClr val="black"/>
                          </a:solidFill>
                          <a:effectLst/>
                          <a:uLnTx/>
                          <a:uFillTx/>
                          <a:latin typeface="+mn-lt"/>
                          <a:ea typeface="+mn-ea"/>
                          <a:cs typeface="+mn-cs"/>
                        </a:rPr>
                        <a:t>
 ❤ Viel zu lange musste Nick auf Liebe verzichten! ❤
Er war immer nur Platz 2 hinter dem anderen Hund. Jetzt soll Nick ein Herz von euch erobern ... und es auf Platz 1 schaffen! 🏆❤🐕 📞 Tierheim Paderborn #hundeliebe #hund #dog #dogs #dogsofinsta #animal #adoptdontbuy #rescuedog #adoptdogs #animallover #rescueismyfavoritebreed #straydogs #bestfriends #animallover #adoptdontshop #shelter #tierschutz #dogsofig #tierschutzhund #tierheim #hunde #pero #rescuedogs #tieresucheneinzuhause #hundeleben #hundeblick #hundeaufinstagram #dogofig #chien #adoptierenstattkaufen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https://www.instagram.com/p/B1jLh25Ibm6/media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18.09.2019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37596</a:t>
                      </a:r>
                    </a:p>
                  </a:txBody>
                  <a:tcPr/>
                </a:tc>
                <a:extLst>
                  <a:ext uri="{0D108BD9-81ED-4DB2-BD59-A6C34878D82A}">
                    <a16:rowId xmlns:a16="http://schemas.microsoft.com/office/drawing/2014/main" val="2176791286"/>
                  </a:ext>
                </a:extLst>
              </a:tr>
            </a:tbl>
          </a:graphicData>
        </a:graphic>
      </p:graphicFrame>
      <p:sp>
        <p:nvSpPr>
          <p:cNvPr id="4" name="Text Placeholder 3">
            <a:extLst>
              <a:ext uri="{FF2B5EF4-FFF2-40B4-BE49-F238E27FC236}">
                <a16:creationId xmlns:a16="http://schemas.microsoft.com/office/drawing/2014/main" id="{F2369B58-BA5F-4052-AA0B-312579A3CB68}"/>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6486626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78D0D-9E43-4EA2-9282-A53060B918CE}"/>
              </a:ext>
            </a:extLst>
          </p:cNvPr>
          <p:cNvSpPr>
            <a:spLocks noGrp="1"/>
          </p:cNvSpPr>
          <p:nvPr>
            <p:ph type="title"/>
          </p:nvPr>
        </p:nvSpPr>
        <p:spPr/>
        <p:txBody>
          <a:bodyPr/>
          <a:lstStyle/>
          <a:p>
            <a:r>
              <a:rPr lang="en-US"/>
              <a:t>Instagram Posts Table | 01.2.21. Tiere suchen... - 17 of 21</a:t>
            </a:r>
          </a:p>
        </p:txBody>
      </p:sp>
      <p:graphicFrame>
        <p:nvGraphicFramePr>
          <p:cNvPr id="5" name="Table Placeholder 4">
            <a:extLst>
              <a:ext uri="{FF2B5EF4-FFF2-40B4-BE49-F238E27FC236}">
                <a16:creationId xmlns:a16="http://schemas.microsoft.com/office/drawing/2014/main" id="{6462AEC0-189E-41AF-9BE7-4B41CF227E45}"/>
              </a:ext>
            </a:extLst>
          </p:cNvPr>
          <p:cNvGraphicFramePr>
            <a:graphicFrameLocks noGrp="1"/>
          </p:cNvGraphicFramePr>
          <p:nvPr>
            <p:ph type="tbl" sz="quarter" idx="13"/>
            <p:extLst>
              <p:ext uri="{D42A27DB-BD31-4B8C-83A1-F6EECF244321}">
                <p14:modId xmlns:p14="http://schemas.microsoft.com/office/powerpoint/2010/main" val="1949443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840800781"/>
                    </a:ext>
                  </a:extLst>
                </a:gridCol>
                <a:gridCol w="1234439">
                  <a:extLst>
                    <a:ext uri="{9D8B030D-6E8A-4147-A177-3AD203B41FA5}">
                      <a16:colId xmlns:a16="http://schemas.microsoft.com/office/drawing/2014/main" val="711315332"/>
                    </a:ext>
                  </a:extLst>
                </a:gridCol>
                <a:gridCol w="576072">
                  <a:extLst>
                    <a:ext uri="{9D8B030D-6E8A-4147-A177-3AD203B41FA5}">
                      <a16:colId xmlns:a16="http://schemas.microsoft.com/office/drawing/2014/main" val="1102005230"/>
                    </a:ext>
                  </a:extLst>
                </a:gridCol>
                <a:gridCol w="576072">
                  <a:extLst>
                    <a:ext uri="{9D8B030D-6E8A-4147-A177-3AD203B41FA5}">
                      <a16:colId xmlns:a16="http://schemas.microsoft.com/office/drawing/2014/main" val="3688902412"/>
                    </a:ext>
                  </a:extLst>
                </a:gridCol>
                <a:gridCol w="576072">
                  <a:extLst>
                    <a:ext uri="{9D8B030D-6E8A-4147-A177-3AD203B41FA5}">
                      <a16:colId xmlns:a16="http://schemas.microsoft.com/office/drawing/2014/main" val="3168863609"/>
                    </a:ext>
                  </a:extLst>
                </a:gridCol>
                <a:gridCol w="576072">
                  <a:extLst>
                    <a:ext uri="{9D8B030D-6E8A-4147-A177-3AD203B41FA5}">
                      <a16:colId xmlns:a16="http://schemas.microsoft.com/office/drawing/2014/main" val="3448014203"/>
                    </a:ext>
                  </a:extLst>
                </a:gridCol>
                <a:gridCol w="576072">
                  <a:extLst>
                    <a:ext uri="{9D8B030D-6E8A-4147-A177-3AD203B41FA5}">
                      <a16:colId xmlns:a16="http://schemas.microsoft.com/office/drawing/2014/main" val="2986545981"/>
                    </a:ext>
                  </a:extLst>
                </a:gridCol>
                <a:gridCol w="576072">
                  <a:extLst>
                    <a:ext uri="{9D8B030D-6E8A-4147-A177-3AD203B41FA5}">
                      <a16:colId xmlns:a16="http://schemas.microsoft.com/office/drawing/2014/main" val="2843882014"/>
                    </a:ext>
                  </a:extLst>
                </a:gridCol>
                <a:gridCol w="576072">
                  <a:extLst>
                    <a:ext uri="{9D8B030D-6E8A-4147-A177-3AD203B41FA5}">
                      <a16:colId xmlns:a16="http://schemas.microsoft.com/office/drawing/2014/main" val="2408882670"/>
                    </a:ext>
                  </a:extLst>
                </a:gridCol>
                <a:gridCol w="576072">
                  <a:extLst>
                    <a:ext uri="{9D8B030D-6E8A-4147-A177-3AD203B41FA5}">
                      <a16:colId xmlns:a16="http://schemas.microsoft.com/office/drawing/2014/main" val="3445497570"/>
                    </a:ext>
                  </a:extLst>
                </a:gridCol>
                <a:gridCol w="576072">
                  <a:extLst>
                    <a:ext uri="{9D8B030D-6E8A-4147-A177-3AD203B41FA5}">
                      <a16:colId xmlns:a16="http://schemas.microsoft.com/office/drawing/2014/main" val="3750736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13828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tieresucheneinzuhause - 2019-08-24 07:34:26</a:t>
                      </a:r>
                      <a:r>
                        <a:rPr kumimoji="0" lang="de-DE" sz="1000" b="0" i="0" u="none" strike="noStrike" kern="1200" cap="none" spc="0" normalizeH="0" baseline="0" noProof="0">
                          <a:ln>
                            <a:noFill/>
                          </a:ln>
                          <a:solidFill>
                            <a:prstClr val="black"/>
                          </a:solidFill>
                          <a:effectLst/>
                          <a:uLnTx/>
                          <a:uFillTx/>
                          <a:latin typeface="+mn-lt"/>
                          <a:ea typeface="+mn-ea"/>
                          <a:cs typeface="+mn-cs"/>
                        </a:rPr>
                        <a:t>
 🐘🐅🐬🦒 Wie geht es Tieren im Zoo? 🤔 Können sie dort ein gutes Leben haben, vielleicht sogar vor dem Aussterben gerettet werden? Oder sind sie Gefangene, die für unsere Unterhaltung leiden?
Was sagen Zoobefürworter, was die Gegner? Wir haben die Argumente für euch zusammengefasst. Los geht es mit Teil 1 - „Artgerechte Haltung“.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https://www.instagram.com/p/B1iP_6yiJBN/media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18.09.2019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32459</a:t>
                      </a:r>
                    </a:p>
                  </a:txBody>
                  <a:tcPr/>
                </a:tc>
                <a:extLst>
                  <a:ext uri="{0D108BD9-81ED-4DB2-BD59-A6C34878D82A}">
                    <a16:rowId xmlns:a16="http://schemas.microsoft.com/office/drawing/2014/main" val="2352637497"/>
                  </a:ext>
                </a:extLst>
              </a:tr>
            </a:tbl>
          </a:graphicData>
        </a:graphic>
      </p:graphicFrame>
      <p:sp>
        <p:nvSpPr>
          <p:cNvPr id="4" name="Text Placeholder 3">
            <a:extLst>
              <a:ext uri="{FF2B5EF4-FFF2-40B4-BE49-F238E27FC236}">
                <a16:creationId xmlns:a16="http://schemas.microsoft.com/office/drawing/2014/main" id="{522346F4-5B9B-4DC1-82FC-9F91B4ED5562}"/>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3020244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B0F48-857C-4276-8C98-1579E41EE188}"/>
              </a:ext>
            </a:extLst>
          </p:cNvPr>
          <p:cNvSpPr>
            <a:spLocks noGrp="1"/>
          </p:cNvSpPr>
          <p:nvPr>
            <p:ph type="title"/>
          </p:nvPr>
        </p:nvSpPr>
        <p:spPr/>
        <p:txBody>
          <a:bodyPr/>
          <a:lstStyle/>
          <a:p>
            <a:r>
              <a:rPr lang="en-US"/>
              <a:t>Instagram Posts Table | 01.2.21. Tiere suchen... - 18 of 21</a:t>
            </a:r>
          </a:p>
        </p:txBody>
      </p:sp>
      <p:graphicFrame>
        <p:nvGraphicFramePr>
          <p:cNvPr id="5" name="Table Placeholder 4">
            <a:extLst>
              <a:ext uri="{FF2B5EF4-FFF2-40B4-BE49-F238E27FC236}">
                <a16:creationId xmlns:a16="http://schemas.microsoft.com/office/drawing/2014/main" id="{7B4286A8-75CF-4A09-A370-DFF592819D4E}"/>
              </a:ext>
            </a:extLst>
          </p:cNvPr>
          <p:cNvGraphicFramePr>
            <a:graphicFrameLocks noGrp="1"/>
          </p:cNvGraphicFramePr>
          <p:nvPr>
            <p:ph type="tbl" sz="quarter" idx="13"/>
            <p:extLst>
              <p:ext uri="{D42A27DB-BD31-4B8C-83A1-F6EECF244321}">
                <p14:modId xmlns:p14="http://schemas.microsoft.com/office/powerpoint/2010/main" val="4145310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758578128"/>
                    </a:ext>
                  </a:extLst>
                </a:gridCol>
                <a:gridCol w="1234439">
                  <a:extLst>
                    <a:ext uri="{9D8B030D-6E8A-4147-A177-3AD203B41FA5}">
                      <a16:colId xmlns:a16="http://schemas.microsoft.com/office/drawing/2014/main" val="3027397427"/>
                    </a:ext>
                  </a:extLst>
                </a:gridCol>
                <a:gridCol w="576072">
                  <a:extLst>
                    <a:ext uri="{9D8B030D-6E8A-4147-A177-3AD203B41FA5}">
                      <a16:colId xmlns:a16="http://schemas.microsoft.com/office/drawing/2014/main" val="4200605275"/>
                    </a:ext>
                  </a:extLst>
                </a:gridCol>
                <a:gridCol w="576072">
                  <a:extLst>
                    <a:ext uri="{9D8B030D-6E8A-4147-A177-3AD203B41FA5}">
                      <a16:colId xmlns:a16="http://schemas.microsoft.com/office/drawing/2014/main" val="2511551661"/>
                    </a:ext>
                  </a:extLst>
                </a:gridCol>
                <a:gridCol w="576072">
                  <a:extLst>
                    <a:ext uri="{9D8B030D-6E8A-4147-A177-3AD203B41FA5}">
                      <a16:colId xmlns:a16="http://schemas.microsoft.com/office/drawing/2014/main" val="2450998427"/>
                    </a:ext>
                  </a:extLst>
                </a:gridCol>
                <a:gridCol w="576072">
                  <a:extLst>
                    <a:ext uri="{9D8B030D-6E8A-4147-A177-3AD203B41FA5}">
                      <a16:colId xmlns:a16="http://schemas.microsoft.com/office/drawing/2014/main" val="1841452386"/>
                    </a:ext>
                  </a:extLst>
                </a:gridCol>
                <a:gridCol w="576072">
                  <a:extLst>
                    <a:ext uri="{9D8B030D-6E8A-4147-A177-3AD203B41FA5}">
                      <a16:colId xmlns:a16="http://schemas.microsoft.com/office/drawing/2014/main" val="448427943"/>
                    </a:ext>
                  </a:extLst>
                </a:gridCol>
                <a:gridCol w="576072">
                  <a:extLst>
                    <a:ext uri="{9D8B030D-6E8A-4147-A177-3AD203B41FA5}">
                      <a16:colId xmlns:a16="http://schemas.microsoft.com/office/drawing/2014/main" val="3957633853"/>
                    </a:ext>
                  </a:extLst>
                </a:gridCol>
                <a:gridCol w="576072">
                  <a:extLst>
                    <a:ext uri="{9D8B030D-6E8A-4147-A177-3AD203B41FA5}">
                      <a16:colId xmlns:a16="http://schemas.microsoft.com/office/drawing/2014/main" val="628643256"/>
                    </a:ext>
                  </a:extLst>
                </a:gridCol>
                <a:gridCol w="576072">
                  <a:extLst>
                    <a:ext uri="{9D8B030D-6E8A-4147-A177-3AD203B41FA5}">
                      <a16:colId xmlns:a16="http://schemas.microsoft.com/office/drawing/2014/main" val="2431412061"/>
                    </a:ext>
                  </a:extLst>
                </a:gridCol>
                <a:gridCol w="576072">
                  <a:extLst>
                    <a:ext uri="{9D8B030D-6E8A-4147-A177-3AD203B41FA5}">
                      <a16:colId xmlns:a16="http://schemas.microsoft.com/office/drawing/2014/main" val="72133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52998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tieresucheneinzuhause - 2019-08-24 02:50:56</a:t>
                      </a:r>
                      <a:r>
                        <a:rPr kumimoji="0" lang="en-US" sz="1000" b="0" i="0" u="none" strike="noStrike" kern="1200" cap="none" spc="0" normalizeH="0" baseline="0" noProof="0">
                          <a:ln>
                            <a:noFill/>
                          </a:ln>
                          <a:solidFill>
                            <a:prstClr val="black"/>
                          </a:solidFill>
                          <a:effectLst/>
                          <a:uLnTx/>
                          <a:uFillTx/>
                          <a:latin typeface="+mn-lt"/>
                          <a:ea typeface="+mn-ea"/>
                          <a:cs typeface="+mn-cs"/>
                        </a:rPr>
                        <a:t>
 Malinois im Körper eines Labradors! 😍
Leni gehorcht und tut und macht und will ... und sie kann viel! Sie wurde sichergestellt, weil die Besitzer nicht gut für sie gesorgt haben. Jetzt soll sie umsorgt, geliebt und gefördert werden. Freiwillige vor! 😊☝ ➡ Tierheim Paderborn #hundeliebe #hund #dog #dogs #dogsofinsta #animal #adoptdontbuy #rescuedog #adoptdogs #animallover #rescueismyfavoritebreed #straydogs #bestfriends #animallover #adoptdontshop #shelter #tierschutz #dogsofig #tierschutzhund #tierheim #hunde #pero #rescuedogs #tieresucheneinzuhause #hundeleben #hundeblick #hundeaufinstagram #dogofig #chien #adoptierenstattkaufen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https://www.instagram.com/p/B1hvdTQo6nQ/media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18.09.2019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38698</a:t>
                      </a:r>
                    </a:p>
                  </a:txBody>
                  <a:tcPr/>
                </a:tc>
                <a:extLst>
                  <a:ext uri="{0D108BD9-81ED-4DB2-BD59-A6C34878D82A}">
                    <a16:rowId xmlns:a16="http://schemas.microsoft.com/office/drawing/2014/main" val="1990230039"/>
                  </a:ext>
                </a:extLst>
              </a:tr>
            </a:tbl>
          </a:graphicData>
        </a:graphic>
      </p:graphicFrame>
      <p:sp>
        <p:nvSpPr>
          <p:cNvPr id="4" name="Text Placeholder 3">
            <a:extLst>
              <a:ext uri="{FF2B5EF4-FFF2-40B4-BE49-F238E27FC236}">
                <a16:creationId xmlns:a16="http://schemas.microsoft.com/office/drawing/2014/main" id="{AAFDCF52-4E36-44BC-8438-52B52F7A839F}"/>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6474613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D0720-22B3-46FF-A471-4B525A6BDF08}"/>
              </a:ext>
            </a:extLst>
          </p:cNvPr>
          <p:cNvSpPr>
            <a:spLocks noGrp="1"/>
          </p:cNvSpPr>
          <p:nvPr>
            <p:ph type="title"/>
          </p:nvPr>
        </p:nvSpPr>
        <p:spPr/>
        <p:txBody>
          <a:bodyPr/>
          <a:lstStyle/>
          <a:p>
            <a:r>
              <a:rPr lang="en-US"/>
              <a:t>Instagram Posts Table | 01.2.21. Tiere suchen... - 19 of 21</a:t>
            </a:r>
          </a:p>
        </p:txBody>
      </p:sp>
      <p:graphicFrame>
        <p:nvGraphicFramePr>
          <p:cNvPr id="5" name="Table Placeholder 4">
            <a:extLst>
              <a:ext uri="{FF2B5EF4-FFF2-40B4-BE49-F238E27FC236}">
                <a16:creationId xmlns:a16="http://schemas.microsoft.com/office/drawing/2014/main" id="{A52DA911-FB76-46F3-85AF-636F78113510}"/>
              </a:ext>
            </a:extLst>
          </p:cNvPr>
          <p:cNvGraphicFramePr>
            <a:graphicFrameLocks noGrp="1"/>
          </p:cNvGraphicFramePr>
          <p:nvPr>
            <p:ph type="tbl" sz="quarter" idx="13"/>
            <p:extLst>
              <p:ext uri="{D42A27DB-BD31-4B8C-83A1-F6EECF244321}">
                <p14:modId xmlns:p14="http://schemas.microsoft.com/office/powerpoint/2010/main" val="3101201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288714945"/>
                    </a:ext>
                  </a:extLst>
                </a:gridCol>
                <a:gridCol w="1234439">
                  <a:extLst>
                    <a:ext uri="{9D8B030D-6E8A-4147-A177-3AD203B41FA5}">
                      <a16:colId xmlns:a16="http://schemas.microsoft.com/office/drawing/2014/main" val="937444577"/>
                    </a:ext>
                  </a:extLst>
                </a:gridCol>
                <a:gridCol w="576072">
                  <a:extLst>
                    <a:ext uri="{9D8B030D-6E8A-4147-A177-3AD203B41FA5}">
                      <a16:colId xmlns:a16="http://schemas.microsoft.com/office/drawing/2014/main" val="2751273132"/>
                    </a:ext>
                  </a:extLst>
                </a:gridCol>
                <a:gridCol w="576072">
                  <a:extLst>
                    <a:ext uri="{9D8B030D-6E8A-4147-A177-3AD203B41FA5}">
                      <a16:colId xmlns:a16="http://schemas.microsoft.com/office/drawing/2014/main" val="1352869604"/>
                    </a:ext>
                  </a:extLst>
                </a:gridCol>
                <a:gridCol w="576072">
                  <a:extLst>
                    <a:ext uri="{9D8B030D-6E8A-4147-A177-3AD203B41FA5}">
                      <a16:colId xmlns:a16="http://schemas.microsoft.com/office/drawing/2014/main" val="156446375"/>
                    </a:ext>
                  </a:extLst>
                </a:gridCol>
                <a:gridCol w="576072">
                  <a:extLst>
                    <a:ext uri="{9D8B030D-6E8A-4147-A177-3AD203B41FA5}">
                      <a16:colId xmlns:a16="http://schemas.microsoft.com/office/drawing/2014/main" val="3933230306"/>
                    </a:ext>
                  </a:extLst>
                </a:gridCol>
                <a:gridCol w="576072">
                  <a:extLst>
                    <a:ext uri="{9D8B030D-6E8A-4147-A177-3AD203B41FA5}">
                      <a16:colId xmlns:a16="http://schemas.microsoft.com/office/drawing/2014/main" val="2958371942"/>
                    </a:ext>
                  </a:extLst>
                </a:gridCol>
                <a:gridCol w="576072">
                  <a:extLst>
                    <a:ext uri="{9D8B030D-6E8A-4147-A177-3AD203B41FA5}">
                      <a16:colId xmlns:a16="http://schemas.microsoft.com/office/drawing/2014/main" val="161655893"/>
                    </a:ext>
                  </a:extLst>
                </a:gridCol>
                <a:gridCol w="576072">
                  <a:extLst>
                    <a:ext uri="{9D8B030D-6E8A-4147-A177-3AD203B41FA5}">
                      <a16:colId xmlns:a16="http://schemas.microsoft.com/office/drawing/2014/main" val="3535839359"/>
                    </a:ext>
                  </a:extLst>
                </a:gridCol>
                <a:gridCol w="576072">
                  <a:extLst>
                    <a:ext uri="{9D8B030D-6E8A-4147-A177-3AD203B41FA5}">
                      <a16:colId xmlns:a16="http://schemas.microsoft.com/office/drawing/2014/main" val="2386831767"/>
                    </a:ext>
                  </a:extLst>
                </a:gridCol>
                <a:gridCol w="576072">
                  <a:extLst>
                    <a:ext uri="{9D8B030D-6E8A-4147-A177-3AD203B41FA5}">
                      <a16:colId xmlns:a16="http://schemas.microsoft.com/office/drawing/2014/main" val="866255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9952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tieresucheneinzuhause - 2019-08-23 23:30:08</a:t>
                      </a:r>
                      <a:r>
                        <a:rPr kumimoji="0" lang="de-DE" sz="1000" b="0" i="0" u="none" strike="noStrike" kern="1200" cap="none" spc="0" normalizeH="0" baseline="0" noProof="0">
                          <a:ln>
                            <a:noFill/>
                          </a:ln>
                          <a:solidFill>
                            <a:prstClr val="black"/>
                          </a:solidFill>
                          <a:effectLst/>
                          <a:uLnTx/>
                          <a:uFillTx/>
                          <a:latin typeface="+mn-lt"/>
                          <a:ea typeface="+mn-ea"/>
                          <a:cs typeface="+mn-cs"/>
                        </a:rPr>
                        <a:t>
 Hunde sind einfach vollwertige Familienmitglieder. 💕🐕 @petraswiers #tieresucheneinzuhause #tsez #hundeliebe #doglove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https://www.instagram.com/p/B1hYnM0I91E/media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18.09.2019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42030</a:t>
                      </a:r>
                    </a:p>
                  </a:txBody>
                  <a:tcPr/>
                </a:tc>
                <a:extLst>
                  <a:ext uri="{0D108BD9-81ED-4DB2-BD59-A6C34878D82A}">
                    <a16:rowId xmlns:a16="http://schemas.microsoft.com/office/drawing/2014/main" val="4165223278"/>
                  </a:ext>
                </a:extLst>
              </a:tr>
            </a:tbl>
          </a:graphicData>
        </a:graphic>
      </p:graphicFrame>
      <p:sp>
        <p:nvSpPr>
          <p:cNvPr id="4" name="Text Placeholder 3">
            <a:extLst>
              <a:ext uri="{FF2B5EF4-FFF2-40B4-BE49-F238E27FC236}">
                <a16:creationId xmlns:a16="http://schemas.microsoft.com/office/drawing/2014/main" id="{19304C96-778F-4769-B348-EA54F3AF0F21}"/>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1108657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77BEF-9C88-444E-8DB8-004138911B47}"/>
              </a:ext>
            </a:extLst>
          </p:cNvPr>
          <p:cNvSpPr>
            <a:spLocks noGrp="1"/>
          </p:cNvSpPr>
          <p:nvPr>
            <p:ph type="title"/>
          </p:nvPr>
        </p:nvSpPr>
        <p:spPr/>
        <p:txBody>
          <a:bodyPr/>
          <a:lstStyle/>
          <a:p>
            <a:r>
              <a:rPr lang="en-US"/>
              <a:t>Instagram Posts Table | 01.2.21. Tiere suchen... - 20 of 21</a:t>
            </a:r>
          </a:p>
        </p:txBody>
      </p:sp>
      <p:graphicFrame>
        <p:nvGraphicFramePr>
          <p:cNvPr id="5" name="Table Placeholder 4">
            <a:extLst>
              <a:ext uri="{FF2B5EF4-FFF2-40B4-BE49-F238E27FC236}">
                <a16:creationId xmlns:a16="http://schemas.microsoft.com/office/drawing/2014/main" id="{B54A0823-1CC4-413A-978E-AE84D66D21BE}"/>
              </a:ext>
            </a:extLst>
          </p:cNvPr>
          <p:cNvGraphicFramePr>
            <a:graphicFrameLocks noGrp="1"/>
          </p:cNvGraphicFramePr>
          <p:nvPr>
            <p:ph type="tbl" sz="quarter" idx="13"/>
            <p:extLst>
              <p:ext uri="{D42A27DB-BD31-4B8C-83A1-F6EECF244321}">
                <p14:modId xmlns:p14="http://schemas.microsoft.com/office/powerpoint/2010/main" val="313854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308553023"/>
                    </a:ext>
                  </a:extLst>
                </a:gridCol>
                <a:gridCol w="1234439">
                  <a:extLst>
                    <a:ext uri="{9D8B030D-6E8A-4147-A177-3AD203B41FA5}">
                      <a16:colId xmlns:a16="http://schemas.microsoft.com/office/drawing/2014/main" val="770932294"/>
                    </a:ext>
                  </a:extLst>
                </a:gridCol>
                <a:gridCol w="576072">
                  <a:extLst>
                    <a:ext uri="{9D8B030D-6E8A-4147-A177-3AD203B41FA5}">
                      <a16:colId xmlns:a16="http://schemas.microsoft.com/office/drawing/2014/main" val="3923435657"/>
                    </a:ext>
                  </a:extLst>
                </a:gridCol>
                <a:gridCol w="576072">
                  <a:extLst>
                    <a:ext uri="{9D8B030D-6E8A-4147-A177-3AD203B41FA5}">
                      <a16:colId xmlns:a16="http://schemas.microsoft.com/office/drawing/2014/main" val="3530267695"/>
                    </a:ext>
                  </a:extLst>
                </a:gridCol>
                <a:gridCol w="576072">
                  <a:extLst>
                    <a:ext uri="{9D8B030D-6E8A-4147-A177-3AD203B41FA5}">
                      <a16:colId xmlns:a16="http://schemas.microsoft.com/office/drawing/2014/main" val="3121621674"/>
                    </a:ext>
                  </a:extLst>
                </a:gridCol>
                <a:gridCol w="576072">
                  <a:extLst>
                    <a:ext uri="{9D8B030D-6E8A-4147-A177-3AD203B41FA5}">
                      <a16:colId xmlns:a16="http://schemas.microsoft.com/office/drawing/2014/main" val="3542957238"/>
                    </a:ext>
                  </a:extLst>
                </a:gridCol>
                <a:gridCol w="576072">
                  <a:extLst>
                    <a:ext uri="{9D8B030D-6E8A-4147-A177-3AD203B41FA5}">
                      <a16:colId xmlns:a16="http://schemas.microsoft.com/office/drawing/2014/main" val="1266991492"/>
                    </a:ext>
                  </a:extLst>
                </a:gridCol>
                <a:gridCol w="576072">
                  <a:extLst>
                    <a:ext uri="{9D8B030D-6E8A-4147-A177-3AD203B41FA5}">
                      <a16:colId xmlns:a16="http://schemas.microsoft.com/office/drawing/2014/main" val="1644083548"/>
                    </a:ext>
                  </a:extLst>
                </a:gridCol>
                <a:gridCol w="576072">
                  <a:extLst>
                    <a:ext uri="{9D8B030D-6E8A-4147-A177-3AD203B41FA5}">
                      <a16:colId xmlns:a16="http://schemas.microsoft.com/office/drawing/2014/main" val="1078897736"/>
                    </a:ext>
                  </a:extLst>
                </a:gridCol>
                <a:gridCol w="576072">
                  <a:extLst>
                    <a:ext uri="{9D8B030D-6E8A-4147-A177-3AD203B41FA5}">
                      <a16:colId xmlns:a16="http://schemas.microsoft.com/office/drawing/2014/main" val="2846562753"/>
                    </a:ext>
                  </a:extLst>
                </a:gridCol>
                <a:gridCol w="576072">
                  <a:extLst>
                    <a:ext uri="{9D8B030D-6E8A-4147-A177-3AD203B41FA5}">
                      <a16:colId xmlns:a16="http://schemas.microsoft.com/office/drawing/2014/main" val="1420017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24458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tieresucheneinzuhause - 2019-08-23 17:41:31</a:t>
                      </a:r>
                      <a:r>
                        <a:rPr kumimoji="0" lang="en-US" sz="1000" b="0" i="0" u="none" strike="noStrike" kern="1200" cap="none" spc="0" normalizeH="0" baseline="0" noProof="0">
                          <a:ln>
                            <a:noFill/>
                          </a:ln>
                          <a:solidFill>
                            <a:prstClr val="black"/>
                          </a:solidFill>
                          <a:effectLst/>
                          <a:uLnTx/>
                          <a:uFillTx/>
                          <a:latin typeface="+mn-lt"/>
                          <a:ea typeface="+mn-ea"/>
                          <a:cs typeface="+mn-cs"/>
                        </a:rPr>
                        <a:t>
 😃 Kaninchen in Dackelgröße! 🐰🐰 Big Klopfer und Lilo verhalten sich auch eher wie Hunde. Sie sind total gelassen und zutraulich. Und verliebt ineinander! 💕 Wessen Herz ist groß genug, dass die beiden zusammen dort Platz finden? 📱 Tierschutzverein Bielefeld e.V. #hase #kaninchen #kaninchenliebe #rabbit #kaninchenofinstagram #nagetier #tierschutz #tiere #tierheim #adoptdontbuy #adoptdontshop #rescueismyfavoritebreed #rescuerabbit#shelter #adoptierenstattkaufen #dontshopadopt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https://www.instagram.com/p/B1gwlHNIf_I/media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18.09.2019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31477</a:t>
                      </a:r>
                    </a:p>
                  </a:txBody>
                  <a:tcPr/>
                </a:tc>
                <a:extLst>
                  <a:ext uri="{0D108BD9-81ED-4DB2-BD59-A6C34878D82A}">
                    <a16:rowId xmlns:a16="http://schemas.microsoft.com/office/drawing/2014/main" val="2972804475"/>
                  </a:ext>
                </a:extLst>
              </a:tr>
            </a:tbl>
          </a:graphicData>
        </a:graphic>
      </p:graphicFrame>
      <p:sp>
        <p:nvSpPr>
          <p:cNvPr id="4" name="Text Placeholder 3">
            <a:extLst>
              <a:ext uri="{FF2B5EF4-FFF2-40B4-BE49-F238E27FC236}">
                <a16:creationId xmlns:a16="http://schemas.microsoft.com/office/drawing/2014/main" id="{E9145627-8915-45B3-8D3E-87C9B785BA4C}"/>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26420516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ED5FE-C183-482A-BEA0-B5AF1AAB1F64}"/>
              </a:ext>
            </a:extLst>
          </p:cNvPr>
          <p:cNvSpPr>
            <a:spLocks noGrp="1"/>
          </p:cNvSpPr>
          <p:nvPr>
            <p:ph type="title"/>
          </p:nvPr>
        </p:nvSpPr>
        <p:spPr/>
        <p:txBody>
          <a:bodyPr/>
          <a:lstStyle/>
          <a:p>
            <a:r>
              <a:rPr lang="en-US"/>
              <a:t>Instagram Posts Table | 01.2.21. Tiere suchen... - 21 of 21</a:t>
            </a:r>
          </a:p>
        </p:txBody>
      </p:sp>
      <p:graphicFrame>
        <p:nvGraphicFramePr>
          <p:cNvPr id="5" name="Table Placeholder 4">
            <a:extLst>
              <a:ext uri="{FF2B5EF4-FFF2-40B4-BE49-F238E27FC236}">
                <a16:creationId xmlns:a16="http://schemas.microsoft.com/office/drawing/2014/main" id="{EBFC4929-FC1D-46A6-BCC1-91F48A991F4A}"/>
              </a:ext>
            </a:extLst>
          </p:cNvPr>
          <p:cNvGraphicFramePr>
            <a:graphicFrameLocks noGrp="1"/>
          </p:cNvGraphicFramePr>
          <p:nvPr>
            <p:ph type="tbl" sz="quarter" idx="13"/>
            <p:extLst>
              <p:ext uri="{D42A27DB-BD31-4B8C-83A1-F6EECF244321}">
                <p14:modId xmlns:p14="http://schemas.microsoft.com/office/powerpoint/2010/main" val="2654289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130440390"/>
                    </a:ext>
                  </a:extLst>
                </a:gridCol>
                <a:gridCol w="1234439">
                  <a:extLst>
                    <a:ext uri="{9D8B030D-6E8A-4147-A177-3AD203B41FA5}">
                      <a16:colId xmlns:a16="http://schemas.microsoft.com/office/drawing/2014/main" val="2773369322"/>
                    </a:ext>
                  </a:extLst>
                </a:gridCol>
                <a:gridCol w="576072">
                  <a:extLst>
                    <a:ext uri="{9D8B030D-6E8A-4147-A177-3AD203B41FA5}">
                      <a16:colId xmlns:a16="http://schemas.microsoft.com/office/drawing/2014/main" val="1346096928"/>
                    </a:ext>
                  </a:extLst>
                </a:gridCol>
                <a:gridCol w="576072">
                  <a:extLst>
                    <a:ext uri="{9D8B030D-6E8A-4147-A177-3AD203B41FA5}">
                      <a16:colId xmlns:a16="http://schemas.microsoft.com/office/drawing/2014/main" val="2191615832"/>
                    </a:ext>
                  </a:extLst>
                </a:gridCol>
                <a:gridCol w="576072">
                  <a:extLst>
                    <a:ext uri="{9D8B030D-6E8A-4147-A177-3AD203B41FA5}">
                      <a16:colId xmlns:a16="http://schemas.microsoft.com/office/drawing/2014/main" val="2521948622"/>
                    </a:ext>
                  </a:extLst>
                </a:gridCol>
                <a:gridCol w="576072">
                  <a:extLst>
                    <a:ext uri="{9D8B030D-6E8A-4147-A177-3AD203B41FA5}">
                      <a16:colId xmlns:a16="http://schemas.microsoft.com/office/drawing/2014/main" val="965924967"/>
                    </a:ext>
                  </a:extLst>
                </a:gridCol>
                <a:gridCol w="576072">
                  <a:extLst>
                    <a:ext uri="{9D8B030D-6E8A-4147-A177-3AD203B41FA5}">
                      <a16:colId xmlns:a16="http://schemas.microsoft.com/office/drawing/2014/main" val="2074357245"/>
                    </a:ext>
                  </a:extLst>
                </a:gridCol>
                <a:gridCol w="576072">
                  <a:extLst>
                    <a:ext uri="{9D8B030D-6E8A-4147-A177-3AD203B41FA5}">
                      <a16:colId xmlns:a16="http://schemas.microsoft.com/office/drawing/2014/main" val="1890228860"/>
                    </a:ext>
                  </a:extLst>
                </a:gridCol>
                <a:gridCol w="576072">
                  <a:extLst>
                    <a:ext uri="{9D8B030D-6E8A-4147-A177-3AD203B41FA5}">
                      <a16:colId xmlns:a16="http://schemas.microsoft.com/office/drawing/2014/main" val="3455414268"/>
                    </a:ext>
                  </a:extLst>
                </a:gridCol>
                <a:gridCol w="576072">
                  <a:extLst>
                    <a:ext uri="{9D8B030D-6E8A-4147-A177-3AD203B41FA5}">
                      <a16:colId xmlns:a16="http://schemas.microsoft.com/office/drawing/2014/main" val="655344057"/>
                    </a:ext>
                  </a:extLst>
                </a:gridCol>
                <a:gridCol w="576072">
                  <a:extLst>
                    <a:ext uri="{9D8B030D-6E8A-4147-A177-3AD203B41FA5}">
                      <a16:colId xmlns:a16="http://schemas.microsoft.com/office/drawing/2014/main" val="183827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61038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tieresucheneinzuhause - 2019-08-22 19:35:59</a:t>
                      </a:r>
                      <a:r>
                        <a:rPr kumimoji="0" lang="en-US" sz="1000" b="0" i="0" u="none" strike="noStrike" kern="1200" cap="none" spc="0" normalizeH="0" baseline="0" noProof="0">
                          <a:ln>
                            <a:noFill/>
                          </a:ln>
                          <a:solidFill>
                            <a:prstClr val="black"/>
                          </a:solidFill>
                          <a:effectLst/>
                          <a:uLnTx/>
                          <a:uFillTx/>
                          <a:latin typeface="+mn-lt"/>
                          <a:ea typeface="+mn-ea"/>
                          <a:cs typeface="+mn-cs"/>
                        </a:rPr>
                        <a:t>
 😈 Ein kleiner Lause(B)engel! 👼
Noa verbindet Charme und Schabernack in seinem kleinen Kater-Körper. Er braucht ein Zuhause, in dem er auch mal ausruhen und durchatmen darf. 👉 Tierschutzverein Bielefeld e.V. #katzenvermittlung #katzen #katzenliebe #cats #cat #catsofinstagram #catlove #cats_of_world #katzenleben #rescuecat #rescueismyfavoritebreed #tiere #animal #tierheim #tierschutz #adoptdontshop #friend #pets #pet #haustier #haustiere #adoptierenstattkaufen #shelter #dontshopadopt #adoptierenstattkaufen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https://www.instagram.com/p/B1eYqBQIAW1/media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18.09.2019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32608</a:t>
                      </a:r>
                    </a:p>
                  </a:txBody>
                  <a:tcPr/>
                </a:tc>
                <a:extLst>
                  <a:ext uri="{0D108BD9-81ED-4DB2-BD59-A6C34878D82A}">
                    <a16:rowId xmlns:a16="http://schemas.microsoft.com/office/drawing/2014/main" val="1840300938"/>
                  </a:ext>
                </a:extLst>
              </a:tr>
            </a:tbl>
          </a:graphicData>
        </a:graphic>
      </p:graphicFrame>
      <p:sp>
        <p:nvSpPr>
          <p:cNvPr id="4" name="Text Placeholder 3">
            <a:extLst>
              <a:ext uri="{FF2B5EF4-FFF2-40B4-BE49-F238E27FC236}">
                <a16:creationId xmlns:a16="http://schemas.microsoft.com/office/drawing/2014/main" id="{2E51631D-9C87-4E78-A9BA-F8D69B6FBC1C}"/>
              </a:ext>
            </a:extLst>
          </p:cNvPr>
          <p:cNvSpPr>
            <a:spLocks noGrp="1"/>
          </p:cNvSpPr>
          <p:nvPr>
            <p:ph type="body" sz="quarter" idx="14"/>
          </p:nvPr>
        </p:nvSpPr>
        <p:spPr/>
        <p:txBody>
          <a:bodyPr/>
          <a:lstStyle/>
          <a:p>
            <a:r>
              <a:rPr lang="en-US"/>
              <a:t>01.01.2019 - 31.08.2019</a:t>
            </a:r>
          </a:p>
        </p:txBody>
      </p:sp>
    </p:spTree>
    <p:extLst>
      <p:ext uri="{BB962C8B-B14F-4D97-AF65-F5344CB8AC3E}">
        <p14:creationId xmlns:p14="http://schemas.microsoft.com/office/powerpoint/2010/main" val="19038506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1313</Words>
  <Application>Microsoft Office PowerPoint</Application>
  <PresentationFormat>On-screen Show (4:3)</PresentationFormat>
  <Paragraphs>548</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Instagram Posts Table | 01.2.21. Tiere suchen... - 1 of 21</vt:lpstr>
      <vt:lpstr>Instagram Posts Table | 01.2.21. Tiere suchen... - 2 of 21</vt:lpstr>
      <vt:lpstr>Instagram Posts Table | 01.2.21. Tiere suchen... - 3 of 21</vt:lpstr>
      <vt:lpstr>Instagram Posts Table | 01.2.21. Tiere suchen... - 4 of 21</vt:lpstr>
      <vt:lpstr>Instagram Posts Table | 01.2.21. Tiere suchen... - 5 of 21</vt:lpstr>
      <vt:lpstr>Instagram Posts Table | 01.2.21. Tiere suchen... - 6 of 21</vt:lpstr>
      <vt:lpstr>Instagram Posts Table | 01.2.21. Tiere suchen... - 7 of 21</vt:lpstr>
      <vt:lpstr>Instagram Posts Table | 01.2.21. Tiere suchen... - 8 of 21</vt:lpstr>
      <vt:lpstr>Instagram Posts Table | 01.2.21. Tiere suchen... - 9 of 21</vt:lpstr>
      <vt:lpstr>Instagram Posts Table | 01.2.21. Tiere suchen... - 10 of 21</vt:lpstr>
      <vt:lpstr>Instagram Posts Table | 01.2.21. Tiere suchen... - 11 of 21</vt:lpstr>
      <vt:lpstr>Instagram Posts Table | 01.2.21. Tiere suchen... - 12 of 21</vt:lpstr>
      <vt:lpstr>Instagram Posts Table | 01.2.21. Tiere suchen... - 13 of 21</vt:lpstr>
      <vt:lpstr>Instagram Posts Table | 01.2.21. Tiere suchen... - 14 of 21</vt:lpstr>
      <vt:lpstr>Instagram Posts Table | 01.2.21. Tiere suchen... - 15 of 21</vt:lpstr>
      <vt:lpstr>Instagram Posts Table | 01.2.21. Tiere suchen... - 16 of 21</vt:lpstr>
      <vt:lpstr>Instagram Posts Table | 01.2.21. Tiere suchen... - 17 of 21</vt:lpstr>
      <vt:lpstr>Instagram Posts Table | 01.2.21. Tiere suchen... - 18 of 21</vt:lpstr>
      <vt:lpstr>Instagram Posts Table | 01.2.21. Tiere suchen... - 19 of 21</vt:lpstr>
      <vt:lpstr>Instagram Posts Table | 01.2.21. Tiere suchen... - 20 of 21</vt:lpstr>
      <vt:lpstr>Instagram Posts Table | 01.2.21. Tiere suchen...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01.2.21. Tiere suchen... - 1 of 21</dc:title>
  <dc:creator>Frederik Peiniger</dc:creator>
  <cp:lastModifiedBy>Frederik Peiniger</cp:lastModifiedBy>
  <cp:revision>1</cp:revision>
  <dcterms:created xsi:type="dcterms:W3CDTF">2019-09-18T13:34:36Z</dcterms:created>
  <dcterms:modified xsi:type="dcterms:W3CDTF">2019-09-18T13:38:34Z</dcterms:modified>
</cp:coreProperties>
</file>