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 id="293" r:id="rId35"/>
    <p:sldId id="294" r:id="rId36"/>
    <p:sldId id="295" r:id="rId37"/>
    <p:sldId id="296"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1" r:id="rId51"/>
    <p:sldId id="312" r:id="rId52"/>
    <p:sldId id="313" r:id="rId53"/>
    <p:sldId id="314" r:id="rId54"/>
    <p:sldId id="315"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96.311999999999998</c:v>
                </c:pt>
                <c:pt idx="1">
                  <c:v>58.490600000000001</c:v>
                </c:pt>
                <c:pt idx="2">
                  <c:v>60.513399999999997</c:v>
                </c:pt>
                <c:pt idx="3">
                  <c:v>100</c:v>
                </c:pt>
                <c:pt idx="4">
                  <c:v>52.849499999999999</c:v>
                </c:pt>
                <c:pt idx="5">
                  <c:v>36.770400000000002</c:v>
                </c:pt>
              </c:numCache>
            </c:numRef>
          </c:val>
          <c:extLst>
            <c:ext xmlns:c16="http://schemas.microsoft.com/office/drawing/2014/chart" uri="{C3380CC4-5D6E-409C-BE32-E72D297353CC}">
              <c16:uniqueId val="{00000000-E00E-4BEF-9F91-E532A6D027D7}"/>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18.198499999999999</c:v>
                </c:pt>
                <c:pt idx="1">
                  <c:v>32.075499999999998</c:v>
                </c:pt>
                <c:pt idx="2">
                  <c:v>1.4884999999999999</c:v>
                </c:pt>
                <c:pt idx="3">
                  <c:v>0</c:v>
                </c:pt>
                <c:pt idx="4">
                  <c:v>12.5055</c:v>
                </c:pt>
                <c:pt idx="5">
                  <c:v>7.9245999999999999</c:v>
                </c:pt>
              </c:numCache>
            </c:numRef>
          </c:val>
          <c:extLst>
            <c:ext xmlns:c16="http://schemas.microsoft.com/office/drawing/2014/chart" uri="{C3380CC4-5D6E-409C-BE32-E72D297353CC}">
              <c16:uniqueId val="{00000001-E00E-4BEF-9F91-E532A6D027D7}"/>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21.385999999999999</c:v>
                </c:pt>
                <c:pt idx="1">
                  <c:v>33.962299999999999</c:v>
                </c:pt>
                <c:pt idx="2">
                  <c:v>6.6741999999999999</c:v>
                </c:pt>
                <c:pt idx="3">
                  <c:v>0</c:v>
                </c:pt>
                <c:pt idx="4">
                  <c:v>45.072800000000001</c:v>
                </c:pt>
                <c:pt idx="5">
                  <c:v>9.6975999999999996</c:v>
                </c:pt>
              </c:numCache>
            </c:numRef>
          </c:val>
          <c:extLst>
            <c:ext xmlns:c16="http://schemas.microsoft.com/office/drawing/2014/chart" uri="{C3380CC4-5D6E-409C-BE32-E72D297353CC}">
              <c16:uniqueId val="{00000002-E00E-4BEF-9F91-E532A6D027D7}"/>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12.5047</c:v>
                </c:pt>
                <c:pt idx="1">
                  <c:v>50.943399999999997</c:v>
                </c:pt>
                <c:pt idx="2">
                  <c:v>10.3729</c:v>
                </c:pt>
                <c:pt idx="3">
                  <c:v>0</c:v>
                </c:pt>
                <c:pt idx="4">
                  <c:v>80.454499999999996</c:v>
                </c:pt>
                <c:pt idx="5">
                  <c:v>75.553100000000001</c:v>
                </c:pt>
              </c:numCache>
            </c:numRef>
          </c:val>
          <c:extLst>
            <c:ext xmlns:c16="http://schemas.microsoft.com/office/drawing/2014/chart" uri="{C3380CC4-5D6E-409C-BE32-E72D297353CC}">
              <c16:uniqueId val="{00000003-E00E-4BEF-9F91-E532A6D027D7}"/>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100</c:v>
                </c:pt>
                <c:pt idx="2">
                  <c:v>100</c:v>
                </c:pt>
                <c:pt idx="3">
                  <c:v>0</c:v>
                </c:pt>
                <c:pt idx="4">
                  <c:v>49.101599999999998</c:v>
                </c:pt>
                <c:pt idx="5">
                  <c:v>18.998000000000001</c:v>
                </c:pt>
              </c:numCache>
            </c:numRef>
          </c:val>
          <c:extLst>
            <c:ext xmlns:c16="http://schemas.microsoft.com/office/drawing/2014/chart" uri="{C3380CC4-5D6E-409C-BE32-E72D297353CC}">
              <c16:uniqueId val="{00000004-E00E-4BEF-9F91-E532A6D027D7}"/>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13.3873</c:v>
                </c:pt>
                <c:pt idx="1">
                  <c:v>69.811300000000003</c:v>
                </c:pt>
                <c:pt idx="2">
                  <c:v>3.0245000000000002</c:v>
                </c:pt>
                <c:pt idx="3">
                  <c:v>0</c:v>
                </c:pt>
                <c:pt idx="4">
                  <c:v>15.8848</c:v>
                </c:pt>
                <c:pt idx="5">
                  <c:v>15.8505</c:v>
                </c:pt>
              </c:numCache>
            </c:numRef>
          </c:val>
          <c:extLst>
            <c:ext xmlns:c16="http://schemas.microsoft.com/office/drawing/2014/chart" uri="{C3380CC4-5D6E-409C-BE32-E72D297353CC}">
              <c16:uniqueId val="{00000005-E00E-4BEF-9F91-E532A6D027D7}"/>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8.2223000000000006</c:v>
                </c:pt>
                <c:pt idx="1">
                  <c:v>30.188700000000001</c:v>
                </c:pt>
                <c:pt idx="2">
                  <c:v>5.0102000000000002</c:v>
                </c:pt>
                <c:pt idx="3">
                  <c:v>0</c:v>
                </c:pt>
                <c:pt idx="4">
                  <c:v>100</c:v>
                </c:pt>
                <c:pt idx="5">
                  <c:v>100</c:v>
                </c:pt>
              </c:numCache>
            </c:numRef>
          </c:val>
          <c:extLst>
            <c:ext xmlns:c16="http://schemas.microsoft.com/office/drawing/2014/chart" uri="{C3380CC4-5D6E-409C-BE32-E72D297353CC}">
              <c16:uniqueId val="{00000006-E00E-4BEF-9F91-E532A6D027D7}"/>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18.452400000000001</c:v>
                </c:pt>
                <c:pt idx="1">
                  <c:v>16.981100000000001</c:v>
                </c:pt>
                <c:pt idx="2">
                  <c:v>2.5733000000000001</c:v>
                </c:pt>
                <c:pt idx="3">
                  <c:v>0</c:v>
                </c:pt>
                <c:pt idx="4">
                  <c:v>40.463000000000001</c:v>
                </c:pt>
                <c:pt idx="5">
                  <c:v>49.924100000000003</c:v>
                </c:pt>
              </c:numCache>
            </c:numRef>
          </c:val>
          <c:extLst>
            <c:ext xmlns:c16="http://schemas.microsoft.com/office/drawing/2014/chart" uri="{C3380CC4-5D6E-409C-BE32-E72D297353CC}">
              <c16:uniqueId val="{00000007-E00E-4BEF-9F91-E532A6D027D7}"/>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5.1531000000000002</c:v>
                </c:pt>
                <c:pt idx="1">
                  <c:v>22.641500000000001</c:v>
                </c:pt>
                <c:pt idx="2">
                  <c:v>1.5351999999999999</c:v>
                </c:pt>
                <c:pt idx="3">
                  <c:v>0</c:v>
                </c:pt>
                <c:pt idx="4">
                  <c:v>64.748800000000003</c:v>
                </c:pt>
                <c:pt idx="5">
                  <c:v>38.081200000000003</c:v>
                </c:pt>
              </c:numCache>
            </c:numRef>
          </c:val>
          <c:extLst>
            <c:ext xmlns:c16="http://schemas.microsoft.com/office/drawing/2014/chart" uri="{C3380CC4-5D6E-409C-BE32-E72D297353CC}">
              <c16:uniqueId val="{00000008-E00E-4BEF-9F91-E532A6D027D7}"/>
            </c:ext>
          </c:extLst>
        </c:ser>
        <c:dLbls>
          <c:showLegendKey val="0"/>
          <c:showVal val="0"/>
          <c:showCatName val="0"/>
          <c:showSerName val="0"/>
          <c:showPercent val="0"/>
          <c:showBubbleSize val="0"/>
        </c:dLbls>
        <c:axId val="445224160"/>
        <c:axId val="445221536"/>
      </c:radarChart>
      <c:catAx>
        <c:axId val="44522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21536"/>
        <c:crosses val="autoZero"/>
        <c:auto val="1"/>
        <c:lblAlgn val="ctr"/>
        <c:lblOffset val="100"/>
        <c:noMultiLvlLbl val="0"/>
      </c:catAx>
      <c:valAx>
        <c:axId val="44522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2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Quarks</c:v>
                </c:pt>
              </c:strCache>
            </c:strRef>
          </c:tx>
          <c:spPr>
            <a:solidFill>
              <a:schemeClr val="accent1"/>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14</c:v>
                </c:pt>
                <c:pt idx="1">
                  <c:v>15</c:v>
                </c:pt>
                <c:pt idx="2">
                  <c:v>15</c:v>
                </c:pt>
                <c:pt idx="3">
                  <c:v>13</c:v>
                </c:pt>
                <c:pt idx="4">
                  <c:v>16</c:v>
                </c:pt>
                <c:pt idx="5">
                  <c:v>16</c:v>
                </c:pt>
                <c:pt idx="6">
                  <c:v>14</c:v>
                </c:pt>
                <c:pt idx="7">
                  <c:v>17</c:v>
                </c:pt>
                <c:pt idx="8">
                  <c:v>15</c:v>
                </c:pt>
                <c:pt idx="9">
                  <c:v>15</c:v>
                </c:pt>
                <c:pt idx="10">
                  <c:v>14</c:v>
                </c:pt>
                <c:pt idx="11">
                  <c:v>14</c:v>
                </c:pt>
                <c:pt idx="12">
                  <c:v>15</c:v>
                </c:pt>
                <c:pt idx="13">
                  <c:v>3</c:v>
                </c:pt>
              </c:numCache>
            </c:numRef>
          </c:val>
          <c:extLst>
            <c:ext xmlns:c16="http://schemas.microsoft.com/office/drawing/2014/chart" uri="{C3380CC4-5D6E-409C-BE32-E72D297353CC}">
              <c16:uniqueId val="{00000000-15DC-4C3B-AEDD-914B7CB5998E}"/>
            </c:ext>
          </c:extLst>
        </c:ser>
        <c:ser>
          <c:idx val="1"/>
          <c:order val="1"/>
          <c:tx>
            <c:strRef>
              <c:f>Sheet1!$C$1</c:f>
              <c:strCache>
                <c:ptCount val="1"/>
                <c:pt idx="0">
                  <c:v>Planet Wissen</c:v>
                </c:pt>
              </c:strCache>
            </c:strRef>
          </c:tx>
          <c:spPr>
            <a:solidFill>
              <a:schemeClr val="accent2"/>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13</c:v>
                </c:pt>
                <c:pt idx="1">
                  <c:v>16</c:v>
                </c:pt>
                <c:pt idx="2">
                  <c:v>13</c:v>
                </c:pt>
                <c:pt idx="3">
                  <c:v>8</c:v>
                </c:pt>
                <c:pt idx="4">
                  <c:v>11</c:v>
                </c:pt>
                <c:pt idx="5">
                  <c:v>11</c:v>
                </c:pt>
                <c:pt idx="6">
                  <c:v>15</c:v>
                </c:pt>
                <c:pt idx="7">
                  <c:v>10</c:v>
                </c:pt>
                <c:pt idx="8">
                  <c:v>12</c:v>
                </c:pt>
                <c:pt idx="9">
                  <c:v>12</c:v>
                </c:pt>
                <c:pt idx="10">
                  <c:v>14</c:v>
                </c:pt>
                <c:pt idx="11">
                  <c:v>6</c:v>
                </c:pt>
                <c:pt idx="12">
                  <c:v>10</c:v>
                </c:pt>
                <c:pt idx="13">
                  <c:v>0</c:v>
                </c:pt>
              </c:numCache>
            </c:numRef>
          </c:val>
          <c:extLst>
            <c:ext xmlns:c16="http://schemas.microsoft.com/office/drawing/2014/chart" uri="{C3380CC4-5D6E-409C-BE32-E72D297353CC}">
              <c16:uniqueId val="{00000001-15DC-4C3B-AEDD-914B7CB5998E}"/>
            </c:ext>
          </c:extLst>
        </c:ser>
        <c:ser>
          <c:idx val="2"/>
          <c:order val="2"/>
          <c:tx>
            <c:strRef>
              <c:f>Sheet1!$D$1</c:f>
              <c:strCache>
                <c:ptCount val="1"/>
                <c:pt idx="0">
                  <c:v>Frau tv</c:v>
                </c:pt>
              </c:strCache>
            </c:strRef>
          </c:tx>
          <c:spPr>
            <a:solidFill>
              <a:schemeClr val="accent3"/>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8</c:v>
                </c:pt>
                <c:pt idx="1">
                  <c:v>13</c:v>
                </c:pt>
                <c:pt idx="2">
                  <c:v>7</c:v>
                </c:pt>
                <c:pt idx="3">
                  <c:v>7</c:v>
                </c:pt>
                <c:pt idx="4">
                  <c:v>11</c:v>
                </c:pt>
                <c:pt idx="5">
                  <c:v>7</c:v>
                </c:pt>
                <c:pt idx="6">
                  <c:v>8</c:v>
                </c:pt>
                <c:pt idx="7">
                  <c:v>9</c:v>
                </c:pt>
                <c:pt idx="8">
                  <c:v>7</c:v>
                </c:pt>
                <c:pt idx="9">
                  <c:v>8</c:v>
                </c:pt>
                <c:pt idx="10">
                  <c:v>9</c:v>
                </c:pt>
                <c:pt idx="11">
                  <c:v>10</c:v>
                </c:pt>
                <c:pt idx="12">
                  <c:v>7</c:v>
                </c:pt>
                <c:pt idx="13">
                  <c:v>1</c:v>
                </c:pt>
              </c:numCache>
            </c:numRef>
          </c:val>
          <c:extLst>
            <c:ext xmlns:c16="http://schemas.microsoft.com/office/drawing/2014/chart" uri="{C3380CC4-5D6E-409C-BE32-E72D297353CC}">
              <c16:uniqueId val="{00000002-15DC-4C3B-AEDD-914B7CB5998E}"/>
            </c:ext>
          </c:extLst>
        </c:ser>
        <c:ser>
          <c:idx val="3"/>
          <c:order val="3"/>
          <c:tx>
            <c:strRef>
              <c:f>Sheet1!$E$1</c:f>
              <c:strCache>
                <c:ptCount val="1"/>
                <c:pt idx="0">
                  <c:v>Markt</c:v>
                </c:pt>
              </c:strCache>
            </c:strRef>
          </c:tx>
          <c:spPr>
            <a:solidFill>
              <a:schemeClr val="accent4"/>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15</c:v>
                </c:pt>
                <c:pt idx="1">
                  <c:v>14</c:v>
                </c:pt>
                <c:pt idx="2">
                  <c:v>17</c:v>
                </c:pt>
                <c:pt idx="3">
                  <c:v>16</c:v>
                </c:pt>
                <c:pt idx="4">
                  <c:v>13</c:v>
                </c:pt>
                <c:pt idx="5">
                  <c:v>13</c:v>
                </c:pt>
                <c:pt idx="6">
                  <c:v>14</c:v>
                </c:pt>
                <c:pt idx="7">
                  <c:v>14</c:v>
                </c:pt>
                <c:pt idx="8">
                  <c:v>13</c:v>
                </c:pt>
                <c:pt idx="9">
                  <c:v>13</c:v>
                </c:pt>
                <c:pt idx="10">
                  <c:v>12</c:v>
                </c:pt>
                <c:pt idx="11">
                  <c:v>11</c:v>
                </c:pt>
                <c:pt idx="12">
                  <c:v>14</c:v>
                </c:pt>
                <c:pt idx="13">
                  <c:v>2</c:v>
                </c:pt>
              </c:numCache>
            </c:numRef>
          </c:val>
          <c:extLst>
            <c:ext xmlns:c16="http://schemas.microsoft.com/office/drawing/2014/chart" uri="{C3380CC4-5D6E-409C-BE32-E72D297353CC}">
              <c16:uniqueId val="{00000003-15DC-4C3B-AEDD-914B7CB5998E}"/>
            </c:ext>
          </c:extLst>
        </c:ser>
        <c:ser>
          <c:idx val="4"/>
          <c:order val="4"/>
          <c:tx>
            <c:strRef>
              <c:f>Sheet1!$F$1</c:f>
              <c:strCache>
                <c:ptCount val="1"/>
                <c:pt idx="0">
                  <c:v>Tiere suchen ein Zuhause</c:v>
                </c:pt>
              </c:strCache>
            </c:strRef>
          </c:tx>
          <c:spPr>
            <a:solidFill>
              <a:schemeClr val="accent5"/>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28</c:v>
                </c:pt>
                <c:pt idx="1">
                  <c:v>24</c:v>
                </c:pt>
                <c:pt idx="2">
                  <c:v>22</c:v>
                </c:pt>
                <c:pt idx="3">
                  <c:v>26</c:v>
                </c:pt>
                <c:pt idx="4">
                  <c:v>24</c:v>
                </c:pt>
                <c:pt idx="5">
                  <c:v>25</c:v>
                </c:pt>
                <c:pt idx="6">
                  <c:v>27</c:v>
                </c:pt>
                <c:pt idx="7">
                  <c:v>26</c:v>
                </c:pt>
                <c:pt idx="8">
                  <c:v>24</c:v>
                </c:pt>
                <c:pt idx="9">
                  <c:v>26</c:v>
                </c:pt>
                <c:pt idx="10">
                  <c:v>26</c:v>
                </c:pt>
                <c:pt idx="11">
                  <c:v>26</c:v>
                </c:pt>
                <c:pt idx="12">
                  <c:v>23</c:v>
                </c:pt>
                <c:pt idx="13">
                  <c:v>4</c:v>
                </c:pt>
              </c:numCache>
            </c:numRef>
          </c:val>
          <c:extLst>
            <c:ext xmlns:c16="http://schemas.microsoft.com/office/drawing/2014/chart" uri="{C3380CC4-5D6E-409C-BE32-E72D297353CC}">
              <c16:uniqueId val="{00000004-15DC-4C3B-AEDD-914B7CB5998E}"/>
            </c:ext>
          </c:extLst>
        </c:ser>
        <c:ser>
          <c:idx val="5"/>
          <c:order val="5"/>
          <c:tx>
            <c:strRef>
              <c:f>Sheet1!$G$1</c:f>
              <c:strCache>
                <c:ptCount val="1"/>
                <c:pt idx="0">
                  <c:v>Servicezeit</c:v>
                </c:pt>
              </c:strCache>
            </c:strRef>
          </c:tx>
          <c:spPr>
            <a:solidFill>
              <a:schemeClr val="accent6"/>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16</c:v>
                </c:pt>
                <c:pt idx="1">
                  <c:v>15</c:v>
                </c:pt>
                <c:pt idx="2">
                  <c:v>17</c:v>
                </c:pt>
                <c:pt idx="3">
                  <c:v>18</c:v>
                </c:pt>
                <c:pt idx="4">
                  <c:v>15</c:v>
                </c:pt>
                <c:pt idx="5">
                  <c:v>15</c:v>
                </c:pt>
                <c:pt idx="6">
                  <c:v>13</c:v>
                </c:pt>
                <c:pt idx="7">
                  <c:v>16</c:v>
                </c:pt>
                <c:pt idx="8">
                  <c:v>16</c:v>
                </c:pt>
                <c:pt idx="9">
                  <c:v>19</c:v>
                </c:pt>
                <c:pt idx="10">
                  <c:v>17</c:v>
                </c:pt>
                <c:pt idx="11">
                  <c:v>18</c:v>
                </c:pt>
                <c:pt idx="12">
                  <c:v>16</c:v>
                </c:pt>
                <c:pt idx="13">
                  <c:v>3</c:v>
                </c:pt>
              </c:numCache>
            </c:numRef>
          </c:val>
          <c:extLst>
            <c:ext xmlns:c16="http://schemas.microsoft.com/office/drawing/2014/chart" uri="{C3380CC4-5D6E-409C-BE32-E72D297353CC}">
              <c16:uniqueId val="{00000005-15DC-4C3B-AEDD-914B7CB5998E}"/>
            </c:ext>
          </c:extLst>
        </c:ser>
        <c:ser>
          <c:idx val="6"/>
          <c:order val="6"/>
          <c:tx>
            <c:strRef>
              <c:f>Sheet1!$H$1</c:f>
              <c:strCache>
                <c:ptCount val="1"/>
                <c:pt idx="0">
                  <c:v>Westart</c:v>
                </c:pt>
              </c:strCache>
            </c:strRef>
          </c:tx>
          <c:spPr>
            <a:solidFill>
              <a:schemeClr val="accent1">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6</c:v>
                </c:pt>
                <c:pt idx="1">
                  <c:v>9</c:v>
                </c:pt>
                <c:pt idx="2">
                  <c:v>7</c:v>
                </c:pt>
                <c:pt idx="3">
                  <c:v>7</c:v>
                </c:pt>
                <c:pt idx="4">
                  <c:v>7</c:v>
                </c:pt>
                <c:pt idx="5">
                  <c:v>7</c:v>
                </c:pt>
                <c:pt idx="6">
                  <c:v>8</c:v>
                </c:pt>
                <c:pt idx="7">
                  <c:v>7</c:v>
                </c:pt>
                <c:pt idx="8">
                  <c:v>7</c:v>
                </c:pt>
                <c:pt idx="9">
                  <c:v>7</c:v>
                </c:pt>
                <c:pt idx="10">
                  <c:v>8</c:v>
                </c:pt>
                <c:pt idx="11">
                  <c:v>7</c:v>
                </c:pt>
                <c:pt idx="12">
                  <c:v>7</c:v>
                </c:pt>
                <c:pt idx="13">
                  <c:v>1</c:v>
                </c:pt>
              </c:numCache>
            </c:numRef>
          </c:val>
          <c:extLst>
            <c:ext xmlns:c16="http://schemas.microsoft.com/office/drawing/2014/chart" uri="{C3380CC4-5D6E-409C-BE32-E72D297353CC}">
              <c16:uniqueId val="{00000006-15DC-4C3B-AEDD-914B7CB5998E}"/>
            </c:ext>
          </c:extLst>
        </c:ser>
        <c:ser>
          <c:idx val="7"/>
          <c:order val="7"/>
          <c:tx>
            <c:strRef>
              <c:f>Sheet1!$I$1</c:f>
              <c:strCache>
                <c:ptCount val="1"/>
                <c:pt idx="0">
                  <c:v>Heimathäppchen - Rezepte aus NRW #e09f3e</c:v>
                </c:pt>
              </c:strCache>
            </c:strRef>
          </c:tx>
          <c:spPr>
            <a:solidFill>
              <a:schemeClr val="accent2">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3</c:v>
                </c:pt>
                <c:pt idx="1">
                  <c:v>3</c:v>
                </c:pt>
                <c:pt idx="2">
                  <c:v>3</c:v>
                </c:pt>
                <c:pt idx="3">
                  <c:v>6</c:v>
                </c:pt>
                <c:pt idx="4">
                  <c:v>4</c:v>
                </c:pt>
                <c:pt idx="5">
                  <c:v>3</c:v>
                </c:pt>
                <c:pt idx="6">
                  <c:v>3</c:v>
                </c:pt>
                <c:pt idx="7">
                  <c:v>3</c:v>
                </c:pt>
                <c:pt idx="8">
                  <c:v>4</c:v>
                </c:pt>
                <c:pt idx="9">
                  <c:v>5</c:v>
                </c:pt>
                <c:pt idx="10">
                  <c:v>7</c:v>
                </c:pt>
                <c:pt idx="11">
                  <c:v>3</c:v>
                </c:pt>
                <c:pt idx="12">
                  <c:v>5</c:v>
                </c:pt>
                <c:pt idx="13">
                  <c:v>0</c:v>
                </c:pt>
              </c:numCache>
            </c:numRef>
          </c:val>
          <c:extLst>
            <c:ext xmlns:c16="http://schemas.microsoft.com/office/drawing/2014/chart" uri="{C3380CC4-5D6E-409C-BE32-E72D297353CC}">
              <c16:uniqueId val="{00000007-15DC-4C3B-AEDD-914B7CB5998E}"/>
            </c:ext>
          </c:extLst>
        </c:ser>
        <c:ser>
          <c:idx val="8"/>
          <c:order val="8"/>
          <c:tx>
            <c:strRef>
              <c:f>Sheet1!$J$1</c:f>
              <c:strCache>
                <c:ptCount val="1"/>
                <c:pt idx="0">
                  <c:v>Heimatflimmern</c:v>
                </c:pt>
              </c:strCache>
            </c:strRef>
          </c:tx>
          <c:spPr>
            <a:solidFill>
              <a:schemeClr val="accent3">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8</c:v>
                </c:pt>
                <c:pt idx="1">
                  <c:v>8</c:v>
                </c:pt>
                <c:pt idx="2">
                  <c:v>7</c:v>
                </c:pt>
                <c:pt idx="3">
                  <c:v>5</c:v>
                </c:pt>
                <c:pt idx="4">
                  <c:v>5</c:v>
                </c:pt>
                <c:pt idx="5">
                  <c:v>6</c:v>
                </c:pt>
                <c:pt idx="6">
                  <c:v>10</c:v>
                </c:pt>
                <c:pt idx="7">
                  <c:v>7</c:v>
                </c:pt>
                <c:pt idx="8">
                  <c:v>6</c:v>
                </c:pt>
                <c:pt idx="9">
                  <c:v>8</c:v>
                </c:pt>
                <c:pt idx="10">
                  <c:v>9</c:v>
                </c:pt>
                <c:pt idx="11">
                  <c:v>6</c:v>
                </c:pt>
                <c:pt idx="12">
                  <c:v>5</c:v>
                </c:pt>
                <c:pt idx="13">
                  <c:v>1</c:v>
                </c:pt>
              </c:numCache>
            </c:numRef>
          </c:val>
          <c:extLst>
            <c:ext xmlns:c16="http://schemas.microsoft.com/office/drawing/2014/chart" uri="{C3380CC4-5D6E-409C-BE32-E72D297353CC}">
              <c16:uniqueId val="{00000008-15DC-4C3B-AEDD-914B7CB5998E}"/>
            </c:ext>
          </c:extLst>
        </c:ser>
        <c:dLbls>
          <c:showLegendKey val="0"/>
          <c:showVal val="0"/>
          <c:showCatName val="0"/>
          <c:showSerName val="0"/>
          <c:showPercent val="0"/>
          <c:showBubbleSize val="0"/>
        </c:dLbls>
        <c:gapWidth val="150"/>
        <c:overlap val="100"/>
        <c:axId val="445233672"/>
        <c:axId val="445234000"/>
      </c:barChart>
      <c:catAx>
        <c:axId val="44523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4000"/>
        <c:crosses val="autoZero"/>
        <c:auto val="1"/>
        <c:lblAlgn val="ctr"/>
        <c:lblOffset val="100"/>
        <c:noMultiLvlLbl val="0"/>
      </c:catAx>
      <c:valAx>
        <c:axId val="44523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Sheet1!$B$2:$B$10</c:f>
              <c:numCache>
                <c:formatCode>General</c:formatCode>
                <c:ptCount val="9"/>
                <c:pt idx="0">
                  <c:v>0</c:v>
                </c:pt>
                <c:pt idx="1">
                  <c:v>10</c:v>
                </c:pt>
                <c:pt idx="2">
                  <c:v>0</c:v>
                </c:pt>
                <c:pt idx="3">
                  <c:v>0</c:v>
                </c:pt>
                <c:pt idx="4">
                  <c:v>1</c:v>
                </c:pt>
                <c:pt idx="5">
                  <c:v>9</c:v>
                </c:pt>
                <c:pt idx="6">
                  <c:v>0</c:v>
                </c:pt>
                <c:pt idx="7">
                  <c:v>0</c:v>
                </c:pt>
                <c:pt idx="8">
                  <c:v>0</c:v>
                </c:pt>
              </c:numCache>
            </c:numRef>
          </c:val>
          <c:extLst>
            <c:ext xmlns:c16="http://schemas.microsoft.com/office/drawing/2014/chart" uri="{C3380CC4-5D6E-409C-BE32-E72D297353CC}">
              <c16:uniqueId val="{00000000-62E0-417A-B733-120AE86E4B21}"/>
            </c:ext>
          </c:extLst>
        </c:ser>
        <c:ser>
          <c:idx val="1"/>
          <c:order val="1"/>
          <c:tx>
            <c:strRef>
              <c:f>Sheet1!$C$1</c:f>
              <c:strCache>
                <c:ptCount val="1"/>
                <c:pt idx="0">
                  <c:v>Video</c:v>
                </c:pt>
              </c:strCache>
            </c:strRef>
          </c:tx>
          <c:spPr>
            <a:solidFill>
              <a:schemeClr val="accent2"/>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Sheet1!$C$2:$C$10</c:f>
              <c:numCache>
                <c:formatCode>General</c:formatCode>
                <c:ptCount val="9"/>
                <c:pt idx="0">
                  <c:v>27</c:v>
                </c:pt>
                <c:pt idx="1">
                  <c:v>7</c:v>
                </c:pt>
                <c:pt idx="2">
                  <c:v>17</c:v>
                </c:pt>
                <c:pt idx="3">
                  <c:v>19</c:v>
                </c:pt>
                <c:pt idx="4">
                  <c:v>45</c:v>
                </c:pt>
                <c:pt idx="5">
                  <c:v>21</c:v>
                </c:pt>
                <c:pt idx="6">
                  <c:v>15</c:v>
                </c:pt>
                <c:pt idx="7">
                  <c:v>6</c:v>
                </c:pt>
                <c:pt idx="8">
                  <c:v>12</c:v>
                </c:pt>
              </c:numCache>
            </c:numRef>
          </c:val>
          <c:extLst>
            <c:ext xmlns:c16="http://schemas.microsoft.com/office/drawing/2014/chart" uri="{C3380CC4-5D6E-409C-BE32-E72D297353CC}">
              <c16:uniqueId val="{00000001-62E0-417A-B733-120AE86E4B21}"/>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Sheet1!$D$2:$D$10</c:f>
              <c:numCache>
                <c:formatCode>General</c:formatCode>
                <c:ptCount val="9"/>
                <c:pt idx="0">
                  <c:v>4</c:v>
                </c:pt>
                <c:pt idx="1">
                  <c:v>0</c:v>
                </c:pt>
                <c:pt idx="2">
                  <c:v>1</c:v>
                </c:pt>
                <c:pt idx="3">
                  <c:v>8</c:v>
                </c:pt>
                <c:pt idx="4">
                  <c:v>6</c:v>
                </c:pt>
                <c:pt idx="5">
                  <c:v>4</c:v>
                </c:pt>
                <c:pt idx="6">
                  <c:v>1</c:v>
                </c:pt>
                <c:pt idx="7">
                  <c:v>1</c:v>
                </c:pt>
                <c:pt idx="8">
                  <c:v>0</c:v>
                </c:pt>
              </c:numCache>
            </c:numRef>
          </c:val>
          <c:extLst>
            <c:ext xmlns:c16="http://schemas.microsoft.com/office/drawing/2014/chart" uri="{C3380CC4-5D6E-409C-BE32-E72D297353CC}">
              <c16:uniqueId val="{00000002-62E0-417A-B733-120AE86E4B21}"/>
            </c:ext>
          </c:extLst>
        </c:ser>
        <c:ser>
          <c:idx val="3"/>
          <c:order val="3"/>
          <c:tx>
            <c:strRef>
              <c:f>Sheet1!$E$1</c:f>
              <c:strCache>
                <c:ptCount val="1"/>
                <c:pt idx="0">
                  <c:v>Status</c:v>
                </c:pt>
              </c:strCache>
            </c:strRef>
          </c:tx>
          <c:spPr>
            <a:solidFill>
              <a:schemeClr val="accent4"/>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Sheet1!$E$2:$E$10</c:f>
              <c:numCache>
                <c:formatCode>General</c:formatCode>
                <c:ptCount val="9"/>
                <c:pt idx="0">
                  <c:v>0</c:v>
                </c:pt>
                <c:pt idx="1">
                  <c:v>0</c:v>
                </c:pt>
                <c:pt idx="2">
                  <c:v>0</c:v>
                </c:pt>
                <c:pt idx="3">
                  <c:v>0</c:v>
                </c:pt>
                <c:pt idx="4">
                  <c:v>1</c:v>
                </c:pt>
                <c:pt idx="5">
                  <c:v>2</c:v>
                </c:pt>
                <c:pt idx="6">
                  <c:v>0</c:v>
                </c:pt>
                <c:pt idx="7">
                  <c:v>1</c:v>
                </c:pt>
                <c:pt idx="8">
                  <c:v>0</c:v>
                </c:pt>
              </c:numCache>
            </c:numRef>
          </c:val>
          <c:extLst>
            <c:ext xmlns:c16="http://schemas.microsoft.com/office/drawing/2014/chart" uri="{C3380CC4-5D6E-409C-BE32-E72D297353CC}">
              <c16:uniqueId val="{00000003-62E0-417A-B733-120AE86E4B21}"/>
            </c:ext>
          </c:extLst>
        </c:ser>
        <c:ser>
          <c:idx val="4"/>
          <c:order val="4"/>
          <c:tx>
            <c:strRef>
              <c:f>Sheet1!$F$1</c:f>
              <c:strCache>
                <c:ptCount val="1"/>
                <c:pt idx="0">
                  <c:v>Live Video</c:v>
                </c:pt>
              </c:strCache>
            </c:strRef>
          </c:tx>
          <c:spPr>
            <a:solidFill>
              <a:schemeClr val="accent5"/>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Sheet1!$F$2:$F$10</c:f>
              <c:numCache>
                <c:formatCode>General</c:formatCode>
                <c:ptCount val="9"/>
                <c:pt idx="0">
                  <c:v>0</c:v>
                </c:pt>
                <c:pt idx="1">
                  <c:v>0</c:v>
                </c:pt>
                <c:pt idx="2">
                  <c:v>0</c:v>
                </c:pt>
                <c:pt idx="3">
                  <c:v>0</c:v>
                </c:pt>
                <c:pt idx="4">
                  <c:v>0</c:v>
                </c:pt>
                <c:pt idx="5">
                  <c:v>1</c:v>
                </c:pt>
                <c:pt idx="6">
                  <c:v>0</c:v>
                </c:pt>
                <c:pt idx="7">
                  <c:v>1</c:v>
                </c:pt>
                <c:pt idx="8">
                  <c:v>0</c:v>
                </c:pt>
              </c:numCache>
            </c:numRef>
          </c:val>
          <c:extLst>
            <c:ext xmlns:c16="http://schemas.microsoft.com/office/drawing/2014/chart" uri="{C3380CC4-5D6E-409C-BE32-E72D297353CC}">
              <c16:uniqueId val="{00000004-62E0-417A-B733-120AE86E4B21}"/>
            </c:ext>
          </c:extLst>
        </c:ser>
        <c:dLbls>
          <c:showLegendKey val="0"/>
          <c:showVal val="0"/>
          <c:showCatName val="0"/>
          <c:showSerName val="0"/>
          <c:showPercent val="0"/>
          <c:showBubbleSize val="0"/>
        </c:dLbls>
        <c:gapWidth val="150"/>
        <c:overlap val="100"/>
        <c:axId val="445226456"/>
        <c:axId val="445230720"/>
      </c:barChart>
      <c:catAx>
        <c:axId val="44522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0720"/>
        <c:crosses val="autoZero"/>
        <c:auto val="1"/>
        <c:lblAlgn val="ctr"/>
        <c:lblOffset val="100"/>
        <c:noMultiLvlLbl val="0"/>
      </c:catAx>
      <c:valAx>
        <c:axId val="445230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2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7762070</c:v>
                </c:pt>
                <c:pt idx="1">
                  <c:v>14492549</c:v>
                </c:pt>
                <c:pt idx="2">
                  <c:v>8589141</c:v>
                </c:pt>
                <c:pt idx="3">
                  <c:v>8157456</c:v>
                </c:pt>
                <c:pt idx="4">
                  <c:v>9681005</c:v>
                </c:pt>
                <c:pt idx="5">
                  <c:v>12175084</c:v>
                </c:pt>
                <c:pt idx="6">
                  <c:v>7291074</c:v>
                </c:pt>
                <c:pt idx="7">
                  <c:v>10365308</c:v>
                </c:pt>
                <c:pt idx="8">
                  <c:v>6594089</c:v>
                </c:pt>
                <c:pt idx="9">
                  <c:v>7703599</c:v>
                </c:pt>
                <c:pt idx="10">
                  <c:v>7269326</c:v>
                </c:pt>
                <c:pt idx="11">
                  <c:v>9894815</c:v>
                </c:pt>
                <c:pt idx="12">
                  <c:v>8291252</c:v>
                </c:pt>
                <c:pt idx="13">
                  <c:v>1624851</c:v>
                </c:pt>
              </c:numCache>
            </c:numRef>
          </c:val>
          <c:smooth val="0"/>
          <c:extLst>
            <c:ext xmlns:c16="http://schemas.microsoft.com/office/drawing/2014/chart" uri="{C3380CC4-5D6E-409C-BE32-E72D297353CC}">
              <c16:uniqueId val="{00000000-FA68-49FE-921F-50C9697DAE74}"/>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193167</c:v>
                </c:pt>
                <c:pt idx="1">
                  <c:v>199843</c:v>
                </c:pt>
                <c:pt idx="2">
                  <c:v>160489</c:v>
                </c:pt>
                <c:pt idx="3">
                  <c:v>327908</c:v>
                </c:pt>
                <c:pt idx="4">
                  <c:v>201663</c:v>
                </c:pt>
                <c:pt idx="5">
                  <c:v>259671</c:v>
                </c:pt>
                <c:pt idx="6">
                  <c:v>257322</c:v>
                </c:pt>
                <c:pt idx="7">
                  <c:v>251783</c:v>
                </c:pt>
                <c:pt idx="8">
                  <c:v>220402</c:v>
                </c:pt>
                <c:pt idx="9">
                  <c:v>235783</c:v>
                </c:pt>
                <c:pt idx="10">
                  <c:v>221111</c:v>
                </c:pt>
                <c:pt idx="11">
                  <c:v>98032</c:v>
                </c:pt>
                <c:pt idx="12">
                  <c:v>117482</c:v>
                </c:pt>
                <c:pt idx="13">
                  <c:v>9928</c:v>
                </c:pt>
              </c:numCache>
            </c:numRef>
          </c:val>
          <c:smooth val="0"/>
          <c:extLst>
            <c:ext xmlns:c16="http://schemas.microsoft.com/office/drawing/2014/chart" uri="{C3380CC4-5D6E-409C-BE32-E72D297353CC}">
              <c16:uniqueId val="{00000001-FA68-49FE-921F-50C9697DAE74}"/>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713180</c:v>
                </c:pt>
                <c:pt idx="1">
                  <c:v>1120120</c:v>
                </c:pt>
                <c:pt idx="2">
                  <c:v>833198</c:v>
                </c:pt>
                <c:pt idx="3">
                  <c:v>1083814</c:v>
                </c:pt>
                <c:pt idx="4">
                  <c:v>1084016</c:v>
                </c:pt>
                <c:pt idx="5">
                  <c:v>549016</c:v>
                </c:pt>
                <c:pt idx="6">
                  <c:v>611748</c:v>
                </c:pt>
                <c:pt idx="7">
                  <c:v>2839352</c:v>
                </c:pt>
                <c:pt idx="8">
                  <c:v>1257891</c:v>
                </c:pt>
                <c:pt idx="9">
                  <c:v>995199</c:v>
                </c:pt>
                <c:pt idx="10">
                  <c:v>739268</c:v>
                </c:pt>
                <c:pt idx="11">
                  <c:v>625245</c:v>
                </c:pt>
                <c:pt idx="12">
                  <c:v>827497</c:v>
                </c:pt>
                <c:pt idx="13">
                  <c:v>151499</c:v>
                </c:pt>
              </c:numCache>
            </c:numRef>
          </c:val>
          <c:smooth val="0"/>
          <c:extLst>
            <c:ext xmlns:c16="http://schemas.microsoft.com/office/drawing/2014/chart" uri="{C3380CC4-5D6E-409C-BE32-E72D297353CC}">
              <c16:uniqueId val="{00000002-FA68-49FE-921F-50C9697DAE74}"/>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3496209</c:v>
                </c:pt>
                <c:pt idx="1">
                  <c:v>1881019</c:v>
                </c:pt>
                <c:pt idx="2">
                  <c:v>1549082</c:v>
                </c:pt>
                <c:pt idx="3">
                  <c:v>2395489</c:v>
                </c:pt>
                <c:pt idx="4">
                  <c:v>1479109</c:v>
                </c:pt>
                <c:pt idx="5">
                  <c:v>944859</c:v>
                </c:pt>
                <c:pt idx="6">
                  <c:v>744028</c:v>
                </c:pt>
                <c:pt idx="7">
                  <c:v>1244231</c:v>
                </c:pt>
                <c:pt idx="8">
                  <c:v>1349798</c:v>
                </c:pt>
                <c:pt idx="9">
                  <c:v>4763510</c:v>
                </c:pt>
                <c:pt idx="10">
                  <c:v>1348681</c:v>
                </c:pt>
                <c:pt idx="11">
                  <c:v>4192529</c:v>
                </c:pt>
                <c:pt idx="12">
                  <c:v>3393926</c:v>
                </c:pt>
                <c:pt idx="13">
                  <c:v>279471</c:v>
                </c:pt>
              </c:numCache>
            </c:numRef>
          </c:val>
          <c:smooth val="0"/>
          <c:extLst>
            <c:ext xmlns:c16="http://schemas.microsoft.com/office/drawing/2014/chart" uri="{C3380CC4-5D6E-409C-BE32-E72D297353CC}">
              <c16:uniqueId val="{00000003-FA68-49FE-921F-50C9697DAE74}"/>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5440089</c:v>
                </c:pt>
                <c:pt idx="1">
                  <c:v>4259840</c:v>
                </c:pt>
                <c:pt idx="2">
                  <c:v>4525464</c:v>
                </c:pt>
                <c:pt idx="3">
                  <c:v>6476352</c:v>
                </c:pt>
                <c:pt idx="4">
                  <c:v>6421269</c:v>
                </c:pt>
                <c:pt idx="5">
                  <c:v>5811194</c:v>
                </c:pt>
                <c:pt idx="6">
                  <c:v>4885981</c:v>
                </c:pt>
                <c:pt idx="7">
                  <c:v>4751614</c:v>
                </c:pt>
                <c:pt idx="8">
                  <c:v>4507689</c:v>
                </c:pt>
                <c:pt idx="9">
                  <c:v>6065467</c:v>
                </c:pt>
                <c:pt idx="10">
                  <c:v>10303550</c:v>
                </c:pt>
                <c:pt idx="11">
                  <c:v>8731288</c:v>
                </c:pt>
                <c:pt idx="12">
                  <c:v>7157172</c:v>
                </c:pt>
                <c:pt idx="13">
                  <c:v>1150894</c:v>
                </c:pt>
              </c:numCache>
            </c:numRef>
          </c:val>
          <c:smooth val="0"/>
          <c:extLst>
            <c:ext xmlns:c16="http://schemas.microsoft.com/office/drawing/2014/chart" uri="{C3380CC4-5D6E-409C-BE32-E72D297353CC}">
              <c16:uniqueId val="{00000004-FA68-49FE-921F-50C9697DAE74}"/>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1440500</c:v>
                </c:pt>
                <c:pt idx="1">
                  <c:v>1100996</c:v>
                </c:pt>
                <c:pt idx="2">
                  <c:v>784022</c:v>
                </c:pt>
                <c:pt idx="3">
                  <c:v>520816</c:v>
                </c:pt>
                <c:pt idx="4">
                  <c:v>452341</c:v>
                </c:pt>
                <c:pt idx="5">
                  <c:v>343753</c:v>
                </c:pt>
                <c:pt idx="6">
                  <c:v>239552</c:v>
                </c:pt>
                <c:pt idx="7">
                  <c:v>351191</c:v>
                </c:pt>
                <c:pt idx="8">
                  <c:v>399925</c:v>
                </c:pt>
                <c:pt idx="9">
                  <c:v>456084</c:v>
                </c:pt>
                <c:pt idx="10">
                  <c:v>380886</c:v>
                </c:pt>
                <c:pt idx="11">
                  <c:v>731221</c:v>
                </c:pt>
                <c:pt idx="12">
                  <c:v>563861</c:v>
                </c:pt>
                <c:pt idx="13">
                  <c:v>75363</c:v>
                </c:pt>
              </c:numCache>
            </c:numRef>
          </c:val>
          <c:smooth val="0"/>
          <c:extLst>
            <c:ext xmlns:c16="http://schemas.microsoft.com/office/drawing/2014/chart" uri="{C3380CC4-5D6E-409C-BE32-E72D297353CC}">
              <c16:uniqueId val="{00000005-FA68-49FE-921F-50C9697DAE74}"/>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1372876</c:v>
                </c:pt>
                <c:pt idx="1">
                  <c:v>3196851</c:v>
                </c:pt>
                <c:pt idx="2">
                  <c:v>1691902</c:v>
                </c:pt>
                <c:pt idx="3">
                  <c:v>1663660</c:v>
                </c:pt>
                <c:pt idx="4">
                  <c:v>1238064</c:v>
                </c:pt>
                <c:pt idx="5">
                  <c:v>888885</c:v>
                </c:pt>
                <c:pt idx="6">
                  <c:v>1127897</c:v>
                </c:pt>
                <c:pt idx="7">
                  <c:v>603312</c:v>
                </c:pt>
                <c:pt idx="8">
                  <c:v>485730</c:v>
                </c:pt>
                <c:pt idx="9">
                  <c:v>640409</c:v>
                </c:pt>
                <c:pt idx="10">
                  <c:v>708455</c:v>
                </c:pt>
                <c:pt idx="11">
                  <c:v>1422180</c:v>
                </c:pt>
                <c:pt idx="12">
                  <c:v>862732</c:v>
                </c:pt>
                <c:pt idx="13">
                  <c:v>112603</c:v>
                </c:pt>
              </c:numCache>
            </c:numRef>
          </c:val>
          <c:smooth val="0"/>
          <c:extLst>
            <c:ext xmlns:c16="http://schemas.microsoft.com/office/drawing/2014/chart" uri="{C3380CC4-5D6E-409C-BE32-E72D297353CC}">
              <c16:uniqueId val="{00000006-FA68-49FE-921F-50C9697DAE74}"/>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560294</c:v>
                </c:pt>
                <c:pt idx="1">
                  <c:v>351517</c:v>
                </c:pt>
                <c:pt idx="2">
                  <c:v>503631</c:v>
                </c:pt>
                <c:pt idx="3">
                  <c:v>488443</c:v>
                </c:pt>
                <c:pt idx="4">
                  <c:v>316816</c:v>
                </c:pt>
                <c:pt idx="5">
                  <c:v>409054</c:v>
                </c:pt>
                <c:pt idx="6">
                  <c:v>1817378</c:v>
                </c:pt>
                <c:pt idx="7">
                  <c:v>878378</c:v>
                </c:pt>
                <c:pt idx="8">
                  <c:v>477139</c:v>
                </c:pt>
                <c:pt idx="9">
                  <c:v>286089</c:v>
                </c:pt>
                <c:pt idx="10">
                  <c:v>424375</c:v>
                </c:pt>
                <c:pt idx="11">
                  <c:v>464607</c:v>
                </c:pt>
                <c:pt idx="12">
                  <c:v>296963</c:v>
                </c:pt>
                <c:pt idx="13">
                  <c:v>9052</c:v>
                </c:pt>
              </c:numCache>
            </c:numRef>
          </c:val>
          <c:smooth val="0"/>
          <c:extLst>
            <c:ext xmlns:c16="http://schemas.microsoft.com/office/drawing/2014/chart" uri="{C3380CC4-5D6E-409C-BE32-E72D297353CC}">
              <c16:uniqueId val="{00000007-FA68-49FE-921F-50C9697DAE74}"/>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2484957</c:v>
                </c:pt>
                <c:pt idx="1">
                  <c:v>4575484</c:v>
                </c:pt>
                <c:pt idx="2">
                  <c:v>3382315</c:v>
                </c:pt>
                <c:pt idx="3">
                  <c:v>11369046</c:v>
                </c:pt>
                <c:pt idx="4">
                  <c:v>4223067</c:v>
                </c:pt>
                <c:pt idx="5">
                  <c:v>2487095</c:v>
                </c:pt>
                <c:pt idx="6">
                  <c:v>6086742</c:v>
                </c:pt>
                <c:pt idx="7">
                  <c:v>3527431</c:v>
                </c:pt>
                <c:pt idx="8">
                  <c:v>1536272</c:v>
                </c:pt>
                <c:pt idx="9">
                  <c:v>911077</c:v>
                </c:pt>
                <c:pt idx="10">
                  <c:v>412044</c:v>
                </c:pt>
                <c:pt idx="11">
                  <c:v>332998</c:v>
                </c:pt>
                <c:pt idx="12">
                  <c:v>309979</c:v>
                </c:pt>
                <c:pt idx="13">
                  <c:v>34312</c:v>
                </c:pt>
              </c:numCache>
            </c:numRef>
          </c:val>
          <c:smooth val="0"/>
          <c:extLst>
            <c:ext xmlns:c16="http://schemas.microsoft.com/office/drawing/2014/chart" uri="{C3380CC4-5D6E-409C-BE32-E72D297353CC}">
              <c16:uniqueId val="{00000008-FA68-49FE-921F-50C9697DAE74}"/>
            </c:ext>
          </c:extLst>
        </c:ser>
        <c:dLbls>
          <c:showLegendKey val="0"/>
          <c:showVal val="0"/>
          <c:showCatName val="0"/>
          <c:showSerName val="0"/>
          <c:showPercent val="0"/>
          <c:showBubbleSize val="0"/>
        </c:dLbls>
        <c:smooth val="0"/>
        <c:axId val="445231376"/>
        <c:axId val="445235640"/>
      </c:lineChart>
      <c:catAx>
        <c:axId val="44523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5640"/>
        <c:crosses val="autoZero"/>
        <c:auto val="1"/>
        <c:lblAlgn val="ctr"/>
        <c:lblOffset val="100"/>
        <c:noMultiLvlLbl val="0"/>
      </c:catAx>
      <c:valAx>
        <c:axId val="44523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2677946</c:v>
                </c:pt>
                <c:pt idx="1">
                  <c:v>6178009</c:v>
                </c:pt>
                <c:pt idx="2">
                  <c:v>3127700</c:v>
                </c:pt>
                <c:pt idx="3">
                  <c:v>3084028</c:v>
                </c:pt>
                <c:pt idx="4">
                  <c:v>3776316</c:v>
                </c:pt>
                <c:pt idx="5">
                  <c:v>4487297</c:v>
                </c:pt>
                <c:pt idx="6">
                  <c:v>2614735</c:v>
                </c:pt>
                <c:pt idx="7">
                  <c:v>3582097</c:v>
                </c:pt>
                <c:pt idx="8">
                  <c:v>2413896</c:v>
                </c:pt>
                <c:pt idx="9">
                  <c:v>2765243</c:v>
                </c:pt>
                <c:pt idx="10">
                  <c:v>2590273</c:v>
                </c:pt>
                <c:pt idx="11">
                  <c:v>3349926</c:v>
                </c:pt>
                <c:pt idx="12">
                  <c:v>2751072</c:v>
                </c:pt>
                <c:pt idx="13">
                  <c:v>833398</c:v>
                </c:pt>
              </c:numCache>
            </c:numRef>
          </c:val>
          <c:smooth val="0"/>
          <c:extLst>
            <c:ext xmlns:c16="http://schemas.microsoft.com/office/drawing/2014/chart" uri="{C3380CC4-5D6E-409C-BE32-E72D297353CC}">
              <c16:uniqueId val="{00000000-F0E6-4ED6-90F5-A26BD2ECAB70}"/>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42038</c:v>
                </c:pt>
                <c:pt idx="1">
                  <c:v>41275</c:v>
                </c:pt>
                <c:pt idx="2">
                  <c:v>24556</c:v>
                </c:pt>
                <c:pt idx="3">
                  <c:v>157077</c:v>
                </c:pt>
                <c:pt idx="4">
                  <c:v>54935</c:v>
                </c:pt>
                <c:pt idx="5">
                  <c:v>82076</c:v>
                </c:pt>
                <c:pt idx="6">
                  <c:v>55760</c:v>
                </c:pt>
                <c:pt idx="7">
                  <c:v>103175</c:v>
                </c:pt>
                <c:pt idx="8">
                  <c:v>62449</c:v>
                </c:pt>
                <c:pt idx="9">
                  <c:v>75633</c:v>
                </c:pt>
                <c:pt idx="10">
                  <c:v>52257</c:v>
                </c:pt>
                <c:pt idx="11">
                  <c:v>27316</c:v>
                </c:pt>
                <c:pt idx="12">
                  <c:v>29480</c:v>
                </c:pt>
                <c:pt idx="13">
                  <c:v>6603</c:v>
                </c:pt>
              </c:numCache>
            </c:numRef>
          </c:val>
          <c:smooth val="0"/>
          <c:extLst>
            <c:ext xmlns:c16="http://schemas.microsoft.com/office/drawing/2014/chart" uri="{C3380CC4-5D6E-409C-BE32-E72D297353CC}">
              <c16:uniqueId val="{00000001-F0E6-4ED6-90F5-A26BD2ECAB70}"/>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277571</c:v>
                </c:pt>
                <c:pt idx="1">
                  <c:v>470604</c:v>
                </c:pt>
                <c:pt idx="2">
                  <c:v>390075</c:v>
                </c:pt>
                <c:pt idx="3">
                  <c:v>565905</c:v>
                </c:pt>
                <c:pt idx="4">
                  <c:v>482206</c:v>
                </c:pt>
                <c:pt idx="5">
                  <c:v>197095</c:v>
                </c:pt>
                <c:pt idx="6">
                  <c:v>237552</c:v>
                </c:pt>
                <c:pt idx="7">
                  <c:v>1432493</c:v>
                </c:pt>
                <c:pt idx="8">
                  <c:v>647242</c:v>
                </c:pt>
                <c:pt idx="9">
                  <c:v>525832</c:v>
                </c:pt>
                <c:pt idx="10">
                  <c:v>307563</c:v>
                </c:pt>
                <c:pt idx="11">
                  <c:v>209830</c:v>
                </c:pt>
                <c:pt idx="12">
                  <c:v>357063</c:v>
                </c:pt>
                <c:pt idx="13">
                  <c:v>89328</c:v>
                </c:pt>
              </c:numCache>
            </c:numRef>
          </c:val>
          <c:smooth val="0"/>
          <c:extLst>
            <c:ext xmlns:c16="http://schemas.microsoft.com/office/drawing/2014/chart" uri="{C3380CC4-5D6E-409C-BE32-E72D297353CC}">
              <c16:uniqueId val="{00000002-F0E6-4ED6-90F5-A26BD2ECAB70}"/>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1640808</c:v>
                </c:pt>
                <c:pt idx="1">
                  <c:v>1001972</c:v>
                </c:pt>
                <c:pt idx="2">
                  <c:v>817764</c:v>
                </c:pt>
                <c:pt idx="3">
                  <c:v>1111095</c:v>
                </c:pt>
                <c:pt idx="4">
                  <c:v>671277</c:v>
                </c:pt>
                <c:pt idx="5">
                  <c:v>398326</c:v>
                </c:pt>
                <c:pt idx="6">
                  <c:v>284523</c:v>
                </c:pt>
                <c:pt idx="7">
                  <c:v>569246</c:v>
                </c:pt>
                <c:pt idx="8">
                  <c:v>608488</c:v>
                </c:pt>
                <c:pt idx="9">
                  <c:v>2266174</c:v>
                </c:pt>
                <c:pt idx="10">
                  <c:v>654857</c:v>
                </c:pt>
                <c:pt idx="11">
                  <c:v>2050854</c:v>
                </c:pt>
                <c:pt idx="12">
                  <c:v>1676252</c:v>
                </c:pt>
                <c:pt idx="13">
                  <c:v>163009</c:v>
                </c:pt>
              </c:numCache>
            </c:numRef>
          </c:val>
          <c:smooth val="0"/>
          <c:extLst>
            <c:ext xmlns:c16="http://schemas.microsoft.com/office/drawing/2014/chart" uri="{C3380CC4-5D6E-409C-BE32-E72D297353CC}">
              <c16:uniqueId val="{00000003-F0E6-4ED6-90F5-A26BD2ECAB70}"/>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1111207</c:v>
                </c:pt>
                <c:pt idx="1">
                  <c:v>924789</c:v>
                </c:pt>
                <c:pt idx="2">
                  <c:v>1195721</c:v>
                </c:pt>
                <c:pt idx="3">
                  <c:v>1844052</c:v>
                </c:pt>
                <c:pt idx="4">
                  <c:v>2068016</c:v>
                </c:pt>
                <c:pt idx="5">
                  <c:v>1794617</c:v>
                </c:pt>
                <c:pt idx="6">
                  <c:v>1330751</c:v>
                </c:pt>
                <c:pt idx="7">
                  <c:v>1182050</c:v>
                </c:pt>
                <c:pt idx="8">
                  <c:v>1274952</c:v>
                </c:pt>
                <c:pt idx="9">
                  <c:v>2058155</c:v>
                </c:pt>
                <c:pt idx="10">
                  <c:v>3877037</c:v>
                </c:pt>
                <c:pt idx="11">
                  <c:v>2995530</c:v>
                </c:pt>
                <c:pt idx="12">
                  <c:v>2797049</c:v>
                </c:pt>
                <c:pt idx="13">
                  <c:v>569469</c:v>
                </c:pt>
              </c:numCache>
            </c:numRef>
          </c:val>
          <c:smooth val="0"/>
          <c:extLst>
            <c:ext xmlns:c16="http://schemas.microsoft.com/office/drawing/2014/chart" uri="{C3380CC4-5D6E-409C-BE32-E72D297353CC}">
              <c16:uniqueId val="{00000004-F0E6-4ED6-90F5-A26BD2ECAB70}"/>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777935</c:v>
                </c:pt>
                <c:pt idx="1">
                  <c:v>576521</c:v>
                </c:pt>
                <c:pt idx="2">
                  <c:v>354213</c:v>
                </c:pt>
                <c:pt idx="3">
                  <c:v>170988</c:v>
                </c:pt>
                <c:pt idx="4">
                  <c:v>132303</c:v>
                </c:pt>
                <c:pt idx="5">
                  <c:v>85529</c:v>
                </c:pt>
                <c:pt idx="6">
                  <c:v>52219</c:v>
                </c:pt>
                <c:pt idx="7">
                  <c:v>92052</c:v>
                </c:pt>
                <c:pt idx="8">
                  <c:v>133905</c:v>
                </c:pt>
                <c:pt idx="9">
                  <c:v>162866</c:v>
                </c:pt>
                <c:pt idx="10">
                  <c:v>128290</c:v>
                </c:pt>
                <c:pt idx="11">
                  <c:v>324535</c:v>
                </c:pt>
                <c:pt idx="12">
                  <c:v>238397</c:v>
                </c:pt>
                <c:pt idx="13">
                  <c:v>37711</c:v>
                </c:pt>
              </c:numCache>
            </c:numRef>
          </c:val>
          <c:smooth val="0"/>
          <c:extLst>
            <c:ext xmlns:c16="http://schemas.microsoft.com/office/drawing/2014/chart" uri="{C3380CC4-5D6E-409C-BE32-E72D297353CC}">
              <c16:uniqueId val="{00000005-F0E6-4ED6-90F5-A26BD2ECAB70}"/>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808769</c:v>
                </c:pt>
                <c:pt idx="1">
                  <c:v>1687145</c:v>
                </c:pt>
                <c:pt idx="2">
                  <c:v>968976</c:v>
                </c:pt>
                <c:pt idx="3">
                  <c:v>1062257</c:v>
                </c:pt>
                <c:pt idx="4">
                  <c:v>786896</c:v>
                </c:pt>
                <c:pt idx="5">
                  <c:v>509992</c:v>
                </c:pt>
                <c:pt idx="6">
                  <c:v>611392</c:v>
                </c:pt>
                <c:pt idx="7">
                  <c:v>349439</c:v>
                </c:pt>
                <c:pt idx="8">
                  <c:v>277259</c:v>
                </c:pt>
                <c:pt idx="9">
                  <c:v>365449</c:v>
                </c:pt>
                <c:pt idx="10">
                  <c:v>423930</c:v>
                </c:pt>
                <c:pt idx="11">
                  <c:v>772030</c:v>
                </c:pt>
                <c:pt idx="12">
                  <c:v>480990</c:v>
                </c:pt>
                <c:pt idx="13">
                  <c:v>74183</c:v>
                </c:pt>
              </c:numCache>
            </c:numRef>
          </c:val>
          <c:smooth val="0"/>
          <c:extLst>
            <c:ext xmlns:c16="http://schemas.microsoft.com/office/drawing/2014/chart" uri="{C3380CC4-5D6E-409C-BE32-E72D297353CC}">
              <c16:uniqueId val="{00000006-F0E6-4ED6-90F5-A26BD2ECAB70}"/>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224822</c:v>
                </c:pt>
                <c:pt idx="1">
                  <c:v>164571</c:v>
                </c:pt>
                <c:pt idx="2">
                  <c:v>199814</c:v>
                </c:pt>
                <c:pt idx="3">
                  <c:v>168120</c:v>
                </c:pt>
                <c:pt idx="4">
                  <c:v>125636</c:v>
                </c:pt>
                <c:pt idx="5">
                  <c:v>147288</c:v>
                </c:pt>
                <c:pt idx="6">
                  <c:v>1052850</c:v>
                </c:pt>
                <c:pt idx="7">
                  <c:v>523675</c:v>
                </c:pt>
                <c:pt idx="8">
                  <c:v>210327</c:v>
                </c:pt>
                <c:pt idx="9">
                  <c:v>97720</c:v>
                </c:pt>
                <c:pt idx="10">
                  <c:v>133081</c:v>
                </c:pt>
                <c:pt idx="11">
                  <c:v>180186</c:v>
                </c:pt>
                <c:pt idx="12">
                  <c:v>101065</c:v>
                </c:pt>
                <c:pt idx="13">
                  <c:v>5892</c:v>
                </c:pt>
              </c:numCache>
            </c:numRef>
          </c:val>
          <c:smooth val="0"/>
          <c:extLst>
            <c:ext xmlns:c16="http://schemas.microsoft.com/office/drawing/2014/chart" uri="{C3380CC4-5D6E-409C-BE32-E72D297353CC}">
              <c16:uniqueId val="{00000007-F0E6-4ED6-90F5-A26BD2ECAB70}"/>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1546868</c:v>
                </c:pt>
                <c:pt idx="1">
                  <c:v>2583954</c:v>
                </c:pt>
                <c:pt idx="2">
                  <c:v>2051257</c:v>
                </c:pt>
                <c:pt idx="3">
                  <c:v>7173376</c:v>
                </c:pt>
                <c:pt idx="4">
                  <c:v>2553202</c:v>
                </c:pt>
                <c:pt idx="5">
                  <c:v>1484744</c:v>
                </c:pt>
                <c:pt idx="6">
                  <c:v>3383436</c:v>
                </c:pt>
                <c:pt idx="7">
                  <c:v>2140483</c:v>
                </c:pt>
                <c:pt idx="8">
                  <c:v>1016522</c:v>
                </c:pt>
                <c:pt idx="9">
                  <c:v>570440</c:v>
                </c:pt>
                <c:pt idx="10">
                  <c:v>210659</c:v>
                </c:pt>
                <c:pt idx="11">
                  <c:v>174695</c:v>
                </c:pt>
                <c:pt idx="12">
                  <c:v>178136</c:v>
                </c:pt>
                <c:pt idx="13">
                  <c:v>22318</c:v>
                </c:pt>
              </c:numCache>
            </c:numRef>
          </c:val>
          <c:smooth val="0"/>
          <c:extLst>
            <c:ext xmlns:c16="http://schemas.microsoft.com/office/drawing/2014/chart" uri="{C3380CC4-5D6E-409C-BE32-E72D297353CC}">
              <c16:uniqueId val="{00000008-F0E6-4ED6-90F5-A26BD2ECAB70}"/>
            </c:ext>
          </c:extLst>
        </c:ser>
        <c:dLbls>
          <c:showLegendKey val="0"/>
          <c:showVal val="0"/>
          <c:showCatName val="0"/>
          <c:showSerName val="0"/>
          <c:showPercent val="0"/>
          <c:showBubbleSize val="0"/>
        </c:dLbls>
        <c:smooth val="0"/>
        <c:axId val="445244496"/>
        <c:axId val="445238264"/>
      </c:lineChart>
      <c:catAx>
        <c:axId val="44524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8264"/>
        <c:crosses val="autoZero"/>
        <c:auto val="1"/>
        <c:lblAlgn val="ctr"/>
        <c:lblOffset val="100"/>
        <c:noMultiLvlLbl val="0"/>
      </c:catAx>
      <c:valAx>
        <c:axId val="44523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4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0.557251436400793</c:v>
                </c:pt>
                <c:pt idx="1">
                  <c:v>0.87073146136428203</c:v>
                </c:pt>
                <c:pt idx="2">
                  <c:v>0.40665349866491102</c:v>
                </c:pt>
                <c:pt idx="3">
                  <c:v>0.44087424155780902</c:v>
                </c:pt>
                <c:pt idx="4">
                  <c:v>0.89607397678946299</c:v>
                </c:pt>
                <c:pt idx="5">
                  <c:v>0.93527653153116597</c:v>
                </c:pt>
                <c:pt idx="6">
                  <c:v>0.58207490549783902</c:v>
                </c:pt>
                <c:pt idx="7">
                  <c:v>0.87148011131282999</c:v>
                </c:pt>
                <c:pt idx="8">
                  <c:v>0.45398983527888997</c:v>
                </c:pt>
                <c:pt idx="9">
                  <c:v>0.85026203612165296</c:v>
                </c:pt>
                <c:pt idx="10">
                  <c:v>0.86617634984996505</c:v>
                </c:pt>
                <c:pt idx="11">
                  <c:v>0.64988205390259202</c:v>
                </c:pt>
                <c:pt idx="12">
                  <c:v>0.58550029453841601</c:v>
                </c:pt>
                <c:pt idx="13">
                  <c:v>0.36925503692550399</c:v>
                </c:pt>
              </c:numCache>
            </c:numRef>
          </c:val>
          <c:smooth val="0"/>
          <c:extLst>
            <c:ext xmlns:c16="http://schemas.microsoft.com/office/drawing/2014/chart" uri="{C3380CC4-5D6E-409C-BE32-E72D297353CC}">
              <c16:uniqueId val="{00000000-B5AC-4491-A200-9C517B51CB09}"/>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0.12691686080766301</c:v>
                </c:pt>
                <c:pt idx="1">
                  <c:v>6.2837002920691998E-2</c:v>
                </c:pt>
                <c:pt idx="2">
                  <c:v>0.11246505704201799</c:v>
                </c:pt>
                <c:pt idx="3">
                  <c:v>0.46057518465052999</c:v>
                </c:pt>
                <c:pt idx="4">
                  <c:v>0.14863076453221999</c:v>
                </c:pt>
                <c:pt idx="5">
                  <c:v>0.30034306756828899</c:v>
                </c:pt>
                <c:pt idx="6">
                  <c:v>0.197909095991502</c:v>
                </c:pt>
                <c:pt idx="7">
                  <c:v>0.43734383070201199</c:v>
                </c:pt>
                <c:pt idx="8">
                  <c:v>0.196522790135509</c:v>
                </c:pt>
                <c:pt idx="9">
                  <c:v>0.19943873734487499</c:v>
                </c:pt>
                <c:pt idx="10">
                  <c:v>0.133984522649054</c:v>
                </c:pt>
                <c:pt idx="11">
                  <c:v>0.122699101907519</c:v>
                </c:pt>
                <c:pt idx="12">
                  <c:v>0.156836572954034</c:v>
                </c:pt>
                <c:pt idx="13">
                  <c:v>0</c:v>
                </c:pt>
              </c:numCache>
            </c:numRef>
          </c:val>
          <c:smooth val="0"/>
          <c:extLst>
            <c:ext xmlns:c16="http://schemas.microsoft.com/office/drawing/2014/chart" uri="{C3380CC4-5D6E-409C-BE32-E72D297353CC}">
              <c16:uniqueId val="{00000001-B5AC-4491-A200-9C517B51CB09}"/>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1.09635891247599</c:v>
                </c:pt>
                <c:pt idx="1">
                  <c:v>0.85057855390317405</c:v>
                </c:pt>
                <c:pt idx="2">
                  <c:v>1.0283480643219201</c:v>
                </c:pt>
                <c:pt idx="3">
                  <c:v>0.95418753354769104</c:v>
                </c:pt>
                <c:pt idx="4">
                  <c:v>0.47759332625298001</c:v>
                </c:pt>
                <c:pt idx="5">
                  <c:v>0.60377749745113996</c:v>
                </c:pt>
                <c:pt idx="6">
                  <c:v>0.55349550681225201</c:v>
                </c:pt>
                <c:pt idx="7">
                  <c:v>1.83098949044629</c:v>
                </c:pt>
                <c:pt idx="8">
                  <c:v>0.97274239645096605</c:v>
                </c:pt>
                <c:pt idx="9">
                  <c:v>1.01039809863339</c:v>
                </c:pt>
                <c:pt idx="10">
                  <c:v>0.70095581291513098</c:v>
                </c:pt>
                <c:pt idx="11">
                  <c:v>0.459966130197416</c:v>
                </c:pt>
                <c:pt idx="12">
                  <c:v>0.81184578309995303</c:v>
                </c:pt>
                <c:pt idx="13">
                  <c:v>0.28836153918880603</c:v>
                </c:pt>
              </c:numCache>
            </c:numRef>
          </c:val>
          <c:smooth val="0"/>
          <c:extLst>
            <c:ext xmlns:c16="http://schemas.microsoft.com/office/drawing/2014/chart" uri="{C3380CC4-5D6E-409C-BE32-E72D297353CC}">
              <c16:uniqueId val="{00000002-B5AC-4491-A200-9C517B51CB09}"/>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1.27845378830526</c:v>
                </c:pt>
                <c:pt idx="1">
                  <c:v>0.87997616539251799</c:v>
                </c:pt>
                <c:pt idx="2">
                  <c:v>0.95769769976365904</c:v>
                </c:pt>
                <c:pt idx="3">
                  <c:v>0.65523871407571499</c:v>
                </c:pt>
                <c:pt idx="4">
                  <c:v>0.56379134170586898</c:v>
                </c:pt>
                <c:pt idx="5">
                  <c:v>0.54024499785203794</c:v>
                </c:pt>
                <c:pt idx="6">
                  <c:v>0.79806693464613199</c:v>
                </c:pt>
                <c:pt idx="7">
                  <c:v>1.26010781671159</c:v>
                </c:pt>
                <c:pt idx="8">
                  <c:v>0.91852042003256895</c:v>
                </c:pt>
                <c:pt idx="9">
                  <c:v>2.3794697673085299</c:v>
                </c:pt>
                <c:pt idx="10">
                  <c:v>1.8216360431541201</c:v>
                </c:pt>
                <c:pt idx="11">
                  <c:v>0.53199908385176997</c:v>
                </c:pt>
                <c:pt idx="12">
                  <c:v>0.46865523515465601</c:v>
                </c:pt>
                <c:pt idx="13">
                  <c:v>0.685955589679349</c:v>
                </c:pt>
              </c:numCache>
            </c:numRef>
          </c:val>
          <c:smooth val="0"/>
          <c:extLst>
            <c:ext xmlns:c16="http://schemas.microsoft.com/office/drawing/2014/chart" uri="{C3380CC4-5D6E-409C-BE32-E72D297353CC}">
              <c16:uniqueId val="{00000003-B5AC-4491-A200-9C517B51CB09}"/>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0.58406827680116902</c:v>
                </c:pt>
                <c:pt idx="1">
                  <c:v>0.57206556171146306</c:v>
                </c:pt>
                <c:pt idx="2">
                  <c:v>0.58958585229050597</c:v>
                </c:pt>
                <c:pt idx="3">
                  <c:v>0.64187278815180004</c:v>
                </c:pt>
                <c:pt idx="4">
                  <c:v>0.58535308680113096</c:v>
                </c:pt>
                <c:pt idx="5">
                  <c:v>0.47331472206256697</c:v>
                </c:pt>
                <c:pt idx="6">
                  <c:v>0.42615127844435902</c:v>
                </c:pt>
                <c:pt idx="7">
                  <c:v>0.48597221747512098</c:v>
                </c:pt>
                <c:pt idx="8">
                  <c:v>0.47686322790704</c:v>
                </c:pt>
                <c:pt idx="9">
                  <c:v>0.87704137675639204</c:v>
                </c:pt>
                <c:pt idx="10">
                  <c:v>0.43699586983108402</c:v>
                </c:pt>
                <c:pt idx="11">
                  <c:v>0.89127929911937298</c:v>
                </c:pt>
                <c:pt idx="12">
                  <c:v>0.35865801685182103</c:v>
                </c:pt>
                <c:pt idx="13">
                  <c:v>0.50833685072525703</c:v>
                </c:pt>
              </c:numCache>
            </c:numRef>
          </c:val>
          <c:smooth val="0"/>
          <c:extLst>
            <c:ext xmlns:c16="http://schemas.microsoft.com/office/drawing/2014/chart" uri="{C3380CC4-5D6E-409C-BE32-E72D297353CC}">
              <c16:uniqueId val="{00000004-B5AC-4491-A200-9C517B51CB09}"/>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0.14692521040550899</c:v>
                </c:pt>
                <c:pt idx="1">
                  <c:v>0.22039513426553001</c:v>
                </c:pt>
                <c:pt idx="2">
                  <c:v>0.224727660546964</c:v>
                </c:pt>
                <c:pt idx="3">
                  <c:v>0.20223355491280601</c:v>
                </c:pt>
                <c:pt idx="4">
                  <c:v>0.24917733437315701</c:v>
                </c:pt>
                <c:pt idx="5">
                  <c:v>0.28205956702716101</c:v>
                </c:pt>
                <c:pt idx="6">
                  <c:v>0.18485152696128901</c:v>
                </c:pt>
                <c:pt idx="7">
                  <c:v>0.26042161238249001</c:v>
                </c:pt>
                <c:pt idx="8">
                  <c:v>0.14507022205352099</c:v>
                </c:pt>
                <c:pt idx="9">
                  <c:v>0.16139206394199901</c:v>
                </c:pt>
                <c:pt idx="10">
                  <c:v>0.20883367562878699</c:v>
                </c:pt>
                <c:pt idx="11">
                  <c:v>0.163541074698491</c:v>
                </c:pt>
                <c:pt idx="12">
                  <c:v>0.19239860073744899</c:v>
                </c:pt>
                <c:pt idx="13">
                  <c:v>0.17306373150578</c:v>
                </c:pt>
              </c:numCache>
            </c:numRef>
          </c:val>
          <c:smooth val="0"/>
          <c:extLst>
            <c:ext xmlns:c16="http://schemas.microsoft.com/office/drawing/2014/chart" uri="{C3380CC4-5D6E-409C-BE32-E72D297353CC}">
              <c16:uniqueId val="{00000005-B5AC-4491-A200-9C517B51CB09}"/>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7.2945441988950304</c:v>
                </c:pt>
                <c:pt idx="1">
                  <c:v>0.90189915161931</c:v>
                </c:pt>
                <c:pt idx="2">
                  <c:v>1.1019768941864201</c:v>
                </c:pt>
                <c:pt idx="3">
                  <c:v>1.0940507168973199</c:v>
                </c:pt>
                <c:pt idx="4">
                  <c:v>1.73103586717521</c:v>
                </c:pt>
                <c:pt idx="5">
                  <c:v>1.43936551174609</c:v>
                </c:pt>
                <c:pt idx="6">
                  <c:v>1.47652031370532</c:v>
                </c:pt>
                <c:pt idx="7">
                  <c:v>0.71656632001459597</c:v>
                </c:pt>
                <c:pt idx="8">
                  <c:v>1.04186071871578</c:v>
                </c:pt>
                <c:pt idx="9">
                  <c:v>1.4386209518980899</c:v>
                </c:pt>
                <c:pt idx="10">
                  <c:v>0.44528861006903903</c:v>
                </c:pt>
                <c:pt idx="11">
                  <c:v>1.89243959469992</c:v>
                </c:pt>
                <c:pt idx="12">
                  <c:v>0.87964268095003195</c:v>
                </c:pt>
                <c:pt idx="13">
                  <c:v>0.147537960287699</c:v>
                </c:pt>
              </c:numCache>
            </c:numRef>
          </c:val>
          <c:smooth val="0"/>
          <c:extLst>
            <c:ext xmlns:c16="http://schemas.microsoft.com/office/drawing/2014/chart" uri="{C3380CC4-5D6E-409C-BE32-E72D297353CC}">
              <c16:uniqueId val="{00000006-B5AC-4491-A200-9C517B51CB09}"/>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0.59156677916133305</c:v>
                </c:pt>
                <c:pt idx="1">
                  <c:v>0.177197099182093</c:v>
                </c:pt>
                <c:pt idx="2">
                  <c:v>0.74376234198653701</c:v>
                </c:pt>
                <c:pt idx="3">
                  <c:v>0.47270990087185</c:v>
                </c:pt>
                <c:pt idx="4">
                  <c:v>0.309540111833847</c:v>
                </c:pt>
                <c:pt idx="5">
                  <c:v>0.68182678476796099</c:v>
                </c:pt>
                <c:pt idx="6">
                  <c:v>0.57876088705692996</c:v>
                </c:pt>
                <c:pt idx="7">
                  <c:v>0.381824052107753</c:v>
                </c:pt>
                <c:pt idx="8">
                  <c:v>0.59316705093271904</c:v>
                </c:pt>
                <c:pt idx="9">
                  <c:v>0.38677184634862299</c:v>
                </c:pt>
                <c:pt idx="10">
                  <c:v>0.26048217925531802</c:v>
                </c:pt>
                <c:pt idx="11">
                  <c:v>0.56581517932839398</c:v>
                </c:pt>
                <c:pt idx="12">
                  <c:v>0.54535703972608396</c:v>
                </c:pt>
                <c:pt idx="13">
                  <c:v>0</c:v>
                </c:pt>
              </c:numCache>
            </c:numRef>
          </c:val>
          <c:smooth val="0"/>
          <c:extLst>
            <c:ext xmlns:c16="http://schemas.microsoft.com/office/drawing/2014/chart" uri="{C3380CC4-5D6E-409C-BE32-E72D297353CC}">
              <c16:uniqueId val="{00000007-B5AC-4491-A200-9C517B51CB09}"/>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21.862102452051499</c:v>
                </c:pt>
                <c:pt idx="1">
                  <c:v>4.5325882905080404</c:v>
                </c:pt>
                <c:pt idx="2">
                  <c:v>90.129825536715799</c:v>
                </c:pt>
                <c:pt idx="3">
                  <c:v>0.446254253360852</c:v>
                </c:pt>
                <c:pt idx="4">
                  <c:v>1.1137042062415199</c:v>
                </c:pt>
                <c:pt idx="5">
                  <c:v>0.45265302506865102</c:v>
                </c:pt>
                <c:pt idx="6">
                  <c:v>0.56977833281298795</c:v>
                </c:pt>
                <c:pt idx="7">
                  <c:v>1.2130203333624201</c:v>
                </c:pt>
                <c:pt idx="8">
                  <c:v>0.64630634250887398</c:v>
                </c:pt>
                <c:pt idx="9">
                  <c:v>0.63730376277099399</c:v>
                </c:pt>
                <c:pt idx="10">
                  <c:v>0.63824046081071395</c:v>
                </c:pt>
                <c:pt idx="11">
                  <c:v>0.92455377725087295</c:v>
                </c:pt>
                <c:pt idx="12">
                  <c:v>0.64836678473042098</c:v>
                </c:pt>
                <c:pt idx="13">
                  <c:v>0.29434850863422302</c:v>
                </c:pt>
              </c:numCache>
            </c:numRef>
          </c:val>
          <c:smooth val="0"/>
          <c:extLst>
            <c:ext xmlns:c16="http://schemas.microsoft.com/office/drawing/2014/chart" uri="{C3380CC4-5D6E-409C-BE32-E72D297353CC}">
              <c16:uniqueId val="{00000008-B5AC-4491-A200-9C517B51CB09}"/>
            </c:ext>
          </c:extLst>
        </c:ser>
        <c:dLbls>
          <c:showLegendKey val="0"/>
          <c:showVal val="0"/>
          <c:showCatName val="0"/>
          <c:showSerName val="0"/>
          <c:showPercent val="0"/>
          <c:showBubbleSize val="0"/>
        </c:dLbls>
        <c:smooth val="0"/>
        <c:axId val="445236952"/>
        <c:axId val="445238920"/>
      </c:lineChart>
      <c:catAx>
        <c:axId val="44523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8920"/>
        <c:crosses val="autoZero"/>
        <c:auto val="1"/>
        <c:lblAlgn val="ctr"/>
        <c:lblOffset val="100"/>
        <c:noMultiLvlLbl val="0"/>
      </c:catAx>
      <c:valAx>
        <c:axId val="44523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8.3429240171385093</c:v>
                </c:pt>
                <c:pt idx="1">
                  <c:v>4.7783679175604998</c:v>
                </c:pt>
                <c:pt idx="2">
                  <c:v>7.1397832272916197</c:v>
                </c:pt>
                <c:pt idx="3">
                  <c:v>8.3784258768078601</c:v>
                </c:pt>
                <c:pt idx="4">
                  <c:v>8.7382782584931995</c:v>
                </c:pt>
                <c:pt idx="5">
                  <c:v>7.2135853722185104</c:v>
                </c:pt>
                <c:pt idx="6">
                  <c:v>7.7335944177899503</c:v>
                </c:pt>
                <c:pt idx="7">
                  <c:v>12.2781990549111</c:v>
                </c:pt>
                <c:pt idx="8">
                  <c:v>9.3286123345827701</c:v>
                </c:pt>
                <c:pt idx="9">
                  <c:v>11.1138514770673</c:v>
                </c:pt>
                <c:pt idx="10">
                  <c:v>7.1873505225124896</c:v>
                </c:pt>
                <c:pt idx="11">
                  <c:v>8.8501357940444105</c:v>
                </c:pt>
                <c:pt idx="12">
                  <c:v>9.0957633969594394</c:v>
                </c:pt>
                <c:pt idx="13">
                  <c:v>8.0171778669975193</c:v>
                </c:pt>
              </c:numCache>
            </c:numRef>
          </c:val>
          <c:smooth val="0"/>
          <c:extLst>
            <c:ext xmlns:c16="http://schemas.microsoft.com/office/drawing/2014/chart" uri="{C3380CC4-5D6E-409C-BE32-E72D297353CC}">
              <c16:uniqueId val="{00000000-DE6B-4A68-931B-347B65496D23}"/>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11.004329416242401</c:v>
                </c:pt>
                <c:pt idx="1">
                  <c:v>9.0732889158086003</c:v>
                </c:pt>
                <c:pt idx="2">
                  <c:v>13.1536080794918</c:v>
                </c:pt>
                <c:pt idx="3">
                  <c:v>6.9443648656391499</c:v>
                </c:pt>
                <c:pt idx="4">
                  <c:v>9.7315008646582299</c:v>
                </c:pt>
                <c:pt idx="5">
                  <c:v>10.6279545786832</c:v>
                </c:pt>
                <c:pt idx="6">
                  <c:v>12.851506456240999</c:v>
                </c:pt>
                <c:pt idx="7">
                  <c:v>9.9685001211533795</c:v>
                </c:pt>
                <c:pt idx="8">
                  <c:v>13.266825729795499</c:v>
                </c:pt>
                <c:pt idx="9">
                  <c:v>11.820237198048501</c:v>
                </c:pt>
                <c:pt idx="10">
                  <c:v>9.3805614558815105</c:v>
                </c:pt>
                <c:pt idx="11">
                  <c:v>8.2113047298286705</c:v>
                </c:pt>
                <c:pt idx="12">
                  <c:v>9.8507462686567209</c:v>
                </c:pt>
                <c:pt idx="13">
                  <c:v>5.19460851128275</c:v>
                </c:pt>
              </c:numCache>
            </c:numRef>
          </c:val>
          <c:smooth val="0"/>
          <c:extLst>
            <c:ext xmlns:c16="http://schemas.microsoft.com/office/drawing/2014/chart" uri="{C3380CC4-5D6E-409C-BE32-E72D297353CC}">
              <c16:uniqueId val="{00000001-DE6B-4A68-931B-347B65496D23}"/>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12.863015228536099</c:v>
                </c:pt>
                <c:pt idx="1">
                  <c:v>9.1966919108209897</c:v>
                </c:pt>
                <c:pt idx="2">
                  <c:v>10.618727167852301</c:v>
                </c:pt>
                <c:pt idx="3">
                  <c:v>16.297965206174201</c:v>
                </c:pt>
                <c:pt idx="4">
                  <c:v>8.4088543070803805</c:v>
                </c:pt>
                <c:pt idx="5">
                  <c:v>12.730916563078701</c:v>
                </c:pt>
                <c:pt idx="6">
                  <c:v>10.5202229406614</c:v>
                </c:pt>
                <c:pt idx="7">
                  <c:v>7.9464262652592401</c:v>
                </c:pt>
                <c:pt idx="8">
                  <c:v>8.2590437579761495</c:v>
                </c:pt>
                <c:pt idx="9">
                  <c:v>9.0536521170259707</c:v>
                </c:pt>
                <c:pt idx="10">
                  <c:v>9.5554406739432203</c:v>
                </c:pt>
                <c:pt idx="11">
                  <c:v>10.812085974360199</c:v>
                </c:pt>
                <c:pt idx="12">
                  <c:v>8.6402119513923292</c:v>
                </c:pt>
                <c:pt idx="13">
                  <c:v>6.7537614185921599</c:v>
                </c:pt>
              </c:numCache>
            </c:numRef>
          </c:val>
          <c:smooth val="0"/>
          <c:extLst>
            <c:ext xmlns:c16="http://schemas.microsoft.com/office/drawing/2014/chart" uri="{C3380CC4-5D6E-409C-BE32-E72D297353CC}">
              <c16:uniqueId val="{00000002-DE6B-4A68-931B-347B65496D23}"/>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6.9651049970502301</c:v>
                </c:pt>
                <c:pt idx="1">
                  <c:v>5.3241008730782902</c:v>
                </c:pt>
                <c:pt idx="2">
                  <c:v>4.6894947686618602</c:v>
                </c:pt>
                <c:pt idx="3">
                  <c:v>5.6981626233580398</c:v>
                </c:pt>
                <c:pt idx="4">
                  <c:v>6.35073151619972</c:v>
                </c:pt>
                <c:pt idx="5">
                  <c:v>8.2595662849023199</c:v>
                </c:pt>
                <c:pt idx="6">
                  <c:v>7.9283572857027398</c:v>
                </c:pt>
                <c:pt idx="7">
                  <c:v>6.8980721867171697</c:v>
                </c:pt>
                <c:pt idx="8">
                  <c:v>7.2574972719264803</c:v>
                </c:pt>
                <c:pt idx="9">
                  <c:v>8.8290219550661195</c:v>
                </c:pt>
                <c:pt idx="10">
                  <c:v>6.3499359402128999</c:v>
                </c:pt>
                <c:pt idx="11">
                  <c:v>5.1699438380303997</c:v>
                </c:pt>
                <c:pt idx="12">
                  <c:v>5.1632451445248098</c:v>
                </c:pt>
                <c:pt idx="13">
                  <c:v>4.99236238489899</c:v>
                </c:pt>
              </c:numCache>
            </c:numRef>
          </c:val>
          <c:smooth val="0"/>
          <c:extLst>
            <c:ext xmlns:c16="http://schemas.microsoft.com/office/drawing/2014/chart" uri="{C3380CC4-5D6E-409C-BE32-E72D297353CC}">
              <c16:uniqueId val="{00000003-DE6B-4A68-931B-347B65496D23}"/>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12.507210627722801</c:v>
                </c:pt>
                <c:pt idx="1">
                  <c:v>10.514614685079501</c:v>
                </c:pt>
                <c:pt idx="2">
                  <c:v>10.140576271555</c:v>
                </c:pt>
                <c:pt idx="3">
                  <c:v>9.5855756779093007</c:v>
                </c:pt>
                <c:pt idx="4">
                  <c:v>8.6536080958754695</c:v>
                </c:pt>
                <c:pt idx="5">
                  <c:v>8.1367779308899895</c:v>
                </c:pt>
                <c:pt idx="6">
                  <c:v>8.8069067766997708</c:v>
                </c:pt>
                <c:pt idx="7">
                  <c:v>11.4946068271224</c:v>
                </c:pt>
                <c:pt idx="8">
                  <c:v>9.4344728272123195</c:v>
                </c:pt>
                <c:pt idx="9">
                  <c:v>9.3757272897328008</c:v>
                </c:pt>
                <c:pt idx="10">
                  <c:v>6.3974112189282701</c:v>
                </c:pt>
                <c:pt idx="11">
                  <c:v>8.8664777184671806</c:v>
                </c:pt>
                <c:pt idx="12">
                  <c:v>7.8391190143612102</c:v>
                </c:pt>
                <c:pt idx="13">
                  <c:v>6.8614797293619203</c:v>
                </c:pt>
              </c:numCache>
            </c:numRef>
          </c:val>
          <c:smooth val="0"/>
          <c:extLst>
            <c:ext xmlns:c16="http://schemas.microsoft.com/office/drawing/2014/chart" uri="{C3380CC4-5D6E-409C-BE32-E72D297353CC}">
              <c16:uniqueId val="{00000004-DE6B-4A68-931B-347B65496D23}"/>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5.3247379279759901</c:v>
                </c:pt>
                <c:pt idx="1">
                  <c:v>5.9515611747013599</c:v>
                </c:pt>
                <c:pt idx="2">
                  <c:v>5.7600935030617197</c:v>
                </c:pt>
                <c:pt idx="3">
                  <c:v>6.9940580625540996</c:v>
                </c:pt>
                <c:pt idx="4">
                  <c:v>8.3240742840298392</c:v>
                </c:pt>
                <c:pt idx="5">
                  <c:v>12.623788422640301</c:v>
                </c:pt>
                <c:pt idx="6">
                  <c:v>11.7485972538731</c:v>
                </c:pt>
                <c:pt idx="7">
                  <c:v>10.503845652457301</c:v>
                </c:pt>
                <c:pt idx="8">
                  <c:v>7.0146745827265597</c:v>
                </c:pt>
                <c:pt idx="9">
                  <c:v>6.7963847580219303</c:v>
                </c:pt>
                <c:pt idx="10">
                  <c:v>6.66458804271572</c:v>
                </c:pt>
                <c:pt idx="11">
                  <c:v>5.7143297333107403</c:v>
                </c:pt>
                <c:pt idx="12">
                  <c:v>5.9375747178026597</c:v>
                </c:pt>
                <c:pt idx="13">
                  <c:v>6.4119222508021503</c:v>
                </c:pt>
              </c:numCache>
            </c:numRef>
          </c:val>
          <c:smooth val="0"/>
          <c:extLst>
            <c:ext xmlns:c16="http://schemas.microsoft.com/office/drawing/2014/chart" uri="{C3380CC4-5D6E-409C-BE32-E72D297353CC}">
              <c16:uniqueId val="{00000005-DE6B-4A68-931B-347B65496D23}"/>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4.5893203127221698</c:v>
                </c:pt>
                <c:pt idx="1">
                  <c:v>4.6076063408894896</c:v>
                </c:pt>
                <c:pt idx="2">
                  <c:v>4.2640891002460304</c:v>
                </c:pt>
                <c:pt idx="3">
                  <c:v>4.1885344130469404</c:v>
                </c:pt>
                <c:pt idx="4">
                  <c:v>3.6228421544905598</c:v>
                </c:pt>
                <c:pt idx="5">
                  <c:v>4.7461528808295004</c:v>
                </c:pt>
                <c:pt idx="6">
                  <c:v>4.7061459750863603</c:v>
                </c:pt>
                <c:pt idx="7">
                  <c:v>4.5613111301257199</c:v>
                </c:pt>
                <c:pt idx="8">
                  <c:v>3.8267468323841598</c:v>
                </c:pt>
                <c:pt idx="9">
                  <c:v>5.4705307717355902</c:v>
                </c:pt>
                <c:pt idx="10">
                  <c:v>4.9397306159035699</c:v>
                </c:pt>
                <c:pt idx="11">
                  <c:v>4.9293421240107298</c:v>
                </c:pt>
                <c:pt idx="12">
                  <c:v>4.6934447701615403</c:v>
                </c:pt>
                <c:pt idx="13">
                  <c:v>3.5992073655689301</c:v>
                </c:pt>
              </c:numCache>
            </c:numRef>
          </c:val>
          <c:smooth val="0"/>
          <c:extLst>
            <c:ext xmlns:c16="http://schemas.microsoft.com/office/drawing/2014/chart" uri="{C3380CC4-5D6E-409C-BE32-E72D297353CC}">
              <c16:uniqueId val="{00000006-DE6B-4A68-931B-347B65496D23}"/>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4.9843876488955701</c:v>
                </c:pt>
                <c:pt idx="1">
                  <c:v>3.55287383560895</c:v>
                </c:pt>
                <c:pt idx="2">
                  <c:v>6.1932597315503397</c:v>
                </c:pt>
                <c:pt idx="3">
                  <c:v>7.1520342612419698</c:v>
                </c:pt>
                <c:pt idx="4">
                  <c:v>5.3694800853258604</c:v>
                </c:pt>
                <c:pt idx="5">
                  <c:v>6.2333659225462998</c:v>
                </c:pt>
                <c:pt idx="6">
                  <c:v>2.0023745072897401</c:v>
                </c:pt>
                <c:pt idx="7">
                  <c:v>2.1679476774717101</c:v>
                </c:pt>
                <c:pt idx="8">
                  <c:v>4.9703556842440602</c:v>
                </c:pt>
                <c:pt idx="9">
                  <c:v>8.9643880474826005</c:v>
                </c:pt>
                <c:pt idx="10">
                  <c:v>6.2540858574852898</c:v>
                </c:pt>
                <c:pt idx="11">
                  <c:v>4.6496398166339201</c:v>
                </c:pt>
                <c:pt idx="12">
                  <c:v>11.007767278484099</c:v>
                </c:pt>
                <c:pt idx="13">
                  <c:v>4.17515274949083</c:v>
                </c:pt>
              </c:numCache>
            </c:numRef>
          </c:val>
          <c:smooth val="0"/>
          <c:extLst>
            <c:ext xmlns:c16="http://schemas.microsoft.com/office/drawing/2014/chart" uri="{C3380CC4-5D6E-409C-BE32-E72D297353CC}">
              <c16:uniqueId val="{00000007-DE6B-4A68-931B-347B65496D23}"/>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6.3290468223533001</c:v>
                </c:pt>
                <c:pt idx="1">
                  <c:v>5.4716144327646701</c:v>
                </c:pt>
                <c:pt idx="2">
                  <c:v>4.55613314177599</c:v>
                </c:pt>
                <c:pt idx="3">
                  <c:v>3.6051086684986302</c:v>
                </c:pt>
                <c:pt idx="4">
                  <c:v>3.57116279871315</c:v>
                </c:pt>
                <c:pt idx="5">
                  <c:v>3.9148836432408598</c:v>
                </c:pt>
                <c:pt idx="6">
                  <c:v>3.4879040123708598</c:v>
                </c:pt>
                <c:pt idx="7">
                  <c:v>3.2182456015768399</c:v>
                </c:pt>
                <c:pt idx="8">
                  <c:v>3.22796752062425</c:v>
                </c:pt>
                <c:pt idx="9">
                  <c:v>3.8030292405862101</c:v>
                </c:pt>
                <c:pt idx="10">
                  <c:v>5.0702794563726199</c:v>
                </c:pt>
                <c:pt idx="11">
                  <c:v>7.0271043819227801</c:v>
                </c:pt>
                <c:pt idx="12">
                  <c:v>4.9473436026406796</c:v>
                </c:pt>
                <c:pt idx="13">
                  <c:v>5.0766197687964896</c:v>
                </c:pt>
              </c:numCache>
            </c:numRef>
          </c:val>
          <c:smooth val="0"/>
          <c:extLst>
            <c:ext xmlns:c16="http://schemas.microsoft.com/office/drawing/2014/chart" uri="{C3380CC4-5D6E-409C-BE32-E72D297353CC}">
              <c16:uniqueId val="{00000008-DE6B-4A68-931B-347B65496D23}"/>
            </c:ext>
          </c:extLst>
        </c:ser>
        <c:dLbls>
          <c:showLegendKey val="0"/>
          <c:showVal val="0"/>
          <c:showCatName val="0"/>
          <c:showSerName val="0"/>
          <c:showPercent val="0"/>
          <c:showBubbleSize val="0"/>
        </c:dLbls>
        <c:smooth val="0"/>
        <c:axId val="445236296"/>
        <c:axId val="445236624"/>
      </c:lineChart>
      <c:catAx>
        <c:axId val="44523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6624"/>
        <c:crosses val="autoZero"/>
        <c:auto val="1"/>
        <c:lblAlgn val="ctr"/>
        <c:lblOffset val="100"/>
        <c:noMultiLvlLbl val="0"/>
      </c:catAx>
      <c:valAx>
        <c:axId val="4452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3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53.0212</c:v>
                </c:pt>
                <c:pt idx="1">
                  <c:v>100</c:v>
                </c:pt>
                <c:pt idx="2">
                  <c:v>0</c:v>
                </c:pt>
                <c:pt idx="3">
                  <c:v>100</c:v>
                </c:pt>
                <c:pt idx="4">
                  <c:v>100</c:v>
                </c:pt>
                <c:pt idx="5">
                  <c:v>58.1218</c:v>
                </c:pt>
                <c:pt idx="6">
                  <c:v>42.214500000000001</c:v>
                </c:pt>
                <c:pt idx="7">
                  <c:v>23.739699999999999</c:v>
                </c:pt>
              </c:numCache>
            </c:numRef>
          </c:val>
          <c:extLst>
            <c:ext xmlns:c16="http://schemas.microsoft.com/office/drawing/2014/chart" uri="{C3380CC4-5D6E-409C-BE32-E72D297353CC}">
              <c16:uniqueId val="{00000000-73AA-44AA-9E34-519EF9B3EFA9}"/>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44.939399999999999</c:v>
                </c:pt>
                <c:pt idx="1">
                  <c:v>94.444400000000002</c:v>
                </c:pt>
                <c:pt idx="2">
                  <c:v>100</c:v>
                </c:pt>
                <c:pt idx="3">
                  <c:v>2.8571</c:v>
                </c:pt>
                <c:pt idx="4">
                  <c:v>37.735799999999998</c:v>
                </c:pt>
                <c:pt idx="5">
                  <c:v>32.298200000000001</c:v>
                </c:pt>
                <c:pt idx="6">
                  <c:v>71.197199999999995</c:v>
                </c:pt>
                <c:pt idx="7">
                  <c:v>11.846</c:v>
                </c:pt>
              </c:numCache>
            </c:numRef>
          </c:val>
          <c:extLst>
            <c:ext xmlns:c16="http://schemas.microsoft.com/office/drawing/2014/chart" uri="{C3380CC4-5D6E-409C-BE32-E72D297353CC}">
              <c16:uniqueId val="{00000001-73AA-44AA-9E34-519EF9B3EFA9}"/>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9.1440999999999999</c:v>
                </c:pt>
                <c:pt idx="1">
                  <c:v>33.333300000000001</c:v>
                </c:pt>
                <c:pt idx="2">
                  <c:v>50</c:v>
                </c:pt>
                <c:pt idx="3">
                  <c:v>20</c:v>
                </c:pt>
                <c:pt idx="4">
                  <c:v>26.415099999999999</c:v>
                </c:pt>
                <c:pt idx="5">
                  <c:v>3.2839999999999998</c:v>
                </c:pt>
                <c:pt idx="6">
                  <c:v>50.120699999999999</c:v>
                </c:pt>
                <c:pt idx="7">
                  <c:v>46.575499999999998</c:v>
                </c:pt>
              </c:numCache>
            </c:numRef>
          </c:val>
          <c:extLst>
            <c:ext xmlns:c16="http://schemas.microsoft.com/office/drawing/2014/chart" uri="{C3380CC4-5D6E-409C-BE32-E72D297353CC}">
              <c16:uniqueId val="{00000002-73AA-44AA-9E34-519EF9B3EFA9}"/>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100</c:v>
                </c:pt>
                <c:pt idx="1">
                  <c:v>27.777799999999999</c:v>
                </c:pt>
                <c:pt idx="2">
                  <c:v>0</c:v>
                </c:pt>
                <c:pt idx="3">
                  <c:v>62.857100000000003</c:v>
                </c:pt>
                <c:pt idx="4">
                  <c:v>50.943399999999997</c:v>
                </c:pt>
                <c:pt idx="5">
                  <c:v>100</c:v>
                </c:pt>
                <c:pt idx="6">
                  <c:v>77.874499999999998</c:v>
                </c:pt>
                <c:pt idx="7">
                  <c:v>100</c:v>
                </c:pt>
              </c:numCache>
            </c:numRef>
          </c:val>
          <c:extLst>
            <c:ext xmlns:c16="http://schemas.microsoft.com/office/drawing/2014/chart" uri="{C3380CC4-5D6E-409C-BE32-E72D297353CC}">
              <c16:uniqueId val="{00000003-73AA-44AA-9E34-519EF9B3EFA9}"/>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5.2243000000000004</c:v>
                </c:pt>
                <c:pt idx="1">
                  <c:v>83.333299999999994</c:v>
                </c:pt>
                <c:pt idx="2">
                  <c:v>0</c:v>
                </c:pt>
                <c:pt idx="3">
                  <c:v>0</c:v>
                </c:pt>
                <c:pt idx="4">
                  <c:v>28.3019</c:v>
                </c:pt>
                <c:pt idx="5">
                  <c:v>3.8262999999999998</c:v>
                </c:pt>
                <c:pt idx="6">
                  <c:v>100</c:v>
                </c:pt>
                <c:pt idx="7">
                  <c:v>32.114899999999999</c:v>
                </c:pt>
              </c:numCache>
            </c:numRef>
          </c:val>
          <c:extLst>
            <c:ext xmlns:c16="http://schemas.microsoft.com/office/drawing/2014/chart" uri="{C3380CC4-5D6E-409C-BE32-E72D297353CC}">
              <c16:uniqueId val="{00000004-73AA-44AA-9E34-519EF9B3EFA9}"/>
            </c:ext>
          </c:extLst>
        </c:ser>
        <c:dLbls>
          <c:showLegendKey val="0"/>
          <c:showVal val="0"/>
          <c:showCatName val="0"/>
          <c:showSerName val="0"/>
          <c:showPercent val="0"/>
          <c:showBubbleSize val="0"/>
        </c:dLbls>
        <c:axId val="322127552"/>
        <c:axId val="322135752"/>
      </c:radarChart>
      <c:catAx>
        <c:axId val="32212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35752"/>
        <c:crosses val="autoZero"/>
        <c:auto val="1"/>
        <c:lblAlgn val="ctr"/>
        <c:lblOffset val="100"/>
        <c:noMultiLvlLbl val="0"/>
      </c:catAx>
      <c:valAx>
        <c:axId val="32213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2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tieresucheneinzuhause</c:v>
                </c:pt>
              </c:strCache>
            </c:strRef>
          </c:tx>
          <c:spPr>
            <a:solidFill>
              <a:schemeClr val="accent1"/>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27</c:v>
                </c:pt>
                <c:pt idx="1">
                  <c:v>29</c:v>
                </c:pt>
                <c:pt idx="2">
                  <c:v>23</c:v>
                </c:pt>
                <c:pt idx="3">
                  <c:v>27</c:v>
                </c:pt>
                <c:pt idx="4">
                  <c:v>24</c:v>
                </c:pt>
                <c:pt idx="5">
                  <c:v>24</c:v>
                </c:pt>
                <c:pt idx="6">
                  <c:v>28</c:v>
                </c:pt>
                <c:pt idx="7">
                  <c:v>26</c:v>
                </c:pt>
                <c:pt idx="8">
                  <c:v>28</c:v>
                </c:pt>
                <c:pt idx="9">
                  <c:v>26</c:v>
                </c:pt>
                <c:pt idx="10">
                  <c:v>29</c:v>
                </c:pt>
                <c:pt idx="11">
                  <c:v>23</c:v>
                </c:pt>
                <c:pt idx="12">
                  <c:v>27</c:v>
                </c:pt>
                <c:pt idx="13">
                  <c:v>5</c:v>
                </c:pt>
              </c:numCache>
            </c:numRef>
          </c:val>
          <c:extLst>
            <c:ext xmlns:c16="http://schemas.microsoft.com/office/drawing/2014/chart" uri="{C3380CC4-5D6E-409C-BE32-E72D297353CC}">
              <c16:uniqueId val="{00000000-E270-4AE1-8863-890BA9901E60}"/>
            </c:ext>
          </c:extLst>
        </c:ser>
        <c:ser>
          <c:idx val="1"/>
          <c:order val="1"/>
          <c:tx>
            <c:strRef>
              <c:f>Sheet1!$C$1</c:f>
              <c:strCache>
                <c:ptCount val="1"/>
                <c:pt idx="0">
                  <c:v>maedelsabende</c:v>
                </c:pt>
              </c:strCache>
            </c:strRef>
          </c:tx>
          <c:spPr>
            <a:solidFill>
              <a:schemeClr val="accent2"/>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7</c:v>
                </c:pt>
                <c:pt idx="1">
                  <c:v>9</c:v>
                </c:pt>
                <c:pt idx="2">
                  <c:v>9</c:v>
                </c:pt>
                <c:pt idx="3">
                  <c:v>8</c:v>
                </c:pt>
                <c:pt idx="4">
                  <c:v>9</c:v>
                </c:pt>
                <c:pt idx="5">
                  <c:v>7</c:v>
                </c:pt>
                <c:pt idx="6">
                  <c:v>9</c:v>
                </c:pt>
                <c:pt idx="7">
                  <c:v>9</c:v>
                </c:pt>
                <c:pt idx="8">
                  <c:v>9</c:v>
                </c:pt>
                <c:pt idx="9">
                  <c:v>8</c:v>
                </c:pt>
                <c:pt idx="10">
                  <c:v>9</c:v>
                </c:pt>
                <c:pt idx="11">
                  <c:v>7</c:v>
                </c:pt>
                <c:pt idx="12">
                  <c:v>12</c:v>
                </c:pt>
                <c:pt idx="13">
                  <c:v>1</c:v>
                </c:pt>
              </c:numCache>
            </c:numRef>
          </c:val>
          <c:extLst>
            <c:ext xmlns:c16="http://schemas.microsoft.com/office/drawing/2014/chart" uri="{C3380CC4-5D6E-409C-BE32-E72D297353CC}">
              <c16:uniqueId val="{00000001-E270-4AE1-8863-890BA9901E60}"/>
            </c:ext>
          </c:extLst>
        </c:ser>
        <c:ser>
          <c:idx val="2"/>
          <c:order val="2"/>
          <c:tx>
            <c:strRef>
              <c:f>Sheet1!$D$1</c:f>
              <c:strCache>
                <c:ptCount val="1"/>
                <c:pt idx="0">
                  <c:v>heimathaeppchen</c:v>
                </c:pt>
              </c:strCache>
            </c:strRef>
          </c:tx>
          <c:spPr>
            <a:solidFill>
              <a:schemeClr val="accent3"/>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7</c:v>
                </c:pt>
                <c:pt idx="1">
                  <c:v>6</c:v>
                </c:pt>
                <c:pt idx="2">
                  <c:v>6</c:v>
                </c:pt>
                <c:pt idx="3">
                  <c:v>6</c:v>
                </c:pt>
                <c:pt idx="4">
                  <c:v>6</c:v>
                </c:pt>
                <c:pt idx="5">
                  <c:v>7</c:v>
                </c:pt>
                <c:pt idx="6">
                  <c:v>6</c:v>
                </c:pt>
                <c:pt idx="7">
                  <c:v>6</c:v>
                </c:pt>
                <c:pt idx="8">
                  <c:v>7</c:v>
                </c:pt>
                <c:pt idx="9">
                  <c:v>6</c:v>
                </c:pt>
                <c:pt idx="10">
                  <c:v>6</c:v>
                </c:pt>
                <c:pt idx="11">
                  <c:v>6</c:v>
                </c:pt>
                <c:pt idx="12">
                  <c:v>7</c:v>
                </c:pt>
                <c:pt idx="13">
                  <c:v>0</c:v>
                </c:pt>
              </c:numCache>
            </c:numRef>
          </c:val>
          <c:extLst>
            <c:ext xmlns:c16="http://schemas.microsoft.com/office/drawing/2014/chart" uri="{C3380CC4-5D6E-409C-BE32-E72D297353CC}">
              <c16:uniqueId val="{00000002-E270-4AE1-8863-890BA9901E60}"/>
            </c:ext>
          </c:extLst>
        </c:ser>
        <c:ser>
          <c:idx val="3"/>
          <c:order val="3"/>
          <c:tx>
            <c:strRef>
              <c:f>Sheet1!$E$1</c:f>
              <c:strCache>
                <c:ptCount val="1"/>
                <c:pt idx="0">
                  <c:v>quarks.de</c:v>
                </c:pt>
              </c:strCache>
            </c:strRef>
          </c:tx>
          <c:spPr>
            <a:solidFill>
              <a:schemeClr val="accent4"/>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11</c:v>
                </c:pt>
                <c:pt idx="1">
                  <c:v>11</c:v>
                </c:pt>
                <c:pt idx="2">
                  <c:v>11</c:v>
                </c:pt>
                <c:pt idx="3">
                  <c:v>8</c:v>
                </c:pt>
                <c:pt idx="4">
                  <c:v>12</c:v>
                </c:pt>
                <c:pt idx="5">
                  <c:v>12</c:v>
                </c:pt>
                <c:pt idx="6">
                  <c:v>11</c:v>
                </c:pt>
                <c:pt idx="7">
                  <c:v>14</c:v>
                </c:pt>
                <c:pt idx="8">
                  <c:v>13</c:v>
                </c:pt>
                <c:pt idx="9">
                  <c:v>12</c:v>
                </c:pt>
                <c:pt idx="10">
                  <c:v>13</c:v>
                </c:pt>
                <c:pt idx="11">
                  <c:v>12</c:v>
                </c:pt>
                <c:pt idx="12">
                  <c:v>14</c:v>
                </c:pt>
                <c:pt idx="13">
                  <c:v>2</c:v>
                </c:pt>
              </c:numCache>
            </c:numRef>
          </c:val>
          <c:extLst>
            <c:ext xmlns:c16="http://schemas.microsoft.com/office/drawing/2014/chart" uri="{C3380CC4-5D6E-409C-BE32-E72D297353CC}">
              <c16:uniqueId val="{00000003-E270-4AE1-8863-890BA9901E60}"/>
            </c:ext>
          </c:extLst>
        </c:ser>
        <c:ser>
          <c:idx val="4"/>
          <c:order val="4"/>
          <c:tx>
            <c:strRef>
              <c:f>Sheet1!$F$1</c:f>
              <c:strCache>
                <c:ptCount val="1"/>
                <c:pt idx="0">
                  <c:v>beautyquarks</c:v>
                </c:pt>
              </c:strCache>
            </c:strRef>
          </c:tx>
          <c:spPr>
            <a:solidFill>
              <a:schemeClr val="accent5"/>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7</c:v>
                </c:pt>
                <c:pt idx="1">
                  <c:v>7</c:v>
                </c:pt>
                <c:pt idx="2">
                  <c:v>7</c:v>
                </c:pt>
                <c:pt idx="3">
                  <c:v>7</c:v>
                </c:pt>
                <c:pt idx="4">
                  <c:v>7</c:v>
                </c:pt>
                <c:pt idx="5">
                  <c:v>7</c:v>
                </c:pt>
                <c:pt idx="6">
                  <c:v>7</c:v>
                </c:pt>
                <c:pt idx="7">
                  <c:v>7</c:v>
                </c:pt>
                <c:pt idx="8">
                  <c:v>7</c:v>
                </c:pt>
                <c:pt idx="9">
                  <c:v>7</c:v>
                </c:pt>
                <c:pt idx="10">
                  <c:v>7</c:v>
                </c:pt>
                <c:pt idx="11">
                  <c:v>7</c:v>
                </c:pt>
                <c:pt idx="12">
                  <c:v>7</c:v>
                </c:pt>
                <c:pt idx="13">
                  <c:v>1</c:v>
                </c:pt>
              </c:numCache>
            </c:numRef>
          </c:val>
          <c:extLst>
            <c:ext xmlns:c16="http://schemas.microsoft.com/office/drawing/2014/chart" uri="{C3380CC4-5D6E-409C-BE32-E72D297353CC}">
              <c16:uniqueId val="{00000004-E270-4AE1-8863-890BA9901E60}"/>
            </c:ext>
          </c:extLst>
        </c:ser>
        <c:dLbls>
          <c:showLegendKey val="0"/>
          <c:showVal val="0"/>
          <c:showCatName val="0"/>
          <c:showSerName val="0"/>
          <c:showPercent val="0"/>
          <c:showBubbleSize val="0"/>
        </c:dLbls>
        <c:gapWidth val="150"/>
        <c:overlap val="100"/>
        <c:axId val="322127880"/>
        <c:axId val="322128208"/>
      </c:barChart>
      <c:catAx>
        <c:axId val="32212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28208"/>
        <c:crosses val="autoZero"/>
        <c:auto val="1"/>
        <c:lblAlgn val="ctr"/>
        <c:lblOffset val="100"/>
        <c:noMultiLvlLbl val="0"/>
      </c:catAx>
      <c:valAx>
        <c:axId val="32212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2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Sheet1!$B$2:$B$6</c:f>
              <c:numCache>
                <c:formatCode>General</c:formatCode>
                <c:ptCount val="5"/>
                <c:pt idx="0">
                  <c:v>18</c:v>
                </c:pt>
                <c:pt idx="1">
                  <c:v>17</c:v>
                </c:pt>
                <c:pt idx="2">
                  <c:v>6</c:v>
                </c:pt>
                <c:pt idx="3">
                  <c:v>5</c:v>
                </c:pt>
                <c:pt idx="4">
                  <c:v>15</c:v>
                </c:pt>
              </c:numCache>
            </c:numRef>
          </c:val>
          <c:extLst>
            <c:ext xmlns:c16="http://schemas.microsoft.com/office/drawing/2014/chart" uri="{C3380CC4-5D6E-409C-BE32-E72D297353CC}">
              <c16:uniqueId val="{00000000-06A9-4FF9-A197-081C11A8B479}"/>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Sheet1!$C$2:$C$6</c:f>
              <c:numCache>
                <c:formatCode>General</c:formatCode>
                <c:ptCount val="5"/>
                <c:pt idx="0">
                  <c:v>35</c:v>
                </c:pt>
                <c:pt idx="1">
                  <c:v>1</c:v>
                </c:pt>
                <c:pt idx="2">
                  <c:v>7</c:v>
                </c:pt>
                <c:pt idx="3">
                  <c:v>22</c:v>
                </c:pt>
                <c:pt idx="4">
                  <c:v>0</c:v>
                </c:pt>
              </c:numCache>
            </c:numRef>
          </c:val>
          <c:extLst>
            <c:ext xmlns:c16="http://schemas.microsoft.com/office/drawing/2014/chart" uri="{C3380CC4-5D6E-409C-BE32-E72D297353CC}">
              <c16:uniqueId val="{00000001-06A9-4FF9-A197-081C11A8B479}"/>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Sheet1!$D$2:$D$6</c:f>
              <c:numCache>
                <c:formatCode>General</c:formatCode>
                <c:ptCount val="5"/>
                <c:pt idx="0">
                  <c:v>0</c:v>
                </c:pt>
                <c:pt idx="1">
                  <c:v>2</c:v>
                </c:pt>
                <c:pt idx="2">
                  <c:v>1</c:v>
                </c:pt>
                <c:pt idx="3">
                  <c:v>0</c:v>
                </c:pt>
                <c:pt idx="4">
                  <c:v>0</c:v>
                </c:pt>
              </c:numCache>
            </c:numRef>
          </c:val>
          <c:extLst>
            <c:ext xmlns:c16="http://schemas.microsoft.com/office/drawing/2014/chart" uri="{C3380CC4-5D6E-409C-BE32-E72D297353CC}">
              <c16:uniqueId val="{00000002-06A9-4FF9-A197-081C11A8B479}"/>
            </c:ext>
          </c:extLst>
        </c:ser>
        <c:dLbls>
          <c:showLegendKey val="0"/>
          <c:showVal val="0"/>
          <c:showCatName val="0"/>
          <c:showSerName val="0"/>
          <c:showPercent val="0"/>
          <c:showBubbleSize val="0"/>
        </c:dLbls>
        <c:gapWidth val="150"/>
        <c:overlap val="100"/>
        <c:axId val="322142640"/>
        <c:axId val="322138376"/>
      </c:barChart>
      <c:catAx>
        <c:axId val="32214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38376"/>
        <c:crosses val="autoZero"/>
        <c:auto val="1"/>
        <c:lblAlgn val="ctr"/>
        <c:lblOffset val="100"/>
        <c:noMultiLvlLbl val="0"/>
      </c:catAx>
      <c:valAx>
        <c:axId val="322138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61762</c:v>
                </c:pt>
                <c:pt idx="1">
                  <c:v>71091</c:v>
                </c:pt>
                <c:pt idx="2">
                  <c:v>71262</c:v>
                </c:pt>
                <c:pt idx="3">
                  <c:v>77705</c:v>
                </c:pt>
                <c:pt idx="4">
                  <c:v>73484</c:v>
                </c:pt>
                <c:pt idx="5">
                  <c:v>73371</c:v>
                </c:pt>
                <c:pt idx="6">
                  <c:v>74520</c:v>
                </c:pt>
                <c:pt idx="7">
                  <c:v>73689</c:v>
                </c:pt>
                <c:pt idx="8">
                  <c:v>75162</c:v>
                </c:pt>
                <c:pt idx="9">
                  <c:v>74785</c:v>
                </c:pt>
                <c:pt idx="10">
                  <c:v>76316</c:v>
                </c:pt>
                <c:pt idx="11">
                  <c:v>73850</c:v>
                </c:pt>
                <c:pt idx="12">
                  <c:v>81632</c:v>
                </c:pt>
                <c:pt idx="13">
                  <c:v>83706</c:v>
                </c:pt>
              </c:numCache>
            </c:numRef>
          </c:val>
          <c:smooth val="0"/>
          <c:extLst>
            <c:ext xmlns:c16="http://schemas.microsoft.com/office/drawing/2014/chart" uri="{C3380CC4-5D6E-409C-BE32-E72D297353CC}">
              <c16:uniqueId val="{00000000-74B1-40DF-81F3-D7200D01FA72}"/>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109924</c:v>
                </c:pt>
                <c:pt idx="1">
                  <c:v>110076</c:v>
                </c:pt>
                <c:pt idx="2">
                  <c:v>121331</c:v>
                </c:pt>
                <c:pt idx="3">
                  <c:v>112866</c:v>
                </c:pt>
                <c:pt idx="4">
                  <c:v>124196</c:v>
                </c:pt>
                <c:pt idx="5">
                  <c:v>117150</c:v>
                </c:pt>
                <c:pt idx="6">
                  <c:v>114783</c:v>
                </c:pt>
                <c:pt idx="7">
                  <c:v>91830</c:v>
                </c:pt>
                <c:pt idx="8">
                  <c:v>100971</c:v>
                </c:pt>
                <c:pt idx="9">
                  <c:v>102440</c:v>
                </c:pt>
                <c:pt idx="10">
                  <c:v>108811</c:v>
                </c:pt>
                <c:pt idx="11">
                  <c:v>108352</c:v>
                </c:pt>
                <c:pt idx="12">
                  <c:v>105991</c:v>
                </c:pt>
                <c:pt idx="13">
                  <c:v>99444</c:v>
                </c:pt>
              </c:numCache>
            </c:numRef>
          </c:val>
          <c:smooth val="0"/>
          <c:extLst>
            <c:ext xmlns:c16="http://schemas.microsoft.com/office/drawing/2014/chart" uri="{C3380CC4-5D6E-409C-BE32-E72D297353CC}">
              <c16:uniqueId val="{00000001-74B1-40DF-81F3-D7200D01FA72}"/>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32030</c:v>
                </c:pt>
                <c:pt idx="1">
                  <c:v>28348</c:v>
                </c:pt>
                <c:pt idx="2">
                  <c:v>22516</c:v>
                </c:pt>
                <c:pt idx="3">
                  <c:v>23297</c:v>
                </c:pt>
                <c:pt idx="4">
                  <c:v>27459</c:v>
                </c:pt>
                <c:pt idx="5">
                  <c:v>44974</c:v>
                </c:pt>
                <c:pt idx="6">
                  <c:v>30349</c:v>
                </c:pt>
                <c:pt idx="7">
                  <c:v>31621</c:v>
                </c:pt>
                <c:pt idx="8">
                  <c:v>56786</c:v>
                </c:pt>
                <c:pt idx="9">
                  <c:v>29775</c:v>
                </c:pt>
                <c:pt idx="10">
                  <c:v>24193</c:v>
                </c:pt>
                <c:pt idx="11">
                  <c:v>23321</c:v>
                </c:pt>
                <c:pt idx="12">
                  <c:v>35962</c:v>
                </c:pt>
                <c:pt idx="13">
                  <c:v>36222</c:v>
                </c:pt>
              </c:numCache>
            </c:numRef>
          </c:val>
          <c:smooth val="0"/>
          <c:extLst>
            <c:ext xmlns:c16="http://schemas.microsoft.com/office/drawing/2014/chart" uri="{C3380CC4-5D6E-409C-BE32-E72D297353CC}">
              <c16:uniqueId val="{00000002-74B1-40DF-81F3-D7200D01FA72}"/>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462842</c:v>
                </c:pt>
                <c:pt idx="1">
                  <c:v>516607</c:v>
                </c:pt>
                <c:pt idx="2">
                  <c:v>506835</c:v>
                </c:pt>
                <c:pt idx="3">
                  <c:v>518669</c:v>
                </c:pt>
                <c:pt idx="4">
                  <c:v>701071</c:v>
                </c:pt>
                <c:pt idx="5">
                  <c:v>743044</c:v>
                </c:pt>
                <c:pt idx="6">
                  <c:v>604895</c:v>
                </c:pt>
                <c:pt idx="7">
                  <c:v>554032</c:v>
                </c:pt>
                <c:pt idx="8">
                  <c:v>568596</c:v>
                </c:pt>
                <c:pt idx="9">
                  <c:v>735493</c:v>
                </c:pt>
                <c:pt idx="10">
                  <c:v>701768</c:v>
                </c:pt>
                <c:pt idx="11">
                  <c:v>680821</c:v>
                </c:pt>
                <c:pt idx="12">
                  <c:v>475670</c:v>
                </c:pt>
                <c:pt idx="13">
                  <c:v>456946</c:v>
                </c:pt>
              </c:numCache>
            </c:numRef>
          </c:val>
          <c:smooth val="0"/>
          <c:extLst>
            <c:ext xmlns:c16="http://schemas.microsoft.com/office/drawing/2014/chart" uri="{C3380CC4-5D6E-409C-BE32-E72D297353CC}">
              <c16:uniqueId val="{00000003-74B1-40DF-81F3-D7200D01FA72}"/>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13643</c:v>
                </c:pt>
                <c:pt idx="1">
                  <c:v>13556</c:v>
                </c:pt>
                <c:pt idx="2">
                  <c:v>16183</c:v>
                </c:pt>
                <c:pt idx="3">
                  <c:v>19393</c:v>
                </c:pt>
                <c:pt idx="4">
                  <c:v>21721</c:v>
                </c:pt>
                <c:pt idx="5">
                  <c:v>25964</c:v>
                </c:pt>
                <c:pt idx="6">
                  <c:v>17386</c:v>
                </c:pt>
                <c:pt idx="7">
                  <c:v>16292</c:v>
                </c:pt>
                <c:pt idx="8">
                  <c:v>13425</c:v>
                </c:pt>
                <c:pt idx="9">
                  <c:v>13461</c:v>
                </c:pt>
                <c:pt idx="10">
                  <c:v>14556</c:v>
                </c:pt>
                <c:pt idx="11">
                  <c:v>19365</c:v>
                </c:pt>
                <c:pt idx="12">
                  <c:v>16550</c:v>
                </c:pt>
                <c:pt idx="13">
                  <c:v>16330</c:v>
                </c:pt>
              </c:numCache>
            </c:numRef>
          </c:val>
          <c:smooth val="0"/>
          <c:extLst>
            <c:ext xmlns:c16="http://schemas.microsoft.com/office/drawing/2014/chart" uri="{C3380CC4-5D6E-409C-BE32-E72D297353CC}">
              <c16:uniqueId val="{00000004-74B1-40DF-81F3-D7200D01FA72}"/>
            </c:ext>
          </c:extLst>
        </c:ser>
        <c:dLbls>
          <c:showLegendKey val="0"/>
          <c:showVal val="0"/>
          <c:showCatName val="0"/>
          <c:showSerName val="0"/>
          <c:showPercent val="0"/>
          <c:showBubbleSize val="0"/>
        </c:dLbls>
        <c:smooth val="0"/>
        <c:axId val="322144936"/>
        <c:axId val="322141656"/>
      </c:lineChart>
      <c:catAx>
        <c:axId val="32214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1656"/>
        <c:crosses val="autoZero"/>
        <c:auto val="1"/>
        <c:lblAlgn val="ctr"/>
        <c:lblOffset val="100"/>
        <c:noMultiLvlLbl val="0"/>
      </c:catAx>
      <c:valAx>
        <c:axId val="32214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1994125</c:v>
                </c:pt>
                <c:pt idx="1">
                  <c:v>2274872</c:v>
                </c:pt>
                <c:pt idx="2">
                  <c:v>2112699</c:v>
                </c:pt>
                <c:pt idx="3">
                  <c:v>2060401</c:v>
                </c:pt>
                <c:pt idx="4">
                  <c:v>2183735</c:v>
                </c:pt>
                <c:pt idx="5">
                  <c:v>1979383</c:v>
                </c:pt>
                <c:pt idx="6">
                  <c:v>2143134</c:v>
                </c:pt>
                <c:pt idx="7">
                  <c:v>2063230</c:v>
                </c:pt>
                <c:pt idx="8">
                  <c:v>2141033</c:v>
                </c:pt>
                <c:pt idx="9">
                  <c:v>2181793</c:v>
                </c:pt>
                <c:pt idx="10">
                  <c:v>2311877</c:v>
                </c:pt>
                <c:pt idx="11">
                  <c:v>1911790</c:v>
                </c:pt>
                <c:pt idx="12">
                  <c:v>2175652</c:v>
                </c:pt>
                <c:pt idx="13">
                  <c:v>2281400</c:v>
                </c:pt>
              </c:numCache>
            </c:numRef>
          </c:val>
          <c:smooth val="0"/>
          <c:extLst>
            <c:ext xmlns:c16="http://schemas.microsoft.com/office/drawing/2014/chart" uri="{C3380CC4-5D6E-409C-BE32-E72D297353CC}">
              <c16:uniqueId val="{00000000-454A-4179-BE86-CD1D5F9F8684}"/>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7114405</c:v>
                </c:pt>
                <c:pt idx="1">
                  <c:v>6286621</c:v>
                </c:pt>
                <c:pt idx="2">
                  <c:v>7096103</c:v>
                </c:pt>
                <c:pt idx="3">
                  <c:v>8117316</c:v>
                </c:pt>
                <c:pt idx="4">
                  <c:v>7084899</c:v>
                </c:pt>
                <c:pt idx="5">
                  <c:v>7024113</c:v>
                </c:pt>
                <c:pt idx="6">
                  <c:v>8787767</c:v>
                </c:pt>
                <c:pt idx="7">
                  <c:v>6652790</c:v>
                </c:pt>
                <c:pt idx="8">
                  <c:v>6015547</c:v>
                </c:pt>
                <c:pt idx="9">
                  <c:v>6944438</c:v>
                </c:pt>
                <c:pt idx="10">
                  <c:v>9301770</c:v>
                </c:pt>
                <c:pt idx="11">
                  <c:v>4889650</c:v>
                </c:pt>
                <c:pt idx="12">
                  <c:v>7437127</c:v>
                </c:pt>
                <c:pt idx="13">
                  <c:v>6823704</c:v>
                </c:pt>
              </c:numCache>
            </c:numRef>
          </c:val>
          <c:smooth val="0"/>
          <c:extLst>
            <c:ext xmlns:c16="http://schemas.microsoft.com/office/drawing/2014/chart" uri="{C3380CC4-5D6E-409C-BE32-E72D297353CC}">
              <c16:uniqueId val="{00000001-454A-4179-BE86-CD1D5F9F8684}"/>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184916</c:v>
                </c:pt>
                <c:pt idx="1">
                  <c:v>187691</c:v>
                </c:pt>
                <c:pt idx="2">
                  <c:v>167326</c:v>
                </c:pt>
                <c:pt idx="3">
                  <c:v>170349</c:v>
                </c:pt>
                <c:pt idx="4">
                  <c:v>189284</c:v>
                </c:pt>
                <c:pt idx="5">
                  <c:v>215906</c:v>
                </c:pt>
                <c:pt idx="6">
                  <c:v>182432</c:v>
                </c:pt>
                <c:pt idx="7">
                  <c:v>210126</c:v>
                </c:pt>
                <c:pt idx="8">
                  <c:v>306458</c:v>
                </c:pt>
                <c:pt idx="9">
                  <c:v>173898</c:v>
                </c:pt>
                <c:pt idx="10">
                  <c:v>205130</c:v>
                </c:pt>
                <c:pt idx="11">
                  <c:v>195053</c:v>
                </c:pt>
                <c:pt idx="12">
                  <c:v>241486</c:v>
                </c:pt>
                <c:pt idx="13">
                  <c:v>229425</c:v>
                </c:pt>
              </c:numCache>
            </c:numRef>
          </c:val>
          <c:smooth val="0"/>
          <c:extLst>
            <c:ext xmlns:c16="http://schemas.microsoft.com/office/drawing/2014/chart" uri="{C3380CC4-5D6E-409C-BE32-E72D297353CC}">
              <c16:uniqueId val="{00000002-454A-4179-BE86-CD1D5F9F8684}"/>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2957378</c:v>
                </c:pt>
                <c:pt idx="1">
                  <c:v>2645665</c:v>
                </c:pt>
                <c:pt idx="2">
                  <c:v>3334844</c:v>
                </c:pt>
                <c:pt idx="3">
                  <c:v>2549938</c:v>
                </c:pt>
                <c:pt idx="4">
                  <c:v>3694706</c:v>
                </c:pt>
                <c:pt idx="5">
                  <c:v>3552728</c:v>
                </c:pt>
                <c:pt idx="6">
                  <c:v>3190299</c:v>
                </c:pt>
                <c:pt idx="7">
                  <c:v>4035299</c:v>
                </c:pt>
                <c:pt idx="8">
                  <c:v>4471202</c:v>
                </c:pt>
                <c:pt idx="9">
                  <c:v>3970320</c:v>
                </c:pt>
                <c:pt idx="10">
                  <c:v>3667519</c:v>
                </c:pt>
                <c:pt idx="11">
                  <c:v>3830981</c:v>
                </c:pt>
                <c:pt idx="12">
                  <c:v>4375264</c:v>
                </c:pt>
                <c:pt idx="13">
                  <c:v>4452725</c:v>
                </c:pt>
              </c:numCache>
            </c:numRef>
          </c:val>
          <c:smooth val="0"/>
          <c:extLst>
            <c:ext xmlns:c16="http://schemas.microsoft.com/office/drawing/2014/chart" uri="{C3380CC4-5D6E-409C-BE32-E72D297353CC}">
              <c16:uniqueId val="{00000003-454A-4179-BE86-CD1D5F9F8684}"/>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85207</c:v>
                </c:pt>
                <c:pt idx="1">
                  <c:v>83621</c:v>
                </c:pt>
                <c:pt idx="2">
                  <c:v>84293</c:v>
                </c:pt>
                <c:pt idx="3">
                  <c:v>94619</c:v>
                </c:pt>
                <c:pt idx="4">
                  <c:v>94119</c:v>
                </c:pt>
                <c:pt idx="5">
                  <c:v>108385</c:v>
                </c:pt>
                <c:pt idx="6">
                  <c:v>77489</c:v>
                </c:pt>
                <c:pt idx="7">
                  <c:v>80639</c:v>
                </c:pt>
                <c:pt idx="8">
                  <c:v>69859</c:v>
                </c:pt>
                <c:pt idx="9">
                  <c:v>79399</c:v>
                </c:pt>
                <c:pt idx="10">
                  <c:v>105359</c:v>
                </c:pt>
                <c:pt idx="11">
                  <c:v>100252</c:v>
                </c:pt>
                <c:pt idx="12">
                  <c:v>79838</c:v>
                </c:pt>
                <c:pt idx="13">
                  <c:v>83000</c:v>
                </c:pt>
              </c:numCache>
            </c:numRef>
          </c:val>
          <c:smooth val="0"/>
          <c:extLst>
            <c:ext xmlns:c16="http://schemas.microsoft.com/office/drawing/2014/chart" uri="{C3380CC4-5D6E-409C-BE32-E72D297353CC}">
              <c16:uniqueId val="{00000004-454A-4179-BE86-CD1D5F9F8684}"/>
            </c:ext>
          </c:extLst>
        </c:ser>
        <c:dLbls>
          <c:showLegendKey val="0"/>
          <c:showVal val="0"/>
          <c:showCatName val="0"/>
          <c:showSerName val="0"/>
          <c:showPercent val="0"/>
          <c:showBubbleSize val="0"/>
        </c:dLbls>
        <c:smooth val="0"/>
        <c:axId val="322145920"/>
        <c:axId val="322146248"/>
      </c:lineChart>
      <c:catAx>
        <c:axId val="32214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6248"/>
        <c:crosses val="autoZero"/>
        <c:auto val="1"/>
        <c:lblAlgn val="ctr"/>
        <c:lblOffset val="100"/>
        <c:noMultiLvlLbl val="0"/>
      </c:catAx>
      <c:valAx>
        <c:axId val="32214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2.073</c:v>
                </c:pt>
                <c:pt idx="1">
                  <c:v>2.2185000000000001</c:v>
                </c:pt>
                <c:pt idx="2">
                  <c:v>2.3439999999999999</c:v>
                </c:pt>
                <c:pt idx="3">
                  <c:v>2.3555000000000001</c:v>
                </c:pt>
                <c:pt idx="4">
                  <c:v>2.0527000000000002</c:v>
                </c:pt>
                <c:pt idx="5">
                  <c:v>2.2563</c:v>
                </c:pt>
                <c:pt idx="6">
                  <c:v>2.1143000000000001</c:v>
                </c:pt>
                <c:pt idx="7">
                  <c:v>2.2324999999999999</c:v>
                </c:pt>
                <c:pt idx="8">
                  <c:v>2.0703999999999998</c:v>
                </c:pt>
                <c:pt idx="9">
                  <c:v>2.1107999999999998</c:v>
                </c:pt>
                <c:pt idx="10">
                  <c:v>1.9417</c:v>
                </c:pt>
                <c:pt idx="11">
                  <c:v>1.9372</c:v>
                </c:pt>
                <c:pt idx="12">
                  <c:v>1.8681000000000001</c:v>
                </c:pt>
                <c:pt idx="13">
                  <c:v>1.7302</c:v>
                </c:pt>
              </c:numCache>
            </c:numRef>
          </c:val>
          <c:smooth val="0"/>
          <c:extLst>
            <c:ext xmlns:c16="http://schemas.microsoft.com/office/drawing/2014/chart" uri="{C3380CC4-5D6E-409C-BE32-E72D297353CC}">
              <c16:uniqueId val="{00000000-E8D3-44DE-83D8-9CC75E44314D}"/>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4.0232000000000001</c:v>
                </c:pt>
                <c:pt idx="1">
                  <c:v>3.5444</c:v>
                </c:pt>
                <c:pt idx="2">
                  <c:v>4.6345999999999998</c:v>
                </c:pt>
                <c:pt idx="3">
                  <c:v>3.7627999999999999</c:v>
                </c:pt>
                <c:pt idx="4">
                  <c:v>4.8421000000000003</c:v>
                </c:pt>
                <c:pt idx="5">
                  <c:v>4.3079999999999998</c:v>
                </c:pt>
                <c:pt idx="6">
                  <c:v>6.7911000000000001</c:v>
                </c:pt>
                <c:pt idx="7">
                  <c:v>2.4098999999999999</c:v>
                </c:pt>
                <c:pt idx="8">
                  <c:v>3.83</c:v>
                </c:pt>
                <c:pt idx="9">
                  <c:v>3.5026000000000002</c:v>
                </c:pt>
                <c:pt idx="10">
                  <c:v>3.8658000000000001</c:v>
                </c:pt>
                <c:pt idx="11">
                  <c:v>3.8155999999999999</c:v>
                </c:pt>
                <c:pt idx="12">
                  <c:v>3.1065999999999998</c:v>
                </c:pt>
                <c:pt idx="13">
                  <c:v>2.7161</c:v>
                </c:pt>
              </c:numCache>
            </c:numRef>
          </c:val>
          <c:smooth val="0"/>
          <c:extLst>
            <c:ext xmlns:c16="http://schemas.microsoft.com/office/drawing/2014/chart" uri="{C3380CC4-5D6E-409C-BE32-E72D297353CC}">
              <c16:uniqueId val="{00000001-E8D3-44DE-83D8-9CC75E44314D}"/>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2.7565</c:v>
                </c:pt>
                <c:pt idx="1">
                  <c:v>2.1476999999999999</c:v>
                </c:pt>
                <c:pt idx="2">
                  <c:v>2.7936000000000001</c:v>
                </c:pt>
                <c:pt idx="3">
                  <c:v>3.1520999999999999</c:v>
                </c:pt>
                <c:pt idx="4">
                  <c:v>2.7578999999999998</c:v>
                </c:pt>
                <c:pt idx="5">
                  <c:v>3.1467999999999998</c:v>
                </c:pt>
                <c:pt idx="6">
                  <c:v>2.4746000000000001</c:v>
                </c:pt>
                <c:pt idx="7">
                  <c:v>2.6810999999999998</c:v>
                </c:pt>
                <c:pt idx="8">
                  <c:v>3.7403</c:v>
                </c:pt>
                <c:pt idx="9">
                  <c:v>2.387</c:v>
                </c:pt>
                <c:pt idx="10">
                  <c:v>1.9918</c:v>
                </c:pt>
                <c:pt idx="11">
                  <c:v>2.0444</c:v>
                </c:pt>
                <c:pt idx="12">
                  <c:v>2.8155999999999999</c:v>
                </c:pt>
                <c:pt idx="13">
                  <c:v>0</c:v>
                </c:pt>
              </c:numCache>
            </c:numRef>
          </c:val>
          <c:smooth val="0"/>
          <c:extLst>
            <c:ext xmlns:c16="http://schemas.microsoft.com/office/drawing/2014/chart" uri="{C3380CC4-5D6E-409C-BE32-E72D297353CC}">
              <c16:uniqueId val="{00000002-E8D3-44DE-83D8-9CC75E44314D}"/>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3.8953000000000002</c:v>
                </c:pt>
                <c:pt idx="1">
                  <c:v>3.3532999999999999</c:v>
                </c:pt>
                <c:pt idx="2">
                  <c:v>3.7780999999999998</c:v>
                </c:pt>
                <c:pt idx="3">
                  <c:v>3.3180999999999998</c:v>
                </c:pt>
                <c:pt idx="4">
                  <c:v>4.2573999999999996</c:v>
                </c:pt>
                <c:pt idx="5">
                  <c:v>4.0618999999999996</c:v>
                </c:pt>
                <c:pt idx="6">
                  <c:v>3.8386</c:v>
                </c:pt>
                <c:pt idx="7">
                  <c:v>3.8290000000000002</c:v>
                </c:pt>
                <c:pt idx="8">
                  <c:v>3.8571</c:v>
                </c:pt>
                <c:pt idx="9">
                  <c:v>4.1177000000000001</c:v>
                </c:pt>
                <c:pt idx="10">
                  <c:v>3.0813999999999999</c:v>
                </c:pt>
                <c:pt idx="11">
                  <c:v>3.3959999999999999</c:v>
                </c:pt>
                <c:pt idx="12">
                  <c:v>3.5718000000000001</c:v>
                </c:pt>
                <c:pt idx="13">
                  <c:v>2.2090999999999998</c:v>
                </c:pt>
              </c:numCache>
            </c:numRef>
          </c:val>
          <c:smooth val="0"/>
          <c:extLst>
            <c:ext xmlns:c16="http://schemas.microsoft.com/office/drawing/2014/chart" uri="{C3380CC4-5D6E-409C-BE32-E72D297353CC}">
              <c16:uniqueId val="{00000003-E8D3-44DE-83D8-9CC75E44314D}"/>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6.4391999999999996</c:v>
                </c:pt>
                <c:pt idx="1">
                  <c:v>6.4112</c:v>
                </c:pt>
                <c:pt idx="2">
                  <c:v>4.9993999999999996</c:v>
                </c:pt>
                <c:pt idx="3">
                  <c:v>4.1039000000000003</c:v>
                </c:pt>
                <c:pt idx="4">
                  <c:v>6.3608000000000002</c:v>
                </c:pt>
                <c:pt idx="5">
                  <c:v>5.1138000000000003</c:v>
                </c:pt>
                <c:pt idx="6">
                  <c:v>5.149</c:v>
                </c:pt>
                <c:pt idx="7">
                  <c:v>5.6360000000000001</c:v>
                </c:pt>
                <c:pt idx="8">
                  <c:v>5.0342000000000002</c:v>
                </c:pt>
                <c:pt idx="9">
                  <c:v>4.5769000000000002</c:v>
                </c:pt>
                <c:pt idx="10">
                  <c:v>4.8414000000000001</c:v>
                </c:pt>
                <c:pt idx="11">
                  <c:v>4.2953999999999999</c:v>
                </c:pt>
                <c:pt idx="12">
                  <c:v>4.3631000000000002</c:v>
                </c:pt>
                <c:pt idx="13">
                  <c:v>5.4610000000000003</c:v>
                </c:pt>
              </c:numCache>
            </c:numRef>
          </c:val>
          <c:smooth val="0"/>
          <c:extLst>
            <c:ext xmlns:c16="http://schemas.microsoft.com/office/drawing/2014/chart" uri="{C3380CC4-5D6E-409C-BE32-E72D297353CC}">
              <c16:uniqueId val="{00000004-E8D3-44DE-83D8-9CC75E44314D}"/>
            </c:ext>
          </c:extLst>
        </c:ser>
        <c:dLbls>
          <c:showLegendKey val="0"/>
          <c:showVal val="0"/>
          <c:showCatName val="0"/>
          <c:showSerName val="0"/>
          <c:showPercent val="0"/>
          <c:showBubbleSize val="0"/>
        </c:dLbls>
        <c:smooth val="0"/>
        <c:axId val="322153792"/>
        <c:axId val="322155432"/>
      </c:lineChart>
      <c:catAx>
        <c:axId val="32215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5432"/>
        <c:crosses val="autoZero"/>
        <c:auto val="1"/>
        <c:lblAlgn val="ctr"/>
        <c:lblOffset val="100"/>
        <c:noMultiLvlLbl val="0"/>
      </c:catAx>
      <c:valAx>
        <c:axId val="32215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WDR Rockpalast</c:v>
                </c:pt>
              </c:strCache>
            </c:strRef>
          </c:tx>
          <c:spPr>
            <a:ln w="28575" cap="rnd">
              <a:solidFill>
                <a:schemeClr val="accent1"/>
              </a:solidFill>
              <a:round/>
            </a:ln>
            <a:effectLst/>
          </c:spPr>
          <c:marker>
            <c:symbol val="none"/>
          </c:marker>
          <c:cat>
            <c:strRef>
              <c:f>Sheet1!$A$2:$A$4</c:f>
              <c:strCache>
                <c:ptCount val="3"/>
                <c:pt idx="0">
                  <c:v>Subscribers</c:v>
                </c:pt>
                <c:pt idx="1">
                  <c:v>Total Videos</c:v>
                </c:pt>
                <c:pt idx="2">
                  <c:v>Total Views</c:v>
                </c:pt>
              </c:strCache>
            </c:strRef>
          </c:cat>
          <c:val>
            <c:numRef>
              <c:f>Sheet1!$B$2:$B$4</c:f>
              <c:numCache>
                <c:formatCode>General</c:formatCode>
                <c:ptCount val="3"/>
                <c:pt idx="0">
                  <c:v>25.121400000000001</c:v>
                </c:pt>
                <c:pt idx="1">
                  <c:v>100</c:v>
                </c:pt>
                <c:pt idx="2">
                  <c:v>47.724400000000003</c:v>
                </c:pt>
              </c:numCache>
            </c:numRef>
          </c:val>
          <c:extLst>
            <c:ext xmlns:c16="http://schemas.microsoft.com/office/drawing/2014/chart" uri="{C3380CC4-5D6E-409C-BE32-E72D297353CC}">
              <c16:uniqueId val="{00000000-1004-4FC3-BD0C-AC853F916FA9}"/>
            </c:ext>
          </c:extLst>
        </c:ser>
        <c:ser>
          <c:idx val="1"/>
          <c:order val="1"/>
          <c:tx>
            <c:strRef>
              <c:f>Sheet1!$C$1</c:f>
              <c:strCache>
                <c:ptCount val="1"/>
                <c:pt idx="0">
                  <c:v>WDR Reisen</c:v>
                </c:pt>
              </c:strCache>
            </c:strRef>
          </c:tx>
          <c:spPr>
            <a:ln w="28575" cap="rnd">
              <a:solidFill>
                <a:schemeClr val="accent2"/>
              </a:solidFill>
              <a:round/>
            </a:ln>
            <a:effectLst/>
          </c:spPr>
          <c:marker>
            <c:symbol val="none"/>
          </c:marker>
          <c:cat>
            <c:strRef>
              <c:f>Sheet1!$A$2:$A$4</c:f>
              <c:strCache>
                <c:ptCount val="3"/>
                <c:pt idx="0">
                  <c:v>Subscribers</c:v>
                </c:pt>
                <c:pt idx="1">
                  <c:v>Total Videos</c:v>
                </c:pt>
                <c:pt idx="2">
                  <c:v>Total Views</c:v>
                </c:pt>
              </c:strCache>
            </c:strRef>
          </c:cat>
          <c:val>
            <c:numRef>
              <c:f>Sheet1!$C$2:$C$4</c:f>
              <c:numCache>
                <c:formatCode>General</c:formatCode>
                <c:ptCount val="3"/>
                <c:pt idx="0">
                  <c:v>17.6693</c:v>
                </c:pt>
                <c:pt idx="1">
                  <c:v>31.519300000000001</c:v>
                </c:pt>
                <c:pt idx="2">
                  <c:v>30.558800000000002</c:v>
                </c:pt>
              </c:numCache>
            </c:numRef>
          </c:val>
          <c:extLst>
            <c:ext xmlns:c16="http://schemas.microsoft.com/office/drawing/2014/chart" uri="{C3380CC4-5D6E-409C-BE32-E72D297353CC}">
              <c16:uniqueId val="{00000001-1004-4FC3-BD0C-AC853F916FA9}"/>
            </c:ext>
          </c:extLst>
        </c:ser>
        <c:ser>
          <c:idx val="2"/>
          <c:order val="2"/>
          <c:tx>
            <c:strRef>
              <c:f>Sheet1!$D$1</c:f>
              <c:strCache>
                <c:ptCount val="1"/>
                <c:pt idx="0">
                  <c:v>Quarks</c:v>
                </c:pt>
              </c:strCache>
            </c:strRef>
          </c:tx>
          <c:spPr>
            <a:ln w="28575" cap="rnd">
              <a:solidFill>
                <a:schemeClr val="accent3"/>
              </a:solidFill>
              <a:round/>
            </a:ln>
            <a:effectLst/>
          </c:spPr>
          <c:marker>
            <c:symbol val="none"/>
          </c:marker>
          <c:cat>
            <c:strRef>
              <c:f>Sheet1!$A$2:$A$4</c:f>
              <c:strCache>
                <c:ptCount val="3"/>
                <c:pt idx="0">
                  <c:v>Subscribers</c:v>
                </c:pt>
                <c:pt idx="1">
                  <c:v>Total Videos</c:v>
                </c:pt>
                <c:pt idx="2">
                  <c:v>Total Views</c:v>
                </c:pt>
              </c:strCache>
            </c:strRef>
          </c:cat>
          <c:val>
            <c:numRef>
              <c:f>Sheet1!$D$2:$D$4</c:f>
              <c:numCache>
                <c:formatCode>General</c:formatCode>
                <c:ptCount val="3"/>
                <c:pt idx="0">
                  <c:v>100</c:v>
                </c:pt>
                <c:pt idx="1">
                  <c:v>100</c:v>
                </c:pt>
                <c:pt idx="2">
                  <c:v>100</c:v>
                </c:pt>
              </c:numCache>
            </c:numRef>
          </c:val>
          <c:extLst>
            <c:ext xmlns:c16="http://schemas.microsoft.com/office/drawing/2014/chart" uri="{C3380CC4-5D6E-409C-BE32-E72D297353CC}">
              <c16:uniqueId val="{00000002-1004-4FC3-BD0C-AC853F916FA9}"/>
            </c:ext>
          </c:extLst>
        </c:ser>
        <c:dLbls>
          <c:showLegendKey val="0"/>
          <c:showVal val="0"/>
          <c:showCatName val="0"/>
          <c:showSerName val="0"/>
          <c:showPercent val="0"/>
          <c:showBubbleSize val="0"/>
        </c:dLbls>
        <c:axId val="421527176"/>
        <c:axId val="421517664"/>
      </c:radarChart>
      <c:catAx>
        <c:axId val="4215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7664"/>
        <c:crosses val="autoZero"/>
        <c:auto val="1"/>
        <c:lblAlgn val="ctr"/>
        <c:lblOffset val="100"/>
        <c:noMultiLvlLbl val="0"/>
      </c:catAx>
      <c:valAx>
        <c:axId val="42151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WDR Rockpalast</c:v>
                </c:pt>
              </c:strCache>
            </c:strRef>
          </c:tx>
          <c:spPr>
            <a:solidFill>
              <a:schemeClr val="accent1"/>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Sheet1!$B$2:$B$7</c:f>
              <c:numCache>
                <c:formatCode>General</c:formatCode>
                <c:ptCount val="6"/>
                <c:pt idx="0">
                  <c:v>427</c:v>
                </c:pt>
                <c:pt idx="1">
                  <c:v>429</c:v>
                </c:pt>
                <c:pt idx="2">
                  <c:v>437</c:v>
                </c:pt>
                <c:pt idx="3">
                  <c:v>438</c:v>
                </c:pt>
                <c:pt idx="4">
                  <c:v>441</c:v>
                </c:pt>
                <c:pt idx="5">
                  <c:v>441</c:v>
                </c:pt>
              </c:numCache>
            </c:numRef>
          </c:val>
          <c:extLst>
            <c:ext xmlns:c16="http://schemas.microsoft.com/office/drawing/2014/chart" uri="{C3380CC4-5D6E-409C-BE32-E72D297353CC}">
              <c16:uniqueId val="{00000000-8321-4955-8306-06176DF4E963}"/>
            </c:ext>
          </c:extLst>
        </c:ser>
        <c:ser>
          <c:idx val="1"/>
          <c:order val="1"/>
          <c:tx>
            <c:strRef>
              <c:f>Sheet1!$C$1</c:f>
              <c:strCache>
                <c:ptCount val="1"/>
                <c:pt idx="0">
                  <c:v>WDR Reisen</c:v>
                </c:pt>
              </c:strCache>
            </c:strRef>
          </c:tx>
          <c:spPr>
            <a:solidFill>
              <a:schemeClr val="accent2"/>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Sheet1!$C$2:$C$7</c:f>
              <c:numCache>
                <c:formatCode>General</c:formatCode>
                <c:ptCount val="6"/>
                <c:pt idx="0">
                  <c:v>128</c:v>
                </c:pt>
                <c:pt idx="1">
                  <c:v>131</c:v>
                </c:pt>
                <c:pt idx="2">
                  <c:v>133</c:v>
                </c:pt>
                <c:pt idx="3">
                  <c:v>135</c:v>
                </c:pt>
                <c:pt idx="4">
                  <c:v>139</c:v>
                </c:pt>
                <c:pt idx="5">
                  <c:v>139</c:v>
                </c:pt>
              </c:numCache>
            </c:numRef>
          </c:val>
          <c:extLst>
            <c:ext xmlns:c16="http://schemas.microsoft.com/office/drawing/2014/chart" uri="{C3380CC4-5D6E-409C-BE32-E72D297353CC}">
              <c16:uniqueId val="{00000001-8321-4955-8306-06176DF4E963}"/>
            </c:ext>
          </c:extLst>
        </c:ser>
        <c:ser>
          <c:idx val="2"/>
          <c:order val="2"/>
          <c:tx>
            <c:strRef>
              <c:f>Sheet1!$D$1</c:f>
              <c:strCache>
                <c:ptCount val="1"/>
                <c:pt idx="0">
                  <c:v>Quarks</c:v>
                </c:pt>
              </c:strCache>
            </c:strRef>
          </c:tx>
          <c:spPr>
            <a:solidFill>
              <a:schemeClr val="accent3"/>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Sheet1!$D$2:$D$7</c:f>
              <c:numCache>
                <c:formatCode>General</c:formatCode>
                <c:ptCount val="6"/>
                <c:pt idx="0">
                  <c:v>420</c:v>
                </c:pt>
                <c:pt idx="1">
                  <c:v>426</c:v>
                </c:pt>
                <c:pt idx="2">
                  <c:v>431</c:v>
                </c:pt>
                <c:pt idx="3">
                  <c:v>436</c:v>
                </c:pt>
                <c:pt idx="4">
                  <c:v>441</c:v>
                </c:pt>
                <c:pt idx="5">
                  <c:v>442</c:v>
                </c:pt>
              </c:numCache>
            </c:numRef>
          </c:val>
          <c:extLst>
            <c:ext xmlns:c16="http://schemas.microsoft.com/office/drawing/2014/chart" uri="{C3380CC4-5D6E-409C-BE32-E72D297353CC}">
              <c16:uniqueId val="{00000002-8321-4955-8306-06176DF4E963}"/>
            </c:ext>
          </c:extLst>
        </c:ser>
        <c:dLbls>
          <c:showLegendKey val="0"/>
          <c:showVal val="0"/>
          <c:showCatName val="0"/>
          <c:showSerName val="0"/>
          <c:showPercent val="0"/>
          <c:showBubbleSize val="0"/>
        </c:dLbls>
        <c:gapWidth val="150"/>
        <c:overlap val="100"/>
        <c:axId val="421520616"/>
        <c:axId val="421518320"/>
      </c:barChart>
      <c:catAx>
        <c:axId val="42152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8320"/>
        <c:crosses val="autoZero"/>
        <c:auto val="1"/>
        <c:lblAlgn val="ctr"/>
        <c:lblOffset val="100"/>
        <c:noMultiLvlLbl val="0"/>
      </c:catAx>
      <c:valAx>
        <c:axId val="42151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WDR Rockpalast</c:v>
                </c:pt>
              </c:strCache>
            </c:strRef>
          </c:tx>
          <c:spPr>
            <a:solidFill>
              <a:schemeClr val="accent1"/>
            </a:solidFill>
            <a:ln>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Sheet1!$B$2:$B$32</c:f>
              <c:numCache>
                <c:formatCode>General</c:formatCode>
                <c:ptCount val="31"/>
                <c:pt idx="1">
                  <c:v>8235006</c:v>
                </c:pt>
                <c:pt idx="2">
                  <c:v>8256796</c:v>
                </c:pt>
                <c:pt idx="3">
                  <c:v>8277807</c:v>
                </c:pt>
                <c:pt idx="4">
                  <c:v>8300070</c:v>
                </c:pt>
                <c:pt idx="5">
                  <c:v>8319706</c:v>
                </c:pt>
                <c:pt idx="6">
                  <c:v>8342469</c:v>
                </c:pt>
                <c:pt idx="7">
                  <c:v>8370569</c:v>
                </c:pt>
                <c:pt idx="8">
                  <c:v>8398731</c:v>
                </c:pt>
                <c:pt idx="9">
                  <c:v>8421294</c:v>
                </c:pt>
                <c:pt idx="10">
                  <c:v>8426974</c:v>
                </c:pt>
                <c:pt idx="11">
                  <c:v>8448281</c:v>
                </c:pt>
                <c:pt idx="12">
                  <c:v>8471475</c:v>
                </c:pt>
                <c:pt idx="13">
                  <c:v>8499014</c:v>
                </c:pt>
                <c:pt idx="14">
                  <c:v>8527073</c:v>
                </c:pt>
                <c:pt idx="15">
                  <c:v>8553789</c:v>
                </c:pt>
                <c:pt idx="16">
                  <c:v>8575969</c:v>
                </c:pt>
                <c:pt idx="17">
                  <c:v>8596816</c:v>
                </c:pt>
                <c:pt idx="18">
                  <c:v>8617728</c:v>
                </c:pt>
                <c:pt idx="19">
                  <c:v>8638963</c:v>
                </c:pt>
                <c:pt idx="20">
                  <c:v>8659507</c:v>
                </c:pt>
                <c:pt idx="21">
                  <c:v>8663668</c:v>
                </c:pt>
                <c:pt idx="22">
                  <c:v>8691531</c:v>
                </c:pt>
                <c:pt idx="23">
                  <c:v>8713462</c:v>
                </c:pt>
                <c:pt idx="24">
                  <c:v>8734606</c:v>
                </c:pt>
                <c:pt idx="25">
                  <c:v>8759222</c:v>
                </c:pt>
                <c:pt idx="26">
                  <c:v>8781314</c:v>
                </c:pt>
                <c:pt idx="27">
                  <c:v>8804873</c:v>
                </c:pt>
                <c:pt idx="28">
                  <c:v>8835037</c:v>
                </c:pt>
                <c:pt idx="29">
                  <c:v>8862449</c:v>
                </c:pt>
                <c:pt idx="30">
                  <c:v>8886246</c:v>
                </c:pt>
              </c:numCache>
            </c:numRef>
          </c:val>
          <c:extLst>
            <c:ext xmlns:c16="http://schemas.microsoft.com/office/drawing/2014/chart" uri="{C3380CC4-5D6E-409C-BE32-E72D297353CC}">
              <c16:uniqueId val="{00000000-6297-4F19-83A9-DE773922E4EA}"/>
            </c:ext>
          </c:extLst>
        </c:ser>
        <c:ser>
          <c:idx val="1"/>
          <c:order val="1"/>
          <c:tx>
            <c:strRef>
              <c:f>Sheet1!$C$1</c:f>
              <c:strCache>
                <c:ptCount val="1"/>
                <c:pt idx="0">
                  <c:v>WDR Reisen</c:v>
                </c:pt>
              </c:strCache>
            </c:strRef>
          </c:tx>
          <c:spPr>
            <a:solidFill>
              <a:schemeClr val="accent2"/>
            </a:solidFill>
            <a:ln>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Sheet1!$C$2:$C$32</c:f>
              <c:numCache>
                <c:formatCode>General</c:formatCode>
                <c:ptCount val="31"/>
                <c:pt idx="1">
                  <c:v>5069792</c:v>
                </c:pt>
                <c:pt idx="2">
                  <c:v>5095677</c:v>
                </c:pt>
                <c:pt idx="3">
                  <c:v>5117028</c:v>
                </c:pt>
                <c:pt idx="4">
                  <c:v>5137975</c:v>
                </c:pt>
                <c:pt idx="5">
                  <c:v>5155918</c:v>
                </c:pt>
                <c:pt idx="6">
                  <c:v>5174028</c:v>
                </c:pt>
                <c:pt idx="7">
                  <c:v>5194905</c:v>
                </c:pt>
                <c:pt idx="8">
                  <c:v>5223745</c:v>
                </c:pt>
                <c:pt idx="9">
                  <c:v>5249115</c:v>
                </c:pt>
                <c:pt idx="10">
                  <c:v>5267315</c:v>
                </c:pt>
                <c:pt idx="11">
                  <c:v>5284599</c:v>
                </c:pt>
                <c:pt idx="12">
                  <c:v>5301948</c:v>
                </c:pt>
                <c:pt idx="13">
                  <c:v>5319694</c:v>
                </c:pt>
                <c:pt idx="14">
                  <c:v>5337965</c:v>
                </c:pt>
                <c:pt idx="15">
                  <c:v>5355347</c:v>
                </c:pt>
                <c:pt idx="16">
                  <c:v>5375033</c:v>
                </c:pt>
                <c:pt idx="17">
                  <c:v>5393885</c:v>
                </c:pt>
                <c:pt idx="18">
                  <c:v>5409725</c:v>
                </c:pt>
                <c:pt idx="19">
                  <c:v>5427117</c:v>
                </c:pt>
                <c:pt idx="20">
                  <c:v>5444336</c:v>
                </c:pt>
                <c:pt idx="21">
                  <c:v>5464337</c:v>
                </c:pt>
                <c:pt idx="22">
                  <c:v>5491931</c:v>
                </c:pt>
                <c:pt idx="23">
                  <c:v>5517480</c:v>
                </c:pt>
                <c:pt idx="24">
                  <c:v>5537654</c:v>
                </c:pt>
                <c:pt idx="25">
                  <c:v>5562784</c:v>
                </c:pt>
                <c:pt idx="26">
                  <c:v>5587075</c:v>
                </c:pt>
                <c:pt idx="27">
                  <c:v>5608969</c:v>
                </c:pt>
                <c:pt idx="28">
                  <c:v>5638942</c:v>
                </c:pt>
                <c:pt idx="29">
                  <c:v>5674789</c:v>
                </c:pt>
                <c:pt idx="30">
                  <c:v>5707513</c:v>
                </c:pt>
              </c:numCache>
            </c:numRef>
          </c:val>
          <c:extLst>
            <c:ext xmlns:c16="http://schemas.microsoft.com/office/drawing/2014/chart" uri="{C3380CC4-5D6E-409C-BE32-E72D297353CC}">
              <c16:uniqueId val="{00000001-6297-4F19-83A9-DE773922E4EA}"/>
            </c:ext>
          </c:extLst>
        </c:ser>
        <c:ser>
          <c:idx val="2"/>
          <c:order val="2"/>
          <c:tx>
            <c:strRef>
              <c:f>Sheet1!$D$1</c:f>
              <c:strCache>
                <c:ptCount val="1"/>
                <c:pt idx="0">
                  <c:v>Quarks</c:v>
                </c:pt>
              </c:strCache>
            </c:strRef>
          </c:tx>
          <c:spPr>
            <a:solidFill>
              <a:schemeClr val="accent3"/>
            </a:solidFill>
            <a:ln w="25400">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Sheet1!$D$2:$D$32</c:f>
              <c:numCache>
                <c:formatCode>General</c:formatCode>
                <c:ptCount val="31"/>
                <c:pt idx="1">
                  <c:v>16840360</c:v>
                </c:pt>
                <c:pt idx="2">
                  <c:v>16906644</c:v>
                </c:pt>
                <c:pt idx="3">
                  <c:v>16975813</c:v>
                </c:pt>
                <c:pt idx="4">
                  <c:v>17039137</c:v>
                </c:pt>
                <c:pt idx="5">
                  <c:v>17094513</c:v>
                </c:pt>
                <c:pt idx="6">
                  <c:v>17159731</c:v>
                </c:pt>
                <c:pt idx="7">
                  <c:v>17237361</c:v>
                </c:pt>
                <c:pt idx="8">
                  <c:v>17314750</c:v>
                </c:pt>
                <c:pt idx="9">
                  <c:v>17382923</c:v>
                </c:pt>
                <c:pt idx="10">
                  <c:v>17434070</c:v>
                </c:pt>
                <c:pt idx="11">
                  <c:v>17483795</c:v>
                </c:pt>
                <c:pt idx="12">
                  <c:v>17537570</c:v>
                </c:pt>
                <c:pt idx="13">
                  <c:v>17582980</c:v>
                </c:pt>
                <c:pt idx="14">
                  <c:v>17634411</c:v>
                </c:pt>
                <c:pt idx="15">
                  <c:v>17682630</c:v>
                </c:pt>
                <c:pt idx="16">
                  <c:v>17739952</c:v>
                </c:pt>
                <c:pt idx="17">
                  <c:v>17801767</c:v>
                </c:pt>
                <c:pt idx="18">
                  <c:v>17847292</c:v>
                </c:pt>
                <c:pt idx="19">
                  <c:v>17894620</c:v>
                </c:pt>
                <c:pt idx="20">
                  <c:v>17936738</c:v>
                </c:pt>
                <c:pt idx="21">
                  <c:v>17989895</c:v>
                </c:pt>
                <c:pt idx="22">
                  <c:v>18079692</c:v>
                </c:pt>
                <c:pt idx="23">
                  <c:v>18179538</c:v>
                </c:pt>
                <c:pt idx="24">
                  <c:v>18262768</c:v>
                </c:pt>
                <c:pt idx="25">
                  <c:v>18314644</c:v>
                </c:pt>
                <c:pt idx="26">
                  <c:v>18371633</c:v>
                </c:pt>
                <c:pt idx="27">
                  <c:v>18424636</c:v>
                </c:pt>
                <c:pt idx="28">
                  <c:v>18500337</c:v>
                </c:pt>
                <c:pt idx="29">
                  <c:v>18570047</c:v>
                </c:pt>
                <c:pt idx="30">
                  <c:v>18634894</c:v>
                </c:pt>
              </c:numCache>
            </c:numRef>
          </c:val>
          <c:extLst>
            <c:ext xmlns:c16="http://schemas.microsoft.com/office/drawing/2014/chart" uri="{C3380CC4-5D6E-409C-BE32-E72D297353CC}">
              <c16:uniqueId val="{00000002-6297-4F19-83A9-DE773922E4EA}"/>
            </c:ext>
          </c:extLst>
        </c:ser>
        <c:dLbls>
          <c:showLegendKey val="0"/>
          <c:showVal val="0"/>
          <c:showCatName val="0"/>
          <c:showSerName val="0"/>
          <c:showPercent val="0"/>
          <c:showBubbleSize val="0"/>
        </c:dLbls>
        <c:axId val="421528816"/>
        <c:axId val="421530784"/>
      </c:areaChart>
      <c:catAx>
        <c:axId val="421528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30784"/>
        <c:crosses val="autoZero"/>
        <c:auto val="1"/>
        <c:lblAlgn val="ctr"/>
        <c:lblOffset val="100"/>
        <c:noMultiLvlLbl val="0"/>
      </c:catAx>
      <c:valAx>
        <c:axId val="42153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881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WDR Rockpalast</c:v>
                </c:pt>
              </c:strCache>
            </c:strRef>
          </c:tx>
          <c:spPr>
            <a:solidFill>
              <a:schemeClr val="accent1"/>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Sheet1!$B$2:$B$7</c:f>
              <c:numCache>
                <c:formatCode>General</c:formatCode>
                <c:ptCount val="6"/>
                <c:pt idx="0">
                  <c:v>472</c:v>
                </c:pt>
                <c:pt idx="1">
                  <c:v>510</c:v>
                </c:pt>
                <c:pt idx="2">
                  <c:v>481</c:v>
                </c:pt>
                <c:pt idx="3">
                  <c:v>439</c:v>
                </c:pt>
                <c:pt idx="4">
                  <c:v>550</c:v>
                </c:pt>
                <c:pt idx="5">
                  <c:v>114</c:v>
                </c:pt>
              </c:numCache>
            </c:numRef>
          </c:val>
          <c:extLst>
            <c:ext xmlns:c16="http://schemas.microsoft.com/office/drawing/2014/chart" uri="{C3380CC4-5D6E-409C-BE32-E72D297353CC}">
              <c16:uniqueId val="{00000000-DFDB-4935-852E-7E2DA759C3CB}"/>
            </c:ext>
          </c:extLst>
        </c:ser>
        <c:ser>
          <c:idx val="1"/>
          <c:order val="1"/>
          <c:tx>
            <c:strRef>
              <c:f>Sheet1!$C$1</c:f>
              <c:strCache>
                <c:ptCount val="1"/>
                <c:pt idx="0">
                  <c:v>WDR Reisen</c:v>
                </c:pt>
              </c:strCache>
            </c:strRef>
          </c:tx>
          <c:spPr>
            <a:solidFill>
              <a:schemeClr val="accent2"/>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Sheet1!$C$2:$C$7</c:f>
              <c:numCache>
                <c:formatCode>General</c:formatCode>
                <c:ptCount val="6"/>
                <c:pt idx="0">
                  <c:v>640</c:v>
                </c:pt>
                <c:pt idx="1">
                  <c:v>578</c:v>
                </c:pt>
                <c:pt idx="2">
                  <c:v>458</c:v>
                </c:pt>
                <c:pt idx="3">
                  <c:v>450</c:v>
                </c:pt>
                <c:pt idx="4">
                  <c:v>688</c:v>
                </c:pt>
                <c:pt idx="5">
                  <c:v>161</c:v>
                </c:pt>
              </c:numCache>
            </c:numRef>
          </c:val>
          <c:extLst>
            <c:ext xmlns:c16="http://schemas.microsoft.com/office/drawing/2014/chart" uri="{C3380CC4-5D6E-409C-BE32-E72D297353CC}">
              <c16:uniqueId val="{00000001-DFDB-4935-852E-7E2DA759C3CB}"/>
            </c:ext>
          </c:extLst>
        </c:ser>
        <c:ser>
          <c:idx val="2"/>
          <c:order val="2"/>
          <c:tx>
            <c:strRef>
              <c:f>Sheet1!$D$1</c:f>
              <c:strCache>
                <c:ptCount val="1"/>
                <c:pt idx="0">
                  <c:v>Quarks</c:v>
                </c:pt>
              </c:strCache>
            </c:strRef>
          </c:tx>
          <c:spPr>
            <a:solidFill>
              <a:schemeClr val="accent3"/>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Sheet1!$D$2:$D$7</c:f>
              <c:numCache>
                <c:formatCode>General</c:formatCode>
                <c:ptCount val="6"/>
                <c:pt idx="0">
                  <c:v>2685</c:v>
                </c:pt>
                <c:pt idx="1">
                  <c:v>2892</c:v>
                </c:pt>
                <c:pt idx="2">
                  <c:v>1984</c:v>
                </c:pt>
                <c:pt idx="3">
                  <c:v>2042</c:v>
                </c:pt>
                <c:pt idx="4">
                  <c:v>2306</c:v>
                </c:pt>
                <c:pt idx="5">
                  <c:v>311</c:v>
                </c:pt>
              </c:numCache>
            </c:numRef>
          </c:val>
          <c:extLst>
            <c:ext xmlns:c16="http://schemas.microsoft.com/office/drawing/2014/chart" uri="{C3380CC4-5D6E-409C-BE32-E72D297353CC}">
              <c16:uniqueId val="{00000002-DFDB-4935-852E-7E2DA759C3CB}"/>
            </c:ext>
          </c:extLst>
        </c:ser>
        <c:dLbls>
          <c:showLegendKey val="0"/>
          <c:showVal val="0"/>
          <c:showCatName val="0"/>
          <c:showSerName val="0"/>
          <c:showPercent val="0"/>
          <c:showBubbleSize val="0"/>
        </c:dLbls>
        <c:gapWidth val="219"/>
        <c:overlap val="-27"/>
        <c:axId val="421534392"/>
        <c:axId val="421530456"/>
      </c:barChart>
      <c:catAx>
        <c:axId val="42153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30456"/>
        <c:crosses val="autoZero"/>
        <c:auto val="1"/>
        <c:lblAlgn val="ctr"/>
        <c:lblOffset val="100"/>
        <c:noMultiLvlLbl val="0"/>
      </c:catAx>
      <c:valAx>
        <c:axId val="42153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3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96519-4DFA-4076-BED4-61F8903F6E95}"/>
              </a:ext>
            </a:extLst>
          </p:cNvPr>
          <p:cNvSpPr>
            <a:spLocks noGrp="1"/>
          </p:cNvSpPr>
          <p:nvPr>
            <p:ph type="ctrTitle"/>
          </p:nvPr>
        </p:nvSpPr>
        <p:spPr/>
        <p:txBody>
          <a:bodyPr/>
          <a:lstStyle/>
          <a:p>
            <a:r>
              <a:rPr lang="en-US"/>
              <a:t>PB - Übersicht</a:t>
            </a:r>
          </a:p>
        </p:txBody>
      </p:sp>
      <p:sp>
        <p:nvSpPr>
          <p:cNvPr id="3" name="Subtitle 2">
            <a:extLst>
              <a:ext uri="{FF2B5EF4-FFF2-40B4-BE49-F238E27FC236}">
                <a16:creationId xmlns:a16="http://schemas.microsoft.com/office/drawing/2014/main" id="{89EDFCB1-F833-40F4-BDB3-FB4E5491D856}"/>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112670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076B-8D74-41CE-8798-8AAF674454C5}"/>
              </a:ext>
            </a:extLst>
          </p:cNvPr>
          <p:cNvSpPr>
            <a:spLocks noGrp="1"/>
          </p:cNvSpPr>
          <p:nvPr>
            <p:ph type="title"/>
          </p:nvPr>
        </p:nvSpPr>
        <p:spPr/>
        <p:txBody>
          <a:bodyPr/>
          <a:lstStyle/>
          <a:p>
            <a:r>
              <a:rPr lang="de-DE"/>
              <a:t>Plattform Übersicht / Letzte 2 Wochen | PB II - Wiss. Kult.</a:t>
            </a:r>
            <a:endParaRPr lang="en-US"/>
          </a:p>
        </p:txBody>
      </p:sp>
      <p:graphicFrame>
        <p:nvGraphicFramePr>
          <p:cNvPr id="5" name="Table Placeholder 4">
            <a:extLst>
              <a:ext uri="{FF2B5EF4-FFF2-40B4-BE49-F238E27FC236}">
                <a16:creationId xmlns:a16="http://schemas.microsoft.com/office/drawing/2014/main" id="{89F5F96D-2DF1-4823-B6FF-C443DF9D9A71}"/>
              </a:ext>
            </a:extLst>
          </p:cNvPr>
          <p:cNvGraphicFramePr>
            <a:graphicFrameLocks noGrp="1"/>
          </p:cNvGraphicFramePr>
          <p:nvPr>
            <p:ph type="tbl" sz="quarter" idx="13"/>
            <p:extLst>
              <p:ext uri="{D42A27DB-BD31-4B8C-83A1-F6EECF244321}">
                <p14:modId xmlns:p14="http://schemas.microsoft.com/office/powerpoint/2010/main" val="33750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5599075"/>
                    </a:ext>
                  </a:extLst>
                </a:gridCol>
                <a:gridCol w="822960">
                  <a:extLst>
                    <a:ext uri="{9D8B030D-6E8A-4147-A177-3AD203B41FA5}">
                      <a16:colId xmlns:a16="http://schemas.microsoft.com/office/drawing/2014/main" val="538426121"/>
                    </a:ext>
                  </a:extLst>
                </a:gridCol>
                <a:gridCol w="822960">
                  <a:extLst>
                    <a:ext uri="{9D8B030D-6E8A-4147-A177-3AD203B41FA5}">
                      <a16:colId xmlns:a16="http://schemas.microsoft.com/office/drawing/2014/main" val="1538044034"/>
                    </a:ext>
                  </a:extLst>
                </a:gridCol>
                <a:gridCol w="822960">
                  <a:extLst>
                    <a:ext uri="{9D8B030D-6E8A-4147-A177-3AD203B41FA5}">
                      <a16:colId xmlns:a16="http://schemas.microsoft.com/office/drawing/2014/main" val="2189947615"/>
                    </a:ext>
                  </a:extLst>
                </a:gridCol>
                <a:gridCol w="822960">
                  <a:extLst>
                    <a:ext uri="{9D8B030D-6E8A-4147-A177-3AD203B41FA5}">
                      <a16:colId xmlns:a16="http://schemas.microsoft.com/office/drawing/2014/main" val="4032003046"/>
                    </a:ext>
                  </a:extLst>
                </a:gridCol>
                <a:gridCol w="822960">
                  <a:extLst>
                    <a:ext uri="{9D8B030D-6E8A-4147-A177-3AD203B41FA5}">
                      <a16:colId xmlns:a16="http://schemas.microsoft.com/office/drawing/2014/main" val="2281515065"/>
                    </a:ext>
                  </a:extLst>
                </a:gridCol>
                <a:gridCol w="822960">
                  <a:extLst>
                    <a:ext uri="{9D8B030D-6E8A-4147-A177-3AD203B41FA5}">
                      <a16:colId xmlns:a16="http://schemas.microsoft.com/office/drawing/2014/main" val="3907580991"/>
                    </a:ext>
                  </a:extLst>
                </a:gridCol>
                <a:gridCol w="822960">
                  <a:extLst>
                    <a:ext uri="{9D8B030D-6E8A-4147-A177-3AD203B41FA5}">
                      <a16:colId xmlns:a16="http://schemas.microsoft.com/office/drawing/2014/main" val="1784396436"/>
                    </a:ext>
                  </a:extLst>
                </a:gridCol>
                <a:gridCol w="822960">
                  <a:extLst>
                    <a:ext uri="{9D8B030D-6E8A-4147-A177-3AD203B41FA5}">
                      <a16:colId xmlns:a16="http://schemas.microsoft.com/office/drawing/2014/main" val="3543143183"/>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3566804742"/>
                  </a:ext>
                </a:extLst>
              </a:tr>
              <a:tr h="370840">
                <a:tc>
                  <a:txBody>
                    <a:bodyPr/>
                    <a:lstStyle/>
                    <a:p>
                      <a:r>
                        <a:rPr lang="en-US" sz="1000"/>
                        <a:t>Facebook</a:t>
                      </a:r>
                    </a:p>
                  </a:txBody>
                  <a:tcPr/>
                </a:tc>
                <a:tc>
                  <a:txBody>
                    <a:bodyPr/>
                    <a:lstStyle/>
                    <a:p>
                      <a:r>
                        <a:rPr lang="en-US" sz="1000"/>
                        <a:t>870</a:t>
                      </a:r>
                    </a:p>
                  </a:txBody>
                  <a:tcPr/>
                </a:tc>
                <a:tc>
                  <a:txBody>
                    <a:bodyPr/>
                    <a:lstStyle/>
                    <a:p>
                      <a:r>
                        <a:rPr lang="en-US" sz="1000"/>
                        <a:t>7829</a:t>
                      </a:r>
                    </a:p>
                  </a:txBody>
                  <a:tcPr/>
                </a:tc>
                <a:tc>
                  <a:txBody>
                    <a:bodyPr/>
                    <a:lstStyle/>
                    <a:p>
                      <a:r>
                        <a:rPr lang="en-US" sz="1000"/>
                        <a:t>24</a:t>
                      </a:r>
                    </a:p>
                  </a:txBody>
                  <a:tcPr/>
                </a:tc>
                <a:tc>
                  <a:txBody>
                    <a:bodyPr/>
                    <a:lstStyle/>
                    <a:p>
                      <a:r>
                        <a:rPr lang="en-US" sz="1000"/>
                        <a:t>220</a:t>
                      </a:r>
                    </a:p>
                  </a:txBody>
                  <a:tcPr/>
                </a:tc>
                <a:tc>
                  <a:txBody>
                    <a:bodyPr/>
                    <a:lstStyle/>
                    <a:p>
                      <a:r>
                        <a:rPr lang="en-US" sz="1000"/>
                        <a:t>27730</a:t>
                      </a:r>
                    </a:p>
                  </a:txBody>
                  <a:tcPr/>
                </a:tc>
                <a:tc>
                  <a:txBody>
                    <a:bodyPr/>
                    <a:lstStyle/>
                    <a:p>
                      <a:r>
                        <a:rPr lang="en-US" sz="1000"/>
                        <a:t>249569</a:t>
                      </a:r>
                    </a:p>
                  </a:txBody>
                  <a:tcPr/>
                </a:tc>
                <a:tc>
                  <a:txBody>
                    <a:bodyPr/>
                    <a:lstStyle/>
                    <a:p>
                      <a:r>
                        <a:rPr lang="en-US" sz="1000"/>
                        <a:t>796</a:t>
                      </a:r>
                    </a:p>
                  </a:txBody>
                  <a:tcPr/>
                </a:tc>
                <a:tc>
                  <a:txBody>
                    <a:bodyPr/>
                    <a:lstStyle/>
                    <a:p>
                      <a:r>
                        <a:rPr lang="en-US" sz="1000"/>
                        <a:t>0.6510 %</a:t>
                      </a:r>
                    </a:p>
                  </a:txBody>
                  <a:tcPr/>
                </a:tc>
                <a:extLst>
                  <a:ext uri="{0D108BD9-81ED-4DB2-BD59-A6C34878D82A}">
                    <a16:rowId xmlns:a16="http://schemas.microsoft.com/office/drawing/2014/main" val="4212411453"/>
                  </a:ext>
                </a:extLst>
              </a:tr>
              <a:tr h="370840">
                <a:tc>
                  <a:txBody>
                    <a:bodyPr/>
                    <a:lstStyle/>
                    <a:p>
                      <a:r>
                        <a:rPr lang="en-US" sz="1000"/>
                        <a:t>Instagram</a:t>
                      </a:r>
                    </a:p>
                  </a:txBody>
                  <a:tcPr/>
                </a:tc>
                <a:tc>
                  <a:txBody>
                    <a:bodyPr/>
                    <a:lstStyle/>
                    <a:p>
                      <a:r>
                        <a:rPr lang="en-US" sz="1000"/>
                        <a:t>4061</a:t>
                      </a:r>
                    </a:p>
                  </a:txBody>
                  <a:tcPr/>
                </a:tc>
                <a:tc>
                  <a:txBody>
                    <a:bodyPr/>
                    <a:lstStyle/>
                    <a:p>
                      <a:r>
                        <a:rPr lang="en-US" sz="1000"/>
                        <a:t>20306</a:t>
                      </a:r>
                    </a:p>
                  </a:txBody>
                  <a:tcPr/>
                </a:tc>
                <a:tc>
                  <a:txBody>
                    <a:bodyPr/>
                    <a:lstStyle/>
                    <a:p>
                      <a:r>
                        <a:rPr lang="en-US" sz="1000"/>
                        <a:t>26</a:t>
                      </a:r>
                    </a:p>
                  </a:txBody>
                  <a:tcPr/>
                </a:tc>
                <a:tc>
                  <a:txBody>
                    <a:bodyPr/>
                    <a:lstStyle/>
                    <a:p>
                      <a:r>
                        <a:rPr lang="en-US" sz="1000"/>
                        <a:t>126</a:t>
                      </a:r>
                    </a:p>
                  </a:txBody>
                  <a:tcPr/>
                </a:tc>
                <a:tc>
                  <a:txBody>
                    <a:bodyPr/>
                    <a:lstStyle/>
                    <a:p>
                      <a:r>
                        <a:rPr lang="en-US" sz="1000"/>
                        <a:t>76064</a:t>
                      </a:r>
                    </a:p>
                  </a:txBody>
                  <a:tcPr/>
                </a:tc>
                <a:tc>
                  <a:txBody>
                    <a:bodyPr/>
                    <a:lstStyle/>
                    <a:p>
                      <a:r>
                        <a:rPr lang="en-US" sz="1000"/>
                        <a:t>371974</a:t>
                      </a:r>
                    </a:p>
                  </a:txBody>
                  <a:tcPr/>
                </a:tc>
                <a:tc>
                  <a:txBody>
                    <a:bodyPr/>
                    <a:lstStyle/>
                    <a:p>
                      <a:r>
                        <a:rPr lang="en-US" sz="1000"/>
                        <a:t>2639</a:t>
                      </a:r>
                    </a:p>
                  </a:txBody>
                  <a:tcPr/>
                </a:tc>
                <a:tc>
                  <a:txBody>
                    <a:bodyPr/>
                    <a:lstStyle/>
                    <a:p>
                      <a:r>
                        <a:rPr lang="en-US" sz="1000"/>
                        <a:t>3.1141 %</a:t>
                      </a:r>
                    </a:p>
                  </a:txBody>
                  <a:tcPr/>
                </a:tc>
                <a:extLst>
                  <a:ext uri="{0D108BD9-81ED-4DB2-BD59-A6C34878D82A}">
                    <a16:rowId xmlns:a16="http://schemas.microsoft.com/office/drawing/2014/main" val="3807774917"/>
                  </a:ext>
                </a:extLst>
              </a:tr>
              <a:tr h="370840">
                <a:tc>
                  <a:txBody>
                    <a:bodyPr/>
                    <a:lstStyle/>
                    <a:p>
                      <a:r>
                        <a:rPr lang="en-US" sz="1000"/>
                        <a:t>Twitter</a:t>
                      </a:r>
                    </a:p>
                  </a:txBody>
                  <a:tcPr/>
                </a:tc>
                <a:tc>
                  <a:txBody>
                    <a:bodyPr/>
                    <a:lstStyle/>
                    <a:p>
                      <a:r>
                        <a:rPr lang="en-US" sz="1000"/>
                        <a:t>16</a:t>
                      </a:r>
                    </a:p>
                  </a:txBody>
                  <a:tcPr/>
                </a:tc>
                <a:tc>
                  <a:txBody>
                    <a:bodyPr/>
                    <a:lstStyle/>
                    <a:p>
                      <a:r>
                        <a:rPr lang="en-US" sz="1000"/>
                        <a:t>32</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12</a:t>
                      </a:r>
                    </a:p>
                  </a:txBody>
                  <a:tcPr/>
                </a:tc>
                <a:tc>
                  <a:txBody>
                    <a:bodyPr/>
                    <a:lstStyle/>
                    <a:p>
                      <a:r>
                        <a:rPr lang="en-US" sz="1000"/>
                        <a:t>6</a:t>
                      </a:r>
                    </a:p>
                  </a:txBody>
                  <a:tcPr/>
                </a:tc>
                <a:tc>
                  <a:txBody>
                    <a:bodyPr/>
                    <a:lstStyle/>
                    <a:p>
                      <a:r>
                        <a:rPr lang="en-US" sz="1000"/>
                        <a:t>0.0869 %</a:t>
                      </a:r>
                    </a:p>
                  </a:txBody>
                  <a:tcPr/>
                </a:tc>
                <a:extLst>
                  <a:ext uri="{0D108BD9-81ED-4DB2-BD59-A6C34878D82A}">
                    <a16:rowId xmlns:a16="http://schemas.microsoft.com/office/drawing/2014/main" val="3030627113"/>
                  </a:ext>
                </a:extLst>
              </a:tr>
              <a:tr h="370840">
                <a:tc>
                  <a:txBody>
                    <a:bodyPr/>
                    <a:lstStyle/>
                    <a:p>
                      <a:r>
                        <a:rPr lang="en-US" sz="1000"/>
                        <a:t>YouTube</a:t>
                      </a:r>
                    </a:p>
                  </a:txBody>
                  <a:tcPr/>
                </a:tc>
                <a:tc>
                  <a:txBody>
                    <a:bodyPr/>
                    <a:lstStyle/>
                    <a:p>
                      <a:r>
                        <a:rPr lang="en-US" sz="1000"/>
                        <a:t>2280</a:t>
                      </a:r>
                    </a:p>
                  </a:txBody>
                  <a:tcPr/>
                </a:tc>
                <a:tc>
                  <a:txBody>
                    <a:bodyPr/>
                    <a:lstStyle/>
                    <a:p>
                      <a:r>
                        <a:rPr lang="en-US" sz="1000"/>
                        <a:t>6840</a:t>
                      </a:r>
                    </a:p>
                  </a:txBody>
                  <a:tcPr/>
                </a:tc>
                <a:tc>
                  <a:txBody>
                    <a:bodyPr/>
                    <a:lstStyle/>
                    <a:p>
                      <a:r>
                        <a:rPr lang="en-US" sz="1000"/>
                        <a:t>7</a:t>
                      </a:r>
                    </a:p>
                  </a:txBody>
                  <a:tcPr/>
                </a:tc>
                <a:tc>
                  <a:txBody>
                    <a:bodyPr/>
                    <a:lstStyle/>
                    <a:p>
                      <a:r>
                        <a:rPr lang="en-US" sz="1000"/>
                        <a:t>20</a:t>
                      </a:r>
                    </a:p>
                  </a:txBody>
                  <a:tcPr/>
                </a:tc>
                <a:tc>
                  <a:txBody>
                    <a:bodyPr/>
                    <a:lstStyle/>
                    <a:p>
                      <a:r>
                        <a:rPr lang="en-US" sz="1000"/>
                        <a:t>8849</a:t>
                      </a:r>
                    </a:p>
                  </a:txBody>
                  <a:tcPr/>
                </a:tc>
                <a:tc>
                  <a:txBody>
                    <a:bodyPr/>
                    <a:lstStyle/>
                    <a:p>
                      <a:r>
                        <a:rPr lang="en-US" sz="1000"/>
                        <a:t>26548</a:t>
                      </a:r>
                    </a:p>
                  </a:txBody>
                  <a:tcPr/>
                </a:tc>
                <a:tc>
                  <a:txBody>
                    <a:bodyPr/>
                    <a:lstStyle/>
                    <a:p>
                      <a:r>
                        <a:rPr lang="en-US" sz="1000"/>
                        <a:t>1122</a:t>
                      </a:r>
                    </a:p>
                  </a:txBody>
                  <a:tcPr/>
                </a:tc>
                <a:tc>
                  <a:txBody>
                    <a:bodyPr/>
                    <a:lstStyle/>
                    <a:p>
                      <a:r>
                        <a:rPr lang="en-US" sz="1000"/>
                        <a:t>10.0350 %</a:t>
                      </a:r>
                    </a:p>
                  </a:txBody>
                  <a:tcPr/>
                </a:tc>
                <a:extLst>
                  <a:ext uri="{0D108BD9-81ED-4DB2-BD59-A6C34878D82A}">
                    <a16:rowId xmlns:a16="http://schemas.microsoft.com/office/drawing/2014/main" val="711243201"/>
                  </a:ext>
                </a:extLst>
              </a:tr>
            </a:tbl>
          </a:graphicData>
        </a:graphic>
      </p:graphicFrame>
      <p:sp>
        <p:nvSpPr>
          <p:cNvPr id="4" name="Text Placeholder 3">
            <a:extLst>
              <a:ext uri="{FF2B5EF4-FFF2-40B4-BE49-F238E27FC236}">
                <a16:creationId xmlns:a16="http://schemas.microsoft.com/office/drawing/2014/main" id="{64F00B9E-F402-45AF-9492-D3F892E19015}"/>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443442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3912-803E-4BF8-B2C7-7D514737D815}"/>
              </a:ext>
            </a:extLst>
          </p:cNvPr>
          <p:cNvSpPr>
            <a:spLocks noGrp="1"/>
          </p:cNvSpPr>
          <p:nvPr>
            <p:ph type="title"/>
          </p:nvPr>
        </p:nvSpPr>
        <p:spPr/>
        <p:txBody>
          <a:bodyPr/>
          <a:lstStyle/>
          <a:p>
            <a:r>
              <a:rPr lang="de-DE"/>
              <a:t>Gesamte Profilübersicht / Letzte 2 Wochen | PB II - Wiss. Kult. - 1 of 2</a:t>
            </a:r>
            <a:endParaRPr lang="en-US"/>
          </a:p>
        </p:txBody>
      </p:sp>
      <p:graphicFrame>
        <p:nvGraphicFramePr>
          <p:cNvPr id="5" name="Table Placeholder 4">
            <a:extLst>
              <a:ext uri="{FF2B5EF4-FFF2-40B4-BE49-F238E27FC236}">
                <a16:creationId xmlns:a16="http://schemas.microsoft.com/office/drawing/2014/main" id="{7B5AFF9D-CEE7-4A2D-BCEF-C04531DEF41E}"/>
              </a:ext>
            </a:extLst>
          </p:cNvPr>
          <p:cNvGraphicFramePr>
            <a:graphicFrameLocks noGrp="1"/>
          </p:cNvGraphicFramePr>
          <p:nvPr>
            <p:ph type="tbl" sz="quarter" idx="13"/>
            <p:extLst>
              <p:ext uri="{D42A27DB-BD31-4B8C-83A1-F6EECF244321}">
                <p14:modId xmlns:p14="http://schemas.microsoft.com/office/powerpoint/2010/main" val="2805775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846992443"/>
                    </a:ext>
                  </a:extLst>
                </a:gridCol>
                <a:gridCol w="1357884">
                  <a:extLst>
                    <a:ext uri="{9D8B030D-6E8A-4147-A177-3AD203B41FA5}">
                      <a16:colId xmlns:a16="http://schemas.microsoft.com/office/drawing/2014/main" val="1599920257"/>
                    </a:ext>
                  </a:extLst>
                </a:gridCol>
                <a:gridCol w="1357884">
                  <a:extLst>
                    <a:ext uri="{9D8B030D-6E8A-4147-A177-3AD203B41FA5}">
                      <a16:colId xmlns:a16="http://schemas.microsoft.com/office/drawing/2014/main" val="763448194"/>
                    </a:ext>
                  </a:extLst>
                </a:gridCol>
                <a:gridCol w="1357884">
                  <a:extLst>
                    <a:ext uri="{9D8B030D-6E8A-4147-A177-3AD203B41FA5}">
                      <a16:colId xmlns:a16="http://schemas.microsoft.com/office/drawing/2014/main" val="2283829794"/>
                    </a:ext>
                  </a:extLst>
                </a:gridCol>
                <a:gridCol w="1357884">
                  <a:extLst>
                    <a:ext uri="{9D8B030D-6E8A-4147-A177-3AD203B41FA5}">
                      <a16:colId xmlns:a16="http://schemas.microsoft.com/office/drawing/2014/main" val="3948120290"/>
                    </a:ext>
                  </a:extLst>
                </a:gridCol>
                <a:gridCol w="1357884">
                  <a:extLst>
                    <a:ext uri="{9D8B030D-6E8A-4147-A177-3AD203B41FA5}">
                      <a16:colId xmlns:a16="http://schemas.microsoft.com/office/drawing/2014/main" val="252388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18764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extLst>
                  <a:ext uri="{0D108BD9-81ED-4DB2-BD59-A6C34878D82A}">
                    <a16:rowId xmlns:a16="http://schemas.microsoft.com/office/drawing/2014/main" val="267739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157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385615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Heimathäppchen - Rezepte aus NRW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44683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extLst>
                  <a:ext uri="{0D108BD9-81ED-4DB2-BD59-A6C34878D82A}">
                    <a16:rowId xmlns:a16="http://schemas.microsoft.com/office/drawing/2014/main" val="246550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84865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36777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extLst>
                  <a:ext uri="{0D108BD9-81ED-4DB2-BD59-A6C34878D82A}">
                    <a16:rowId xmlns:a16="http://schemas.microsoft.com/office/drawing/2014/main" val="33388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extLst>
                  <a:ext uri="{0D108BD9-81ED-4DB2-BD59-A6C34878D82A}">
                    <a16:rowId xmlns:a16="http://schemas.microsoft.com/office/drawing/2014/main" val="79811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544474608"/>
                  </a:ext>
                </a:extLst>
              </a:tr>
            </a:tbl>
          </a:graphicData>
        </a:graphic>
      </p:graphicFrame>
      <p:sp>
        <p:nvSpPr>
          <p:cNvPr id="4" name="Text Placeholder 3">
            <a:extLst>
              <a:ext uri="{FF2B5EF4-FFF2-40B4-BE49-F238E27FC236}">
                <a16:creationId xmlns:a16="http://schemas.microsoft.com/office/drawing/2014/main" id="{A07395DF-C07A-4508-B36F-43A4EB54D63B}"/>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69459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0F53-C35F-47DF-8BBA-4D28CC96D597}"/>
              </a:ext>
            </a:extLst>
          </p:cNvPr>
          <p:cNvSpPr>
            <a:spLocks noGrp="1"/>
          </p:cNvSpPr>
          <p:nvPr>
            <p:ph type="title"/>
          </p:nvPr>
        </p:nvSpPr>
        <p:spPr/>
        <p:txBody>
          <a:bodyPr/>
          <a:lstStyle/>
          <a:p>
            <a:r>
              <a:rPr lang="de-DE"/>
              <a:t>Gesamte Profilübersicht / Letzte 2 Wochen | PB II - Wiss. Kult. - 2 of 2</a:t>
            </a:r>
            <a:endParaRPr lang="en-US"/>
          </a:p>
        </p:txBody>
      </p:sp>
      <p:graphicFrame>
        <p:nvGraphicFramePr>
          <p:cNvPr id="5" name="Table Placeholder 4">
            <a:extLst>
              <a:ext uri="{FF2B5EF4-FFF2-40B4-BE49-F238E27FC236}">
                <a16:creationId xmlns:a16="http://schemas.microsoft.com/office/drawing/2014/main" id="{28D3D805-02FC-489A-BED5-C6D199F8EC2D}"/>
              </a:ext>
            </a:extLst>
          </p:cNvPr>
          <p:cNvGraphicFramePr>
            <a:graphicFrameLocks noGrp="1"/>
          </p:cNvGraphicFramePr>
          <p:nvPr>
            <p:ph type="tbl" sz="quarter" idx="13"/>
            <p:extLst>
              <p:ext uri="{D42A27DB-BD31-4B8C-83A1-F6EECF244321}">
                <p14:modId xmlns:p14="http://schemas.microsoft.com/office/powerpoint/2010/main" val="400401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875850083"/>
                    </a:ext>
                  </a:extLst>
                </a:gridCol>
                <a:gridCol w="1357884">
                  <a:extLst>
                    <a:ext uri="{9D8B030D-6E8A-4147-A177-3AD203B41FA5}">
                      <a16:colId xmlns:a16="http://schemas.microsoft.com/office/drawing/2014/main" val="3168336963"/>
                    </a:ext>
                  </a:extLst>
                </a:gridCol>
                <a:gridCol w="1357884">
                  <a:extLst>
                    <a:ext uri="{9D8B030D-6E8A-4147-A177-3AD203B41FA5}">
                      <a16:colId xmlns:a16="http://schemas.microsoft.com/office/drawing/2014/main" val="2371433721"/>
                    </a:ext>
                  </a:extLst>
                </a:gridCol>
                <a:gridCol w="1357884">
                  <a:extLst>
                    <a:ext uri="{9D8B030D-6E8A-4147-A177-3AD203B41FA5}">
                      <a16:colId xmlns:a16="http://schemas.microsoft.com/office/drawing/2014/main" val="3940871331"/>
                    </a:ext>
                  </a:extLst>
                </a:gridCol>
                <a:gridCol w="1357884">
                  <a:extLst>
                    <a:ext uri="{9D8B030D-6E8A-4147-A177-3AD203B41FA5}">
                      <a16:colId xmlns:a16="http://schemas.microsoft.com/office/drawing/2014/main" val="353595200"/>
                    </a:ext>
                  </a:extLst>
                </a:gridCol>
                <a:gridCol w="1357884">
                  <a:extLst>
                    <a:ext uri="{9D8B030D-6E8A-4147-A177-3AD203B41FA5}">
                      <a16:colId xmlns:a16="http://schemas.microsoft.com/office/drawing/2014/main" val="1169241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71745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a:t>
                      </a:r>
                    </a:p>
                  </a:txBody>
                  <a:tcPr/>
                </a:tc>
                <a:extLst>
                  <a:ext uri="{0D108BD9-81ED-4DB2-BD59-A6C34878D82A}">
                    <a16:rowId xmlns:a16="http://schemas.microsoft.com/office/drawing/2014/main" val="171356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6712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Rockpalast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extLst>
                  <a:ext uri="{0D108BD9-81ED-4DB2-BD59-A6C34878D82A}">
                    <a16:rowId xmlns:a16="http://schemas.microsoft.com/office/drawing/2014/main" val="2629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extLst>
                  <a:ext uri="{0D108BD9-81ED-4DB2-BD59-A6C34878D82A}">
                    <a16:rowId xmlns:a16="http://schemas.microsoft.com/office/drawing/2014/main" val="43907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extLst>
                  <a:ext uri="{0D108BD9-81ED-4DB2-BD59-A6C34878D82A}">
                    <a16:rowId xmlns:a16="http://schemas.microsoft.com/office/drawing/2014/main" val="90074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heimathaeppchen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349545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maedelsabende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extLst>
                  <a:ext uri="{0D108BD9-81ED-4DB2-BD59-A6C34878D82A}">
                    <a16:rowId xmlns:a16="http://schemas.microsoft.com/office/drawing/2014/main" val="174305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7131</a:t>
                      </a:r>
                    </a:p>
                  </a:txBody>
                  <a:tcPr/>
                </a:tc>
                <a:extLst>
                  <a:ext uri="{0D108BD9-81ED-4DB2-BD59-A6C34878D82A}">
                    <a16:rowId xmlns:a16="http://schemas.microsoft.com/office/drawing/2014/main" val="189177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tieresucheneinzuhause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a:t>
                      </a:r>
                    </a:p>
                  </a:txBody>
                  <a:tcPr/>
                </a:tc>
                <a:extLst>
                  <a:ext uri="{0D108BD9-81ED-4DB2-BD59-A6C34878D82A}">
                    <a16:rowId xmlns:a16="http://schemas.microsoft.com/office/drawing/2014/main" val="442182781"/>
                  </a:ext>
                </a:extLst>
              </a:tr>
            </a:tbl>
          </a:graphicData>
        </a:graphic>
      </p:graphicFrame>
      <p:sp>
        <p:nvSpPr>
          <p:cNvPr id="4" name="Text Placeholder 3">
            <a:extLst>
              <a:ext uri="{FF2B5EF4-FFF2-40B4-BE49-F238E27FC236}">
                <a16:creationId xmlns:a16="http://schemas.microsoft.com/office/drawing/2014/main" id="{FE6BFDD3-4AB5-4CE0-BAC1-1CFD47EFE1E5}"/>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909064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0DF3-FC9C-4432-9136-3CB661052340}"/>
              </a:ext>
            </a:extLst>
          </p:cNvPr>
          <p:cNvSpPr>
            <a:spLocks noGrp="1"/>
          </p:cNvSpPr>
          <p:nvPr>
            <p:ph type="title"/>
          </p:nvPr>
        </p:nvSpPr>
        <p:spPr/>
        <p:txBody>
          <a:bodyPr/>
          <a:lstStyle/>
          <a:p>
            <a:r>
              <a:rPr lang="en-US"/>
              <a:t>Top Post jedes Profils (ohne Youtube) | PB II - Wiss. Kult. - 1 of 10</a:t>
            </a:r>
          </a:p>
        </p:txBody>
      </p:sp>
      <p:graphicFrame>
        <p:nvGraphicFramePr>
          <p:cNvPr id="5" name="Table Placeholder 4">
            <a:extLst>
              <a:ext uri="{FF2B5EF4-FFF2-40B4-BE49-F238E27FC236}">
                <a16:creationId xmlns:a16="http://schemas.microsoft.com/office/drawing/2014/main" id="{DE4DC5F0-C96F-4145-AD08-BBD48AB41C8B}"/>
              </a:ext>
            </a:extLst>
          </p:cNvPr>
          <p:cNvGraphicFramePr>
            <a:graphicFrameLocks noGrp="1"/>
          </p:cNvGraphicFramePr>
          <p:nvPr>
            <p:ph type="tbl" sz="quarter" idx="13"/>
            <p:extLst>
              <p:ext uri="{D42A27DB-BD31-4B8C-83A1-F6EECF244321}">
                <p14:modId xmlns:p14="http://schemas.microsoft.com/office/powerpoint/2010/main" val="306513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16412094"/>
                    </a:ext>
                  </a:extLst>
                </a:gridCol>
                <a:gridCol w="576072">
                  <a:extLst>
                    <a:ext uri="{9D8B030D-6E8A-4147-A177-3AD203B41FA5}">
                      <a16:colId xmlns:a16="http://schemas.microsoft.com/office/drawing/2014/main" val="4100617669"/>
                    </a:ext>
                  </a:extLst>
                </a:gridCol>
                <a:gridCol w="576072">
                  <a:extLst>
                    <a:ext uri="{9D8B030D-6E8A-4147-A177-3AD203B41FA5}">
                      <a16:colId xmlns:a16="http://schemas.microsoft.com/office/drawing/2014/main" val="3750375829"/>
                    </a:ext>
                  </a:extLst>
                </a:gridCol>
                <a:gridCol w="1563623">
                  <a:extLst>
                    <a:ext uri="{9D8B030D-6E8A-4147-A177-3AD203B41FA5}">
                      <a16:colId xmlns:a16="http://schemas.microsoft.com/office/drawing/2014/main" val="2779208076"/>
                    </a:ext>
                  </a:extLst>
                </a:gridCol>
                <a:gridCol w="1234439">
                  <a:extLst>
                    <a:ext uri="{9D8B030D-6E8A-4147-A177-3AD203B41FA5}">
                      <a16:colId xmlns:a16="http://schemas.microsoft.com/office/drawing/2014/main" val="4087387287"/>
                    </a:ext>
                  </a:extLst>
                </a:gridCol>
                <a:gridCol w="822960">
                  <a:extLst>
                    <a:ext uri="{9D8B030D-6E8A-4147-A177-3AD203B41FA5}">
                      <a16:colId xmlns:a16="http://schemas.microsoft.com/office/drawing/2014/main" val="1192198978"/>
                    </a:ext>
                  </a:extLst>
                </a:gridCol>
                <a:gridCol w="411480">
                  <a:extLst>
                    <a:ext uri="{9D8B030D-6E8A-4147-A177-3AD203B41FA5}">
                      <a16:colId xmlns:a16="http://schemas.microsoft.com/office/drawing/2014/main" val="775110243"/>
                    </a:ext>
                  </a:extLst>
                </a:gridCol>
                <a:gridCol w="576072">
                  <a:extLst>
                    <a:ext uri="{9D8B030D-6E8A-4147-A177-3AD203B41FA5}">
                      <a16:colId xmlns:a16="http://schemas.microsoft.com/office/drawing/2014/main" val="1538841162"/>
                    </a:ext>
                  </a:extLst>
                </a:gridCol>
                <a:gridCol w="411480">
                  <a:extLst>
                    <a:ext uri="{9D8B030D-6E8A-4147-A177-3AD203B41FA5}">
                      <a16:colId xmlns:a16="http://schemas.microsoft.com/office/drawing/2014/main" val="2322914271"/>
                    </a:ext>
                  </a:extLst>
                </a:gridCol>
                <a:gridCol w="905256">
                  <a:extLst>
                    <a:ext uri="{9D8B030D-6E8A-4147-A177-3AD203B41FA5}">
                      <a16:colId xmlns:a16="http://schemas.microsoft.com/office/drawing/2014/main" val="2455597002"/>
                    </a:ext>
                  </a:extLst>
                </a:gridCol>
                <a:gridCol w="576072">
                  <a:extLst>
                    <a:ext uri="{9D8B030D-6E8A-4147-A177-3AD203B41FA5}">
                      <a16:colId xmlns:a16="http://schemas.microsoft.com/office/drawing/2014/main" val="69472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6789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22.04.2019 13:36:00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Wie fühlen sich Depressionen an? Christian Hopkins verarbeitet seinen Schmerz in Bildern.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https://scontent.xx.fbcdn.net/v/t15.5256-10/p720x720/56405640_2020910421547553_727786292821098496_n.jpg?_nc_cat=104&amp;_nc_ht=scontent.xx&amp;oh=85c361085fdd92407a19e2a3c2793ec5&amp;oe=5D742ABA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http://www.facebook.com/permalink.php?story_fbid=2245588498831143&amp;id=559469264109750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8.8826 %</a:t>
                      </a:r>
                    </a:p>
                  </a:txBody>
                  <a:tcPr/>
                </a:tc>
                <a:extLst>
                  <a:ext uri="{0D108BD9-81ED-4DB2-BD59-A6C34878D82A}">
                    <a16:rowId xmlns:a16="http://schemas.microsoft.com/office/drawing/2014/main" val="47122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tieresucheneinzuhause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Willy lebt mit seinem Hund in einem Erdloch 🐶
💔 Er hatte alles verloren, aber seine Hündin gab ihm Kraft ...
#hundeliebe #tierschutz #hund #obdachlos #homeless #animallovers #bestfriends #hundeliebe #tierfreunde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https://www.instagram.com/p/BxAf4mFh8XR/media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https://www.instagram.com/p/BxAf4mFh8XR/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3.6844 %</a:t>
                      </a:r>
                    </a:p>
                  </a:txBody>
                  <a:tcPr/>
                </a:tc>
                <a:extLst>
                  <a:ext uri="{0D108BD9-81ED-4DB2-BD59-A6C34878D82A}">
                    <a16:rowId xmlns:a16="http://schemas.microsoft.com/office/drawing/2014/main" val="2560214696"/>
                  </a:ext>
                </a:extLst>
              </a:tr>
            </a:tbl>
          </a:graphicData>
        </a:graphic>
      </p:graphicFrame>
      <p:sp>
        <p:nvSpPr>
          <p:cNvPr id="4" name="Text Placeholder 3">
            <a:extLst>
              <a:ext uri="{FF2B5EF4-FFF2-40B4-BE49-F238E27FC236}">
                <a16:creationId xmlns:a16="http://schemas.microsoft.com/office/drawing/2014/main" id="{4906C64B-9DC4-4615-82F9-41B1F2077429}"/>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4156937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D057-0CF2-48E7-B5A7-48B7441B1AC7}"/>
              </a:ext>
            </a:extLst>
          </p:cNvPr>
          <p:cNvSpPr>
            <a:spLocks noGrp="1"/>
          </p:cNvSpPr>
          <p:nvPr>
            <p:ph type="title"/>
          </p:nvPr>
        </p:nvSpPr>
        <p:spPr/>
        <p:txBody>
          <a:bodyPr/>
          <a:lstStyle/>
          <a:p>
            <a:r>
              <a:rPr lang="en-US"/>
              <a:t>Top Post jedes Profils (ohne Youtube) | PB II - Wiss. Kult. - 2 of 10</a:t>
            </a:r>
          </a:p>
        </p:txBody>
      </p:sp>
      <p:graphicFrame>
        <p:nvGraphicFramePr>
          <p:cNvPr id="5" name="Table Placeholder 4">
            <a:extLst>
              <a:ext uri="{FF2B5EF4-FFF2-40B4-BE49-F238E27FC236}">
                <a16:creationId xmlns:a16="http://schemas.microsoft.com/office/drawing/2014/main" id="{0C0CF997-81CD-4644-B570-FF9654ADF5F4}"/>
              </a:ext>
            </a:extLst>
          </p:cNvPr>
          <p:cNvGraphicFramePr>
            <a:graphicFrameLocks noGrp="1"/>
          </p:cNvGraphicFramePr>
          <p:nvPr>
            <p:ph type="tbl" sz="quarter" idx="13"/>
            <p:extLst>
              <p:ext uri="{D42A27DB-BD31-4B8C-83A1-F6EECF244321}">
                <p14:modId xmlns:p14="http://schemas.microsoft.com/office/powerpoint/2010/main" val="207130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19861491"/>
                    </a:ext>
                  </a:extLst>
                </a:gridCol>
                <a:gridCol w="576072">
                  <a:extLst>
                    <a:ext uri="{9D8B030D-6E8A-4147-A177-3AD203B41FA5}">
                      <a16:colId xmlns:a16="http://schemas.microsoft.com/office/drawing/2014/main" val="306272579"/>
                    </a:ext>
                  </a:extLst>
                </a:gridCol>
                <a:gridCol w="576072">
                  <a:extLst>
                    <a:ext uri="{9D8B030D-6E8A-4147-A177-3AD203B41FA5}">
                      <a16:colId xmlns:a16="http://schemas.microsoft.com/office/drawing/2014/main" val="1088256429"/>
                    </a:ext>
                  </a:extLst>
                </a:gridCol>
                <a:gridCol w="1563623">
                  <a:extLst>
                    <a:ext uri="{9D8B030D-6E8A-4147-A177-3AD203B41FA5}">
                      <a16:colId xmlns:a16="http://schemas.microsoft.com/office/drawing/2014/main" val="776362133"/>
                    </a:ext>
                  </a:extLst>
                </a:gridCol>
                <a:gridCol w="1234439">
                  <a:extLst>
                    <a:ext uri="{9D8B030D-6E8A-4147-A177-3AD203B41FA5}">
                      <a16:colId xmlns:a16="http://schemas.microsoft.com/office/drawing/2014/main" val="974198664"/>
                    </a:ext>
                  </a:extLst>
                </a:gridCol>
                <a:gridCol w="822960">
                  <a:extLst>
                    <a:ext uri="{9D8B030D-6E8A-4147-A177-3AD203B41FA5}">
                      <a16:colId xmlns:a16="http://schemas.microsoft.com/office/drawing/2014/main" val="3806600190"/>
                    </a:ext>
                  </a:extLst>
                </a:gridCol>
                <a:gridCol w="411480">
                  <a:extLst>
                    <a:ext uri="{9D8B030D-6E8A-4147-A177-3AD203B41FA5}">
                      <a16:colId xmlns:a16="http://schemas.microsoft.com/office/drawing/2014/main" val="1786746940"/>
                    </a:ext>
                  </a:extLst>
                </a:gridCol>
                <a:gridCol w="576072">
                  <a:extLst>
                    <a:ext uri="{9D8B030D-6E8A-4147-A177-3AD203B41FA5}">
                      <a16:colId xmlns:a16="http://schemas.microsoft.com/office/drawing/2014/main" val="2051882978"/>
                    </a:ext>
                  </a:extLst>
                </a:gridCol>
                <a:gridCol w="411480">
                  <a:extLst>
                    <a:ext uri="{9D8B030D-6E8A-4147-A177-3AD203B41FA5}">
                      <a16:colId xmlns:a16="http://schemas.microsoft.com/office/drawing/2014/main" val="3364971562"/>
                    </a:ext>
                  </a:extLst>
                </a:gridCol>
                <a:gridCol w="905256">
                  <a:extLst>
                    <a:ext uri="{9D8B030D-6E8A-4147-A177-3AD203B41FA5}">
                      <a16:colId xmlns:a16="http://schemas.microsoft.com/office/drawing/2014/main" val="826237883"/>
                    </a:ext>
                  </a:extLst>
                </a:gridCol>
                <a:gridCol w="576072">
                  <a:extLst>
                    <a:ext uri="{9D8B030D-6E8A-4147-A177-3AD203B41FA5}">
                      <a16:colId xmlns:a16="http://schemas.microsoft.com/office/drawing/2014/main" val="245288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4839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26.04.2019 14:01:01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Warum darf man Enten eigentlich nicht mit Brot füttern?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https://scontent.xx.fbcdn.net/v/t15.5256-10/p720x720/33009002_999806703533852_2796169197418184704_n.jpg?_nc_cat=101&amp;_nc_ht=scontent.xx&amp;oh=186d22fc0b630b92cc4c07475cb3c788&amp;oe=5D6C00D2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http://www.facebook.com/permalink.php?story_fbid=1222065954641258&amp;id=113750185472846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7.3817 %</a:t>
                      </a:r>
                    </a:p>
                  </a:txBody>
                  <a:tcPr/>
                </a:tc>
                <a:extLst>
                  <a:ext uri="{0D108BD9-81ED-4DB2-BD59-A6C34878D82A}">
                    <a16:rowId xmlns:a16="http://schemas.microsoft.com/office/drawing/2014/main" val="14005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21.04.2019 16:36:45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Was macht ein Schaf wohl, wenn's Fell juckt? 🐑 Es schmeißt sich auf den Rücken, um sich so richtig zu schubbern. Das Problem ist nur, dass einige Schafe danach nicht mehr auf die Beine kommen - und ohne eure Hilfe sterben können... 
Helfen mit 3 Handgriffen: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https://scontent.xx.fbcdn.net/v/t15.5256-10/p720x720/57004984_316631199021569_7731723611416821760_n.jpg?_nc_cat=109&amp;_nc_ht=scontent.xx&amp;oh=6959fc6c3fb7a1da0c6360cacf6a75c1&amp;oe=5D5DE6A1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http://www.facebook.com/permalink.php?story_fbid=2647046485311210&amp;id=174242895924927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0.7164 %</a:t>
                      </a:r>
                    </a:p>
                  </a:txBody>
                  <a:tcPr/>
                </a:tc>
                <a:extLst>
                  <a:ext uri="{0D108BD9-81ED-4DB2-BD59-A6C34878D82A}">
                    <a16:rowId xmlns:a16="http://schemas.microsoft.com/office/drawing/2014/main" val="4099699195"/>
                  </a:ext>
                </a:extLst>
              </a:tr>
            </a:tbl>
          </a:graphicData>
        </a:graphic>
      </p:graphicFrame>
      <p:sp>
        <p:nvSpPr>
          <p:cNvPr id="4" name="Text Placeholder 3">
            <a:extLst>
              <a:ext uri="{FF2B5EF4-FFF2-40B4-BE49-F238E27FC236}">
                <a16:creationId xmlns:a16="http://schemas.microsoft.com/office/drawing/2014/main" id="{1F1042B4-9E97-4210-905E-5D36B0F0A34C}"/>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110650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ADA5-6D16-47CE-93A1-B8E2FBB0E202}"/>
              </a:ext>
            </a:extLst>
          </p:cNvPr>
          <p:cNvSpPr>
            <a:spLocks noGrp="1"/>
          </p:cNvSpPr>
          <p:nvPr>
            <p:ph type="title"/>
          </p:nvPr>
        </p:nvSpPr>
        <p:spPr/>
        <p:txBody>
          <a:bodyPr/>
          <a:lstStyle/>
          <a:p>
            <a:r>
              <a:rPr lang="en-US"/>
              <a:t>Top Post jedes Profils (ohne Youtube) | PB II - Wiss. Kult. - 3 of 10</a:t>
            </a:r>
          </a:p>
        </p:txBody>
      </p:sp>
      <p:graphicFrame>
        <p:nvGraphicFramePr>
          <p:cNvPr id="5" name="Table Placeholder 4">
            <a:extLst>
              <a:ext uri="{FF2B5EF4-FFF2-40B4-BE49-F238E27FC236}">
                <a16:creationId xmlns:a16="http://schemas.microsoft.com/office/drawing/2014/main" id="{4E56CA4C-6CD5-47F3-8E7A-BEF3998CC41C}"/>
              </a:ext>
            </a:extLst>
          </p:cNvPr>
          <p:cNvGraphicFramePr>
            <a:graphicFrameLocks noGrp="1"/>
          </p:cNvGraphicFramePr>
          <p:nvPr>
            <p:ph type="tbl" sz="quarter" idx="13"/>
            <p:extLst>
              <p:ext uri="{D42A27DB-BD31-4B8C-83A1-F6EECF244321}">
                <p14:modId xmlns:p14="http://schemas.microsoft.com/office/powerpoint/2010/main" val="1699560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74150179"/>
                    </a:ext>
                  </a:extLst>
                </a:gridCol>
                <a:gridCol w="576072">
                  <a:extLst>
                    <a:ext uri="{9D8B030D-6E8A-4147-A177-3AD203B41FA5}">
                      <a16:colId xmlns:a16="http://schemas.microsoft.com/office/drawing/2014/main" val="2860146847"/>
                    </a:ext>
                  </a:extLst>
                </a:gridCol>
                <a:gridCol w="576072">
                  <a:extLst>
                    <a:ext uri="{9D8B030D-6E8A-4147-A177-3AD203B41FA5}">
                      <a16:colId xmlns:a16="http://schemas.microsoft.com/office/drawing/2014/main" val="2995321431"/>
                    </a:ext>
                  </a:extLst>
                </a:gridCol>
                <a:gridCol w="1563623">
                  <a:extLst>
                    <a:ext uri="{9D8B030D-6E8A-4147-A177-3AD203B41FA5}">
                      <a16:colId xmlns:a16="http://schemas.microsoft.com/office/drawing/2014/main" val="1205635804"/>
                    </a:ext>
                  </a:extLst>
                </a:gridCol>
                <a:gridCol w="1234439">
                  <a:extLst>
                    <a:ext uri="{9D8B030D-6E8A-4147-A177-3AD203B41FA5}">
                      <a16:colId xmlns:a16="http://schemas.microsoft.com/office/drawing/2014/main" val="21585228"/>
                    </a:ext>
                  </a:extLst>
                </a:gridCol>
                <a:gridCol w="822960">
                  <a:extLst>
                    <a:ext uri="{9D8B030D-6E8A-4147-A177-3AD203B41FA5}">
                      <a16:colId xmlns:a16="http://schemas.microsoft.com/office/drawing/2014/main" val="99129417"/>
                    </a:ext>
                  </a:extLst>
                </a:gridCol>
                <a:gridCol w="411480">
                  <a:extLst>
                    <a:ext uri="{9D8B030D-6E8A-4147-A177-3AD203B41FA5}">
                      <a16:colId xmlns:a16="http://schemas.microsoft.com/office/drawing/2014/main" val="3728671119"/>
                    </a:ext>
                  </a:extLst>
                </a:gridCol>
                <a:gridCol w="576072">
                  <a:extLst>
                    <a:ext uri="{9D8B030D-6E8A-4147-A177-3AD203B41FA5}">
                      <a16:colId xmlns:a16="http://schemas.microsoft.com/office/drawing/2014/main" val="3016836211"/>
                    </a:ext>
                  </a:extLst>
                </a:gridCol>
                <a:gridCol w="411480">
                  <a:extLst>
                    <a:ext uri="{9D8B030D-6E8A-4147-A177-3AD203B41FA5}">
                      <a16:colId xmlns:a16="http://schemas.microsoft.com/office/drawing/2014/main" val="2740868047"/>
                    </a:ext>
                  </a:extLst>
                </a:gridCol>
                <a:gridCol w="905256">
                  <a:extLst>
                    <a:ext uri="{9D8B030D-6E8A-4147-A177-3AD203B41FA5}">
                      <a16:colId xmlns:a16="http://schemas.microsoft.com/office/drawing/2014/main" val="1512684099"/>
                    </a:ext>
                  </a:extLst>
                </a:gridCol>
                <a:gridCol w="576072">
                  <a:extLst>
                    <a:ext uri="{9D8B030D-6E8A-4147-A177-3AD203B41FA5}">
                      <a16:colId xmlns:a16="http://schemas.microsoft.com/office/drawing/2014/main" val="61557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5208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23.04.2019 17:59:20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Es ist wieder warm draußen! Ein Grund mehr, die Schuhe in die Ecke zu schmeißen. Barfußlaufen muss man zwar lernen - aber dann ist es super 🦶
.
.
.
#quarks #beautyquarks #wissen #wissenschaft #barfuss #laufen #gesundheit #sport #gutzuwissen #gutesleben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https://www.instagram.com/p/Bwmnc97gaDJ/media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https://www.instagram.com/p/Bwmnc97gaDJ/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6.9996 %</a:t>
                      </a:r>
                    </a:p>
                  </a:txBody>
                  <a:tcPr/>
                </a:tc>
                <a:extLst>
                  <a:ext uri="{0D108BD9-81ED-4DB2-BD59-A6C34878D82A}">
                    <a16:rowId xmlns:a16="http://schemas.microsoft.com/office/drawing/2014/main" val="1666283182"/>
                  </a:ext>
                </a:extLst>
              </a:tr>
            </a:tbl>
          </a:graphicData>
        </a:graphic>
      </p:graphicFrame>
      <p:sp>
        <p:nvSpPr>
          <p:cNvPr id="4" name="Text Placeholder 3">
            <a:extLst>
              <a:ext uri="{FF2B5EF4-FFF2-40B4-BE49-F238E27FC236}">
                <a16:creationId xmlns:a16="http://schemas.microsoft.com/office/drawing/2014/main" id="{6E214B62-FDB0-4843-9014-B29D8431EBF6}"/>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324767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82366-732D-4F4D-8676-65B6A776A120}"/>
              </a:ext>
            </a:extLst>
          </p:cNvPr>
          <p:cNvSpPr>
            <a:spLocks noGrp="1"/>
          </p:cNvSpPr>
          <p:nvPr>
            <p:ph type="title"/>
          </p:nvPr>
        </p:nvSpPr>
        <p:spPr/>
        <p:txBody>
          <a:bodyPr/>
          <a:lstStyle/>
          <a:p>
            <a:r>
              <a:rPr lang="en-US"/>
              <a:t>Top Post jedes Profils (ohne Youtube) | PB II - Wiss. Kult. - 4 of 10</a:t>
            </a:r>
          </a:p>
        </p:txBody>
      </p:sp>
      <p:graphicFrame>
        <p:nvGraphicFramePr>
          <p:cNvPr id="5" name="Table Placeholder 4">
            <a:extLst>
              <a:ext uri="{FF2B5EF4-FFF2-40B4-BE49-F238E27FC236}">
                <a16:creationId xmlns:a16="http://schemas.microsoft.com/office/drawing/2014/main" id="{A70F2DB5-896F-4D73-86A1-E2359E792380}"/>
              </a:ext>
            </a:extLst>
          </p:cNvPr>
          <p:cNvGraphicFramePr>
            <a:graphicFrameLocks noGrp="1"/>
          </p:cNvGraphicFramePr>
          <p:nvPr>
            <p:ph type="tbl" sz="quarter" idx="13"/>
            <p:extLst>
              <p:ext uri="{D42A27DB-BD31-4B8C-83A1-F6EECF244321}">
                <p14:modId xmlns:p14="http://schemas.microsoft.com/office/powerpoint/2010/main" val="293587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69628221"/>
                    </a:ext>
                  </a:extLst>
                </a:gridCol>
                <a:gridCol w="576072">
                  <a:extLst>
                    <a:ext uri="{9D8B030D-6E8A-4147-A177-3AD203B41FA5}">
                      <a16:colId xmlns:a16="http://schemas.microsoft.com/office/drawing/2014/main" val="1706977073"/>
                    </a:ext>
                  </a:extLst>
                </a:gridCol>
                <a:gridCol w="576072">
                  <a:extLst>
                    <a:ext uri="{9D8B030D-6E8A-4147-A177-3AD203B41FA5}">
                      <a16:colId xmlns:a16="http://schemas.microsoft.com/office/drawing/2014/main" val="1045297105"/>
                    </a:ext>
                  </a:extLst>
                </a:gridCol>
                <a:gridCol w="1563623">
                  <a:extLst>
                    <a:ext uri="{9D8B030D-6E8A-4147-A177-3AD203B41FA5}">
                      <a16:colId xmlns:a16="http://schemas.microsoft.com/office/drawing/2014/main" val="1051673801"/>
                    </a:ext>
                  </a:extLst>
                </a:gridCol>
                <a:gridCol w="1234439">
                  <a:extLst>
                    <a:ext uri="{9D8B030D-6E8A-4147-A177-3AD203B41FA5}">
                      <a16:colId xmlns:a16="http://schemas.microsoft.com/office/drawing/2014/main" val="2308304771"/>
                    </a:ext>
                  </a:extLst>
                </a:gridCol>
                <a:gridCol w="822960">
                  <a:extLst>
                    <a:ext uri="{9D8B030D-6E8A-4147-A177-3AD203B41FA5}">
                      <a16:colId xmlns:a16="http://schemas.microsoft.com/office/drawing/2014/main" val="2533244317"/>
                    </a:ext>
                  </a:extLst>
                </a:gridCol>
                <a:gridCol w="411480">
                  <a:extLst>
                    <a:ext uri="{9D8B030D-6E8A-4147-A177-3AD203B41FA5}">
                      <a16:colId xmlns:a16="http://schemas.microsoft.com/office/drawing/2014/main" val="1257848870"/>
                    </a:ext>
                  </a:extLst>
                </a:gridCol>
                <a:gridCol w="576072">
                  <a:extLst>
                    <a:ext uri="{9D8B030D-6E8A-4147-A177-3AD203B41FA5}">
                      <a16:colId xmlns:a16="http://schemas.microsoft.com/office/drawing/2014/main" val="3369808370"/>
                    </a:ext>
                  </a:extLst>
                </a:gridCol>
                <a:gridCol w="411480">
                  <a:extLst>
                    <a:ext uri="{9D8B030D-6E8A-4147-A177-3AD203B41FA5}">
                      <a16:colId xmlns:a16="http://schemas.microsoft.com/office/drawing/2014/main" val="819896989"/>
                    </a:ext>
                  </a:extLst>
                </a:gridCol>
                <a:gridCol w="905256">
                  <a:extLst>
                    <a:ext uri="{9D8B030D-6E8A-4147-A177-3AD203B41FA5}">
                      <a16:colId xmlns:a16="http://schemas.microsoft.com/office/drawing/2014/main" val="770590400"/>
                    </a:ext>
                  </a:extLst>
                </a:gridCol>
                <a:gridCol w="576072">
                  <a:extLst>
                    <a:ext uri="{9D8B030D-6E8A-4147-A177-3AD203B41FA5}">
                      <a16:colId xmlns:a16="http://schemas.microsoft.com/office/drawing/2014/main" val="1463108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8287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21.04.2019 08:54:03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Sonntagmorgen. Erstmal schön einen Kaffee trinken. Am besten aus der Kapsel. Dann hat die Umwelt auch noch was davon.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https://scontent.xx.fbcdn.net/v/t15.5256-10/p720x720/57343711_289008835369333_99735471394914304_n.jpg?_nc_cat=106&amp;_nc_ht=scontent.xx&amp;oh=d4feec5281f8fa228f1380136e7d689e&amp;oe=5D3222E5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http://www.facebook.com/permalink.php?story_fbid=10161604857170564&amp;id=399241730563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2.3615 %</a:t>
                      </a:r>
                    </a:p>
                  </a:txBody>
                  <a:tcPr/>
                </a:tc>
                <a:extLst>
                  <a:ext uri="{0D108BD9-81ED-4DB2-BD59-A6C34878D82A}">
                    <a16:rowId xmlns:a16="http://schemas.microsoft.com/office/drawing/2014/main" val="15117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29.04.2019 15:18:12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Dieser "Flusswal" frisst Müll - ganz ohne Motor oder Strom.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https://scontent.xx.fbcdn.net/v/t15.5256-10/p720x720/56835860_422044858559778_7048420492448890880_n.jpg?_nc_cat=101&amp;_nc_ht=scontent.xx&amp;oh=d98b9c739a90715e9f08a1ee1f9bef98&amp;oe=5D2E3F44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http://www.facebook.com/permalink.php?story_fbid=10161652678625023&amp;id=429139000022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0.4632 %</a:t>
                      </a:r>
                    </a:p>
                  </a:txBody>
                  <a:tcPr/>
                </a:tc>
                <a:extLst>
                  <a:ext uri="{0D108BD9-81ED-4DB2-BD59-A6C34878D82A}">
                    <a16:rowId xmlns:a16="http://schemas.microsoft.com/office/drawing/2014/main" val="1246868873"/>
                  </a:ext>
                </a:extLst>
              </a:tr>
            </a:tbl>
          </a:graphicData>
        </a:graphic>
      </p:graphicFrame>
      <p:sp>
        <p:nvSpPr>
          <p:cNvPr id="4" name="Text Placeholder 3">
            <a:extLst>
              <a:ext uri="{FF2B5EF4-FFF2-40B4-BE49-F238E27FC236}">
                <a16:creationId xmlns:a16="http://schemas.microsoft.com/office/drawing/2014/main" id="{2D07AA03-038F-4867-9903-7FDA53319482}"/>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620706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42A2-8690-44B5-BDC9-5A58F2BF62D3}"/>
              </a:ext>
            </a:extLst>
          </p:cNvPr>
          <p:cNvSpPr>
            <a:spLocks noGrp="1"/>
          </p:cNvSpPr>
          <p:nvPr>
            <p:ph type="title"/>
          </p:nvPr>
        </p:nvSpPr>
        <p:spPr/>
        <p:txBody>
          <a:bodyPr/>
          <a:lstStyle/>
          <a:p>
            <a:r>
              <a:rPr lang="en-US"/>
              <a:t>Top Post jedes Profils (ohne Youtube) | PB II - Wiss. Kult. - 5 of 10</a:t>
            </a:r>
          </a:p>
        </p:txBody>
      </p:sp>
      <p:graphicFrame>
        <p:nvGraphicFramePr>
          <p:cNvPr id="5" name="Table Placeholder 4">
            <a:extLst>
              <a:ext uri="{FF2B5EF4-FFF2-40B4-BE49-F238E27FC236}">
                <a16:creationId xmlns:a16="http://schemas.microsoft.com/office/drawing/2014/main" id="{D0421204-9890-45CC-ABD5-6061142110DF}"/>
              </a:ext>
            </a:extLst>
          </p:cNvPr>
          <p:cNvGraphicFramePr>
            <a:graphicFrameLocks noGrp="1"/>
          </p:cNvGraphicFramePr>
          <p:nvPr>
            <p:ph type="tbl" sz="quarter" idx="13"/>
            <p:extLst>
              <p:ext uri="{D42A27DB-BD31-4B8C-83A1-F6EECF244321}">
                <p14:modId xmlns:p14="http://schemas.microsoft.com/office/powerpoint/2010/main" val="62620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27625570"/>
                    </a:ext>
                  </a:extLst>
                </a:gridCol>
                <a:gridCol w="576072">
                  <a:extLst>
                    <a:ext uri="{9D8B030D-6E8A-4147-A177-3AD203B41FA5}">
                      <a16:colId xmlns:a16="http://schemas.microsoft.com/office/drawing/2014/main" val="4275461778"/>
                    </a:ext>
                  </a:extLst>
                </a:gridCol>
                <a:gridCol w="576072">
                  <a:extLst>
                    <a:ext uri="{9D8B030D-6E8A-4147-A177-3AD203B41FA5}">
                      <a16:colId xmlns:a16="http://schemas.microsoft.com/office/drawing/2014/main" val="669991344"/>
                    </a:ext>
                  </a:extLst>
                </a:gridCol>
                <a:gridCol w="1563623">
                  <a:extLst>
                    <a:ext uri="{9D8B030D-6E8A-4147-A177-3AD203B41FA5}">
                      <a16:colId xmlns:a16="http://schemas.microsoft.com/office/drawing/2014/main" val="4183878936"/>
                    </a:ext>
                  </a:extLst>
                </a:gridCol>
                <a:gridCol w="1234439">
                  <a:extLst>
                    <a:ext uri="{9D8B030D-6E8A-4147-A177-3AD203B41FA5}">
                      <a16:colId xmlns:a16="http://schemas.microsoft.com/office/drawing/2014/main" val="3491640396"/>
                    </a:ext>
                  </a:extLst>
                </a:gridCol>
                <a:gridCol w="822960">
                  <a:extLst>
                    <a:ext uri="{9D8B030D-6E8A-4147-A177-3AD203B41FA5}">
                      <a16:colId xmlns:a16="http://schemas.microsoft.com/office/drawing/2014/main" val="3823994941"/>
                    </a:ext>
                  </a:extLst>
                </a:gridCol>
                <a:gridCol w="411480">
                  <a:extLst>
                    <a:ext uri="{9D8B030D-6E8A-4147-A177-3AD203B41FA5}">
                      <a16:colId xmlns:a16="http://schemas.microsoft.com/office/drawing/2014/main" val="1830515504"/>
                    </a:ext>
                  </a:extLst>
                </a:gridCol>
                <a:gridCol w="576072">
                  <a:extLst>
                    <a:ext uri="{9D8B030D-6E8A-4147-A177-3AD203B41FA5}">
                      <a16:colId xmlns:a16="http://schemas.microsoft.com/office/drawing/2014/main" val="299407130"/>
                    </a:ext>
                  </a:extLst>
                </a:gridCol>
                <a:gridCol w="411480">
                  <a:extLst>
                    <a:ext uri="{9D8B030D-6E8A-4147-A177-3AD203B41FA5}">
                      <a16:colId xmlns:a16="http://schemas.microsoft.com/office/drawing/2014/main" val="1901646202"/>
                    </a:ext>
                  </a:extLst>
                </a:gridCol>
                <a:gridCol w="905256">
                  <a:extLst>
                    <a:ext uri="{9D8B030D-6E8A-4147-A177-3AD203B41FA5}">
                      <a16:colId xmlns:a16="http://schemas.microsoft.com/office/drawing/2014/main" val="2935011609"/>
                    </a:ext>
                  </a:extLst>
                </a:gridCol>
                <a:gridCol w="576072">
                  <a:extLst>
                    <a:ext uri="{9D8B030D-6E8A-4147-A177-3AD203B41FA5}">
                      <a16:colId xmlns:a16="http://schemas.microsoft.com/office/drawing/2014/main" val="72835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5464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21.04.2019 16:58:00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 Bäckerei schmeißt übrig gebliebenes Brot nicht weg, sondern verteilt Teilchen und Brötchen nach Ladenschluss an Bedürftige 🍞🥖. Sollten andere Bäckereien diesem Beispiel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https://scontent.xx.fbcdn.net/v/t15.5256-10/p720x720/57441891_625638924619427_7337277920940916736_n.jpg?_nc_cat=110&amp;_nc_ht=scontent.xx&amp;oh=9e8f9c74cd4cf76a8a606cd91c4d812b&amp;oe=5D6C141A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http://www.facebook.com/permalink.php?story_fbid=2821815744525295&amp;id=181756501864579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15.1359 %</a:t>
                      </a:r>
                    </a:p>
                  </a:txBody>
                  <a:tcPr/>
                </a:tc>
                <a:extLst>
                  <a:ext uri="{0D108BD9-81ED-4DB2-BD59-A6C34878D82A}">
                    <a16:rowId xmlns:a16="http://schemas.microsoft.com/office/drawing/2014/main" val="200661819"/>
                  </a:ext>
                </a:extLst>
              </a:tr>
            </a:tbl>
          </a:graphicData>
        </a:graphic>
      </p:graphicFrame>
      <p:sp>
        <p:nvSpPr>
          <p:cNvPr id="4" name="Text Placeholder 3">
            <a:extLst>
              <a:ext uri="{FF2B5EF4-FFF2-40B4-BE49-F238E27FC236}">
                <a16:creationId xmlns:a16="http://schemas.microsoft.com/office/drawing/2014/main" id="{015E564E-50B1-4297-B105-E94EE0144C57}"/>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84163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E3FB6-853E-4E94-BBAF-CF03058CA3F0}"/>
              </a:ext>
            </a:extLst>
          </p:cNvPr>
          <p:cNvSpPr>
            <a:spLocks noGrp="1"/>
          </p:cNvSpPr>
          <p:nvPr>
            <p:ph type="title"/>
          </p:nvPr>
        </p:nvSpPr>
        <p:spPr/>
        <p:txBody>
          <a:bodyPr/>
          <a:lstStyle/>
          <a:p>
            <a:r>
              <a:rPr lang="en-US"/>
              <a:t>Top Post jedes Profils (ohne Youtube) | PB II - Wiss. Kult. - 6 of 10</a:t>
            </a:r>
          </a:p>
        </p:txBody>
      </p:sp>
      <p:graphicFrame>
        <p:nvGraphicFramePr>
          <p:cNvPr id="5" name="Table Placeholder 4">
            <a:extLst>
              <a:ext uri="{FF2B5EF4-FFF2-40B4-BE49-F238E27FC236}">
                <a16:creationId xmlns:a16="http://schemas.microsoft.com/office/drawing/2014/main" id="{415E69AA-4F05-4AB9-AC32-F7247CE45E6C}"/>
              </a:ext>
            </a:extLst>
          </p:cNvPr>
          <p:cNvGraphicFramePr>
            <a:graphicFrameLocks noGrp="1"/>
          </p:cNvGraphicFramePr>
          <p:nvPr>
            <p:ph type="tbl" sz="quarter" idx="13"/>
            <p:extLst>
              <p:ext uri="{D42A27DB-BD31-4B8C-83A1-F6EECF244321}">
                <p14:modId xmlns:p14="http://schemas.microsoft.com/office/powerpoint/2010/main" val="219626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79822230"/>
                    </a:ext>
                  </a:extLst>
                </a:gridCol>
                <a:gridCol w="576072">
                  <a:extLst>
                    <a:ext uri="{9D8B030D-6E8A-4147-A177-3AD203B41FA5}">
                      <a16:colId xmlns:a16="http://schemas.microsoft.com/office/drawing/2014/main" val="62731628"/>
                    </a:ext>
                  </a:extLst>
                </a:gridCol>
                <a:gridCol w="576072">
                  <a:extLst>
                    <a:ext uri="{9D8B030D-6E8A-4147-A177-3AD203B41FA5}">
                      <a16:colId xmlns:a16="http://schemas.microsoft.com/office/drawing/2014/main" val="862350300"/>
                    </a:ext>
                  </a:extLst>
                </a:gridCol>
                <a:gridCol w="1563623">
                  <a:extLst>
                    <a:ext uri="{9D8B030D-6E8A-4147-A177-3AD203B41FA5}">
                      <a16:colId xmlns:a16="http://schemas.microsoft.com/office/drawing/2014/main" val="2408490596"/>
                    </a:ext>
                  </a:extLst>
                </a:gridCol>
                <a:gridCol w="1234439">
                  <a:extLst>
                    <a:ext uri="{9D8B030D-6E8A-4147-A177-3AD203B41FA5}">
                      <a16:colId xmlns:a16="http://schemas.microsoft.com/office/drawing/2014/main" val="1728417262"/>
                    </a:ext>
                  </a:extLst>
                </a:gridCol>
                <a:gridCol w="822960">
                  <a:extLst>
                    <a:ext uri="{9D8B030D-6E8A-4147-A177-3AD203B41FA5}">
                      <a16:colId xmlns:a16="http://schemas.microsoft.com/office/drawing/2014/main" val="4002277016"/>
                    </a:ext>
                  </a:extLst>
                </a:gridCol>
                <a:gridCol w="411480">
                  <a:extLst>
                    <a:ext uri="{9D8B030D-6E8A-4147-A177-3AD203B41FA5}">
                      <a16:colId xmlns:a16="http://schemas.microsoft.com/office/drawing/2014/main" val="3941698572"/>
                    </a:ext>
                  </a:extLst>
                </a:gridCol>
                <a:gridCol w="576072">
                  <a:extLst>
                    <a:ext uri="{9D8B030D-6E8A-4147-A177-3AD203B41FA5}">
                      <a16:colId xmlns:a16="http://schemas.microsoft.com/office/drawing/2014/main" val="1330171571"/>
                    </a:ext>
                  </a:extLst>
                </a:gridCol>
                <a:gridCol w="411480">
                  <a:extLst>
                    <a:ext uri="{9D8B030D-6E8A-4147-A177-3AD203B41FA5}">
                      <a16:colId xmlns:a16="http://schemas.microsoft.com/office/drawing/2014/main" val="1777205437"/>
                    </a:ext>
                  </a:extLst>
                </a:gridCol>
                <a:gridCol w="905256">
                  <a:extLst>
                    <a:ext uri="{9D8B030D-6E8A-4147-A177-3AD203B41FA5}">
                      <a16:colId xmlns:a16="http://schemas.microsoft.com/office/drawing/2014/main" val="193536586"/>
                    </a:ext>
                  </a:extLst>
                </a:gridCol>
                <a:gridCol w="576072">
                  <a:extLst>
                    <a:ext uri="{9D8B030D-6E8A-4147-A177-3AD203B41FA5}">
                      <a16:colId xmlns:a16="http://schemas.microsoft.com/office/drawing/2014/main" val="4056164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326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maedelsabende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28.04.2019 16:22:22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“Ich war 16, als ich geoutet wurde. Wurde, weil ich nicht selbst entschieden habe, dass es passiert. Und für mich war es genau richtig so. Durch einen Zufall haben meine Eltern damals erfahren, dass ich nicht bei einer Freundin, sondern einem fremden Typen übernachtet habe. Ich war total geschockt, als sie mich zur Rede stellten und hatte extreme Angst. So viele schlimme Geschichten, die man hört - Eltern verstoßen ihre Kinder, Freunde wenden sich ab.. Ich hatte Angst, dass auch mir das passiert, obwohl ich eigentlich wusste, wie liberal und offen meine Eltern sind.
Meine Eltern wollten abends mit mir sprechen - das Gespräch, vor dem vermutlich die meisten Menschen Angst haben, die für irgendwas ein Coming-out haben. Ich weiß noch genau, wie meine Eltern begannen mit: “Marlon.. Das Einzige, was wir wollen, ist, dass du nachts gesund in (d)einem Bett liegst. Alles Andere ist uns egal!”. Das waren auch ihre letzten Worte. - Genau deswegen bin ich so dankbar, dass mein Coming-out einfach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https://www.instagram.com/p/BwzWps7n8cL/media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https://www.instagram.com/p/BwzWps7n8cL/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6.6319 %</a:t>
                      </a:r>
                    </a:p>
                  </a:txBody>
                  <a:tcPr/>
                </a:tc>
                <a:extLst>
                  <a:ext uri="{0D108BD9-81ED-4DB2-BD59-A6C34878D82A}">
                    <a16:rowId xmlns:a16="http://schemas.microsoft.com/office/drawing/2014/main" val="3078500124"/>
                  </a:ext>
                </a:extLst>
              </a:tr>
            </a:tbl>
          </a:graphicData>
        </a:graphic>
      </p:graphicFrame>
      <p:sp>
        <p:nvSpPr>
          <p:cNvPr id="4" name="Text Placeholder 3">
            <a:extLst>
              <a:ext uri="{FF2B5EF4-FFF2-40B4-BE49-F238E27FC236}">
                <a16:creationId xmlns:a16="http://schemas.microsoft.com/office/drawing/2014/main" id="{1DEEDA78-D85C-4553-A4FE-83261415C18D}"/>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997543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A7E1-4966-4B2D-B1A5-19B09C5AA76D}"/>
              </a:ext>
            </a:extLst>
          </p:cNvPr>
          <p:cNvSpPr>
            <a:spLocks noGrp="1"/>
          </p:cNvSpPr>
          <p:nvPr>
            <p:ph type="title"/>
          </p:nvPr>
        </p:nvSpPr>
        <p:spPr/>
        <p:txBody>
          <a:bodyPr/>
          <a:lstStyle/>
          <a:p>
            <a:r>
              <a:rPr lang="en-US"/>
              <a:t>Top Post jedes Profils (ohne Youtube) | PB II - Wiss. Kult. - 7 of 10</a:t>
            </a:r>
          </a:p>
        </p:txBody>
      </p:sp>
      <p:graphicFrame>
        <p:nvGraphicFramePr>
          <p:cNvPr id="5" name="Table Placeholder 4">
            <a:extLst>
              <a:ext uri="{FF2B5EF4-FFF2-40B4-BE49-F238E27FC236}">
                <a16:creationId xmlns:a16="http://schemas.microsoft.com/office/drawing/2014/main" id="{39898DCF-D8F1-4A55-BB4B-356D8C202F9B}"/>
              </a:ext>
            </a:extLst>
          </p:cNvPr>
          <p:cNvGraphicFramePr>
            <a:graphicFrameLocks noGrp="1"/>
          </p:cNvGraphicFramePr>
          <p:nvPr>
            <p:ph type="tbl" sz="quarter" idx="13"/>
            <p:extLst>
              <p:ext uri="{D42A27DB-BD31-4B8C-83A1-F6EECF244321}">
                <p14:modId xmlns:p14="http://schemas.microsoft.com/office/powerpoint/2010/main" val="3820212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47872298"/>
                    </a:ext>
                  </a:extLst>
                </a:gridCol>
                <a:gridCol w="576072">
                  <a:extLst>
                    <a:ext uri="{9D8B030D-6E8A-4147-A177-3AD203B41FA5}">
                      <a16:colId xmlns:a16="http://schemas.microsoft.com/office/drawing/2014/main" val="2339212249"/>
                    </a:ext>
                  </a:extLst>
                </a:gridCol>
                <a:gridCol w="576072">
                  <a:extLst>
                    <a:ext uri="{9D8B030D-6E8A-4147-A177-3AD203B41FA5}">
                      <a16:colId xmlns:a16="http://schemas.microsoft.com/office/drawing/2014/main" val="1675927811"/>
                    </a:ext>
                  </a:extLst>
                </a:gridCol>
                <a:gridCol w="1563623">
                  <a:extLst>
                    <a:ext uri="{9D8B030D-6E8A-4147-A177-3AD203B41FA5}">
                      <a16:colId xmlns:a16="http://schemas.microsoft.com/office/drawing/2014/main" val="192871248"/>
                    </a:ext>
                  </a:extLst>
                </a:gridCol>
                <a:gridCol w="1234439">
                  <a:extLst>
                    <a:ext uri="{9D8B030D-6E8A-4147-A177-3AD203B41FA5}">
                      <a16:colId xmlns:a16="http://schemas.microsoft.com/office/drawing/2014/main" val="3311204297"/>
                    </a:ext>
                  </a:extLst>
                </a:gridCol>
                <a:gridCol w="822960">
                  <a:extLst>
                    <a:ext uri="{9D8B030D-6E8A-4147-A177-3AD203B41FA5}">
                      <a16:colId xmlns:a16="http://schemas.microsoft.com/office/drawing/2014/main" val="2282700236"/>
                    </a:ext>
                  </a:extLst>
                </a:gridCol>
                <a:gridCol w="411480">
                  <a:extLst>
                    <a:ext uri="{9D8B030D-6E8A-4147-A177-3AD203B41FA5}">
                      <a16:colId xmlns:a16="http://schemas.microsoft.com/office/drawing/2014/main" val="2718723687"/>
                    </a:ext>
                  </a:extLst>
                </a:gridCol>
                <a:gridCol w="576072">
                  <a:extLst>
                    <a:ext uri="{9D8B030D-6E8A-4147-A177-3AD203B41FA5}">
                      <a16:colId xmlns:a16="http://schemas.microsoft.com/office/drawing/2014/main" val="3307578986"/>
                    </a:ext>
                  </a:extLst>
                </a:gridCol>
                <a:gridCol w="411480">
                  <a:extLst>
                    <a:ext uri="{9D8B030D-6E8A-4147-A177-3AD203B41FA5}">
                      <a16:colId xmlns:a16="http://schemas.microsoft.com/office/drawing/2014/main" val="2224043770"/>
                    </a:ext>
                  </a:extLst>
                </a:gridCol>
                <a:gridCol w="905256">
                  <a:extLst>
                    <a:ext uri="{9D8B030D-6E8A-4147-A177-3AD203B41FA5}">
                      <a16:colId xmlns:a16="http://schemas.microsoft.com/office/drawing/2014/main" val="2149447859"/>
                    </a:ext>
                  </a:extLst>
                </a:gridCol>
                <a:gridCol w="576072">
                  <a:extLst>
                    <a:ext uri="{9D8B030D-6E8A-4147-A177-3AD203B41FA5}">
                      <a16:colId xmlns:a16="http://schemas.microsoft.com/office/drawing/2014/main" val="205679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5370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Heimathäppchen - Rezepte aus NRW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02.05.2019 18:15:10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❗Seid ab 18:15 Uhr live bei unserer Grillparty dabei.❗
Mit dabei sind: Yvonne Willicks, Bartender Nic Shanker, unsere Heimathäppchen-Köchin Anja Tanas und der vierfache Grillkönig Michael Hoffmann. 
Stellt gerne jetzt schon eure Fragen zum Thema Grillen und Kochen und unser Heimathäppchen-Team versucht im Livestream alles zu beantworten.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https://scontent.xx.fbcdn.net/v/t15.5256-10/58994739_425365981627473_148090468071112704_n.jpg?_nc_cat=111&amp;_nc_ht=scontent.xx&amp;oh=54f64eff21fbbd0f58508ab993435d2c&amp;oe=5D6648F2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http://www.facebook.com/permalink.php?story_fbid=425028488327889&amp;id=1121862397919896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0.9854 %</a:t>
                      </a:r>
                    </a:p>
                  </a:txBody>
                  <a:tcPr/>
                </a:tc>
                <a:extLst>
                  <a:ext uri="{0D108BD9-81ED-4DB2-BD59-A6C34878D82A}">
                    <a16:rowId xmlns:a16="http://schemas.microsoft.com/office/drawing/2014/main" val="1232321901"/>
                  </a:ext>
                </a:extLst>
              </a:tr>
            </a:tbl>
          </a:graphicData>
        </a:graphic>
      </p:graphicFrame>
      <p:sp>
        <p:nvSpPr>
          <p:cNvPr id="4" name="Text Placeholder 3">
            <a:extLst>
              <a:ext uri="{FF2B5EF4-FFF2-40B4-BE49-F238E27FC236}">
                <a16:creationId xmlns:a16="http://schemas.microsoft.com/office/drawing/2014/main" id="{B5067CC7-822F-43BC-B9FF-3BFA7D2B83BF}"/>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11811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9FB2-0E2B-4679-9C36-47075B7FD771}"/>
              </a:ext>
            </a:extLst>
          </p:cNvPr>
          <p:cNvSpPr>
            <a:spLocks noGrp="1"/>
          </p:cNvSpPr>
          <p:nvPr>
            <p:ph type="title"/>
          </p:nvPr>
        </p:nvSpPr>
        <p:spPr/>
        <p:txBody>
          <a:bodyPr/>
          <a:lstStyle/>
          <a:p>
            <a:r>
              <a:rPr lang="en-US"/>
              <a:t>Top Post jedes Profils (ohne Youtube) | PB II - Wiss. Kult. - 8 of 10</a:t>
            </a:r>
          </a:p>
        </p:txBody>
      </p:sp>
      <p:graphicFrame>
        <p:nvGraphicFramePr>
          <p:cNvPr id="5" name="Table Placeholder 4">
            <a:extLst>
              <a:ext uri="{FF2B5EF4-FFF2-40B4-BE49-F238E27FC236}">
                <a16:creationId xmlns:a16="http://schemas.microsoft.com/office/drawing/2014/main" id="{32B43D3C-3009-4267-BC8A-F07184EBACD2}"/>
              </a:ext>
            </a:extLst>
          </p:cNvPr>
          <p:cNvGraphicFramePr>
            <a:graphicFrameLocks noGrp="1"/>
          </p:cNvGraphicFramePr>
          <p:nvPr>
            <p:ph type="tbl" sz="quarter" idx="13"/>
            <p:extLst>
              <p:ext uri="{D42A27DB-BD31-4B8C-83A1-F6EECF244321}">
                <p14:modId xmlns:p14="http://schemas.microsoft.com/office/powerpoint/2010/main" val="314198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64197037"/>
                    </a:ext>
                  </a:extLst>
                </a:gridCol>
                <a:gridCol w="576072">
                  <a:extLst>
                    <a:ext uri="{9D8B030D-6E8A-4147-A177-3AD203B41FA5}">
                      <a16:colId xmlns:a16="http://schemas.microsoft.com/office/drawing/2014/main" val="142236957"/>
                    </a:ext>
                  </a:extLst>
                </a:gridCol>
                <a:gridCol w="576072">
                  <a:extLst>
                    <a:ext uri="{9D8B030D-6E8A-4147-A177-3AD203B41FA5}">
                      <a16:colId xmlns:a16="http://schemas.microsoft.com/office/drawing/2014/main" val="3174034878"/>
                    </a:ext>
                  </a:extLst>
                </a:gridCol>
                <a:gridCol w="1563623">
                  <a:extLst>
                    <a:ext uri="{9D8B030D-6E8A-4147-A177-3AD203B41FA5}">
                      <a16:colId xmlns:a16="http://schemas.microsoft.com/office/drawing/2014/main" val="3195374583"/>
                    </a:ext>
                  </a:extLst>
                </a:gridCol>
                <a:gridCol w="1234439">
                  <a:extLst>
                    <a:ext uri="{9D8B030D-6E8A-4147-A177-3AD203B41FA5}">
                      <a16:colId xmlns:a16="http://schemas.microsoft.com/office/drawing/2014/main" val="2846186655"/>
                    </a:ext>
                  </a:extLst>
                </a:gridCol>
                <a:gridCol w="822960">
                  <a:extLst>
                    <a:ext uri="{9D8B030D-6E8A-4147-A177-3AD203B41FA5}">
                      <a16:colId xmlns:a16="http://schemas.microsoft.com/office/drawing/2014/main" val="2084468849"/>
                    </a:ext>
                  </a:extLst>
                </a:gridCol>
                <a:gridCol w="411480">
                  <a:extLst>
                    <a:ext uri="{9D8B030D-6E8A-4147-A177-3AD203B41FA5}">
                      <a16:colId xmlns:a16="http://schemas.microsoft.com/office/drawing/2014/main" val="2695258905"/>
                    </a:ext>
                  </a:extLst>
                </a:gridCol>
                <a:gridCol w="576072">
                  <a:extLst>
                    <a:ext uri="{9D8B030D-6E8A-4147-A177-3AD203B41FA5}">
                      <a16:colId xmlns:a16="http://schemas.microsoft.com/office/drawing/2014/main" val="806968868"/>
                    </a:ext>
                  </a:extLst>
                </a:gridCol>
                <a:gridCol w="411480">
                  <a:extLst>
                    <a:ext uri="{9D8B030D-6E8A-4147-A177-3AD203B41FA5}">
                      <a16:colId xmlns:a16="http://schemas.microsoft.com/office/drawing/2014/main" val="2509866174"/>
                    </a:ext>
                  </a:extLst>
                </a:gridCol>
                <a:gridCol w="905256">
                  <a:extLst>
                    <a:ext uri="{9D8B030D-6E8A-4147-A177-3AD203B41FA5}">
                      <a16:colId xmlns:a16="http://schemas.microsoft.com/office/drawing/2014/main" val="213201660"/>
                    </a:ext>
                  </a:extLst>
                </a:gridCol>
                <a:gridCol w="576072">
                  <a:extLst>
                    <a:ext uri="{9D8B030D-6E8A-4147-A177-3AD203B41FA5}">
                      <a16:colId xmlns:a16="http://schemas.microsoft.com/office/drawing/2014/main" val="14032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5255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heimathaeppchen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29.04.2019 20:08:36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Alles neu macht der Mai – und mit ihm auch den Saisonkalender. 🌱 Im Mai könnt ihr euch auf einiges freuen, wie etwa auf sinnliche Erdbeeren. ♥️ Denn endlich gibt es welche, die lecker und nicht nur wässrig sind. Wir freuen uns auf viele Sonnentage, mit leckeren Obst und Gemüse aus Nordrhein-Westfalen.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https://www.instagram.com/p/Bw2VVh4BF0-/media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https://www.instagram.com/p/Bw2VVh4BF0-/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4.0194 %</a:t>
                      </a:r>
                    </a:p>
                  </a:txBody>
                  <a:tcPr/>
                </a:tc>
                <a:extLst>
                  <a:ext uri="{0D108BD9-81ED-4DB2-BD59-A6C34878D82A}">
                    <a16:rowId xmlns:a16="http://schemas.microsoft.com/office/drawing/2014/main" val="377349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24.04.2019 10:57:00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einem Märchenwald fing alles an... Vor 50 Jahren wurde in Brühl das Phantasialand eröffnet. Einer der ältesten Freizeitparks in Europa!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https://scontent.xx.fbcdn.net/v/t15.5256-10/p720x720/58408846_342966299905363_5426287314131222528_n.jpg?_nc_cat=101&amp;_nc_ht=scontent.xx&amp;oh=aff0a76c3f248c61033ec7575ef40b1f&amp;oe=5D77D754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http://www.facebook.com/permalink.php?story_fbid=828145304216053&amp;id=421965021500752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2.4064 %</a:t>
                      </a:r>
                    </a:p>
                  </a:txBody>
                  <a:tcPr/>
                </a:tc>
                <a:extLst>
                  <a:ext uri="{0D108BD9-81ED-4DB2-BD59-A6C34878D82A}">
                    <a16:rowId xmlns:a16="http://schemas.microsoft.com/office/drawing/2014/main" val="3396321476"/>
                  </a:ext>
                </a:extLst>
              </a:tr>
            </a:tbl>
          </a:graphicData>
        </a:graphic>
      </p:graphicFrame>
      <p:sp>
        <p:nvSpPr>
          <p:cNvPr id="4" name="Text Placeholder 3">
            <a:extLst>
              <a:ext uri="{FF2B5EF4-FFF2-40B4-BE49-F238E27FC236}">
                <a16:creationId xmlns:a16="http://schemas.microsoft.com/office/drawing/2014/main" id="{650A6102-008F-4358-AA7E-6085F02346B6}"/>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152803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BDD99-DDAA-449B-9C15-060E46A1CA9B}"/>
              </a:ext>
            </a:extLst>
          </p:cNvPr>
          <p:cNvSpPr>
            <a:spLocks noGrp="1"/>
          </p:cNvSpPr>
          <p:nvPr>
            <p:ph type="title"/>
          </p:nvPr>
        </p:nvSpPr>
        <p:spPr/>
        <p:txBody>
          <a:bodyPr/>
          <a:lstStyle/>
          <a:p>
            <a:r>
              <a:rPr lang="en-US"/>
              <a:t>Top Post jedes Profils (ohne Youtube) | PB II - Wiss. Kult. - 9 of 10</a:t>
            </a:r>
          </a:p>
        </p:txBody>
      </p:sp>
      <p:graphicFrame>
        <p:nvGraphicFramePr>
          <p:cNvPr id="5" name="Table Placeholder 4">
            <a:extLst>
              <a:ext uri="{FF2B5EF4-FFF2-40B4-BE49-F238E27FC236}">
                <a16:creationId xmlns:a16="http://schemas.microsoft.com/office/drawing/2014/main" id="{60A5930F-0EE4-4842-B125-B1EFE8498572}"/>
              </a:ext>
            </a:extLst>
          </p:cNvPr>
          <p:cNvGraphicFramePr>
            <a:graphicFrameLocks noGrp="1"/>
          </p:cNvGraphicFramePr>
          <p:nvPr>
            <p:ph type="tbl" sz="quarter" idx="13"/>
            <p:extLst>
              <p:ext uri="{D42A27DB-BD31-4B8C-83A1-F6EECF244321}">
                <p14:modId xmlns:p14="http://schemas.microsoft.com/office/powerpoint/2010/main" val="99001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75168894"/>
                    </a:ext>
                  </a:extLst>
                </a:gridCol>
                <a:gridCol w="576072">
                  <a:extLst>
                    <a:ext uri="{9D8B030D-6E8A-4147-A177-3AD203B41FA5}">
                      <a16:colId xmlns:a16="http://schemas.microsoft.com/office/drawing/2014/main" val="1789591500"/>
                    </a:ext>
                  </a:extLst>
                </a:gridCol>
                <a:gridCol w="576072">
                  <a:extLst>
                    <a:ext uri="{9D8B030D-6E8A-4147-A177-3AD203B41FA5}">
                      <a16:colId xmlns:a16="http://schemas.microsoft.com/office/drawing/2014/main" val="3468351432"/>
                    </a:ext>
                  </a:extLst>
                </a:gridCol>
                <a:gridCol w="1563623">
                  <a:extLst>
                    <a:ext uri="{9D8B030D-6E8A-4147-A177-3AD203B41FA5}">
                      <a16:colId xmlns:a16="http://schemas.microsoft.com/office/drawing/2014/main" val="348178321"/>
                    </a:ext>
                  </a:extLst>
                </a:gridCol>
                <a:gridCol w="1234439">
                  <a:extLst>
                    <a:ext uri="{9D8B030D-6E8A-4147-A177-3AD203B41FA5}">
                      <a16:colId xmlns:a16="http://schemas.microsoft.com/office/drawing/2014/main" val="331358375"/>
                    </a:ext>
                  </a:extLst>
                </a:gridCol>
                <a:gridCol w="822960">
                  <a:extLst>
                    <a:ext uri="{9D8B030D-6E8A-4147-A177-3AD203B41FA5}">
                      <a16:colId xmlns:a16="http://schemas.microsoft.com/office/drawing/2014/main" val="1412529916"/>
                    </a:ext>
                  </a:extLst>
                </a:gridCol>
                <a:gridCol w="411480">
                  <a:extLst>
                    <a:ext uri="{9D8B030D-6E8A-4147-A177-3AD203B41FA5}">
                      <a16:colId xmlns:a16="http://schemas.microsoft.com/office/drawing/2014/main" val="3686209738"/>
                    </a:ext>
                  </a:extLst>
                </a:gridCol>
                <a:gridCol w="576072">
                  <a:extLst>
                    <a:ext uri="{9D8B030D-6E8A-4147-A177-3AD203B41FA5}">
                      <a16:colId xmlns:a16="http://schemas.microsoft.com/office/drawing/2014/main" val="3095787700"/>
                    </a:ext>
                  </a:extLst>
                </a:gridCol>
                <a:gridCol w="411480">
                  <a:extLst>
                    <a:ext uri="{9D8B030D-6E8A-4147-A177-3AD203B41FA5}">
                      <a16:colId xmlns:a16="http://schemas.microsoft.com/office/drawing/2014/main" val="3772003909"/>
                    </a:ext>
                  </a:extLst>
                </a:gridCol>
                <a:gridCol w="905256">
                  <a:extLst>
                    <a:ext uri="{9D8B030D-6E8A-4147-A177-3AD203B41FA5}">
                      <a16:colId xmlns:a16="http://schemas.microsoft.com/office/drawing/2014/main" val="1704070521"/>
                    </a:ext>
                  </a:extLst>
                </a:gridCol>
                <a:gridCol w="576072">
                  <a:extLst>
                    <a:ext uri="{9D8B030D-6E8A-4147-A177-3AD203B41FA5}">
                      <a16:colId xmlns:a16="http://schemas.microsoft.com/office/drawing/2014/main" val="113290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5093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08:00:00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den wichtigsten Momenten unseres Lebens seid ihr Hebammen für uns da und doch habt ihr es momentan so schwer. Deshalb sagen wir heute einfach mal: Danke!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https://scontent.xx.fbcdn.net/v/t15.5256-10/p720x720/57615030_837106226622991_3169994513682792448_n.jpg?_nc_cat=111&amp;_nc_ht=scontent.xx&amp;oh=54391bbcaa589ff383fddfcac49cbcef&amp;oe=5D7281D4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http://www.facebook.com/permalink.php?story_fbid=10156019231206574&amp;id=296289606573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2.8939 %</a:t>
                      </a:r>
                    </a:p>
                  </a:txBody>
                  <a:tcPr/>
                </a:tc>
                <a:extLst>
                  <a:ext uri="{0D108BD9-81ED-4DB2-BD59-A6C34878D82A}">
                    <a16:rowId xmlns:a16="http://schemas.microsoft.com/office/drawing/2014/main" val="3241587853"/>
                  </a:ext>
                </a:extLst>
              </a:tr>
            </a:tbl>
          </a:graphicData>
        </a:graphic>
      </p:graphicFrame>
      <p:sp>
        <p:nvSpPr>
          <p:cNvPr id="4" name="Text Placeholder 3">
            <a:extLst>
              <a:ext uri="{FF2B5EF4-FFF2-40B4-BE49-F238E27FC236}">
                <a16:creationId xmlns:a16="http://schemas.microsoft.com/office/drawing/2014/main" id="{BC1C44DA-277B-453E-8466-13D9614455E8}"/>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34747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B54D-B78F-4BFE-A824-F7F9E62DA4DC}"/>
              </a:ext>
            </a:extLst>
          </p:cNvPr>
          <p:cNvSpPr>
            <a:spLocks noGrp="1"/>
          </p:cNvSpPr>
          <p:nvPr>
            <p:ph type="title"/>
          </p:nvPr>
        </p:nvSpPr>
        <p:spPr/>
        <p:txBody>
          <a:bodyPr/>
          <a:lstStyle/>
          <a:p>
            <a:r>
              <a:rPr lang="en-US"/>
              <a:t>Top Post jedes Profils (ohne Youtube) | PB II - Wiss. Kult. - 10 of 10</a:t>
            </a:r>
          </a:p>
        </p:txBody>
      </p:sp>
      <p:graphicFrame>
        <p:nvGraphicFramePr>
          <p:cNvPr id="5" name="Table Placeholder 4">
            <a:extLst>
              <a:ext uri="{FF2B5EF4-FFF2-40B4-BE49-F238E27FC236}">
                <a16:creationId xmlns:a16="http://schemas.microsoft.com/office/drawing/2014/main" id="{302D4F4E-010D-4818-A07F-DC603B4BDDB0}"/>
              </a:ext>
            </a:extLst>
          </p:cNvPr>
          <p:cNvGraphicFramePr>
            <a:graphicFrameLocks noGrp="1"/>
          </p:cNvGraphicFramePr>
          <p:nvPr>
            <p:ph type="tbl" sz="quarter" idx="13"/>
            <p:extLst>
              <p:ext uri="{D42A27DB-BD31-4B8C-83A1-F6EECF244321}">
                <p14:modId xmlns:p14="http://schemas.microsoft.com/office/powerpoint/2010/main" val="94203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79254077"/>
                    </a:ext>
                  </a:extLst>
                </a:gridCol>
                <a:gridCol w="576072">
                  <a:extLst>
                    <a:ext uri="{9D8B030D-6E8A-4147-A177-3AD203B41FA5}">
                      <a16:colId xmlns:a16="http://schemas.microsoft.com/office/drawing/2014/main" val="229082300"/>
                    </a:ext>
                  </a:extLst>
                </a:gridCol>
                <a:gridCol w="576072">
                  <a:extLst>
                    <a:ext uri="{9D8B030D-6E8A-4147-A177-3AD203B41FA5}">
                      <a16:colId xmlns:a16="http://schemas.microsoft.com/office/drawing/2014/main" val="2733084972"/>
                    </a:ext>
                  </a:extLst>
                </a:gridCol>
                <a:gridCol w="1563623">
                  <a:extLst>
                    <a:ext uri="{9D8B030D-6E8A-4147-A177-3AD203B41FA5}">
                      <a16:colId xmlns:a16="http://schemas.microsoft.com/office/drawing/2014/main" val="4215170768"/>
                    </a:ext>
                  </a:extLst>
                </a:gridCol>
                <a:gridCol w="1234439">
                  <a:extLst>
                    <a:ext uri="{9D8B030D-6E8A-4147-A177-3AD203B41FA5}">
                      <a16:colId xmlns:a16="http://schemas.microsoft.com/office/drawing/2014/main" val="183967961"/>
                    </a:ext>
                  </a:extLst>
                </a:gridCol>
                <a:gridCol w="822960">
                  <a:extLst>
                    <a:ext uri="{9D8B030D-6E8A-4147-A177-3AD203B41FA5}">
                      <a16:colId xmlns:a16="http://schemas.microsoft.com/office/drawing/2014/main" val="27175432"/>
                    </a:ext>
                  </a:extLst>
                </a:gridCol>
                <a:gridCol w="411480">
                  <a:extLst>
                    <a:ext uri="{9D8B030D-6E8A-4147-A177-3AD203B41FA5}">
                      <a16:colId xmlns:a16="http://schemas.microsoft.com/office/drawing/2014/main" val="3628456722"/>
                    </a:ext>
                  </a:extLst>
                </a:gridCol>
                <a:gridCol w="576072">
                  <a:extLst>
                    <a:ext uri="{9D8B030D-6E8A-4147-A177-3AD203B41FA5}">
                      <a16:colId xmlns:a16="http://schemas.microsoft.com/office/drawing/2014/main" val="256613793"/>
                    </a:ext>
                  </a:extLst>
                </a:gridCol>
                <a:gridCol w="411480">
                  <a:extLst>
                    <a:ext uri="{9D8B030D-6E8A-4147-A177-3AD203B41FA5}">
                      <a16:colId xmlns:a16="http://schemas.microsoft.com/office/drawing/2014/main" val="2044784563"/>
                    </a:ext>
                  </a:extLst>
                </a:gridCol>
                <a:gridCol w="905256">
                  <a:extLst>
                    <a:ext uri="{9D8B030D-6E8A-4147-A177-3AD203B41FA5}">
                      <a16:colId xmlns:a16="http://schemas.microsoft.com/office/drawing/2014/main" val="2103522204"/>
                    </a:ext>
                  </a:extLst>
                </a:gridCol>
                <a:gridCol w="576072">
                  <a:extLst>
                    <a:ext uri="{9D8B030D-6E8A-4147-A177-3AD203B41FA5}">
                      <a16:colId xmlns:a16="http://schemas.microsoft.com/office/drawing/2014/main" val="1519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6921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16:25:04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Elefantenohrchamäleon unterm Röntgengerät
.
📸 Einmal jährlich müssen die Tiere des Oregon Zoo stillhalten – denn sie werden geröntgt
👩‍⚕️ Anhand der Bilder untersuchen Tierärzte die Gesundheit der Tiere und können auch Veränderungen im Körper feststellen
💆‍♂️ Außerdem reduziere sich mithilfe der Methode die Untersuchungszeit pro Tier – und damit auch der Stress 🐯 Große und gefährliche Tiere würden allerdings fürs Röntgen unter Narkose gesetzt
.
➡️ Hier geht's zu den Routine-Check-ups vom Oregon Zoo: http://bit.ly/2XbZv83
.
.
.
#chameleon #beauty #schön #nature #natur #science #wissenschaft #wissen #forschung #animal #tier #roentgen #xray #evidenz #physik #chemie #biologie #makrofotografie #mikroskop #rasterelektronenmikroskop #muster #fakt #sciart #scienceart #scienceisbeautiful #ästhetik #evidenz #quarks #beautyquarks — Foto: dpa Picture Alliance / Oregon Zoo / Cover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https://www.instagram.com/p/BxFYhmPIurA/media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https://www.instagram.com/p/BxFYhmPIurA/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10.1988 %</a:t>
                      </a:r>
                    </a:p>
                  </a:txBody>
                  <a:tcPr/>
                </a:tc>
                <a:extLst>
                  <a:ext uri="{0D108BD9-81ED-4DB2-BD59-A6C34878D82A}">
                    <a16:rowId xmlns:a16="http://schemas.microsoft.com/office/drawing/2014/main" val="1722002055"/>
                  </a:ext>
                </a:extLst>
              </a:tr>
            </a:tbl>
          </a:graphicData>
        </a:graphic>
      </p:graphicFrame>
      <p:sp>
        <p:nvSpPr>
          <p:cNvPr id="4" name="Text Placeholder 3">
            <a:extLst>
              <a:ext uri="{FF2B5EF4-FFF2-40B4-BE49-F238E27FC236}">
                <a16:creationId xmlns:a16="http://schemas.microsoft.com/office/drawing/2014/main" id="{AA44EE68-2E32-4BCF-B7B6-10047CDF73C8}"/>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866299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07B0-6D7E-4B6F-9800-53891F97C201}"/>
              </a:ext>
            </a:extLst>
          </p:cNvPr>
          <p:cNvSpPr>
            <a:spLocks noGrp="1"/>
          </p:cNvSpPr>
          <p:nvPr>
            <p:ph type="title"/>
          </p:nvPr>
        </p:nvSpPr>
        <p:spPr/>
        <p:txBody>
          <a:bodyPr/>
          <a:lstStyle/>
          <a:p>
            <a:r>
              <a:rPr lang="de-DE"/>
              <a:t>Facebook Übersicht / Letzte 2 Wochen | PB II - Wiss. Kult. - 1 of 5</a:t>
            </a:r>
            <a:endParaRPr lang="en-US"/>
          </a:p>
        </p:txBody>
      </p:sp>
      <p:graphicFrame>
        <p:nvGraphicFramePr>
          <p:cNvPr id="5" name="Table Placeholder 4">
            <a:extLst>
              <a:ext uri="{FF2B5EF4-FFF2-40B4-BE49-F238E27FC236}">
                <a16:creationId xmlns:a16="http://schemas.microsoft.com/office/drawing/2014/main" id="{A7201994-A048-4938-8192-849E5BEB851A}"/>
              </a:ext>
            </a:extLst>
          </p:cNvPr>
          <p:cNvGraphicFramePr>
            <a:graphicFrameLocks noGrp="1"/>
          </p:cNvGraphicFramePr>
          <p:nvPr>
            <p:ph type="tbl" sz="quarter" idx="13"/>
            <p:extLst>
              <p:ext uri="{D42A27DB-BD31-4B8C-83A1-F6EECF244321}">
                <p14:modId xmlns:p14="http://schemas.microsoft.com/office/powerpoint/2010/main" val="64144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92915616"/>
                    </a:ext>
                  </a:extLst>
                </a:gridCol>
                <a:gridCol w="411480">
                  <a:extLst>
                    <a:ext uri="{9D8B030D-6E8A-4147-A177-3AD203B41FA5}">
                      <a16:colId xmlns:a16="http://schemas.microsoft.com/office/drawing/2014/main" val="2772814523"/>
                    </a:ext>
                  </a:extLst>
                </a:gridCol>
                <a:gridCol w="304495">
                  <a:extLst>
                    <a:ext uri="{9D8B030D-6E8A-4147-A177-3AD203B41FA5}">
                      <a16:colId xmlns:a16="http://schemas.microsoft.com/office/drawing/2014/main" val="3576887994"/>
                    </a:ext>
                  </a:extLst>
                </a:gridCol>
                <a:gridCol w="304495">
                  <a:extLst>
                    <a:ext uri="{9D8B030D-6E8A-4147-A177-3AD203B41FA5}">
                      <a16:colId xmlns:a16="http://schemas.microsoft.com/office/drawing/2014/main" val="3801702070"/>
                    </a:ext>
                  </a:extLst>
                </a:gridCol>
                <a:gridCol w="304495">
                  <a:extLst>
                    <a:ext uri="{9D8B030D-6E8A-4147-A177-3AD203B41FA5}">
                      <a16:colId xmlns:a16="http://schemas.microsoft.com/office/drawing/2014/main" val="2265181167"/>
                    </a:ext>
                  </a:extLst>
                </a:gridCol>
                <a:gridCol w="304495">
                  <a:extLst>
                    <a:ext uri="{9D8B030D-6E8A-4147-A177-3AD203B41FA5}">
                      <a16:colId xmlns:a16="http://schemas.microsoft.com/office/drawing/2014/main" val="2294838696"/>
                    </a:ext>
                  </a:extLst>
                </a:gridCol>
                <a:gridCol w="304495">
                  <a:extLst>
                    <a:ext uri="{9D8B030D-6E8A-4147-A177-3AD203B41FA5}">
                      <a16:colId xmlns:a16="http://schemas.microsoft.com/office/drawing/2014/main" val="512329750"/>
                    </a:ext>
                  </a:extLst>
                </a:gridCol>
                <a:gridCol w="304495">
                  <a:extLst>
                    <a:ext uri="{9D8B030D-6E8A-4147-A177-3AD203B41FA5}">
                      <a16:colId xmlns:a16="http://schemas.microsoft.com/office/drawing/2014/main" val="2533080208"/>
                    </a:ext>
                  </a:extLst>
                </a:gridCol>
                <a:gridCol w="304495">
                  <a:extLst>
                    <a:ext uri="{9D8B030D-6E8A-4147-A177-3AD203B41FA5}">
                      <a16:colId xmlns:a16="http://schemas.microsoft.com/office/drawing/2014/main" val="1486011518"/>
                    </a:ext>
                  </a:extLst>
                </a:gridCol>
                <a:gridCol w="304495">
                  <a:extLst>
                    <a:ext uri="{9D8B030D-6E8A-4147-A177-3AD203B41FA5}">
                      <a16:colId xmlns:a16="http://schemas.microsoft.com/office/drawing/2014/main" val="1968558330"/>
                    </a:ext>
                  </a:extLst>
                </a:gridCol>
                <a:gridCol w="304495">
                  <a:extLst>
                    <a:ext uri="{9D8B030D-6E8A-4147-A177-3AD203B41FA5}">
                      <a16:colId xmlns:a16="http://schemas.microsoft.com/office/drawing/2014/main" val="2464609688"/>
                    </a:ext>
                  </a:extLst>
                </a:gridCol>
                <a:gridCol w="304495">
                  <a:extLst>
                    <a:ext uri="{9D8B030D-6E8A-4147-A177-3AD203B41FA5}">
                      <a16:colId xmlns:a16="http://schemas.microsoft.com/office/drawing/2014/main" val="3741039657"/>
                    </a:ext>
                  </a:extLst>
                </a:gridCol>
                <a:gridCol w="304495">
                  <a:extLst>
                    <a:ext uri="{9D8B030D-6E8A-4147-A177-3AD203B41FA5}">
                      <a16:colId xmlns:a16="http://schemas.microsoft.com/office/drawing/2014/main" val="3278664256"/>
                    </a:ext>
                  </a:extLst>
                </a:gridCol>
                <a:gridCol w="304495">
                  <a:extLst>
                    <a:ext uri="{9D8B030D-6E8A-4147-A177-3AD203B41FA5}">
                      <a16:colId xmlns:a16="http://schemas.microsoft.com/office/drawing/2014/main" val="766461168"/>
                    </a:ext>
                  </a:extLst>
                </a:gridCol>
                <a:gridCol w="304495">
                  <a:extLst>
                    <a:ext uri="{9D8B030D-6E8A-4147-A177-3AD203B41FA5}">
                      <a16:colId xmlns:a16="http://schemas.microsoft.com/office/drawing/2014/main" val="3238918945"/>
                    </a:ext>
                  </a:extLst>
                </a:gridCol>
                <a:gridCol w="304495">
                  <a:extLst>
                    <a:ext uri="{9D8B030D-6E8A-4147-A177-3AD203B41FA5}">
                      <a16:colId xmlns:a16="http://schemas.microsoft.com/office/drawing/2014/main" val="651946815"/>
                    </a:ext>
                  </a:extLst>
                </a:gridCol>
                <a:gridCol w="304495">
                  <a:extLst>
                    <a:ext uri="{9D8B030D-6E8A-4147-A177-3AD203B41FA5}">
                      <a16:colId xmlns:a16="http://schemas.microsoft.com/office/drawing/2014/main" val="2562042561"/>
                    </a:ext>
                  </a:extLst>
                </a:gridCol>
                <a:gridCol w="304495">
                  <a:extLst>
                    <a:ext uri="{9D8B030D-6E8A-4147-A177-3AD203B41FA5}">
                      <a16:colId xmlns:a16="http://schemas.microsoft.com/office/drawing/2014/main" val="1389170473"/>
                    </a:ext>
                  </a:extLst>
                </a:gridCol>
                <a:gridCol w="304495">
                  <a:extLst>
                    <a:ext uri="{9D8B030D-6E8A-4147-A177-3AD203B41FA5}">
                      <a16:colId xmlns:a16="http://schemas.microsoft.com/office/drawing/2014/main" val="997585196"/>
                    </a:ext>
                  </a:extLst>
                </a:gridCol>
                <a:gridCol w="304495">
                  <a:extLst>
                    <a:ext uri="{9D8B030D-6E8A-4147-A177-3AD203B41FA5}">
                      <a16:colId xmlns:a16="http://schemas.microsoft.com/office/drawing/2014/main" val="4015168525"/>
                    </a:ext>
                  </a:extLst>
                </a:gridCol>
                <a:gridCol w="304495">
                  <a:extLst>
                    <a:ext uri="{9D8B030D-6E8A-4147-A177-3AD203B41FA5}">
                      <a16:colId xmlns:a16="http://schemas.microsoft.com/office/drawing/2014/main" val="3461054112"/>
                    </a:ext>
                  </a:extLst>
                </a:gridCol>
                <a:gridCol w="304495">
                  <a:extLst>
                    <a:ext uri="{9D8B030D-6E8A-4147-A177-3AD203B41FA5}">
                      <a16:colId xmlns:a16="http://schemas.microsoft.com/office/drawing/2014/main" val="2659515318"/>
                    </a:ext>
                  </a:extLst>
                </a:gridCol>
                <a:gridCol w="304495">
                  <a:extLst>
                    <a:ext uri="{9D8B030D-6E8A-4147-A177-3AD203B41FA5}">
                      <a16:colId xmlns:a16="http://schemas.microsoft.com/office/drawing/2014/main" val="148698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9099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89793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32045768"/>
                  </a:ext>
                </a:extLst>
              </a:tr>
            </a:tbl>
          </a:graphicData>
        </a:graphic>
      </p:graphicFrame>
      <p:sp>
        <p:nvSpPr>
          <p:cNvPr id="4" name="Text Placeholder 3">
            <a:extLst>
              <a:ext uri="{FF2B5EF4-FFF2-40B4-BE49-F238E27FC236}">
                <a16:creationId xmlns:a16="http://schemas.microsoft.com/office/drawing/2014/main" id="{850077B0-69DD-4B1F-BF23-39D78118682A}"/>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080796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524C-50FA-4508-97AC-40835C1E79D3}"/>
              </a:ext>
            </a:extLst>
          </p:cNvPr>
          <p:cNvSpPr>
            <a:spLocks noGrp="1"/>
          </p:cNvSpPr>
          <p:nvPr>
            <p:ph type="title"/>
          </p:nvPr>
        </p:nvSpPr>
        <p:spPr/>
        <p:txBody>
          <a:bodyPr/>
          <a:lstStyle/>
          <a:p>
            <a:r>
              <a:rPr lang="de-DE"/>
              <a:t>Facebook Übersicht / Letzte 2 Wochen | PB II - Wiss. Kult. - 2 of 5</a:t>
            </a:r>
            <a:endParaRPr lang="en-US"/>
          </a:p>
        </p:txBody>
      </p:sp>
      <p:graphicFrame>
        <p:nvGraphicFramePr>
          <p:cNvPr id="5" name="Table Placeholder 4">
            <a:extLst>
              <a:ext uri="{FF2B5EF4-FFF2-40B4-BE49-F238E27FC236}">
                <a16:creationId xmlns:a16="http://schemas.microsoft.com/office/drawing/2014/main" id="{82D2F41B-D0B0-42AD-A918-25081535064A}"/>
              </a:ext>
            </a:extLst>
          </p:cNvPr>
          <p:cNvGraphicFramePr>
            <a:graphicFrameLocks noGrp="1"/>
          </p:cNvGraphicFramePr>
          <p:nvPr>
            <p:ph type="tbl" sz="quarter" idx="13"/>
            <p:extLst>
              <p:ext uri="{D42A27DB-BD31-4B8C-83A1-F6EECF244321}">
                <p14:modId xmlns:p14="http://schemas.microsoft.com/office/powerpoint/2010/main" val="392504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41079748"/>
                    </a:ext>
                  </a:extLst>
                </a:gridCol>
                <a:gridCol w="411480">
                  <a:extLst>
                    <a:ext uri="{9D8B030D-6E8A-4147-A177-3AD203B41FA5}">
                      <a16:colId xmlns:a16="http://schemas.microsoft.com/office/drawing/2014/main" val="1771869754"/>
                    </a:ext>
                  </a:extLst>
                </a:gridCol>
                <a:gridCol w="304495">
                  <a:extLst>
                    <a:ext uri="{9D8B030D-6E8A-4147-A177-3AD203B41FA5}">
                      <a16:colId xmlns:a16="http://schemas.microsoft.com/office/drawing/2014/main" val="1305454386"/>
                    </a:ext>
                  </a:extLst>
                </a:gridCol>
                <a:gridCol w="304495">
                  <a:extLst>
                    <a:ext uri="{9D8B030D-6E8A-4147-A177-3AD203B41FA5}">
                      <a16:colId xmlns:a16="http://schemas.microsoft.com/office/drawing/2014/main" val="2491594066"/>
                    </a:ext>
                  </a:extLst>
                </a:gridCol>
                <a:gridCol w="304495">
                  <a:extLst>
                    <a:ext uri="{9D8B030D-6E8A-4147-A177-3AD203B41FA5}">
                      <a16:colId xmlns:a16="http://schemas.microsoft.com/office/drawing/2014/main" val="3858135955"/>
                    </a:ext>
                  </a:extLst>
                </a:gridCol>
                <a:gridCol w="304495">
                  <a:extLst>
                    <a:ext uri="{9D8B030D-6E8A-4147-A177-3AD203B41FA5}">
                      <a16:colId xmlns:a16="http://schemas.microsoft.com/office/drawing/2014/main" val="1478299856"/>
                    </a:ext>
                  </a:extLst>
                </a:gridCol>
                <a:gridCol w="304495">
                  <a:extLst>
                    <a:ext uri="{9D8B030D-6E8A-4147-A177-3AD203B41FA5}">
                      <a16:colId xmlns:a16="http://schemas.microsoft.com/office/drawing/2014/main" val="4014469650"/>
                    </a:ext>
                  </a:extLst>
                </a:gridCol>
                <a:gridCol w="304495">
                  <a:extLst>
                    <a:ext uri="{9D8B030D-6E8A-4147-A177-3AD203B41FA5}">
                      <a16:colId xmlns:a16="http://schemas.microsoft.com/office/drawing/2014/main" val="345597641"/>
                    </a:ext>
                  </a:extLst>
                </a:gridCol>
                <a:gridCol w="304495">
                  <a:extLst>
                    <a:ext uri="{9D8B030D-6E8A-4147-A177-3AD203B41FA5}">
                      <a16:colId xmlns:a16="http://schemas.microsoft.com/office/drawing/2014/main" val="180852862"/>
                    </a:ext>
                  </a:extLst>
                </a:gridCol>
                <a:gridCol w="304495">
                  <a:extLst>
                    <a:ext uri="{9D8B030D-6E8A-4147-A177-3AD203B41FA5}">
                      <a16:colId xmlns:a16="http://schemas.microsoft.com/office/drawing/2014/main" val="2918151095"/>
                    </a:ext>
                  </a:extLst>
                </a:gridCol>
                <a:gridCol w="304495">
                  <a:extLst>
                    <a:ext uri="{9D8B030D-6E8A-4147-A177-3AD203B41FA5}">
                      <a16:colId xmlns:a16="http://schemas.microsoft.com/office/drawing/2014/main" val="2250160324"/>
                    </a:ext>
                  </a:extLst>
                </a:gridCol>
                <a:gridCol w="304495">
                  <a:extLst>
                    <a:ext uri="{9D8B030D-6E8A-4147-A177-3AD203B41FA5}">
                      <a16:colId xmlns:a16="http://schemas.microsoft.com/office/drawing/2014/main" val="1284556251"/>
                    </a:ext>
                  </a:extLst>
                </a:gridCol>
                <a:gridCol w="304495">
                  <a:extLst>
                    <a:ext uri="{9D8B030D-6E8A-4147-A177-3AD203B41FA5}">
                      <a16:colId xmlns:a16="http://schemas.microsoft.com/office/drawing/2014/main" val="939976893"/>
                    </a:ext>
                  </a:extLst>
                </a:gridCol>
                <a:gridCol w="304495">
                  <a:extLst>
                    <a:ext uri="{9D8B030D-6E8A-4147-A177-3AD203B41FA5}">
                      <a16:colId xmlns:a16="http://schemas.microsoft.com/office/drawing/2014/main" val="466210772"/>
                    </a:ext>
                  </a:extLst>
                </a:gridCol>
                <a:gridCol w="304495">
                  <a:extLst>
                    <a:ext uri="{9D8B030D-6E8A-4147-A177-3AD203B41FA5}">
                      <a16:colId xmlns:a16="http://schemas.microsoft.com/office/drawing/2014/main" val="1840534189"/>
                    </a:ext>
                  </a:extLst>
                </a:gridCol>
                <a:gridCol w="304495">
                  <a:extLst>
                    <a:ext uri="{9D8B030D-6E8A-4147-A177-3AD203B41FA5}">
                      <a16:colId xmlns:a16="http://schemas.microsoft.com/office/drawing/2014/main" val="2961416036"/>
                    </a:ext>
                  </a:extLst>
                </a:gridCol>
                <a:gridCol w="304495">
                  <a:extLst>
                    <a:ext uri="{9D8B030D-6E8A-4147-A177-3AD203B41FA5}">
                      <a16:colId xmlns:a16="http://schemas.microsoft.com/office/drawing/2014/main" val="692944244"/>
                    </a:ext>
                  </a:extLst>
                </a:gridCol>
                <a:gridCol w="304495">
                  <a:extLst>
                    <a:ext uri="{9D8B030D-6E8A-4147-A177-3AD203B41FA5}">
                      <a16:colId xmlns:a16="http://schemas.microsoft.com/office/drawing/2014/main" val="2802565036"/>
                    </a:ext>
                  </a:extLst>
                </a:gridCol>
                <a:gridCol w="304495">
                  <a:extLst>
                    <a:ext uri="{9D8B030D-6E8A-4147-A177-3AD203B41FA5}">
                      <a16:colId xmlns:a16="http://schemas.microsoft.com/office/drawing/2014/main" val="255238977"/>
                    </a:ext>
                  </a:extLst>
                </a:gridCol>
                <a:gridCol w="304495">
                  <a:extLst>
                    <a:ext uri="{9D8B030D-6E8A-4147-A177-3AD203B41FA5}">
                      <a16:colId xmlns:a16="http://schemas.microsoft.com/office/drawing/2014/main" val="3408535395"/>
                    </a:ext>
                  </a:extLst>
                </a:gridCol>
                <a:gridCol w="304495">
                  <a:extLst>
                    <a:ext uri="{9D8B030D-6E8A-4147-A177-3AD203B41FA5}">
                      <a16:colId xmlns:a16="http://schemas.microsoft.com/office/drawing/2014/main" val="1605032382"/>
                    </a:ext>
                  </a:extLst>
                </a:gridCol>
                <a:gridCol w="304495">
                  <a:extLst>
                    <a:ext uri="{9D8B030D-6E8A-4147-A177-3AD203B41FA5}">
                      <a16:colId xmlns:a16="http://schemas.microsoft.com/office/drawing/2014/main" val="1640799439"/>
                    </a:ext>
                  </a:extLst>
                </a:gridCol>
                <a:gridCol w="304495">
                  <a:extLst>
                    <a:ext uri="{9D8B030D-6E8A-4147-A177-3AD203B41FA5}">
                      <a16:colId xmlns:a16="http://schemas.microsoft.com/office/drawing/2014/main" val="2890451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6990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1024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04817799"/>
                  </a:ext>
                </a:extLst>
              </a:tr>
            </a:tbl>
          </a:graphicData>
        </a:graphic>
      </p:graphicFrame>
      <p:sp>
        <p:nvSpPr>
          <p:cNvPr id="4" name="Text Placeholder 3">
            <a:extLst>
              <a:ext uri="{FF2B5EF4-FFF2-40B4-BE49-F238E27FC236}">
                <a16:creationId xmlns:a16="http://schemas.microsoft.com/office/drawing/2014/main" id="{E4DF7507-71BB-46D5-A79C-02185802FB0F}"/>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807496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D75B2-33DC-42ED-B153-138DFB2EE078}"/>
              </a:ext>
            </a:extLst>
          </p:cNvPr>
          <p:cNvSpPr>
            <a:spLocks noGrp="1"/>
          </p:cNvSpPr>
          <p:nvPr>
            <p:ph type="title"/>
          </p:nvPr>
        </p:nvSpPr>
        <p:spPr/>
        <p:txBody>
          <a:bodyPr/>
          <a:lstStyle/>
          <a:p>
            <a:r>
              <a:rPr lang="de-DE"/>
              <a:t>Facebook Übersicht / Letzte 2 Wochen | PB II - Wiss. Kult. - 3 of 5</a:t>
            </a:r>
            <a:endParaRPr lang="en-US"/>
          </a:p>
        </p:txBody>
      </p:sp>
      <p:graphicFrame>
        <p:nvGraphicFramePr>
          <p:cNvPr id="5" name="Table Placeholder 4">
            <a:extLst>
              <a:ext uri="{FF2B5EF4-FFF2-40B4-BE49-F238E27FC236}">
                <a16:creationId xmlns:a16="http://schemas.microsoft.com/office/drawing/2014/main" id="{AB87075A-0FAB-4578-A542-A6C0A1AA1A6C}"/>
              </a:ext>
            </a:extLst>
          </p:cNvPr>
          <p:cNvGraphicFramePr>
            <a:graphicFrameLocks noGrp="1"/>
          </p:cNvGraphicFramePr>
          <p:nvPr>
            <p:ph type="tbl" sz="quarter" idx="13"/>
            <p:extLst>
              <p:ext uri="{D42A27DB-BD31-4B8C-83A1-F6EECF244321}">
                <p14:modId xmlns:p14="http://schemas.microsoft.com/office/powerpoint/2010/main" val="1042440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95745107"/>
                    </a:ext>
                  </a:extLst>
                </a:gridCol>
                <a:gridCol w="411480">
                  <a:extLst>
                    <a:ext uri="{9D8B030D-6E8A-4147-A177-3AD203B41FA5}">
                      <a16:colId xmlns:a16="http://schemas.microsoft.com/office/drawing/2014/main" val="2264981775"/>
                    </a:ext>
                  </a:extLst>
                </a:gridCol>
                <a:gridCol w="304495">
                  <a:extLst>
                    <a:ext uri="{9D8B030D-6E8A-4147-A177-3AD203B41FA5}">
                      <a16:colId xmlns:a16="http://schemas.microsoft.com/office/drawing/2014/main" val="2146697846"/>
                    </a:ext>
                  </a:extLst>
                </a:gridCol>
                <a:gridCol w="304495">
                  <a:extLst>
                    <a:ext uri="{9D8B030D-6E8A-4147-A177-3AD203B41FA5}">
                      <a16:colId xmlns:a16="http://schemas.microsoft.com/office/drawing/2014/main" val="222081326"/>
                    </a:ext>
                  </a:extLst>
                </a:gridCol>
                <a:gridCol w="304495">
                  <a:extLst>
                    <a:ext uri="{9D8B030D-6E8A-4147-A177-3AD203B41FA5}">
                      <a16:colId xmlns:a16="http://schemas.microsoft.com/office/drawing/2014/main" val="3644563196"/>
                    </a:ext>
                  </a:extLst>
                </a:gridCol>
                <a:gridCol w="304495">
                  <a:extLst>
                    <a:ext uri="{9D8B030D-6E8A-4147-A177-3AD203B41FA5}">
                      <a16:colId xmlns:a16="http://schemas.microsoft.com/office/drawing/2014/main" val="1884988221"/>
                    </a:ext>
                  </a:extLst>
                </a:gridCol>
                <a:gridCol w="304495">
                  <a:extLst>
                    <a:ext uri="{9D8B030D-6E8A-4147-A177-3AD203B41FA5}">
                      <a16:colId xmlns:a16="http://schemas.microsoft.com/office/drawing/2014/main" val="572012766"/>
                    </a:ext>
                  </a:extLst>
                </a:gridCol>
                <a:gridCol w="304495">
                  <a:extLst>
                    <a:ext uri="{9D8B030D-6E8A-4147-A177-3AD203B41FA5}">
                      <a16:colId xmlns:a16="http://schemas.microsoft.com/office/drawing/2014/main" val="252961967"/>
                    </a:ext>
                  </a:extLst>
                </a:gridCol>
                <a:gridCol w="304495">
                  <a:extLst>
                    <a:ext uri="{9D8B030D-6E8A-4147-A177-3AD203B41FA5}">
                      <a16:colId xmlns:a16="http://schemas.microsoft.com/office/drawing/2014/main" val="2419083462"/>
                    </a:ext>
                  </a:extLst>
                </a:gridCol>
                <a:gridCol w="304495">
                  <a:extLst>
                    <a:ext uri="{9D8B030D-6E8A-4147-A177-3AD203B41FA5}">
                      <a16:colId xmlns:a16="http://schemas.microsoft.com/office/drawing/2014/main" val="1280796809"/>
                    </a:ext>
                  </a:extLst>
                </a:gridCol>
                <a:gridCol w="304495">
                  <a:extLst>
                    <a:ext uri="{9D8B030D-6E8A-4147-A177-3AD203B41FA5}">
                      <a16:colId xmlns:a16="http://schemas.microsoft.com/office/drawing/2014/main" val="1953848264"/>
                    </a:ext>
                  </a:extLst>
                </a:gridCol>
                <a:gridCol w="304495">
                  <a:extLst>
                    <a:ext uri="{9D8B030D-6E8A-4147-A177-3AD203B41FA5}">
                      <a16:colId xmlns:a16="http://schemas.microsoft.com/office/drawing/2014/main" val="1503353720"/>
                    </a:ext>
                  </a:extLst>
                </a:gridCol>
                <a:gridCol w="304495">
                  <a:extLst>
                    <a:ext uri="{9D8B030D-6E8A-4147-A177-3AD203B41FA5}">
                      <a16:colId xmlns:a16="http://schemas.microsoft.com/office/drawing/2014/main" val="513790704"/>
                    </a:ext>
                  </a:extLst>
                </a:gridCol>
                <a:gridCol w="304495">
                  <a:extLst>
                    <a:ext uri="{9D8B030D-6E8A-4147-A177-3AD203B41FA5}">
                      <a16:colId xmlns:a16="http://schemas.microsoft.com/office/drawing/2014/main" val="1708798381"/>
                    </a:ext>
                  </a:extLst>
                </a:gridCol>
                <a:gridCol w="304495">
                  <a:extLst>
                    <a:ext uri="{9D8B030D-6E8A-4147-A177-3AD203B41FA5}">
                      <a16:colId xmlns:a16="http://schemas.microsoft.com/office/drawing/2014/main" val="503558765"/>
                    </a:ext>
                  </a:extLst>
                </a:gridCol>
                <a:gridCol w="304495">
                  <a:extLst>
                    <a:ext uri="{9D8B030D-6E8A-4147-A177-3AD203B41FA5}">
                      <a16:colId xmlns:a16="http://schemas.microsoft.com/office/drawing/2014/main" val="1027934109"/>
                    </a:ext>
                  </a:extLst>
                </a:gridCol>
                <a:gridCol w="304495">
                  <a:extLst>
                    <a:ext uri="{9D8B030D-6E8A-4147-A177-3AD203B41FA5}">
                      <a16:colId xmlns:a16="http://schemas.microsoft.com/office/drawing/2014/main" val="2362474254"/>
                    </a:ext>
                  </a:extLst>
                </a:gridCol>
                <a:gridCol w="304495">
                  <a:extLst>
                    <a:ext uri="{9D8B030D-6E8A-4147-A177-3AD203B41FA5}">
                      <a16:colId xmlns:a16="http://schemas.microsoft.com/office/drawing/2014/main" val="1126332137"/>
                    </a:ext>
                  </a:extLst>
                </a:gridCol>
                <a:gridCol w="304495">
                  <a:extLst>
                    <a:ext uri="{9D8B030D-6E8A-4147-A177-3AD203B41FA5}">
                      <a16:colId xmlns:a16="http://schemas.microsoft.com/office/drawing/2014/main" val="70538337"/>
                    </a:ext>
                  </a:extLst>
                </a:gridCol>
                <a:gridCol w="304495">
                  <a:extLst>
                    <a:ext uri="{9D8B030D-6E8A-4147-A177-3AD203B41FA5}">
                      <a16:colId xmlns:a16="http://schemas.microsoft.com/office/drawing/2014/main" val="3117905130"/>
                    </a:ext>
                  </a:extLst>
                </a:gridCol>
                <a:gridCol w="304495">
                  <a:extLst>
                    <a:ext uri="{9D8B030D-6E8A-4147-A177-3AD203B41FA5}">
                      <a16:colId xmlns:a16="http://schemas.microsoft.com/office/drawing/2014/main" val="1919283622"/>
                    </a:ext>
                  </a:extLst>
                </a:gridCol>
                <a:gridCol w="304495">
                  <a:extLst>
                    <a:ext uri="{9D8B030D-6E8A-4147-A177-3AD203B41FA5}">
                      <a16:colId xmlns:a16="http://schemas.microsoft.com/office/drawing/2014/main" val="4093626345"/>
                    </a:ext>
                  </a:extLst>
                </a:gridCol>
                <a:gridCol w="304495">
                  <a:extLst>
                    <a:ext uri="{9D8B030D-6E8A-4147-A177-3AD203B41FA5}">
                      <a16:colId xmlns:a16="http://schemas.microsoft.com/office/drawing/2014/main" val="262113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5980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3573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81390979"/>
                  </a:ext>
                </a:extLst>
              </a:tr>
            </a:tbl>
          </a:graphicData>
        </a:graphic>
      </p:graphicFrame>
      <p:sp>
        <p:nvSpPr>
          <p:cNvPr id="4" name="Text Placeholder 3">
            <a:extLst>
              <a:ext uri="{FF2B5EF4-FFF2-40B4-BE49-F238E27FC236}">
                <a16:creationId xmlns:a16="http://schemas.microsoft.com/office/drawing/2014/main" id="{26556AA6-5434-4577-BEA4-B5D59D008120}"/>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95382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E25D-55AB-43F1-91D1-D8DBF8D5C90A}"/>
              </a:ext>
            </a:extLst>
          </p:cNvPr>
          <p:cNvSpPr>
            <a:spLocks noGrp="1"/>
          </p:cNvSpPr>
          <p:nvPr>
            <p:ph type="title"/>
          </p:nvPr>
        </p:nvSpPr>
        <p:spPr/>
        <p:txBody>
          <a:bodyPr/>
          <a:lstStyle/>
          <a:p>
            <a:r>
              <a:rPr lang="de-DE"/>
              <a:t>Facebook Übersicht / Letzte 2 Wochen | PB II - Wiss. Kult. - 4 of 5</a:t>
            </a:r>
            <a:endParaRPr lang="en-US"/>
          </a:p>
        </p:txBody>
      </p:sp>
      <p:graphicFrame>
        <p:nvGraphicFramePr>
          <p:cNvPr id="5" name="Table Placeholder 4">
            <a:extLst>
              <a:ext uri="{FF2B5EF4-FFF2-40B4-BE49-F238E27FC236}">
                <a16:creationId xmlns:a16="http://schemas.microsoft.com/office/drawing/2014/main" id="{769CE171-2003-4B51-953C-64B7E5DEB000}"/>
              </a:ext>
            </a:extLst>
          </p:cNvPr>
          <p:cNvGraphicFramePr>
            <a:graphicFrameLocks noGrp="1"/>
          </p:cNvGraphicFramePr>
          <p:nvPr>
            <p:ph type="tbl" sz="quarter" idx="13"/>
            <p:extLst>
              <p:ext uri="{D42A27DB-BD31-4B8C-83A1-F6EECF244321}">
                <p14:modId xmlns:p14="http://schemas.microsoft.com/office/powerpoint/2010/main" val="173677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82243592"/>
                    </a:ext>
                  </a:extLst>
                </a:gridCol>
                <a:gridCol w="411480">
                  <a:extLst>
                    <a:ext uri="{9D8B030D-6E8A-4147-A177-3AD203B41FA5}">
                      <a16:colId xmlns:a16="http://schemas.microsoft.com/office/drawing/2014/main" val="1866024169"/>
                    </a:ext>
                  </a:extLst>
                </a:gridCol>
                <a:gridCol w="304495">
                  <a:extLst>
                    <a:ext uri="{9D8B030D-6E8A-4147-A177-3AD203B41FA5}">
                      <a16:colId xmlns:a16="http://schemas.microsoft.com/office/drawing/2014/main" val="1178972948"/>
                    </a:ext>
                  </a:extLst>
                </a:gridCol>
                <a:gridCol w="304495">
                  <a:extLst>
                    <a:ext uri="{9D8B030D-6E8A-4147-A177-3AD203B41FA5}">
                      <a16:colId xmlns:a16="http://schemas.microsoft.com/office/drawing/2014/main" val="2150765461"/>
                    </a:ext>
                  </a:extLst>
                </a:gridCol>
                <a:gridCol w="304495">
                  <a:extLst>
                    <a:ext uri="{9D8B030D-6E8A-4147-A177-3AD203B41FA5}">
                      <a16:colId xmlns:a16="http://schemas.microsoft.com/office/drawing/2014/main" val="637510084"/>
                    </a:ext>
                  </a:extLst>
                </a:gridCol>
                <a:gridCol w="304495">
                  <a:extLst>
                    <a:ext uri="{9D8B030D-6E8A-4147-A177-3AD203B41FA5}">
                      <a16:colId xmlns:a16="http://schemas.microsoft.com/office/drawing/2014/main" val="3723559716"/>
                    </a:ext>
                  </a:extLst>
                </a:gridCol>
                <a:gridCol w="304495">
                  <a:extLst>
                    <a:ext uri="{9D8B030D-6E8A-4147-A177-3AD203B41FA5}">
                      <a16:colId xmlns:a16="http://schemas.microsoft.com/office/drawing/2014/main" val="3391762813"/>
                    </a:ext>
                  </a:extLst>
                </a:gridCol>
                <a:gridCol w="304495">
                  <a:extLst>
                    <a:ext uri="{9D8B030D-6E8A-4147-A177-3AD203B41FA5}">
                      <a16:colId xmlns:a16="http://schemas.microsoft.com/office/drawing/2014/main" val="3056020563"/>
                    </a:ext>
                  </a:extLst>
                </a:gridCol>
                <a:gridCol w="304495">
                  <a:extLst>
                    <a:ext uri="{9D8B030D-6E8A-4147-A177-3AD203B41FA5}">
                      <a16:colId xmlns:a16="http://schemas.microsoft.com/office/drawing/2014/main" val="2884749869"/>
                    </a:ext>
                  </a:extLst>
                </a:gridCol>
                <a:gridCol w="304495">
                  <a:extLst>
                    <a:ext uri="{9D8B030D-6E8A-4147-A177-3AD203B41FA5}">
                      <a16:colId xmlns:a16="http://schemas.microsoft.com/office/drawing/2014/main" val="2050597845"/>
                    </a:ext>
                  </a:extLst>
                </a:gridCol>
                <a:gridCol w="304495">
                  <a:extLst>
                    <a:ext uri="{9D8B030D-6E8A-4147-A177-3AD203B41FA5}">
                      <a16:colId xmlns:a16="http://schemas.microsoft.com/office/drawing/2014/main" val="2918679494"/>
                    </a:ext>
                  </a:extLst>
                </a:gridCol>
                <a:gridCol w="304495">
                  <a:extLst>
                    <a:ext uri="{9D8B030D-6E8A-4147-A177-3AD203B41FA5}">
                      <a16:colId xmlns:a16="http://schemas.microsoft.com/office/drawing/2014/main" val="1259637557"/>
                    </a:ext>
                  </a:extLst>
                </a:gridCol>
                <a:gridCol w="304495">
                  <a:extLst>
                    <a:ext uri="{9D8B030D-6E8A-4147-A177-3AD203B41FA5}">
                      <a16:colId xmlns:a16="http://schemas.microsoft.com/office/drawing/2014/main" val="3366104734"/>
                    </a:ext>
                  </a:extLst>
                </a:gridCol>
                <a:gridCol w="304495">
                  <a:extLst>
                    <a:ext uri="{9D8B030D-6E8A-4147-A177-3AD203B41FA5}">
                      <a16:colId xmlns:a16="http://schemas.microsoft.com/office/drawing/2014/main" val="643491788"/>
                    </a:ext>
                  </a:extLst>
                </a:gridCol>
                <a:gridCol w="304495">
                  <a:extLst>
                    <a:ext uri="{9D8B030D-6E8A-4147-A177-3AD203B41FA5}">
                      <a16:colId xmlns:a16="http://schemas.microsoft.com/office/drawing/2014/main" val="3162517175"/>
                    </a:ext>
                  </a:extLst>
                </a:gridCol>
                <a:gridCol w="304495">
                  <a:extLst>
                    <a:ext uri="{9D8B030D-6E8A-4147-A177-3AD203B41FA5}">
                      <a16:colId xmlns:a16="http://schemas.microsoft.com/office/drawing/2014/main" val="1783671654"/>
                    </a:ext>
                  </a:extLst>
                </a:gridCol>
                <a:gridCol w="304495">
                  <a:extLst>
                    <a:ext uri="{9D8B030D-6E8A-4147-A177-3AD203B41FA5}">
                      <a16:colId xmlns:a16="http://schemas.microsoft.com/office/drawing/2014/main" val="1021354792"/>
                    </a:ext>
                  </a:extLst>
                </a:gridCol>
                <a:gridCol w="304495">
                  <a:extLst>
                    <a:ext uri="{9D8B030D-6E8A-4147-A177-3AD203B41FA5}">
                      <a16:colId xmlns:a16="http://schemas.microsoft.com/office/drawing/2014/main" val="1769213817"/>
                    </a:ext>
                  </a:extLst>
                </a:gridCol>
                <a:gridCol w="304495">
                  <a:extLst>
                    <a:ext uri="{9D8B030D-6E8A-4147-A177-3AD203B41FA5}">
                      <a16:colId xmlns:a16="http://schemas.microsoft.com/office/drawing/2014/main" val="321989582"/>
                    </a:ext>
                  </a:extLst>
                </a:gridCol>
                <a:gridCol w="304495">
                  <a:extLst>
                    <a:ext uri="{9D8B030D-6E8A-4147-A177-3AD203B41FA5}">
                      <a16:colId xmlns:a16="http://schemas.microsoft.com/office/drawing/2014/main" val="2985358631"/>
                    </a:ext>
                  </a:extLst>
                </a:gridCol>
                <a:gridCol w="304495">
                  <a:extLst>
                    <a:ext uri="{9D8B030D-6E8A-4147-A177-3AD203B41FA5}">
                      <a16:colId xmlns:a16="http://schemas.microsoft.com/office/drawing/2014/main" val="3086197586"/>
                    </a:ext>
                  </a:extLst>
                </a:gridCol>
                <a:gridCol w="304495">
                  <a:extLst>
                    <a:ext uri="{9D8B030D-6E8A-4147-A177-3AD203B41FA5}">
                      <a16:colId xmlns:a16="http://schemas.microsoft.com/office/drawing/2014/main" val="3915377708"/>
                    </a:ext>
                  </a:extLst>
                </a:gridCol>
                <a:gridCol w="304495">
                  <a:extLst>
                    <a:ext uri="{9D8B030D-6E8A-4147-A177-3AD203B41FA5}">
                      <a16:colId xmlns:a16="http://schemas.microsoft.com/office/drawing/2014/main" val="8577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4980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764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Heimathäppchen - Rezepte aus NRW #e09f3e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54702937"/>
                  </a:ext>
                </a:extLst>
              </a:tr>
            </a:tbl>
          </a:graphicData>
        </a:graphic>
      </p:graphicFrame>
      <p:sp>
        <p:nvSpPr>
          <p:cNvPr id="4" name="Text Placeholder 3">
            <a:extLst>
              <a:ext uri="{FF2B5EF4-FFF2-40B4-BE49-F238E27FC236}">
                <a16:creationId xmlns:a16="http://schemas.microsoft.com/office/drawing/2014/main" id="{B1D34E9D-E6B5-4659-8B69-6AD29DE0BA94}"/>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4118000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A3D3-6EA9-4CBF-9AD0-8B8F9E406915}"/>
              </a:ext>
            </a:extLst>
          </p:cNvPr>
          <p:cNvSpPr>
            <a:spLocks noGrp="1"/>
          </p:cNvSpPr>
          <p:nvPr>
            <p:ph type="title"/>
          </p:nvPr>
        </p:nvSpPr>
        <p:spPr/>
        <p:txBody>
          <a:bodyPr/>
          <a:lstStyle/>
          <a:p>
            <a:r>
              <a:rPr lang="de-DE"/>
              <a:t>Facebook Übersicht / Letzte 2 Wochen | PB II - Wiss. Kult. - 5 of 5</a:t>
            </a:r>
            <a:endParaRPr lang="en-US"/>
          </a:p>
        </p:txBody>
      </p:sp>
      <p:graphicFrame>
        <p:nvGraphicFramePr>
          <p:cNvPr id="5" name="Table Placeholder 4">
            <a:extLst>
              <a:ext uri="{FF2B5EF4-FFF2-40B4-BE49-F238E27FC236}">
                <a16:creationId xmlns:a16="http://schemas.microsoft.com/office/drawing/2014/main" id="{5628DE35-FCB9-4613-8431-335387DAD989}"/>
              </a:ext>
            </a:extLst>
          </p:cNvPr>
          <p:cNvGraphicFramePr>
            <a:graphicFrameLocks noGrp="1"/>
          </p:cNvGraphicFramePr>
          <p:nvPr>
            <p:ph type="tbl" sz="quarter" idx="13"/>
            <p:extLst>
              <p:ext uri="{D42A27DB-BD31-4B8C-83A1-F6EECF244321}">
                <p14:modId xmlns:p14="http://schemas.microsoft.com/office/powerpoint/2010/main" val="422641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50985005"/>
                    </a:ext>
                  </a:extLst>
                </a:gridCol>
                <a:gridCol w="411480">
                  <a:extLst>
                    <a:ext uri="{9D8B030D-6E8A-4147-A177-3AD203B41FA5}">
                      <a16:colId xmlns:a16="http://schemas.microsoft.com/office/drawing/2014/main" val="176196379"/>
                    </a:ext>
                  </a:extLst>
                </a:gridCol>
                <a:gridCol w="304495">
                  <a:extLst>
                    <a:ext uri="{9D8B030D-6E8A-4147-A177-3AD203B41FA5}">
                      <a16:colId xmlns:a16="http://schemas.microsoft.com/office/drawing/2014/main" val="2942905340"/>
                    </a:ext>
                  </a:extLst>
                </a:gridCol>
                <a:gridCol w="304495">
                  <a:extLst>
                    <a:ext uri="{9D8B030D-6E8A-4147-A177-3AD203B41FA5}">
                      <a16:colId xmlns:a16="http://schemas.microsoft.com/office/drawing/2014/main" val="2171814498"/>
                    </a:ext>
                  </a:extLst>
                </a:gridCol>
                <a:gridCol w="304495">
                  <a:extLst>
                    <a:ext uri="{9D8B030D-6E8A-4147-A177-3AD203B41FA5}">
                      <a16:colId xmlns:a16="http://schemas.microsoft.com/office/drawing/2014/main" val="3656116254"/>
                    </a:ext>
                  </a:extLst>
                </a:gridCol>
                <a:gridCol w="304495">
                  <a:extLst>
                    <a:ext uri="{9D8B030D-6E8A-4147-A177-3AD203B41FA5}">
                      <a16:colId xmlns:a16="http://schemas.microsoft.com/office/drawing/2014/main" val="1856797492"/>
                    </a:ext>
                  </a:extLst>
                </a:gridCol>
                <a:gridCol w="304495">
                  <a:extLst>
                    <a:ext uri="{9D8B030D-6E8A-4147-A177-3AD203B41FA5}">
                      <a16:colId xmlns:a16="http://schemas.microsoft.com/office/drawing/2014/main" val="1864929587"/>
                    </a:ext>
                  </a:extLst>
                </a:gridCol>
                <a:gridCol w="304495">
                  <a:extLst>
                    <a:ext uri="{9D8B030D-6E8A-4147-A177-3AD203B41FA5}">
                      <a16:colId xmlns:a16="http://schemas.microsoft.com/office/drawing/2014/main" val="1932001510"/>
                    </a:ext>
                  </a:extLst>
                </a:gridCol>
                <a:gridCol w="304495">
                  <a:extLst>
                    <a:ext uri="{9D8B030D-6E8A-4147-A177-3AD203B41FA5}">
                      <a16:colId xmlns:a16="http://schemas.microsoft.com/office/drawing/2014/main" val="1001141777"/>
                    </a:ext>
                  </a:extLst>
                </a:gridCol>
                <a:gridCol w="304495">
                  <a:extLst>
                    <a:ext uri="{9D8B030D-6E8A-4147-A177-3AD203B41FA5}">
                      <a16:colId xmlns:a16="http://schemas.microsoft.com/office/drawing/2014/main" val="3210256363"/>
                    </a:ext>
                  </a:extLst>
                </a:gridCol>
                <a:gridCol w="304495">
                  <a:extLst>
                    <a:ext uri="{9D8B030D-6E8A-4147-A177-3AD203B41FA5}">
                      <a16:colId xmlns:a16="http://schemas.microsoft.com/office/drawing/2014/main" val="2213133770"/>
                    </a:ext>
                  </a:extLst>
                </a:gridCol>
                <a:gridCol w="304495">
                  <a:extLst>
                    <a:ext uri="{9D8B030D-6E8A-4147-A177-3AD203B41FA5}">
                      <a16:colId xmlns:a16="http://schemas.microsoft.com/office/drawing/2014/main" val="1617191548"/>
                    </a:ext>
                  </a:extLst>
                </a:gridCol>
                <a:gridCol w="304495">
                  <a:extLst>
                    <a:ext uri="{9D8B030D-6E8A-4147-A177-3AD203B41FA5}">
                      <a16:colId xmlns:a16="http://schemas.microsoft.com/office/drawing/2014/main" val="3792119127"/>
                    </a:ext>
                  </a:extLst>
                </a:gridCol>
                <a:gridCol w="304495">
                  <a:extLst>
                    <a:ext uri="{9D8B030D-6E8A-4147-A177-3AD203B41FA5}">
                      <a16:colId xmlns:a16="http://schemas.microsoft.com/office/drawing/2014/main" val="3262056659"/>
                    </a:ext>
                  </a:extLst>
                </a:gridCol>
                <a:gridCol w="304495">
                  <a:extLst>
                    <a:ext uri="{9D8B030D-6E8A-4147-A177-3AD203B41FA5}">
                      <a16:colId xmlns:a16="http://schemas.microsoft.com/office/drawing/2014/main" val="178856015"/>
                    </a:ext>
                  </a:extLst>
                </a:gridCol>
                <a:gridCol w="304495">
                  <a:extLst>
                    <a:ext uri="{9D8B030D-6E8A-4147-A177-3AD203B41FA5}">
                      <a16:colId xmlns:a16="http://schemas.microsoft.com/office/drawing/2014/main" val="126301119"/>
                    </a:ext>
                  </a:extLst>
                </a:gridCol>
                <a:gridCol w="304495">
                  <a:extLst>
                    <a:ext uri="{9D8B030D-6E8A-4147-A177-3AD203B41FA5}">
                      <a16:colId xmlns:a16="http://schemas.microsoft.com/office/drawing/2014/main" val="1511966483"/>
                    </a:ext>
                  </a:extLst>
                </a:gridCol>
                <a:gridCol w="304495">
                  <a:extLst>
                    <a:ext uri="{9D8B030D-6E8A-4147-A177-3AD203B41FA5}">
                      <a16:colId xmlns:a16="http://schemas.microsoft.com/office/drawing/2014/main" val="1350848106"/>
                    </a:ext>
                  </a:extLst>
                </a:gridCol>
                <a:gridCol w="304495">
                  <a:extLst>
                    <a:ext uri="{9D8B030D-6E8A-4147-A177-3AD203B41FA5}">
                      <a16:colId xmlns:a16="http://schemas.microsoft.com/office/drawing/2014/main" val="864053963"/>
                    </a:ext>
                  </a:extLst>
                </a:gridCol>
                <a:gridCol w="304495">
                  <a:extLst>
                    <a:ext uri="{9D8B030D-6E8A-4147-A177-3AD203B41FA5}">
                      <a16:colId xmlns:a16="http://schemas.microsoft.com/office/drawing/2014/main" val="111901280"/>
                    </a:ext>
                  </a:extLst>
                </a:gridCol>
                <a:gridCol w="304495">
                  <a:extLst>
                    <a:ext uri="{9D8B030D-6E8A-4147-A177-3AD203B41FA5}">
                      <a16:colId xmlns:a16="http://schemas.microsoft.com/office/drawing/2014/main" val="3113389341"/>
                    </a:ext>
                  </a:extLst>
                </a:gridCol>
                <a:gridCol w="304495">
                  <a:extLst>
                    <a:ext uri="{9D8B030D-6E8A-4147-A177-3AD203B41FA5}">
                      <a16:colId xmlns:a16="http://schemas.microsoft.com/office/drawing/2014/main" val="1012608586"/>
                    </a:ext>
                  </a:extLst>
                </a:gridCol>
                <a:gridCol w="304495">
                  <a:extLst>
                    <a:ext uri="{9D8B030D-6E8A-4147-A177-3AD203B41FA5}">
                      <a16:colId xmlns:a16="http://schemas.microsoft.com/office/drawing/2014/main" val="2443644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4501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24583891"/>
                  </a:ext>
                </a:extLst>
              </a:tr>
            </a:tbl>
          </a:graphicData>
        </a:graphic>
      </p:graphicFrame>
      <p:sp>
        <p:nvSpPr>
          <p:cNvPr id="4" name="Text Placeholder 3">
            <a:extLst>
              <a:ext uri="{FF2B5EF4-FFF2-40B4-BE49-F238E27FC236}">
                <a16:creationId xmlns:a16="http://schemas.microsoft.com/office/drawing/2014/main" id="{466B59B1-F9CD-4FDB-ACA9-755304ECB847}"/>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005365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32695-91FD-4884-8C90-ACB91568EFC5}"/>
              </a:ext>
            </a:extLst>
          </p:cNvPr>
          <p:cNvSpPr>
            <a:spLocks noGrp="1"/>
          </p:cNvSpPr>
          <p:nvPr>
            <p:ph type="title"/>
          </p:nvPr>
        </p:nvSpPr>
        <p:spPr/>
        <p:txBody>
          <a:bodyPr/>
          <a:lstStyle/>
          <a:p>
            <a:r>
              <a:rPr lang="de-DE"/>
              <a:t>Übersichts Radar / Letzte 2 Wochen | PB II - Wiss. Kult.</a:t>
            </a:r>
            <a:endParaRPr lang="en-US"/>
          </a:p>
        </p:txBody>
      </p:sp>
      <p:graphicFrame>
        <p:nvGraphicFramePr>
          <p:cNvPr id="6" name="Chart Placeholder 5">
            <a:extLst>
              <a:ext uri="{FF2B5EF4-FFF2-40B4-BE49-F238E27FC236}">
                <a16:creationId xmlns:a16="http://schemas.microsoft.com/office/drawing/2014/main" id="{E3969CEA-D19C-404C-9767-A840192CA4EA}"/>
              </a:ext>
            </a:extLst>
          </p:cNvPr>
          <p:cNvGraphicFramePr>
            <a:graphicFrameLocks noGrp="1"/>
          </p:cNvGraphicFramePr>
          <p:nvPr>
            <p:ph type="chart" sz="quarter" idx="13"/>
            <p:extLst>
              <p:ext uri="{D42A27DB-BD31-4B8C-83A1-F6EECF244321}">
                <p14:modId xmlns:p14="http://schemas.microsoft.com/office/powerpoint/2010/main" val="158321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D45EA-E987-4D7E-95DA-4305642C498A}"/>
              </a:ext>
            </a:extLst>
          </p:cNvPr>
          <p:cNvSpPr>
            <a:spLocks noGrp="1"/>
          </p:cNvSpPr>
          <p:nvPr>
            <p:ph type="body" sz="quarter" idx="14"/>
          </p:nvPr>
        </p:nvSpPr>
        <p:spPr/>
        <p:txBody>
          <a:bodyPr/>
          <a:lstStyle/>
          <a:p>
            <a:r>
              <a:rPr lang="en-US"/>
              <a:t>21.04.2019 - 05.05.2019</a:t>
            </a:r>
          </a:p>
        </p:txBody>
      </p:sp>
      <p:sp>
        <p:nvSpPr>
          <p:cNvPr id="5" name="Footer Placeholder 4">
            <a:extLst>
              <a:ext uri="{FF2B5EF4-FFF2-40B4-BE49-F238E27FC236}">
                <a16:creationId xmlns:a16="http://schemas.microsoft.com/office/drawing/2014/main" id="{E94727EC-55DB-455F-8A59-8645627996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372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DBE8B-128D-4DE5-B3B7-6E1604F44143}"/>
              </a:ext>
            </a:extLst>
          </p:cNvPr>
          <p:cNvSpPr>
            <a:spLocks noGrp="1"/>
          </p:cNvSpPr>
          <p:nvPr>
            <p:ph type="title"/>
          </p:nvPr>
        </p:nvSpPr>
        <p:spPr/>
        <p:txBody>
          <a:bodyPr/>
          <a:lstStyle/>
          <a:p>
            <a:r>
              <a:rPr lang="de-DE"/>
              <a:t>Postmenge pro Woche / 3 Monate | PB II - Wiss. Kult.</a:t>
            </a:r>
            <a:endParaRPr lang="en-US"/>
          </a:p>
        </p:txBody>
      </p:sp>
      <p:graphicFrame>
        <p:nvGraphicFramePr>
          <p:cNvPr id="6" name="Chart Placeholder 5">
            <a:extLst>
              <a:ext uri="{FF2B5EF4-FFF2-40B4-BE49-F238E27FC236}">
                <a16:creationId xmlns:a16="http://schemas.microsoft.com/office/drawing/2014/main" id="{D20B09D0-2E28-43CF-9060-4B22467901BD}"/>
              </a:ext>
            </a:extLst>
          </p:cNvPr>
          <p:cNvGraphicFramePr>
            <a:graphicFrameLocks noGrp="1"/>
          </p:cNvGraphicFramePr>
          <p:nvPr>
            <p:ph type="chart" sz="quarter" idx="13"/>
            <p:extLst>
              <p:ext uri="{D42A27DB-BD31-4B8C-83A1-F6EECF244321}">
                <p14:modId xmlns:p14="http://schemas.microsoft.com/office/powerpoint/2010/main" val="1540858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FBC81-3E95-4D1E-B830-EBE217FDC213}"/>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2479EDBA-38B1-4C00-AA29-D5677724A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9094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D1FF-AA7C-4C53-B629-8E0942E4CCD3}"/>
              </a:ext>
            </a:extLst>
          </p:cNvPr>
          <p:cNvSpPr>
            <a:spLocks noGrp="1"/>
          </p:cNvSpPr>
          <p:nvPr>
            <p:ph type="title"/>
          </p:nvPr>
        </p:nvSpPr>
        <p:spPr/>
        <p:txBody>
          <a:bodyPr/>
          <a:lstStyle/>
          <a:p>
            <a:r>
              <a:rPr lang="de-DE"/>
              <a:t>Post Zusammensetzung nach Typ / Letzte 2 Wochen | PB II - Wiss. Kult.</a:t>
            </a:r>
            <a:endParaRPr lang="en-US"/>
          </a:p>
        </p:txBody>
      </p:sp>
      <p:graphicFrame>
        <p:nvGraphicFramePr>
          <p:cNvPr id="6" name="Chart Placeholder 5">
            <a:extLst>
              <a:ext uri="{FF2B5EF4-FFF2-40B4-BE49-F238E27FC236}">
                <a16:creationId xmlns:a16="http://schemas.microsoft.com/office/drawing/2014/main" id="{D12959EB-FBEE-4BA0-87EA-56A447BA5F23}"/>
              </a:ext>
            </a:extLst>
          </p:cNvPr>
          <p:cNvGraphicFramePr>
            <a:graphicFrameLocks noGrp="1"/>
          </p:cNvGraphicFramePr>
          <p:nvPr>
            <p:ph type="chart" sz="quarter" idx="13"/>
            <p:extLst>
              <p:ext uri="{D42A27DB-BD31-4B8C-83A1-F6EECF244321}">
                <p14:modId xmlns:p14="http://schemas.microsoft.com/office/powerpoint/2010/main" val="3614494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5893A-797C-4507-8DDC-57542A1E16DA}"/>
              </a:ext>
            </a:extLst>
          </p:cNvPr>
          <p:cNvSpPr>
            <a:spLocks noGrp="1"/>
          </p:cNvSpPr>
          <p:nvPr>
            <p:ph type="body" sz="quarter" idx="14"/>
          </p:nvPr>
        </p:nvSpPr>
        <p:spPr/>
        <p:txBody>
          <a:bodyPr/>
          <a:lstStyle/>
          <a:p>
            <a:r>
              <a:rPr lang="en-US"/>
              <a:t>21.04.2019 - 05.05.2019</a:t>
            </a:r>
          </a:p>
        </p:txBody>
      </p:sp>
      <p:sp>
        <p:nvSpPr>
          <p:cNvPr id="5" name="Footer Placeholder 4">
            <a:extLst>
              <a:ext uri="{FF2B5EF4-FFF2-40B4-BE49-F238E27FC236}">
                <a16:creationId xmlns:a16="http://schemas.microsoft.com/office/drawing/2014/main" id="{DF46C414-CB1E-4CBA-B3DF-0D12AFD81C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344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193EB-2349-41C3-8C21-E33AEBF60AC6}"/>
              </a:ext>
            </a:extLst>
          </p:cNvPr>
          <p:cNvSpPr>
            <a:spLocks noGrp="1"/>
          </p:cNvSpPr>
          <p:nvPr>
            <p:ph type="title"/>
          </p:nvPr>
        </p:nvSpPr>
        <p:spPr/>
        <p:txBody>
          <a:bodyPr/>
          <a:lstStyle/>
          <a:p>
            <a:r>
              <a:rPr lang="de-DE"/>
              <a:t>Impressions / Letzte 3 Monate | PB II - Wiss. Kult.</a:t>
            </a:r>
            <a:endParaRPr lang="en-US"/>
          </a:p>
        </p:txBody>
      </p:sp>
      <p:graphicFrame>
        <p:nvGraphicFramePr>
          <p:cNvPr id="6" name="Chart Placeholder 5">
            <a:extLst>
              <a:ext uri="{FF2B5EF4-FFF2-40B4-BE49-F238E27FC236}">
                <a16:creationId xmlns:a16="http://schemas.microsoft.com/office/drawing/2014/main" id="{B83ED76E-E422-43A9-BF2E-43FD59676673}"/>
              </a:ext>
            </a:extLst>
          </p:cNvPr>
          <p:cNvGraphicFramePr>
            <a:graphicFrameLocks noGrp="1"/>
          </p:cNvGraphicFramePr>
          <p:nvPr>
            <p:ph type="chart" sz="quarter" idx="13"/>
            <p:extLst>
              <p:ext uri="{D42A27DB-BD31-4B8C-83A1-F6EECF244321}">
                <p14:modId xmlns:p14="http://schemas.microsoft.com/office/powerpoint/2010/main" val="1593334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30BD2-BB7A-4666-B198-F87BF5BFA2A6}"/>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8DD101E4-FF80-479F-B8C2-133E94226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40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4879C-2423-4C83-842D-8D05A1C5857E}"/>
              </a:ext>
            </a:extLst>
          </p:cNvPr>
          <p:cNvSpPr>
            <a:spLocks noGrp="1"/>
          </p:cNvSpPr>
          <p:nvPr>
            <p:ph type="title"/>
          </p:nvPr>
        </p:nvSpPr>
        <p:spPr/>
        <p:txBody>
          <a:bodyPr/>
          <a:lstStyle/>
          <a:p>
            <a:r>
              <a:rPr lang="de-DE"/>
              <a:t>Reichweite pro Woche / Letzte 3 Monate | PB II - Wiss. Kult.</a:t>
            </a:r>
            <a:endParaRPr lang="en-US"/>
          </a:p>
        </p:txBody>
      </p:sp>
      <p:graphicFrame>
        <p:nvGraphicFramePr>
          <p:cNvPr id="6" name="Chart Placeholder 5">
            <a:extLst>
              <a:ext uri="{FF2B5EF4-FFF2-40B4-BE49-F238E27FC236}">
                <a16:creationId xmlns:a16="http://schemas.microsoft.com/office/drawing/2014/main" id="{3FE1092B-FD67-4976-9893-605014777264}"/>
              </a:ext>
            </a:extLst>
          </p:cNvPr>
          <p:cNvGraphicFramePr>
            <a:graphicFrameLocks noGrp="1"/>
          </p:cNvGraphicFramePr>
          <p:nvPr>
            <p:ph type="chart" sz="quarter" idx="13"/>
            <p:extLst>
              <p:ext uri="{D42A27DB-BD31-4B8C-83A1-F6EECF244321}">
                <p14:modId xmlns:p14="http://schemas.microsoft.com/office/powerpoint/2010/main" val="367103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CE4539-8BEA-4C8E-B342-00A1C9799EE0}"/>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90064AE0-8892-461D-8BDE-1A5F3744D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438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11F4-7EB5-43B4-836C-A3DA66620965}"/>
              </a:ext>
            </a:extLst>
          </p:cNvPr>
          <p:cNvSpPr>
            <a:spLocks noGrp="1"/>
          </p:cNvSpPr>
          <p:nvPr>
            <p:ph type="title"/>
          </p:nvPr>
        </p:nvSpPr>
        <p:spPr/>
        <p:txBody>
          <a:bodyPr/>
          <a:lstStyle/>
          <a:p>
            <a:r>
              <a:rPr lang="en-US"/>
              <a:t>Interaction Rate / Letzte 3 Monate | PB II - Wiss. Kult.</a:t>
            </a:r>
          </a:p>
        </p:txBody>
      </p:sp>
      <p:graphicFrame>
        <p:nvGraphicFramePr>
          <p:cNvPr id="6" name="Chart Placeholder 5">
            <a:extLst>
              <a:ext uri="{FF2B5EF4-FFF2-40B4-BE49-F238E27FC236}">
                <a16:creationId xmlns:a16="http://schemas.microsoft.com/office/drawing/2014/main" id="{58FC47DE-E079-491D-980A-76C98546F29E}"/>
              </a:ext>
            </a:extLst>
          </p:cNvPr>
          <p:cNvGraphicFramePr>
            <a:graphicFrameLocks noGrp="1"/>
          </p:cNvGraphicFramePr>
          <p:nvPr>
            <p:ph type="chart" sz="quarter" idx="13"/>
            <p:extLst>
              <p:ext uri="{D42A27DB-BD31-4B8C-83A1-F6EECF244321}">
                <p14:modId xmlns:p14="http://schemas.microsoft.com/office/powerpoint/2010/main" val="1876438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020270-EC75-42CE-A17A-33FA655D72C5}"/>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5256AA29-FF1B-49AA-9797-80D80EBEE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564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E1209-A5A7-4076-B8C1-880BBC41BF40}"/>
              </a:ext>
            </a:extLst>
          </p:cNvPr>
          <p:cNvSpPr>
            <a:spLocks noGrp="1"/>
          </p:cNvSpPr>
          <p:nvPr>
            <p:ph type="title"/>
          </p:nvPr>
        </p:nvSpPr>
        <p:spPr/>
        <p:txBody>
          <a:bodyPr/>
          <a:lstStyle/>
          <a:p>
            <a:r>
              <a:rPr lang="de-DE"/>
              <a:t>Engagement Rate / Letzte 3 Monate | PB II - Wiss. Kult.</a:t>
            </a:r>
            <a:endParaRPr lang="en-US"/>
          </a:p>
        </p:txBody>
      </p:sp>
      <p:graphicFrame>
        <p:nvGraphicFramePr>
          <p:cNvPr id="6" name="Chart Placeholder 5">
            <a:extLst>
              <a:ext uri="{FF2B5EF4-FFF2-40B4-BE49-F238E27FC236}">
                <a16:creationId xmlns:a16="http://schemas.microsoft.com/office/drawing/2014/main" id="{670B347B-537A-4337-81A9-C18E52872AD5}"/>
              </a:ext>
            </a:extLst>
          </p:cNvPr>
          <p:cNvGraphicFramePr>
            <a:graphicFrameLocks noGrp="1"/>
          </p:cNvGraphicFramePr>
          <p:nvPr>
            <p:ph type="chart" sz="quarter" idx="13"/>
            <p:extLst>
              <p:ext uri="{D42A27DB-BD31-4B8C-83A1-F6EECF244321}">
                <p14:modId xmlns:p14="http://schemas.microsoft.com/office/powerpoint/2010/main" val="2352885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F41B48-5378-4F14-883C-E9157D1FEB1C}"/>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F943C3BC-39D6-4197-A45F-10CB39887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3911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CD366-D668-41FF-B03A-9D86AA53C54D}"/>
              </a:ext>
            </a:extLst>
          </p:cNvPr>
          <p:cNvSpPr>
            <a:spLocks noGrp="1"/>
          </p:cNvSpPr>
          <p:nvPr>
            <p:ph type="title"/>
          </p:nvPr>
        </p:nvSpPr>
        <p:spPr/>
        <p:txBody>
          <a:bodyPr/>
          <a:lstStyle/>
          <a:p>
            <a:r>
              <a:rPr lang="de-DE"/>
              <a:t>Top-FB-Postings nach Reichweite / Letzte 2 Wochen | PB II - Wiss. Kult. - 1 of 4</a:t>
            </a:r>
            <a:endParaRPr lang="en-US"/>
          </a:p>
        </p:txBody>
      </p:sp>
      <p:graphicFrame>
        <p:nvGraphicFramePr>
          <p:cNvPr id="5" name="Table Placeholder 4">
            <a:extLst>
              <a:ext uri="{FF2B5EF4-FFF2-40B4-BE49-F238E27FC236}">
                <a16:creationId xmlns:a16="http://schemas.microsoft.com/office/drawing/2014/main" id="{3975AC08-CFAE-4BD9-9A53-948F476111EA}"/>
              </a:ext>
            </a:extLst>
          </p:cNvPr>
          <p:cNvGraphicFramePr>
            <a:graphicFrameLocks noGrp="1"/>
          </p:cNvGraphicFramePr>
          <p:nvPr>
            <p:ph type="tbl" sz="quarter" idx="13"/>
            <p:extLst>
              <p:ext uri="{D42A27DB-BD31-4B8C-83A1-F6EECF244321}">
                <p14:modId xmlns:p14="http://schemas.microsoft.com/office/powerpoint/2010/main" val="132889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16897834"/>
                    </a:ext>
                  </a:extLst>
                </a:gridCol>
                <a:gridCol w="493776">
                  <a:extLst>
                    <a:ext uri="{9D8B030D-6E8A-4147-A177-3AD203B41FA5}">
                      <a16:colId xmlns:a16="http://schemas.microsoft.com/office/drawing/2014/main" val="1234810298"/>
                    </a:ext>
                  </a:extLst>
                </a:gridCol>
                <a:gridCol w="493776">
                  <a:extLst>
                    <a:ext uri="{9D8B030D-6E8A-4147-A177-3AD203B41FA5}">
                      <a16:colId xmlns:a16="http://schemas.microsoft.com/office/drawing/2014/main" val="3695396932"/>
                    </a:ext>
                  </a:extLst>
                </a:gridCol>
                <a:gridCol w="493776">
                  <a:extLst>
                    <a:ext uri="{9D8B030D-6E8A-4147-A177-3AD203B41FA5}">
                      <a16:colId xmlns:a16="http://schemas.microsoft.com/office/drawing/2014/main" val="3606389502"/>
                    </a:ext>
                  </a:extLst>
                </a:gridCol>
                <a:gridCol w="493776">
                  <a:extLst>
                    <a:ext uri="{9D8B030D-6E8A-4147-A177-3AD203B41FA5}">
                      <a16:colId xmlns:a16="http://schemas.microsoft.com/office/drawing/2014/main" val="2243974897"/>
                    </a:ext>
                  </a:extLst>
                </a:gridCol>
                <a:gridCol w="493776">
                  <a:extLst>
                    <a:ext uri="{9D8B030D-6E8A-4147-A177-3AD203B41FA5}">
                      <a16:colId xmlns:a16="http://schemas.microsoft.com/office/drawing/2014/main" val="4273561939"/>
                    </a:ext>
                  </a:extLst>
                </a:gridCol>
                <a:gridCol w="493776">
                  <a:extLst>
                    <a:ext uri="{9D8B030D-6E8A-4147-A177-3AD203B41FA5}">
                      <a16:colId xmlns:a16="http://schemas.microsoft.com/office/drawing/2014/main" val="1921689111"/>
                    </a:ext>
                  </a:extLst>
                </a:gridCol>
                <a:gridCol w="493776">
                  <a:extLst>
                    <a:ext uri="{9D8B030D-6E8A-4147-A177-3AD203B41FA5}">
                      <a16:colId xmlns:a16="http://schemas.microsoft.com/office/drawing/2014/main" val="3883138679"/>
                    </a:ext>
                  </a:extLst>
                </a:gridCol>
                <a:gridCol w="493776">
                  <a:extLst>
                    <a:ext uri="{9D8B030D-6E8A-4147-A177-3AD203B41FA5}">
                      <a16:colId xmlns:a16="http://schemas.microsoft.com/office/drawing/2014/main" val="920177424"/>
                    </a:ext>
                  </a:extLst>
                </a:gridCol>
                <a:gridCol w="493776">
                  <a:extLst>
                    <a:ext uri="{9D8B030D-6E8A-4147-A177-3AD203B41FA5}">
                      <a16:colId xmlns:a16="http://schemas.microsoft.com/office/drawing/2014/main" val="703771658"/>
                    </a:ext>
                  </a:extLst>
                </a:gridCol>
                <a:gridCol w="493776">
                  <a:extLst>
                    <a:ext uri="{9D8B030D-6E8A-4147-A177-3AD203B41FA5}">
                      <a16:colId xmlns:a16="http://schemas.microsoft.com/office/drawing/2014/main" val="2617463470"/>
                    </a:ext>
                  </a:extLst>
                </a:gridCol>
                <a:gridCol w="493776">
                  <a:extLst>
                    <a:ext uri="{9D8B030D-6E8A-4147-A177-3AD203B41FA5}">
                      <a16:colId xmlns:a16="http://schemas.microsoft.com/office/drawing/2014/main" val="1422099621"/>
                    </a:ext>
                  </a:extLst>
                </a:gridCol>
                <a:gridCol w="493776">
                  <a:extLst>
                    <a:ext uri="{9D8B030D-6E8A-4147-A177-3AD203B41FA5}">
                      <a16:colId xmlns:a16="http://schemas.microsoft.com/office/drawing/2014/main" val="1357928270"/>
                    </a:ext>
                  </a:extLst>
                </a:gridCol>
                <a:gridCol w="493776">
                  <a:extLst>
                    <a:ext uri="{9D8B030D-6E8A-4147-A177-3AD203B41FA5}">
                      <a16:colId xmlns:a16="http://schemas.microsoft.com/office/drawing/2014/main" val="169290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1432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- 2019-04-26 14:01:01 </a:t>
                      </a:r>
                      <a:r>
                        <a:rPr kumimoji="0" lang="de-DE" sz="1000" b="0" i="0" u="none" strike="noStrike" kern="1200" cap="none" spc="0" normalizeH="0" baseline="0" noProof="0">
                          <a:ln>
                            <a:noFill/>
                          </a:ln>
                          <a:solidFill>
                            <a:prstClr val="black"/>
                          </a:solidFill>
                          <a:effectLst/>
                          <a:uLnTx/>
                          <a:uFillTx/>
                          <a:latin typeface="+mn-lt"/>
                          <a:ea typeface="+mn-ea"/>
                          <a:cs typeface="+mn-cs"/>
                        </a:rPr>
                        <a:t> 
 Warum darf man Enten eigentlich nicht mit Brot füttern?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995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- 2019-04-27 07:43:00 </a:t>
                      </a:r>
                      <a:r>
                        <a:rPr kumimoji="0" lang="de-DE" sz="1000" b="0" i="0" u="none" strike="noStrike" kern="1200" cap="none" spc="0" normalizeH="0" baseline="0" noProof="0">
                          <a:ln>
                            <a:noFill/>
                          </a:ln>
                          <a:solidFill>
                            <a:prstClr val="black"/>
                          </a:solidFill>
                          <a:effectLst/>
                          <a:uLnTx/>
                          <a:uFillTx/>
                          <a:latin typeface="+mn-lt"/>
                          <a:ea typeface="+mn-ea"/>
                          <a:cs typeface="+mn-cs"/>
                        </a:rPr>
                        <a:t> 
 ☝️Wenn's im Wald nach Maggi riecht, solltet ihr gaaaanz vorsichtig sein. ☝️
10 Dinge, die ihr bei Wildschweinbegegnungen wissen müsst: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945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- 2019-04-21 08:54:03 </a:t>
                      </a:r>
                      <a:r>
                        <a:rPr kumimoji="0" lang="de-DE" sz="1000" b="0" i="0" u="none" strike="noStrike" kern="1200" cap="none" spc="0" normalizeH="0" baseline="0" noProof="0">
                          <a:ln>
                            <a:noFill/>
                          </a:ln>
                          <a:solidFill>
                            <a:prstClr val="black"/>
                          </a:solidFill>
                          <a:effectLst/>
                          <a:uLnTx/>
                          <a:uFillTx/>
                          <a:latin typeface="+mn-lt"/>
                          <a:ea typeface="+mn-ea"/>
                          <a:cs typeface="+mn-cs"/>
                        </a:rPr>
                        <a:t> 
 Sonntagmorgen. Erstmal schön einen Kaffee trinken. Am besten aus der Kapsel. Dann hat die Umwelt auch noch was davon.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2986265"/>
                  </a:ext>
                </a:extLst>
              </a:tr>
            </a:tbl>
          </a:graphicData>
        </a:graphic>
      </p:graphicFrame>
      <p:sp>
        <p:nvSpPr>
          <p:cNvPr id="4" name="Text Placeholder 3">
            <a:extLst>
              <a:ext uri="{FF2B5EF4-FFF2-40B4-BE49-F238E27FC236}">
                <a16:creationId xmlns:a16="http://schemas.microsoft.com/office/drawing/2014/main" id="{346E4D30-73E3-4304-BCD4-6A66A82CB048}"/>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892645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7EB0-8553-4F34-A0B1-7F2011159559}"/>
              </a:ext>
            </a:extLst>
          </p:cNvPr>
          <p:cNvSpPr>
            <a:spLocks noGrp="1"/>
          </p:cNvSpPr>
          <p:nvPr>
            <p:ph type="title"/>
          </p:nvPr>
        </p:nvSpPr>
        <p:spPr/>
        <p:txBody>
          <a:bodyPr/>
          <a:lstStyle/>
          <a:p>
            <a:r>
              <a:rPr lang="de-DE"/>
              <a:t>Top-FB-Postings nach Reichweite / Letzte 2 Wochen | PB II - Wiss. Kult. - 2 of 4</a:t>
            </a:r>
            <a:endParaRPr lang="en-US"/>
          </a:p>
        </p:txBody>
      </p:sp>
      <p:graphicFrame>
        <p:nvGraphicFramePr>
          <p:cNvPr id="5" name="Table Placeholder 4">
            <a:extLst>
              <a:ext uri="{FF2B5EF4-FFF2-40B4-BE49-F238E27FC236}">
                <a16:creationId xmlns:a16="http://schemas.microsoft.com/office/drawing/2014/main" id="{A5F983A0-388E-4B7A-9C46-F6DCAED9205A}"/>
              </a:ext>
            </a:extLst>
          </p:cNvPr>
          <p:cNvGraphicFramePr>
            <a:graphicFrameLocks noGrp="1"/>
          </p:cNvGraphicFramePr>
          <p:nvPr>
            <p:ph type="tbl" sz="quarter" idx="13"/>
            <p:extLst>
              <p:ext uri="{D42A27DB-BD31-4B8C-83A1-F6EECF244321}">
                <p14:modId xmlns:p14="http://schemas.microsoft.com/office/powerpoint/2010/main" val="180045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83860181"/>
                    </a:ext>
                  </a:extLst>
                </a:gridCol>
                <a:gridCol w="493776">
                  <a:extLst>
                    <a:ext uri="{9D8B030D-6E8A-4147-A177-3AD203B41FA5}">
                      <a16:colId xmlns:a16="http://schemas.microsoft.com/office/drawing/2014/main" val="1319965454"/>
                    </a:ext>
                  </a:extLst>
                </a:gridCol>
                <a:gridCol w="493776">
                  <a:extLst>
                    <a:ext uri="{9D8B030D-6E8A-4147-A177-3AD203B41FA5}">
                      <a16:colId xmlns:a16="http://schemas.microsoft.com/office/drawing/2014/main" val="3102294475"/>
                    </a:ext>
                  </a:extLst>
                </a:gridCol>
                <a:gridCol w="493776">
                  <a:extLst>
                    <a:ext uri="{9D8B030D-6E8A-4147-A177-3AD203B41FA5}">
                      <a16:colId xmlns:a16="http://schemas.microsoft.com/office/drawing/2014/main" val="190976803"/>
                    </a:ext>
                  </a:extLst>
                </a:gridCol>
                <a:gridCol w="493776">
                  <a:extLst>
                    <a:ext uri="{9D8B030D-6E8A-4147-A177-3AD203B41FA5}">
                      <a16:colId xmlns:a16="http://schemas.microsoft.com/office/drawing/2014/main" val="2560480073"/>
                    </a:ext>
                  </a:extLst>
                </a:gridCol>
                <a:gridCol w="493776">
                  <a:extLst>
                    <a:ext uri="{9D8B030D-6E8A-4147-A177-3AD203B41FA5}">
                      <a16:colId xmlns:a16="http://schemas.microsoft.com/office/drawing/2014/main" val="3123477731"/>
                    </a:ext>
                  </a:extLst>
                </a:gridCol>
                <a:gridCol w="493776">
                  <a:extLst>
                    <a:ext uri="{9D8B030D-6E8A-4147-A177-3AD203B41FA5}">
                      <a16:colId xmlns:a16="http://schemas.microsoft.com/office/drawing/2014/main" val="487729951"/>
                    </a:ext>
                  </a:extLst>
                </a:gridCol>
                <a:gridCol w="493776">
                  <a:extLst>
                    <a:ext uri="{9D8B030D-6E8A-4147-A177-3AD203B41FA5}">
                      <a16:colId xmlns:a16="http://schemas.microsoft.com/office/drawing/2014/main" val="71967257"/>
                    </a:ext>
                  </a:extLst>
                </a:gridCol>
                <a:gridCol w="493776">
                  <a:extLst>
                    <a:ext uri="{9D8B030D-6E8A-4147-A177-3AD203B41FA5}">
                      <a16:colId xmlns:a16="http://schemas.microsoft.com/office/drawing/2014/main" val="4258705233"/>
                    </a:ext>
                  </a:extLst>
                </a:gridCol>
                <a:gridCol w="493776">
                  <a:extLst>
                    <a:ext uri="{9D8B030D-6E8A-4147-A177-3AD203B41FA5}">
                      <a16:colId xmlns:a16="http://schemas.microsoft.com/office/drawing/2014/main" val="1277495551"/>
                    </a:ext>
                  </a:extLst>
                </a:gridCol>
                <a:gridCol w="493776">
                  <a:extLst>
                    <a:ext uri="{9D8B030D-6E8A-4147-A177-3AD203B41FA5}">
                      <a16:colId xmlns:a16="http://schemas.microsoft.com/office/drawing/2014/main" val="3014795470"/>
                    </a:ext>
                  </a:extLst>
                </a:gridCol>
                <a:gridCol w="493776">
                  <a:extLst>
                    <a:ext uri="{9D8B030D-6E8A-4147-A177-3AD203B41FA5}">
                      <a16:colId xmlns:a16="http://schemas.microsoft.com/office/drawing/2014/main" val="410206214"/>
                    </a:ext>
                  </a:extLst>
                </a:gridCol>
                <a:gridCol w="493776">
                  <a:extLst>
                    <a:ext uri="{9D8B030D-6E8A-4147-A177-3AD203B41FA5}">
                      <a16:colId xmlns:a16="http://schemas.microsoft.com/office/drawing/2014/main" val="3551512023"/>
                    </a:ext>
                  </a:extLst>
                </a:gridCol>
                <a:gridCol w="493776">
                  <a:extLst>
                    <a:ext uri="{9D8B030D-6E8A-4147-A177-3AD203B41FA5}">
                      <a16:colId xmlns:a16="http://schemas.microsoft.com/office/drawing/2014/main" val="198363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819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- 2019-05-05 09:35:06 </a:t>
                      </a:r>
                      <a:r>
                        <a:rPr kumimoji="0" lang="de-DE" sz="1000" b="0" i="0" u="none" strike="noStrike" kern="1200" cap="none" spc="0" normalizeH="0" baseline="0" noProof="0">
                          <a:ln>
                            <a:noFill/>
                          </a:ln>
                          <a:solidFill>
                            <a:prstClr val="black"/>
                          </a:solidFill>
                          <a:effectLst/>
                          <a:uLnTx/>
                          <a:uFillTx/>
                          <a:latin typeface="+mn-lt"/>
                          <a:ea typeface="+mn-ea"/>
                          <a:cs typeface="+mn-cs"/>
                        </a:rPr>
                        <a:t> 
 Alle Menschen gesund ernähren und gleichzeitig den Planeten schützen – wie schön wäre das! Möglich wäre es, sagen Forscher.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481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Markt - 2019-04-21 16:58:00 </a:t>
                      </a:r>
                      <a:r>
                        <a:rPr kumimoji="0" lang="de-DE" sz="1000" b="0" i="0" u="none" strike="noStrike" kern="1200" cap="none" spc="0" normalizeH="0" baseline="0" noProof="0">
                          <a:ln>
                            <a:noFill/>
                          </a:ln>
                          <a:solidFill>
                            <a:prstClr val="black"/>
                          </a:solidFill>
                          <a:effectLst/>
                          <a:uLnTx/>
                          <a:uFillTx/>
                          <a:latin typeface="+mn-lt"/>
                          <a:ea typeface="+mn-ea"/>
                          <a:cs typeface="+mn-cs"/>
                        </a:rPr>
                        <a:t> 
 Diese Bäckerei schmeißt übrig gebliebenes Brot nicht weg, sondern verteilt Teilchen und Brötchen nach Ladenschluss an Bedürftige 🍞🥖. Sollten andere Bäckereien diesem Beispiel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815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- 2019-04-22 17:57:10 </a:t>
                      </a:r>
                      <a:r>
                        <a:rPr kumimoji="0" lang="de-DE" sz="1000" b="0" i="0" u="none" strike="noStrike" kern="1200" cap="none" spc="0" normalizeH="0" baseline="0" noProof="0">
                          <a:ln>
                            <a:noFill/>
                          </a:ln>
                          <a:solidFill>
                            <a:prstClr val="black"/>
                          </a:solidFill>
                          <a:effectLst/>
                          <a:uLnTx/>
                          <a:uFillTx/>
                          <a:latin typeface="+mn-lt"/>
                          <a:ea typeface="+mn-ea"/>
                          <a:cs typeface="+mn-cs"/>
                        </a:rPr>
                        <a:t> 
 Kampfhund, Listenhund – ganz egal wie man es nun nennt, manchen Hunderassen sagt man nach, besonders aggressiv zu sein.  Viel wichtiger als die Rasse ist aber die richtige Erziehung.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9018767"/>
                  </a:ext>
                </a:extLst>
              </a:tr>
            </a:tbl>
          </a:graphicData>
        </a:graphic>
      </p:graphicFrame>
      <p:sp>
        <p:nvSpPr>
          <p:cNvPr id="4" name="Text Placeholder 3">
            <a:extLst>
              <a:ext uri="{FF2B5EF4-FFF2-40B4-BE49-F238E27FC236}">
                <a16:creationId xmlns:a16="http://schemas.microsoft.com/office/drawing/2014/main" id="{FE503577-DA0E-4425-BF82-0D31B80042E1}"/>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045149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D410C-270D-4086-BA35-A235466A18B0}"/>
              </a:ext>
            </a:extLst>
          </p:cNvPr>
          <p:cNvSpPr>
            <a:spLocks noGrp="1"/>
          </p:cNvSpPr>
          <p:nvPr>
            <p:ph type="title"/>
          </p:nvPr>
        </p:nvSpPr>
        <p:spPr/>
        <p:txBody>
          <a:bodyPr/>
          <a:lstStyle/>
          <a:p>
            <a:r>
              <a:rPr lang="de-DE"/>
              <a:t>Top-FB-Postings nach Reichweite / Letzte 2 Wochen | PB II - Wiss. Kult. - 3 of 4</a:t>
            </a:r>
            <a:endParaRPr lang="en-US"/>
          </a:p>
        </p:txBody>
      </p:sp>
      <p:graphicFrame>
        <p:nvGraphicFramePr>
          <p:cNvPr id="5" name="Table Placeholder 4">
            <a:extLst>
              <a:ext uri="{FF2B5EF4-FFF2-40B4-BE49-F238E27FC236}">
                <a16:creationId xmlns:a16="http://schemas.microsoft.com/office/drawing/2014/main" id="{F11495D1-568C-4C18-B954-4B82F7087AD8}"/>
              </a:ext>
            </a:extLst>
          </p:cNvPr>
          <p:cNvGraphicFramePr>
            <a:graphicFrameLocks noGrp="1"/>
          </p:cNvGraphicFramePr>
          <p:nvPr>
            <p:ph type="tbl" sz="quarter" idx="13"/>
            <p:extLst>
              <p:ext uri="{D42A27DB-BD31-4B8C-83A1-F6EECF244321}">
                <p14:modId xmlns:p14="http://schemas.microsoft.com/office/powerpoint/2010/main" val="2700476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47868054"/>
                    </a:ext>
                  </a:extLst>
                </a:gridCol>
                <a:gridCol w="493776">
                  <a:extLst>
                    <a:ext uri="{9D8B030D-6E8A-4147-A177-3AD203B41FA5}">
                      <a16:colId xmlns:a16="http://schemas.microsoft.com/office/drawing/2014/main" val="3351206483"/>
                    </a:ext>
                  </a:extLst>
                </a:gridCol>
                <a:gridCol w="493776">
                  <a:extLst>
                    <a:ext uri="{9D8B030D-6E8A-4147-A177-3AD203B41FA5}">
                      <a16:colId xmlns:a16="http://schemas.microsoft.com/office/drawing/2014/main" val="340438817"/>
                    </a:ext>
                  </a:extLst>
                </a:gridCol>
                <a:gridCol w="493776">
                  <a:extLst>
                    <a:ext uri="{9D8B030D-6E8A-4147-A177-3AD203B41FA5}">
                      <a16:colId xmlns:a16="http://schemas.microsoft.com/office/drawing/2014/main" val="2528865166"/>
                    </a:ext>
                  </a:extLst>
                </a:gridCol>
                <a:gridCol w="493776">
                  <a:extLst>
                    <a:ext uri="{9D8B030D-6E8A-4147-A177-3AD203B41FA5}">
                      <a16:colId xmlns:a16="http://schemas.microsoft.com/office/drawing/2014/main" val="4081167514"/>
                    </a:ext>
                  </a:extLst>
                </a:gridCol>
                <a:gridCol w="493776">
                  <a:extLst>
                    <a:ext uri="{9D8B030D-6E8A-4147-A177-3AD203B41FA5}">
                      <a16:colId xmlns:a16="http://schemas.microsoft.com/office/drawing/2014/main" val="2759849601"/>
                    </a:ext>
                  </a:extLst>
                </a:gridCol>
                <a:gridCol w="493776">
                  <a:extLst>
                    <a:ext uri="{9D8B030D-6E8A-4147-A177-3AD203B41FA5}">
                      <a16:colId xmlns:a16="http://schemas.microsoft.com/office/drawing/2014/main" val="1365762036"/>
                    </a:ext>
                  </a:extLst>
                </a:gridCol>
                <a:gridCol w="493776">
                  <a:extLst>
                    <a:ext uri="{9D8B030D-6E8A-4147-A177-3AD203B41FA5}">
                      <a16:colId xmlns:a16="http://schemas.microsoft.com/office/drawing/2014/main" val="2318424549"/>
                    </a:ext>
                  </a:extLst>
                </a:gridCol>
                <a:gridCol w="493776">
                  <a:extLst>
                    <a:ext uri="{9D8B030D-6E8A-4147-A177-3AD203B41FA5}">
                      <a16:colId xmlns:a16="http://schemas.microsoft.com/office/drawing/2014/main" val="323910284"/>
                    </a:ext>
                  </a:extLst>
                </a:gridCol>
                <a:gridCol w="493776">
                  <a:extLst>
                    <a:ext uri="{9D8B030D-6E8A-4147-A177-3AD203B41FA5}">
                      <a16:colId xmlns:a16="http://schemas.microsoft.com/office/drawing/2014/main" val="321663442"/>
                    </a:ext>
                  </a:extLst>
                </a:gridCol>
                <a:gridCol w="493776">
                  <a:extLst>
                    <a:ext uri="{9D8B030D-6E8A-4147-A177-3AD203B41FA5}">
                      <a16:colId xmlns:a16="http://schemas.microsoft.com/office/drawing/2014/main" val="949974276"/>
                    </a:ext>
                  </a:extLst>
                </a:gridCol>
                <a:gridCol w="493776">
                  <a:extLst>
                    <a:ext uri="{9D8B030D-6E8A-4147-A177-3AD203B41FA5}">
                      <a16:colId xmlns:a16="http://schemas.microsoft.com/office/drawing/2014/main" val="2715331157"/>
                    </a:ext>
                  </a:extLst>
                </a:gridCol>
                <a:gridCol w="493776">
                  <a:extLst>
                    <a:ext uri="{9D8B030D-6E8A-4147-A177-3AD203B41FA5}">
                      <a16:colId xmlns:a16="http://schemas.microsoft.com/office/drawing/2014/main" val="2744842747"/>
                    </a:ext>
                  </a:extLst>
                </a:gridCol>
                <a:gridCol w="493776">
                  <a:extLst>
                    <a:ext uri="{9D8B030D-6E8A-4147-A177-3AD203B41FA5}">
                      <a16:colId xmlns:a16="http://schemas.microsoft.com/office/drawing/2014/main" val="55579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4978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- 2019-04-24 08:27:35 </a:t>
                      </a:r>
                      <a:r>
                        <a:rPr kumimoji="0" lang="de-DE" sz="1000" b="0" i="0" u="none" strike="noStrike" kern="1200" cap="none" spc="0" normalizeH="0" baseline="0" noProof="0">
                          <a:ln>
                            <a:noFill/>
                          </a:ln>
                          <a:solidFill>
                            <a:prstClr val="black"/>
                          </a:solidFill>
                          <a:effectLst/>
                          <a:uLnTx/>
                          <a:uFillTx/>
                          <a:latin typeface="+mn-lt"/>
                          <a:ea typeface="+mn-ea"/>
                          <a:cs typeface="+mn-cs"/>
                        </a:rPr>
                        <a:t> 
 Eine Person liegt bewusstlos am Boden. Jetzt heißt es rasch handeln, denn: Eine Herzdruckmassage kann Leben retten.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362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- 2019-05-04 07:34:00 </a:t>
                      </a:r>
                      <a:r>
                        <a:rPr kumimoji="0" lang="de-DE" sz="1000" b="0" i="0" u="none" strike="noStrike" kern="1200" cap="none" spc="0" normalizeH="0" baseline="0" noProof="0">
                          <a:ln>
                            <a:noFill/>
                          </a:ln>
                          <a:solidFill>
                            <a:prstClr val="black"/>
                          </a:solidFill>
                          <a:effectLst/>
                          <a:uLnTx/>
                          <a:uFillTx/>
                          <a:latin typeface="+mn-lt"/>
                          <a:ea typeface="+mn-ea"/>
                          <a:cs typeface="+mn-cs"/>
                        </a:rPr>
                        <a:t> 
 😻 Viele Freigängerkatzen gehen mal beim Nachbarn gucken, ob es da was zu Essen gibt. Aber darf man ihnen dann auch was 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871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- 2019-04-26 16:07:02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Angriffe von Kühen und Stieren auf Menschen - und die enden zum Teil sogar tödlich. Viele gefährliche Situationen kann man aber durch ein paar einfache Verhaltensregeln vermeiden.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8578100"/>
                  </a:ext>
                </a:extLst>
              </a:tr>
            </a:tbl>
          </a:graphicData>
        </a:graphic>
      </p:graphicFrame>
      <p:sp>
        <p:nvSpPr>
          <p:cNvPr id="4" name="Text Placeholder 3">
            <a:extLst>
              <a:ext uri="{FF2B5EF4-FFF2-40B4-BE49-F238E27FC236}">
                <a16:creationId xmlns:a16="http://schemas.microsoft.com/office/drawing/2014/main" id="{86791CDF-F3FD-47B6-B3C0-3DCCB3B4D284}"/>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42408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80E7-8449-4574-9A93-EC278334EBA7}"/>
              </a:ext>
            </a:extLst>
          </p:cNvPr>
          <p:cNvSpPr>
            <a:spLocks noGrp="1"/>
          </p:cNvSpPr>
          <p:nvPr>
            <p:ph type="title"/>
          </p:nvPr>
        </p:nvSpPr>
        <p:spPr/>
        <p:txBody>
          <a:bodyPr/>
          <a:lstStyle/>
          <a:p>
            <a:r>
              <a:rPr lang="de-DE"/>
              <a:t>Top-FB-Postings nach Reichweite / Letzte 2 Wochen | PB II - Wiss. Kult. - 4 of 4</a:t>
            </a:r>
            <a:endParaRPr lang="en-US"/>
          </a:p>
        </p:txBody>
      </p:sp>
      <p:graphicFrame>
        <p:nvGraphicFramePr>
          <p:cNvPr id="5" name="Table Placeholder 4">
            <a:extLst>
              <a:ext uri="{FF2B5EF4-FFF2-40B4-BE49-F238E27FC236}">
                <a16:creationId xmlns:a16="http://schemas.microsoft.com/office/drawing/2014/main" id="{2CD57DE1-F28F-4C9B-BB0F-AF6519B76A73}"/>
              </a:ext>
            </a:extLst>
          </p:cNvPr>
          <p:cNvGraphicFramePr>
            <a:graphicFrameLocks noGrp="1"/>
          </p:cNvGraphicFramePr>
          <p:nvPr>
            <p:ph type="tbl" sz="quarter" idx="13"/>
            <p:extLst>
              <p:ext uri="{D42A27DB-BD31-4B8C-83A1-F6EECF244321}">
                <p14:modId xmlns:p14="http://schemas.microsoft.com/office/powerpoint/2010/main" val="204431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22559587"/>
                    </a:ext>
                  </a:extLst>
                </a:gridCol>
                <a:gridCol w="493776">
                  <a:extLst>
                    <a:ext uri="{9D8B030D-6E8A-4147-A177-3AD203B41FA5}">
                      <a16:colId xmlns:a16="http://schemas.microsoft.com/office/drawing/2014/main" val="2237516197"/>
                    </a:ext>
                  </a:extLst>
                </a:gridCol>
                <a:gridCol w="493776">
                  <a:extLst>
                    <a:ext uri="{9D8B030D-6E8A-4147-A177-3AD203B41FA5}">
                      <a16:colId xmlns:a16="http://schemas.microsoft.com/office/drawing/2014/main" val="2310703922"/>
                    </a:ext>
                  </a:extLst>
                </a:gridCol>
                <a:gridCol w="493776">
                  <a:extLst>
                    <a:ext uri="{9D8B030D-6E8A-4147-A177-3AD203B41FA5}">
                      <a16:colId xmlns:a16="http://schemas.microsoft.com/office/drawing/2014/main" val="3651803996"/>
                    </a:ext>
                  </a:extLst>
                </a:gridCol>
                <a:gridCol w="493776">
                  <a:extLst>
                    <a:ext uri="{9D8B030D-6E8A-4147-A177-3AD203B41FA5}">
                      <a16:colId xmlns:a16="http://schemas.microsoft.com/office/drawing/2014/main" val="3782424368"/>
                    </a:ext>
                  </a:extLst>
                </a:gridCol>
                <a:gridCol w="493776">
                  <a:extLst>
                    <a:ext uri="{9D8B030D-6E8A-4147-A177-3AD203B41FA5}">
                      <a16:colId xmlns:a16="http://schemas.microsoft.com/office/drawing/2014/main" val="3137715479"/>
                    </a:ext>
                  </a:extLst>
                </a:gridCol>
                <a:gridCol w="493776">
                  <a:extLst>
                    <a:ext uri="{9D8B030D-6E8A-4147-A177-3AD203B41FA5}">
                      <a16:colId xmlns:a16="http://schemas.microsoft.com/office/drawing/2014/main" val="1548279734"/>
                    </a:ext>
                  </a:extLst>
                </a:gridCol>
                <a:gridCol w="493776">
                  <a:extLst>
                    <a:ext uri="{9D8B030D-6E8A-4147-A177-3AD203B41FA5}">
                      <a16:colId xmlns:a16="http://schemas.microsoft.com/office/drawing/2014/main" val="3894667567"/>
                    </a:ext>
                  </a:extLst>
                </a:gridCol>
                <a:gridCol w="493776">
                  <a:extLst>
                    <a:ext uri="{9D8B030D-6E8A-4147-A177-3AD203B41FA5}">
                      <a16:colId xmlns:a16="http://schemas.microsoft.com/office/drawing/2014/main" val="159049037"/>
                    </a:ext>
                  </a:extLst>
                </a:gridCol>
                <a:gridCol w="493776">
                  <a:extLst>
                    <a:ext uri="{9D8B030D-6E8A-4147-A177-3AD203B41FA5}">
                      <a16:colId xmlns:a16="http://schemas.microsoft.com/office/drawing/2014/main" val="3278956"/>
                    </a:ext>
                  </a:extLst>
                </a:gridCol>
                <a:gridCol w="493776">
                  <a:extLst>
                    <a:ext uri="{9D8B030D-6E8A-4147-A177-3AD203B41FA5}">
                      <a16:colId xmlns:a16="http://schemas.microsoft.com/office/drawing/2014/main" val="1782452941"/>
                    </a:ext>
                  </a:extLst>
                </a:gridCol>
                <a:gridCol w="493776">
                  <a:extLst>
                    <a:ext uri="{9D8B030D-6E8A-4147-A177-3AD203B41FA5}">
                      <a16:colId xmlns:a16="http://schemas.microsoft.com/office/drawing/2014/main" val="2684532422"/>
                    </a:ext>
                  </a:extLst>
                </a:gridCol>
                <a:gridCol w="493776">
                  <a:extLst>
                    <a:ext uri="{9D8B030D-6E8A-4147-A177-3AD203B41FA5}">
                      <a16:colId xmlns:a16="http://schemas.microsoft.com/office/drawing/2014/main" val="1992852431"/>
                    </a:ext>
                  </a:extLst>
                </a:gridCol>
                <a:gridCol w="493776">
                  <a:extLst>
                    <a:ext uri="{9D8B030D-6E8A-4147-A177-3AD203B41FA5}">
                      <a16:colId xmlns:a16="http://schemas.microsoft.com/office/drawing/2014/main" val="61341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102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- 2019-05-02 09:06:19 </a:t>
                      </a:r>
                      <a:r>
                        <a:rPr kumimoji="0" lang="de-DE" sz="1000" b="0" i="0" u="none" strike="noStrike" kern="1200" cap="none" spc="0" normalizeH="0" baseline="0" noProof="0">
                          <a:ln>
                            <a:noFill/>
                          </a:ln>
                          <a:solidFill>
                            <a:prstClr val="black"/>
                          </a:solidFill>
                          <a:effectLst/>
                          <a:uLnTx/>
                          <a:uFillTx/>
                          <a:latin typeface="+mn-lt"/>
                          <a:ea typeface="+mn-ea"/>
                          <a:cs typeface="+mn-cs"/>
                        </a:rPr>
                        <a:t> 
 Alle Lebensmittel, die bis heute produziert wurden, landen in der Tonne: knapp 18 Millionen Tonnen pro Jahr. Das muss nicht sein, denn vieles ist viel länger haltbar, als man denkt.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8916968"/>
                  </a:ext>
                </a:extLst>
              </a:tr>
            </a:tbl>
          </a:graphicData>
        </a:graphic>
      </p:graphicFrame>
      <p:sp>
        <p:nvSpPr>
          <p:cNvPr id="4" name="Text Placeholder 3">
            <a:extLst>
              <a:ext uri="{FF2B5EF4-FFF2-40B4-BE49-F238E27FC236}">
                <a16:creationId xmlns:a16="http://schemas.microsoft.com/office/drawing/2014/main" id="{671AFCD5-7C7E-4676-BD84-16D60BA73241}"/>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035833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7DA9-ADF0-4342-9848-1FFEAE94BCA8}"/>
              </a:ext>
            </a:extLst>
          </p:cNvPr>
          <p:cNvSpPr>
            <a:spLocks noGrp="1"/>
          </p:cNvSpPr>
          <p:nvPr>
            <p:ph type="title"/>
          </p:nvPr>
        </p:nvSpPr>
        <p:spPr/>
        <p:txBody>
          <a:bodyPr/>
          <a:lstStyle/>
          <a:p>
            <a:r>
              <a:rPr lang="de-DE"/>
              <a:t>Instagram Übersicht / Letzte 2 Wochen | PB II - Wiss. Kult.</a:t>
            </a:r>
            <a:endParaRPr lang="en-US"/>
          </a:p>
        </p:txBody>
      </p:sp>
      <p:graphicFrame>
        <p:nvGraphicFramePr>
          <p:cNvPr id="5" name="Table Placeholder 4">
            <a:extLst>
              <a:ext uri="{FF2B5EF4-FFF2-40B4-BE49-F238E27FC236}">
                <a16:creationId xmlns:a16="http://schemas.microsoft.com/office/drawing/2014/main" id="{35B97BEC-B576-4C45-8AAD-D4F5FD478B51}"/>
              </a:ext>
            </a:extLst>
          </p:cNvPr>
          <p:cNvGraphicFramePr>
            <a:graphicFrameLocks noGrp="1"/>
          </p:cNvGraphicFramePr>
          <p:nvPr>
            <p:ph type="tbl" sz="quarter" idx="13"/>
            <p:extLst>
              <p:ext uri="{D42A27DB-BD31-4B8C-83A1-F6EECF244321}">
                <p14:modId xmlns:p14="http://schemas.microsoft.com/office/powerpoint/2010/main" val="342051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187716081"/>
                    </a:ext>
                  </a:extLst>
                </a:gridCol>
                <a:gridCol w="707745">
                  <a:extLst>
                    <a:ext uri="{9D8B030D-6E8A-4147-A177-3AD203B41FA5}">
                      <a16:colId xmlns:a16="http://schemas.microsoft.com/office/drawing/2014/main" val="535070712"/>
                    </a:ext>
                  </a:extLst>
                </a:gridCol>
                <a:gridCol w="707745">
                  <a:extLst>
                    <a:ext uri="{9D8B030D-6E8A-4147-A177-3AD203B41FA5}">
                      <a16:colId xmlns:a16="http://schemas.microsoft.com/office/drawing/2014/main" val="4010319109"/>
                    </a:ext>
                  </a:extLst>
                </a:gridCol>
                <a:gridCol w="707745">
                  <a:extLst>
                    <a:ext uri="{9D8B030D-6E8A-4147-A177-3AD203B41FA5}">
                      <a16:colId xmlns:a16="http://schemas.microsoft.com/office/drawing/2014/main" val="3518470436"/>
                    </a:ext>
                  </a:extLst>
                </a:gridCol>
                <a:gridCol w="707745">
                  <a:extLst>
                    <a:ext uri="{9D8B030D-6E8A-4147-A177-3AD203B41FA5}">
                      <a16:colId xmlns:a16="http://schemas.microsoft.com/office/drawing/2014/main" val="1189128218"/>
                    </a:ext>
                  </a:extLst>
                </a:gridCol>
                <a:gridCol w="707745">
                  <a:extLst>
                    <a:ext uri="{9D8B030D-6E8A-4147-A177-3AD203B41FA5}">
                      <a16:colId xmlns:a16="http://schemas.microsoft.com/office/drawing/2014/main" val="1320776597"/>
                    </a:ext>
                  </a:extLst>
                </a:gridCol>
                <a:gridCol w="707745">
                  <a:extLst>
                    <a:ext uri="{9D8B030D-6E8A-4147-A177-3AD203B41FA5}">
                      <a16:colId xmlns:a16="http://schemas.microsoft.com/office/drawing/2014/main" val="2143653055"/>
                    </a:ext>
                  </a:extLst>
                </a:gridCol>
                <a:gridCol w="707745">
                  <a:extLst>
                    <a:ext uri="{9D8B030D-6E8A-4147-A177-3AD203B41FA5}">
                      <a16:colId xmlns:a16="http://schemas.microsoft.com/office/drawing/2014/main" val="1285952355"/>
                    </a:ext>
                  </a:extLst>
                </a:gridCol>
                <a:gridCol w="707745">
                  <a:extLst>
                    <a:ext uri="{9D8B030D-6E8A-4147-A177-3AD203B41FA5}">
                      <a16:colId xmlns:a16="http://schemas.microsoft.com/office/drawing/2014/main" val="928967777"/>
                    </a:ext>
                  </a:extLst>
                </a:gridCol>
                <a:gridCol w="707745">
                  <a:extLst>
                    <a:ext uri="{9D8B030D-6E8A-4147-A177-3AD203B41FA5}">
                      <a16:colId xmlns:a16="http://schemas.microsoft.com/office/drawing/2014/main" val="1213364250"/>
                    </a:ext>
                  </a:extLst>
                </a:gridCol>
                <a:gridCol w="707745">
                  <a:extLst>
                    <a:ext uri="{9D8B030D-6E8A-4147-A177-3AD203B41FA5}">
                      <a16:colId xmlns:a16="http://schemas.microsoft.com/office/drawing/2014/main" val="425976450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Ø-Reach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309172673"/>
                  </a:ext>
                </a:extLst>
              </a:tr>
              <a:tr h="370840">
                <a:tc>
                  <a:txBody>
                    <a:bodyPr/>
                    <a:lstStyle/>
                    <a:p>
                      <a:r>
                        <a:rPr lang="en-US" sz="1000"/>
                        <a:t>tieresucheneinzuhause</a:t>
                      </a:r>
                    </a:p>
                  </a:txBody>
                  <a:tcPr/>
                </a:tc>
                <a:tc>
                  <a:txBody>
                    <a:bodyPr/>
                    <a:lstStyle/>
                    <a:p>
                      <a:r>
                        <a:rPr lang="en-US" sz="1000"/>
                        <a:t>53</a:t>
                      </a:r>
                    </a:p>
                  </a:txBody>
                  <a:tcPr/>
                </a:tc>
                <a:tc>
                  <a:txBody>
                    <a:bodyPr/>
                    <a:lstStyle/>
                    <a:p>
                      <a:r>
                        <a:rPr lang="en-US" sz="1000"/>
                        <a:t>108966</a:t>
                      </a:r>
                    </a:p>
                  </a:txBody>
                  <a:tcPr/>
                </a:tc>
                <a:tc>
                  <a:txBody>
                    <a:bodyPr/>
                    <a:lstStyle/>
                    <a:p>
                      <a:r>
                        <a:rPr lang="en-US" sz="1000"/>
                        <a:t>3147</a:t>
                      </a:r>
                    </a:p>
                  </a:txBody>
                  <a:tcPr/>
                </a:tc>
                <a:tc>
                  <a:txBody>
                    <a:bodyPr/>
                    <a:lstStyle/>
                    <a:p>
                      <a:r>
                        <a:rPr lang="en-US" sz="1000"/>
                        <a:t>2727367</a:t>
                      </a:r>
                    </a:p>
                  </a:txBody>
                  <a:tcPr/>
                </a:tc>
                <a:tc>
                  <a:txBody>
                    <a:bodyPr/>
                    <a:lstStyle/>
                    <a:p>
                      <a:r>
                        <a:rPr lang="en-US" sz="1000"/>
                        <a:t>115257</a:t>
                      </a:r>
                    </a:p>
                  </a:txBody>
                  <a:tcPr/>
                </a:tc>
                <a:tc>
                  <a:txBody>
                    <a:bodyPr/>
                    <a:lstStyle/>
                    <a:p>
                      <a:r>
                        <a:rPr lang="en-US" sz="1000"/>
                        <a:t>34796.735849057</a:t>
                      </a:r>
                    </a:p>
                  </a:txBody>
                  <a:tcPr/>
                </a:tc>
                <a:tc>
                  <a:txBody>
                    <a:bodyPr/>
                    <a:lstStyle/>
                    <a:p>
                      <a:r>
                        <a:rPr lang="en-US" sz="1000"/>
                        <a:t>3144</a:t>
                      </a:r>
                    </a:p>
                  </a:txBody>
                  <a:tcPr/>
                </a:tc>
                <a:tc>
                  <a:txBody>
                    <a:bodyPr/>
                    <a:lstStyle/>
                    <a:p>
                      <a:r>
                        <a:rPr lang="en-US" sz="1000"/>
                        <a:t>18</a:t>
                      </a:r>
                    </a:p>
                  </a:txBody>
                  <a:tcPr/>
                </a:tc>
                <a:tc>
                  <a:txBody>
                    <a:bodyPr/>
                    <a:lstStyle/>
                    <a:p>
                      <a:r>
                        <a:rPr lang="en-US" sz="1000"/>
                        <a:t>0</a:t>
                      </a:r>
                    </a:p>
                  </a:txBody>
                  <a:tcPr/>
                </a:tc>
                <a:tc>
                  <a:txBody>
                    <a:bodyPr/>
                    <a:lstStyle/>
                    <a:p>
                      <a:r>
                        <a:rPr lang="en-US" sz="1000"/>
                        <a:t>35</a:t>
                      </a:r>
                    </a:p>
                  </a:txBody>
                  <a:tcPr/>
                </a:tc>
                <a:extLst>
                  <a:ext uri="{0D108BD9-81ED-4DB2-BD59-A6C34878D82A}">
                    <a16:rowId xmlns:a16="http://schemas.microsoft.com/office/drawing/2014/main" val="2237326928"/>
                  </a:ext>
                </a:extLst>
              </a:tr>
              <a:tr h="370840">
                <a:tc>
                  <a:txBody>
                    <a:bodyPr/>
                    <a:lstStyle/>
                    <a:p>
                      <a:r>
                        <a:rPr lang="en-US" sz="1000"/>
                        <a:t>maedelsabende</a:t>
                      </a:r>
                    </a:p>
                  </a:txBody>
                  <a:tcPr/>
                </a:tc>
                <a:tc>
                  <a:txBody>
                    <a:bodyPr/>
                    <a:lstStyle/>
                    <a:p>
                      <a:r>
                        <a:rPr lang="en-US" sz="1000"/>
                        <a:t>20</a:t>
                      </a:r>
                    </a:p>
                  </a:txBody>
                  <a:tcPr/>
                </a:tc>
                <a:tc>
                  <a:txBody>
                    <a:bodyPr/>
                    <a:lstStyle/>
                    <a:p>
                      <a:r>
                        <a:rPr lang="en-US" sz="1000"/>
                        <a:t>59835</a:t>
                      </a:r>
                    </a:p>
                  </a:txBody>
                  <a:tcPr/>
                </a:tc>
                <a:tc>
                  <a:txBody>
                    <a:bodyPr/>
                    <a:lstStyle/>
                    <a:p>
                      <a:r>
                        <a:rPr lang="en-US" sz="1000"/>
                        <a:t>2418</a:t>
                      </a:r>
                    </a:p>
                  </a:txBody>
                  <a:tcPr/>
                </a:tc>
                <a:tc>
                  <a:txBody>
                    <a:bodyPr/>
                    <a:lstStyle/>
                    <a:p>
                      <a:r>
                        <a:rPr lang="en-US" sz="1000"/>
                        <a:t>1955224</a:t>
                      </a:r>
                    </a:p>
                  </a:txBody>
                  <a:tcPr/>
                </a:tc>
                <a:tc>
                  <a:txBody>
                    <a:bodyPr/>
                    <a:lstStyle/>
                    <a:p>
                      <a:r>
                        <a:rPr lang="en-US" sz="1000"/>
                        <a:t>63259</a:t>
                      </a:r>
                    </a:p>
                  </a:txBody>
                  <a:tcPr/>
                </a:tc>
                <a:tc>
                  <a:txBody>
                    <a:bodyPr/>
                    <a:lstStyle/>
                    <a:p>
                      <a:r>
                        <a:rPr lang="en-US" sz="1000"/>
                        <a:t>56971.25</a:t>
                      </a:r>
                    </a:p>
                  </a:txBody>
                  <a:tcPr/>
                </a:tc>
                <a:tc>
                  <a:txBody>
                    <a:bodyPr/>
                    <a:lstStyle/>
                    <a:p>
                      <a:r>
                        <a:rPr lang="en-US" sz="1000"/>
                        <a:t>1006</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51625290"/>
                  </a:ext>
                </a:extLst>
              </a:tr>
              <a:tr h="370840">
                <a:tc>
                  <a:txBody>
                    <a:bodyPr/>
                    <a:lstStyle/>
                    <a:p>
                      <a:r>
                        <a:rPr lang="en-US" sz="1000"/>
                        <a:t>heimathaeppchen</a:t>
                      </a:r>
                    </a:p>
                  </a:txBody>
                  <a:tcPr/>
                </a:tc>
                <a:tc>
                  <a:txBody>
                    <a:bodyPr/>
                    <a:lstStyle/>
                    <a:p>
                      <a:r>
                        <a:rPr lang="en-US" sz="1000"/>
                        <a:t>14</a:t>
                      </a:r>
                    </a:p>
                  </a:txBody>
                  <a:tcPr/>
                </a:tc>
                <a:tc>
                  <a:txBody>
                    <a:bodyPr/>
                    <a:lstStyle/>
                    <a:p>
                      <a:r>
                        <a:rPr lang="en-US" sz="1000"/>
                        <a:t>6142</a:t>
                      </a:r>
                    </a:p>
                  </a:txBody>
                  <a:tcPr/>
                </a:tc>
                <a:tc>
                  <a:txBody>
                    <a:bodyPr/>
                    <a:lstStyle/>
                    <a:p>
                      <a:r>
                        <a:rPr lang="en-US" sz="1000"/>
                        <a:t>207</a:t>
                      </a:r>
                    </a:p>
                  </a:txBody>
                  <a:tcPr/>
                </a:tc>
                <a:tc>
                  <a:txBody>
                    <a:bodyPr/>
                    <a:lstStyle/>
                    <a:p>
                      <a:r>
                        <a:rPr lang="en-US" sz="1000"/>
                        <a:t>273730</a:t>
                      </a:r>
                    </a:p>
                  </a:txBody>
                  <a:tcPr/>
                </a:tc>
                <a:tc>
                  <a:txBody>
                    <a:bodyPr/>
                    <a:lstStyle/>
                    <a:p>
                      <a:r>
                        <a:rPr lang="en-US" sz="1000"/>
                        <a:t>7729</a:t>
                      </a:r>
                    </a:p>
                  </a:txBody>
                  <a:tcPr/>
                </a:tc>
                <a:tc>
                  <a:txBody>
                    <a:bodyPr/>
                    <a:lstStyle/>
                    <a:p>
                      <a:r>
                        <a:rPr lang="en-US" sz="1000"/>
                        <a:t>12828</a:t>
                      </a:r>
                    </a:p>
                  </a:txBody>
                  <a:tcPr/>
                </a:tc>
                <a:tc>
                  <a:txBody>
                    <a:bodyPr/>
                    <a:lstStyle/>
                    <a:p>
                      <a:r>
                        <a:rPr lang="en-US" sz="1000"/>
                        <a:t>1380</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extLst>
                  <a:ext uri="{0D108BD9-81ED-4DB2-BD59-A6C34878D82A}">
                    <a16:rowId xmlns:a16="http://schemas.microsoft.com/office/drawing/2014/main" val="704374433"/>
                  </a:ext>
                </a:extLst>
              </a:tr>
              <a:tr h="370840">
                <a:tc>
                  <a:txBody>
                    <a:bodyPr/>
                    <a:lstStyle/>
                    <a:p>
                      <a:r>
                        <a:rPr lang="en-US" sz="1000"/>
                        <a:t>quarks.de</a:t>
                      </a:r>
                    </a:p>
                  </a:txBody>
                  <a:tcPr/>
                </a:tc>
                <a:tc>
                  <a:txBody>
                    <a:bodyPr/>
                    <a:lstStyle/>
                    <a:p>
                      <a:r>
                        <a:rPr lang="en-US" sz="1000"/>
                        <a:t>27</a:t>
                      </a:r>
                    </a:p>
                  </a:txBody>
                  <a:tcPr/>
                </a:tc>
                <a:tc>
                  <a:txBody>
                    <a:bodyPr/>
                    <a:lstStyle/>
                    <a:p>
                      <a:r>
                        <a:rPr lang="en-US" sz="1000"/>
                        <a:t>184904</a:t>
                      </a:r>
                    </a:p>
                  </a:txBody>
                  <a:tcPr/>
                </a:tc>
                <a:tc>
                  <a:txBody>
                    <a:bodyPr/>
                    <a:lstStyle/>
                    <a:p>
                      <a:r>
                        <a:rPr lang="en-US" sz="1000"/>
                        <a:t>8062</a:t>
                      </a:r>
                    </a:p>
                  </a:txBody>
                  <a:tcPr/>
                </a:tc>
                <a:tc>
                  <a:txBody>
                    <a:bodyPr/>
                    <a:lstStyle/>
                    <a:p>
                      <a:r>
                        <a:rPr lang="en-US" sz="1000"/>
                        <a:t>7592290</a:t>
                      </a:r>
                    </a:p>
                  </a:txBody>
                  <a:tcPr/>
                </a:tc>
                <a:tc>
                  <a:txBody>
                    <a:bodyPr/>
                    <a:lstStyle/>
                    <a:p>
                      <a:r>
                        <a:rPr lang="en-US" sz="1000"/>
                        <a:t>223629</a:t>
                      </a:r>
                    </a:p>
                  </a:txBody>
                  <a:tcPr/>
                </a:tc>
                <a:tc>
                  <a:txBody>
                    <a:bodyPr/>
                    <a:lstStyle/>
                    <a:p>
                      <a:r>
                        <a:rPr lang="en-US" sz="1000"/>
                        <a:t>183534.55555556</a:t>
                      </a:r>
                    </a:p>
                  </a:txBody>
                  <a:tcPr/>
                </a:tc>
                <a:tc>
                  <a:txBody>
                    <a:bodyPr/>
                    <a:lstStyle/>
                    <a:p>
                      <a:r>
                        <a:rPr lang="en-US" sz="1000"/>
                        <a:t>30663</a:t>
                      </a:r>
                    </a:p>
                  </a:txBody>
                  <a:tcPr/>
                </a:tc>
                <a:tc>
                  <a:txBody>
                    <a:bodyPr/>
                    <a:lstStyle/>
                    <a:p>
                      <a:r>
                        <a:rPr lang="en-US" sz="1000"/>
                        <a:t>5</a:t>
                      </a:r>
                    </a:p>
                  </a:txBody>
                  <a:tcPr/>
                </a:tc>
                <a:tc>
                  <a:txBody>
                    <a:bodyPr/>
                    <a:lstStyle/>
                    <a:p>
                      <a:r>
                        <a:rPr lang="en-US" sz="1000"/>
                        <a:t>0</a:t>
                      </a:r>
                    </a:p>
                  </a:txBody>
                  <a:tcPr/>
                </a:tc>
                <a:tc>
                  <a:txBody>
                    <a:bodyPr/>
                    <a:lstStyle/>
                    <a:p>
                      <a:r>
                        <a:rPr lang="en-US" sz="1000"/>
                        <a:t>22</a:t>
                      </a:r>
                    </a:p>
                  </a:txBody>
                  <a:tcPr/>
                </a:tc>
                <a:extLst>
                  <a:ext uri="{0D108BD9-81ED-4DB2-BD59-A6C34878D82A}">
                    <a16:rowId xmlns:a16="http://schemas.microsoft.com/office/drawing/2014/main" val="227836631"/>
                  </a:ext>
                </a:extLst>
              </a:tr>
              <a:tr h="370840">
                <a:tc>
                  <a:txBody>
                    <a:bodyPr/>
                    <a:lstStyle/>
                    <a:p>
                      <a:r>
                        <a:rPr lang="en-US" sz="1000"/>
                        <a:t>beautyquarks</a:t>
                      </a:r>
                    </a:p>
                  </a:txBody>
                  <a:tcPr/>
                </a:tc>
                <a:tc>
                  <a:txBody>
                    <a:bodyPr/>
                    <a:lstStyle/>
                    <a:p>
                      <a:r>
                        <a:rPr lang="en-US" sz="1000"/>
                        <a:t>15</a:t>
                      </a:r>
                    </a:p>
                  </a:txBody>
                  <a:tcPr/>
                </a:tc>
                <a:tc>
                  <a:txBody>
                    <a:bodyPr/>
                    <a:lstStyle/>
                    <a:p>
                      <a:r>
                        <a:rPr lang="en-US" sz="1000"/>
                        <a:t>7295</a:t>
                      </a:r>
                    </a:p>
                  </a:txBody>
                  <a:tcPr/>
                </a:tc>
                <a:tc>
                  <a:txBody>
                    <a:bodyPr/>
                    <a:lstStyle/>
                    <a:p>
                      <a:r>
                        <a:rPr lang="en-US" sz="1000"/>
                        <a:t>107</a:t>
                      </a:r>
                    </a:p>
                  </a:txBody>
                  <a:tcPr/>
                </a:tc>
                <a:tc>
                  <a:txBody>
                    <a:bodyPr/>
                    <a:lstStyle/>
                    <a:p>
                      <a:r>
                        <a:rPr lang="en-US" sz="1000"/>
                        <a:t>166433</a:t>
                      </a:r>
                    </a:p>
                  </a:txBody>
                  <a:tcPr/>
                </a:tc>
                <a:tc>
                  <a:txBody>
                    <a:bodyPr/>
                    <a:lstStyle/>
                    <a:p>
                      <a:r>
                        <a:rPr lang="en-US" sz="1000"/>
                        <a:t>7586</a:t>
                      </a:r>
                    </a:p>
                  </a:txBody>
                  <a:tcPr/>
                </a:tc>
                <a:tc>
                  <a:txBody>
                    <a:bodyPr/>
                    <a:lstStyle/>
                    <a:p>
                      <a:r>
                        <a:rPr lang="en-US" sz="1000"/>
                        <a:t>7977.9333333333</a:t>
                      </a:r>
                    </a:p>
                  </a:txBody>
                  <a:tcPr/>
                </a:tc>
                <a:tc>
                  <a:txBody>
                    <a:bodyPr/>
                    <a:lstStyle/>
                    <a:p>
                      <a:r>
                        <a:rPr lang="en-US" sz="1000"/>
                        <a:t>184</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95450842"/>
                  </a:ext>
                </a:extLst>
              </a:tr>
            </a:tbl>
          </a:graphicData>
        </a:graphic>
      </p:graphicFrame>
      <p:sp>
        <p:nvSpPr>
          <p:cNvPr id="4" name="Text Placeholder 3">
            <a:extLst>
              <a:ext uri="{FF2B5EF4-FFF2-40B4-BE49-F238E27FC236}">
                <a16:creationId xmlns:a16="http://schemas.microsoft.com/office/drawing/2014/main" id="{BE7141CB-AA77-41B6-BB14-926913A63EA3}"/>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136658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A640-2158-47D4-B728-DFE007B010CE}"/>
              </a:ext>
            </a:extLst>
          </p:cNvPr>
          <p:cNvSpPr>
            <a:spLocks noGrp="1"/>
          </p:cNvSpPr>
          <p:nvPr>
            <p:ph type="title"/>
          </p:nvPr>
        </p:nvSpPr>
        <p:spPr/>
        <p:txBody>
          <a:bodyPr/>
          <a:lstStyle/>
          <a:p>
            <a:r>
              <a:rPr lang="de-DE"/>
              <a:t>Instagramm Übersichtsradar / Letzte 2 Wochen | PB II - Wiss. Kult.</a:t>
            </a:r>
            <a:endParaRPr lang="en-US"/>
          </a:p>
        </p:txBody>
      </p:sp>
      <p:graphicFrame>
        <p:nvGraphicFramePr>
          <p:cNvPr id="6" name="Chart Placeholder 5">
            <a:extLst>
              <a:ext uri="{FF2B5EF4-FFF2-40B4-BE49-F238E27FC236}">
                <a16:creationId xmlns:a16="http://schemas.microsoft.com/office/drawing/2014/main" id="{DA41C7D5-0112-455E-AEE1-A64ED87C661F}"/>
              </a:ext>
            </a:extLst>
          </p:cNvPr>
          <p:cNvGraphicFramePr>
            <a:graphicFrameLocks noGrp="1"/>
          </p:cNvGraphicFramePr>
          <p:nvPr>
            <p:ph type="chart" sz="quarter" idx="13"/>
            <p:extLst>
              <p:ext uri="{D42A27DB-BD31-4B8C-83A1-F6EECF244321}">
                <p14:modId xmlns:p14="http://schemas.microsoft.com/office/powerpoint/2010/main" val="1384781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F255C-26DD-40C3-B031-C746C08370C7}"/>
              </a:ext>
            </a:extLst>
          </p:cNvPr>
          <p:cNvSpPr>
            <a:spLocks noGrp="1"/>
          </p:cNvSpPr>
          <p:nvPr>
            <p:ph type="body" sz="quarter" idx="14"/>
          </p:nvPr>
        </p:nvSpPr>
        <p:spPr/>
        <p:txBody>
          <a:bodyPr/>
          <a:lstStyle/>
          <a:p>
            <a:r>
              <a:rPr lang="en-US"/>
              <a:t>21.04.2019 - 05.05.2019</a:t>
            </a:r>
          </a:p>
        </p:txBody>
      </p:sp>
      <p:sp>
        <p:nvSpPr>
          <p:cNvPr id="5" name="Footer Placeholder 4">
            <a:extLst>
              <a:ext uri="{FF2B5EF4-FFF2-40B4-BE49-F238E27FC236}">
                <a16:creationId xmlns:a16="http://schemas.microsoft.com/office/drawing/2014/main" id="{C5C4EF10-76CB-42D0-A155-4F9359EB9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669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6907-A8A1-452D-99A1-A37957241566}"/>
              </a:ext>
            </a:extLst>
          </p:cNvPr>
          <p:cNvSpPr>
            <a:spLocks noGrp="1"/>
          </p:cNvSpPr>
          <p:nvPr>
            <p:ph type="title"/>
          </p:nvPr>
        </p:nvSpPr>
        <p:spPr/>
        <p:txBody>
          <a:bodyPr/>
          <a:lstStyle/>
          <a:p>
            <a:r>
              <a:rPr lang="de-DE"/>
              <a:t>Postmenge pro Woche / 3 Monate | PB II - Wiss. Kult.</a:t>
            </a:r>
            <a:endParaRPr lang="en-US"/>
          </a:p>
        </p:txBody>
      </p:sp>
      <p:graphicFrame>
        <p:nvGraphicFramePr>
          <p:cNvPr id="6" name="Chart Placeholder 5">
            <a:extLst>
              <a:ext uri="{FF2B5EF4-FFF2-40B4-BE49-F238E27FC236}">
                <a16:creationId xmlns:a16="http://schemas.microsoft.com/office/drawing/2014/main" id="{BA0B5D7F-8179-4D0B-AF1F-4174E11838DF}"/>
              </a:ext>
            </a:extLst>
          </p:cNvPr>
          <p:cNvGraphicFramePr>
            <a:graphicFrameLocks noGrp="1"/>
          </p:cNvGraphicFramePr>
          <p:nvPr>
            <p:ph type="chart" sz="quarter" idx="13"/>
            <p:extLst>
              <p:ext uri="{D42A27DB-BD31-4B8C-83A1-F6EECF244321}">
                <p14:modId xmlns:p14="http://schemas.microsoft.com/office/powerpoint/2010/main" val="343758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4A13E-0E7C-479E-A527-5D5A82104C1E}"/>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821A2A69-0023-4844-9484-335ACA14C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099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0E12-73AF-433C-90A0-DF7E6141F988}"/>
              </a:ext>
            </a:extLst>
          </p:cNvPr>
          <p:cNvSpPr>
            <a:spLocks noGrp="1"/>
          </p:cNvSpPr>
          <p:nvPr>
            <p:ph type="title"/>
          </p:nvPr>
        </p:nvSpPr>
        <p:spPr/>
        <p:txBody>
          <a:bodyPr/>
          <a:lstStyle/>
          <a:p>
            <a:r>
              <a:rPr lang="de-DE"/>
              <a:t>Post Zusammensetzung nach Typ / Letzte 2 Wochen | PB II - Wiss. Kult.</a:t>
            </a:r>
            <a:endParaRPr lang="en-US"/>
          </a:p>
        </p:txBody>
      </p:sp>
      <p:graphicFrame>
        <p:nvGraphicFramePr>
          <p:cNvPr id="6" name="Chart Placeholder 5">
            <a:extLst>
              <a:ext uri="{FF2B5EF4-FFF2-40B4-BE49-F238E27FC236}">
                <a16:creationId xmlns:a16="http://schemas.microsoft.com/office/drawing/2014/main" id="{3D8B8534-6BD4-477D-A0A0-BA9362B7BDB3}"/>
              </a:ext>
            </a:extLst>
          </p:cNvPr>
          <p:cNvGraphicFramePr>
            <a:graphicFrameLocks noGrp="1"/>
          </p:cNvGraphicFramePr>
          <p:nvPr>
            <p:ph type="chart" sz="quarter" idx="13"/>
            <p:extLst>
              <p:ext uri="{D42A27DB-BD31-4B8C-83A1-F6EECF244321}">
                <p14:modId xmlns:p14="http://schemas.microsoft.com/office/powerpoint/2010/main" val="4036401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4DF84-E20D-4523-94E0-A280ECABD12E}"/>
              </a:ext>
            </a:extLst>
          </p:cNvPr>
          <p:cNvSpPr>
            <a:spLocks noGrp="1"/>
          </p:cNvSpPr>
          <p:nvPr>
            <p:ph type="body" sz="quarter" idx="14"/>
          </p:nvPr>
        </p:nvSpPr>
        <p:spPr/>
        <p:txBody>
          <a:bodyPr/>
          <a:lstStyle/>
          <a:p>
            <a:r>
              <a:rPr lang="en-US"/>
              <a:t>21.04.2019 - 05.05.2019</a:t>
            </a:r>
          </a:p>
        </p:txBody>
      </p:sp>
      <p:sp>
        <p:nvSpPr>
          <p:cNvPr id="5" name="Footer Placeholder 4">
            <a:extLst>
              <a:ext uri="{FF2B5EF4-FFF2-40B4-BE49-F238E27FC236}">
                <a16:creationId xmlns:a16="http://schemas.microsoft.com/office/drawing/2014/main" id="{76A82A37-F991-409F-A236-1DC887746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3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EDAF-DA27-4C0C-89D7-EEFFA7A46F52}"/>
              </a:ext>
            </a:extLst>
          </p:cNvPr>
          <p:cNvSpPr>
            <a:spLocks noGrp="1"/>
          </p:cNvSpPr>
          <p:nvPr>
            <p:ph type="title"/>
          </p:nvPr>
        </p:nvSpPr>
        <p:spPr/>
        <p:txBody>
          <a:bodyPr/>
          <a:lstStyle/>
          <a:p>
            <a:r>
              <a:rPr lang="de-DE"/>
              <a:t>Reach pro Woche / Letzte 3 Monate | PB II - Wiss. Kult.</a:t>
            </a:r>
            <a:endParaRPr lang="en-US"/>
          </a:p>
        </p:txBody>
      </p:sp>
      <p:graphicFrame>
        <p:nvGraphicFramePr>
          <p:cNvPr id="6" name="Chart Placeholder 5">
            <a:extLst>
              <a:ext uri="{FF2B5EF4-FFF2-40B4-BE49-F238E27FC236}">
                <a16:creationId xmlns:a16="http://schemas.microsoft.com/office/drawing/2014/main" id="{BED4C420-3040-459D-AABC-FF55D9153875}"/>
              </a:ext>
            </a:extLst>
          </p:cNvPr>
          <p:cNvGraphicFramePr>
            <a:graphicFrameLocks noGrp="1"/>
          </p:cNvGraphicFramePr>
          <p:nvPr>
            <p:ph type="chart" sz="quarter" idx="13"/>
            <p:extLst>
              <p:ext uri="{D42A27DB-BD31-4B8C-83A1-F6EECF244321}">
                <p14:modId xmlns:p14="http://schemas.microsoft.com/office/powerpoint/2010/main" val="1467866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CDBB7-BF59-4850-AD5C-7A38446B767D}"/>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6436C4AA-049C-4CEC-AD43-72CB229B4A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11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05F8-E36F-4D97-8AFB-01D20C31B0EC}"/>
              </a:ext>
            </a:extLst>
          </p:cNvPr>
          <p:cNvSpPr>
            <a:spLocks noGrp="1"/>
          </p:cNvSpPr>
          <p:nvPr>
            <p:ph type="title"/>
          </p:nvPr>
        </p:nvSpPr>
        <p:spPr/>
        <p:txBody>
          <a:bodyPr/>
          <a:lstStyle/>
          <a:p>
            <a:r>
              <a:rPr lang="de-DE"/>
              <a:t>Impressions / Letzte 3 Monate | PB II - Wiss. Kult.</a:t>
            </a:r>
            <a:endParaRPr lang="en-US"/>
          </a:p>
        </p:txBody>
      </p:sp>
      <p:graphicFrame>
        <p:nvGraphicFramePr>
          <p:cNvPr id="6" name="Chart Placeholder 5">
            <a:extLst>
              <a:ext uri="{FF2B5EF4-FFF2-40B4-BE49-F238E27FC236}">
                <a16:creationId xmlns:a16="http://schemas.microsoft.com/office/drawing/2014/main" id="{F35FE693-403B-4FD1-AFE7-ED27D064ED3B}"/>
              </a:ext>
            </a:extLst>
          </p:cNvPr>
          <p:cNvGraphicFramePr>
            <a:graphicFrameLocks noGrp="1"/>
          </p:cNvGraphicFramePr>
          <p:nvPr>
            <p:ph type="chart" sz="quarter" idx="13"/>
            <p:extLst>
              <p:ext uri="{D42A27DB-BD31-4B8C-83A1-F6EECF244321}">
                <p14:modId xmlns:p14="http://schemas.microsoft.com/office/powerpoint/2010/main" val="379228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21677-D5D2-41B5-90CD-56E5C69A7895}"/>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CC46C2D0-86FE-4CDE-8A24-798C5D933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267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D8D3-B386-443B-B845-9B2FF1150734}"/>
              </a:ext>
            </a:extLst>
          </p:cNvPr>
          <p:cNvSpPr>
            <a:spLocks noGrp="1"/>
          </p:cNvSpPr>
          <p:nvPr>
            <p:ph type="title"/>
          </p:nvPr>
        </p:nvSpPr>
        <p:spPr/>
        <p:txBody>
          <a:bodyPr/>
          <a:lstStyle/>
          <a:p>
            <a:r>
              <a:rPr lang="en-US"/>
              <a:t>Interaction Rate / Letzte 3 Monate | PB II - Wiss. Kult.</a:t>
            </a:r>
          </a:p>
        </p:txBody>
      </p:sp>
      <p:graphicFrame>
        <p:nvGraphicFramePr>
          <p:cNvPr id="6" name="Chart Placeholder 5">
            <a:extLst>
              <a:ext uri="{FF2B5EF4-FFF2-40B4-BE49-F238E27FC236}">
                <a16:creationId xmlns:a16="http://schemas.microsoft.com/office/drawing/2014/main" id="{D9397C60-9A2B-4047-A889-FA5F33C80BC9}"/>
              </a:ext>
            </a:extLst>
          </p:cNvPr>
          <p:cNvGraphicFramePr>
            <a:graphicFrameLocks noGrp="1"/>
          </p:cNvGraphicFramePr>
          <p:nvPr>
            <p:ph type="chart" sz="quarter" idx="13"/>
            <p:extLst>
              <p:ext uri="{D42A27DB-BD31-4B8C-83A1-F6EECF244321}">
                <p14:modId xmlns:p14="http://schemas.microsoft.com/office/powerpoint/2010/main" val="104293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824E3C-1BDA-4CCB-9C9A-0B13ABB170EC}"/>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94E3C982-F77F-480E-92A6-DF59E57CB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66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0F80-4BE0-43EA-85B5-9C7E6C8661B0}"/>
              </a:ext>
            </a:extLst>
          </p:cNvPr>
          <p:cNvSpPr>
            <a:spLocks noGrp="1"/>
          </p:cNvSpPr>
          <p:nvPr>
            <p:ph type="title"/>
          </p:nvPr>
        </p:nvSpPr>
        <p:spPr/>
        <p:txBody>
          <a:bodyPr/>
          <a:lstStyle/>
          <a:p>
            <a:r>
              <a:rPr lang="de-DE"/>
              <a:t>Top Posts nach Reichweite / Letzte 2 Wochen | PB II - Wiss. Kult. - 1 of 6</a:t>
            </a:r>
            <a:endParaRPr lang="en-US"/>
          </a:p>
        </p:txBody>
      </p:sp>
      <p:graphicFrame>
        <p:nvGraphicFramePr>
          <p:cNvPr id="5" name="Table Placeholder 4">
            <a:extLst>
              <a:ext uri="{FF2B5EF4-FFF2-40B4-BE49-F238E27FC236}">
                <a16:creationId xmlns:a16="http://schemas.microsoft.com/office/drawing/2014/main" id="{3D1083AC-1FA8-47FA-8C00-CB6B2CFE97F6}"/>
              </a:ext>
            </a:extLst>
          </p:cNvPr>
          <p:cNvGraphicFramePr>
            <a:graphicFrameLocks noGrp="1"/>
          </p:cNvGraphicFramePr>
          <p:nvPr>
            <p:ph type="tbl" sz="quarter" idx="13"/>
            <p:extLst>
              <p:ext uri="{D42A27DB-BD31-4B8C-83A1-F6EECF244321}">
                <p14:modId xmlns:p14="http://schemas.microsoft.com/office/powerpoint/2010/main" val="1262373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095864"/>
                    </a:ext>
                  </a:extLst>
                </a:gridCol>
                <a:gridCol w="658368">
                  <a:extLst>
                    <a:ext uri="{9D8B030D-6E8A-4147-A177-3AD203B41FA5}">
                      <a16:colId xmlns:a16="http://schemas.microsoft.com/office/drawing/2014/main" val="3094467550"/>
                    </a:ext>
                  </a:extLst>
                </a:gridCol>
                <a:gridCol w="658368">
                  <a:extLst>
                    <a:ext uri="{9D8B030D-6E8A-4147-A177-3AD203B41FA5}">
                      <a16:colId xmlns:a16="http://schemas.microsoft.com/office/drawing/2014/main" val="2877689592"/>
                    </a:ext>
                  </a:extLst>
                </a:gridCol>
                <a:gridCol w="658368">
                  <a:extLst>
                    <a:ext uri="{9D8B030D-6E8A-4147-A177-3AD203B41FA5}">
                      <a16:colId xmlns:a16="http://schemas.microsoft.com/office/drawing/2014/main" val="1730676814"/>
                    </a:ext>
                  </a:extLst>
                </a:gridCol>
                <a:gridCol w="658368">
                  <a:extLst>
                    <a:ext uri="{9D8B030D-6E8A-4147-A177-3AD203B41FA5}">
                      <a16:colId xmlns:a16="http://schemas.microsoft.com/office/drawing/2014/main" val="1548957428"/>
                    </a:ext>
                  </a:extLst>
                </a:gridCol>
                <a:gridCol w="658368">
                  <a:extLst>
                    <a:ext uri="{9D8B030D-6E8A-4147-A177-3AD203B41FA5}">
                      <a16:colId xmlns:a16="http://schemas.microsoft.com/office/drawing/2014/main" val="3596993665"/>
                    </a:ext>
                  </a:extLst>
                </a:gridCol>
                <a:gridCol w="658368">
                  <a:extLst>
                    <a:ext uri="{9D8B030D-6E8A-4147-A177-3AD203B41FA5}">
                      <a16:colId xmlns:a16="http://schemas.microsoft.com/office/drawing/2014/main" val="1057874426"/>
                    </a:ext>
                  </a:extLst>
                </a:gridCol>
                <a:gridCol w="658368">
                  <a:extLst>
                    <a:ext uri="{9D8B030D-6E8A-4147-A177-3AD203B41FA5}">
                      <a16:colId xmlns:a16="http://schemas.microsoft.com/office/drawing/2014/main" val="1387516829"/>
                    </a:ext>
                  </a:extLst>
                </a:gridCol>
                <a:gridCol w="658368">
                  <a:extLst>
                    <a:ext uri="{9D8B030D-6E8A-4147-A177-3AD203B41FA5}">
                      <a16:colId xmlns:a16="http://schemas.microsoft.com/office/drawing/2014/main" val="88818220"/>
                    </a:ext>
                  </a:extLst>
                </a:gridCol>
                <a:gridCol w="658368">
                  <a:extLst>
                    <a:ext uri="{9D8B030D-6E8A-4147-A177-3AD203B41FA5}">
                      <a16:colId xmlns:a16="http://schemas.microsoft.com/office/drawing/2014/main" val="377677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18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- 2019-04-23 17:59:20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warm draußen! Ein Grund mehr, die Schuhe in die Ecke zu schmeißen. Barfußlaufen muss man zwar lernen - aber dann ist es super 🦶
.
.
.
#quarks #beautyquarks #wissen #wissenschaft #barfuss #laufen #gesundheit #sport #gutzuwissen #gutesleben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400105</a:t>
                      </a:r>
                    </a:p>
                  </a:txBody>
                  <a:tcPr/>
                </a:tc>
                <a:extLst>
                  <a:ext uri="{0D108BD9-81ED-4DB2-BD59-A6C34878D82A}">
                    <a16:rowId xmlns:a16="http://schemas.microsoft.com/office/drawing/2014/main" val="374579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- 2019-04-21 09:00:47 </a:t>
                      </a:r>
                      <a:r>
                        <a:rPr kumimoji="0" lang="de-DE" sz="1000" b="0" i="0" u="none" strike="noStrike" kern="1200" cap="none" spc="0" normalizeH="0" baseline="0" noProof="0">
                          <a:ln>
                            <a:noFill/>
                          </a:ln>
                          <a:solidFill>
                            <a:prstClr val="black"/>
                          </a:solidFill>
                          <a:effectLst/>
                          <a:uLnTx/>
                          <a:uFillTx/>
                          <a:latin typeface="+mn-lt"/>
                          <a:ea typeface="+mn-ea"/>
                          <a:cs typeface="+mn-cs"/>
                        </a:rPr>
                        <a:t>
 Viele Einwegplastik-Artikel sind bald verboten. Zurecht, finden wir. Aber nicht immer ist Plastik automatisch die schlechtere Alternative. Zum Beispiel bei Mehrweg-Flaschen. .
.
.
#quarks #beautyquarks #gutzuwissen #einwegplastik #plastik #recycling #glas #wissenschaft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291291</a:t>
                      </a:r>
                    </a:p>
                  </a:txBody>
                  <a:tcPr/>
                </a:tc>
                <a:extLst>
                  <a:ext uri="{0D108BD9-81ED-4DB2-BD59-A6C34878D82A}">
                    <a16:rowId xmlns:a16="http://schemas.microsoft.com/office/drawing/2014/main" val="60847668"/>
                  </a:ext>
                </a:extLst>
              </a:tr>
            </a:tbl>
          </a:graphicData>
        </a:graphic>
      </p:graphicFrame>
      <p:sp>
        <p:nvSpPr>
          <p:cNvPr id="4" name="Text Placeholder 3">
            <a:extLst>
              <a:ext uri="{FF2B5EF4-FFF2-40B4-BE49-F238E27FC236}">
                <a16:creationId xmlns:a16="http://schemas.microsoft.com/office/drawing/2014/main" id="{ABF5142E-F9F5-4BE5-A136-595011C99D92}"/>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728602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C187-E188-490C-9FB0-E70802ECE45C}"/>
              </a:ext>
            </a:extLst>
          </p:cNvPr>
          <p:cNvSpPr>
            <a:spLocks noGrp="1"/>
          </p:cNvSpPr>
          <p:nvPr>
            <p:ph type="title"/>
          </p:nvPr>
        </p:nvSpPr>
        <p:spPr/>
        <p:txBody>
          <a:bodyPr/>
          <a:lstStyle/>
          <a:p>
            <a:r>
              <a:rPr lang="de-DE"/>
              <a:t>Top Posts nach Reichweite / Letzte 2 Wochen | PB II - Wiss. Kult. - 2 of 6</a:t>
            </a:r>
            <a:endParaRPr lang="en-US"/>
          </a:p>
        </p:txBody>
      </p:sp>
      <p:graphicFrame>
        <p:nvGraphicFramePr>
          <p:cNvPr id="5" name="Table Placeholder 4">
            <a:extLst>
              <a:ext uri="{FF2B5EF4-FFF2-40B4-BE49-F238E27FC236}">
                <a16:creationId xmlns:a16="http://schemas.microsoft.com/office/drawing/2014/main" id="{F856DFD9-C6B1-4BE1-B40E-EA7B04CDFA49}"/>
              </a:ext>
            </a:extLst>
          </p:cNvPr>
          <p:cNvGraphicFramePr>
            <a:graphicFrameLocks noGrp="1"/>
          </p:cNvGraphicFramePr>
          <p:nvPr>
            <p:ph type="tbl" sz="quarter" idx="13"/>
            <p:extLst>
              <p:ext uri="{D42A27DB-BD31-4B8C-83A1-F6EECF244321}">
                <p14:modId xmlns:p14="http://schemas.microsoft.com/office/powerpoint/2010/main" val="234365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3150016"/>
                    </a:ext>
                  </a:extLst>
                </a:gridCol>
                <a:gridCol w="658368">
                  <a:extLst>
                    <a:ext uri="{9D8B030D-6E8A-4147-A177-3AD203B41FA5}">
                      <a16:colId xmlns:a16="http://schemas.microsoft.com/office/drawing/2014/main" val="2367447493"/>
                    </a:ext>
                  </a:extLst>
                </a:gridCol>
                <a:gridCol w="658368">
                  <a:extLst>
                    <a:ext uri="{9D8B030D-6E8A-4147-A177-3AD203B41FA5}">
                      <a16:colId xmlns:a16="http://schemas.microsoft.com/office/drawing/2014/main" val="535684062"/>
                    </a:ext>
                  </a:extLst>
                </a:gridCol>
                <a:gridCol w="658368">
                  <a:extLst>
                    <a:ext uri="{9D8B030D-6E8A-4147-A177-3AD203B41FA5}">
                      <a16:colId xmlns:a16="http://schemas.microsoft.com/office/drawing/2014/main" val="1119393829"/>
                    </a:ext>
                  </a:extLst>
                </a:gridCol>
                <a:gridCol w="658368">
                  <a:extLst>
                    <a:ext uri="{9D8B030D-6E8A-4147-A177-3AD203B41FA5}">
                      <a16:colId xmlns:a16="http://schemas.microsoft.com/office/drawing/2014/main" val="3538385758"/>
                    </a:ext>
                  </a:extLst>
                </a:gridCol>
                <a:gridCol w="658368">
                  <a:extLst>
                    <a:ext uri="{9D8B030D-6E8A-4147-A177-3AD203B41FA5}">
                      <a16:colId xmlns:a16="http://schemas.microsoft.com/office/drawing/2014/main" val="1572807074"/>
                    </a:ext>
                  </a:extLst>
                </a:gridCol>
                <a:gridCol w="658368">
                  <a:extLst>
                    <a:ext uri="{9D8B030D-6E8A-4147-A177-3AD203B41FA5}">
                      <a16:colId xmlns:a16="http://schemas.microsoft.com/office/drawing/2014/main" val="110132606"/>
                    </a:ext>
                  </a:extLst>
                </a:gridCol>
                <a:gridCol w="658368">
                  <a:extLst>
                    <a:ext uri="{9D8B030D-6E8A-4147-A177-3AD203B41FA5}">
                      <a16:colId xmlns:a16="http://schemas.microsoft.com/office/drawing/2014/main" val="3751886471"/>
                    </a:ext>
                  </a:extLst>
                </a:gridCol>
                <a:gridCol w="658368">
                  <a:extLst>
                    <a:ext uri="{9D8B030D-6E8A-4147-A177-3AD203B41FA5}">
                      <a16:colId xmlns:a16="http://schemas.microsoft.com/office/drawing/2014/main" val="4027052657"/>
                    </a:ext>
                  </a:extLst>
                </a:gridCol>
                <a:gridCol w="658368">
                  <a:extLst>
                    <a:ext uri="{9D8B030D-6E8A-4147-A177-3AD203B41FA5}">
                      <a16:colId xmlns:a16="http://schemas.microsoft.com/office/drawing/2014/main" val="273010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4186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- 2019-04-26 10:07:06 </a:t>
                      </a:r>
                      <a:r>
                        <a:rPr kumimoji="0" lang="de-DE" sz="1000" b="0" i="0" u="none" strike="noStrike" kern="1200" cap="none" spc="0" normalizeH="0" baseline="0" noProof="0">
                          <a:ln>
                            <a:noFill/>
                          </a:ln>
                          <a:solidFill>
                            <a:prstClr val="black"/>
                          </a:solidFill>
                          <a:effectLst/>
                          <a:uLnTx/>
                          <a:uFillTx/>
                          <a:latin typeface="+mn-lt"/>
                          <a:ea typeface="+mn-ea"/>
                          <a:cs typeface="+mn-cs"/>
                        </a:rPr>
                        <a:t>
 Deutschland sucht ein Endlager für tausende Tonnen Atommüll ☢️ Die Herausforderung: Es muss eine Million Jahre sicher sein. Ein wahnsinnig langer Zeitraum, wenn man überlegt, dass es den modernen Menschen erst seit etwa 300.000 Jahren gibt - und Hochkulturen erst seit wenigen Jahrtausenden.
.
.
.
#quarks #beautyquarks #wissen #wissenschaft #umwelt #umweltschutz #atomkraft #energie #gutzuwissen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246702</a:t>
                      </a:r>
                    </a:p>
                  </a:txBody>
                  <a:tcPr/>
                </a:tc>
                <a:extLst>
                  <a:ext uri="{0D108BD9-81ED-4DB2-BD59-A6C34878D82A}">
                    <a16:rowId xmlns:a16="http://schemas.microsoft.com/office/drawing/2014/main" val="2380753462"/>
                  </a:ext>
                </a:extLst>
              </a:tr>
            </a:tbl>
          </a:graphicData>
        </a:graphic>
      </p:graphicFrame>
      <p:sp>
        <p:nvSpPr>
          <p:cNvPr id="4" name="Text Placeholder 3">
            <a:extLst>
              <a:ext uri="{FF2B5EF4-FFF2-40B4-BE49-F238E27FC236}">
                <a16:creationId xmlns:a16="http://schemas.microsoft.com/office/drawing/2014/main" id="{3DFDD59E-321C-4655-AF88-A83BFE8122EB}"/>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363348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FAA15-269F-4EA3-99FD-3ABDB5BA2764}"/>
              </a:ext>
            </a:extLst>
          </p:cNvPr>
          <p:cNvSpPr>
            <a:spLocks noGrp="1"/>
          </p:cNvSpPr>
          <p:nvPr>
            <p:ph type="title"/>
          </p:nvPr>
        </p:nvSpPr>
        <p:spPr/>
        <p:txBody>
          <a:bodyPr/>
          <a:lstStyle/>
          <a:p>
            <a:r>
              <a:rPr lang="de-DE"/>
              <a:t>Top Posts nach Reichweite / Letzte 2 Wochen | PB II - Wiss. Kult. - 3 of 6</a:t>
            </a:r>
            <a:endParaRPr lang="en-US"/>
          </a:p>
        </p:txBody>
      </p:sp>
      <p:graphicFrame>
        <p:nvGraphicFramePr>
          <p:cNvPr id="5" name="Table Placeholder 4">
            <a:extLst>
              <a:ext uri="{FF2B5EF4-FFF2-40B4-BE49-F238E27FC236}">
                <a16:creationId xmlns:a16="http://schemas.microsoft.com/office/drawing/2014/main" id="{1DA65CF8-8184-40F5-AF84-3C7F76B4CFD2}"/>
              </a:ext>
            </a:extLst>
          </p:cNvPr>
          <p:cNvGraphicFramePr>
            <a:graphicFrameLocks noGrp="1"/>
          </p:cNvGraphicFramePr>
          <p:nvPr>
            <p:ph type="tbl" sz="quarter" idx="13"/>
            <p:extLst>
              <p:ext uri="{D42A27DB-BD31-4B8C-83A1-F6EECF244321}">
                <p14:modId xmlns:p14="http://schemas.microsoft.com/office/powerpoint/2010/main" val="272745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6176427"/>
                    </a:ext>
                  </a:extLst>
                </a:gridCol>
                <a:gridCol w="658368">
                  <a:extLst>
                    <a:ext uri="{9D8B030D-6E8A-4147-A177-3AD203B41FA5}">
                      <a16:colId xmlns:a16="http://schemas.microsoft.com/office/drawing/2014/main" val="1905963030"/>
                    </a:ext>
                  </a:extLst>
                </a:gridCol>
                <a:gridCol w="658368">
                  <a:extLst>
                    <a:ext uri="{9D8B030D-6E8A-4147-A177-3AD203B41FA5}">
                      <a16:colId xmlns:a16="http://schemas.microsoft.com/office/drawing/2014/main" val="4044260401"/>
                    </a:ext>
                  </a:extLst>
                </a:gridCol>
                <a:gridCol w="658368">
                  <a:extLst>
                    <a:ext uri="{9D8B030D-6E8A-4147-A177-3AD203B41FA5}">
                      <a16:colId xmlns:a16="http://schemas.microsoft.com/office/drawing/2014/main" val="4065663887"/>
                    </a:ext>
                  </a:extLst>
                </a:gridCol>
                <a:gridCol w="658368">
                  <a:extLst>
                    <a:ext uri="{9D8B030D-6E8A-4147-A177-3AD203B41FA5}">
                      <a16:colId xmlns:a16="http://schemas.microsoft.com/office/drawing/2014/main" val="973447125"/>
                    </a:ext>
                  </a:extLst>
                </a:gridCol>
                <a:gridCol w="658368">
                  <a:extLst>
                    <a:ext uri="{9D8B030D-6E8A-4147-A177-3AD203B41FA5}">
                      <a16:colId xmlns:a16="http://schemas.microsoft.com/office/drawing/2014/main" val="2502360804"/>
                    </a:ext>
                  </a:extLst>
                </a:gridCol>
                <a:gridCol w="658368">
                  <a:extLst>
                    <a:ext uri="{9D8B030D-6E8A-4147-A177-3AD203B41FA5}">
                      <a16:colId xmlns:a16="http://schemas.microsoft.com/office/drawing/2014/main" val="2608533647"/>
                    </a:ext>
                  </a:extLst>
                </a:gridCol>
                <a:gridCol w="658368">
                  <a:extLst>
                    <a:ext uri="{9D8B030D-6E8A-4147-A177-3AD203B41FA5}">
                      <a16:colId xmlns:a16="http://schemas.microsoft.com/office/drawing/2014/main" val="788878272"/>
                    </a:ext>
                  </a:extLst>
                </a:gridCol>
                <a:gridCol w="658368">
                  <a:extLst>
                    <a:ext uri="{9D8B030D-6E8A-4147-A177-3AD203B41FA5}">
                      <a16:colId xmlns:a16="http://schemas.microsoft.com/office/drawing/2014/main" val="2646680702"/>
                    </a:ext>
                  </a:extLst>
                </a:gridCol>
                <a:gridCol w="658368">
                  <a:extLst>
                    <a:ext uri="{9D8B030D-6E8A-4147-A177-3AD203B41FA5}">
                      <a16:colId xmlns:a16="http://schemas.microsoft.com/office/drawing/2014/main" val="426105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2203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- 2019-04-26 16:15:24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Angriffe von Kühen 🐄 und Stieren 🐂 auf Menschen - und die enden zum Teil sogar tödlich. Viele gefährliche Situationen kann man aber durch ein paar einfache Verhaltensregeln vermeiden. 👍
.
.
.
#quarks #beautyquarks #kuh #begegnungmiteinerkuh #natur #stier #weide #wandern #gutzuwissen #wissenistmacht #survival #wanderlust #alpen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243039</a:t>
                      </a:r>
                    </a:p>
                  </a:txBody>
                  <a:tcPr/>
                </a:tc>
                <a:extLst>
                  <a:ext uri="{0D108BD9-81ED-4DB2-BD59-A6C34878D82A}">
                    <a16:rowId xmlns:a16="http://schemas.microsoft.com/office/drawing/2014/main" val="2708032610"/>
                  </a:ext>
                </a:extLst>
              </a:tr>
            </a:tbl>
          </a:graphicData>
        </a:graphic>
      </p:graphicFrame>
      <p:sp>
        <p:nvSpPr>
          <p:cNvPr id="4" name="Text Placeholder 3">
            <a:extLst>
              <a:ext uri="{FF2B5EF4-FFF2-40B4-BE49-F238E27FC236}">
                <a16:creationId xmlns:a16="http://schemas.microsoft.com/office/drawing/2014/main" id="{523A749F-05F7-4FF0-873A-673B0BD3B1F1}"/>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4134127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4CE4-8509-4BAC-933F-EECB0C4BDC4F}"/>
              </a:ext>
            </a:extLst>
          </p:cNvPr>
          <p:cNvSpPr>
            <a:spLocks noGrp="1"/>
          </p:cNvSpPr>
          <p:nvPr>
            <p:ph type="title"/>
          </p:nvPr>
        </p:nvSpPr>
        <p:spPr/>
        <p:txBody>
          <a:bodyPr/>
          <a:lstStyle/>
          <a:p>
            <a:r>
              <a:rPr lang="de-DE"/>
              <a:t>Top Posts nach Reichweite / Letzte 2 Wochen | PB II - Wiss. Kult. - 4 of 6</a:t>
            </a:r>
            <a:endParaRPr lang="en-US"/>
          </a:p>
        </p:txBody>
      </p:sp>
      <p:graphicFrame>
        <p:nvGraphicFramePr>
          <p:cNvPr id="5" name="Table Placeholder 4">
            <a:extLst>
              <a:ext uri="{FF2B5EF4-FFF2-40B4-BE49-F238E27FC236}">
                <a16:creationId xmlns:a16="http://schemas.microsoft.com/office/drawing/2014/main" id="{6A77E023-0A73-461E-8E2F-A0FCB901325D}"/>
              </a:ext>
            </a:extLst>
          </p:cNvPr>
          <p:cNvGraphicFramePr>
            <a:graphicFrameLocks noGrp="1"/>
          </p:cNvGraphicFramePr>
          <p:nvPr>
            <p:ph type="tbl" sz="quarter" idx="13"/>
            <p:extLst>
              <p:ext uri="{D42A27DB-BD31-4B8C-83A1-F6EECF244321}">
                <p14:modId xmlns:p14="http://schemas.microsoft.com/office/powerpoint/2010/main" val="89571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68577870"/>
                    </a:ext>
                  </a:extLst>
                </a:gridCol>
                <a:gridCol w="658368">
                  <a:extLst>
                    <a:ext uri="{9D8B030D-6E8A-4147-A177-3AD203B41FA5}">
                      <a16:colId xmlns:a16="http://schemas.microsoft.com/office/drawing/2014/main" val="2116768748"/>
                    </a:ext>
                  </a:extLst>
                </a:gridCol>
                <a:gridCol w="658368">
                  <a:extLst>
                    <a:ext uri="{9D8B030D-6E8A-4147-A177-3AD203B41FA5}">
                      <a16:colId xmlns:a16="http://schemas.microsoft.com/office/drawing/2014/main" val="2975318976"/>
                    </a:ext>
                  </a:extLst>
                </a:gridCol>
                <a:gridCol w="658368">
                  <a:extLst>
                    <a:ext uri="{9D8B030D-6E8A-4147-A177-3AD203B41FA5}">
                      <a16:colId xmlns:a16="http://schemas.microsoft.com/office/drawing/2014/main" val="382111727"/>
                    </a:ext>
                  </a:extLst>
                </a:gridCol>
                <a:gridCol w="658368">
                  <a:extLst>
                    <a:ext uri="{9D8B030D-6E8A-4147-A177-3AD203B41FA5}">
                      <a16:colId xmlns:a16="http://schemas.microsoft.com/office/drawing/2014/main" val="3751330106"/>
                    </a:ext>
                  </a:extLst>
                </a:gridCol>
                <a:gridCol w="658368">
                  <a:extLst>
                    <a:ext uri="{9D8B030D-6E8A-4147-A177-3AD203B41FA5}">
                      <a16:colId xmlns:a16="http://schemas.microsoft.com/office/drawing/2014/main" val="2804270657"/>
                    </a:ext>
                  </a:extLst>
                </a:gridCol>
                <a:gridCol w="658368">
                  <a:extLst>
                    <a:ext uri="{9D8B030D-6E8A-4147-A177-3AD203B41FA5}">
                      <a16:colId xmlns:a16="http://schemas.microsoft.com/office/drawing/2014/main" val="1104875896"/>
                    </a:ext>
                  </a:extLst>
                </a:gridCol>
                <a:gridCol w="658368">
                  <a:extLst>
                    <a:ext uri="{9D8B030D-6E8A-4147-A177-3AD203B41FA5}">
                      <a16:colId xmlns:a16="http://schemas.microsoft.com/office/drawing/2014/main" val="2558775621"/>
                    </a:ext>
                  </a:extLst>
                </a:gridCol>
                <a:gridCol w="658368">
                  <a:extLst>
                    <a:ext uri="{9D8B030D-6E8A-4147-A177-3AD203B41FA5}">
                      <a16:colId xmlns:a16="http://schemas.microsoft.com/office/drawing/2014/main" val="397568701"/>
                    </a:ext>
                  </a:extLst>
                </a:gridCol>
                <a:gridCol w="658368">
                  <a:extLst>
                    <a:ext uri="{9D8B030D-6E8A-4147-A177-3AD203B41FA5}">
                      <a16:colId xmlns:a16="http://schemas.microsoft.com/office/drawing/2014/main" val="414203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9327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- 2019-04-29 18:05:03 </a:t>
                      </a:r>
                      <a:r>
                        <a:rPr kumimoji="0" lang="de-DE" sz="1000" b="0" i="0" u="none" strike="noStrike" kern="1200" cap="none" spc="0" normalizeH="0" baseline="0" noProof="0">
                          <a:ln>
                            <a:noFill/>
                          </a:ln>
                          <a:solidFill>
                            <a:prstClr val="black"/>
                          </a:solidFill>
                          <a:effectLst/>
                          <a:uLnTx/>
                          <a:uFillTx/>
                          <a:latin typeface="+mn-lt"/>
                          <a:ea typeface="+mn-ea"/>
                          <a:cs typeface="+mn-cs"/>
                        </a:rPr>
                        <a:t>
 China verbietet den Import von Plastikmüll? Kein Problem, dann verbrennen wir ihn halt – oder schicken ihn in andere Länder. 🤦‍♀️
.
.
.
#quarks #beautyquarks #gutzuwissen #plastik #müll #umwelt #export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224634</a:t>
                      </a:r>
                    </a:p>
                  </a:txBody>
                  <a:tcPr/>
                </a:tc>
                <a:extLst>
                  <a:ext uri="{0D108BD9-81ED-4DB2-BD59-A6C34878D82A}">
                    <a16:rowId xmlns:a16="http://schemas.microsoft.com/office/drawing/2014/main" val="43171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- 2019-05-05 09:35:08 </a:t>
                      </a:r>
                      <a:r>
                        <a:rPr kumimoji="0" lang="de-DE" sz="1000" b="0" i="0" u="none" strike="noStrike" kern="1200" cap="none" spc="0" normalizeH="0" baseline="0" noProof="0">
                          <a:ln>
                            <a:noFill/>
                          </a:ln>
                          <a:solidFill>
                            <a:prstClr val="black"/>
                          </a:solidFill>
                          <a:effectLst/>
                          <a:uLnTx/>
                          <a:uFillTx/>
                          <a:latin typeface="+mn-lt"/>
                          <a:ea typeface="+mn-ea"/>
                          <a:cs typeface="+mn-cs"/>
                        </a:rPr>
                        <a:t>
 Alle Menschen gesund ernähren und gleichzeitig den Planeten schützen – wie schön wäre das! Möglich wäre es, sagen Forscher. 🤷‍♀️
.
.
.
#quarks #beautyquarks #gutzuwissen #ernährung #gesundheit #klima #nachhaltigkeit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223609</a:t>
                      </a:r>
                    </a:p>
                  </a:txBody>
                  <a:tcPr/>
                </a:tc>
                <a:extLst>
                  <a:ext uri="{0D108BD9-81ED-4DB2-BD59-A6C34878D82A}">
                    <a16:rowId xmlns:a16="http://schemas.microsoft.com/office/drawing/2014/main" val="1018200316"/>
                  </a:ext>
                </a:extLst>
              </a:tr>
            </a:tbl>
          </a:graphicData>
        </a:graphic>
      </p:graphicFrame>
      <p:sp>
        <p:nvSpPr>
          <p:cNvPr id="4" name="Text Placeholder 3">
            <a:extLst>
              <a:ext uri="{FF2B5EF4-FFF2-40B4-BE49-F238E27FC236}">
                <a16:creationId xmlns:a16="http://schemas.microsoft.com/office/drawing/2014/main" id="{48618948-CB94-4C5A-9627-F41ABA47E74D}"/>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400241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9E45C-B7D0-4BC2-B62B-3A572696FCEF}"/>
              </a:ext>
            </a:extLst>
          </p:cNvPr>
          <p:cNvSpPr>
            <a:spLocks noGrp="1"/>
          </p:cNvSpPr>
          <p:nvPr>
            <p:ph type="title"/>
          </p:nvPr>
        </p:nvSpPr>
        <p:spPr/>
        <p:txBody>
          <a:bodyPr/>
          <a:lstStyle/>
          <a:p>
            <a:r>
              <a:rPr lang="de-DE"/>
              <a:t>Top Posts nach Reichweite / Letzte 2 Wochen | PB II - Wiss. Kult. - 5 of 6</a:t>
            </a:r>
            <a:endParaRPr lang="en-US"/>
          </a:p>
        </p:txBody>
      </p:sp>
      <p:graphicFrame>
        <p:nvGraphicFramePr>
          <p:cNvPr id="5" name="Table Placeholder 4">
            <a:extLst>
              <a:ext uri="{FF2B5EF4-FFF2-40B4-BE49-F238E27FC236}">
                <a16:creationId xmlns:a16="http://schemas.microsoft.com/office/drawing/2014/main" id="{46D38A2D-4657-49E1-B318-F51F417898D0}"/>
              </a:ext>
            </a:extLst>
          </p:cNvPr>
          <p:cNvGraphicFramePr>
            <a:graphicFrameLocks noGrp="1"/>
          </p:cNvGraphicFramePr>
          <p:nvPr>
            <p:ph type="tbl" sz="quarter" idx="13"/>
            <p:extLst>
              <p:ext uri="{D42A27DB-BD31-4B8C-83A1-F6EECF244321}">
                <p14:modId xmlns:p14="http://schemas.microsoft.com/office/powerpoint/2010/main" val="1149984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8378463"/>
                    </a:ext>
                  </a:extLst>
                </a:gridCol>
                <a:gridCol w="658368">
                  <a:extLst>
                    <a:ext uri="{9D8B030D-6E8A-4147-A177-3AD203B41FA5}">
                      <a16:colId xmlns:a16="http://schemas.microsoft.com/office/drawing/2014/main" val="2647110311"/>
                    </a:ext>
                  </a:extLst>
                </a:gridCol>
                <a:gridCol w="658368">
                  <a:extLst>
                    <a:ext uri="{9D8B030D-6E8A-4147-A177-3AD203B41FA5}">
                      <a16:colId xmlns:a16="http://schemas.microsoft.com/office/drawing/2014/main" val="1166547674"/>
                    </a:ext>
                  </a:extLst>
                </a:gridCol>
                <a:gridCol w="658368">
                  <a:extLst>
                    <a:ext uri="{9D8B030D-6E8A-4147-A177-3AD203B41FA5}">
                      <a16:colId xmlns:a16="http://schemas.microsoft.com/office/drawing/2014/main" val="959329365"/>
                    </a:ext>
                  </a:extLst>
                </a:gridCol>
                <a:gridCol w="658368">
                  <a:extLst>
                    <a:ext uri="{9D8B030D-6E8A-4147-A177-3AD203B41FA5}">
                      <a16:colId xmlns:a16="http://schemas.microsoft.com/office/drawing/2014/main" val="106030574"/>
                    </a:ext>
                  </a:extLst>
                </a:gridCol>
                <a:gridCol w="658368">
                  <a:extLst>
                    <a:ext uri="{9D8B030D-6E8A-4147-A177-3AD203B41FA5}">
                      <a16:colId xmlns:a16="http://schemas.microsoft.com/office/drawing/2014/main" val="3759822005"/>
                    </a:ext>
                  </a:extLst>
                </a:gridCol>
                <a:gridCol w="658368">
                  <a:extLst>
                    <a:ext uri="{9D8B030D-6E8A-4147-A177-3AD203B41FA5}">
                      <a16:colId xmlns:a16="http://schemas.microsoft.com/office/drawing/2014/main" val="118690455"/>
                    </a:ext>
                  </a:extLst>
                </a:gridCol>
                <a:gridCol w="658368">
                  <a:extLst>
                    <a:ext uri="{9D8B030D-6E8A-4147-A177-3AD203B41FA5}">
                      <a16:colId xmlns:a16="http://schemas.microsoft.com/office/drawing/2014/main" val="2639871491"/>
                    </a:ext>
                  </a:extLst>
                </a:gridCol>
                <a:gridCol w="658368">
                  <a:extLst>
                    <a:ext uri="{9D8B030D-6E8A-4147-A177-3AD203B41FA5}">
                      <a16:colId xmlns:a16="http://schemas.microsoft.com/office/drawing/2014/main" val="3033185357"/>
                    </a:ext>
                  </a:extLst>
                </a:gridCol>
                <a:gridCol w="658368">
                  <a:extLst>
                    <a:ext uri="{9D8B030D-6E8A-4147-A177-3AD203B41FA5}">
                      <a16:colId xmlns:a16="http://schemas.microsoft.com/office/drawing/2014/main" val="189418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3889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- 2019-05-03 17:30:03 </a:t>
                      </a:r>
                      <a:r>
                        <a:rPr kumimoji="0" lang="de-DE" sz="1000" b="0" i="0" u="none" strike="noStrike" kern="1200" cap="none" spc="0" normalizeH="0" baseline="0" noProof="0">
                          <a:ln>
                            <a:noFill/>
                          </a:ln>
                          <a:solidFill>
                            <a:prstClr val="black"/>
                          </a:solidFill>
                          <a:effectLst/>
                          <a:uLnTx/>
                          <a:uFillTx/>
                          <a:latin typeface="+mn-lt"/>
                          <a:ea typeface="+mn-ea"/>
                          <a:cs typeface="+mn-cs"/>
                        </a:rPr>
                        <a:t>
 Wie viele Menschen können auf unserem Planeten leben, wenn alle so leben wie in Deutschland? Das habt ihr uns am #earthovershootday gefragt. Hier die Antwort. .
.
.
#quarks #beautyquarks #gutzuwissen #ressourcen #konsum #verschwendung #energie #rohstoff #erde #planet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207853</a:t>
                      </a:r>
                    </a:p>
                  </a:txBody>
                  <a:tcPr/>
                </a:tc>
                <a:extLst>
                  <a:ext uri="{0D108BD9-81ED-4DB2-BD59-A6C34878D82A}">
                    <a16:rowId xmlns:a16="http://schemas.microsoft.com/office/drawing/2014/main" val="304336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quarks.de - 2019-04-30 11:04:48 </a:t>
                      </a:r>
                      <a:r>
                        <a:rPr kumimoji="0" lang="en-US" sz="1000" b="0" i="0" u="none" strike="noStrike" kern="1200" cap="none" spc="0" normalizeH="0" baseline="0" noProof="0">
                          <a:ln>
                            <a:noFill/>
                          </a:ln>
                          <a:solidFill>
                            <a:prstClr val="black"/>
                          </a:solidFill>
                          <a:effectLst/>
                          <a:uLnTx/>
                          <a:uFillTx/>
                          <a:latin typeface="+mn-lt"/>
                          <a:ea typeface="+mn-ea"/>
                          <a:cs typeface="+mn-cs"/>
                        </a:rPr>
                        <a:t>
 Nein, unser Körper muss nicht von Schlacken gereinigt werden. 🍑🍉🥤🙅‍♀️
.
.
.
#quarks #beautyquarks #wissenschaft #detox #gesundheit #healthylife #gutzuwissen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195585</a:t>
                      </a:r>
                    </a:p>
                  </a:txBody>
                  <a:tcPr/>
                </a:tc>
                <a:extLst>
                  <a:ext uri="{0D108BD9-81ED-4DB2-BD59-A6C34878D82A}">
                    <a16:rowId xmlns:a16="http://schemas.microsoft.com/office/drawing/2014/main" val="514567135"/>
                  </a:ext>
                </a:extLst>
              </a:tr>
            </a:tbl>
          </a:graphicData>
        </a:graphic>
      </p:graphicFrame>
      <p:sp>
        <p:nvSpPr>
          <p:cNvPr id="4" name="Text Placeholder 3">
            <a:extLst>
              <a:ext uri="{FF2B5EF4-FFF2-40B4-BE49-F238E27FC236}">
                <a16:creationId xmlns:a16="http://schemas.microsoft.com/office/drawing/2014/main" id="{76A49608-8AAF-4E8D-B93A-0452D03E9A92}"/>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817114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BFE23-675E-4757-9EFD-109A13824085}"/>
              </a:ext>
            </a:extLst>
          </p:cNvPr>
          <p:cNvSpPr>
            <a:spLocks noGrp="1"/>
          </p:cNvSpPr>
          <p:nvPr>
            <p:ph type="title"/>
          </p:nvPr>
        </p:nvSpPr>
        <p:spPr/>
        <p:txBody>
          <a:bodyPr/>
          <a:lstStyle/>
          <a:p>
            <a:r>
              <a:rPr lang="de-DE"/>
              <a:t>Top Posts nach Reichweite / Letzte 2 Wochen | PB II - Wiss. Kult. - 6 of 6</a:t>
            </a:r>
            <a:endParaRPr lang="en-US"/>
          </a:p>
        </p:txBody>
      </p:sp>
      <p:graphicFrame>
        <p:nvGraphicFramePr>
          <p:cNvPr id="5" name="Table Placeholder 4">
            <a:extLst>
              <a:ext uri="{FF2B5EF4-FFF2-40B4-BE49-F238E27FC236}">
                <a16:creationId xmlns:a16="http://schemas.microsoft.com/office/drawing/2014/main" id="{8975EE0B-1928-4FE3-89CE-1E47F266BD99}"/>
              </a:ext>
            </a:extLst>
          </p:cNvPr>
          <p:cNvGraphicFramePr>
            <a:graphicFrameLocks noGrp="1"/>
          </p:cNvGraphicFramePr>
          <p:nvPr>
            <p:ph type="tbl" sz="quarter" idx="13"/>
            <p:extLst>
              <p:ext uri="{D42A27DB-BD31-4B8C-83A1-F6EECF244321}">
                <p14:modId xmlns:p14="http://schemas.microsoft.com/office/powerpoint/2010/main" val="312044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1324741"/>
                    </a:ext>
                  </a:extLst>
                </a:gridCol>
                <a:gridCol w="658368">
                  <a:extLst>
                    <a:ext uri="{9D8B030D-6E8A-4147-A177-3AD203B41FA5}">
                      <a16:colId xmlns:a16="http://schemas.microsoft.com/office/drawing/2014/main" val="2776523593"/>
                    </a:ext>
                  </a:extLst>
                </a:gridCol>
                <a:gridCol w="658368">
                  <a:extLst>
                    <a:ext uri="{9D8B030D-6E8A-4147-A177-3AD203B41FA5}">
                      <a16:colId xmlns:a16="http://schemas.microsoft.com/office/drawing/2014/main" val="2591093638"/>
                    </a:ext>
                  </a:extLst>
                </a:gridCol>
                <a:gridCol w="658368">
                  <a:extLst>
                    <a:ext uri="{9D8B030D-6E8A-4147-A177-3AD203B41FA5}">
                      <a16:colId xmlns:a16="http://schemas.microsoft.com/office/drawing/2014/main" val="3375494087"/>
                    </a:ext>
                  </a:extLst>
                </a:gridCol>
                <a:gridCol w="658368">
                  <a:extLst>
                    <a:ext uri="{9D8B030D-6E8A-4147-A177-3AD203B41FA5}">
                      <a16:colId xmlns:a16="http://schemas.microsoft.com/office/drawing/2014/main" val="1146785240"/>
                    </a:ext>
                  </a:extLst>
                </a:gridCol>
                <a:gridCol w="658368">
                  <a:extLst>
                    <a:ext uri="{9D8B030D-6E8A-4147-A177-3AD203B41FA5}">
                      <a16:colId xmlns:a16="http://schemas.microsoft.com/office/drawing/2014/main" val="4043537870"/>
                    </a:ext>
                  </a:extLst>
                </a:gridCol>
                <a:gridCol w="658368">
                  <a:extLst>
                    <a:ext uri="{9D8B030D-6E8A-4147-A177-3AD203B41FA5}">
                      <a16:colId xmlns:a16="http://schemas.microsoft.com/office/drawing/2014/main" val="3594822071"/>
                    </a:ext>
                  </a:extLst>
                </a:gridCol>
                <a:gridCol w="658368">
                  <a:extLst>
                    <a:ext uri="{9D8B030D-6E8A-4147-A177-3AD203B41FA5}">
                      <a16:colId xmlns:a16="http://schemas.microsoft.com/office/drawing/2014/main" val="1224498463"/>
                    </a:ext>
                  </a:extLst>
                </a:gridCol>
                <a:gridCol w="658368">
                  <a:extLst>
                    <a:ext uri="{9D8B030D-6E8A-4147-A177-3AD203B41FA5}">
                      <a16:colId xmlns:a16="http://schemas.microsoft.com/office/drawing/2014/main" val="1206949101"/>
                    </a:ext>
                  </a:extLst>
                </a:gridCol>
                <a:gridCol w="658368">
                  <a:extLst>
                    <a:ext uri="{9D8B030D-6E8A-4147-A177-3AD203B41FA5}">
                      <a16:colId xmlns:a16="http://schemas.microsoft.com/office/drawing/2014/main" val="1209077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840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quarks.de - 2019-05-04 08:23:47 </a:t>
                      </a:r>
                      <a:r>
                        <a:rPr kumimoji="0" lang="en-US" sz="1000" b="0" i="0" u="none" strike="noStrike" kern="1200" cap="none" spc="0" normalizeH="0" baseline="0" noProof="0">
                          <a:ln>
                            <a:noFill/>
                          </a:ln>
                          <a:solidFill>
                            <a:prstClr val="black"/>
                          </a:solidFill>
                          <a:effectLst/>
                          <a:uLnTx/>
                          <a:uFillTx/>
                          <a:latin typeface="+mn-lt"/>
                          <a:ea typeface="+mn-ea"/>
                          <a:cs typeface="+mn-cs"/>
                        </a:rPr>
                        <a:t>
 "Guck nicht immer auf dein blödes Smartphone, Mama!"
.
.
.
#quarks #beautyquarks #gutzuwissen #baby #kinder #handy #smartphone #experiment #aufmerksamkeit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194022</a:t>
                      </a:r>
                    </a:p>
                  </a:txBody>
                  <a:tcPr/>
                </a:tc>
                <a:extLst>
                  <a:ext uri="{0D108BD9-81ED-4DB2-BD59-A6C34878D82A}">
                    <a16:rowId xmlns:a16="http://schemas.microsoft.com/office/drawing/2014/main" val="244314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- 2019-04-24 18:15:14 </a:t>
                      </a:r>
                      <a:r>
                        <a:rPr kumimoji="0" lang="de-DE" sz="1000" b="0" i="0" u="none" strike="noStrike" kern="1200" cap="none" spc="0" normalizeH="0" baseline="0" noProof="0">
                          <a:ln>
                            <a:noFill/>
                          </a:ln>
                          <a:solidFill>
                            <a:prstClr val="black"/>
                          </a:solidFill>
                          <a:effectLst/>
                          <a:uLnTx/>
                          <a:uFillTx/>
                          <a:latin typeface="+mn-lt"/>
                          <a:ea typeface="+mn-ea"/>
                          <a:cs typeface="+mn-cs"/>
                        </a:rPr>
                        <a:t>
 Heute ist so viel CO2 in der Atmosphäre wie nie zuvor in den letzten drei Millionen Jahren. Aber neeein, damit hat der Mensch natürlich überhaupt gar nichts zu tun😑
.
.
.
#quarks #beautyquarks #wissen #wissenschaft #wissen #klima #klimawandel #co2 #klimaschutz #nachhaltig #gutzuwissen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179498</a:t>
                      </a:r>
                    </a:p>
                  </a:txBody>
                  <a:tcPr/>
                </a:tc>
                <a:extLst>
                  <a:ext uri="{0D108BD9-81ED-4DB2-BD59-A6C34878D82A}">
                    <a16:rowId xmlns:a16="http://schemas.microsoft.com/office/drawing/2014/main" val="2484575085"/>
                  </a:ext>
                </a:extLst>
              </a:tr>
            </a:tbl>
          </a:graphicData>
        </a:graphic>
      </p:graphicFrame>
      <p:sp>
        <p:nvSpPr>
          <p:cNvPr id="4" name="Text Placeholder 3">
            <a:extLst>
              <a:ext uri="{FF2B5EF4-FFF2-40B4-BE49-F238E27FC236}">
                <a16:creationId xmlns:a16="http://schemas.microsoft.com/office/drawing/2014/main" id="{B1212DCE-7BE8-47E8-A724-03646C874866}"/>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538226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CBD32-4376-436A-BCC9-A8262759D31D}"/>
              </a:ext>
            </a:extLst>
          </p:cNvPr>
          <p:cNvSpPr>
            <a:spLocks noGrp="1"/>
          </p:cNvSpPr>
          <p:nvPr>
            <p:ph type="title"/>
          </p:nvPr>
        </p:nvSpPr>
        <p:spPr/>
        <p:txBody>
          <a:bodyPr/>
          <a:lstStyle/>
          <a:p>
            <a:r>
              <a:rPr lang="de-DE"/>
              <a:t>Youtube Übersicht / Letzte 2 Wochen | PB II - Wiss. Kult.</a:t>
            </a:r>
            <a:endParaRPr lang="en-US"/>
          </a:p>
        </p:txBody>
      </p:sp>
      <p:graphicFrame>
        <p:nvGraphicFramePr>
          <p:cNvPr id="5" name="Table Placeholder 4">
            <a:extLst>
              <a:ext uri="{FF2B5EF4-FFF2-40B4-BE49-F238E27FC236}">
                <a16:creationId xmlns:a16="http://schemas.microsoft.com/office/drawing/2014/main" id="{F79D500F-918A-465D-B23E-6BAA64E02648}"/>
              </a:ext>
            </a:extLst>
          </p:cNvPr>
          <p:cNvGraphicFramePr>
            <a:graphicFrameLocks noGrp="1"/>
          </p:cNvGraphicFramePr>
          <p:nvPr>
            <p:ph type="tbl" sz="quarter" idx="13"/>
            <p:extLst>
              <p:ext uri="{D42A27DB-BD31-4B8C-83A1-F6EECF244321}">
                <p14:modId xmlns:p14="http://schemas.microsoft.com/office/powerpoint/2010/main" val="168868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91217144"/>
                    </a:ext>
                  </a:extLst>
                </a:gridCol>
                <a:gridCol w="658368">
                  <a:extLst>
                    <a:ext uri="{9D8B030D-6E8A-4147-A177-3AD203B41FA5}">
                      <a16:colId xmlns:a16="http://schemas.microsoft.com/office/drawing/2014/main" val="1473034933"/>
                    </a:ext>
                  </a:extLst>
                </a:gridCol>
                <a:gridCol w="658368">
                  <a:extLst>
                    <a:ext uri="{9D8B030D-6E8A-4147-A177-3AD203B41FA5}">
                      <a16:colId xmlns:a16="http://schemas.microsoft.com/office/drawing/2014/main" val="807840058"/>
                    </a:ext>
                  </a:extLst>
                </a:gridCol>
                <a:gridCol w="658368">
                  <a:extLst>
                    <a:ext uri="{9D8B030D-6E8A-4147-A177-3AD203B41FA5}">
                      <a16:colId xmlns:a16="http://schemas.microsoft.com/office/drawing/2014/main" val="2705089560"/>
                    </a:ext>
                  </a:extLst>
                </a:gridCol>
                <a:gridCol w="658368">
                  <a:extLst>
                    <a:ext uri="{9D8B030D-6E8A-4147-A177-3AD203B41FA5}">
                      <a16:colId xmlns:a16="http://schemas.microsoft.com/office/drawing/2014/main" val="2613187314"/>
                    </a:ext>
                  </a:extLst>
                </a:gridCol>
                <a:gridCol w="658368">
                  <a:extLst>
                    <a:ext uri="{9D8B030D-6E8A-4147-A177-3AD203B41FA5}">
                      <a16:colId xmlns:a16="http://schemas.microsoft.com/office/drawing/2014/main" val="4085335353"/>
                    </a:ext>
                  </a:extLst>
                </a:gridCol>
                <a:gridCol w="658368">
                  <a:extLst>
                    <a:ext uri="{9D8B030D-6E8A-4147-A177-3AD203B41FA5}">
                      <a16:colId xmlns:a16="http://schemas.microsoft.com/office/drawing/2014/main" val="1061712159"/>
                    </a:ext>
                  </a:extLst>
                </a:gridCol>
                <a:gridCol w="658368">
                  <a:extLst>
                    <a:ext uri="{9D8B030D-6E8A-4147-A177-3AD203B41FA5}">
                      <a16:colId xmlns:a16="http://schemas.microsoft.com/office/drawing/2014/main" val="3341134374"/>
                    </a:ext>
                  </a:extLst>
                </a:gridCol>
                <a:gridCol w="658368">
                  <a:extLst>
                    <a:ext uri="{9D8B030D-6E8A-4147-A177-3AD203B41FA5}">
                      <a16:colId xmlns:a16="http://schemas.microsoft.com/office/drawing/2014/main" val="1681111764"/>
                    </a:ext>
                  </a:extLst>
                </a:gridCol>
                <a:gridCol w="658368">
                  <a:extLst>
                    <a:ext uri="{9D8B030D-6E8A-4147-A177-3AD203B41FA5}">
                      <a16:colId xmlns:a16="http://schemas.microsoft.com/office/drawing/2014/main" val="2524602927"/>
                    </a:ext>
                  </a:extLst>
                </a:gridCol>
                <a:gridCol w="658368">
                  <a:extLst>
                    <a:ext uri="{9D8B030D-6E8A-4147-A177-3AD203B41FA5}">
                      <a16:colId xmlns:a16="http://schemas.microsoft.com/office/drawing/2014/main" val="1409778450"/>
                    </a:ext>
                  </a:extLst>
                </a:gridCol>
                <a:gridCol w="658368">
                  <a:extLst>
                    <a:ext uri="{9D8B030D-6E8A-4147-A177-3AD203B41FA5}">
                      <a16:colId xmlns:a16="http://schemas.microsoft.com/office/drawing/2014/main" val="2531195477"/>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1802047020"/>
                  </a:ext>
                </a:extLst>
              </a:tr>
              <a:tr h="370840">
                <a:tc>
                  <a:txBody>
                    <a:bodyPr/>
                    <a:lstStyle/>
                    <a:p>
                      <a:r>
                        <a:rPr lang="en-US" sz="1000"/>
                        <a:t>WDR Rockpalast</a:t>
                      </a:r>
                    </a:p>
                  </a:txBody>
                  <a:tcPr/>
                </a:tc>
                <a:tc>
                  <a:txBody>
                    <a:bodyPr/>
                    <a:lstStyle/>
                    <a:p>
                      <a:r>
                        <a:rPr lang="en-US" sz="1000"/>
                        <a:t>43106</a:t>
                      </a:r>
                    </a:p>
                  </a:txBody>
                  <a:tcPr/>
                </a:tc>
                <a:tc>
                  <a:txBody>
                    <a:bodyPr/>
                    <a:lstStyle/>
                    <a:p>
                      <a:r>
                        <a:rPr lang="en-US" sz="1000"/>
                        <a:t>1048</a:t>
                      </a:r>
                    </a:p>
                  </a:txBody>
                  <a:tcPr/>
                </a:tc>
                <a:tc>
                  <a:txBody>
                    <a:bodyPr/>
                    <a:lstStyle/>
                    <a:p>
                      <a:r>
                        <a:rPr lang="en-US" sz="1000"/>
                        <a:t>441</a:t>
                      </a:r>
                    </a:p>
                  </a:txBody>
                  <a:tcPr/>
                </a:tc>
                <a:tc>
                  <a:txBody>
                    <a:bodyPr/>
                    <a:lstStyle/>
                    <a:p>
                      <a:r>
                        <a:rPr lang="en-US" sz="1000"/>
                        <a:t>5</a:t>
                      </a:r>
                    </a:p>
                  </a:txBody>
                  <a:tcPr/>
                </a:tc>
                <a:tc>
                  <a:txBody>
                    <a:bodyPr/>
                    <a:lstStyle/>
                    <a:p>
                      <a:r>
                        <a:rPr lang="en-US" sz="1000"/>
                        <a:t>357008</a:t>
                      </a:r>
                    </a:p>
                  </a:txBody>
                  <a:tcPr/>
                </a:tc>
                <a:tc>
                  <a:txBody>
                    <a:bodyPr/>
                    <a:lstStyle/>
                    <a:p>
                      <a:r>
                        <a:rPr lang="en-US" sz="1000"/>
                        <a:t>4.1868 %</a:t>
                      </a:r>
                    </a:p>
                  </a:txBody>
                  <a:tcPr/>
                </a:tc>
                <a:tc>
                  <a:txBody>
                    <a:bodyPr/>
                    <a:lstStyle/>
                    <a:p>
                      <a:r>
                        <a:rPr lang="en-US" sz="1000"/>
                        <a:t>3806</a:t>
                      </a:r>
                    </a:p>
                  </a:txBody>
                  <a:tcPr/>
                </a:tc>
                <a:tc>
                  <a:txBody>
                    <a:bodyPr/>
                    <a:lstStyle/>
                    <a:p>
                      <a:r>
                        <a:rPr lang="en-US" sz="1000"/>
                        <a:t>148</a:t>
                      </a:r>
                    </a:p>
                  </a:txBody>
                  <a:tcPr/>
                </a:tc>
                <a:tc>
                  <a:txBody>
                    <a:bodyPr/>
                    <a:lstStyle/>
                    <a:p>
                      <a:r>
                        <a:rPr lang="en-US" sz="1000"/>
                        <a:t>330</a:t>
                      </a:r>
                    </a:p>
                  </a:txBody>
                  <a:tcPr/>
                </a:tc>
                <a:tc>
                  <a:txBody>
                    <a:bodyPr/>
                    <a:lstStyle/>
                    <a:p>
                      <a:r>
                        <a:rPr lang="en-US" sz="1000"/>
                        <a:t>10.0606 %</a:t>
                      </a:r>
                    </a:p>
                  </a:txBody>
                  <a:tcPr/>
                </a:tc>
                <a:tc>
                  <a:txBody>
                    <a:bodyPr/>
                    <a:lstStyle/>
                    <a:p>
                      <a:r>
                        <a:rPr lang="en-US" sz="1000"/>
                        <a:t>8.3840</a:t>
                      </a:r>
                    </a:p>
                  </a:txBody>
                  <a:tcPr/>
                </a:tc>
                <a:extLst>
                  <a:ext uri="{0D108BD9-81ED-4DB2-BD59-A6C34878D82A}">
                    <a16:rowId xmlns:a16="http://schemas.microsoft.com/office/drawing/2014/main" val="1474479786"/>
                  </a:ext>
                </a:extLst>
              </a:tr>
              <a:tr h="370840">
                <a:tc>
                  <a:txBody>
                    <a:bodyPr/>
                    <a:lstStyle/>
                    <a:p>
                      <a:r>
                        <a:rPr lang="en-US" sz="1000"/>
                        <a:t>WDR Reisen</a:t>
                      </a:r>
                    </a:p>
                  </a:txBody>
                  <a:tcPr/>
                </a:tc>
                <a:tc>
                  <a:txBody>
                    <a:bodyPr/>
                    <a:lstStyle/>
                    <a:p>
                      <a:r>
                        <a:rPr lang="en-US" sz="1000"/>
                        <a:t>30319</a:t>
                      </a:r>
                    </a:p>
                  </a:txBody>
                  <a:tcPr/>
                </a:tc>
                <a:tc>
                  <a:txBody>
                    <a:bodyPr/>
                    <a:lstStyle/>
                    <a:p>
                      <a:r>
                        <a:rPr lang="en-US" sz="1000"/>
                        <a:t>1196</a:t>
                      </a:r>
                    </a:p>
                  </a:txBody>
                  <a:tcPr/>
                </a:tc>
                <a:tc>
                  <a:txBody>
                    <a:bodyPr/>
                    <a:lstStyle/>
                    <a:p>
                      <a:r>
                        <a:rPr lang="en-US" sz="1000"/>
                        <a:t>139</a:t>
                      </a:r>
                    </a:p>
                  </a:txBody>
                  <a:tcPr/>
                </a:tc>
                <a:tc>
                  <a:txBody>
                    <a:bodyPr/>
                    <a:lstStyle/>
                    <a:p>
                      <a:r>
                        <a:rPr lang="en-US" sz="1000"/>
                        <a:t>7</a:t>
                      </a:r>
                    </a:p>
                  </a:txBody>
                  <a:tcPr/>
                </a:tc>
                <a:tc>
                  <a:txBody>
                    <a:bodyPr/>
                    <a:lstStyle/>
                    <a:p>
                      <a:r>
                        <a:rPr lang="en-US" sz="1000"/>
                        <a:t>325062</a:t>
                      </a:r>
                    </a:p>
                  </a:txBody>
                  <a:tcPr/>
                </a:tc>
                <a:tc>
                  <a:txBody>
                    <a:bodyPr/>
                    <a:lstStyle/>
                    <a:p>
                      <a:r>
                        <a:rPr lang="en-US" sz="1000"/>
                        <a:t>6.0896 %</a:t>
                      </a:r>
                    </a:p>
                  </a:txBody>
                  <a:tcPr/>
                </a:tc>
                <a:tc>
                  <a:txBody>
                    <a:bodyPr/>
                    <a:lstStyle/>
                    <a:p>
                      <a:r>
                        <a:rPr lang="en-US" sz="1000"/>
                        <a:t>2145</a:t>
                      </a:r>
                    </a:p>
                  </a:txBody>
                  <a:tcPr/>
                </a:tc>
                <a:tc>
                  <a:txBody>
                    <a:bodyPr/>
                    <a:lstStyle/>
                    <a:p>
                      <a:r>
                        <a:rPr lang="en-US" sz="1000"/>
                        <a:t>157</a:t>
                      </a:r>
                    </a:p>
                  </a:txBody>
                  <a:tcPr/>
                </a:tc>
                <a:tc>
                  <a:txBody>
                    <a:bodyPr/>
                    <a:lstStyle/>
                    <a:p>
                      <a:r>
                        <a:rPr lang="en-US" sz="1000"/>
                        <a:t>183</a:t>
                      </a:r>
                    </a:p>
                  </a:txBody>
                  <a:tcPr/>
                </a:tc>
                <a:tc>
                  <a:txBody>
                    <a:bodyPr/>
                    <a:lstStyle/>
                    <a:p>
                      <a:r>
                        <a:rPr lang="en-US" sz="1000"/>
                        <a:t>8.3611 %</a:t>
                      </a:r>
                    </a:p>
                  </a:txBody>
                  <a:tcPr/>
                </a:tc>
                <a:tc>
                  <a:txBody>
                    <a:bodyPr/>
                    <a:lstStyle/>
                    <a:p>
                      <a:r>
                        <a:rPr lang="en-US" sz="1000"/>
                        <a:t>10.9371</a:t>
                      </a:r>
                    </a:p>
                  </a:txBody>
                  <a:tcPr/>
                </a:tc>
                <a:extLst>
                  <a:ext uri="{0D108BD9-81ED-4DB2-BD59-A6C34878D82A}">
                    <a16:rowId xmlns:a16="http://schemas.microsoft.com/office/drawing/2014/main" val="3577148417"/>
                  </a:ext>
                </a:extLst>
              </a:tr>
              <a:tr h="370840">
                <a:tc>
                  <a:txBody>
                    <a:bodyPr/>
                    <a:lstStyle/>
                    <a:p>
                      <a:r>
                        <a:rPr lang="en-US" sz="1000"/>
                        <a:t>Quarks</a:t>
                      </a:r>
                    </a:p>
                  </a:txBody>
                  <a:tcPr/>
                </a:tc>
                <a:tc>
                  <a:txBody>
                    <a:bodyPr/>
                    <a:lstStyle/>
                    <a:p>
                      <a:r>
                        <a:rPr lang="en-US" sz="1000"/>
                        <a:t>171591</a:t>
                      </a:r>
                    </a:p>
                  </a:txBody>
                  <a:tcPr/>
                </a:tc>
                <a:tc>
                  <a:txBody>
                    <a:bodyPr/>
                    <a:lstStyle/>
                    <a:p>
                      <a:r>
                        <a:rPr lang="en-US" sz="1000"/>
                        <a:t>4596</a:t>
                      </a:r>
                    </a:p>
                  </a:txBody>
                  <a:tcPr/>
                </a:tc>
                <a:tc>
                  <a:txBody>
                    <a:bodyPr/>
                    <a:lstStyle/>
                    <a:p>
                      <a:r>
                        <a:rPr lang="en-US" sz="1000"/>
                        <a:t>441</a:t>
                      </a:r>
                    </a:p>
                  </a:txBody>
                  <a:tcPr/>
                </a:tc>
                <a:tc>
                  <a:txBody>
                    <a:bodyPr/>
                    <a:lstStyle/>
                    <a:p>
                      <a:r>
                        <a:rPr lang="en-US" sz="1000"/>
                        <a:t>12</a:t>
                      </a:r>
                    </a:p>
                  </a:txBody>
                  <a:tcPr/>
                </a:tc>
                <a:tc>
                  <a:txBody>
                    <a:bodyPr/>
                    <a:lstStyle/>
                    <a:p>
                      <a:r>
                        <a:rPr lang="en-US" sz="1000"/>
                        <a:t>924519</a:t>
                      </a:r>
                    </a:p>
                  </a:txBody>
                  <a:tcPr/>
                </a:tc>
                <a:tc>
                  <a:txBody>
                    <a:bodyPr/>
                    <a:lstStyle/>
                    <a:p>
                      <a:r>
                        <a:rPr lang="en-US" sz="1000"/>
                        <a:t>5.2427 %</a:t>
                      </a:r>
                    </a:p>
                  </a:txBody>
                  <a:tcPr/>
                </a:tc>
                <a:tc>
                  <a:txBody>
                    <a:bodyPr/>
                    <a:lstStyle/>
                    <a:p>
                      <a:r>
                        <a:rPr lang="en-US" sz="1000"/>
                        <a:t>16815</a:t>
                      </a:r>
                    </a:p>
                  </a:txBody>
                  <a:tcPr/>
                </a:tc>
                <a:tc>
                  <a:txBody>
                    <a:bodyPr/>
                    <a:lstStyle/>
                    <a:p>
                      <a:r>
                        <a:rPr lang="en-US" sz="1000"/>
                        <a:t>1066</a:t>
                      </a:r>
                    </a:p>
                  </a:txBody>
                  <a:tcPr/>
                </a:tc>
                <a:tc>
                  <a:txBody>
                    <a:bodyPr/>
                    <a:lstStyle/>
                    <a:p>
                      <a:r>
                        <a:rPr lang="en-US" sz="1000"/>
                        <a:t>1898</a:t>
                      </a:r>
                    </a:p>
                  </a:txBody>
                  <a:tcPr/>
                </a:tc>
                <a:tc>
                  <a:txBody>
                    <a:bodyPr/>
                    <a:lstStyle/>
                    <a:p>
                      <a:r>
                        <a:rPr lang="en-US" sz="1000"/>
                        <a:t>11.6833 %</a:t>
                      </a:r>
                    </a:p>
                  </a:txBody>
                  <a:tcPr/>
                </a:tc>
                <a:tc>
                  <a:txBody>
                    <a:bodyPr/>
                    <a:lstStyle/>
                    <a:p>
                      <a:r>
                        <a:rPr lang="en-US" sz="1000"/>
                        <a:t>5.4611</a:t>
                      </a:r>
                    </a:p>
                  </a:txBody>
                  <a:tcPr/>
                </a:tc>
                <a:extLst>
                  <a:ext uri="{0D108BD9-81ED-4DB2-BD59-A6C34878D82A}">
                    <a16:rowId xmlns:a16="http://schemas.microsoft.com/office/drawing/2014/main" val="29514324"/>
                  </a:ext>
                </a:extLst>
              </a:tr>
            </a:tbl>
          </a:graphicData>
        </a:graphic>
      </p:graphicFrame>
      <p:sp>
        <p:nvSpPr>
          <p:cNvPr id="4" name="Text Placeholder 3">
            <a:extLst>
              <a:ext uri="{FF2B5EF4-FFF2-40B4-BE49-F238E27FC236}">
                <a16:creationId xmlns:a16="http://schemas.microsoft.com/office/drawing/2014/main" id="{E7C5E0BB-FB4E-4DC2-AB48-FF813E803D60}"/>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373648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A6082-9D24-43DB-BB18-170FD9390810}"/>
              </a:ext>
            </a:extLst>
          </p:cNvPr>
          <p:cNvSpPr>
            <a:spLocks noGrp="1"/>
          </p:cNvSpPr>
          <p:nvPr>
            <p:ph type="title"/>
          </p:nvPr>
        </p:nvSpPr>
        <p:spPr/>
        <p:txBody>
          <a:bodyPr/>
          <a:lstStyle/>
          <a:p>
            <a:r>
              <a:rPr lang="de-DE"/>
              <a:t>Youtube Übersichtsradar | PB II - Wiss. Kult.</a:t>
            </a:r>
            <a:endParaRPr lang="en-US"/>
          </a:p>
        </p:txBody>
      </p:sp>
      <p:graphicFrame>
        <p:nvGraphicFramePr>
          <p:cNvPr id="6" name="Chart Placeholder 5">
            <a:extLst>
              <a:ext uri="{FF2B5EF4-FFF2-40B4-BE49-F238E27FC236}">
                <a16:creationId xmlns:a16="http://schemas.microsoft.com/office/drawing/2014/main" id="{3EC412F2-E543-405A-B7DF-72FD9BD3D13D}"/>
              </a:ext>
            </a:extLst>
          </p:cNvPr>
          <p:cNvGraphicFramePr>
            <a:graphicFrameLocks noGrp="1"/>
          </p:cNvGraphicFramePr>
          <p:nvPr>
            <p:ph type="chart" sz="quarter" idx="13"/>
            <p:extLst>
              <p:ext uri="{D42A27DB-BD31-4B8C-83A1-F6EECF244321}">
                <p14:modId xmlns:p14="http://schemas.microsoft.com/office/powerpoint/2010/main" val="976847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9ADE5-6C4A-4B0E-A73B-9E7D6F143A35}"/>
              </a:ext>
            </a:extLst>
          </p:cNvPr>
          <p:cNvSpPr>
            <a:spLocks noGrp="1"/>
          </p:cNvSpPr>
          <p:nvPr>
            <p:ph type="body" sz="quarter" idx="14"/>
          </p:nvPr>
        </p:nvSpPr>
        <p:spPr/>
        <p:txBody>
          <a:bodyPr/>
          <a:lstStyle/>
          <a:p>
            <a:r>
              <a:rPr lang="en-US"/>
              <a:t>21.04.2019 - 05.05.2019</a:t>
            </a:r>
          </a:p>
        </p:txBody>
      </p:sp>
      <p:sp>
        <p:nvSpPr>
          <p:cNvPr id="5" name="Footer Placeholder 4">
            <a:extLst>
              <a:ext uri="{FF2B5EF4-FFF2-40B4-BE49-F238E27FC236}">
                <a16:creationId xmlns:a16="http://schemas.microsoft.com/office/drawing/2014/main" id="{C86CD5B7-0AF2-4501-BAF3-54F34F99D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868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278B5-B391-4CB1-BD03-BA5813A9C6BB}"/>
              </a:ext>
            </a:extLst>
          </p:cNvPr>
          <p:cNvSpPr>
            <a:spLocks noGrp="1"/>
          </p:cNvSpPr>
          <p:nvPr>
            <p:ph type="title"/>
          </p:nvPr>
        </p:nvSpPr>
        <p:spPr/>
        <p:txBody>
          <a:bodyPr/>
          <a:lstStyle/>
          <a:p>
            <a:r>
              <a:rPr lang="en-US"/>
              <a:t>Youtube Total Videos | PB II - Wiss. Kult.</a:t>
            </a:r>
          </a:p>
        </p:txBody>
      </p:sp>
      <p:graphicFrame>
        <p:nvGraphicFramePr>
          <p:cNvPr id="6" name="Chart Placeholder 5">
            <a:extLst>
              <a:ext uri="{FF2B5EF4-FFF2-40B4-BE49-F238E27FC236}">
                <a16:creationId xmlns:a16="http://schemas.microsoft.com/office/drawing/2014/main" id="{758B1AB2-8698-468F-8629-1243D6E50A83}"/>
              </a:ext>
            </a:extLst>
          </p:cNvPr>
          <p:cNvGraphicFramePr>
            <a:graphicFrameLocks noGrp="1"/>
          </p:cNvGraphicFramePr>
          <p:nvPr>
            <p:ph type="chart" sz="quarter" idx="13"/>
            <p:extLst>
              <p:ext uri="{D42A27DB-BD31-4B8C-83A1-F6EECF244321}">
                <p14:modId xmlns:p14="http://schemas.microsoft.com/office/powerpoint/2010/main" val="294736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FB86B-FD1C-4815-AA4B-A5D17D6FB448}"/>
              </a:ext>
            </a:extLst>
          </p:cNvPr>
          <p:cNvSpPr>
            <a:spLocks noGrp="1"/>
          </p:cNvSpPr>
          <p:nvPr>
            <p:ph type="body" sz="quarter" idx="14"/>
          </p:nvPr>
        </p:nvSpPr>
        <p:spPr/>
        <p:txBody>
          <a:bodyPr/>
          <a:lstStyle/>
          <a:p>
            <a:r>
              <a:rPr lang="en-US"/>
              <a:t>01.04.2019 - 12.05.2019</a:t>
            </a:r>
          </a:p>
        </p:txBody>
      </p:sp>
      <p:sp>
        <p:nvSpPr>
          <p:cNvPr id="5" name="Footer Placeholder 4">
            <a:extLst>
              <a:ext uri="{FF2B5EF4-FFF2-40B4-BE49-F238E27FC236}">
                <a16:creationId xmlns:a16="http://schemas.microsoft.com/office/drawing/2014/main" id="{49146A59-1852-4B1E-8212-7700F5D81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509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7A09C-2892-4346-B68F-BC648FC8FB54}"/>
              </a:ext>
            </a:extLst>
          </p:cNvPr>
          <p:cNvSpPr>
            <a:spLocks noGrp="1"/>
          </p:cNvSpPr>
          <p:nvPr>
            <p:ph type="title"/>
          </p:nvPr>
        </p:nvSpPr>
        <p:spPr/>
        <p:txBody>
          <a:bodyPr/>
          <a:lstStyle/>
          <a:p>
            <a:r>
              <a:rPr lang="de-DE"/>
              <a:t>Gesamte Views / Letzte 30 Tage | PB II - Wiss. Kult.</a:t>
            </a:r>
            <a:endParaRPr lang="en-US"/>
          </a:p>
        </p:txBody>
      </p:sp>
      <p:graphicFrame>
        <p:nvGraphicFramePr>
          <p:cNvPr id="6" name="Chart Placeholder 5">
            <a:extLst>
              <a:ext uri="{FF2B5EF4-FFF2-40B4-BE49-F238E27FC236}">
                <a16:creationId xmlns:a16="http://schemas.microsoft.com/office/drawing/2014/main" id="{D12B0ECC-16E7-4FC0-9A26-8244C732B990}"/>
              </a:ext>
            </a:extLst>
          </p:cNvPr>
          <p:cNvGraphicFramePr>
            <a:graphicFrameLocks noGrp="1"/>
          </p:cNvGraphicFramePr>
          <p:nvPr>
            <p:ph type="chart" sz="quarter" idx="13"/>
            <p:extLst>
              <p:ext uri="{D42A27DB-BD31-4B8C-83A1-F6EECF244321}">
                <p14:modId xmlns:p14="http://schemas.microsoft.com/office/powerpoint/2010/main" val="2382185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DA4EE-64F0-424E-B901-06EA4EE09622}"/>
              </a:ext>
            </a:extLst>
          </p:cNvPr>
          <p:cNvSpPr>
            <a:spLocks noGrp="1"/>
          </p:cNvSpPr>
          <p:nvPr>
            <p:ph type="body" sz="quarter" idx="14"/>
          </p:nvPr>
        </p:nvSpPr>
        <p:spPr/>
        <p:txBody>
          <a:bodyPr/>
          <a:lstStyle/>
          <a:p>
            <a:r>
              <a:rPr lang="en-US"/>
              <a:t>06.04.2019 - 06.05.2019</a:t>
            </a:r>
          </a:p>
        </p:txBody>
      </p:sp>
      <p:sp>
        <p:nvSpPr>
          <p:cNvPr id="5" name="Footer Placeholder 4">
            <a:extLst>
              <a:ext uri="{FF2B5EF4-FFF2-40B4-BE49-F238E27FC236}">
                <a16:creationId xmlns:a16="http://schemas.microsoft.com/office/drawing/2014/main" id="{2D9422C2-0E80-43FE-963C-79E984E7F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615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D74F-F20B-4E01-87E5-3CFBEBF13493}"/>
              </a:ext>
            </a:extLst>
          </p:cNvPr>
          <p:cNvSpPr>
            <a:spLocks noGrp="1"/>
          </p:cNvSpPr>
          <p:nvPr>
            <p:ph type="title"/>
          </p:nvPr>
        </p:nvSpPr>
        <p:spPr/>
        <p:txBody>
          <a:bodyPr/>
          <a:lstStyle/>
          <a:p>
            <a:r>
              <a:rPr lang="de-DE"/>
              <a:t>Subscriber Zuwachs pro Woche / Letzte 4 Wochen | PB II - Wiss. Kult.</a:t>
            </a:r>
            <a:endParaRPr lang="en-US"/>
          </a:p>
        </p:txBody>
      </p:sp>
      <p:graphicFrame>
        <p:nvGraphicFramePr>
          <p:cNvPr id="6" name="Chart Placeholder 5">
            <a:extLst>
              <a:ext uri="{FF2B5EF4-FFF2-40B4-BE49-F238E27FC236}">
                <a16:creationId xmlns:a16="http://schemas.microsoft.com/office/drawing/2014/main" id="{A20131A6-1A6D-4657-8683-63FD2C9B86B2}"/>
              </a:ext>
            </a:extLst>
          </p:cNvPr>
          <p:cNvGraphicFramePr>
            <a:graphicFrameLocks noGrp="1"/>
          </p:cNvGraphicFramePr>
          <p:nvPr>
            <p:ph type="chart" sz="quarter" idx="13"/>
            <p:extLst>
              <p:ext uri="{D42A27DB-BD31-4B8C-83A1-F6EECF244321}">
                <p14:modId xmlns:p14="http://schemas.microsoft.com/office/powerpoint/2010/main" val="4282692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C06AA-7E77-4D45-899A-B3F603768CA3}"/>
              </a:ext>
            </a:extLst>
          </p:cNvPr>
          <p:cNvSpPr>
            <a:spLocks noGrp="1"/>
          </p:cNvSpPr>
          <p:nvPr>
            <p:ph type="body" sz="quarter" idx="14"/>
          </p:nvPr>
        </p:nvSpPr>
        <p:spPr/>
        <p:txBody>
          <a:bodyPr/>
          <a:lstStyle/>
          <a:p>
            <a:r>
              <a:rPr lang="en-US"/>
              <a:t>01.04.2019 - 12.05.2019</a:t>
            </a:r>
          </a:p>
        </p:txBody>
      </p:sp>
      <p:sp>
        <p:nvSpPr>
          <p:cNvPr id="5" name="Footer Placeholder 4">
            <a:extLst>
              <a:ext uri="{FF2B5EF4-FFF2-40B4-BE49-F238E27FC236}">
                <a16:creationId xmlns:a16="http://schemas.microsoft.com/office/drawing/2014/main" id="{007FE2AB-D4A3-44E3-9139-AF26D1470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332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CBF6B-E98A-4C92-A414-07B9285825F3}"/>
              </a:ext>
            </a:extLst>
          </p:cNvPr>
          <p:cNvSpPr>
            <a:spLocks noGrp="1"/>
          </p:cNvSpPr>
          <p:nvPr>
            <p:ph type="title"/>
          </p:nvPr>
        </p:nvSpPr>
        <p:spPr/>
        <p:txBody>
          <a:bodyPr/>
          <a:lstStyle/>
          <a:p>
            <a:r>
              <a:rPr lang="de-DE"/>
              <a:t>Top Viedeos sortiert nach Views / Letzte 2 Wochen | PB II - Wiss. Kult.</a:t>
            </a:r>
            <a:endParaRPr lang="en-US"/>
          </a:p>
        </p:txBody>
      </p:sp>
      <p:graphicFrame>
        <p:nvGraphicFramePr>
          <p:cNvPr id="5" name="Table Placeholder 4">
            <a:extLst>
              <a:ext uri="{FF2B5EF4-FFF2-40B4-BE49-F238E27FC236}">
                <a16:creationId xmlns:a16="http://schemas.microsoft.com/office/drawing/2014/main" id="{87AC25DC-CF5D-4306-A05B-E9BC41D3B1C5}"/>
              </a:ext>
            </a:extLst>
          </p:cNvPr>
          <p:cNvGraphicFramePr>
            <a:graphicFrameLocks noGrp="1"/>
          </p:cNvGraphicFramePr>
          <p:nvPr>
            <p:ph type="tbl" sz="quarter" idx="13"/>
            <p:extLst>
              <p:ext uri="{D42A27DB-BD31-4B8C-83A1-F6EECF244321}">
                <p14:modId xmlns:p14="http://schemas.microsoft.com/office/powerpoint/2010/main" val="100740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9153828"/>
                    </a:ext>
                  </a:extLst>
                </a:gridCol>
                <a:gridCol w="822960">
                  <a:extLst>
                    <a:ext uri="{9D8B030D-6E8A-4147-A177-3AD203B41FA5}">
                      <a16:colId xmlns:a16="http://schemas.microsoft.com/office/drawing/2014/main" val="1007920609"/>
                    </a:ext>
                  </a:extLst>
                </a:gridCol>
                <a:gridCol w="822960">
                  <a:extLst>
                    <a:ext uri="{9D8B030D-6E8A-4147-A177-3AD203B41FA5}">
                      <a16:colId xmlns:a16="http://schemas.microsoft.com/office/drawing/2014/main" val="2229731314"/>
                    </a:ext>
                  </a:extLst>
                </a:gridCol>
                <a:gridCol w="822960">
                  <a:extLst>
                    <a:ext uri="{9D8B030D-6E8A-4147-A177-3AD203B41FA5}">
                      <a16:colId xmlns:a16="http://schemas.microsoft.com/office/drawing/2014/main" val="2316261718"/>
                    </a:ext>
                  </a:extLst>
                </a:gridCol>
                <a:gridCol w="822960">
                  <a:extLst>
                    <a:ext uri="{9D8B030D-6E8A-4147-A177-3AD203B41FA5}">
                      <a16:colId xmlns:a16="http://schemas.microsoft.com/office/drawing/2014/main" val="1328802081"/>
                    </a:ext>
                  </a:extLst>
                </a:gridCol>
                <a:gridCol w="822960">
                  <a:extLst>
                    <a:ext uri="{9D8B030D-6E8A-4147-A177-3AD203B41FA5}">
                      <a16:colId xmlns:a16="http://schemas.microsoft.com/office/drawing/2014/main" val="2692778146"/>
                    </a:ext>
                  </a:extLst>
                </a:gridCol>
                <a:gridCol w="822960">
                  <a:extLst>
                    <a:ext uri="{9D8B030D-6E8A-4147-A177-3AD203B41FA5}">
                      <a16:colId xmlns:a16="http://schemas.microsoft.com/office/drawing/2014/main" val="1592177843"/>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450685514"/>
                  </a:ext>
                </a:extLst>
              </a:tr>
              <a:tr h="370840">
                <a:tc>
                  <a:txBody>
                    <a:bodyPr/>
                    <a:lstStyle/>
                    <a:p>
                      <a:r>
                        <a:rPr lang="de-DE" sz="1000" b="1"/>
                        <a:t> Quarks - 2019-04-27 18:00:05 </a:t>
                      </a:r>
                      <a:r>
                        <a:rPr lang="de-DE" sz="1000"/>
                        <a:t>
 Sozialexperiment: Wirken Männer im Ferrari auf Frauen attraktiver? | Quarks</a:t>
                      </a:r>
                      <a:endParaRPr lang="en-US" sz="1000"/>
                    </a:p>
                  </a:txBody>
                  <a:tcPr/>
                </a:tc>
                <a:tc>
                  <a:txBody>
                    <a:bodyPr/>
                    <a:lstStyle/>
                    <a:p>
                      <a:r>
                        <a:rPr lang="en-US" sz="1000"/>
                        <a:t>07.05.2019 05:20:10</a:t>
                      </a:r>
                    </a:p>
                  </a:txBody>
                  <a:tcPr/>
                </a:tc>
                <a:tc>
                  <a:txBody>
                    <a:bodyPr/>
                    <a:lstStyle/>
                    <a:p>
                      <a:r>
                        <a:rPr lang="en-US" sz="1000"/>
                        <a:t>05:42</a:t>
                      </a:r>
                    </a:p>
                  </a:txBody>
                  <a:tcPr/>
                </a:tc>
                <a:tc>
                  <a:txBody>
                    <a:bodyPr/>
                    <a:lstStyle/>
                    <a:p>
                      <a:r>
                        <a:rPr lang="en-US" sz="1000"/>
                        <a:t>141543</a:t>
                      </a:r>
                    </a:p>
                  </a:txBody>
                  <a:tcPr/>
                </a:tc>
                <a:tc>
                  <a:txBody>
                    <a:bodyPr/>
                    <a:lstStyle/>
                    <a:p>
                      <a:r>
                        <a:rPr lang="en-US" sz="1000"/>
                        <a:t>2082</a:t>
                      </a:r>
                    </a:p>
                  </a:txBody>
                  <a:tcPr/>
                </a:tc>
                <a:tc>
                  <a:txBody>
                    <a:bodyPr/>
                    <a:lstStyle/>
                    <a:p>
                      <a:r>
                        <a:rPr lang="en-US" sz="1000"/>
                        <a:t>240</a:t>
                      </a:r>
                    </a:p>
                  </a:txBody>
                  <a:tcPr/>
                </a:tc>
                <a:tc>
                  <a:txBody>
                    <a:bodyPr/>
                    <a:lstStyle/>
                    <a:p>
                      <a:r>
                        <a:rPr lang="en-US" sz="1000"/>
                        <a:t>499</a:t>
                      </a:r>
                    </a:p>
                  </a:txBody>
                  <a:tcPr/>
                </a:tc>
                <a:extLst>
                  <a:ext uri="{0D108BD9-81ED-4DB2-BD59-A6C34878D82A}">
                    <a16:rowId xmlns:a16="http://schemas.microsoft.com/office/drawing/2014/main" val="970637613"/>
                  </a:ext>
                </a:extLst>
              </a:tr>
              <a:tr h="370840">
                <a:tc>
                  <a:txBody>
                    <a:bodyPr/>
                    <a:lstStyle/>
                    <a:p>
                      <a:r>
                        <a:rPr lang="de-DE" sz="1000" b="1"/>
                        <a:t> WDR Reisen - 2019-04-24 19:00:02 </a:t>
                      </a:r>
                      <a:r>
                        <a:rPr lang="de-DE" sz="1000"/>
                        <a:t>
 Auf dem Canal du Midi zum Mittelmeer | WDR Reisen</a:t>
                      </a:r>
                      <a:endParaRPr lang="en-US" sz="1000"/>
                    </a:p>
                  </a:txBody>
                  <a:tcPr/>
                </a:tc>
                <a:tc>
                  <a:txBody>
                    <a:bodyPr/>
                    <a:lstStyle/>
                    <a:p>
                      <a:r>
                        <a:rPr lang="en-US" sz="1000"/>
                        <a:t>07.05.2019 05:17:05</a:t>
                      </a:r>
                    </a:p>
                  </a:txBody>
                  <a:tcPr/>
                </a:tc>
                <a:tc>
                  <a:txBody>
                    <a:bodyPr/>
                    <a:lstStyle/>
                    <a:p>
                      <a:r>
                        <a:rPr lang="en-US" sz="1000"/>
                        <a:t>29:48</a:t>
                      </a:r>
                    </a:p>
                  </a:txBody>
                  <a:tcPr/>
                </a:tc>
                <a:tc>
                  <a:txBody>
                    <a:bodyPr/>
                    <a:lstStyle/>
                    <a:p>
                      <a:r>
                        <a:rPr lang="en-US" sz="1000"/>
                        <a:t>27952</a:t>
                      </a:r>
                    </a:p>
                  </a:txBody>
                  <a:tcPr/>
                </a:tc>
                <a:tc>
                  <a:txBody>
                    <a:bodyPr/>
                    <a:lstStyle/>
                    <a:p>
                      <a:r>
                        <a:rPr lang="en-US" sz="1000"/>
                        <a:t>291</a:t>
                      </a:r>
                    </a:p>
                  </a:txBody>
                  <a:tcPr/>
                </a:tc>
                <a:tc>
                  <a:txBody>
                    <a:bodyPr/>
                    <a:lstStyle/>
                    <a:p>
                      <a:r>
                        <a:rPr lang="en-US" sz="1000"/>
                        <a:t>10</a:t>
                      </a:r>
                    </a:p>
                  </a:txBody>
                  <a:tcPr/>
                </a:tc>
                <a:tc>
                  <a:txBody>
                    <a:bodyPr/>
                    <a:lstStyle/>
                    <a:p>
                      <a:r>
                        <a:rPr lang="en-US" sz="1000"/>
                        <a:t>36</a:t>
                      </a:r>
                    </a:p>
                  </a:txBody>
                  <a:tcPr/>
                </a:tc>
                <a:extLst>
                  <a:ext uri="{0D108BD9-81ED-4DB2-BD59-A6C34878D82A}">
                    <a16:rowId xmlns:a16="http://schemas.microsoft.com/office/drawing/2014/main" val="635106767"/>
                  </a:ext>
                </a:extLst>
              </a:tr>
              <a:tr h="370840">
                <a:tc>
                  <a:txBody>
                    <a:bodyPr/>
                    <a:lstStyle/>
                    <a:p>
                      <a:r>
                        <a:rPr lang="de-DE" sz="1000" b="1"/>
                        <a:t> Quarks - 2019-04-21 18:00:04 </a:t>
                      </a:r>
                      <a:r>
                        <a:rPr lang="de-DE" sz="1000"/>
                        <a:t>
 Mai testet: Allergiker vor Auftauchen einer Allergie erkennen? | Quarks</a:t>
                      </a:r>
                      <a:endParaRPr lang="en-US" sz="1000"/>
                    </a:p>
                  </a:txBody>
                  <a:tcPr/>
                </a:tc>
                <a:tc>
                  <a:txBody>
                    <a:bodyPr/>
                    <a:lstStyle/>
                    <a:p>
                      <a:r>
                        <a:rPr lang="en-US" sz="1000"/>
                        <a:t>07.05.2019 05:20:10</a:t>
                      </a:r>
                    </a:p>
                  </a:txBody>
                  <a:tcPr/>
                </a:tc>
                <a:tc>
                  <a:txBody>
                    <a:bodyPr/>
                    <a:lstStyle/>
                    <a:p>
                      <a:r>
                        <a:rPr lang="en-US" sz="1000"/>
                        <a:t>05:44</a:t>
                      </a:r>
                    </a:p>
                  </a:txBody>
                  <a:tcPr/>
                </a:tc>
                <a:tc>
                  <a:txBody>
                    <a:bodyPr/>
                    <a:lstStyle/>
                    <a:p>
                      <a:r>
                        <a:rPr lang="en-US" sz="1000"/>
                        <a:t>27658</a:t>
                      </a:r>
                    </a:p>
                  </a:txBody>
                  <a:tcPr/>
                </a:tc>
                <a:tc>
                  <a:txBody>
                    <a:bodyPr/>
                    <a:lstStyle/>
                    <a:p>
                      <a:r>
                        <a:rPr lang="en-US" sz="1000"/>
                        <a:t>1254</a:t>
                      </a:r>
                    </a:p>
                  </a:txBody>
                  <a:tcPr/>
                </a:tc>
                <a:tc>
                  <a:txBody>
                    <a:bodyPr/>
                    <a:lstStyle/>
                    <a:p>
                      <a:r>
                        <a:rPr lang="en-US" sz="1000"/>
                        <a:t>27</a:t>
                      </a:r>
                    </a:p>
                  </a:txBody>
                  <a:tcPr/>
                </a:tc>
                <a:tc>
                  <a:txBody>
                    <a:bodyPr/>
                    <a:lstStyle/>
                    <a:p>
                      <a:r>
                        <a:rPr lang="en-US" sz="1000"/>
                        <a:t>111</a:t>
                      </a:r>
                    </a:p>
                  </a:txBody>
                  <a:tcPr/>
                </a:tc>
                <a:extLst>
                  <a:ext uri="{0D108BD9-81ED-4DB2-BD59-A6C34878D82A}">
                    <a16:rowId xmlns:a16="http://schemas.microsoft.com/office/drawing/2014/main" val="408148922"/>
                  </a:ext>
                </a:extLst>
              </a:tr>
              <a:tr h="370840">
                <a:tc>
                  <a:txBody>
                    <a:bodyPr/>
                    <a:lstStyle/>
                    <a:p>
                      <a:r>
                        <a:rPr lang="de-DE" sz="1000" b="1"/>
                        <a:t> Quarks - 2019-04-22 18:00:09 </a:t>
                      </a:r>
                      <a:r>
                        <a:rPr lang="de-DE" sz="1000"/>
                        <a:t>
 Weshalb Pollen nun länger und stärker fliegen | Quarks</a:t>
                      </a:r>
                      <a:endParaRPr lang="en-US" sz="1000"/>
                    </a:p>
                  </a:txBody>
                  <a:tcPr/>
                </a:tc>
                <a:tc>
                  <a:txBody>
                    <a:bodyPr/>
                    <a:lstStyle/>
                    <a:p>
                      <a:r>
                        <a:rPr lang="en-US" sz="1000"/>
                        <a:t>07.05.2019 05:20:10</a:t>
                      </a:r>
                    </a:p>
                  </a:txBody>
                  <a:tcPr/>
                </a:tc>
                <a:tc>
                  <a:txBody>
                    <a:bodyPr/>
                    <a:lstStyle/>
                    <a:p>
                      <a:r>
                        <a:rPr lang="en-US" sz="1000"/>
                        <a:t>04:55</a:t>
                      </a:r>
                    </a:p>
                  </a:txBody>
                  <a:tcPr/>
                </a:tc>
                <a:tc>
                  <a:txBody>
                    <a:bodyPr/>
                    <a:lstStyle/>
                    <a:p>
                      <a:r>
                        <a:rPr lang="en-US" sz="1000"/>
                        <a:t>18454</a:t>
                      </a:r>
                    </a:p>
                  </a:txBody>
                  <a:tcPr/>
                </a:tc>
                <a:tc>
                  <a:txBody>
                    <a:bodyPr/>
                    <a:lstStyle/>
                    <a:p>
                      <a:r>
                        <a:rPr lang="en-US" sz="1000"/>
                        <a:t>847</a:t>
                      </a:r>
                    </a:p>
                  </a:txBody>
                  <a:tcPr/>
                </a:tc>
                <a:tc>
                  <a:txBody>
                    <a:bodyPr/>
                    <a:lstStyle/>
                    <a:p>
                      <a:r>
                        <a:rPr lang="en-US" sz="1000"/>
                        <a:t>11</a:t>
                      </a:r>
                    </a:p>
                  </a:txBody>
                  <a:tcPr/>
                </a:tc>
                <a:tc>
                  <a:txBody>
                    <a:bodyPr/>
                    <a:lstStyle/>
                    <a:p>
                      <a:r>
                        <a:rPr lang="en-US" sz="1000"/>
                        <a:t>112</a:t>
                      </a:r>
                    </a:p>
                  </a:txBody>
                  <a:tcPr/>
                </a:tc>
                <a:extLst>
                  <a:ext uri="{0D108BD9-81ED-4DB2-BD59-A6C34878D82A}">
                    <a16:rowId xmlns:a16="http://schemas.microsoft.com/office/drawing/2014/main" val="3713654209"/>
                  </a:ext>
                </a:extLst>
              </a:tr>
              <a:tr h="370840">
                <a:tc>
                  <a:txBody>
                    <a:bodyPr/>
                    <a:lstStyle/>
                    <a:p>
                      <a:r>
                        <a:rPr lang="en-US" sz="1000" b="1"/>
                        <a:t> Quarks - 2019-05-04 11:30:01 </a:t>
                      </a:r>
                      <a:r>
                        <a:rPr lang="en-US" sz="1000"/>
                        <a:t>
 Warum haben Männer Brustwarzen? | Quarks (Exklusiv auf YouTube)</a:t>
                      </a:r>
                    </a:p>
                  </a:txBody>
                  <a:tcPr/>
                </a:tc>
                <a:tc>
                  <a:txBody>
                    <a:bodyPr/>
                    <a:lstStyle/>
                    <a:p>
                      <a:r>
                        <a:rPr lang="en-US" sz="1000"/>
                        <a:t>07.05.2019 05:20:10</a:t>
                      </a:r>
                    </a:p>
                  </a:txBody>
                  <a:tcPr/>
                </a:tc>
                <a:tc>
                  <a:txBody>
                    <a:bodyPr/>
                    <a:lstStyle/>
                    <a:p>
                      <a:r>
                        <a:rPr lang="en-US" sz="1000"/>
                        <a:t>02:05</a:t>
                      </a:r>
                    </a:p>
                  </a:txBody>
                  <a:tcPr/>
                </a:tc>
                <a:tc>
                  <a:txBody>
                    <a:bodyPr/>
                    <a:lstStyle/>
                    <a:p>
                      <a:r>
                        <a:rPr lang="en-US" sz="1000"/>
                        <a:t>18248</a:t>
                      </a:r>
                    </a:p>
                  </a:txBody>
                  <a:tcPr/>
                </a:tc>
                <a:tc>
                  <a:txBody>
                    <a:bodyPr/>
                    <a:lstStyle/>
                    <a:p>
                      <a:r>
                        <a:rPr lang="en-US" sz="1000"/>
                        <a:t>924</a:t>
                      </a:r>
                    </a:p>
                  </a:txBody>
                  <a:tcPr/>
                </a:tc>
                <a:tc>
                  <a:txBody>
                    <a:bodyPr/>
                    <a:lstStyle/>
                    <a:p>
                      <a:r>
                        <a:rPr lang="en-US" sz="1000"/>
                        <a:t>19</a:t>
                      </a:r>
                    </a:p>
                  </a:txBody>
                  <a:tcPr/>
                </a:tc>
                <a:tc>
                  <a:txBody>
                    <a:bodyPr/>
                    <a:lstStyle/>
                    <a:p>
                      <a:r>
                        <a:rPr lang="en-US" sz="1000"/>
                        <a:t>111</a:t>
                      </a:r>
                    </a:p>
                  </a:txBody>
                  <a:tcPr/>
                </a:tc>
                <a:extLst>
                  <a:ext uri="{0D108BD9-81ED-4DB2-BD59-A6C34878D82A}">
                    <a16:rowId xmlns:a16="http://schemas.microsoft.com/office/drawing/2014/main" val="303981772"/>
                  </a:ext>
                </a:extLst>
              </a:tr>
              <a:tr h="370840">
                <a:tc>
                  <a:txBody>
                    <a:bodyPr/>
                    <a:lstStyle/>
                    <a:p>
                      <a:r>
                        <a:rPr lang="de-DE" sz="1000" b="1"/>
                        <a:t> Quarks - 2019-04-28 18:00:00 </a:t>
                      </a:r>
                      <a:r>
                        <a:rPr lang="de-DE" sz="1000"/>
                        <a:t>
 Kritik an der EU überprüft: Drei häufige Punkte | Quarks</a:t>
                      </a:r>
                      <a:endParaRPr lang="en-US" sz="1000"/>
                    </a:p>
                  </a:txBody>
                  <a:tcPr/>
                </a:tc>
                <a:tc>
                  <a:txBody>
                    <a:bodyPr/>
                    <a:lstStyle/>
                    <a:p>
                      <a:r>
                        <a:rPr lang="en-US" sz="1000"/>
                        <a:t>07.05.2019 05:20:10</a:t>
                      </a:r>
                    </a:p>
                  </a:txBody>
                  <a:tcPr/>
                </a:tc>
                <a:tc>
                  <a:txBody>
                    <a:bodyPr/>
                    <a:lstStyle/>
                    <a:p>
                      <a:r>
                        <a:rPr lang="en-US" sz="1000"/>
                        <a:t>04:41</a:t>
                      </a:r>
                    </a:p>
                  </a:txBody>
                  <a:tcPr/>
                </a:tc>
                <a:tc>
                  <a:txBody>
                    <a:bodyPr/>
                    <a:lstStyle/>
                    <a:p>
                      <a:r>
                        <a:rPr lang="en-US" sz="1000"/>
                        <a:t>17527</a:t>
                      </a:r>
                    </a:p>
                  </a:txBody>
                  <a:tcPr/>
                </a:tc>
                <a:tc>
                  <a:txBody>
                    <a:bodyPr/>
                    <a:lstStyle/>
                    <a:p>
                      <a:r>
                        <a:rPr lang="en-US" sz="1000"/>
                        <a:t>887</a:t>
                      </a:r>
                    </a:p>
                  </a:txBody>
                  <a:tcPr/>
                </a:tc>
                <a:tc>
                  <a:txBody>
                    <a:bodyPr/>
                    <a:lstStyle/>
                    <a:p>
                      <a:r>
                        <a:rPr lang="en-US" sz="1000"/>
                        <a:t>48</a:t>
                      </a:r>
                    </a:p>
                  </a:txBody>
                  <a:tcPr/>
                </a:tc>
                <a:tc>
                  <a:txBody>
                    <a:bodyPr/>
                    <a:lstStyle/>
                    <a:p>
                      <a:r>
                        <a:rPr lang="en-US" sz="1000"/>
                        <a:t>178</a:t>
                      </a:r>
                    </a:p>
                  </a:txBody>
                  <a:tcPr/>
                </a:tc>
                <a:extLst>
                  <a:ext uri="{0D108BD9-81ED-4DB2-BD59-A6C34878D82A}">
                    <a16:rowId xmlns:a16="http://schemas.microsoft.com/office/drawing/2014/main" val="1957289191"/>
                  </a:ext>
                </a:extLst>
              </a:tr>
              <a:tr h="370840">
                <a:tc>
                  <a:txBody>
                    <a:bodyPr/>
                    <a:lstStyle/>
                    <a:p>
                      <a:r>
                        <a:rPr lang="de-DE" sz="1000" b="1"/>
                        <a:t> Quarks - 2019-05-01 18:00:00 </a:t>
                      </a:r>
                      <a:r>
                        <a:rPr lang="de-DE" sz="1000"/>
                        <a:t>
 Was kostet die EU? | Quarks</a:t>
                      </a:r>
                      <a:endParaRPr lang="en-US" sz="1000"/>
                    </a:p>
                  </a:txBody>
                  <a:tcPr/>
                </a:tc>
                <a:tc>
                  <a:txBody>
                    <a:bodyPr/>
                    <a:lstStyle/>
                    <a:p>
                      <a:r>
                        <a:rPr lang="en-US" sz="1000"/>
                        <a:t>07.05.2019 05:20:10</a:t>
                      </a:r>
                    </a:p>
                  </a:txBody>
                  <a:tcPr/>
                </a:tc>
                <a:tc>
                  <a:txBody>
                    <a:bodyPr/>
                    <a:lstStyle/>
                    <a:p>
                      <a:r>
                        <a:rPr lang="en-US" sz="1000"/>
                        <a:t>03:15</a:t>
                      </a:r>
                    </a:p>
                  </a:txBody>
                  <a:tcPr/>
                </a:tc>
                <a:tc>
                  <a:txBody>
                    <a:bodyPr/>
                    <a:lstStyle/>
                    <a:p>
                      <a:r>
                        <a:rPr lang="en-US" sz="1000"/>
                        <a:t>17016</a:t>
                      </a:r>
                    </a:p>
                  </a:txBody>
                  <a:tcPr/>
                </a:tc>
                <a:tc>
                  <a:txBody>
                    <a:bodyPr/>
                    <a:lstStyle/>
                    <a:p>
                      <a:r>
                        <a:rPr lang="en-US" sz="1000"/>
                        <a:t>1046</a:t>
                      </a:r>
                    </a:p>
                  </a:txBody>
                  <a:tcPr/>
                </a:tc>
                <a:tc>
                  <a:txBody>
                    <a:bodyPr/>
                    <a:lstStyle/>
                    <a:p>
                      <a:r>
                        <a:rPr lang="en-US" sz="1000"/>
                        <a:t>39</a:t>
                      </a:r>
                    </a:p>
                  </a:txBody>
                  <a:tcPr/>
                </a:tc>
                <a:tc>
                  <a:txBody>
                    <a:bodyPr/>
                    <a:lstStyle/>
                    <a:p>
                      <a:r>
                        <a:rPr lang="en-US" sz="1000"/>
                        <a:t>150</a:t>
                      </a:r>
                    </a:p>
                  </a:txBody>
                  <a:tcPr/>
                </a:tc>
                <a:extLst>
                  <a:ext uri="{0D108BD9-81ED-4DB2-BD59-A6C34878D82A}">
                    <a16:rowId xmlns:a16="http://schemas.microsoft.com/office/drawing/2014/main" val="3311675896"/>
                  </a:ext>
                </a:extLst>
              </a:tr>
              <a:tr h="370840">
                <a:tc>
                  <a:txBody>
                    <a:bodyPr/>
                    <a:lstStyle/>
                    <a:p>
                      <a:r>
                        <a:rPr lang="de-DE" sz="1000" b="1"/>
                        <a:t> Quarks - 2019-04-26 18:00:09 </a:t>
                      </a:r>
                      <a:r>
                        <a:rPr lang="de-DE" sz="1000"/>
                        <a:t>
 Bewiesen: Allergie auf Fleisch gibt es wirklich | Quarks</a:t>
                      </a:r>
                      <a:endParaRPr lang="en-US" sz="1000"/>
                    </a:p>
                  </a:txBody>
                  <a:tcPr/>
                </a:tc>
                <a:tc>
                  <a:txBody>
                    <a:bodyPr/>
                    <a:lstStyle/>
                    <a:p>
                      <a:r>
                        <a:rPr lang="en-US" sz="1000"/>
                        <a:t>07.05.2019 05:20:10</a:t>
                      </a:r>
                    </a:p>
                  </a:txBody>
                  <a:tcPr/>
                </a:tc>
                <a:tc>
                  <a:txBody>
                    <a:bodyPr/>
                    <a:lstStyle/>
                    <a:p>
                      <a:r>
                        <a:rPr lang="en-US" sz="1000"/>
                        <a:t>05:23</a:t>
                      </a:r>
                    </a:p>
                  </a:txBody>
                  <a:tcPr/>
                </a:tc>
                <a:tc>
                  <a:txBody>
                    <a:bodyPr/>
                    <a:lstStyle/>
                    <a:p>
                      <a:r>
                        <a:rPr lang="en-US" sz="1000"/>
                        <a:t>16386</a:t>
                      </a:r>
                    </a:p>
                  </a:txBody>
                  <a:tcPr/>
                </a:tc>
                <a:tc>
                  <a:txBody>
                    <a:bodyPr/>
                    <a:lstStyle/>
                    <a:p>
                      <a:r>
                        <a:rPr lang="en-US" sz="1000"/>
                        <a:t>942</a:t>
                      </a:r>
                    </a:p>
                  </a:txBody>
                  <a:tcPr/>
                </a:tc>
                <a:tc>
                  <a:txBody>
                    <a:bodyPr/>
                    <a:lstStyle/>
                    <a:p>
                      <a:r>
                        <a:rPr lang="en-US" sz="1000"/>
                        <a:t>13</a:t>
                      </a:r>
                    </a:p>
                  </a:txBody>
                  <a:tcPr/>
                </a:tc>
                <a:tc>
                  <a:txBody>
                    <a:bodyPr/>
                    <a:lstStyle/>
                    <a:p>
                      <a:r>
                        <a:rPr lang="en-US" sz="1000"/>
                        <a:t>173</a:t>
                      </a:r>
                    </a:p>
                  </a:txBody>
                  <a:tcPr/>
                </a:tc>
                <a:extLst>
                  <a:ext uri="{0D108BD9-81ED-4DB2-BD59-A6C34878D82A}">
                    <a16:rowId xmlns:a16="http://schemas.microsoft.com/office/drawing/2014/main" val="482824964"/>
                  </a:ext>
                </a:extLst>
              </a:tr>
              <a:tr h="370840">
                <a:tc>
                  <a:txBody>
                    <a:bodyPr/>
                    <a:lstStyle/>
                    <a:p>
                      <a:r>
                        <a:rPr lang="de-DE" sz="1000" b="1"/>
                        <a:t> Quarks - 2019-05-05 18:00:02 </a:t>
                      </a:r>
                      <a:r>
                        <a:rPr lang="de-DE" sz="1000"/>
                        <a:t>
 Wie der Halsbandsittich in NRW heimisch wurde | Quarks</a:t>
                      </a:r>
                      <a:endParaRPr lang="en-US" sz="1000"/>
                    </a:p>
                  </a:txBody>
                  <a:tcPr/>
                </a:tc>
                <a:tc>
                  <a:txBody>
                    <a:bodyPr/>
                    <a:lstStyle/>
                    <a:p>
                      <a:r>
                        <a:rPr lang="en-US" sz="1000"/>
                        <a:t>07.05.2019 05:20:10</a:t>
                      </a:r>
                    </a:p>
                  </a:txBody>
                  <a:tcPr/>
                </a:tc>
                <a:tc>
                  <a:txBody>
                    <a:bodyPr/>
                    <a:lstStyle/>
                    <a:p>
                      <a:r>
                        <a:rPr lang="en-US" sz="1000"/>
                        <a:t>07:18</a:t>
                      </a:r>
                    </a:p>
                  </a:txBody>
                  <a:tcPr/>
                </a:tc>
                <a:tc>
                  <a:txBody>
                    <a:bodyPr/>
                    <a:lstStyle/>
                    <a:p>
                      <a:r>
                        <a:rPr lang="en-US" sz="1000"/>
                        <a:t>14844</a:t>
                      </a:r>
                    </a:p>
                  </a:txBody>
                  <a:tcPr/>
                </a:tc>
                <a:tc>
                  <a:txBody>
                    <a:bodyPr/>
                    <a:lstStyle/>
                    <a:p>
                      <a:r>
                        <a:rPr lang="en-US" sz="1000"/>
                        <a:t>589</a:t>
                      </a:r>
                    </a:p>
                  </a:txBody>
                  <a:tcPr/>
                </a:tc>
                <a:tc>
                  <a:txBody>
                    <a:bodyPr/>
                    <a:lstStyle/>
                    <a:p>
                      <a:r>
                        <a:rPr lang="en-US" sz="1000"/>
                        <a:t>10</a:t>
                      </a:r>
                    </a:p>
                  </a:txBody>
                  <a:tcPr/>
                </a:tc>
                <a:tc>
                  <a:txBody>
                    <a:bodyPr/>
                    <a:lstStyle/>
                    <a:p>
                      <a:r>
                        <a:rPr lang="en-US" sz="1000"/>
                        <a:t>143</a:t>
                      </a:r>
                    </a:p>
                  </a:txBody>
                  <a:tcPr/>
                </a:tc>
                <a:extLst>
                  <a:ext uri="{0D108BD9-81ED-4DB2-BD59-A6C34878D82A}">
                    <a16:rowId xmlns:a16="http://schemas.microsoft.com/office/drawing/2014/main" val="933070243"/>
                  </a:ext>
                </a:extLst>
              </a:tr>
              <a:tr h="370840">
                <a:tc>
                  <a:txBody>
                    <a:bodyPr/>
                    <a:lstStyle/>
                    <a:p>
                      <a:r>
                        <a:rPr lang="de-DE" sz="1000" b="1"/>
                        <a:t> Quarks - 2019-04-24 18:00:08 </a:t>
                      </a:r>
                      <a:r>
                        <a:rPr lang="de-DE" sz="1000"/>
                        <a:t>
 Habe ich eine Allergie oder Unverträglichkeit? | Quarks</a:t>
                      </a:r>
                      <a:endParaRPr lang="en-US" sz="1000"/>
                    </a:p>
                  </a:txBody>
                  <a:tcPr/>
                </a:tc>
                <a:tc>
                  <a:txBody>
                    <a:bodyPr/>
                    <a:lstStyle/>
                    <a:p>
                      <a:r>
                        <a:rPr lang="en-US" sz="1000"/>
                        <a:t>07.05.2019 05:20:10</a:t>
                      </a:r>
                    </a:p>
                  </a:txBody>
                  <a:tcPr/>
                </a:tc>
                <a:tc>
                  <a:txBody>
                    <a:bodyPr/>
                    <a:lstStyle/>
                    <a:p>
                      <a:r>
                        <a:rPr lang="en-US" sz="1000"/>
                        <a:t>03:39</a:t>
                      </a:r>
                    </a:p>
                  </a:txBody>
                  <a:tcPr/>
                </a:tc>
                <a:tc>
                  <a:txBody>
                    <a:bodyPr/>
                    <a:lstStyle/>
                    <a:p>
                      <a:r>
                        <a:rPr lang="en-US" sz="1000"/>
                        <a:t>9785</a:t>
                      </a:r>
                    </a:p>
                  </a:txBody>
                  <a:tcPr/>
                </a:tc>
                <a:tc>
                  <a:txBody>
                    <a:bodyPr/>
                    <a:lstStyle/>
                    <a:p>
                      <a:r>
                        <a:rPr lang="en-US" sz="1000"/>
                        <a:t>419</a:t>
                      </a:r>
                    </a:p>
                  </a:txBody>
                  <a:tcPr/>
                </a:tc>
                <a:tc>
                  <a:txBody>
                    <a:bodyPr/>
                    <a:lstStyle/>
                    <a:p>
                      <a:r>
                        <a:rPr lang="en-US" sz="1000"/>
                        <a:t>15</a:t>
                      </a:r>
                    </a:p>
                  </a:txBody>
                  <a:tcPr/>
                </a:tc>
                <a:tc>
                  <a:txBody>
                    <a:bodyPr/>
                    <a:lstStyle/>
                    <a:p>
                      <a:r>
                        <a:rPr lang="en-US" sz="1000"/>
                        <a:t>45</a:t>
                      </a:r>
                    </a:p>
                  </a:txBody>
                  <a:tcPr/>
                </a:tc>
                <a:extLst>
                  <a:ext uri="{0D108BD9-81ED-4DB2-BD59-A6C34878D82A}">
                    <a16:rowId xmlns:a16="http://schemas.microsoft.com/office/drawing/2014/main" val="4064029091"/>
                  </a:ext>
                </a:extLst>
              </a:tr>
            </a:tbl>
          </a:graphicData>
        </a:graphic>
      </p:graphicFrame>
      <p:sp>
        <p:nvSpPr>
          <p:cNvPr id="4" name="Text Placeholder 3">
            <a:extLst>
              <a:ext uri="{FF2B5EF4-FFF2-40B4-BE49-F238E27FC236}">
                <a16:creationId xmlns:a16="http://schemas.microsoft.com/office/drawing/2014/main" id="{F69B7097-A02E-4E81-A70C-853AD5A3CD29}"/>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8990540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30A6-544F-4CDD-B914-627FADE87C3D}"/>
              </a:ext>
            </a:extLst>
          </p:cNvPr>
          <p:cNvSpPr>
            <a:spLocks noGrp="1"/>
          </p:cNvSpPr>
          <p:nvPr>
            <p:ph type="title"/>
          </p:nvPr>
        </p:nvSpPr>
        <p:spPr/>
        <p:txBody>
          <a:bodyPr/>
          <a:lstStyle/>
          <a:p>
            <a:r>
              <a:rPr lang="de-DE"/>
              <a:t>Top All Time Videos - Anhand der Aufrufe der letzten 2 Wochen | PB II - Wiss. Kult. - 1 of 5</a:t>
            </a:r>
            <a:endParaRPr lang="en-US"/>
          </a:p>
        </p:txBody>
      </p:sp>
      <p:graphicFrame>
        <p:nvGraphicFramePr>
          <p:cNvPr id="5" name="Table Placeholder 4">
            <a:extLst>
              <a:ext uri="{FF2B5EF4-FFF2-40B4-BE49-F238E27FC236}">
                <a16:creationId xmlns:a16="http://schemas.microsoft.com/office/drawing/2014/main" id="{318DDF92-E079-4CA8-AD94-DA80C2CC3E9E}"/>
              </a:ext>
            </a:extLst>
          </p:cNvPr>
          <p:cNvGraphicFramePr>
            <a:graphicFrameLocks noGrp="1"/>
          </p:cNvGraphicFramePr>
          <p:nvPr>
            <p:ph type="tbl" sz="quarter" idx="13"/>
            <p:extLst>
              <p:ext uri="{D42A27DB-BD31-4B8C-83A1-F6EECF244321}">
                <p14:modId xmlns:p14="http://schemas.microsoft.com/office/powerpoint/2010/main" val="87286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39418654"/>
                    </a:ext>
                  </a:extLst>
                </a:gridCol>
                <a:gridCol w="576072">
                  <a:extLst>
                    <a:ext uri="{9D8B030D-6E8A-4147-A177-3AD203B41FA5}">
                      <a16:colId xmlns:a16="http://schemas.microsoft.com/office/drawing/2014/main" val="573043340"/>
                    </a:ext>
                  </a:extLst>
                </a:gridCol>
                <a:gridCol w="576072">
                  <a:extLst>
                    <a:ext uri="{9D8B030D-6E8A-4147-A177-3AD203B41FA5}">
                      <a16:colId xmlns:a16="http://schemas.microsoft.com/office/drawing/2014/main" val="765284112"/>
                    </a:ext>
                  </a:extLst>
                </a:gridCol>
                <a:gridCol w="576072">
                  <a:extLst>
                    <a:ext uri="{9D8B030D-6E8A-4147-A177-3AD203B41FA5}">
                      <a16:colId xmlns:a16="http://schemas.microsoft.com/office/drawing/2014/main" val="321356883"/>
                    </a:ext>
                  </a:extLst>
                </a:gridCol>
                <a:gridCol w="576072">
                  <a:extLst>
                    <a:ext uri="{9D8B030D-6E8A-4147-A177-3AD203B41FA5}">
                      <a16:colId xmlns:a16="http://schemas.microsoft.com/office/drawing/2014/main" val="3179116359"/>
                    </a:ext>
                  </a:extLst>
                </a:gridCol>
                <a:gridCol w="576072">
                  <a:extLst>
                    <a:ext uri="{9D8B030D-6E8A-4147-A177-3AD203B41FA5}">
                      <a16:colId xmlns:a16="http://schemas.microsoft.com/office/drawing/2014/main" val="2329866185"/>
                    </a:ext>
                  </a:extLst>
                </a:gridCol>
                <a:gridCol w="576072">
                  <a:extLst>
                    <a:ext uri="{9D8B030D-6E8A-4147-A177-3AD203B41FA5}">
                      <a16:colId xmlns:a16="http://schemas.microsoft.com/office/drawing/2014/main" val="2619154450"/>
                    </a:ext>
                  </a:extLst>
                </a:gridCol>
                <a:gridCol w="576072">
                  <a:extLst>
                    <a:ext uri="{9D8B030D-6E8A-4147-A177-3AD203B41FA5}">
                      <a16:colId xmlns:a16="http://schemas.microsoft.com/office/drawing/2014/main" val="656735374"/>
                    </a:ext>
                  </a:extLst>
                </a:gridCol>
                <a:gridCol w="576072">
                  <a:extLst>
                    <a:ext uri="{9D8B030D-6E8A-4147-A177-3AD203B41FA5}">
                      <a16:colId xmlns:a16="http://schemas.microsoft.com/office/drawing/2014/main" val="3479613406"/>
                    </a:ext>
                  </a:extLst>
                </a:gridCol>
                <a:gridCol w="576072">
                  <a:extLst>
                    <a:ext uri="{9D8B030D-6E8A-4147-A177-3AD203B41FA5}">
                      <a16:colId xmlns:a16="http://schemas.microsoft.com/office/drawing/2014/main" val="1217967663"/>
                    </a:ext>
                  </a:extLst>
                </a:gridCol>
                <a:gridCol w="576072">
                  <a:extLst>
                    <a:ext uri="{9D8B030D-6E8A-4147-A177-3AD203B41FA5}">
                      <a16:colId xmlns:a16="http://schemas.microsoft.com/office/drawing/2014/main" val="3570509913"/>
                    </a:ext>
                  </a:extLst>
                </a:gridCol>
                <a:gridCol w="576072">
                  <a:extLst>
                    <a:ext uri="{9D8B030D-6E8A-4147-A177-3AD203B41FA5}">
                      <a16:colId xmlns:a16="http://schemas.microsoft.com/office/drawing/2014/main" val="177932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47463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 - 2018-10-04 16:00:53 </a:t>
                      </a:r>
                      <a:r>
                        <a:rPr kumimoji="0" lang="en-US" sz="1000" b="0" i="0" u="none" strike="noStrike" kern="1200" cap="none" spc="0" normalizeH="0" baseline="0" noProof="0">
                          <a:ln>
                            <a:noFill/>
                          </a:ln>
                          <a:solidFill>
                            <a:prstClr val="black"/>
                          </a:solidFill>
                          <a:effectLst/>
                          <a:uLnTx/>
                          <a:uFillTx/>
                          <a:latin typeface="+mn-lt"/>
                          <a:ea typeface="+mn-ea"/>
                          <a:cs typeface="+mn-cs"/>
                        </a:rPr>
                        <a:t>
 PreRoll kurz | 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99.420758494324 %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1457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- 2019-04-27 18:00:05 </a:t>
                      </a:r>
                      <a:r>
                        <a:rPr kumimoji="0" lang="de-DE" sz="1000" b="0" i="0" u="none" strike="noStrike" kern="1200" cap="none" spc="0" normalizeH="0" baseline="0" noProof="0">
                          <a:ln>
                            <a:noFill/>
                          </a:ln>
                          <a:solidFill>
                            <a:prstClr val="black"/>
                          </a:solidFill>
                          <a:effectLst/>
                          <a:uLnTx/>
                          <a:uFillTx/>
                          <a:latin typeface="+mn-lt"/>
                          <a:ea typeface="+mn-ea"/>
                          <a:cs typeface="+mn-cs"/>
                        </a:rPr>
                        <a:t>
 Sozialexperiment: Wirken Männer im Ferrari auf Frauen attraktiver?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60.819842639957 %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10780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- 2018-06-26 15:59:59 </a:t>
                      </a:r>
                      <a:r>
                        <a:rPr kumimoji="0" lang="de-DE" sz="1000" b="0" i="0" u="none" strike="noStrike" kern="1200" cap="none" spc="0" normalizeH="0" baseline="0" noProof="0">
                          <a:ln>
                            <a:noFill/>
                          </a:ln>
                          <a:solidFill>
                            <a:prstClr val="black"/>
                          </a:solidFill>
                          <a:effectLst/>
                          <a:uLnTx/>
                          <a:uFillTx/>
                          <a:latin typeface="+mn-lt"/>
                          <a:ea typeface="+mn-ea"/>
                          <a:cs typeface="+mn-cs"/>
                        </a:rPr>
                        <a:t>
 Pornosucht: Dieser Mann erforscht die Sucht nach Pornos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15.999447403501 %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3554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- 2018-08-26 13:00:00 </a:t>
                      </a:r>
                      <a:r>
                        <a:rPr kumimoji="0" lang="de-DE" sz="1000" b="0" i="0" u="none" strike="noStrike" kern="1200" cap="none" spc="0" normalizeH="0" baseline="0" noProof="0">
                          <a:ln>
                            <a:noFill/>
                          </a:ln>
                          <a:solidFill>
                            <a:prstClr val="black"/>
                          </a:solidFill>
                          <a:effectLst/>
                          <a:uLnTx/>
                          <a:uFillTx/>
                          <a:latin typeface="+mn-lt"/>
                          <a:ea typeface="+mn-ea"/>
                          <a:cs typeface="+mn-cs"/>
                        </a:rPr>
                        <a:t>
 Sozialexperiment: Rassismus im Bus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56.009658219868 %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65694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- 2018-03-24 10:00:01 </a:t>
                      </a:r>
                      <a:r>
                        <a:rPr kumimoji="0" lang="en-US" sz="1000" b="0" i="0" u="none" strike="noStrike" kern="1200" cap="none" spc="0" normalizeH="0" baseline="0" noProof="0">
                          <a:ln>
                            <a:noFill/>
                          </a:ln>
                          <a:solidFill>
                            <a:prstClr val="black"/>
                          </a:solidFill>
                          <a:effectLst/>
                          <a:uLnTx/>
                          <a:uFillTx/>
                          <a:latin typeface="+mn-lt"/>
                          <a:ea typeface="+mn-ea"/>
                          <a:cs typeface="+mn-cs"/>
                        </a:rPr>
                        <a:t>
 Alpha Blondy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19.924364880662 %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0457309"/>
                  </a:ext>
                </a:extLst>
              </a:tr>
            </a:tbl>
          </a:graphicData>
        </a:graphic>
      </p:graphicFrame>
      <p:sp>
        <p:nvSpPr>
          <p:cNvPr id="4" name="Text Placeholder 3">
            <a:extLst>
              <a:ext uri="{FF2B5EF4-FFF2-40B4-BE49-F238E27FC236}">
                <a16:creationId xmlns:a16="http://schemas.microsoft.com/office/drawing/2014/main" id="{34353BB0-0467-484E-ABA3-40C9E2BD8C6E}"/>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30209477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2ECA-0172-459D-95F1-0C8808B10695}"/>
              </a:ext>
            </a:extLst>
          </p:cNvPr>
          <p:cNvSpPr>
            <a:spLocks noGrp="1"/>
          </p:cNvSpPr>
          <p:nvPr>
            <p:ph type="title"/>
          </p:nvPr>
        </p:nvSpPr>
        <p:spPr/>
        <p:txBody>
          <a:bodyPr/>
          <a:lstStyle/>
          <a:p>
            <a:r>
              <a:rPr lang="de-DE"/>
              <a:t>Top All Time Videos - Anhand der Aufrufe der letzten 2 Wochen | PB II - Wiss. Kult. - 2 of 5</a:t>
            </a:r>
            <a:endParaRPr lang="en-US"/>
          </a:p>
        </p:txBody>
      </p:sp>
      <p:graphicFrame>
        <p:nvGraphicFramePr>
          <p:cNvPr id="5" name="Table Placeholder 4">
            <a:extLst>
              <a:ext uri="{FF2B5EF4-FFF2-40B4-BE49-F238E27FC236}">
                <a16:creationId xmlns:a16="http://schemas.microsoft.com/office/drawing/2014/main" id="{6AEB3C3C-662A-47BD-9604-FDF16D3D5FDC}"/>
              </a:ext>
            </a:extLst>
          </p:cNvPr>
          <p:cNvGraphicFramePr>
            <a:graphicFrameLocks noGrp="1"/>
          </p:cNvGraphicFramePr>
          <p:nvPr>
            <p:ph type="tbl" sz="quarter" idx="13"/>
            <p:extLst>
              <p:ext uri="{D42A27DB-BD31-4B8C-83A1-F6EECF244321}">
                <p14:modId xmlns:p14="http://schemas.microsoft.com/office/powerpoint/2010/main" val="345460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35781420"/>
                    </a:ext>
                  </a:extLst>
                </a:gridCol>
                <a:gridCol w="576072">
                  <a:extLst>
                    <a:ext uri="{9D8B030D-6E8A-4147-A177-3AD203B41FA5}">
                      <a16:colId xmlns:a16="http://schemas.microsoft.com/office/drawing/2014/main" val="4271082974"/>
                    </a:ext>
                  </a:extLst>
                </a:gridCol>
                <a:gridCol w="576072">
                  <a:extLst>
                    <a:ext uri="{9D8B030D-6E8A-4147-A177-3AD203B41FA5}">
                      <a16:colId xmlns:a16="http://schemas.microsoft.com/office/drawing/2014/main" val="821861395"/>
                    </a:ext>
                  </a:extLst>
                </a:gridCol>
                <a:gridCol w="576072">
                  <a:extLst>
                    <a:ext uri="{9D8B030D-6E8A-4147-A177-3AD203B41FA5}">
                      <a16:colId xmlns:a16="http://schemas.microsoft.com/office/drawing/2014/main" val="1649458485"/>
                    </a:ext>
                  </a:extLst>
                </a:gridCol>
                <a:gridCol w="576072">
                  <a:extLst>
                    <a:ext uri="{9D8B030D-6E8A-4147-A177-3AD203B41FA5}">
                      <a16:colId xmlns:a16="http://schemas.microsoft.com/office/drawing/2014/main" val="1207584886"/>
                    </a:ext>
                  </a:extLst>
                </a:gridCol>
                <a:gridCol w="576072">
                  <a:extLst>
                    <a:ext uri="{9D8B030D-6E8A-4147-A177-3AD203B41FA5}">
                      <a16:colId xmlns:a16="http://schemas.microsoft.com/office/drawing/2014/main" val="1647598493"/>
                    </a:ext>
                  </a:extLst>
                </a:gridCol>
                <a:gridCol w="576072">
                  <a:extLst>
                    <a:ext uri="{9D8B030D-6E8A-4147-A177-3AD203B41FA5}">
                      <a16:colId xmlns:a16="http://schemas.microsoft.com/office/drawing/2014/main" val="619192809"/>
                    </a:ext>
                  </a:extLst>
                </a:gridCol>
                <a:gridCol w="576072">
                  <a:extLst>
                    <a:ext uri="{9D8B030D-6E8A-4147-A177-3AD203B41FA5}">
                      <a16:colId xmlns:a16="http://schemas.microsoft.com/office/drawing/2014/main" val="2972432424"/>
                    </a:ext>
                  </a:extLst>
                </a:gridCol>
                <a:gridCol w="576072">
                  <a:extLst>
                    <a:ext uri="{9D8B030D-6E8A-4147-A177-3AD203B41FA5}">
                      <a16:colId xmlns:a16="http://schemas.microsoft.com/office/drawing/2014/main" val="3628815761"/>
                    </a:ext>
                  </a:extLst>
                </a:gridCol>
                <a:gridCol w="576072">
                  <a:extLst>
                    <a:ext uri="{9D8B030D-6E8A-4147-A177-3AD203B41FA5}">
                      <a16:colId xmlns:a16="http://schemas.microsoft.com/office/drawing/2014/main" val="2346524919"/>
                    </a:ext>
                  </a:extLst>
                </a:gridCol>
                <a:gridCol w="576072">
                  <a:extLst>
                    <a:ext uri="{9D8B030D-6E8A-4147-A177-3AD203B41FA5}">
                      <a16:colId xmlns:a16="http://schemas.microsoft.com/office/drawing/2014/main" val="388085937"/>
                    </a:ext>
                  </a:extLst>
                </a:gridCol>
                <a:gridCol w="576072">
                  <a:extLst>
                    <a:ext uri="{9D8B030D-6E8A-4147-A177-3AD203B41FA5}">
                      <a16:colId xmlns:a16="http://schemas.microsoft.com/office/drawing/2014/main" val="428576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95850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- 2019-03-03 09:00:04 </a:t>
                      </a:r>
                      <a:r>
                        <a:rPr kumimoji="0" lang="de-DE" sz="1000" b="0" i="0" u="none" strike="noStrike" kern="1200" cap="none" spc="0" normalizeH="0" baseline="0" noProof="0">
                          <a:ln>
                            <a:noFill/>
                          </a:ln>
                          <a:solidFill>
                            <a:prstClr val="black"/>
                          </a:solidFill>
                          <a:effectLst/>
                          <a:uLnTx/>
                          <a:uFillTx/>
                          <a:latin typeface="+mn-lt"/>
                          <a:ea typeface="+mn-ea"/>
                          <a:cs typeface="+mn-cs"/>
                        </a:rPr>
                        <a:t>
 Ausgerechnet Wohnmobil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34.673764725353 %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9673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- 2018-09-09 13:00:09 </a:t>
                      </a:r>
                      <a:r>
                        <a:rPr kumimoji="0" lang="de-DE" sz="1000" b="0" i="0" u="none" strike="noStrike" kern="1200" cap="none" spc="0" normalizeH="0" baseline="0" noProof="0">
                          <a:ln>
                            <a:noFill/>
                          </a:ln>
                          <a:solidFill>
                            <a:prstClr val="black"/>
                          </a:solidFill>
                          <a:effectLst/>
                          <a:uLnTx/>
                          <a:uFillTx/>
                          <a:latin typeface="+mn-lt"/>
                          <a:ea typeface="+mn-ea"/>
                          <a:cs typeface="+mn-cs"/>
                        </a:rPr>
                        <a:t>
 Ungelöste Rätsel der Physik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47.117893240364 %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7595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- 2019-02-23 18:00:07 </a:t>
                      </a:r>
                      <a:r>
                        <a:rPr kumimoji="0" lang="de-DE" sz="1000" b="0" i="0" u="none" strike="noStrike" kern="1200" cap="none" spc="0" normalizeH="0" baseline="0" noProof="0">
                          <a:ln>
                            <a:noFill/>
                          </a:ln>
                          <a:solidFill>
                            <a:prstClr val="black"/>
                          </a:solidFill>
                          <a:effectLst/>
                          <a:uLnTx/>
                          <a:uFillTx/>
                          <a:latin typeface="+mn-lt"/>
                          <a:ea typeface="+mn-ea"/>
                          <a:cs typeface="+mn-cs"/>
                        </a:rPr>
                        <a:t>
 Psychische Störung oder ganz normal? Ganze Folge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40.20418851163 %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2589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- 2019-04-21 18:00:04 </a:t>
                      </a:r>
                      <a:r>
                        <a:rPr kumimoji="0" lang="de-DE" sz="1000" b="0" i="0" u="none" strike="noStrike" kern="1200" cap="none" spc="0" normalizeH="0" baseline="0" noProof="0">
                          <a:ln>
                            <a:noFill/>
                          </a:ln>
                          <a:solidFill>
                            <a:prstClr val="black"/>
                          </a:solidFill>
                          <a:effectLst/>
                          <a:uLnTx/>
                          <a:uFillTx/>
                          <a:latin typeface="+mn-lt"/>
                          <a:ea typeface="+mn-ea"/>
                          <a:cs typeface="+mn-cs"/>
                        </a:rPr>
                        <a:t>
 Mai testet: Allergiker vor Auftauchen einer Allergie erkennen?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73.174853951488 %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76577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- 2018-09-30 10:00:16 </a:t>
                      </a:r>
                      <a:r>
                        <a:rPr kumimoji="0" lang="en-US" sz="1000" b="0" i="0" u="none" strike="noStrike" kern="1200" cap="none" spc="0" normalizeH="0" baseline="0" noProof="0">
                          <a:ln>
                            <a:noFill/>
                          </a:ln>
                          <a:solidFill>
                            <a:prstClr val="black"/>
                          </a:solidFill>
                          <a:effectLst/>
                          <a:uLnTx/>
                          <a:uFillTx/>
                          <a:latin typeface="+mn-lt"/>
                          <a:ea typeface="+mn-ea"/>
                          <a:cs typeface="+mn-cs"/>
                        </a:rPr>
                        <a:t>
 Papa Roach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13.907342592898 %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5322012"/>
                  </a:ext>
                </a:extLst>
              </a:tr>
            </a:tbl>
          </a:graphicData>
        </a:graphic>
      </p:graphicFrame>
      <p:sp>
        <p:nvSpPr>
          <p:cNvPr id="4" name="Text Placeholder 3">
            <a:extLst>
              <a:ext uri="{FF2B5EF4-FFF2-40B4-BE49-F238E27FC236}">
                <a16:creationId xmlns:a16="http://schemas.microsoft.com/office/drawing/2014/main" id="{42C6B17D-B753-471F-B38E-07F4F041FBE2}"/>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518026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9225-667F-4E71-B831-31664474E657}"/>
              </a:ext>
            </a:extLst>
          </p:cNvPr>
          <p:cNvSpPr>
            <a:spLocks noGrp="1"/>
          </p:cNvSpPr>
          <p:nvPr>
            <p:ph type="title"/>
          </p:nvPr>
        </p:nvSpPr>
        <p:spPr/>
        <p:txBody>
          <a:bodyPr/>
          <a:lstStyle/>
          <a:p>
            <a:r>
              <a:rPr lang="de-DE"/>
              <a:t>Top All Time Videos - Anhand der Aufrufe der letzten 2 Wochen | PB II - Wiss. Kult. - 3 of 5</a:t>
            </a:r>
            <a:endParaRPr lang="en-US"/>
          </a:p>
        </p:txBody>
      </p:sp>
      <p:graphicFrame>
        <p:nvGraphicFramePr>
          <p:cNvPr id="5" name="Table Placeholder 4">
            <a:extLst>
              <a:ext uri="{FF2B5EF4-FFF2-40B4-BE49-F238E27FC236}">
                <a16:creationId xmlns:a16="http://schemas.microsoft.com/office/drawing/2014/main" id="{4BF7A17D-15CA-452C-9275-48F5E92AB9C8}"/>
              </a:ext>
            </a:extLst>
          </p:cNvPr>
          <p:cNvGraphicFramePr>
            <a:graphicFrameLocks noGrp="1"/>
          </p:cNvGraphicFramePr>
          <p:nvPr>
            <p:ph type="tbl" sz="quarter" idx="13"/>
            <p:extLst>
              <p:ext uri="{D42A27DB-BD31-4B8C-83A1-F6EECF244321}">
                <p14:modId xmlns:p14="http://schemas.microsoft.com/office/powerpoint/2010/main" val="341412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74166048"/>
                    </a:ext>
                  </a:extLst>
                </a:gridCol>
                <a:gridCol w="576072">
                  <a:extLst>
                    <a:ext uri="{9D8B030D-6E8A-4147-A177-3AD203B41FA5}">
                      <a16:colId xmlns:a16="http://schemas.microsoft.com/office/drawing/2014/main" val="3620005697"/>
                    </a:ext>
                  </a:extLst>
                </a:gridCol>
                <a:gridCol w="576072">
                  <a:extLst>
                    <a:ext uri="{9D8B030D-6E8A-4147-A177-3AD203B41FA5}">
                      <a16:colId xmlns:a16="http://schemas.microsoft.com/office/drawing/2014/main" val="4233006319"/>
                    </a:ext>
                  </a:extLst>
                </a:gridCol>
                <a:gridCol w="576072">
                  <a:extLst>
                    <a:ext uri="{9D8B030D-6E8A-4147-A177-3AD203B41FA5}">
                      <a16:colId xmlns:a16="http://schemas.microsoft.com/office/drawing/2014/main" val="273179062"/>
                    </a:ext>
                  </a:extLst>
                </a:gridCol>
                <a:gridCol w="576072">
                  <a:extLst>
                    <a:ext uri="{9D8B030D-6E8A-4147-A177-3AD203B41FA5}">
                      <a16:colId xmlns:a16="http://schemas.microsoft.com/office/drawing/2014/main" val="3427170008"/>
                    </a:ext>
                  </a:extLst>
                </a:gridCol>
                <a:gridCol w="576072">
                  <a:extLst>
                    <a:ext uri="{9D8B030D-6E8A-4147-A177-3AD203B41FA5}">
                      <a16:colId xmlns:a16="http://schemas.microsoft.com/office/drawing/2014/main" val="4291060292"/>
                    </a:ext>
                  </a:extLst>
                </a:gridCol>
                <a:gridCol w="576072">
                  <a:extLst>
                    <a:ext uri="{9D8B030D-6E8A-4147-A177-3AD203B41FA5}">
                      <a16:colId xmlns:a16="http://schemas.microsoft.com/office/drawing/2014/main" val="3843156249"/>
                    </a:ext>
                  </a:extLst>
                </a:gridCol>
                <a:gridCol w="576072">
                  <a:extLst>
                    <a:ext uri="{9D8B030D-6E8A-4147-A177-3AD203B41FA5}">
                      <a16:colId xmlns:a16="http://schemas.microsoft.com/office/drawing/2014/main" val="2998561983"/>
                    </a:ext>
                  </a:extLst>
                </a:gridCol>
                <a:gridCol w="576072">
                  <a:extLst>
                    <a:ext uri="{9D8B030D-6E8A-4147-A177-3AD203B41FA5}">
                      <a16:colId xmlns:a16="http://schemas.microsoft.com/office/drawing/2014/main" val="4253071768"/>
                    </a:ext>
                  </a:extLst>
                </a:gridCol>
                <a:gridCol w="576072">
                  <a:extLst>
                    <a:ext uri="{9D8B030D-6E8A-4147-A177-3AD203B41FA5}">
                      <a16:colId xmlns:a16="http://schemas.microsoft.com/office/drawing/2014/main" val="2821621860"/>
                    </a:ext>
                  </a:extLst>
                </a:gridCol>
                <a:gridCol w="576072">
                  <a:extLst>
                    <a:ext uri="{9D8B030D-6E8A-4147-A177-3AD203B41FA5}">
                      <a16:colId xmlns:a16="http://schemas.microsoft.com/office/drawing/2014/main" val="2361794980"/>
                    </a:ext>
                  </a:extLst>
                </a:gridCol>
                <a:gridCol w="576072">
                  <a:extLst>
                    <a:ext uri="{9D8B030D-6E8A-4147-A177-3AD203B41FA5}">
                      <a16:colId xmlns:a16="http://schemas.microsoft.com/office/drawing/2014/main" val="16422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407413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- 2019-04-24 19:00:02 </a:t>
                      </a:r>
                      <a:r>
                        <a:rPr kumimoji="0" lang="de-DE" sz="1000" b="0" i="0" u="none" strike="noStrike" kern="1200" cap="none" spc="0" normalizeH="0" baseline="0" noProof="0">
                          <a:ln>
                            <a:noFill/>
                          </a:ln>
                          <a:solidFill>
                            <a:prstClr val="black"/>
                          </a:solidFill>
                          <a:effectLst/>
                          <a:uLnTx/>
                          <a:uFillTx/>
                          <a:latin typeface="+mn-lt"/>
                          <a:ea typeface="+mn-ea"/>
                          <a:cs typeface="+mn-cs"/>
                        </a:rPr>
                        <a:t>
 Auf dem Canal du Midi zum Mittelmeer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43.587728377612 %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273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- 2018-10-28 13:00:01 </a:t>
                      </a:r>
                      <a:r>
                        <a:rPr kumimoji="0" lang="de-DE" sz="1000" b="0" i="0" u="none" strike="noStrike" kern="1200" cap="none" spc="0" normalizeH="0" baseline="0" noProof="0">
                          <a:ln>
                            <a:noFill/>
                          </a:ln>
                          <a:solidFill>
                            <a:prstClr val="black"/>
                          </a:solidFill>
                          <a:effectLst/>
                          <a:uLnTx/>
                          <a:uFillTx/>
                          <a:latin typeface="+mn-lt"/>
                          <a:ea typeface="+mn-ea"/>
                          <a:cs typeface="+mn-cs"/>
                        </a:rPr>
                        <a:t>
 Unter die Haut: Das Tattoo als Kunstform, Risiko und mehr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39.25317512781 %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69422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- 2018-06-29 16:00:04 </a:t>
                      </a:r>
                      <a:r>
                        <a:rPr kumimoji="0" lang="de-DE" sz="1000" b="0" i="0" u="none" strike="noStrike" kern="1200" cap="none" spc="0" normalizeH="0" baseline="0" noProof="0">
                          <a:ln>
                            <a:noFill/>
                          </a:ln>
                          <a:solidFill>
                            <a:prstClr val="black"/>
                          </a:solidFill>
                          <a:effectLst/>
                          <a:uLnTx/>
                          <a:uFillTx/>
                          <a:latin typeface="+mn-lt"/>
                          <a:ea typeface="+mn-ea"/>
                          <a:cs typeface="+mn-cs"/>
                        </a:rPr>
                        <a:t>
 Keine Mondlandung seit 50 Jahren! Fünf Gründe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59.917777688427 %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3805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- 2018-09-30 13:00:00 </a:t>
                      </a:r>
                      <a:r>
                        <a:rPr kumimoji="0" lang="de-DE" sz="1000" b="0" i="0" u="none" strike="noStrike" kern="1200" cap="none" spc="0" normalizeH="0" baseline="0" noProof="0">
                          <a:ln>
                            <a:noFill/>
                          </a:ln>
                          <a:solidFill>
                            <a:prstClr val="black"/>
                          </a:solidFill>
                          <a:effectLst/>
                          <a:uLnTx/>
                          <a:uFillTx/>
                          <a:latin typeface="+mn-lt"/>
                          <a:ea typeface="+mn-ea"/>
                          <a:cs typeface="+mn-cs"/>
                        </a:rPr>
                        <a:t>
 Leben nach dem Wachkoma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35.460228817232 %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0303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- 2018-07-30 17:00:04 </a:t>
                      </a:r>
                      <a:r>
                        <a:rPr kumimoji="0" lang="en-US" sz="1000" b="0" i="0" u="none" strike="noStrike" kern="1200" cap="none" spc="0" normalizeH="0" baseline="0" noProof="0">
                          <a:ln>
                            <a:noFill/>
                          </a:ln>
                          <a:solidFill>
                            <a:prstClr val="black"/>
                          </a:solidFill>
                          <a:effectLst/>
                          <a:uLnTx/>
                          <a:uFillTx/>
                          <a:latin typeface="+mn-lt"/>
                          <a:ea typeface="+mn-ea"/>
                          <a:cs typeface="+mn-cs"/>
                        </a:rPr>
                        <a:t>
 Ziggy Marley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25.647801338935 %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93609595"/>
                  </a:ext>
                </a:extLst>
              </a:tr>
            </a:tbl>
          </a:graphicData>
        </a:graphic>
      </p:graphicFrame>
      <p:sp>
        <p:nvSpPr>
          <p:cNvPr id="4" name="Text Placeholder 3">
            <a:extLst>
              <a:ext uri="{FF2B5EF4-FFF2-40B4-BE49-F238E27FC236}">
                <a16:creationId xmlns:a16="http://schemas.microsoft.com/office/drawing/2014/main" id="{11BA4083-7A1F-4124-BE32-3392933BA7CD}"/>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1946349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EC23-2E85-4515-A182-D3CB16FDAC46}"/>
              </a:ext>
            </a:extLst>
          </p:cNvPr>
          <p:cNvSpPr>
            <a:spLocks noGrp="1"/>
          </p:cNvSpPr>
          <p:nvPr>
            <p:ph type="title"/>
          </p:nvPr>
        </p:nvSpPr>
        <p:spPr/>
        <p:txBody>
          <a:bodyPr/>
          <a:lstStyle/>
          <a:p>
            <a:r>
              <a:rPr lang="de-DE"/>
              <a:t>Top All Time Videos - Anhand der Aufrufe der letzten 2 Wochen | PB II - Wiss. Kult. - 4 of 5</a:t>
            </a:r>
            <a:endParaRPr lang="en-US"/>
          </a:p>
        </p:txBody>
      </p:sp>
      <p:graphicFrame>
        <p:nvGraphicFramePr>
          <p:cNvPr id="5" name="Table Placeholder 4">
            <a:extLst>
              <a:ext uri="{FF2B5EF4-FFF2-40B4-BE49-F238E27FC236}">
                <a16:creationId xmlns:a16="http://schemas.microsoft.com/office/drawing/2014/main" id="{B5EEC0CF-2986-47E4-B79D-153D59E9649D}"/>
              </a:ext>
            </a:extLst>
          </p:cNvPr>
          <p:cNvGraphicFramePr>
            <a:graphicFrameLocks noGrp="1"/>
          </p:cNvGraphicFramePr>
          <p:nvPr>
            <p:ph type="tbl" sz="quarter" idx="13"/>
            <p:extLst>
              <p:ext uri="{D42A27DB-BD31-4B8C-83A1-F6EECF244321}">
                <p14:modId xmlns:p14="http://schemas.microsoft.com/office/powerpoint/2010/main" val="27398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66171740"/>
                    </a:ext>
                  </a:extLst>
                </a:gridCol>
                <a:gridCol w="576072">
                  <a:extLst>
                    <a:ext uri="{9D8B030D-6E8A-4147-A177-3AD203B41FA5}">
                      <a16:colId xmlns:a16="http://schemas.microsoft.com/office/drawing/2014/main" val="46644852"/>
                    </a:ext>
                  </a:extLst>
                </a:gridCol>
                <a:gridCol w="576072">
                  <a:extLst>
                    <a:ext uri="{9D8B030D-6E8A-4147-A177-3AD203B41FA5}">
                      <a16:colId xmlns:a16="http://schemas.microsoft.com/office/drawing/2014/main" val="4196190464"/>
                    </a:ext>
                  </a:extLst>
                </a:gridCol>
                <a:gridCol w="576072">
                  <a:extLst>
                    <a:ext uri="{9D8B030D-6E8A-4147-A177-3AD203B41FA5}">
                      <a16:colId xmlns:a16="http://schemas.microsoft.com/office/drawing/2014/main" val="3323468288"/>
                    </a:ext>
                  </a:extLst>
                </a:gridCol>
                <a:gridCol w="576072">
                  <a:extLst>
                    <a:ext uri="{9D8B030D-6E8A-4147-A177-3AD203B41FA5}">
                      <a16:colId xmlns:a16="http://schemas.microsoft.com/office/drawing/2014/main" val="197342412"/>
                    </a:ext>
                  </a:extLst>
                </a:gridCol>
                <a:gridCol w="576072">
                  <a:extLst>
                    <a:ext uri="{9D8B030D-6E8A-4147-A177-3AD203B41FA5}">
                      <a16:colId xmlns:a16="http://schemas.microsoft.com/office/drawing/2014/main" val="1689201307"/>
                    </a:ext>
                  </a:extLst>
                </a:gridCol>
                <a:gridCol w="576072">
                  <a:extLst>
                    <a:ext uri="{9D8B030D-6E8A-4147-A177-3AD203B41FA5}">
                      <a16:colId xmlns:a16="http://schemas.microsoft.com/office/drawing/2014/main" val="1671187851"/>
                    </a:ext>
                  </a:extLst>
                </a:gridCol>
                <a:gridCol w="576072">
                  <a:extLst>
                    <a:ext uri="{9D8B030D-6E8A-4147-A177-3AD203B41FA5}">
                      <a16:colId xmlns:a16="http://schemas.microsoft.com/office/drawing/2014/main" val="3793492672"/>
                    </a:ext>
                  </a:extLst>
                </a:gridCol>
                <a:gridCol w="576072">
                  <a:extLst>
                    <a:ext uri="{9D8B030D-6E8A-4147-A177-3AD203B41FA5}">
                      <a16:colId xmlns:a16="http://schemas.microsoft.com/office/drawing/2014/main" val="3906799619"/>
                    </a:ext>
                  </a:extLst>
                </a:gridCol>
                <a:gridCol w="576072">
                  <a:extLst>
                    <a:ext uri="{9D8B030D-6E8A-4147-A177-3AD203B41FA5}">
                      <a16:colId xmlns:a16="http://schemas.microsoft.com/office/drawing/2014/main" val="2461493310"/>
                    </a:ext>
                  </a:extLst>
                </a:gridCol>
                <a:gridCol w="576072">
                  <a:extLst>
                    <a:ext uri="{9D8B030D-6E8A-4147-A177-3AD203B41FA5}">
                      <a16:colId xmlns:a16="http://schemas.microsoft.com/office/drawing/2014/main" val="1476829456"/>
                    </a:ext>
                  </a:extLst>
                </a:gridCol>
                <a:gridCol w="576072">
                  <a:extLst>
                    <a:ext uri="{9D8B030D-6E8A-4147-A177-3AD203B41FA5}">
                      <a16:colId xmlns:a16="http://schemas.microsoft.com/office/drawing/2014/main" val="63745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41876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- 2018-10-17 17:00:09 </a:t>
                      </a:r>
                      <a:r>
                        <a:rPr kumimoji="0" lang="en-US" sz="1000" b="0" i="0" u="none" strike="noStrike" kern="1200" cap="none" spc="0" normalizeH="0" baseline="0" noProof="0">
                          <a:ln>
                            <a:noFill/>
                          </a:ln>
                          <a:solidFill>
                            <a:prstClr val="black"/>
                          </a:solidFill>
                          <a:effectLst/>
                          <a:uLnTx/>
                          <a:uFillTx/>
                          <a:latin typeface="+mn-lt"/>
                          <a:ea typeface="+mn-ea"/>
                          <a:cs typeface="+mn-cs"/>
                        </a:rPr>
                        <a:t>
 Powerwolf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18.287425452383 %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3303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- 2018-10-21 10:00:45 </a:t>
                      </a:r>
                      <a:r>
                        <a:rPr kumimoji="0" lang="en-US" sz="1000" b="0" i="0" u="none" strike="noStrike" kern="1200" cap="none" spc="0" normalizeH="0" baseline="0" noProof="0">
                          <a:ln>
                            <a:noFill/>
                          </a:ln>
                          <a:solidFill>
                            <a:prstClr val="black"/>
                          </a:solidFill>
                          <a:effectLst/>
                          <a:uLnTx/>
                          <a:uFillTx/>
                          <a:latin typeface="+mn-lt"/>
                          <a:ea typeface="+mn-ea"/>
                          <a:cs typeface="+mn-cs"/>
                        </a:rPr>
                        <a:t>
 Udo Dirkschneider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14.680579921669 %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3248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- 2018-12-19 17:00:07 </a:t>
                      </a:r>
                      <a:r>
                        <a:rPr kumimoji="0" lang="en-US" sz="1000" b="0" i="0" u="none" strike="noStrike" kern="1200" cap="none" spc="0" normalizeH="0" baseline="0" noProof="0">
                          <a:ln>
                            <a:noFill/>
                          </a:ln>
                          <a:solidFill>
                            <a:prstClr val="black"/>
                          </a:solidFill>
                          <a:effectLst/>
                          <a:uLnTx/>
                          <a:uFillTx/>
                          <a:latin typeface="+mn-lt"/>
                          <a:ea typeface="+mn-ea"/>
                          <a:cs typeface="+mn-cs"/>
                        </a:rPr>
                        <a:t>
 Morcheeba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28.093464509864 %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5744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- 2018-06-24 09:00:01 </a:t>
                      </a:r>
                      <a:r>
                        <a:rPr kumimoji="0" lang="de-DE" sz="1000" b="0" i="0" u="none" strike="noStrike" kern="1200" cap="none" spc="0" normalizeH="0" baseline="0" noProof="0">
                          <a:ln>
                            <a:noFill/>
                          </a:ln>
                          <a:solidFill>
                            <a:prstClr val="black"/>
                          </a:solidFill>
                          <a:effectLst/>
                          <a:uLnTx/>
                          <a:uFillTx/>
                          <a:latin typeface="+mn-lt"/>
                          <a:ea typeface="+mn-ea"/>
                          <a:cs typeface="+mn-cs"/>
                        </a:rPr>
                        <a:t>
 Städtetrip Krakau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29.770995824828 %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8571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- 2019-01-20 10:00:10 </a:t>
                      </a:r>
                      <a:r>
                        <a:rPr kumimoji="0" lang="en-US" sz="1000" b="0" i="0" u="none" strike="noStrike" kern="1200" cap="none" spc="0" normalizeH="0" baseline="0" noProof="0">
                          <a:ln>
                            <a:noFill/>
                          </a:ln>
                          <a:solidFill>
                            <a:prstClr val="black"/>
                          </a:solidFill>
                          <a:effectLst/>
                          <a:uLnTx/>
                          <a:uFillTx/>
                          <a:latin typeface="+mn-lt"/>
                          <a:ea typeface="+mn-ea"/>
                          <a:cs typeface="+mn-cs"/>
                        </a:rPr>
                        <a:t>
 Blackberry Smoke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21.870211315538 %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5545509"/>
                  </a:ext>
                </a:extLst>
              </a:tr>
            </a:tbl>
          </a:graphicData>
        </a:graphic>
      </p:graphicFrame>
      <p:sp>
        <p:nvSpPr>
          <p:cNvPr id="4" name="Text Placeholder 3">
            <a:extLst>
              <a:ext uri="{FF2B5EF4-FFF2-40B4-BE49-F238E27FC236}">
                <a16:creationId xmlns:a16="http://schemas.microsoft.com/office/drawing/2014/main" id="{625004AF-F449-49FE-A91D-24793A707542}"/>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900577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BADF-A72D-43A8-A620-03B549A338B9}"/>
              </a:ext>
            </a:extLst>
          </p:cNvPr>
          <p:cNvSpPr>
            <a:spLocks noGrp="1"/>
          </p:cNvSpPr>
          <p:nvPr>
            <p:ph type="title"/>
          </p:nvPr>
        </p:nvSpPr>
        <p:spPr/>
        <p:txBody>
          <a:bodyPr/>
          <a:lstStyle/>
          <a:p>
            <a:r>
              <a:rPr lang="de-DE"/>
              <a:t>Top All Time Videos - Anhand der Aufrufe der letzten 2 Wochen | PB II - Wiss. Kult. - 5 of 5</a:t>
            </a:r>
            <a:endParaRPr lang="en-US"/>
          </a:p>
        </p:txBody>
      </p:sp>
      <p:graphicFrame>
        <p:nvGraphicFramePr>
          <p:cNvPr id="5" name="Table Placeholder 4">
            <a:extLst>
              <a:ext uri="{FF2B5EF4-FFF2-40B4-BE49-F238E27FC236}">
                <a16:creationId xmlns:a16="http://schemas.microsoft.com/office/drawing/2014/main" id="{C2AC4E7F-405C-48F7-8420-F222B1C85440}"/>
              </a:ext>
            </a:extLst>
          </p:cNvPr>
          <p:cNvGraphicFramePr>
            <a:graphicFrameLocks noGrp="1"/>
          </p:cNvGraphicFramePr>
          <p:nvPr>
            <p:ph type="tbl" sz="quarter" idx="13"/>
            <p:extLst>
              <p:ext uri="{D42A27DB-BD31-4B8C-83A1-F6EECF244321}">
                <p14:modId xmlns:p14="http://schemas.microsoft.com/office/powerpoint/2010/main" val="81351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62023303"/>
                    </a:ext>
                  </a:extLst>
                </a:gridCol>
                <a:gridCol w="576072">
                  <a:extLst>
                    <a:ext uri="{9D8B030D-6E8A-4147-A177-3AD203B41FA5}">
                      <a16:colId xmlns:a16="http://schemas.microsoft.com/office/drawing/2014/main" val="2794094308"/>
                    </a:ext>
                  </a:extLst>
                </a:gridCol>
                <a:gridCol w="576072">
                  <a:extLst>
                    <a:ext uri="{9D8B030D-6E8A-4147-A177-3AD203B41FA5}">
                      <a16:colId xmlns:a16="http://schemas.microsoft.com/office/drawing/2014/main" val="1808208180"/>
                    </a:ext>
                  </a:extLst>
                </a:gridCol>
                <a:gridCol w="576072">
                  <a:extLst>
                    <a:ext uri="{9D8B030D-6E8A-4147-A177-3AD203B41FA5}">
                      <a16:colId xmlns:a16="http://schemas.microsoft.com/office/drawing/2014/main" val="1357910057"/>
                    </a:ext>
                  </a:extLst>
                </a:gridCol>
                <a:gridCol w="576072">
                  <a:extLst>
                    <a:ext uri="{9D8B030D-6E8A-4147-A177-3AD203B41FA5}">
                      <a16:colId xmlns:a16="http://schemas.microsoft.com/office/drawing/2014/main" val="918917798"/>
                    </a:ext>
                  </a:extLst>
                </a:gridCol>
                <a:gridCol w="576072">
                  <a:extLst>
                    <a:ext uri="{9D8B030D-6E8A-4147-A177-3AD203B41FA5}">
                      <a16:colId xmlns:a16="http://schemas.microsoft.com/office/drawing/2014/main" val="2741098999"/>
                    </a:ext>
                  </a:extLst>
                </a:gridCol>
                <a:gridCol w="576072">
                  <a:extLst>
                    <a:ext uri="{9D8B030D-6E8A-4147-A177-3AD203B41FA5}">
                      <a16:colId xmlns:a16="http://schemas.microsoft.com/office/drawing/2014/main" val="1912444305"/>
                    </a:ext>
                  </a:extLst>
                </a:gridCol>
                <a:gridCol w="576072">
                  <a:extLst>
                    <a:ext uri="{9D8B030D-6E8A-4147-A177-3AD203B41FA5}">
                      <a16:colId xmlns:a16="http://schemas.microsoft.com/office/drawing/2014/main" val="3594125629"/>
                    </a:ext>
                  </a:extLst>
                </a:gridCol>
                <a:gridCol w="576072">
                  <a:extLst>
                    <a:ext uri="{9D8B030D-6E8A-4147-A177-3AD203B41FA5}">
                      <a16:colId xmlns:a16="http://schemas.microsoft.com/office/drawing/2014/main" val="1828553847"/>
                    </a:ext>
                  </a:extLst>
                </a:gridCol>
                <a:gridCol w="576072">
                  <a:extLst>
                    <a:ext uri="{9D8B030D-6E8A-4147-A177-3AD203B41FA5}">
                      <a16:colId xmlns:a16="http://schemas.microsoft.com/office/drawing/2014/main" val="2786282856"/>
                    </a:ext>
                  </a:extLst>
                </a:gridCol>
                <a:gridCol w="576072">
                  <a:extLst>
                    <a:ext uri="{9D8B030D-6E8A-4147-A177-3AD203B41FA5}">
                      <a16:colId xmlns:a16="http://schemas.microsoft.com/office/drawing/2014/main" val="2069420910"/>
                    </a:ext>
                  </a:extLst>
                </a:gridCol>
                <a:gridCol w="576072">
                  <a:extLst>
                    <a:ext uri="{9D8B030D-6E8A-4147-A177-3AD203B41FA5}">
                      <a16:colId xmlns:a16="http://schemas.microsoft.com/office/drawing/2014/main" val="1377395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44942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Reisen - 2018-09-30 09:00:04 </a:t>
                      </a:r>
                      <a:r>
                        <a:rPr kumimoji="0" lang="en-US" sz="1000" b="0" i="0" u="none" strike="noStrike" kern="1200" cap="none" spc="0" normalizeH="0" baseline="0" noProof="0">
                          <a:ln>
                            <a:noFill/>
                          </a:ln>
                          <a:solidFill>
                            <a:prstClr val="black"/>
                          </a:solidFill>
                          <a:effectLst/>
                          <a:uLnTx/>
                          <a:uFillTx/>
                          <a:latin typeface="+mn-lt"/>
                          <a:ea typeface="+mn-ea"/>
                          <a:cs typeface="+mn-cs"/>
                        </a:rPr>
                        <a:t>
 Tamina am Gardasee | WDR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34.606456111453 %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9834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- 2018-01-29 17:52:42 </a:t>
                      </a:r>
                      <a:r>
                        <a:rPr kumimoji="0" lang="en-US" sz="1000" b="0" i="0" u="none" strike="noStrike" kern="1200" cap="none" spc="0" normalizeH="0" baseline="0" noProof="0">
                          <a:ln>
                            <a:noFill/>
                          </a:ln>
                          <a:solidFill>
                            <a:prstClr val="black"/>
                          </a:solidFill>
                          <a:effectLst/>
                          <a:uLnTx/>
                          <a:uFillTx/>
                          <a:latin typeface="+mn-lt"/>
                          <a:ea typeface="+mn-ea"/>
                          <a:cs typeface="+mn-cs"/>
                        </a:rPr>
                        <a:t>
 Gov’t Mule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16.488908485593 %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389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- 2018-04-09 17:00:04 </a:t>
                      </a:r>
                      <a:r>
                        <a:rPr kumimoji="0" lang="en-US" sz="1000" b="0" i="0" u="none" strike="noStrike" kern="1200" cap="none" spc="0" normalizeH="0" baseline="0" noProof="0">
                          <a:ln>
                            <a:noFill/>
                          </a:ln>
                          <a:solidFill>
                            <a:prstClr val="black"/>
                          </a:solidFill>
                          <a:effectLst/>
                          <a:uLnTx/>
                          <a:uFillTx/>
                          <a:latin typeface="+mn-lt"/>
                          <a:ea typeface="+mn-ea"/>
                          <a:cs typeface="+mn-cs"/>
                        </a:rPr>
                        <a:t>
 Opeth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13.946591914145 %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0319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- 2018-09-07 17:00:01 </a:t>
                      </a:r>
                      <a:r>
                        <a:rPr kumimoji="0" lang="en-US" sz="1000" b="0" i="0" u="none" strike="noStrike" kern="1200" cap="none" spc="0" normalizeH="0" baseline="0" noProof="0">
                          <a:ln>
                            <a:noFill/>
                          </a:ln>
                          <a:solidFill>
                            <a:prstClr val="black"/>
                          </a:solidFill>
                          <a:effectLst/>
                          <a:uLnTx/>
                          <a:uFillTx/>
                          <a:latin typeface="+mn-lt"/>
                          <a:ea typeface="+mn-ea"/>
                          <a:cs typeface="+mn-cs"/>
                        </a:rPr>
                        <a:t>
 Sodom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14.097770366077 %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81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- 2018-11-21 19:00:04 </a:t>
                      </a:r>
                      <a:r>
                        <a:rPr kumimoji="0" lang="de-DE" sz="1000" b="0" i="0" u="none" strike="noStrike" kern="1200" cap="none" spc="0" normalizeH="0" baseline="0" noProof="0">
                          <a:ln>
                            <a:noFill/>
                          </a:ln>
                          <a:solidFill>
                            <a:prstClr val="black"/>
                          </a:solidFill>
                          <a:effectLst/>
                          <a:uLnTx/>
                          <a:uFillTx/>
                          <a:latin typeface="+mn-lt"/>
                          <a:ea typeface="+mn-ea"/>
                          <a:cs typeface="+mn-cs"/>
                        </a:rPr>
                        <a:t>
 Auf Kreuzfahrt im westlichen Mittelmeer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30.760210606816 %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0942706"/>
                  </a:ext>
                </a:extLst>
              </a:tr>
            </a:tbl>
          </a:graphicData>
        </a:graphic>
      </p:graphicFrame>
      <p:sp>
        <p:nvSpPr>
          <p:cNvPr id="4" name="Text Placeholder 3">
            <a:extLst>
              <a:ext uri="{FF2B5EF4-FFF2-40B4-BE49-F238E27FC236}">
                <a16:creationId xmlns:a16="http://schemas.microsoft.com/office/drawing/2014/main" id="{13F1834C-260E-458A-8C00-C70E6B05A947}"/>
              </a:ext>
            </a:extLst>
          </p:cNvPr>
          <p:cNvSpPr>
            <a:spLocks noGrp="1"/>
          </p:cNvSpPr>
          <p:nvPr>
            <p:ph type="body" sz="quarter" idx="14"/>
          </p:nvPr>
        </p:nvSpPr>
        <p:spPr/>
        <p:txBody>
          <a:bodyPr/>
          <a:lstStyle/>
          <a:p>
            <a:r>
              <a:rPr lang="en-US"/>
              <a:t>21.04.2019 - 05.05.2019</a:t>
            </a:r>
          </a:p>
        </p:txBody>
      </p:sp>
    </p:spTree>
    <p:extLst>
      <p:ext uri="{BB962C8B-B14F-4D97-AF65-F5344CB8AC3E}">
        <p14:creationId xmlns:p14="http://schemas.microsoft.com/office/powerpoint/2010/main" val="26733162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4576</Words>
  <Application>Microsoft Office PowerPoint</Application>
  <PresentationFormat>On-screen Show (4:3)</PresentationFormat>
  <Paragraphs>1789</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quintly_template</vt:lpstr>
      <vt:lpstr>PB - Übersicht</vt:lpstr>
      <vt:lpstr>Plattform Übersicht / Letzte 2 Wochen | PB II - Wiss. Kult.</vt:lpstr>
      <vt:lpstr>Gesamte Profilübersicht / Letzte 2 Wochen | PB II - Wiss. Kult. - 1 of 2</vt:lpstr>
      <vt:lpstr>Gesamte Profilübersicht / Letzte 2 Wochen | PB II - Wiss. Kult. - 2 of 2</vt:lpstr>
      <vt:lpstr>Top Post jedes Profils (ohne Youtube) | PB II - Wiss. Kult. - 1 of 10</vt:lpstr>
      <vt:lpstr>Top Post jedes Profils (ohne Youtube) | PB II - Wiss. Kult. - 2 of 10</vt:lpstr>
      <vt:lpstr>Top Post jedes Profils (ohne Youtube) | PB II - Wiss. Kult. - 3 of 10</vt:lpstr>
      <vt:lpstr>Top Post jedes Profils (ohne Youtube) | PB II - Wiss. Kult. - 4 of 10</vt:lpstr>
      <vt:lpstr>Top Post jedes Profils (ohne Youtube) | PB II - Wiss. Kult. - 5 of 10</vt:lpstr>
      <vt:lpstr>Top Post jedes Profils (ohne Youtube) | PB II - Wiss. Kult. - 6 of 10</vt:lpstr>
      <vt:lpstr>Top Post jedes Profils (ohne Youtube) | PB II - Wiss. Kult. - 7 of 10</vt:lpstr>
      <vt:lpstr>Top Post jedes Profils (ohne Youtube) | PB II - Wiss. Kult. - 8 of 10</vt:lpstr>
      <vt:lpstr>Top Post jedes Profils (ohne Youtube) | PB II - Wiss. Kult. - 9 of 10</vt:lpstr>
      <vt:lpstr>Top Post jedes Profils (ohne Youtube) | PB II - Wiss. Kult. - 10 of 10</vt:lpstr>
      <vt:lpstr>Facebook Übersicht / Letzte 2 Wochen | PB II - Wiss. Kult. - 1 of 5</vt:lpstr>
      <vt:lpstr>Facebook Übersicht / Letzte 2 Wochen | PB II - Wiss. Kult. - 2 of 5</vt:lpstr>
      <vt:lpstr>Facebook Übersicht / Letzte 2 Wochen | PB II - Wiss. Kult. - 3 of 5</vt:lpstr>
      <vt:lpstr>Facebook Übersicht / Letzte 2 Wochen | PB II - Wiss. Kult. - 4 of 5</vt:lpstr>
      <vt:lpstr>Facebook Übersicht / Letzte 2 Wochen | PB II - Wiss. Kult. - 5 of 5</vt:lpstr>
      <vt:lpstr>Übersichts Radar / Letzte 2 Wochen | PB II - Wiss. Kult.</vt:lpstr>
      <vt:lpstr>Postmenge pro Woche / 3 Monate | PB II - Wiss. Kult.</vt:lpstr>
      <vt:lpstr>Post Zusammensetzung nach Typ / Letzte 2 Wochen | PB II - Wiss. Kult.</vt:lpstr>
      <vt:lpstr>Impressions / Letzte 3 Monate | PB II - Wiss. Kult.</vt:lpstr>
      <vt:lpstr>Reichweite pro Woche / Letzte 3 Monate | PB II - Wiss. Kult.</vt:lpstr>
      <vt:lpstr>Interaction Rate / Letzte 3 Monate | PB II - Wiss. Kult.</vt:lpstr>
      <vt:lpstr>Engagement Rate / Letzte 3 Monate | PB II - Wiss. Kult.</vt:lpstr>
      <vt:lpstr>Top-FB-Postings nach Reichweite / Letzte 2 Wochen | PB II - Wiss. Kult. - 1 of 4</vt:lpstr>
      <vt:lpstr>Top-FB-Postings nach Reichweite / Letzte 2 Wochen | PB II - Wiss. Kult. - 2 of 4</vt:lpstr>
      <vt:lpstr>Top-FB-Postings nach Reichweite / Letzte 2 Wochen | PB II - Wiss. Kult. - 3 of 4</vt:lpstr>
      <vt:lpstr>Top-FB-Postings nach Reichweite / Letzte 2 Wochen | PB II - Wiss. Kult. - 4 of 4</vt:lpstr>
      <vt:lpstr>Instagram Übersicht / Letzte 2 Wochen | PB II - Wiss. Kult.</vt:lpstr>
      <vt:lpstr>Instagramm Übersichtsradar / Letzte 2 Wochen | PB II - Wiss. Kult.</vt:lpstr>
      <vt:lpstr>Postmenge pro Woche / 3 Monate | PB II - Wiss. Kult.</vt:lpstr>
      <vt:lpstr>Post Zusammensetzung nach Typ / Letzte 2 Wochen | PB II - Wiss. Kult.</vt:lpstr>
      <vt:lpstr>Reach pro Woche / Letzte 3 Monate | PB II - Wiss. Kult.</vt:lpstr>
      <vt:lpstr>Impressions / Letzte 3 Monate | PB II - Wiss. Kult.</vt:lpstr>
      <vt:lpstr>Interaction Rate / Letzte 3 Monate | PB II - Wiss. Kult.</vt:lpstr>
      <vt:lpstr>Top Posts nach Reichweite / Letzte 2 Wochen | PB II - Wiss. Kult. - 1 of 6</vt:lpstr>
      <vt:lpstr>Top Posts nach Reichweite / Letzte 2 Wochen | PB II - Wiss. Kult. - 2 of 6</vt:lpstr>
      <vt:lpstr>Top Posts nach Reichweite / Letzte 2 Wochen | PB II - Wiss. Kult. - 3 of 6</vt:lpstr>
      <vt:lpstr>Top Posts nach Reichweite / Letzte 2 Wochen | PB II - Wiss. Kult. - 4 of 6</vt:lpstr>
      <vt:lpstr>Top Posts nach Reichweite / Letzte 2 Wochen | PB II - Wiss. Kult. - 5 of 6</vt:lpstr>
      <vt:lpstr>Top Posts nach Reichweite / Letzte 2 Wochen | PB II - Wiss. Kult. - 6 of 6</vt:lpstr>
      <vt:lpstr>Youtube Übersicht / Letzte 2 Wochen | PB II - Wiss. Kult.</vt:lpstr>
      <vt:lpstr>Youtube Übersichtsradar | PB II - Wiss. Kult.</vt:lpstr>
      <vt:lpstr>Youtube Total Videos | PB II - Wiss. Kult.</vt:lpstr>
      <vt:lpstr>Gesamte Views / Letzte 30 Tage | PB II - Wiss. Kult.</vt:lpstr>
      <vt:lpstr>Subscriber Zuwachs pro Woche / Letzte 4 Wochen | PB II - Wiss. Kult.</vt:lpstr>
      <vt:lpstr>Top Viedeos sortiert nach Views / Letzte 2 Wochen | PB II - Wiss. Kult.</vt:lpstr>
      <vt:lpstr>Top All Time Videos - Anhand der Aufrufe der letzten 2 Wochen | PB II - Wiss. Kult. - 1 of 5</vt:lpstr>
      <vt:lpstr>Top All Time Videos - Anhand der Aufrufe der letzten 2 Wochen | PB II - Wiss. Kult. - 2 of 5</vt:lpstr>
      <vt:lpstr>Top All Time Videos - Anhand der Aufrufe der letzten 2 Wochen | PB II - Wiss. Kult. - 3 of 5</vt:lpstr>
      <vt:lpstr>Top All Time Videos - Anhand der Aufrufe der letzten 2 Wochen | PB II - Wiss. Kult. - 4 of 5</vt:lpstr>
      <vt:lpstr>Top All Time Videos - Anhand der Aufrufe der letzten 2 Wochen | PB II - Wiss. Kult.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 - Übersicht</dc:title>
  <dc:creator>Frederik Peiniger</dc:creator>
  <cp:lastModifiedBy>Frederik Peiniger</cp:lastModifiedBy>
  <cp:revision>1</cp:revision>
  <dcterms:created xsi:type="dcterms:W3CDTF">2019-05-07T13:49:51Z</dcterms:created>
  <dcterms:modified xsi:type="dcterms:W3CDTF">2019-05-07T13:53:23Z</dcterms:modified>
</cp:coreProperties>
</file>