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2" r:id="rId6"/>
    <p:sldId id="263" r:id="rId7"/>
    <p:sldId id="264" r:id="rId8"/>
    <p:sldId id="265" r:id="rId9"/>
    <p:sldId id="266" r:id="rId10"/>
    <p:sldId id="267" r:id="rId11"/>
    <p:sldId id="268" r:id="rId12"/>
    <p:sldId id="269" r:id="rId13"/>
    <p:sldId id="270" r:id="rId14"/>
    <p:sldId id="271" r:id="rId15"/>
    <p:sldId id="272"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7" r:id="rId29"/>
    <p:sldId id="288" r:id="rId30"/>
    <p:sldId id="289" r:id="rId31"/>
    <p:sldId id="290" r:id="rId32"/>
    <p:sldId id="291" r:id="rId33"/>
    <p:sldId id="292" r:id="rId34"/>
    <p:sldId id="293" r:id="rId35"/>
    <p:sldId id="294" r:id="rId36"/>
    <p:sldId id="295" r:id="rId37"/>
    <p:sldId id="296" r:id="rId38"/>
    <p:sldId id="297" r:id="rId39"/>
    <p:sldId id="29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3" r:id="rId53"/>
    <p:sldId id="314" r:id="rId54"/>
    <p:sldId id="315" r:id="rId55"/>
    <p:sldId id="316" r:id="rId56"/>
    <p:sldId id="317" r:id="rId57"/>
  </p:sldIdLst>
  <p:sldSz cx="9144000" cy="6858000" type="screen4x3"/>
  <p:notesSz cx="6858000" cy="9144000"/>
  <p:embeddedFontLst>
    <p:embeddedFont>
      <p:font typeface="Calibri" panose="020F050202020403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Quarks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96.376599999999996</c:v>
                </c:pt>
                <c:pt idx="1">
                  <c:v>60</c:v>
                </c:pt>
                <c:pt idx="2">
                  <c:v>51.409500000000001</c:v>
                </c:pt>
                <c:pt idx="3">
                  <c:v>100</c:v>
                </c:pt>
                <c:pt idx="4">
                  <c:v>71.923299999999998</c:v>
                </c:pt>
                <c:pt idx="5">
                  <c:v>37.456499999999998</c:v>
                </c:pt>
              </c:numCache>
            </c:numRef>
          </c:val>
          <c:extLst>
            <c:ext xmlns:c16="http://schemas.microsoft.com/office/drawing/2014/chart" uri="{C3380CC4-5D6E-409C-BE32-E72D297353CC}">
              <c16:uniqueId val="{00000000-04A4-454B-AEBA-216F98B11512}"/>
            </c:ext>
          </c:extLst>
        </c:ser>
        <c:ser>
          <c:idx val="1"/>
          <c:order val="1"/>
          <c:tx>
            <c:strRef>
              <c:f>Sheet1!$C$1</c:f>
              <c:strCache>
                <c:ptCount val="1"/>
                <c:pt idx="0">
                  <c:v>Planet Wissen</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18.1998</c:v>
                </c:pt>
                <c:pt idx="1">
                  <c:v>32</c:v>
                </c:pt>
                <c:pt idx="2">
                  <c:v>1.2726999999999999</c:v>
                </c:pt>
                <c:pt idx="3">
                  <c:v>0</c:v>
                </c:pt>
                <c:pt idx="4">
                  <c:v>17.629300000000001</c:v>
                </c:pt>
                <c:pt idx="5">
                  <c:v>10.513999999999999</c:v>
                </c:pt>
              </c:numCache>
            </c:numRef>
          </c:val>
          <c:extLst>
            <c:ext xmlns:c16="http://schemas.microsoft.com/office/drawing/2014/chart" uri="{C3380CC4-5D6E-409C-BE32-E72D297353CC}">
              <c16:uniqueId val="{00000001-04A4-454B-AEBA-216F98B11512}"/>
            </c:ext>
          </c:extLst>
        </c:ser>
        <c:ser>
          <c:idx val="2"/>
          <c:order val="2"/>
          <c:tx>
            <c:strRef>
              <c:f>Sheet1!$D$1</c:f>
              <c:strCache>
                <c:ptCount val="1"/>
                <c:pt idx="0">
                  <c:v>Frau tv</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21.387599999999999</c:v>
                </c:pt>
                <c:pt idx="1">
                  <c:v>34</c:v>
                </c:pt>
                <c:pt idx="2">
                  <c:v>6.6094999999999997</c:v>
                </c:pt>
                <c:pt idx="3">
                  <c:v>0</c:v>
                </c:pt>
                <c:pt idx="4">
                  <c:v>73.3352</c:v>
                </c:pt>
                <c:pt idx="5">
                  <c:v>12.118600000000001</c:v>
                </c:pt>
              </c:numCache>
            </c:numRef>
          </c:val>
          <c:extLst>
            <c:ext xmlns:c16="http://schemas.microsoft.com/office/drawing/2014/chart" uri="{C3380CC4-5D6E-409C-BE32-E72D297353CC}">
              <c16:uniqueId val="{00000002-04A4-454B-AEBA-216F98B11512}"/>
            </c:ext>
          </c:extLst>
        </c:ser>
        <c:ser>
          <c:idx val="3"/>
          <c:order val="3"/>
          <c:tx>
            <c:strRef>
              <c:f>Sheet1!$E$1</c:f>
              <c:strCache>
                <c:ptCount val="1"/>
                <c:pt idx="0">
                  <c:v>Markt</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12.5116</c:v>
                </c:pt>
                <c:pt idx="1">
                  <c:v>52</c:v>
                </c:pt>
                <c:pt idx="2">
                  <c:v>5.1078000000000001</c:v>
                </c:pt>
                <c:pt idx="3">
                  <c:v>0</c:v>
                </c:pt>
                <c:pt idx="4">
                  <c:v>63.7821</c:v>
                </c:pt>
                <c:pt idx="5">
                  <c:v>77.560900000000004</c:v>
                </c:pt>
              </c:numCache>
            </c:numRef>
          </c:val>
          <c:extLst>
            <c:ext xmlns:c16="http://schemas.microsoft.com/office/drawing/2014/chart" uri="{C3380CC4-5D6E-409C-BE32-E72D297353CC}">
              <c16:uniqueId val="{00000003-04A4-454B-AEBA-216F98B11512}"/>
            </c:ext>
          </c:extLst>
        </c:ser>
        <c:ser>
          <c:idx val="4"/>
          <c:order val="4"/>
          <c:tx>
            <c:strRef>
              <c:f>Sheet1!$F$1</c:f>
              <c:strCache>
                <c:ptCount val="1"/>
                <c:pt idx="0">
                  <c:v>Tiere suchen ein Zuhause</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c:v>
                </c:pt>
                <c:pt idx="1">
                  <c:v>100</c:v>
                </c:pt>
                <c:pt idx="2">
                  <c:v>100</c:v>
                </c:pt>
                <c:pt idx="3">
                  <c:v>0</c:v>
                </c:pt>
                <c:pt idx="4">
                  <c:v>80.752499999999998</c:v>
                </c:pt>
                <c:pt idx="5">
                  <c:v>20.139199999999999</c:v>
                </c:pt>
              </c:numCache>
            </c:numRef>
          </c:val>
          <c:extLst>
            <c:ext xmlns:c16="http://schemas.microsoft.com/office/drawing/2014/chart" uri="{C3380CC4-5D6E-409C-BE32-E72D297353CC}">
              <c16:uniqueId val="{00000004-04A4-454B-AEBA-216F98B11512}"/>
            </c:ext>
          </c:extLst>
        </c:ser>
        <c:ser>
          <c:idx val="5"/>
          <c:order val="5"/>
          <c:tx>
            <c:strRef>
              <c:f>Sheet1!$G$1</c:f>
              <c:strCache>
                <c:ptCount val="1"/>
                <c:pt idx="0">
                  <c:v>Servicezeit</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13.385999999999999</c:v>
                </c:pt>
                <c:pt idx="1">
                  <c:v>70</c:v>
                </c:pt>
                <c:pt idx="2">
                  <c:v>2.5447000000000002</c:v>
                </c:pt>
                <c:pt idx="3">
                  <c:v>0</c:v>
                </c:pt>
                <c:pt idx="4">
                  <c:v>21.924700000000001</c:v>
                </c:pt>
                <c:pt idx="5">
                  <c:v>17.696000000000002</c:v>
                </c:pt>
              </c:numCache>
            </c:numRef>
          </c:val>
          <c:extLst>
            <c:ext xmlns:c16="http://schemas.microsoft.com/office/drawing/2014/chart" uri="{C3380CC4-5D6E-409C-BE32-E72D297353CC}">
              <c16:uniqueId val="{00000005-04A4-454B-AEBA-216F98B11512}"/>
            </c:ext>
          </c:extLst>
        </c:ser>
        <c:ser>
          <c:idx val="6"/>
          <c:order val="6"/>
          <c:tx>
            <c:strRef>
              <c:f>Sheet1!$H$1</c:f>
              <c:strCache>
                <c:ptCount val="1"/>
                <c:pt idx="0">
                  <c:v>Westart</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8.2236999999999991</c:v>
                </c:pt>
                <c:pt idx="1">
                  <c:v>28</c:v>
                </c:pt>
                <c:pt idx="2">
                  <c:v>2.6606999999999998</c:v>
                </c:pt>
                <c:pt idx="3">
                  <c:v>0</c:v>
                </c:pt>
                <c:pt idx="4">
                  <c:v>94.0929</c:v>
                </c:pt>
                <c:pt idx="5">
                  <c:v>100</c:v>
                </c:pt>
              </c:numCache>
            </c:numRef>
          </c:val>
          <c:extLst>
            <c:ext xmlns:c16="http://schemas.microsoft.com/office/drawing/2014/chart" uri="{C3380CC4-5D6E-409C-BE32-E72D297353CC}">
              <c16:uniqueId val="{00000006-04A4-454B-AEBA-216F98B11512}"/>
            </c:ext>
          </c:extLst>
        </c:ser>
        <c:ser>
          <c:idx val="7"/>
          <c:order val="7"/>
          <c:tx>
            <c:strRef>
              <c:f>Sheet1!$I$1</c:f>
              <c:strCache>
                <c:ptCount val="1"/>
                <c:pt idx="0">
                  <c:v>Heimathäppchen - Rezepte aus NRW #e09f3e</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18.45</c:v>
                </c:pt>
                <c:pt idx="1">
                  <c:v>16</c:v>
                </c:pt>
                <c:pt idx="2">
                  <c:v>2.4664000000000001</c:v>
                </c:pt>
                <c:pt idx="3">
                  <c:v>0</c:v>
                </c:pt>
                <c:pt idx="4">
                  <c:v>67.625200000000007</c:v>
                </c:pt>
                <c:pt idx="5">
                  <c:v>42.2194</c:v>
                </c:pt>
              </c:numCache>
            </c:numRef>
          </c:val>
          <c:extLst>
            <c:ext xmlns:c16="http://schemas.microsoft.com/office/drawing/2014/chart" uri="{C3380CC4-5D6E-409C-BE32-E72D297353CC}">
              <c16:uniqueId val="{00000007-04A4-454B-AEBA-216F98B11512}"/>
            </c:ext>
          </c:extLst>
        </c:ser>
        <c:ser>
          <c:idx val="8"/>
          <c:order val="8"/>
          <c:tx>
            <c:strRef>
              <c:f>Sheet1!$J$1</c:f>
              <c:strCache>
                <c:ptCount val="1"/>
                <c:pt idx="0">
                  <c:v>Heimatflimmern</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5.1515000000000004</c:v>
                </c:pt>
                <c:pt idx="1">
                  <c:v>22</c:v>
                </c:pt>
                <c:pt idx="2">
                  <c:v>1.401</c:v>
                </c:pt>
                <c:pt idx="3">
                  <c:v>0</c:v>
                </c:pt>
                <c:pt idx="4">
                  <c:v>100</c:v>
                </c:pt>
                <c:pt idx="5">
                  <c:v>36.655999999999999</c:v>
                </c:pt>
              </c:numCache>
            </c:numRef>
          </c:val>
          <c:extLst>
            <c:ext xmlns:c16="http://schemas.microsoft.com/office/drawing/2014/chart" uri="{C3380CC4-5D6E-409C-BE32-E72D297353CC}">
              <c16:uniqueId val="{00000008-04A4-454B-AEBA-216F98B11512}"/>
            </c:ext>
          </c:extLst>
        </c:ser>
        <c:dLbls>
          <c:showLegendKey val="0"/>
          <c:showVal val="0"/>
          <c:showCatName val="0"/>
          <c:showSerName val="0"/>
          <c:showPercent val="0"/>
          <c:showBubbleSize val="0"/>
        </c:dLbls>
        <c:axId val="435461536"/>
        <c:axId val="435467768"/>
      </c:radarChart>
      <c:catAx>
        <c:axId val="43546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67768"/>
        <c:crosses val="autoZero"/>
        <c:auto val="1"/>
        <c:lblAlgn val="ctr"/>
        <c:lblOffset val="100"/>
        <c:noMultiLvlLbl val="0"/>
      </c:catAx>
      <c:valAx>
        <c:axId val="435467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6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Quarks</c:v>
                </c:pt>
              </c:strCache>
            </c:strRef>
          </c:tx>
          <c:spPr>
            <a:solidFill>
              <a:schemeClr val="accent1"/>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Sheet1!$B$2:$B$15</c:f>
              <c:numCache>
                <c:formatCode>General</c:formatCode>
                <c:ptCount val="14"/>
                <c:pt idx="0">
                  <c:v>14</c:v>
                </c:pt>
                <c:pt idx="1">
                  <c:v>15</c:v>
                </c:pt>
                <c:pt idx="2">
                  <c:v>15</c:v>
                </c:pt>
                <c:pt idx="3">
                  <c:v>13</c:v>
                </c:pt>
                <c:pt idx="4">
                  <c:v>16</c:v>
                </c:pt>
                <c:pt idx="5">
                  <c:v>16</c:v>
                </c:pt>
                <c:pt idx="6">
                  <c:v>14</c:v>
                </c:pt>
                <c:pt idx="7">
                  <c:v>17</c:v>
                </c:pt>
                <c:pt idx="8">
                  <c:v>15</c:v>
                </c:pt>
                <c:pt idx="9">
                  <c:v>15</c:v>
                </c:pt>
                <c:pt idx="10">
                  <c:v>14</c:v>
                </c:pt>
                <c:pt idx="11">
                  <c:v>14</c:v>
                </c:pt>
                <c:pt idx="12">
                  <c:v>15</c:v>
                </c:pt>
                <c:pt idx="13">
                  <c:v>3</c:v>
                </c:pt>
              </c:numCache>
            </c:numRef>
          </c:val>
          <c:extLst>
            <c:ext xmlns:c16="http://schemas.microsoft.com/office/drawing/2014/chart" uri="{C3380CC4-5D6E-409C-BE32-E72D297353CC}">
              <c16:uniqueId val="{00000000-F882-4D59-AAB0-EB2F295B35CF}"/>
            </c:ext>
          </c:extLst>
        </c:ser>
        <c:ser>
          <c:idx val="1"/>
          <c:order val="1"/>
          <c:tx>
            <c:strRef>
              <c:f>Sheet1!$C$1</c:f>
              <c:strCache>
                <c:ptCount val="1"/>
                <c:pt idx="0">
                  <c:v>Planet Wissen</c:v>
                </c:pt>
              </c:strCache>
            </c:strRef>
          </c:tx>
          <c:spPr>
            <a:solidFill>
              <a:schemeClr val="accent2"/>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Sheet1!$C$2:$C$15</c:f>
              <c:numCache>
                <c:formatCode>General</c:formatCode>
                <c:ptCount val="14"/>
                <c:pt idx="0">
                  <c:v>13</c:v>
                </c:pt>
                <c:pt idx="1">
                  <c:v>16</c:v>
                </c:pt>
                <c:pt idx="2">
                  <c:v>13</c:v>
                </c:pt>
                <c:pt idx="3">
                  <c:v>8</c:v>
                </c:pt>
                <c:pt idx="4">
                  <c:v>11</c:v>
                </c:pt>
                <c:pt idx="5">
                  <c:v>11</c:v>
                </c:pt>
                <c:pt idx="6">
                  <c:v>15</c:v>
                </c:pt>
                <c:pt idx="7">
                  <c:v>10</c:v>
                </c:pt>
                <c:pt idx="8">
                  <c:v>12</c:v>
                </c:pt>
                <c:pt idx="9">
                  <c:v>12</c:v>
                </c:pt>
                <c:pt idx="10">
                  <c:v>14</c:v>
                </c:pt>
                <c:pt idx="11">
                  <c:v>6</c:v>
                </c:pt>
                <c:pt idx="12">
                  <c:v>10</c:v>
                </c:pt>
                <c:pt idx="13">
                  <c:v>0</c:v>
                </c:pt>
              </c:numCache>
            </c:numRef>
          </c:val>
          <c:extLst>
            <c:ext xmlns:c16="http://schemas.microsoft.com/office/drawing/2014/chart" uri="{C3380CC4-5D6E-409C-BE32-E72D297353CC}">
              <c16:uniqueId val="{00000001-F882-4D59-AAB0-EB2F295B35CF}"/>
            </c:ext>
          </c:extLst>
        </c:ser>
        <c:ser>
          <c:idx val="2"/>
          <c:order val="2"/>
          <c:tx>
            <c:strRef>
              <c:f>Sheet1!$D$1</c:f>
              <c:strCache>
                <c:ptCount val="1"/>
                <c:pt idx="0">
                  <c:v>Frau tv</c:v>
                </c:pt>
              </c:strCache>
            </c:strRef>
          </c:tx>
          <c:spPr>
            <a:solidFill>
              <a:schemeClr val="accent3"/>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Sheet1!$D$2:$D$15</c:f>
              <c:numCache>
                <c:formatCode>General</c:formatCode>
                <c:ptCount val="14"/>
                <c:pt idx="0">
                  <c:v>8</c:v>
                </c:pt>
                <c:pt idx="1">
                  <c:v>13</c:v>
                </c:pt>
                <c:pt idx="2">
                  <c:v>7</c:v>
                </c:pt>
                <c:pt idx="3">
                  <c:v>7</c:v>
                </c:pt>
                <c:pt idx="4">
                  <c:v>11</c:v>
                </c:pt>
                <c:pt idx="5">
                  <c:v>7</c:v>
                </c:pt>
                <c:pt idx="6">
                  <c:v>8</c:v>
                </c:pt>
                <c:pt idx="7">
                  <c:v>9</c:v>
                </c:pt>
                <c:pt idx="8">
                  <c:v>7</c:v>
                </c:pt>
                <c:pt idx="9">
                  <c:v>8</c:v>
                </c:pt>
                <c:pt idx="10">
                  <c:v>9</c:v>
                </c:pt>
                <c:pt idx="11">
                  <c:v>10</c:v>
                </c:pt>
                <c:pt idx="12">
                  <c:v>7</c:v>
                </c:pt>
                <c:pt idx="13">
                  <c:v>1</c:v>
                </c:pt>
              </c:numCache>
            </c:numRef>
          </c:val>
          <c:extLst>
            <c:ext xmlns:c16="http://schemas.microsoft.com/office/drawing/2014/chart" uri="{C3380CC4-5D6E-409C-BE32-E72D297353CC}">
              <c16:uniqueId val="{00000002-F882-4D59-AAB0-EB2F295B35CF}"/>
            </c:ext>
          </c:extLst>
        </c:ser>
        <c:ser>
          <c:idx val="3"/>
          <c:order val="3"/>
          <c:tx>
            <c:strRef>
              <c:f>Sheet1!$E$1</c:f>
              <c:strCache>
                <c:ptCount val="1"/>
                <c:pt idx="0">
                  <c:v>Markt</c:v>
                </c:pt>
              </c:strCache>
            </c:strRef>
          </c:tx>
          <c:spPr>
            <a:solidFill>
              <a:schemeClr val="accent4"/>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Sheet1!$E$2:$E$15</c:f>
              <c:numCache>
                <c:formatCode>General</c:formatCode>
                <c:ptCount val="14"/>
                <c:pt idx="0">
                  <c:v>15</c:v>
                </c:pt>
                <c:pt idx="1">
                  <c:v>14</c:v>
                </c:pt>
                <c:pt idx="2">
                  <c:v>17</c:v>
                </c:pt>
                <c:pt idx="3">
                  <c:v>16</c:v>
                </c:pt>
                <c:pt idx="4">
                  <c:v>13</c:v>
                </c:pt>
                <c:pt idx="5">
                  <c:v>13</c:v>
                </c:pt>
                <c:pt idx="6">
                  <c:v>14</c:v>
                </c:pt>
                <c:pt idx="7">
                  <c:v>14</c:v>
                </c:pt>
                <c:pt idx="8">
                  <c:v>13</c:v>
                </c:pt>
                <c:pt idx="9">
                  <c:v>13</c:v>
                </c:pt>
                <c:pt idx="10">
                  <c:v>12</c:v>
                </c:pt>
                <c:pt idx="11">
                  <c:v>11</c:v>
                </c:pt>
                <c:pt idx="12">
                  <c:v>14</c:v>
                </c:pt>
                <c:pt idx="13">
                  <c:v>2</c:v>
                </c:pt>
              </c:numCache>
            </c:numRef>
          </c:val>
          <c:extLst>
            <c:ext xmlns:c16="http://schemas.microsoft.com/office/drawing/2014/chart" uri="{C3380CC4-5D6E-409C-BE32-E72D297353CC}">
              <c16:uniqueId val="{00000003-F882-4D59-AAB0-EB2F295B35CF}"/>
            </c:ext>
          </c:extLst>
        </c:ser>
        <c:ser>
          <c:idx val="4"/>
          <c:order val="4"/>
          <c:tx>
            <c:strRef>
              <c:f>Sheet1!$F$1</c:f>
              <c:strCache>
                <c:ptCount val="1"/>
                <c:pt idx="0">
                  <c:v>Tiere suchen ein Zuhause</c:v>
                </c:pt>
              </c:strCache>
            </c:strRef>
          </c:tx>
          <c:spPr>
            <a:solidFill>
              <a:schemeClr val="accent5"/>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Sheet1!$F$2:$F$15</c:f>
              <c:numCache>
                <c:formatCode>General</c:formatCode>
                <c:ptCount val="14"/>
                <c:pt idx="0">
                  <c:v>28</c:v>
                </c:pt>
                <c:pt idx="1">
                  <c:v>24</c:v>
                </c:pt>
                <c:pt idx="2">
                  <c:v>22</c:v>
                </c:pt>
                <c:pt idx="3">
                  <c:v>26</c:v>
                </c:pt>
                <c:pt idx="4">
                  <c:v>24</c:v>
                </c:pt>
                <c:pt idx="5">
                  <c:v>25</c:v>
                </c:pt>
                <c:pt idx="6">
                  <c:v>27</c:v>
                </c:pt>
                <c:pt idx="7">
                  <c:v>26</c:v>
                </c:pt>
                <c:pt idx="8">
                  <c:v>24</c:v>
                </c:pt>
                <c:pt idx="9">
                  <c:v>26</c:v>
                </c:pt>
                <c:pt idx="10">
                  <c:v>26</c:v>
                </c:pt>
                <c:pt idx="11">
                  <c:v>26</c:v>
                </c:pt>
                <c:pt idx="12">
                  <c:v>23</c:v>
                </c:pt>
                <c:pt idx="13">
                  <c:v>4</c:v>
                </c:pt>
              </c:numCache>
            </c:numRef>
          </c:val>
          <c:extLst>
            <c:ext xmlns:c16="http://schemas.microsoft.com/office/drawing/2014/chart" uri="{C3380CC4-5D6E-409C-BE32-E72D297353CC}">
              <c16:uniqueId val="{00000004-F882-4D59-AAB0-EB2F295B35CF}"/>
            </c:ext>
          </c:extLst>
        </c:ser>
        <c:ser>
          <c:idx val="5"/>
          <c:order val="5"/>
          <c:tx>
            <c:strRef>
              <c:f>Sheet1!$G$1</c:f>
              <c:strCache>
                <c:ptCount val="1"/>
                <c:pt idx="0">
                  <c:v>Servicezeit</c:v>
                </c:pt>
              </c:strCache>
            </c:strRef>
          </c:tx>
          <c:spPr>
            <a:solidFill>
              <a:schemeClr val="accent6"/>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Sheet1!$G$2:$G$15</c:f>
              <c:numCache>
                <c:formatCode>General</c:formatCode>
                <c:ptCount val="14"/>
                <c:pt idx="0">
                  <c:v>16</c:v>
                </c:pt>
                <c:pt idx="1">
                  <c:v>15</c:v>
                </c:pt>
                <c:pt idx="2">
                  <c:v>17</c:v>
                </c:pt>
                <c:pt idx="3">
                  <c:v>18</c:v>
                </c:pt>
                <c:pt idx="4">
                  <c:v>15</c:v>
                </c:pt>
                <c:pt idx="5">
                  <c:v>15</c:v>
                </c:pt>
                <c:pt idx="6">
                  <c:v>13</c:v>
                </c:pt>
                <c:pt idx="7">
                  <c:v>16</c:v>
                </c:pt>
                <c:pt idx="8">
                  <c:v>16</c:v>
                </c:pt>
                <c:pt idx="9">
                  <c:v>19</c:v>
                </c:pt>
                <c:pt idx="10">
                  <c:v>17</c:v>
                </c:pt>
                <c:pt idx="11">
                  <c:v>18</c:v>
                </c:pt>
                <c:pt idx="12">
                  <c:v>16</c:v>
                </c:pt>
                <c:pt idx="13">
                  <c:v>3</c:v>
                </c:pt>
              </c:numCache>
            </c:numRef>
          </c:val>
          <c:extLst>
            <c:ext xmlns:c16="http://schemas.microsoft.com/office/drawing/2014/chart" uri="{C3380CC4-5D6E-409C-BE32-E72D297353CC}">
              <c16:uniqueId val="{00000005-F882-4D59-AAB0-EB2F295B35CF}"/>
            </c:ext>
          </c:extLst>
        </c:ser>
        <c:ser>
          <c:idx val="6"/>
          <c:order val="6"/>
          <c:tx>
            <c:strRef>
              <c:f>Sheet1!$H$1</c:f>
              <c:strCache>
                <c:ptCount val="1"/>
                <c:pt idx="0">
                  <c:v>Westart</c:v>
                </c:pt>
              </c:strCache>
            </c:strRef>
          </c:tx>
          <c:spPr>
            <a:solidFill>
              <a:schemeClr val="accent1">
                <a:lumMod val="60000"/>
              </a:schemeClr>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Sheet1!$H$2:$H$15</c:f>
              <c:numCache>
                <c:formatCode>General</c:formatCode>
                <c:ptCount val="14"/>
                <c:pt idx="0">
                  <c:v>6</c:v>
                </c:pt>
                <c:pt idx="1">
                  <c:v>9</c:v>
                </c:pt>
                <c:pt idx="2">
                  <c:v>7</c:v>
                </c:pt>
                <c:pt idx="3">
                  <c:v>7</c:v>
                </c:pt>
                <c:pt idx="4">
                  <c:v>7</c:v>
                </c:pt>
                <c:pt idx="5">
                  <c:v>7</c:v>
                </c:pt>
                <c:pt idx="6">
                  <c:v>8</c:v>
                </c:pt>
                <c:pt idx="7">
                  <c:v>7</c:v>
                </c:pt>
                <c:pt idx="8">
                  <c:v>7</c:v>
                </c:pt>
                <c:pt idx="9">
                  <c:v>7</c:v>
                </c:pt>
                <c:pt idx="10">
                  <c:v>8</c:v>
                </c:pt>
                <c:pt idx="11">
                  <c:v>7</c:v>
                </c:pt>
                <c:pt idx="12">
                  <c:v>7</c:v>
                </c:pt>
                <c:pt idx="13">
                  <c:v>1</c:v>
                </c:pt>
              </c:numCache>
            </c:numRef>
          </c:val>
          <c:extLst>
            <c:ext xmlns:c16="http://schemas.microsoft.com/office/drawing/2014/chart" uri="{C3380CC4-5D6E-409C-BE32-E72D297353CC}">
              <c16:uniqueId val="{00000006-F882-4D59-AAB0-EB2F295B35CF}"/>
            </c:ext>
          </c:extLst>
        </c:ser>
        <c:ser>
          <c:idx val="7"/>
          <c:order val="7"/>
          <c:tx>
            <c:strRef>
              <c:f>Sheet1!$I$1</c:f>
              <c:strCache>
                <c:ptCount val="1"/>
                <c:pt idx="0">
                  <c:v>Heimathäppchen - Rezepte aus NRW #e09f3e</c:v>
                </c:pt>
              </c:strCache>
            </c:strRef>
          </c:tx>
          <c:spPr>
            <a:solidFill>
              <a:schemeClr val="accent2">
                <a:lumMod val="60000"/>
              </a:schemeClr>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Sheet1!$I$2:$I$15</c:f>
              <c:numCache>
                <c:formatCode>General</c:formatCode>
                <c:ptCount val="14"/>
                <c:pt idx="0">
                  <c:v>3</c:v>
                </c:pt>
                <c:pt idx="1">
                  <c:v>3</c:v>
                </c:pt>
                <c:pt idx="2">
                  <c:v>3</c:v>
                </c:pt>
                <c:pt idx="3">
                  <c:v>6</c:v>
                </c:pt>
                <c:pt idx="4">
                  <c:v>4</c:v>
                </c:pt>
                <c:pt idx="5">
                  <c:v>3</c:v>
                </c:pt>
                <c:pt idx="6">
                  <c:v>3</c:v>
                </c:pt>
                <c:pt idx="7">
                  <c:v>3</c:v>
                </c:pt>
                <c:pt idx="8">
                  <c:v>4</c:v>
                </c:pt>
                <c:pt idx="9">
                  <c:v>5</c:v>
                </c:pt>
                <c:pt idx="10">
                  <c:v>7</c:v>
                </c:pt>
                <c:pt idx="11">
                  <c:v>3</c:v>
                </c:pt>
                <c:pt idx="12">
                  <c:v>5</c:v>
                </c:pt>
                <c:pt idx="13">
                  <c:v>0</c:v>
                </c:pt>
              </c:numCache>
            </c:numRef>
          </c:val>
          <c:extLst>
            <c:ext xmlns:c16="http://schemas.microsoft.com/office/drawing/2014/chart" uri="{C3380CC4-5D6E-409C-BE32-E72D297353CC}">
              <c16:uniqueId val="{00000007-F882-4D59-AAB0-EB2F295B35CF}"/>
            </c:ext>
          </c:extLst>
        </c:ser>
        <c:ser>
          <c:idx val="8"/>
          <c:order val="8"/>
          <c:tx>
            <c:strRef>
              <c:f>Sheet1!$J$1</c:f>
              <c:strCache>
                <c:ptCount val="1"/>
                <c:pt idx="0">
                  <c:v>Heimatflimmern</c:v>
                </c:pt>
              </c:strCache>
            </c:strRef>
          </c:tx>
          <c:spPr>
            <a:solidFill>
              <a:schemeClr val="accent3">
                <a:lumMod val="60000"/>
              </a:schemeClr>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Sheet1!$J$2:$J$15</c:f>
              <c:numCache>
                <c:formatCode>General</c:formatCode>
                <c:ptCount val="14"/>
                <c:pt idx="0">
                  <c:v>8</c:v>
                </c:pt>
                <c:pt idx="1">
                  <c:v>8</c:v>
                </c:pt>
                <c:pt idx="2">
                  <c:v>7</c:v>
                </c:pt>
                <c:pt idx="3">
                  <c:v>5</c:v>
                </c:pt>
                <c:pt idx="4">
                  <c:v>5</c:v>
                </c:pt>
                <c:pt idx="5">
                  <c:v>6</c:v>
                </c:pt>
                <c:pt idx="6">
                  <c:v>10</c:v>
                </c:pt>
                <c:pt idx="7">
                  <c:v>7</c:v>
                </c:pt>
                <c:pt idx="8">
                  <c:v>6</c:v>
                </c:pt>
                <c:pt idx="9">
                  <c:v>8</c:v>
                </c:pt>
                <c:pt idx="10">
                  <c:v>9</c:v>
                </c:pt>
                <c:pt idx="11">
                  <c:v>6</c:v>
                </c:pt>
                <c:pt idx="12">
                  <c:v>5</c:v>
                </c:pt>
                <c:pt idx="13">
                  <c:v>1</c:v>
                </c:pt>
              </c:numCache>
            </c:numRef>
          </c:val>
          <c:extLst>
            <c:ext xmlns:c16="http://schemas.microsoft.com/office/drawing/2014/chart" uri="{C3380CC4-5D6E-409C-BE32-E72D297353CC}">
              <c16:uniqueId val="{00000008-F882-4D59-AAB0-EB2F295B35CF}"/>
            </c:ext>
          </c:extLst>
        </c:ser>
        <c:dLbls>
          <c:showLegendKey val="0"/>
          <c:showVal val="0"/>
          <c:showCatName val="0"/>
          <c:showSerName val="0"/>
          <c:showPercent val="0"/>
          <c:showBubbleSize val="0"/>
        </c:dLbls>
        <c:gapWidth val="150"/>
        <c:overlap val="100"/>
        <c:axId val="435470064"/>
        <c:axId val="435476624"/>
      </c:barChart>
      <c:catAx>
        <c:axId val="435470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76624"/>
        <c:crosses val="autoZero"/>
        <c:auto val="1"/>
        <c:lblAlgn val="ctr"/>
        <c:lblOffset val="100"/>
        <c:noMultiLvlLbl val="0"/>
      </c:catAx>
      <c:valAx>
        <c:axId val="435476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70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Sheet1!$A$2:$A$10</c:f>
              <c:strCache>
                <c:ptCount val="9"/>
                <c:pt idx="0">
                  <c:v>Quarks</c:v>
                </c:pt>
                <c:pt idx="1">
                  <c:v>Planet Wissen</c:v>
                </c:pt>
                <c:pt idx="2">
                  <c:v>Frau tv</c:v>
                </c:pt>
                <c:pt idx="3">
                  <c:v>Markt</c:v>
                </c:pt>
                <c:pt idx="4">
                  <c:v>Tiere suchen ein Zuhause</c:v>
                </c:pt>
                <c:pt idx="5">
                  <c:v>Servicezeit</c:v>
                </c:pt>
                <c:pt idx="6">
                  <c:v>Westart</c:v>
                </c:pt>
                <c:pt idx="7">
                  <c:v>Heimathäppchen - Rezepte aus NRW #e09f3e</c:v>
                </c:pt>
                <c:pt idx="8">
                  <c:v>Heimatflimmern</c:v>
                </c:pt>
              </c:strCache>
            </c:strRef>
          </c:cat>
          <c:val>
            <c:numRef>
              <c:f>Sheet1!$B$2:$B$10</c:f>
              <c:numCache>
                <c:formatCode>General</c:formatCode>
                <c:ptCount val="9"/>
                <c:pt idx="0">
                  <c:v>0</c:v>
                </c:pt>
                <c:pt idx="1">
                  <c:v>10</c:v>
                </c:pt>
                <c:pt idx="2">
                  <c:v>0</c:v>
                </c:pt>
                <c:pt idx="3">
                  <c:v>0</c:v>
                </c:pt>
                <c:pt idx="4">
                  <c:v>1</c:v>
                </c:pt>
                <c:pt idx="5">
                  <c:v>8</c:v>
                </c:pt>
                <c:pt idx="6">
                  <c:v>0</c:v>
                </c:pt>
                <c:pt idx="7">
                  <c:v>0</c:v>
                </c:pt>
                <c:pt idx="8">
                  <c:v>0</c:v>
                </c:pt>
              </c:numCache>
            </c:numRef>
          </c:val>
          <c:extLst>
            <c:ext xmlns:c16="http://schemas.microsoft.com/office/drawing/2014/chart" uri="{C3380CC4-5D6E-409C-BE32-E72D297353CC}">
              <c16:uniqueId val="{00000000-3534-41D0-8DDA-A663C6A03447}"/>
            </c:ext>
          </c:extLst>
        </c:ser>
        <c:ser>
          <c:idx val="1"/>
          <c:order val="1"/>
          <c:tx>
            <c:strRef>
              <c:f>Sheet1!$C$1</c:f>
              <c:strCache>
                <c:ptCount val="1"/>
                <c:pt idx="0">
                  <c:v>Video</c:v>
                </c:pt>
              </c:strCache>
            </c:strRef>
          </c:tx>
          <c:spPr>
            <a:solidFill>
              <a:schemeClr val="accent2"/>
            </a:solidFill>
            <a:ln>
              <a:noFill/>
            </a:ln>
            <a:effectLst/>
          </c:spPr>
          <c:invertIfNegative val="0"/>
          <c:cat>
            <c:strRef>
              <c:f>Sheet1!$A$2:$A$10</c:f>
              <c:strCache>
                <c:ptCount val="9"/>
                <c:pt idx="0">
                  <c:v>Quarks</c:v>
                </c:pt>
                <c:pt idx="1">
                  <c:v>Planet Wissen</c:v>
                </c:pt>
                <c:pt idx="2">
                  <c:v>Frau tv</c:v>
                </c:pt>
                <c:pt idx="3">
                  <c:v>Markt</c:v>
                </c:pt>
                <c:pt idx="4">
                  <c:v>Tiere suchen ein Zuhause</c:v>
                </c:pt>
                <c:pt idx="5">
                  <c:v>Servicezeit</c:v>
                </c:pt>
                <c:pt idx="6">
                  <c:v>Westart</c:v>
                </c:pt>
                <c:pt idx="7">
                  <c:v>Heimathäppchen - Rezepte aus NRW #e09f3e</c:v>
                </c:pt>
                <c:pt idx="8">
                  <c:v>Heimatflimmern</c:v>
                </c:pt>
              </c:strCache>
            </c:strRef>
          </c:cat>
          <c:val>
            <c:numRef>
              <c:f>Sheet1!$C$2:$C$10</c:f>
              <c:numCache>
                <c:formatCode>General</c:formatCode>
                <c:ptCount val="9"/>
                <c:pt idx="0">
                  <c:v>25</c:v>
                </c:pt>
                <c:pt idx="1">
                  <c:v>6</c:v>
                </c:pt>
                <c:pt idx="2">
                  <c:v>16</c:v>
                </c:pt>
                <c:pt idx="3">
                  <c:v>18</c:v>
                </c:pt>
                <c:pt idx="4">
                  <c:v>42</c:v>
                </c:pt>
                <c:pt idx="5">
                  <c:v>21</c:v>
                </c:pt>
                <c:pt idx="6">
                  <c:v>13</c:v>
                </c:pt>
                <c:pt idx="7">
                  <c:v>6</c:v>
                </c:pt>
                <c:pt idx="8">
                  <c:v>11</c:v>
                </c:pt>
              </c:numCache>
            </c:numRef>
          </c:val>
          <c:extLst>
            <c:ext xmlns:c16="http://schemas.microsoft.com/office/drawing/2014/chart" uri="{C3380CC4-5D6E-409C-BE32-E72D297353CC}">
              <c16:uniqueId val="{00000001-3534-41D0-8DDA-A663C6A03447}"/>
            </c:ext>
          </c:extLst>
        </c:ser>
        <c:ser>
          <c:idx val="2"/>
          <c:order val="2"/>
          <c:tx>
            <c:strRef>
              <c:f>Sheet1!$D$1</c:f>
              <c:strCache>
                <c:ptCount val="1"/>
                <c:pt idx="0">
                  <c:v>Photo</c:v>
                </c:pt>
              </c:strCache>
            </c:strRef>
          </c:tx>
          <c:spPr>
            <a:solidFill>
              <a:schemeClr val="accent3"/>
            </a:solidFill>
            <a:ln>
              <a:noFill/>
            </a:ln>
            <a:effectLst/>
          </c:spPr>
          <c:invertIfNegative val="0"/>
          <c:cat>
            <c:strRef>
              <c:f>Sheet1!$A$2:$A$10</c:f>
              <c:strCache>
                <c:ptCount val="9"/>
                <c:pt idx="0">
                  <c:v>Quarks</c:v>
                </c:pt>
                <c:pt idx="1">
                  <c:v>Planet Wissen</c:v>
                </c:pt>
                <c:pt idx="2">
                  <c:v>Frau tv</c:v>
                </c:pt>
                <c:pt idx="3">
                  <c:v>Markt</c:v>
                </c:pt>
                <c:pt idx="4">
                  <c:v>Tiere suchen ein Zuhause</c:v>
                </c:pt>
                <c:pt idx="5">
                  <c:v>Servicezeit</c:v>
                </c:pt>
                <c:pt idx="6">
                  <c:v>Westart</c:v>
                </c:pt>
                <c:pt idx="7">
                  <c:v>Heimathäppchen - Rezepte aus NRW #e09f3e</c:v>
                </c:pt>
                <c:pt idx="8">
                  <c:v>Heimatflimmern</c:v>
                </c:pt>
              </c:strCache>
            </c:strRef>
          </c:cat>
          <c:val>
            <c:numRef>
              <c:f>Sheet1!$D$2:$D$10</c:f>
              <c:numCache>
                <c:formatCode>General</c:formatCode>
                <c:ptCount val="9"/>
                <c:pt idx="0">
                  <c:v>5</c:v>
                </c:pt>
                <c:pt idx="1">
                  <c:v>0</c:v>
                </c:pt>
                <c:pt idx="2">
                  <c:v>1</c:v>
                </c:pt>
                <c:pt idx="3">
                  <c:v>8</c:v>
                </c:pt>
                <c:pt idx="4">
                  <c:v>6</c:v>
                </c:pt>
                <c:pt idx="5">
                  <c:v>3</c:v>
                </c:pt>
                <c:pt idx="6">
                  <c:v>1</c:v>
                </c:pt>
                <c:pt idx="7">
                  <c:v>1</c:v>
                </c:pt>
                <c:pt idx="8">
                  <c:v>0</c:v>
                </c:pt>
              </c:numCache>
            </c:numRef>
          </c:val>
          <c:extLst>
            <c:ext xmlns:c16="http://schemas.microsoft.com/office/drawing/2014/chart" uri="{C3380CC4-5D6E-409C-BE32-E72D297353CC}">
              <c16:uniqueId val="{00000002-3534-41D0-8DDA-A663C6A03447}"/>
            </c:ext>
          </c:extLst>
        </c:ser>
        <c:ser>
          <c:idx val="3"/>
          <c:order val="3"/>
          <c:tx>
            <c:strRef>
              <c:f>Sheet1!$E$1</c:f>
              <c:strCache>
                <c:ptCount val="1"/>
                <c:pt idx="0">
                  <c:v>Status</c:v>
                </c:pt>
              </c:strCache>
            </c:strRef>
          </c:tx>
          <c:spPr>
            <a:solidFill>
              <a:schemeClr val="accent4"/>
            </a:solidFill>
            <a:ln>
              <a:noFill/>
            </a:ln>
            <a:effectLst/>
          </c:spPr>
          <c:invertIfNegative val="0"/>
          <c:cat>
            <c:strRef>
              <c:f>Sheet1!$A$2:$A$10</c:f>
              <c:strCache>
                <c:ptCount val="9"/>
                <c:pt idx="0">
                  <c:v>Quarks</c:v>
                </c:pt>
                <c:pt idx="1">
                  <c:v>Planet Wissen</c:v>
                </c:pt>
                <c:pt idx="2">
                  <c:v>Frau tv</c:v>
                </c:pt>
                <c:pt idx="3">
                  <c:v>Markt</c:v>
                </c:pt>
                <c:pt idx="4">
                  <c:v>Tiere suchen ein Zuhause</c:v>
                </c:pt>
                <c:pt idx="5">
                  <c:v>Servicezeit</c:v>
                </c:pt>
                <c:pt idx="6">
                  <c:v>Westart</c:v>
                </c:pt>
                <c:pt idx="7">
                  <c:v>Heimathäppchen - Rezepte aus NRW #e09f3e</c:v>
                </c:pt>
                <c:pt idx="8">
                  <c:v>Heimatflimmern</c:v>
                </c:pt>
              </c:strCache>
            </c:strRef>
          </c:cat>
          <c:val>
            <c:numRef>
              <c:f>Sheet1!$E$2:$E$10</c:f>
              <c:numCache>
                <c:formatCode>General</c:formatCode>
                <c:ptCount val="9"/>
                <c:pt idx="0">
                  <c:v>0</c:v>
                </c:pt>
                <c:pt idx="1">
                  <c:v>0</c:v>
                </c:pt>
                <c:pt idx="2">
                  <c:v>0</c:v>
                </c:pt>
                <c:pt idx="3">
                  <c:v>0</c:v>
                </c:pt>
                <c:pt idx="4">
                  <c:v>1</c:v>
                </c:pt>
                <c:pt idx="5">
                  <c:v>2</c:v>
                </c:pt>
                <c:pt idx="6">
                  <c:v>0</c:v>
                </c:pt>
                <c:pt idx="7">
                  <c:v>0</c:v>
                </c:pt>
                <c:pt idx="8">
                  <c:v>0</c:v>
                </c:pt>
              </c:numCache>
            </c:numRef>
          </c:val>
          <c:extLst>
            <c:ext xmlns:c16="http://schemas.microsoft.com/office/drawing/2014/chart" uri="{C3380CC4-5D6E-409C-BE32-E72D297353CC}">
              <c16:uniqueId val="{00000003-3534-41D0-8DDA-A663C6A03447}"/>
            </c:ext>
          </c:extLst>
        </c:ser>
        <c:ser>
          <c:idx val="4"/>
          <c:order val="4"/>
          <c:tx>
            <c:strRef>
              <c:f>Sheet1!$F$1</c:f>
              <c:strCache>
                <c:ptCount val="1"/>
                <c:pt idx="0">
                  <c:v>Live Video</c:v>
                </c:pt>
              </c:strCache>
            </c:strRef>
          </c:tx>
          <c:spPr>
            <a:solidFill>
              <a:schemeClr val="accent5"/>
            </a:solidFill>
            <a:ln>
              <a:noFill/>
            </a:ln>
            <a:effectLst/>
          </c:spPr>
          <c:invertIfNegative val="0"/>
          <c:cat>
            <c:strRef>
              <c:f>Sheet1!$A$2:$A$10</c:f>
              <c:strCache>
                <c:ptCount val="9"/>
                <c:pt idx="0">
                  <c:v>Quarks</c:v>
                </c:pt>
                <c:pt idx="1">
                  <c:v>Planet Wissen</c:v>
                </c:pt>
                <c:pt idx="2">
                  <c:v>Frau tv</c:v>
                </c:pt>
                <c:pt idx="3">
                  <c:v>Markt</c:v>
                </c:pt>
                <c:pt idx="4">
                  <c:v>Tiere suchen ein Zuhause</c:v>
                </c:pt>
                <c:pt idx="5">
                  <c:v>Servicezeit</c:v>
                </c:pt>
                <c:pt idx="6">
                  <c:v>Westart</c:v>
                </c:pt>
                <c:pt idx="7">
                  <c:v>Heimathäppchen - Rezepte aus NRW #e09f3e</c:v>
                </c:pt>
                <c:pt idx="8">
                  <c:v>Heimatflimmern</c:v>
                </c:pt>
              </c:strCache>
            </c:strRef>
          </c:cat>
          <c:val>
            <c:numRef>
              <c:f>Sheet1!$F$2:$F$10</c:f>
              <c:numCache>
                <c:formatCode>General</c:formatCode>
                <c:ptCount val="9"/>
                <c:pt idx="0">
                  <c:v>0</c:v>
                </c:pt>
                <c:pt idx="1">
                  <c:v>0</c:v>
                </c:pt>
                <c:pt idx="2">
                  <c:v>0</c:v>
                </c:pt>
                <c:pt idx="3">
                  <c:v>0</c:v>
                </c:pt>
                <c:pt idx="4">
                  <c:v>0</c:v>
                </c:pt>
                <c:pt idx="5">
                  <c:v>1</c:v>
                </c:pt>
                <c:pt idx="6">
                  <c:v>0</c:v>
                </c:pt>
                <c:pt idx="7">
                  <c:v>1</c:v>
                </c:pt>
                <c:pt idx="8">
                  <c:v>0</c:v>
                </c:pt>
              </c:numCache>
            </c:numRef>
          </c:val>
          <c:extLst>
            <c:ext xmlns:c16="http://schemas.microsoft.com/office/drawing/2014/chart" uri="{C3380CC4-5D6E-409C-BE32-E72D297353CC}">
              <c16:uniqueId val="{00000004-3534-41D0-8DDA-A663C6A03447}"/>
            </c:ext>
          </c:extLst>
        </c:ser>
        <c:dLbls>
          <c:showLegendKey val="0"/>
          <c:showVal val="0"/>
          <c:showCatName val="0"/>
          <c:showSerName val="0"/>
          <c:showPercent val="0"/>
          <c:showBubbleSize val="0"/>
        </c:dLbls>
        <c:gapWidth val="150"/>
        <c:overlap val="100"/>
        <c:axId val="435468752"/>
        <c:axId val="435471376"/>
      </c:barChart>
      <c:catAx>
        <c:axId val="43546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71376"/>
        <c:crosses val="autoZero"/>
        <c:auto val="1"/>
        <c:lblAlgn val="ctr"/>
        <c:lblOffset val="100"/>
        <c:noMultiLvlLbl val="0"/>
      </c:catAx>
      <c:valAx>
        <c:axId val="435471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6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Quarks</c:v>
                </c:pt>
              </c:strCache>
            </c:strRef>
          </c:tx>
          <c:spPr>
            <a:ln w="28575" cap="rnd">
              <a:solidFill>
                <a:schemeClr val="accent1"/>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Sheet1!$B$2:$B$15</c:f>
              <c:numCache>
                <c:formatCode>General</c:formatCode>
                <c:ptCount val="14"/>
                <c:pt idx="0">
                  <c:v>7762070</c:v>
                </c:pt>
                <c:pt idx="1">
                  <c:v>14492549</c:v>
                </c:pt>
                <c:pt idx="2">
                  <c:v>8589141</c:v>
                </c:pt>
                <c:pt idx="3">
                  <c:v>8157456</c:v>
                </c:pt>
                <c:pt idx="4">
                  <c:v>9681005</c:v>
                </c:pt>
                <c:pt idx="5">
                  <c:v>12175084</c:v>
                </c:pt>
                <c:pt idx="6">
                  <c:v>7291074</c:v>
                </c:pt>
                <c:pt idx="7">
                  <c:v>10365308</c:v>
                </c:pt>
                <c:pt idx="8">
                  <c:v>6594089</c:v>
                </c:pt>
                <c:pt idx="9">
                  <c:v>7703599</c:v>
                </c:pt>
                <c:pt idx="10">
                  <c:v>7269326</c:v>
                </c:pt>
                <c:pt idx="11">
                  <c:v>9894815</c:v>
                </c:pt>
                <c:pt idx="12">
                  <c:v>8291252</c:v>
                </c:pt>
                <c:pt idx="13">
                  <c:v>1624851</c:v>
                </c:pt>
              </c:numCache>
            </c:numRef>
          </c:val>
          <c:smooth val="0"/>
          <c:extLst>
            <c:ext xmlns:c16="http://schemas.microsoft.com/office/drawing/2014/chart" uri="{C3380CC4-5D6E-409C-BE32-E72D297353CC}">
              <c16:uniqueId val="{00000000-793A-422B-A49E-72F4921B6402}"/>
            </c:ext>
          </c:extLst>
        </c:ser>
        <c:ser>
          <c:idx val="1"/>
          <c:order val="1"/>
          <c:tx>
            <c:strRef>
              <c:f>Sheet1!$C$1</c:f>
              <c:strCache>
                <c:ptCount val="1"/>
                <c:pt idx="0">
                  <c:v>Planet Wissen</c:v>
                </c:pt>
              </c:strCache>
            </c:strRef>
          </c:tx>
          <c:spPr>
            <a:ln w="28575" cap="rnd">
              <a:solidFill>
                <a:schemeClr val="accent2"/>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Sheet1!$C$2:$C$15</c:f>
              <c:numCache>
                <c:formatCode>General</c:formatCode>
                <c:ptCount val="14"/>
                <c:pt idx="0">
                  <c:v>193167</c:v>
                </c:pt>
                <c:pt idx="1">
                  <c:v>199843</c:v>
                </c:pt>
                <c:pt idx="2">
                  <c:v>160489</c:v>
                </c:pt>
                <c:pt idx="3">
                  <c:v>327908</c:v>
                </c:pt>
                <c:pt idx="4">
                  <c:v>201663</c:v>
                </c:pt>
                <c:pt idx="5">
                  <c:v>259671</c:v>
                </c:pt>
                <c:pt idx="6">
                  <c:v>257322</c:v>
                </c:pt>
                <c:pt idx="7">
                  <c:v>251783</c:v>
                </c:pt>
                <c:pt idx="8">
                  <c:v>220402</c:v>
                </c:pt>
                <c:pt idx="9">
                  <c:v>235783</c:v>
                </c:pt>
                <c:pt idx="10">
                  <c:v>221111</c:v>
                </c:pt>
                <c:pt idx="11">
                  <c:v>98032</c:v>
                </c:pt>
                <c:pt idx="12">
                  <c:v>117482</c:v>
                </c:pt>
                <c:pt idx="13">
                  <c:v>9928</c:v>
                </c:pt>
              </c:numCache>
            </c:numRef>
          </c:val>
          <c:smooth val="0"/>
          <c:extLst>
            <c:ext xmlns:c16="http://schemas.microsoft.com/office/drawing/2014/chart" uri="{C3380CC4-5D6E-409C-BE32-E72D297353CC}">
              <c16:uniqueId val="{00000001-793A-422B-A49E-72F4921B6402}"/>
            </c:ext>
          </c:extLst>
        </c:ser>
        <c:ser>
          <c:idx val="2"/>
          <c:order val="2"/>
          <c:tx>
            <c:strRef>
              <c:f>Sheet1!$D$1</c:f>
              <c:strCache>
                <c:ptCount val="1"/>
                <c:pt idx="0">
                  <c:v>Frau tv</c:v>
                </c:pt>
              </c:strCache>
            </c:strRef>
          </c:tx>
          <c:spPr>
            <a:ln w="28575" cap="rnd">
              <a:solidFill>
                <a:schemeClr val="accent3"/>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Sheet1!$D$2:$D$15</c:f>
              <c:numCache>
                <c:formatCode>General</c:formatCode>
                <c:ptCount val="14"/>
                <c:pt idx="0">
                  <c:v>713180</c:v>
                </c:pt>
                <c:pt idx="1">
                  <c:v>1120120</c:v>
                </c:pt>
                <c:pt idx="2">
                  <c:v>833198</c:v>
                </c:pt>
                <c:pt idx="3">
                  <c:v>1083814</c:v>
                </c:pt>
                <c:pt idx="4">
                  <c:v>1084016</c:v>
                </c:pt>
                <c:pt idx="5">
                  <c:v>549016</c:v>
                </c:pt>
                <c:pt idx="6">
                  <c:v>611748</c:v>
                </c:pt>
                <c:pt idx="7">
                  <c:v>2839352</c:v>
                </c:pt>
                <c:pt idx="8">
                  <c:v>1257891</c:v>
                </c:pt>
                <c:pt idx="9">
                  <c:v>995199</c:v>
                </c:pt>
                <c:pt idx="10">
                  <c:v>739268</c:v>
                </c:pt>
                <c:pt idx="11">
                  <c:v>625245</c:v>
                </c:pt>
                <c:pt idx="12">
                  <c:v>827497</c:v>
                </c:pt>
                <c:pt idx="13">
                  <c:v>151499</c:v>
                </c:pt>
              </c:numCache>
            </c:numRef>
          </c:val>
          <c:smooth val="0"/>
          <c:extLst>
            <c:ext xmlns:c16="http://schemas.microsoft.com/office/drawing/2014/chart" uri="{C3380CC4-5D6E-409C-BE32-E72D297353CC}">
              <c16:uniqueId val="{00000002-793A-422B-A49E-72F4921B6402}"/>
            </c:ext>
          </c:extLst>
        </c:ser>
        <c:ser>
          <c:idx val="3"/>
          <c:order val="3"/>
          <c:tx>
            <c:strRef>
              <c:f>Sheet1!$E$1</c:f>
              <c:strCache>
                <c:ptCount val="1"/>
                <c:pt idx="0">
                  <c:v>Markt</c:v>
                </c:pt>
              </c:strCache>
            </c:strRef>
          </c:tx>
          <c:spPr>
            <a:ln w="28575" cap="rnd">
              <a:solidFill>
                <a:schemeClr val="accent4"/>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Sheet1!$E$2:$E$15</c:f>
              <c:numCache>
                <c:formatCode>General</c:formatCode>
                <c:ptCount val="14"/>
                <c:pt idx="0">
                  <c:v>3496209</c:v>
                </c:pt>
                <c:pt idx="1">
                  <c:v>1881019</c:v>
                </c:pt>
                <c:pt idx="2">
                  <c:v>1549082</c:v>
                </c:pt>
                <c:pt idx="3">
                  <c:v>2395489</c:v>
                </c:pt>
                <c:pt idx="4">
                  <c:v>1479109</c:v>
                </c:pt>
                <c:pt idx="5">
                  <c:v>944859</c:v>
                </c:pt>
                <c:pt idx="6">
                  <c:v>744028</c:v>
                </c:pt>
                <c:pt idx="7">
                  <c:v>1244231</c:v>
                </c:pt>
                <c:pt idx="8">
                  <c:v>1349798</c:v>
                </c:pt>
                <c:pt idx="9">
                  <c:v>4763510</c:v>
                </c:pt>
                <c:pt idx="10">
                  <c:v>1348681</c:v>
                </c:pt>
                <c:pt idx="11">
                  <c:v>4192529</c:v>
                </c:pt>
                <c:pt idx="12">
                  <c:v>3393926</c:v>
                </c:pt>
                <c:pt idx="13">
                  <c:v>279471</c:v>
                </c:pt>
              </c:numCache>
            </c:numRef>
          </c:val>
          <c:smooth val="0"/>
          <c:extLst>
            <c:ext xmlns:c16="http://schemas.microsoft.com/office/drawing/2014/chart" uri="{C3380CC4-5D6E-409C-BE32-E72D297353CC}">
              <c16:uniqueId val="{00000003-793A-422B-A49E-72F4921B6402}"/>
            </c:ext>
          </c:extLst>
        </c:ser>
        <c:ser>
          <c:idx val="4"/>
          <c:order val="4"/>
          <c:tx>
            <c:strRef>
              <c:f>Sheet1!$F$1</c:f>
              <c:strCache>
                <c:ptCount val="1"/>
                <c:pt idx="0">
                  <c:v>Tiere suchen ein Zuhause</c:v>
                </c:pt>
              </c:strCache>
            </c:strRef>
          </c:tx>
          <c:spPr>
            <a:ln w="28575" cap="rnd">
              <a:solidFill>
                <a:schemeClr val="accent5"/>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Sheet1!$F$2:$F$15</c:f>
              <c:numCache>
                <c:formatCode>General</c:formatCode>
                <c:ptCount val="14"/>
                <c:pt idx="0">
                  <c:v>5440089</c:v>
                </c:pt>
                <c:pt idx="1">
                  <c:v>4259840</c:v>
                </c:pt>
                <c:pt idx="2">
                  <c:v>4525464</c:v>
                </c:pt>
                <c:pt idx="3">
                  <c:v>6476352</c:v>
                </c:pt>
                <c:pt idx="4">
                  <c:v>6421269</c:v>
                </c:pt>
                <c:pt idx="5">
                  <c:v>5811194</c:v>
                </c:pt>
                <c:pt idx="6">
                  <c:v>4885981</c:v>
                </c:pt>
                <c:pt idx="7">
                  <c:v>4751614</c:v>
                </c:pt>
                <c:pt idx="8">
                  <c:v>4507689</c:v>
                </c:pt>
                <c:pt idx="9">
                  <c:v>6065467</c:v>
                </c:pt>
                <c:pt idx="10">
                  <c:v>10303550</c:v>
                </c:pt>
                <c:pt idx="11">
                  <c:v>8731288</c:v>
                </c:pt>
                <c:pt idx="12">
                  <c:v>7157172</c:v>
                </c:pt>
                <c:pt idx="13">
                  <c:v>1150894</c:v>
                </c:pt>
              </c:numCache>
            </c:numRef>
          </c:val>
          <c:smooth val="0"/>
          <c:extLst>
            <c:ext xmlns:c16="http://schemas.microsoft.com/office/drawing/2014/chart" uri="{C3380CC4-5D6E-409C-BE32-E72D297353CC}">
              <c16:uniqueId val="{00000004-793A-422B-A49E-72F4921B6402}"/>
            </c:ext>
          </c:extLst>
        </c:ser>
        <c:ser>
          <c:idx val="5"/>
          <c:order val="5"/>
          <c:tx>
            <c:strRef>
              <c:f>Sheet1!$G$1</c:f>
              <c:strCache>
                <c:ptCount val="1"/>
                <c:pt idx="0">
                  <c:v>Servicezeit</c:v>
                </c:pt>
              </c:strCache>
            </c:strRef>
          </c:tx>
          <c:spPr>
            <a:ln w="28575" cap="rnd">
              <a:solidFill>
                <a:schemeClr val="accent6"/>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Sheet1!$G$2:$G$15</c:f>
              <c:numCache>
                <c:formatCode>General</c:formatCode>
                <c:ptCount val="14"/>
                <c:pt idx="0">
                  <c:v>1440500</c:v>
                </c:pt>
                <c:pt idx="1">
                  <c:v>1100996</c:v>
                </c:pt>
                <c:pt idx="2">
                  <c:v>784022</c:v>
                </c:pt>
                <c:pt idx="3">
                  <c:v>520816</c:v>
                </c:pt>
                <c:pt idx="4">
                  <c:v>452341</c:v>
                </c:pt>
                <c:pt idx="5">
                  <c:v>343753</c:v>
                </c:pt>
                <c:pt idx="6">
                  <c:v>239552</c:v>
                </c:pt>
                <c:pt idx="7">
                  <c:v>351191</c:v>
                </c:pt>
                <c:pt idx="8">
                  <c:v>399925</c:v>
                </c:pt>
                <c:pt idx="9">
                  <c:v>456084</c:v>
                </c:pt>
                <c:pt idx="10">
                  <c:v>380886</c:v>
                </c:pt>
                <c:pt idx="11">
                  <c:v>731221</c:v>
                </c:pt>
                <c:pt idx="12">
                  <c:v>563861</c:v>
                </c:pt>
                <c:pt idx="13">
                  <c:v>75363</c:v>
                </c:pt>
              </c:numCache>
            </c:numRef>
          </c:val>
          <c:smooth val="0"/>
          <c:extLst>
            <c:ext xmlns:c16="http://schemas.microsoft.com/office/drawing/2014/chart" uri="{C3380CC4-5D6E-409C-BE32-E72D297353CC}">
              <c16:uniqueId val="{00000005-793A-422B-A49E-72F4921B6402}"/>
            </c:ext>
          </c:extLst>
        </c:ser>
        <c:ser>
          <c:idx val="6"/>
          <c:order val="6"/>
          <c:tx>
            <c:strRef>
              <c:f>Sheet1!$H$1</c:f>
              <c:strCache>
                <c:ptCount val="1"/>
                <c:pt idx="0">
                  <c:v>Westart</c:v>
                </c:pt>
              </c:strCache>
            </c:strRef>
          </c:tx>
          <c:spPr>
            <a:ln w="28575" cap="rnd">
              <a:solidFill>
                <a:schemeClr val="accent1">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Sheet1!$H$2:$H$15</c:f>
              <c:numCache>
                <c:formatCode>General</c:formatCode>
                <c:ptCount val="14"/>
                <c:pt idx="0">
                  <c:v>1372876</c:v>
                </c:pt>
                <c:pt idx="1">
                  <c:v>3196851</c:v>
                </c:pt>
                <c:pt idx="2">
                  <c:v>1691902</c:v>
                </c:pt>
                <c:pt idx="3">
                  <c:v>1663660</c:v>
                </c:pt>
                <c:pt idx="4">
                  <c:v>1238064</c:v>
                </c:pt>
                <c:pt idx="5">
                  <c:v>888885</c:v>
                </c:pt>
                <c:pt idx="6">
                  <c:v>1127897</c:v>
                </c:pt>
                <c:pt idx="7">
                  <c:v>603312</c:v>
                </c:pt>
                <c:pt idx="8">
                  <c:v>485730</c:v>
                </c:pt>
                <c:pt idx="9">
                  <c:v>640409</c:v>
                </c:pt>
                <c:pt idx="10">
                  <c:v>708455</c:v>
                </c:pt>
                <c:pt idx="11">
                  <c:v>1422180</c:v>
                </c:pt>
                <c:pt idx="12">
                  <c:v>862732</c:v>
                </c:pt>
                <c:pt idx="13">
                  <c:v>112603</c:v>
                </c:pt>
              </c:numCache>
            </c:numRef>
          </c:val>
          <c:smooth val="0"/>
          <c:extLst>
            <c:ext xmlns:c16="http://schemas.microsoft.com/office/drawing/2014/chart" uri="{C3380CC4-5D6E-409C-BE32-E72D297353CC}">
              <c16:uniqueId val="{00000006-793A-422B-A49E-72F4921B6402}"/>
            </c:ext>
          </c:extLst>
        </c:ser>
        <c:ser>
          <c:idx val="7"/>
          <c:order val="7"/>
          <c:tx>
            <c:strRef>
              <c:f>Sheet1!$I$1</c:f>
              <c:strCache>
                <c:ptCount val="1"/>
                <c:pt idx="0">
                  <c:v>Heimathäppchen - Rezepte aus NRW #e09f3e</c:v>
                </c:pt>
              </c:strCache>
            </c:strRef>
          </c:tx>
          <c:spPr>
            <a:ln w="28575" cap="rnd">
              <a:solidFill>
                <a:schemeClr val="accent2">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Sheet1!$I$2:$I$15</c:f>
              <c:numCache>
                <c:formatCode>General</c:formatCode>
                <c:ptCount val="14"/>
                <c:pt idx="0">
                  <c:v>560294</c:v>
                </c:pt>
                <c:pt idx="1">
                  <c:v>351517</c:v>
                </c:pt>
                <c:pt idx="2">
                  <c:v>503631</c:v>
                </c:pt>
                <c:pt idx="3">
                  <c:v>488443</c:v>
                </c:pt>
                <c:pt idx="4">
                  <c:v>316816</c:v>
                </c:pt>
                <c:pt idx="5">
                  <c:v>409054</c:v>
                </c:pt>
                <c:pt idx="6">
                  <c:v>1817378</c:v>
                </c:pt>
                <c:pt idx="7">
                  <c:v>878378</c:v>
                </c:pt>
                <c:pt idx="8">
                  <c:v>477139</c:v>
                </c:pt>
                <c:pt idx="9">
                  <c:v>286089</c:v>
                </c:pt>
                <c:pt idx="10">
                  <c:v>424375</c:v>
                </c:pt>
                <c:pt idx="11">
                  <c:v>464607</c:v>
                </c:pt>
                <c:pt idx="12">
                  <c:v>296963</c:v>
                </c:pt>
                <c:pt idx="13">
                  <c:v>9052</c:v>
                </c:pt>
              </c:numCache>
            </c:numRef>
          </c:val>
          <c:smooth val="0"/>
          <c:extLst>
            <c:ext xmlns:c16="http://schemas.microsoft.com/office/drawing/2014/chart" uri="{C3380CC4-5D6E-409C-BE32-E72D297353CC}">
              <c16:uniqueId val="{00000007-793A-422B-A49E-72F4921B6402}"/>
            </c:ext>
          </c:extLst>
        </c:ser>
        <c:ser>
          <c:idx val="8"/>
          <c:order val="8"/>
          <c:tx>
            <c:strRef>
              <c:f>Sheet1!$J$1</c:f>
              <c:strCache>
                <c:ptCount val="1"/>
                <c:pt idx="0">
                  <c:v>Heimatflimmern</c:v>
                </c:pt>
              </c:strCache>
            </c:strRef>
          </c:tx>
          <c:spPr>
            <a:ln w="28575" cap="rnd">
              <a:solidFill>
                <a:schemeClr val="accent3">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Sheet1!$J$2:$J$15</c:f>
              <c:numCache>
                <c:formatCode>General</c:formatCode>
                <c:ptCount val="14"/>
                <c:pt idx="0">
                  <c:v>2484957</c:v>
                </c:pt>
                <c:pt idx="1">
                  <c:v>4575484</c:v>
                </c:pt>
                <c:pt idx="2">
                  <c:v>3382315</c:v>
                </c:pt>
                <c:pt idx="3">
                  <c:v>11369046</c:v>
                </c:pt>
                <c:pt idx="4">
                  <c:v>4223067</c:v>
                </c:pt>
                <c:pt idx="5">
                  <c:v>2487095</c:v>
                </c:pt>
                <c:pt idx="6">
                  <c:v>6086742</c:v>
                </c:pt>
                <c:pt idx="7">
                  <c:v>3527431</c:v>
                </c:pt>
                <c:pt idx="8">
                  <c:v>1536272</c:v>
                </c:pt>
                <c:pt idx="9">
                  <c:v>911077</c:v>
                </c:pt>
                <c:pt idx="10">
                  <c:v>412044</c:v>
                </c:pt>
                <c:pt idx="11">
                  <c:v>332998</c:v>
                </c:pt>
                <c:pt idx="12">
                  <c:v>309979</c:v>
                </c:pt>
                <c:pt idx="13">
                  <c:v>34312</c:v>
                </c:pt>
              </c:numCache>
            </c:numRef>
          </c:val>
          <c:smooth val="0"/>
          <c:extLst>
            <c:ext xmlns:c16="http://schemas.microsoft.com/office/drawing/2014/chart" uri="{C3380CC4-5D6E-409C-BE32-E72D297353CC}">
              <c16:uniqueId val="{00000008-793A-422B-A49E-72F4921B6402}"/>
            </c:ext>
          </c:extLst>
        </c:ser>
        <c:dLbls>
          <c:showLegendKey val="0"/>
          <c:showVal val="0"/>
          <c:showCatName val="0"/>
          <c:showSerName val="0"/>
          <c:showPercent val="0"/>
          <c:showBubbleSize val="0"/>
        </c:dLbls>
        <c:smooth val="0"/>
        <c:axId val="435472688"/>
        <c:axId val="435473344"/>
      </c:lineChart>
      <c:catAx>
        <c:axId val="435472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73344"/>
        <c:crosses val="autoZero"/>
        <c:auto val="1"/>
        <c:lblAlgn val="ctr"/>
        <c:lblOffset val="100"/>
        <c:noMultiLvlLbl val="0"/>
      </c:catAx>
      <c:valAx>
        <c:axId val="43547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72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Quarks</c:v>
                </c:pt>
              </c:strCache>
            </c:strRef>
          </c:tx>
          <c:spPr>
            <a:ln w="28575" cap="rnd">
              <a:solidFill>
                <a:schemeClr val="accent1"/>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Sheet1!$B$2:$B$15</c:f>
              <c:numCache>
                <c:formatCode>General</c:formatCode>
                <c:ptCount val="14"/>
                <c:pt idx="0">
                  <c:v>2677946</c:v>
                </c:pt>
                <c:pt idx="1">
                  <c:v>6178009</c:v>
                </c:pt>
                <c:pt idx="2">
                  <c:v>3127700</c:v>
                </c:pt>
                <c:pt idx="3">
                  <c:v>3084028</c:v>
                </c:pt>
                <c:pt idx="4">
                  <c:v>3776316</c:v>
                </c:pt>
                <c:pt idx="5">
                  <c:v>4487297</c:v>
                </c:pt>
                <c:pt idx="6">
                  <c:v>2614735</c:v>
                </c:pt>
                <c:pt idx="7">
                  <c:v>3582097</c:v>
                </c:pt>
                <c:pt idx="8">
                  <c:v>2413896</c:v>
                </c:pt>
                <c:pt idx="9">
                  <c:v>2765243</c:v>
                </c:pt>
                <c:pt idx="10">
                  <c:v>2590273</c:v>
                </c:pt>
                <c:pt idx="11">
                  <c:v>3349926</c:v>
                </c:pt>
                <c:pt idx="12">
                  <c:v>2751072</c:v>
                </c:pt>
                <c:pt idx="13">
                  <c:v>833398</c:v>
                </c:pt>
              </c:numCache>
            </c:numRef>
          </c:val>
          <c:smooth val="0"/>
          <c:extLst>
            <c:ext xmlns:c16="http://schemas.microsoft.com/office/drawing/2014/chart" uri="{C3380CC4-5D6E-409C-BE32-E72D297353CC}">
              <c16:uniqueId val="{00000000-D384-4CBB-8902-882F3533686E}"/>
            </c:ext>
          </c:extLst>
        </c:ser>
        <c:ser>
          <c:idx val="1"/>
          <c:order val="1"/>
          <c:tx>
            <c:strRef>
              <c:f>Sheet1!$C$1</c:f>
              <c:strCache>
                <c:ptCount val="1"/>
                <c:pt idx="0">
                  <c:v>Planet Wissen</c:v>
                </c:pt>
              </c:strCache>
            </c:strRef>
          </c:tx>
          <c:spPr>
            <a:ln w="28575" cap="rnd">
              <a:solidFill>
                <a:schemeClr val="accent2"/>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Sheet1!$C$2:$C$15</c:f>
              <c:numCache>
                <c:formatCode>General</c:formatCode>
                <c:ptCount val="14"/>
                <c:pt idx="0">
                  <c:v>42038</c:v>
                </c:pt>
                <c:pt idx="1">
                  <c:v>41275</c:v>
                </c:pt>
                <c:pt idx="2">
                  <c:v>24556</c:v>
                </c:pt>
                <c:pt idx="3">
                  <c:v>157077</c:v>
                </c:pt>
                <c:pt idx="4">
                  <c:v>54935</c:v>
                </c:pt>
                <c:pt idx="5">
                  <c:v>82076</c:v>
                </c:pt>
                <c:pt idx="6">
                  <c:v>55760</c:v>
                </c:pt>
                <c:pt idx="7">
                  <c:v>103175</c:v>
                </c:pt>
                <c:pt idx="8">
                  <c:v>62449</c:v>
                </c:pt>
                <c:pt idx="9">
                  <c:v>75633</c:v>
                </c:pt>
                <c:pt idx="10">
                  <c:v>52257</c:v>
                </c:pt>
                <c:pt idx="11">
                  <c:v>27316</c:v>
                </c:pt>
                <c:pt idx="12">
                  <c:v>29480</c:v>
                </c:pt>
                <c:pt idx="13">
                  <c:v>6603</c:v>
                </c:pt>
              </c:numCache>
            </c:numRef>
          </c:val>
          <c:smooth val="0"/>
          <c:extLst>
            <c:ext xmlns:c16="http://schemas.microsoft.com/office/drawing/2014/chart" uri="{C3380CC4-5D6E-409C-BE32-E72D297353CC}">
              <c16:uniqueId val="{00000001-D384-4CBB-8902-882F3533686E}"/>
            </c:ext>
          </c:extLst>
        </c:ser>
        <c:ser>
          <c:idx val="2"/>
          <c:order val="2"/>
          <c:tx>
            <c:strRef>
              <c:f>Sheet1!$D$1</c:f>
              <c:strCache>
                <c:ptCount val="1"/>
                <c:pt idx="0">
                  <c:v>Frau tv</c:v>
                </c:pt>
              </c:strCache>
            </c:strRef>
          </c:tx>
          <c:spPr>
            <a:ln w="28575" cap="rnd">
              <a:solidFill>
                <a:schemeClr val="accent3"/>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Sheet1!$D$2:$D$15</c:f>
              <c:numCache>
                <c:formatCode>General</c:formatCode>
                <c:ptCount val="14"/>
                <c:pt idx="0">
                  <c:v>277571</c:v>
                </c:pt>
                <c:pt idx="1">
                  <c:v>470604</c:v>
                </c:pt>
                <c:pt idx="2">
                  <c:v>390075</c:v>
                </c:pt>
                <c:pt idx="3">
                  <c:v>565905</c:v>
                </c:pt>
                <c:pt idx="4">
                  <c:v>482206</c:v>
                </c:pt>
                <c:pt idx="5">
                  <c:v>197095</c:v>
                </c:pt>
                <c:pt idx="6">
                  <c:v>237552</c:v>
                </c:pt>
                <c:pt idx="7">
                  <c:v>1432493</c:v>
                </c:pt>
                <c:pt idx="8">
                  <c:v>647242</c:v>
                </c:pt>
                <c:pt idx="9">
                  <c:v>525832</c:v>
                </c:pt>
                <c:pt idx="10">
                  <c:v>307563</c:v>
                </c:pt>
                <c:pt idx="11">
                  <c:v>209830</c:v>
                </c:pt>
                <c:pt idx="12">
                  <c:v>357063</c:v>
                </c:pt>
                <c:pt idx="13">
                  <c:v>89328</c:v>
                </c:pt>
              </c:numCache>
            </c:numRef>
          </c:val>
          <c:smooth val="0"/>
          <c:extLst>
            <c:ext xmlns:c16="http://schemas.microsoft.com/office/drawing/2014/chart" uri="{C3380CC4-5D6E-409C-BE32-E72D297353CC}">
              <c16:uniqueId val="{00000002-D384-4CBB-8902-882F3533686E}"/>
            </c:ext>
          </c:extLst>
        </c:ser>
        <c:ser>
          <c:idx val="3"/>
          <c:order val="3"/>
          <c:tx>
            <c:strRef>
              <c:f>Sheet1!$E$1</c:f>
              <c:strCache>
                <c:ptCount val="1"/>
                <c:pt idx="0">
                  <c:v>Markt</c:v>
                </c:pt>
              </c:strCache>
            </c:strRef>
          </c:tx>
          <c:spPr>
            <a:ln w="28575" cap="rnd">
              <a:solidFill>
                <a:schemeClr val="accent4"/>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Sheet1!$E$2:$E$15</c:f>
              <c:numCache>
                <c:formatCode>General</c:formatCode>
                <c:ptCount val="14"/>
                <c:pt idx="0">
                  <c:v>1640808</c:v>
                </c:pt>
                <c:pt idx="1">
                  <c:v>1001972</c:v>
                </c:pt>
                <c:pt idx="2">
                  <c:v>817764</c:v>
                </c:pt>
                <c:pt idx="3">
                  <c:v>1111095</c:v>
                </c:pt>
                <c:pt idx="4">
                  <c:v>671277</c:v>
                </c:pt>
                <c:pt idx="5">
                  <c:v>398326</c:v>
                </c:pt>
                <c:pt idx="6">
                  <c:v>284523</c:v>
                </c:pt>
                <c:pt idx="7">
                  <c:v>569246</c:v>
                </c:pt>
                <c:pt idx="8">
                  <c:v>608488</c:v>
                </c:pt>
                <c:pt idx="9">
                  <c:v>2266174</c:v>
                </c:pt>
                <c:pt idx="10">
                  <c:v>654857</c:v>
                </c:pt>
                <c:pt idx="11">
                  <c:v>2050854</c:v>
                </c:pt>
                <c:pt idx="12">
                  <c:v>1676252</c:v>
                </c:pt>
                <c:pt idx="13">
                  <c:v>163009</c:v>
                </c:pt>
              </c:numCache>
            </c:numRef>
          </c:val>
          <c:smooth val="0"/>
          <c:extLst>
            <c:ext xmlns:c16="http://schemas.microsoft.com/office/drawing/2014/chart" uri="{C3380CC4-5D6E-409C-BE32-E72D297353CC}">
              <c16:uniqueId val="{00000003-D384-4CBB-8902-882F3533686E}"/>
            </c:ext>
          </c:extLst>
        </c:ser>
        <c:ser>
          <c:idx val="4"/>
          <c:order val="4"/>
          <c:tx>
            <c:strRef>
              <c:f>Sheet1!$F$1</c:f>
              <c:strCache>
                <c:ptCount val="1"/>
                <c:pt idx="0">
                  <c:v>Tiere suchen ein Zuhause</c:v>
                </c:pt>
              </c:strCache>
            </c:strRef>
          </c:tx>
          <c:spPr>
            <a:ln w="28575" cap="rnd">
              <a:solidFill>
                <a:schemeClr val="accent5"/>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Sheet1!$F$2:$F$15</c:f>
              <c:numCache>
                <c:formatCode>General</c:formatCode>
                <c:ptCount val="14"/>
                <c:pt idx="0">
                  <c:v>1111207</c:v>
                </c:pt>
                <c:pt idx="1">
                  <c:v>924789</c:v>
                </c:pt>
                <c:pt idx="2">
                  <c:v>1195721</c:v>
                </c:pt>
                <c:pt idx="3">
                  <c:v>1844052</c:v>
                </c:pt>
                <c:pt idx="4">
                  <c:v>2068016</c:v>
                </c:pt>
                <c:pt idx="5">
                  <c:v>1794617</c:v>
                </c:pt>
                <c:pt idx="6">
                  <c:v>1330751</c:v>
                </c:pt>
                <c:pt idx="7">
                  <c:v>1182050</c:v>
                </c:pt>
                <c:pt idx="8">
                  <c:v>1274952</c:v>
                </c:pt>
                <c:pt idx="9">
                  <c:v>2058155</c:v>
                </c:pt>
                <c:pt idx="10">
                  <c:v>3877037</c:v>
                </c:pt>
                <c:pt idx="11">
                  <c:v>2995530</c:v>
                </c:pt>
                <c:pt idx="12">
                  <c:v>2797049</c:v>
                </c:pt>
                <c:pt idx="13">
                  <c:v>569469</c:v>
                </c:pt>
              </c:numCache>
            </c:numRef>
          </c:val>
          <c:smooth val="0"/>
          <c:extLst>
            <c:ext xmlns:c16="http://schemas.microsoft.com/office/drawing/2014/chart" uri="{C3380CC4-5D6E-409C-BE32-E72D297353CC}">
              <c16:uniqueId val="{00000004-D384-4CBB-8902-882F3533686E}"/>
            </c:ext>
          </c:extLst>
        </c:ser>
        <c:ser>
          <c:idx val="5"/>
          <c:order val="5"/>
          <c:tx>
            <c:strRef>
              <c:f>Sheet1!$G$1</c:f>
              <c:strCache>
                <c:ptCount val="1"/>
                <c:pt idx="0">
                  <c:v>Servicezeit</c:v>
                </c:pt>
              </c:strCache>
            </c:strRef>
          </c:tx>
          <c:spPr>
            <a:ln w="28575" cap="rnd">
              <a:solidFill>
                <a:schemeClr val="accent6"/>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Sheet1!$G$2:$G$15</c:f>
              <c:numCache>
                <c:formatCode>General</c:formatCode>
                <c:ptCount val="14"/>
                <c:pt idx="0">
                  <c:v>777935</c:v>
                </c:pt>
                <c:pt idx="1">
                  <c:v>576521</c:v>
                </c:pt>
                <c:pt idx="2">
                  <c:v>354213</c:v>
                </c:pt>
                <c:pt idx="3">
                  <c:v>170988</c:v>
                </c:pt>
                <c:pt idx="4">
                  <c:v>132303</c:v>
                </c:pt>
                <c:pt idx="5">
                  <c:v>85529</c:v>
                </c:pt>
                <c:pt idx="6">
                  <c:v>52219</c:v>
                </c:pt>
                <c:pt idx="7">
                  <c:v>92052</c:v>
                </c:pt>
                <c:pt idx="8">
                  <c:v>133905</c:v>
                </c:pt>
                <c:pt idx="9">
                  <c:v>162866</c:v>
                </c:pt>
                <c:pt idx="10">
                  <c:v>128290</c:v>
                </c:pt>
                <c:pt idx="11">
                  <c:v>324535</c:v>
                </c:pt>
                <c:pt idx="12">
                  <c:v>238397</c:v>
                </c:pt>
                <c:pt idx="13">
                  <c:v>37711</c:v>
                </c:pt>
              </c:numCache>
            </c:numRef>
          </c:val>
          <c:smooth val="0"/>
          <c:extLst>
            <c:ext xmlns:c16="http://schemas.microsoft.com/office/drawing/2014/chart" uri="{C3380CC4-5D6E-409C-BE32-E72D297353CC}">
              <c16:uniqueId val="{00000005-D384-4CBB-8902-882F3533686E}"/>
            </c:ext>
          </c:extLst>
        </c:ser>
        <c:ser>
          <c:idx val="6"/>
          <c:order val="6"/>
          <c:tx>
            <c:strRef>
              <c:f>Sheet1!$H$1</c:f>
              <c:strCache>
                <c:ptCount val="1"/>
                <c:pt idx="0">
                  <c:v>Westart</c:v>
                </c:pt>
              </c:strCache>
            </c:strRef>
          </c:tx>
          <c:spPr>
            <a:ln w="28575" cap="rnd">
              <a:solidFill>
                <a:schemeClr val="accent1">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Sheet1!$H$2:$H$15</c:f>
              <c:numCache>
                <c:formatCode>General</c:formatCode>
                <c:ptCount val="14"/>
                <c:pt idx="0">
                  <c:v>808769</c:v>
                </c:pt>
                <c:pt idx="1">
                  <c:v>1687145</c:v>
                </c:pt>
                <c:pt idx="2">
                  <c:v>968976</c:v>
                </c:pt>
                <c:pt idx="3">
                  <c:v>1062257</c:v>
                </c:pt>
                <c:pt idx="4">
                  <c:v>786896</c:v>
                </c:pt>
                <c:pt idx="5">
                  <c:v>509992</c:v>
                </c:pt>
                <c:pt idx="6">
                  <c:v>611392</c:v>
                </c:pt>
                <c:pt idx="7">
                  <c:v>349439</c:v>
                </c:pt>
                <c:pt idx="8">
                  <c:v>277259</c:v>
                </c:pt>
                <c:pt idx="9">
                  <c:v>365449</c:v>
                </c:pt>
                <c:pt idx="10">
                  <c:v>423930</c:v>
                </c:pt>
                <c:pt idx="11">
                  <c:v>772030</c:v>
                </c:pt>
                <c:pt idx="12">
                  <c:v>480990</c:v>
                </c:pt>
                <c:pt idx="13">
                  <c:v>74183</c:v>
                </c:pt>
              </c:numCache>
            </c:numRef>
          </c:val>
          <c:smooth val="0"/>
          <c:extLst>
            <c:ext xmlns:c16="http://schemas.microsoft.com/office/drawing/2014/chart" uri="{C3380CC4-5D6E-409C-BE32-E72D297353CC}">
              <c16:uniqueId val="{00000006-D384-4CBB-8902-882F3533686E}"/>
            </c:ext>
          </c:extLst>
        </c:ser>
        <c:ser>
          <c:idx val="7"/>
          <c:order val="7"/>
          <c:tx>
            <c:strRef>
              <c:f>Sheet1!$I$1</c:f>
              <c:strCache>
                <c:ptCount val="1"/>
                <c:pt idx="0">
                  <c:v>Heimathäppchen - Rezepte aus NRW #e09f3e</c:v>
                </c:pt>
              </c:strCache>
            </c:strRef>
          </c:tx>
          <c:spPr>
            <a:ln w="28575" cap="rnd">
              <a:solidFill>
                <a:schemeClr val="accent2">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Sheet1!$I$2:$I$15</c:f>
              <c:numCache>
                <c:formatCode>General</c:formatCode>
                <c:ptCount val="14"/>
                <c:pt idx="0">
                  <c:v>224822</c:v>
                </c:pt>
                <c:pt idx="1">
                  <c:v>164571</c:v>
                </c:pt>
                <c:pt idx="2">
                  <c:v>199814</c:v>
                </c:pt>
                <c:pt idx="3">
                  <c:v>168120</c:v>
                </c:pt>
                <c:pt idx="4">
                  <c:v>125636</c:v>
                </c:pt>
                <c:pt idx="5">
                  <c:v>147288</c:v>
                </c:pt>
                <c:pt idx="6">
                  <c:v>1052850</c:v>
                </c:pt>
                <c:pt idx="7">
                  <c:v>523675</c:v>
                </c:pt>
                <c:pt idx="8">
                  <c:v>210327</c:v>
                </c:pt>
                <c:pt idx="9">
                  <c:v>97720</c:v>
                </c:pt>
                <c:pt idx="10">
                  <c:v>133081</c:v>
                </c:pt>
                <c:pt idx="11">
                  <c:v>180186</c:v>
                </c:pt>
                <c:pt idx="12">
                  <c:v>101065</c:v>
                </c:pt>
                <c:pt idx="13">
                  <c:v>5892</c:v>
                </c:pt>
              </c:numCache>
            </c:numRef>
          </c:val>
          <c:smooth val="0"/>
          <c:extLst>
            <c:ext xmlns:c16="http://schemas.microsoft.com/office/drawing/2014/chart" uri="{C3380CC4-5D6E-409C-BE32-E72D297353CC}">
              <c16:uniqueId val="{00000007-D384-4CBB-8902-882F3533686E}"/>
            </c:ext>
          </c:extLst>
        </c:ser>
        <c:ser>
          <c:idx val="8"/>
          <c:order val="8"/>
          <c:tx>
            <c:strRef>
              <c:f>Sheet1!$J$1</c:f>
              <c:strCache>
                <c:ptCount val="1"/>
                <c:pt idx="0">
                  <c:v>Heimatflimmern</c:v>
                </c:pt>
              </c:strCache>
            </c:strRef>
          </c:tx>
          <c:spPr>
            <a:ln w="28575" cap="rnd">
              <a:solidFill>
                <a:schemeClr val="accent3">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Sheet1!$J$2:$J$15</c:f>
              <c:numCache>
                <c:formatCode>General</c:formatCode>
                <c:ptCount val="14"/>
                <c:pt idx="0">
                  <c:v>1546868</c:v>
                </c:pt>
                <c:pt idx="1">
                  <c:v>2583954</c:v>
                </c:pt>
                <c:pt idx="2">
                  <c:v>2051257</c:v>
                </c:pt>
                <c:pt idx="3">
                  <c:v>7173376</c:v>
                </c:pt>
                <c:pt idx="4">
                  <c:v>2553202</c:v>
                </c:pt>
                <c:pt idx="5">
                  <c:v>1484744</c:v>
                </c:pt>
                <c:pt idx="6">
                  <c:v>3383436</c:v>
                </c:pt>
                <c:pt idx="7">
                  <c:v>2140483</c:v>
                </c:pt>
                <c:pt idx="8">
                  <c:v>1016522</c:v>
                </c:pt>
                <c:pt idx="9">
                  <c:v>570440</c:v>
                </c:pt>
                <c:pt idx="10">
                  <c:v>210659</c:v>
                </c:pt>
                <c:pt idx="11">
                  <c:v>174695</c:v>
                </c:pt>
                <c:pt idx="12">
                  <c:v>178136</c:v>
                </c:pt>
                <c:pt idx="13">
                  <c:v>22318</c:v>
                </c:pt>
              </c:numCache>
            </c:numRef>
          </c:val>
          <c:smooth val="0"/>
          <c:extLst>
            <c:ext xmlns:c16="http://schemas.microsoft.com/office/drawing/2014/chart" uri="{C3380CC4-5D6E-409C-BE32-E72D297353CC}">
              <c16:uniqueId val="{00000008-D384-4CBB-8902-882F3533686E}"/>
            </c:ext>
          </c:extLst>
        </c:ser>
        <c:dLbls>
          <c:showLegendKey val="0"/>
          <c:showVal val="0"/>
          <c:showCatName val="0"/>
          <c:showSerName val="0"/>
          <c:showPercent val="0"/>
          <c:showBubbleSize val="0"/>
        </c:dLbls>
        <c:smooth val="0"/>
        <c:axId val="435479248"/>
        <c:axId val="435483184"/>
      </c:lineChart>
      <c:catAx>
        <c:axId val="435479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83184"/>
        <c:crosses val="autoZero"/>
        <c:auto val="1"/>
        <c:lblAlgn val="ctr"/>
        <c:lblOffset val="100"/>
        <c:noMultiLvlLbl val="0"/>
      </c:catAx>
      <c:valAx>
        <c:axId val="43548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7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Quarks</c:v>
                </c:pt>
              </c:strCache>
            </c:strRef>
          </c:tx>
          <c:spPr>
            <a:ln w="28575" cap="rnd">
              <a:solidFill>
                <a:schemeClr val="accent1"/>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Sheet1!$B$2:$B$15</c:f>
              <c:numCache>
                <c:formatCode>General</c:formatCode>
                <c:ptCount val="14"/>
                <c:pt idx="0">
                  <c:v>0.557251436400793</c:v>
                </c:pt>
                <c:pt idx="1">
                  <c:v>0.87073146136428203</c:v>
                </c:pt>
                <c:pt idx="2">
                  <c:v>0.40665349866491102</c:v>
                </c:pt>
                <c:pt idx="3">
                  <c:v>0.44087424155780902</c:v>
                </c:pt>
                <c:pt idx="4">
                  <c:v>0.89607397678946299</c:v>
                </c:pt>
                <c:pt idx="5">
                  <c:v>0.93527653153116597</c:v>
                </c:pt>
                <c:pt idx="6">
                  <c:v>0.58207490549783902</c:v>
                </c:pt>
                <c:pt idx="7">
                  <c:v>0.87148011131282999</c:v>
                </c:pt>
                <c:pt idx="8">
                  <c:v>0.45398983527888997</c:v>
                </c:pt>
                <c:pt idx="9">
                  <c:v>0.85026203612165296</c:v>
                </c:pt>
                <c:pt idx="10">
                  <c:v>0.86617634984996505</c:v>
                </c:pt>
                <c:pt idx="11">
                  <c:v>0.64988205390259202</c:v>
                </c:pt>
                <c:pt idx="12">
                  <c:v>0.58550029453841601</c:v>
                </c:pt>
                <c:pt idx="13">
                  <c:v>0.36925503692550399</c:v>
                </c:pt>
              </c:numCache>
            </c:numRef>
          </c:val>
          <c:smooth val="0"/>
          <c:extLst>
            <c:ext xmlns:c16="http://schemas.microsoft.com/office/drawing/2014/chart" uri="{C3380CC4-5D6E-409C-BE32-E72D297353CC}">
              <c16:uniqueId val="{00000000-AAE0-4A53-BAF8-ABFA77B715D2}"/>
            </c:ext>
          </c:extLst>
        </c:ser>
        <c:ser>
          <c:idx val="1"/>
          <c:order val="1"/>
          <c:tx>
            <c:strRef>
              <c:f>Sheet1!$C$1</c:f>
              <c:strCache>
                <c:ptCount val="1"/>
                <c:pt idx="0">
                  <c:v>Planet Wissen</c:v>
                </c:pt>
              </c:strCache>
            </c:strRef>
          </c:tx>
          <c:spPr>
            <a:ln w="28575" cap="rnd">
              <a:solidFill>
                <a:schemeClr val="accent2"/>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Sheet1!$C$2:$C$15</c:f>
              <c:numCache>
                <c:formatCode>General</c:formatCode>
                <c:ptCount val="14"/>
                <c:pt idx="0">
                  <c:v>0.12691686080766301</c:v>
                </c:pt>
                <c:pt idx="1">
                  <c:v>6.2837002920691998E-2</c:v>
                </c:pt>
                <c:pt idx="2">
                  <c:v>0.11246505704201799</c:v>
                </c:pt>
                <c:pt idx="3">
                  <c:v>0.46057518465052999</c:v>
                </c:pt>
                <c:pt idx="4">
                  <c:v>0.14863076453221999</c:v>
                </c:pt>
                <c:pt idx="5">
                  <c:v>0.30034306756828899</c:v>
                </c:pt>
                <c:pt idx="6">
                  <c:v>0.197909095991502</c:v>
                </c:pt>
                <c:pt idx="7">
                  <c:v>0.43734383070201199</c:v>
                </c:pt>
                <c:pt idx="8">
                  <c:v>0.196522790135509</c:v>
                </c:pt>
                <c:pt idx="9">
                  <c:v>0.19943873734487499</c:v>
                </c:pt>
                <c:pt idx="10">
                  <c:v>0.133984522649054</c:v>
                </c:pt>
                <c:pt idx="11">
                  <c:v>0.122699101907519</c:v>
                </c:pt>
                <c:pt idx="12">
                  <c:v>0.156836572954034</c:v>
                </c:pt>
                <c:pt idx="13">
                  <c:v>0</c:v>
                </c:pt>
              </c:numCache>
            </c:numRef>
          </c:val>
          <c:smooth val="0"/>
          <c:extLst>
            <c:ext xmlns:c16="http://schemas.microsoft.com/office/drawing/2014/chart" uri="{C3380CC4-5D6E-409C-BE32-E72D297353CC}">
              <c16:uniqueId val="{00000001-AAE0-4A53-BAF8-ABFA77B715D2}"/>
            </c:ext>
          </c:extLst>
        </c:ser>
        <c:ser>
          <c:idx val="2"/>
          <c:order val="2"/>
          <c:tx>
            <c:strRef>
              <c:f>Sheet1!$D$1</c:f>
              <c:strCache>
                <c:ptCount val="1"/>
                <c:pt idx="0">
                  <c:v>Frau tv</c:v>
                </c:pt>
              </c:strCache>
            </c:strRef>
          </c:tx>
          <c:spPr>
            <a:ln w="28575" cap="rnd">
              <a:solidFill>
                <a:schemeClr val="accent3"/>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Sheet1!$D$2:$D$15</c:f>
              <c:numCache>
                <c:formatCode>General</c:formatCode>
                <c:ptCount val="14"/>
                <c:pt idx="0">
                  <c:v>1.09635891247599</c:v>
                </c:pt>
                <c:pt idx="1">
                  <c:v>0.85057855390317405</c:v>
                </c:pt>
                <c:pt idx="2">
                  <c:v>1.0283480643219201</c:v>
                </c:pt>
                <c:pt idx="3">
                  <c:v>0.95418753354769104</c:v>
                </c:pt>
                <c:pt idx="4">
                  <c:v>0.47759332625298001</c:v>
                </c:pt>
                <c:pt idx="5">
                  <c:v>0.60377749745113996</c:v>
                </c:pt>
                <c:pt idx="6">
                  <c:v>0.55349550681225201</c:v>
                </c:pt>
                <c:pt idx="7">
                  <c:v>1.83098949044629</c:v>
                </c:pt>
                <c:pt idx="8">
                  <c:v>0.97274239645096605</c:v>
                </c:pt>
                <c:pt idx="9">
                  <c:v>1.01039809863339</c:v>
                </c:pt>
                <c:pt idx="10">
                  <c:v>0.70095581291513098</c:v>
                </c:pt>
                <c:pt idx="11">
                  <c:v>0.459966130197416</c:v>
                </c:pt>
                <c:pt idx="12">
                  <c:v>0.81184578309995303</c:v>
                </c:pt>
                <c:pt idx="13">
                  <c:v>0.28836153918880603</c:v>
                </c:pt>
              </c:numCache>
            </c:numRef>
          </c:val>
          <c:smooth val="0"/>
          <c:extLst>
            <c:ext xmlns:c16="http://schemas.microsoft.com/office/drawing/2014/chart" uri="{C3380CC4-5D6E-409C-BE32-E72D297353CC}">
              <c16:uniqueId val="{00000002-AAE0-4A53-BAF8-ABFA77B715D2}"/>
            </c:ext>
          </c:extLst>
        </c:ser>
        <c:ser>
          <c:idx val="3"/>
          <c:order val="3"/>
          <c:tx>
            <c:strRef>
              <c:f>Sheet1!$E$1</c:f>
              <c:strCache>
                <c:ptCount val="1"/>
                <c:pt idx="0">
                  <c:v>Markt</c:v>
                </c:pt>
              </c:strCache>
            </c:strRef>
          </c:tx>
          <c:spPr>
            <a:ln w="28575" cap="rnd">
              <a:solidFill>
                <a:schemeClr val="accent4"/>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Sheet1!$E$2:$E$15</c:f>
              <c:numCache>
                <c:formatCode>General</c:formatCode>
                <c:ptCount val="14"/>
                <c:pt idx="0">
                  <c:v>1.27845378830526</c:v>
                </c:pt>
                <c:pt idx="1">
                  <c:v>0.87997616539251799</c:v>
                </c:pt>
                <c:pt idx="2">
                  <c:v>0.95769769976365904</c:v>
                </c:pt>
                <c:pt idx="3">
                  <c:v>0.65523871407571499</c:v>
                </c:pt>
                <c:pt idx="4">
                  <c:v>0.56379134170586898</c:v>
                </c:pt>
                <c:pt idx="5">
                  <c:v>0.54024499785203794</c:v>
                </c:pt>
                <c:pt idx="6">
                  <c:v>0.79806693464613199</c:v>
                </c:pt>
                <c:pt idx="7">
                  <c:v>1.26010781671159</c:v>
                </c:pt>
                <c:pt idx="8">
                  <c:v>0.91852042003256895</c:v>
                </c:pt>
                <c:pt idx="9">
                  <c:v>2.3794697673085299</c:v>
                </c:pt>
                <c:pt idx="10">
                  <c:v>1.8216360431541201</c:v>
                </c:pt>
                <c:pt idx="11">
                  <c:v>0.53199908385176997</c:v>
                </c:pt>
                <c:pt idx="12">
                  <c:v>0.46865523515465601</c:v>
                </c:pt>
                <c:pt idx="13">
                  <c:v>0.685955589679349</c:v>
                </c:pt>
              </c:numCache>
            </c:numRef>
          </c:val>
          <c:smooth val="0"/>
          <c:extLst>
            <c:ext xmlns:c16="http://schemas.microsoft.com/office/drawing/2014/chart" uri="{C3380CC4-5D6E-409C-BE32-E72D297353CC}">
              <c16:uniqueId val="{00000003-AAE0-4A53-BAF8-ABFA77B715D2}"/>
            </c:ext>
          </c:extLst>
        </c:ser>
        <c:ser>
          <c:idx val="4"/>
          <c:order val="4"/>
          <c:tx>
            <c:strRef>
              <c:f>Sheet1!$F$1</c:f>
              <c:strCache>
                <c:ptCount val="1"/>
                <c:pt idx="0">
                  <c:v>Tiere suchen ein Zuhause</c:v>
                </c:pt>
              </c:strCache>
            </c:strRef>
          </c:tx>
          <c:spPr>
            <a:ln w="28575" cap="rnd">
              <a:solidFill>
                <a:schemeClr val="accent5"/>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Sheet1!$F$2:$F$15</c:f>
              <c:numCache>
                <c:formatCode>General</c:formatCode>
                <c:ptCount val="14"/>
                <c:pt idx="0">
                  <c:v>0.58406827680116902</c:v>
                </c:pt>
                <c:pt idx="1">
                  <c:v>0.57206556171146306</c:v>
                </c:pt>
                <c:pt idx="2">
                  <c:v>0.58958585229050597</c:v>
                </c:pt>
                <c:pt idx="3">
                  <c:v>0.64187278815180004</c:v>
                </c:pt>
                <c:pt idx="4">
                  <c:v>0.58535308680113096</c:v>
                </c:pt>
                <c:pt idx="5">
                  <c:v>0.47331472206256697</c:v>
                </c:pt>
                <c:pt idx="6">
                  <c:v>0.42615127844435902</c:v>
                </c:pt>
                <c:pt idx="7">
                  <c:v>0.48597221747512098</c:v>
                </c:pt>
                <c:pt idx="8">
                  <c:v>0.47686322790704</c:v>
                </c:pt>
                <c:pt idx="9">
                  <c:v>0.87704137675639204</c:v>
                </c:pt>
                <c:pt idx="10">
                  <c:v>0.43699586983108402</c:v>
                </c:pt>
                <c:pt idx="11">
                  <c:v>0.89127929911937298</c:v>
                </c:pt>
                <c:pt idx="12">
                  <c:v>0.35865801685182103</c:v>
                </c:pt>
                <c:pt idx="13">
                  <c:v>0.50833685072525703</c:v>
                </c:pt>
              </c:numCache>
            </c:numRef>
          </c:val>
          <c:smooth val="0"/>
          <c:extLst>
            <c:ext xmlns:c16="http://schemas.microsoft.com/office/drawing/2014/chart" uri="{C3380CC4-5D6E-409C-BE32-E72D297353CC}">
              <c16:uniqueId val="{00000004-AAE0-4A53-BAF8-ABFA77B715D2}"/>
            </c:ext>
          </c:extLst>
        </c:ser>
        <c:ser>
          <c:idx val="5"/>
          <c:order val="5"/>
          <c:tx>
            <c:strRef>
              <c:f>Sheet1!$G$1</c:f>
              <c:strCache>
                <c:ptCount val="1"/>
                <c:pt idx="0">
                  <c:v>Servicezeit</c:v>
                </c:pt>
              </c:strCache>
            </c:strRef>
          </c:tx>
          <c:spPr>
            <a:ln w="28575" cap="rnd">
              <a:solidFill>
                <a:schemeClr val="accent6"/>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Sheet1!$G$2:$G$15</c:f>
              <c:numCache>
                <c:formatCode>General</c:formatCode>
                <c:ptCount val="14"/>
                <c:pt idx="0">
                  <c:v>0.14692521040550899</c:v>
                </c:pt>
                <c:pt idx="1">
                  <c:v>0.22039513426553001</c:v>
                </c:pt>
                <c:pt idx="2">
                  <c:v>0.224727660546964</c:v>
                </c:pt>
                <c:pt idx="3">
                  <c:v>0.20223355491280601</c:v>
                </c:pt>
                <c:pt idx="4">
                  <c:v>0.24917733437315701</c:v>
                </c:pt>
                <c:pt idx="5">
                  <c:v>0.28205956702716101</c:v>
                </c:pt>
                <c:pt idx="6">
                  <c:v>0.18485152696128901</c:v>
                </c:pt>
                <c:pt idx="7">
                  <c:v>0.26042161238249001</c:v>
                </c:pt>
                <c:pt idx="8">
                  <c:v>0.14507022205352099</c:v>
                </c:pt>
                <c:pt idx="9">
                  <c:v>0.16139206394199901</c:v>
                </c:pt>
                <c:pt idx="10">
                  <c:v>0.20883367562878699</c:v>
                </c:pt>
                <c:pt idx="11">
                  <c:v>0.163541074698491</c:v>
                </c:pt>
                <c:pt idx="12">
                  <c:v>0.19239860073744899</c:v>
                </c:pt>
                <c:pt idx="13">
                  <c:v>0.17306373150578</c:v>
                </c:pt>
              </c:numCache>
            </c:numRef>
          </c:val>
          <c:smooth val="0"/>
          <c:extLst>
            <c:ext xmlns:c16="http://schemas.microsoft.com/office/drawing/2014/chart" uri="{C3380CC4-5D6E-409C-BE32-E72D297353CC}">
              <c16:uniqueId val="{00000005-AAE0-4A53-BAF8-ABFA77B715D2}"/>
            </c:ext>
          </c:extLst>
        </c:ser>
        <c:ser>
          <c:idx val="6"/>
          <c:order val="6"/>
          <c:tx>
            <c:strRef>
              <c:f>Sheet1!$H$1</c:f>
              <c:strCache>
                <c:ptCount val="1"/>
                <c:pt idx="0">
                  <c:v>Westart</c:v>
                </c:pt>
              </c:strCache>
            </c:strRef>
          </c:tx>
          <c:spPr>
            <a:ln w="28575" cap="rnd">
              <a:solidFill>
                <a:schemeClr val="accent1">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Sheet1!$H$2:$H$15</c:f>
              <c:numCache>
                <c:formatCode>General</c:formatCode>
                <c:ptCount val="14"/>
                <c:pt idx="0">
                  <c:v>7.2945441988950304</c:v>
                </c:pt>
                <c:pt idx="1">
                  <c:v>0.90189915161931</c:v>
                </c:pt>
                <c:pt idx="2">
                  <c:v>1.1019768941864201</c:v>
                </c:pt>
                <c:pt idx="3">
                  <c:v>1.0940507168973199</c:v>
                </c:pt>
                <c:pt idx="4">
                  <c:v>1.73103586717521</c:v>
                </c:pt>
                <c:pt idx="5">
                  <c:v>1.43936551174609</c:v>
                </c:pt>
                <c:pt idx="6">
                  <c:v>1.47652031370532</c:v>
                </c:pt>
                <c:pt idx="7">
                  <c:v>0.71656632001459597</c:v>
                </c:pt>
                <c:pt idx="8">
                  <c:v>1.04186071871578</c:v>
                </c:pt>
                <c:pt idx="9">
                  <c:v>1.4386209518980899</c:v>
                </c:pt>
                <c:pt idx="10">
                  <c:v>0.44528861006903903</c:v>
                </c:pt>
                <c:pt idx="11">
                  <c:v>1.89243959469992</c:v>
                </c:pt>
                <c:pt idx="12">
                  <c:v>0.87964268095003195</c:v>
                </c:pt>
                <c:pt idx="13">
                  <c:v>0.147537960287699</c:v>
                </c:pt>
              </c:numCache>
            </c:numRef>
          </c:val>
          <c:smooth val="0"/>
          <c:extLst>
            <c:ext xmlns:c16="http://schemas.microsoft.com/office/drawing/2014/chart" uri="{C3380CC4-5D6E-409C-BE32-E72D297353CC}">
              <c16:uniqueId val="{00000006-AAE0-4A53-BAF8-ABFA77B715D2}"/>
            </c:ext>
          </c:extLst>
        </c:ser>
        <c:ser>
          <c:idx val="7"/>
          <c:order val="7"/>
          <c:tx>
            <c:strRef>
              <c:f>Sheet1!$I$1</c:f>
              <c:strCache>
                <c:ptCount val="1"/>
                <c:pt idx="0">
                  <c:v>Heimathäppchen - Rezepte aus NRW #e09f3e</c:v>
                </c:pt>
              </c:strCache>
            </c:strRef>
          </c:tx>
          <c:spPr>
            <a:ln w="28575" cap="rnd">
              <a:solidFill>
                <a:schemeClr val="accent2">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Sheet1!$I$2:$I$15</c:f>
              <c:numCache>
                <c:formatCode>General</c:formatCode>
                <c:ptCount val="14"/>
                <c:pt idx="0">
                  <c:v>0.59156677916133305</c:v>
                </c:pt>
                <c:pt idx="1">
                  <c:v>0.177197099182093</c:v>
                </c:pt>
                <c:pt idx="2">
                  <c:v>0.74376234198653701</c:v>
                </c:pt>
                <c:pt idx="3">
                  <c:v>0.47270990087185</c:v>
                </c:pt>
                <c:pt idx="4">
                  <c:v>0.309540111833847</c:v>
                </c:pt>
                <c:pt idx="5">
                  <c:v>0.68182678476796099</c:v>
                </c:pt>
                <c:pt idx="6">
                  <c:v>0.57876088705692996</c:v>
                </c:pt>
                <c:pt idx="7">
                  <c:v>0.381824052107753</c:v>
                </c:pt>
                <c:pt idx="8">
                  <c:v>0.59316705093271904</c:v>
                </c:pt>
                <c:pt idx="9">
                  <c:v>0.38677184634862299</c:v>
                </c:pt>
                <c:pt idx="10">
                  <c:v>0.26048217925531802</c:v>
                </c:pt>
                <c:pt idx="11">
                  <c:v>0.56581517932839398</c:v>
                </c:pt>
                <c:pt idx="12">
                  <c:v>0.54535703972608396</c:v>
                </c:pt>
                <c:pt idx="13">
                  <c:v>0</c:v>
                </c:pt>
              </c:numCache>
            </c:numRef>
          </c:val>
          <c:smooth val="0"/>
          <c:extLst>
            <c:ext xmlns:c16="http://schemas.microsoft.com/office/drawing/2014/chart" uri="{C3380CC4-5D6E-409C-BE32-E72D297353CC}">
              <c16:uniqueId val="{00000007-AAE0-4A53-BAF8-ABFA77B715D2}"/>
            </c:ext>
          </c:extLst>
        </c:ser>
        <c:ser>
          <c:idx val="8"/>
          <c:order val="8"/>
          <c:tx>
            <c:strRef>
              <c:f>Sheet1!$J$1</c:f>
              <c:strCache>
                <c:ptCount val="1"/>
                <c:pt idx="0">
                  <c:v>Heimatflimmern</c:v>
                </c:pt>
              </c:strCache>
            </c:strRef>
          </c:tx>
          <c:spPr>
            <a:ln w="28575" cap="rnd">
              <a:solidFill>
                <a:schemeClr val="accent3">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Sheet1!$J$2:$J$15</c:f>
              <c:numCache>
                <c:formatCode>General</c:formatCode>
                <c:ptCount val="14"/>
                <c:pt idx="0">
                  <c:v>21.862102452051499</c:v>
                </c:pt>
                <c:pt idx="1">
                  <c:v>4.5325882905080404</c:v>
                </c:pt>
                <c:pt idx="2">
                  <c:v>90.129825536715799</c:v>
                </c:pt>
                <c:pt idx="3">
                  <c:v>0.446254253360852</c:v>
                </c:pt>
                <c:pt idx="4">
                  <c:v>1.1137042062415199</c:v>
                </c:pt>
                <c:pt idx="5">
                  <c:v>0.45265302506865102</c:v>
                </c:pt>
                <c:pt idx="6">
                  <c:v>0.56977833281298795</c:v>
                </c:pt>
                <c:pt idx="7">
                  <c:v>1.2130203333624201</c:v>
                </c:pt>
                <c:pt idx="8">
                  <c:v>0.64630634250887398</c:v>
                </c:pt>
                <c:pt idx="9">
                  <c:v>0.63730376277099399</c:v>
                </c:pt>
                <c:pt idx="10">
                  <c:v>0.63824046081071395</c:v>
                </c:pt>
                <c:pt idx="11">
                  <c:v>0.92455377725087295</c:v>
                </c:pt>
                <c:pt idx="12">
                  <c:v>0.64836678473042098</c:v>
                </c:pt>
                <c:pt idx="13">
                  <c:v>0.29434850863422302</c:v>
                </c:pt>
              </c:numCache>
            </c:numRef>
          </c:val>
          <c:smooth val="0"/>
          <c:extLst>
            <c:ext xmlns:c16="http://schemas.microsoft.com/office/drawing/2014/chart" uri="{C3380CC4-5D6E-409C-BE32-E72D297353CC}">
              <c16:uniqueId val="{00000008-AAE0-4A53-BAF8-ABFA77B715D2}"/>
            </c:ext>
          </c:extLst>
        </c:ser>
        <c:dLbls>
          <c:showLegendKey val="0"/>
          <c:showVal val="0"/>
          <c:showCatName val="0"/>
          <c:showSerName val="0"/>
          <c:showPercent val="0"/>
          <c:showBubbleSize val="0"/>
        </c:dLbls>
        <c:smooth val="0"/>
        <c:axId val="435480232"/>
        <c:axId val="435489416"/>
      </c:lineChart>
      <c:catAx>
        <c:axId val="435480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89416"/>
        <c:crosses val="autoZero"/>
        <c:auto val="1"/>
        <c:lblAlgn val="ctr"/>
        <c:lblOffset val="100"/>
        <c:noMultiLvlLbl val="0"/>
      </c:catAx>
      <c:valAx>
        <c:axId val="43548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80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Quarks</c:v>
                </c:pt>
              </c:strCache>
            </c:strRef>
          </c:tx>
          <c:spPr>
            <a:ln w="28575" cap="rnd">
              <a:solidFill>
                <a:schemeClr val="accent1"/>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Sheet1!$B$2:$B$15</c:f>
              <c:numCache>
                <c:formatCode>General</c:formatCode>
                <c:ptCount val="14"/>
                <c:pt idx="0">
                  <c:v>8.3429240171385093</c:v>
                </c:pt>
                <c:pt idx="1">
                  <c:v>4.7783679175604998</c:v>
                </c:pt>
                <c:pt idx="2">
                  <c:v>7.1397832272916197</c:v>
                </c:pt>
                <c:pt idx="3">
                  <c:v>8.3784258768078601</c:v>
                </c:pt>
                <c:pt idx="4">
                  <c:v>8.7382782584931995</c:v>
                </c:pt>
                <c:pt idx="5">
                  <c:v>7.2135853722185104</c:v>
                </c:pt>
                <c:pt idx="6">
                  <c:v>7.7335944177899503</c:v>
                </c:pt>
                <c:pt idx="7">
                  <c:v>12.2781990549111</c:v>
                </c:pt>
                <c:pt idx="8">
                  <c:v>9.3286123345827701</c:v>
                </c:pt>
                <c:pt idx="9">
                  <c:v>11.1138514770673</c:v>
                </c:pt>
                <c:pt idx="10">
                  <c:v>7.1873505225124896</c:v>
                </c:pt>
                <c:pt idx="11">
                  <c:v>8.8501357940444105</c:v>
                </c:pt>
                <c:pt idx="12">
                  <c:v>9.0957633969594394</c:v>
                </c:pt>
                <c:pt idx="13">
                  <c:v>8.0171778669975193</c:v>
                </c:pt>
              </c:numCache>
            </c:numRef>
          </c:val>
          <c:smooth val="0"/>
          <c:extLst>
            <c:ext xmlns:c16="http://schemas.microsoft.com/office/drawing/2014/chart" uri="{C3380CC4-5D6E-409C-BE32-E72D297353CC}">
              <c16:uniqueId val="{00000000-3C1F-40F5-A1C4-93D2AB2ECB20}"/>
            </c:ext>
          </c:extLst>
        </c:ser>
        <c:ser>
          <c:idx val="1"/>
          <c:order val="1"/>
          <c:tx>
            <c:strRef>
              <c:f>Sheet1!$C$1</c:f>
              <c:strCache>
                <c:ptCount val="1"/>
                <c:pt idx="0">
                  <c:v>Planet Wissen</c:v>
                </c:pt>
              </c:strCache>
            </c:strRef>
          </c:tx>
          <c:spPr>
            <a:ln w="28575" cap="rnd">
              <a:solidFill>
                <a:schemeClr val="accent2"/>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Sheet1!$C$2:$C$15</c:f>
              <c:numCache>
                <c:formatCode>General</c:formatCode>
                <c:ptCount val="14"/>
                <c:pt idx="0">
                  <c:v>11.004329416242401</c:v>
                </c:pt>
                <c:pt idx="1">
                  <c:v>9.0732889158086003</c:v>
                </c:pt>
                <c:pt idx="2">
                  <c:v>13.1536080794918</c:v>
                </c:pt>
                <c:pt idx="3">
                  <c:v>6.9443648656391499</c:v>
                </c:pt>
                <c:pt idx="4">
                  <c:v>9.7315008646582299</c:v>
                </c:pt>
                <c:pt idx="5">
                  <c:v>10.6279545786832</c:v>
                </c:pt>
                <c:pt idx="6">
                  <c:v>12.851506456240999</c:v>
                </c:pt>
                <c:pt idx="7">
                  <c:v>9.9685001211533795</c:v>
                </c:pt>
                <c:pt idx="8">
                  <c:v>13.266825729795499</c:v>
                </c:pt>
                <c:pt idx="9">
                  <c:v>11.820237198048501</c:v>
                </c:pt>
                <c:pt idx="10">
                  <c:v>9.3805614558815105</c:v>
                </c:pt>
                <c:pt idx="11">
                  <c:v>8.2113047298286705</c:v>
                </c:pt>
                <c:pt idx="12">
                  <c:v>9.8507462686567209</c:v>
                </c:pt>
                <c:pt idx="13">
                  <c:v>5.19460851128275</c:v>
                </c:pt>
              </c:numCache>
            </c:numRef>
          </c:val>
          <c:smooth val="0"/>
          <c:extLst>
            <c:ext xmlns:c16="http://schemas.microsoft.com/office/drawing/2014/chart" uri="{C3380CC4-5D6E-409C-BE32-E72D297353CC}">
              <c16:uniqueId val="{00000001-3C1F-40F5-A1C4-93D2AB2ECB20}"/>
            </c:ext>
          </c:extLst>
        </c:ser>
        <c:ser>
          <c:idx val="2"/>
          <c:order val="2"/>
          <c:tx>
            <c:strRef>
              <c:f>Sheet1!$D$1</c:f>
              <c:strCache>
                <c:ptCount val="1"/>
                <c:pt idx="0">
                  <c:v>Frau tv</c:v>
                </c:pt>
              </c:strCache>
            </c:strRef>
          </c:tx>
          <c:spPr>
            <a:ln w="28575" cap="rnd">
              <a:solidFill>
                <a:schemeClr val="accent3"/>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Sheet1!$D$2:$D$15</c:f>
              <c:numCache>
                <c:formatCode>General</c:formatCode>
                <c:ptCount val="14"/>
                <c:pt idx="0">
                  <c:v>12.863015228536099</c:v>
                </c:pt>
                <c:pt idx="1">
                  <c:v>9.1966919108209897</c:v>
                </c:pt>
                <c:pt idx="2">
                  <c:v>10.618727167852301</c:v>
                </c:pt>
                <c:pt idx="3">
                  <c:v>16.297965206174201</c:v>
                </c:pt>
                <c:pt idx="4">
                  <c:v>8.4088543070803805</c:v>
                </c:pt>
                <c:pt idx="5">
                  <c:v>12.730916563078701</c:v>
                </c:pt>
                <c:pt idx="6">
                  <c:v>10.5202229406614</c:v>
                </c:pt>
                <c:pt idx="7">
                  <c:v>7.9464262652592401</c:v>
                </c:pt>
                <c:pt idx="8">
                  <c:v>8.2590437579761495</c:v>
                </c:pt>
                <c:pt idx="9">
                  <c:v>9.0536521170259707</c:v>
                </c:pt>
                <c:pt idx="10">
                  <c:v>9.5554406739432203</c:v>
                </c:pt>
                <c:pt idx="11">
                  <c:v>10.812085974360199</c:v>
                </c:pt>
                <c:pt idx="12">
                  <c:v>8.6402119513923292</c:v>
                </c:pt>
                <c:pt idx="13">
                  <c:v>6.7537614185921599</c:v>
                </c:pt>
              </c:numCache>
            </c:numRef>
          </c:val>
          <c:smooth val="0"/>
          <c:extLst>
            <c:ext xmlns:c16="http://schemas.microsoft.com/office/drawing/2014/chart" uri="{C3380CC4-5D6E-409C-BE32-E72D297353CC}">
              <c16:uniqueId val="{00000002-3C1F-40F5-A1C4-93D2AB2ECB20}"/>
            </c:ext>
          </c:extLst>
        </c:ser>
        <c:ser>
          <c:idx val="3"/>
          <c:order val="3"/>
          <c:tx>
            <c:strRef>
              <c:f>Sheet1!$E$1</c:f>
              <c:strCache>
                <c:ptCount val="1"/>
                <c:pt idx="0">
                  <c:v>Markt</c:v>
                </c:pt>
              </c:strCache>
            </c:strRef>
          </c:tx>
          <c:spPr>
            <a:ln w="28575" cap="rnd">
              <a:solidFill>
                <a:schemeClr val="accent4"/>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Sheet1!$E$2:$E$15</c:f>
              <c:numCache>
                <c:formatCode>General</c:formatCode>
                <c:ptCount val="14"/>
                <c:pt idx="0">
                  <c:v>6.9651049970502301</c:v>
                </c:pt>
                <c:pt idx="1">
                  <c:v>5.3241008730782902</c:v>
                </c:pt>
                <c:pt idx="2">
                  <c:v>4.6894947686618602</c:v>
                </c:pt>
                <c:pt idx="3">
                  <c:v>5.6981626233580398</c:v>
                </c:pt>
                <c:pt idx="4">
                  <c:v>6.35073151619972</c:v>
                </c:pt>
                <c:pt idx="5">
                  <c:v>8.2595662849023199</c:v>
                </c:pt>
                <c:pt idx="6">
                  <c:v>7.9283572857027398</c:v>
                </c:pt>
                <c:pt idx="7">
                  <c:v>6.8980721867171697</c:v>
                </c:pt>
                <c:pt idx="8">
                  <c:v>7.2574972719264803</c:v>
                </c:pt>
                <c:pt idx="9">
                  <c:v>8.8290219550661195</c:v>
                </c:pt>
                <c:pt idx="10">
                  <c:v>6.3499359402128999</c:v>
                </c:pt>
                <c:pt idx="11">
                  <c:v>5.1699438380303997</c:v>
                </c:pt>
                <c:pt idx="12">
                  <c:v>5.1632451445248098</c:v>
                </c:pt>
                <c:pt idx="13">
                  <c:v>4.99236238489899</c:v>
                </c:pt>
              </c:numCache>
            </c:numRef>
          </c:val>
          <c:smooth val="0"/>
          <c:extLst>
            <c:ext xmlns:c16="http://schemas.microsoft.com/office/drawing/2014/chart" uri="{C3380CC4-5D6E-409C-BE32-E72D297353CC}">
              <c16:uniqueId val="{00000003-3C1F-40F5-A1C4-93D2AB2ECB20}"/>
            </c:ext>
          </c:extLst>
        </c:ser>
        <c:ser>
          <c:idx val="4"/>
          <c:order val="4"/>
          <c:tx>
            <c:strRef>
              <c:f>Sheet1!$F$1</c:f>
              <c:strCache>
                <c:ptCount val="1"/>
                <c:pt idx="0">
                  <c:v>Tiere suchen ein Zuhause</c:v>
                </c:pt>
              </c:strCache>
            </c:strRef>
          </c:tx>
          <c:spPr>
            <a:ln w="28575" cap="rnd">
              <a:solidFill>
                <a:schemeClr val="accent5"/>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Sheet1!$F$2:$F$15</c:f>
              <c:numCache>
                <c:formatCode>General</c:formatCode>
                <c:ptCount val="14"/>
                <c:pt idx="0">
                  <c:v>12.507210627722801</c:v>
                </c:pt>
                <c:pt idx="1">
                  <c:v>10.514614685079501</c:v>
                </c:pt>
                <c:pt idx="2">
                  <c:v>10.140576271555</c:v>
                </c:pt>
                <c:pt idx="3">
                  <c:v>9.5855756779093007</c:v>
                </c:pt>
                <c:pt idx="4">
                  <c:v>8.6536080958754695</c:v>
                </c:pt>
                <c:pt idx="5">
                  <c:v>8.1367779308899895</c:v>
                </c:pt>
                <c:pt idx="6">
                  <c:v>8.8069067766997708</c:v>
                </c:pt>
                <c:pt idx="7">
                  <c:v>11.4946068271224</c:v>
                </c:pt>
                <c:pt idx="8">
                  <c:v>9.4344728272123195</c:v>
                </c:pt>
                <c:pt idx="9">
                  <c:v>9.3757272897328008</c:v>
                </c:pt>
                <c:pt idx="10">
                  <c:v>6.3974112189282701</c:v>
                </c:pt>
                <c:pt idx="11">
                  <c:v>8.8664777184671806</c:v>
                </c:pt>
                <c:pt idx="12">
                  <c:v>7.8391190143612102</c:v>
                </c:pt>
                <c:pt idx="13">
                  <c:v>6.8614797293619203</c:v>
                </c:pt>
              </c:numCache>
            </c:numRef>
          </c:val>
          <c:smooth val="0"/>
          <c:extLst>
            <c:ext xmlns:c16="http://schemas.microsoft.com/office/drawing/2014/chart" uri="{C3380CC4-5D6E-409C-BE32-E72D297353CC}">
              <c16:uniqueId val="{00000004-3C1F-40F5-A1C4-93D2AB2ECB20}"/>
            </c:ext>
          </c:extLst>
        </c:ser>
        <c:ser>
          <c:idx val="5"/>
          <c:order val="5"/>
          <c:tx>
            <c:strRef>
              <c:f>Sheet1!$G$1</c:f>
              <c:strCache>
                <c:ptCount val="1"/>
                <c:pt idx="0">
                  <c:v>Servicezeit</c:v>
                </c:pt>
              </c:strCache>
            </c:strRef>
          </c:tx>
          <c:spPr>
            <a:ln w="28575" cap="rnd">
              <a:solidFill>
                <a:schemeClr val="accent6"/>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Sheet1!$G$2:$G$15</c:f>
              <c:numCache>
                <c:formatCode>General</c:formatCode>
                <c:ptCount val="14"/>
                <c:pt idx="0">
                  <c:v>5.3247379279759901</c:v>
                </c:pt>
                <c:pt idx="1">
                  <c:v>5.9515611747013599</c:v>
                </c:pt>
                <c:pt idx="2">
                  <c:v>5.7600935030617197</c:v>
                </c:pt>
                <c:pt idx="3">
                  <c:v>6.9940580625540996</c:v>
                </c:pt>
                <c:pt idx="4">
                  <c:v>8.3240742840298392</c:v>
                </c:pt>
                <c:pt idx="5">
                  <c:v>12.623788422640301</c:v>
                </c:pt>
                <c:pt idx="6">
                  <c:v>11.7485972538731</c:v>
                </c:pt>
                <c:pt idx="7">
                  <c:v>10.503845652457301</c:v>
                </c:pt>
                <c:pt idx="8">
                  <c:v>7.0146745827265597</c:v>
                </c:pt>
                <c:pt idx="9">
                  <c:v>6.7963847580219303</c:v>
                </c:pt>
                <c:pt idx="10">
                  <c:v>6.66458804271572</c:v>
                </c:pt>
                <c:pt idx="11">
                  <c:v>5.7143297333107403</c:v>
                </c:pt>
                <c:pt idx="12">
                  <c:v>5.9375747178026597</c:v>
                </c:pt>
                <c:pt idx="13">
                  <c:v>6.4119222508021503</c:v>
                </c:pt>
              </c:numCache>
            </c:numRef>
          </c:val>
          <c:smooth val="0"/>
          <c:extLst>
            <c:ext xmlns:c16="http://schemas.microsoft.com/office/drawing/2014/chart" uri="{C3380CC4-5D6E-409C-BE32-E72D297353CC}">
              <c16:uniqueId val="{00000005-3C1F-40F5-A1C4-93D2AB2ECB20}"/>
            </c:ext>
          </c:extLst>
        </c:ser>
        <c:ser>
          <c:idx val="6"/>
          <c:order val="6"/>
          <c:tx>
            <c:strRef>
              <c:f>Sheet1!$H$1</c:f>
              <c:strCache>
                <c:ptCount val="1"/>
                <c:pt idx="0">
                  <c:v>Westart</c:v>
                </c:pt>
              </c:strCache>
            </c:strRef>
          </c:tx>
          <c:spPr>
            <a:ln w="28575" cap="rnd">
              <a:solidFill>
                <a:schemeClr val="accent1">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Sheet1!$H$2:$H$15</c:f>
              <c:numCache>
                <c:formatCode>General</c:formatCode>
                <c:ptCount val="14"/>
                <c:pt idx="0">
                  <c:v>4.5893203127221698</c:v>
                </c:pt>
                <c:pt idx="1">
                  <c:v>4.6076063408894896</c:v>
                </c:pt>
                <c:pt idx="2">
                  <c:v>4.2640891002460304</c:v>
                </c:pt>
                <c:pt idx="3">
                  <c:v>4.1885344130469404</c:v>
                </c:pt>
                <c:pt idx="4">
                  <c:v>3.6228421544905598</c:v>
                </c:pt>
                <c:pt idx="5">
                  <c:v>4.7461528808295004</c:v>
                </c:pt>
                <c:pt idx="6">
                  <c:v>4.7061459750863603</c:v>
                </c:pt>
                <c:pt idx="7">
                  <c:v>4.5613111301257199</c:v>
                </c:pt>
                <c:pt idx="8">
                  <c:v>3.8267468323841598</c:v>
                </c:pt>
                <c:pt idx="9">
                  <c:v>5.4705307717355902</c:v>
                </c:pt>
                <c:pt idx="10">
                  <c:v>4.9397306159035699</c:v>
                </c:pt>
                <c:pt idx="11">
                  <c:v>4.9293421240107298</c:v>
                </c:pt>
                <c:pt idx="12">
                  <c:v>4.6934447701615403</c:v>
                </c:pt>
                <c:pt idx="13">
                  <c:v>3.5992073655689301</c:v>
                </c:pt>
              </c:numCache>
            </c:numRef>
          </c:val>
          <c:smooth val="0"/>
          <c:extLst>
            <c:ext xmlns:c16="http://schemas.microsoft.com/office/drawing/2014/chart" uri="{C3380CC4-5D6E-409C-BE32-E72D297353CC}">
              <c16:uniqueId val="{00000006-3C1F-40F5-A1C4-93D2AB2ECB20}"/>
            </c:ext>
          </c:extLst>
        </c:ser>
        <c:ser>
          <c:idx val="7"/>
          <c:order val="7"/>
          <c:tx>
            <c:strRef>
              <c:f>Sheet1!$I$1</c:f>
              <c:strCache>
                <c:ptCount val="1"/>
                <c:pt idx="0">
                  <c:v>Heimathäppchen - Rezepte aus NRW #e09f3e</c:v>
                </c:pt>
              </c:strCache>
            </c:strRef>
          </c:tx>
          <c:spPr>
            <a:ln w="28575" cap="rnd">
              <a:solidFill>
                <a:schemeClr val="accent2">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Sheet1!$I$2:$I$15</c:f>
              <c:numCache>
                <c:formatCode>General</c:formatCode>
                <c:ptCount val="14"/>
                <c:pt idx="0">
                  <c:v>4.9843876488955701</c:v>
                </c:pt>
                <c:pt idx="1">
                  <c:v>3.55287383560895</c:v>
                </c:pt>
                <c:pt idx="2">
                  <c:v>6.1932597315503397</c:v>
                </c:pt>
                <c:pt idx="3">
                  <c:v>7.1520342612419698</c:v>
                </c:pt>
                <c:pt idx="4">
                  <c:v>5.3694800853258604</c:v>
                </c:pt>
                <c:pt idx="5">
                  <c:v>6.2333659225462998</c:v>
                </c:pt>
                <c:pt idx="6">
                  <c:v>2.0023745072897401</c:v>
                </c:pt>
                <c:pt idx="7">
                  <c:v>2.1679476774717101</c:v>
                </c:pt>
                <c:pt idx="8">
                  <c:v>4.9703556842440602</c:v>
                </c:pt>
                <c:pt idx="9">
                  <c:v>8.9643880474826005</c:v>
                </c:pt>
                <c:pt idx="10">
                  <c:v>6.2540858574852898</c:v>
                </c:pt>
                <c:pt idx="11">
                  <c:v>4.6496398166339201</c:v>
                </c:pt>
                <c:pt idx="12">
                  <c:v>11.007767278484099</c:v>
                </c:pt>
                <c:pt idx="13">
                  <c:v>4.17515274949083</c:v>
                </c:pt>
              </c:numCache>
            </c:numRef>
          </c:val>
          <c:smooth val="0"/>
          <c:extLst>
            <c:ext xmlns:c16="http://schemas.microsoft.com/office/drawing/2014/chart" uri="{C3380CC4-5D6E-409C-BE32-E72D297353CC}">
              <c16:uniqueId val="{00000007-3C1F-40F5-A1C4-93D2AB2ECB20}"/>
            </c:ext>
          </c:extLst>
        </c:ser>
        <c:ser>
          <c:idx val="8"/>
          <c:order val="8"/>
          <c:tx>
            <c:strRef>
              <c:f>Sheet1!$J$1</c:f>
              <c:strCache>
                <c:ptCount val="1"/>
                <c:pt idx="0">
                  <c:v>Heimatflimmern</c:v>
                </c:pt>
              </c:strCache>
            </c:strRef>
          </c:tx>
          <c:spPr>
            <a:ln w="28575" cap="rnd">
              <a:solidFill>
                <a:schemeClr val="accent3">
                  <a:lumMod val="60000"/>
                </a:schemeClr>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Sheet1!$J$2:$J$15</c:f>
              <c:numCache>
                <c:formatCode>General</c:formatCode>
                <c:ptCount val="14"/>
                <c:pt idx="0">
                  <c:v>6.3290468223533001</c:v>
                </c:pt>
                <c:pt idx="1">
                  <c:v>5.4716144327646701</c:v>
                </c:pt>
                <c:pt idx="2">
                  <c:v>4.55613314177599</c:v>
                </c:pt>
                <c:pt idx="3">
                  <c:v>3.6051086684986302</c:v>
                </c:pt>
                <c:pt idx="4">
                  <c:v>3.57116279871315</c:v>
                </c:pt>
                <c:pt idx="5">
                  <c:v>3.9148836432408598</c:v>
                </c:pt>
                <c:pt idx="6">
                  <c:v>3.4879040123708598</c:v>
                </c:pt>
                <c:pt idx="7">
                  <c:v>3.2182456015768399</c:v>
                </c:pt>
                <c:pt idx="8">
                  <c:v>3.22796752062425</c:v>
                </c:pt>
                <c:pt idx="9">
                  <c:v>3.8030292405862101</c:v>
                </c:pt>
                <c:pt idx="10">
                  <c:v>5.0702794563726199</c:v>
                </c:pt>
                <c:pt idx="11">
                  <c:v>7.0271043819227801</c:v>
                </c:pt>
                <c:pt idx="12">
                  <c:v>4.9473436026406796</c:v>
                </c:pt>
                <c:pt idx="13">
                  <c:v>5.0766197687964896</c:v>
                </c:pt>
              </c:numCache>
            </c:numRef>
          </c:val>
          <c:smooth val="0"/>
          <c:extLst>
            <c:ext xmlns:c16="http://schemas.microsoft.com/office/drawing/2014/chart" uri="{C3380CC4-5D6E-409C-BE32-E72D297353CC}">
              <c16:uniqueId val="{00000008-3C1F-40F5-A1C4-93D2AB2ECB20}"/>
            </c:ext>
          </c:extLst>
        </c:ser>
        <c:dLbls>
          <c:showLegendKey val="0"/>
          <c:showVal val="0"/>
          <c:showCatName val="0"/>
          <c:showSerName val="0"/>
          <c:showPercent val="0"/>
          <c:showBubbleSize val="0"/>
        </c:dLbls>
        <c:smooth val="0"/>
        <c:axId val="435481216"/>
        <c:axId val="435484496"/>
      </c:lineChart>
      <c:catAx>
        <c:axId val="435481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84496"/>
        <c:crosses val="autoZero"/>
        <c:auto val="1"/>
        <c:lblAlgn val="ctr"/>
        <c:lblOffset val="100"/>
        <c:noMultiLvlLbl val="0"/>
      </c:catAx>
      <c:valAx>
        <c:axId val="435484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81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tieresucheneinzuhause</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52.8232</c:v>
                </c:pt>
                <c:pt idx="1">
                  <c:v>100</c:v>
                </c:pt>
                <c:pt idx="2">
                  <c:v>0</c:v>
                </c:pt>
                <c:pt idx="3">
                  <c:v>100</c:v>
                </c:pt>
                <c:pt idx="4">
                  <c:v>100</c:v>
                </c:pt>
                <c:pt idx="5">
                  <c:v>59.141599999999997</c:v>
                </c:pt>
                <c:pt idx="6">
                  <c:v>43.9131</c:v>
                </c:pt>
                <c:pt idx="7">
                  <c:v>25.038399999999999</c:v>
                </c:pt>
              </c:numCache>
            </c:numRef>
          </c:val>
          <c:extLst>
            <c:ext xmlns:c16="http://schemas.microsoft.com/office/drawing/2014/chart" uri="{C3380CC4-5D6E-409C-BE32-E72D297353CC}">
              <c16:uniqueId val="{00000000-2163-46F9-8B74-D5768A9B40B3}"/>
            </c:ext>
          </c:extLst>
        </c:ser>
        <c:ser>
          <c:idx val="1"/>
          <c:order val="1"/>
          <c:tx>
            <c:strRef>
              <c:f>Sheet1!$C$1</c:f>
              <c:strCache>
                <c:ptCount val="1"/>
                <c:pt idx="0">
                  <c:v>maedelsabende</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44.7911</c:v>
                </c:pt>
                <c:pt idx="1">
                  <c:v>84.210499999999996</c:v>
                </c:pt>
                <c:pt idx="2">
                  <c:v>100</c:v>
                </c:pt>
                <c:pt idx="3">
                  <c:v>3.125</c:v>
                </c:pt>
                <c:pt idx="4">
                  <c:v>37.254899999999999</c:v>
                </c:pt>
                <c:pt idx="5">
                  <c:v>31.834399999999999</c:v>
                </c:pt>
                <c:pt idx="6">
                  <c:v>72.347200000000001</c:v>
                </c:pt>
                <c:pt idx="7">
                  <c:v>13.7623</c:v>
                </c:pt>
              </c:numCache>
            </c:numRef>
          </c:val>
          <c:extLst>
            <c:ext xmlns:c16="http://schemas.microsoft.com/office/drawing/2014/chart" uri="{C3380CC4-5D6E-409C-BE32-E72D297353CC}">
              <c16:uniqueId val="{00000001-2163-46F9-8B74-D5768A9B40B3}"/>
            </c:ext>
          </c:extLst>
        </c:ser>
        <c:ser>
          <c:idx val="2"/>
          <c:order val="2"/>
          <c:tx>
            <c:strRef>
              <c:f>Sheet1!$D$1</c:f>
              <c:strCache>
                <c:ptCount val="1"/>
                <c:pt idx="0">
                  <c:v>heimathaeppchen</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9.1158999999999999</c:v>
                </c:pt>
                <c:pt idx="1">
                  <c:v>31.578900000000001</c:v>
                </c:pt>
                <c:pt idx="2">
                  <c:v>50</c:v>
                </c:pt>
                <c:pt idx="3">
                  <c:v>18.75</c:v>
                </c:pt>
                <c:pt idx="4">
                  <c:v>25.490200000000002</c:v>
                </c:pt>
                <c:pt idx="5">
                  <c:v>3.3054000000000001</c:v>
                </c:pt>
                <c:pt idx="6">
                  <c:v>53.3003</c:v>
                </c:pt>
                <c:pt idx="7">
                  <c:v>47.945700000000002</c:v>
                </c:pt>
              </c:numCache>
            </c:numRef>
          </c:val>
          <c:extLst>
            <c:ext xmlns:c16="http://schemas.microsoft.com/office/drawing/2014/chart" uri="{C3380CC4-5D6E-409C-BE32-E72D297353CC}">
              <c16:uniqueId val="{00000002-2163-46F9-8B74-D5768A9B40B3}"/>
            </c:ext>
          </c:extLst>
        </c:ser>
        <c:ser>
          <c:idx val="3"/>
          <c:order val="3"/>
          <c:tx>
            <c:strRef>
              <c:f>Sheet1!$E$1</c:f>
              <c:strCache>
                <c:ptCount val="1"/>
                <c:pt idx="0">
                  <c:v>quarks.de</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100</c:v>
                </c:pt>
                <c:pt idx="1">
                  <c:v>26.315799999999999</c:v>
                </c:pt>
                <c:pt idx="2">
                  <c:v>0</c:v>
                </c:pt>
                <c:pt idx="3">
                  <c:v>65.625</c:v>
                </c:pt>
                <c:pt idx="4">
                  <c:v>50.980400000000003</c:v>
                </c:pt>
                <c:pt idx="5">
                  <c:v>100</c:v>
                </c:pt>
                <c:pt idx="6">
                  <c:v>79.021299999999997</c:v>
                </c:pt>
                <c:pt idx="7">
                  <c:v>100</c:v>
                </c:pt>
              </c:numCache>
            </c:numRef>
          </c:val>
          <c:extLst>
            <c:ext xmlns:c16="http://schemas.microsoft.com/office/drawing/2014/chart" uri="{C3380CC4-5D6E-409C-BE32-E72D297353CC}">
              <c16:uniqueId val="{00000003-2163-46F9-8B74-D5768A9B40B3}"/>
            </c:ext>
          </c:extLst>
        </c:ser>
        <c:ser>
          <c:idx val="4"/>
          <c:order val="4"/>
          <c:tx>
            <c:strRef>
              <c:f>Sheet1!$F$1</c:f>
              <c:strCache>
                <c:ptCount val="1"/>
                <c:pt idx="0">
                  <c:v>beautyquarks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5.2119999999999997</c:v>
                </c:pt>
                <c:pt idx="1">
                  <c:v>73.684200000000004</c:v>
                </c:pt>
                <c:pt idx="2">
                  <c:v>0</c:v>
                </c:pt>
                <c:pt idx="3">
                  <c:v>0</c:v>
                </c:pt>
                <c:pt idx="4">
                  <c:v>27.451000000000001</c:v>
                </c:pt>
                <c:pt idx="5">
                  <c:v>3.6334</c:v>
                </c:pt>
                <c:pt idx="6">
                  <c:v>100</c:v>
                </c:pt>
                <c:pt idx="7">
                  <c:v>35.791499999999999</c:v>
                </c:pt>
              </c:numCache>
            </c:numRef>
          </c:val>
          <c:extLst>
            <c:ext xmlns:c16="http://schemas.microsoft.com/office/drawing/2014/chart" uri="{C3380CC4-5D6E-409C-BE32-E72D297353CC}">
              <c16:uniqueId val="{00000004-2163-46F9-8B74-D5768A9B40B3}"/>
            </c:ext>
          </c:extLst>
        </c:ser>
        <c:dLbls>
          <c:showLegendKey val="0"/>
          <c:showVal val="0"/>
          <c:showCatName val="0"/>
          <c:showSerName val="0"/>
          <c:showPercent val="0"/>
          <c:showBubbleSize val="0"/>
        </c:dLbls>
        <c:axId val="444487088"/>
        <c:axId val="444489384"/>
      </c:radarChart>
      <c:catAx>
        <c:axId val="444487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489384"/>
        <c:crosses val="autoZero"/>
        <c:auto val="1"/>
        <c:lblAlgn val="ctr"/>
        <c:lblOffset val="100"/>
        <c:noMultiLvlLbl val="0"/>
      </c:catAx>
      <c:valAx>
        <c:axId val="44448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48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tieresucheneinzuhause</c:v>
                </c:pt>
              </c:strCache>
            </c:strRef>
          </c:tx>
          <c:spPr>
            <a:solidFill>
              <a:schemeClr val="accent1"/>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Sheet1!$B$2:$B$15</c:f>
              <c:numCache>
                <c:formatCode>General</c:formatCode>
                <c:ptCount val="14"/>
                <c:pt idx="0">
                  <c:v>27</c:v>
                </c:pt>
                <c:pt idx="1">
                  <c:v>29</c:v>
                </c:pt>
                <c:pt idx="2">
                  <c:v>23</c:v>
                </c:pt>
                <c:pt idx="3">
                  <c:v>27</c:v>
                </c:pt>
                <c:pt idx="4">
                  <c:v>24</c:v>
                </c:pt>
                <c:pt idx="5">
                  <c:v>24</c:v>
                </c:pt>
                <c:pt idx="6">
                  <c:v>28</c:v>
                </c:pt>
                <c:pt idx="7">
                  <c:v>26</c:v>
                </c:pt>
                <c:pt idx="8">
                  <c:v>28</c:v>
                </c:pt>
                <c:pt idx="9">
                  <c:v>26</c:v>
                </c:pt>
                <c:pt idx="10">
                  <c:v>29</c:v>
                </c:pt>
                <c:pt idx="11">
                  <c:v>23</c:v>
                </c:pt>
                <c:pt idx="12">
                  <c:v>27</c:v>
                </c:pt>
                <c:pt idx="13">
                  <c:v>5</c:v>
                </c:pt>
              </c:numCache>
            </c:numRef>
          </c:val>
          <c:extLst>
            <c:ext xmlns:c16="http://schemas.microsoft.com/office/drawing/2014/chart" uri="{C3380CC4-5D6E-409C-BE32-E72D297353CC}">
              <c16:uniqueId val="{00000000-F484-49FA-9153-FC0EDF39150C}"/>
            </c:ext>
          </c:extLst>
        </c:ser>
        <c:ser>
          <c:idx val="1"/>
          <c:order val="1"/>
          <c:tx>
            <c:strRef>
              <c:f>Sheet1!$C$1</c:f>
              <c:strCache>
                <c:ptCount val="1"/>
                <c:pt idx="0">
                  <c:v>maedelsabende</c:v>
                </c:pt>
              </c:strCache>
            </c:strRef>
          </c:tx>
          <c:spPr>
            <a:solidFill>
              <a:schemeClr val="accent2"/>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Sheet1!$C$2:$C$15</c:f>
              <c:numCache>
                <c:formatCode>General</c:formatCode>
                <c:ptCount val="14"/>
                <c:pt idx="0">
                  <c:v>7</c:v>
                </c:pt>
                <c:pt idx="1">
                  <c:v>9</c:v>
                </c:pt>
                <c:pt idx="2">
                  <c:v>9</c:v>
                </c:pt>
                <c:pt idx="3">
                  <c:v>8</c:v>
                </c:pt>
                <c:pt idx="4">
                  <c:v>9</c:v>
                </c:pt>
                <c:pt idx="5">
                  <c:v>7</c:v>
                </c:pt>
                <c:pt idx="6">
                  <c:v>9</c:v>
                </c:pt>
                <c:pt idx="7">
                  <c:v>9</c:v>
                </c:pt>
                <c:pt idx="8">
                  <c:v>9</c:v>
                </c:pt>
                <c:pt idx="9">
                  <c:v>8</c:v>
                </c:pt>
                <c:pt idx="10">
                  <c:v>9</c:v>
                </c:pt>
                <c:pt idx="11">
                  <c:v>7</c:v>
                </c:pt>
                <c:pt idx="12">
                  <c:v>12</c:v>
                </c:pt>
                <c:pt idx="13">
                  <c:v>1</c:v>
                </c:pt>
              </c:numCache>
            </c:numRef>
          </c:val>
          <c:extLst>
            <c:ext xmlns:c16="http://schemas.microsoft.com/office/drawing/2014/chart" uri="{C3380CC4-5D6E-409C-BE32-E72D297353CC}">
              <c16:uniqueId val="{00000001-F484-49FA-9153-FC0EDF39150C}"/>
            </c:ext>
          </c:extLst>
        </c:ser>
        <c:ser>
          <c:idx val="2"/>
          <c:order val="2"/>
          <c:tx>
            <c:strRef>
              <c:f>Sheet1!$D$1</c:f>
              <c:strCache>
                <c:ptCount val="1"/>
                <c:pt idx="0">
                  <c:v>heimathaeppchen</c:v>
                </c:pt>
              </c:strCache>
            </c:strRef>
          </c:tx>
          <c:spPr>
            <a:solidFill>
              <a:schemeClr val="accent3"/>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Sheet1!$D$2:$D$15</c:f>
              <c:numCache>
                <c:formatCode>General</c:formatCode>
                <c:ptCount val="14"/>
                <c:pt idx="0">
                  <c:v>7</c:v>
                </c:pt>
                <c:pt idx="1">
                  <c:v>6</c:v>
                </c:pt>
                <c:pt idx="2">
                  <c:v>6</c:v>
                </c:pt>
                <c:pt idx="3">
                  <c:v>6</c:v>
                </c:pt>
                <c:pt idx="4">
                  <c:v>6</c:v>
                </c:pt>
                <c:pt idx="5">
                  <c:v>7</c:v>
                </c:pt>
                <c:pt idx="6">
                  <c:v>6</c:v>
                </c:pt>
                <c:pt idx="7">
                  <c:v>6</c:v>
                </c:pt>
                <c:pt idx="8">
                  <c:v>7</c:v>
                </c:pt>
                <c:pt idx="9">
                  <c:v>6</c:v>
                </c:pt>
                <c:pt idx="10">
                  <c:v>6</c:v>
                </c:pt>
                <c:pt idx="11">
                  <c:v>6</c:v>
                </c:pt>
                <c:pt idx="12">
                  <c:v>7</c:v>
                </c:pt>
                <c:pt idx="13">
                  <c:v>0</c:v>
                </c:pt>
              </c:numCache>
            </c:numRef>
          </c:val>
          <c:extLst>
            <c:ext xmlns:c16="http://schemas.microsoft.com/office/drawing/2014/chart" uri="{C3380CC4-5D6E-409C-BE32-E72D297353CC}">
              <c16:uniqueId val="{00000002-F484-49FA-9153-FC0EDF39150C}"/>
            </c:ext>
          </c:extLst>
        </c:ser>
        <c:ser>
          <c:idx val="3"/>
          <c:order val="3"/>
          <c:tx>
            <c:strRef>
              <c:f>Sheet1!$E$1</c:f>
              <c:strCache>
                <c:ptCount val="1"/>
                <c:pt idx="0">
                  <c:v>quarks.de</c:v>
                </c:pt>
              </c:strCache>
            </c:strRef>
          </c:tx>
          <c:spPr>
            <a:solidFill>
              <a:schemeClr val="accent4"/>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Sheet1!$E$2:$E$15</c:f>
              <c:numCache>
                <c:formatCode>General</c:formatCode>
                <c:ptCount val="14"/>
                <c:pt idx="0">
                  <c:v>11</c:v>
                </c:pt>
                <c:pt idx="1">
                  <c:v>11</c:v>
                </c:pt>
                <c:pt idx="2">
                  <c:v>11</c:v>
                </c:pt>
                <c:pt idx="3">
                  <c:v>8</c:v>
                </c:pt>
                <c:pt idx="4">
                  <c:v>12</c:v>
                </c:pt>
                <c:pt idx="5">
                  <c:v>12</c:v>
                </c:pt>
                <c:pt idx="6">
                  <c:v>11</c:v>
                </c:pt>
                <c:pt idx="7">
                  <c:v>14</c:v>
                </c:pt>
                <c:pt idx="8">
                  <c:v>13</c:v>
                </c:pt>
                <c:pt idx="9">
                  <c:v>12</c:v>
                </c:pt>
                <c:pt idx="10">
                  <c:v>13</c:v>
                </c:pt>
                <c:pt idx="11">
                  <c:v>12</c:v>
                </c:pt>
                <c:pt idx="12">
                  <c:v>14</c:v>
                </c:pt>
                <c:pt idx="13">
                  <c:v>2</c:v>
                </c:pt>
              </c:numCache>
            </c:numRef>
          </c:val>
          <c:extLst>
            <c:ext xmlns:c16="http://schemas.microsoft.com/office/drawing/2014/chart" uri="{C3380CC4-5D6E-409C-BE32-E72D297353CC}">
              <c16:uniqueId val="{00000003-F484-49FA-9153-FC0EDF39150C}"/>
            </c:ext>
          </c:extLst>
        </c:ser>
        <c:ser>
          <c:idx val="4"/>
          <c:order val="4"/>
          <c:tx>
            <c:strRef>
              <c:f>Sheet1!$F$1</c:f>
              <c:strCache>
                <c:ptCount val="1"/>
                <c:pt idx="0">
                  <c:v>beautyquarks</c:v>
                </c:pt>
              </c:strCache>
            </c:strRef>
          </c:tx>
          <c:spPr>
            <a:solidFill>
              <a:schemeClr val="accent5"/>
            </a:solidFill>
            <a:ln>
              <a:noFill/>
            </a:ln>
            <a:effectLst/>
          </c:spPr>
          <c:invertIfNegative val="0"/>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Sheet1!$F$2:$F$15</c:f>
              <c:numCache>
                <c:formatCode>General</c:formatCode>
                <c:ptCount val="14"/>
                <c:pt idx="0">
                  <c:v>7</c:v>
                </c:pt>
                <c:pt idx="1">
                  <c:v>7</c:v>
                </c:pt>
                <c:pt idx="2">
                  <c:v>7</c:v>
                </c:pt>
                <c:pt idx="3">
                  <c:v>7</c:v>
                </c:pt>
                <c:pt idx="4">
                  <c:v>7</c:v>
                </c:pt>
                <c:pt idx="5">
                  <c:v>7</c:v>
                </c:pt>
                <c:pt idx="6">
                  <c:v>7</c:v>
                </c:pt>
                <c:pt idx="7">
                  <c:v>7</c:v>
                </c:pt>
                <c:pt idx="8">
                  <c:v>7</c:v>
                </c:pt>
                <c:pt idx="9">
                  <c:v>7</c:v>
                </c:pt>
                <c:pt idx="10">
                  <c:v>7</c:v>
                </c:pt>
                <c:pt idx="11">
                  <c:v>7</c:v>
                </c:pt>
                <c:pt idx="12">
                  <c:v>7</c:v>
                </c:pt>
                <c:pt idx="13">
                  <c:v>1</c:v>
                </c:pt>
              </c:numCache>
            </c:numRef>
          </c:val>
          <c:extLst>
            <c:ext xmlns:c16="http://schemas.microsoft.com/office/drawing/2014/chart" uri="{C3380CC4-5D6E-409C-BE32-E72D297353CC}">
              <c16:uniqueId val="{00000004-F484-49FA-9153-FC0EDF39150C}"/>
            </c:ext>
          </c:extLst>
        </c:ser>
        <c:dLbls>
          <c:showLegendKey val="0"/>
          <c:showVal val="0"/>
          <c:showCatName val="0"/>
          <c:showSerName val="0"/>
          <c:showPercent val="0"/>
          <c:showBubbleSize val="0"/>
        </c:dLbls>
        <c:gapWidth val="150"/>
        <c:overlap val="100"/>
        <c:axId val="444495616"/>
        <c:axId val="444490368"/>
      </c:barChart>
      <c:catAx>
        <c:axId val="444495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490368"/>
        <c:crosses val="autoZero"/>
        <c:auto val="1"/>
        <c:lblAlgn val="ctr"/>
        <c:lblOffset val="100"/>
        <c:noMultiLvlLbl val="0"/>
      </c:catAx>
      <c:valAx>
        <c:axId val="44449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49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tieresucheneinzuhause</c:v>
                </c:pt>
                <c:pt idx="1">
                  <c:v>maedelsabende</c:v>
                </c:pt>
                <c:pt idx="2">
                  <c:v>heimathaeppchen</c:v>
                </c:pt>
                <c:pt idx="3">
                  <c:v>quarks.de</c:v>
                </c:pt>
                <c:pt idx="4">
                  <c:v>beautyquarks</c:v>
                </c:pt>
              </c:strCache>
            </c:strRef>
          </c:cat>
          <c:val>
            <c:numRef>
              <c:f>Sheet1!$B$2:$B$6</c:f>
              <c:numCache>
                <c:formatCode>General</c:formatCode>
                <c:ptCount val="5"/>
                <c:pt idx="0">
                  <c:v>19</c:v>
                </c:pt>
                <c:pt idx="1">
                  <c:v>16</c:v>
                </c:pt>
                <c:pt idx="2">
                  <c:v>6</c:v>
                </c:pt>
                <c:pt idx="3">
                  <c:v>5</c:v>
                </c:pt>
                <c:pt idx="4">
                  <c:v>14</c:v>
                </c:pt>
              </c:numCache>
            </c:numRef>
          </c:val>
          <c:extLst>
            <c:ext xmlns:c16="http://schemas.microsoft.com/office/drawing/2014/chart" uri="{C3380CC4-5D6E-409C-BE32-E72D297353CC}">
              <c16:uniqueId val="{00000000-9E29-4892-BC31-1C4A1A6691D7}"/>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tieresucheneinzuhause</c:v>
                </c:pt>
                <c:pt idx="1">
                  <c:v>maedelsabende</c:v>
                </c:pt>
                <c:pt idx="2">
                  <c:v>heimathaeppchen</c:v>
                </c:pt>
                <c:pt idx="3">
                  <c:v>quarks.de</c:v>
                </c:pt>
                <c:pt idx="4">
                  <c:v>beautyquarks</c:v>
                </c:pt>
              </c:strCache>
            </c:strRef>
          </c:cat>
          <c:val>
            <c:numRef>
              <c:f>Sheet1!$C$2:$C$6</c:f>
              <c:numCache>
                <c:formatCode>General</c:formatCode>
                <c:ptCount val="5"/>
                <c:pt idx="0">
                  <c:v>32</c:v>
                </c:pt>
                <c:pt idx="1">
                  <c:v>1</c:v>
                </c:pt>
                <c:pt idx="2">
                  <c:v>6</c:v>
                </c:pt>
                <c:pt idx="3">
                  <c:v>21</c:v>
                </c:pt>
                <c:pt idx="4">
                  <c:v>0</c:v>
                </c:pt>
              </c:numCache>
            </c:numRef>
          </c:val>
          <c:extLst>
            <c:ext xmlns:c16="http://schemas.microsoft.com/office/drawing/2014/chart" uri="{C3380CC4-5D6E-409C-BE32-E72D297353CC}">
              <c16:uniqueId val="{00000001-9E29-4892-BC31-1C4A1A6691D7}"/>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tieresucheneinzuhause</c:v>
                </c:pt>
                <c:pt idx="1">
                  <c:v>maedelsabende</c:v>
                </c:pt>
                <c:pt idx="2">
                  <c:v>heimathaeppchen</c:v>
                </c:pt>
                <c:pt idx="3">
                  <c:v>quarks.de</c:v>
                </c:pt>
                <c:pt idx="4">
                  <c:v>beautyquarks</c:v>
                </c:pt>
              </c:strCache>
            </c:strRef>
          </c:cat>
          <c:val>
            <c:numRef>
              <c:f>Sheet1!$D$2:$D$6</c:f>
              <c:numCache>
                <c:formatCode>General</c:formatCode>
                <c:ptCount val="5"/>
                <c:pt idx="0">
                  <c:v>0</c:v>
                </c:pt>
                <c:pt idx="1">
                  <c:v>2</c:v>
                </c:pt>
                <c:pt idx="2">
                  <c:v>1</c:v>
                </c:pt>
                <c:pt idx="3">
                  <c:v>0</c:v>
                </c:pt>
                <c:pt idx="4">
                  <c:v>0</c:v>
                </c:pt>
              </c:numCache>
            </c:numRef>
          </c:val>
          <c:extLst>
            <c:ext xmlns:c16="http://schemas.microsoft.com/office/drawing/2014/chart" uri="{C3380CC4-5D6E-409C-BE32-E72D297353CC}">
              <c16:uniqueId val="{00000002-9E29-4892-BC31-1C4A1A6691D7}"/>
            </c:ext>
          </c:extLst>
        </c:ser>
        <c:dLbls>
          <c:showLegendKey val="0"/>
          <c:showVal val="0"/>
          <c:showCatName val="0"/>
          <c:showSerName val="0"/>
          <c:showPercent val="0"/>
          <c:showBubbleSize val="0"/>
        </c:dLbls>
        <c:gapWidth val="150"/>
        <c:overlap val="100"/>
        <c:axId val="347382312"/>
        <c:axId val="347378048"/>
      </c:barChart>
      <c:catAx>
        <c:axId val="347382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78048"/>
        <c:crosses val="autoZero"/>
        <c:auto val="1"/>
        <c:lblAlgn val="ctr"/>
        <c:lblOffset val="100"/>
        <c:noMultiLvlLbl val="0"/>
      </c:catAx>
      <c:valAx>
        <c:axId val="347378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8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tieresucheneinzuhause</c:v>
                </c:pt>
              </c:strCache>
            </c:strRef>
          </c:tx>
          <c:spPr>
            <a:ln w="28575" cap="rnd">
              <a:solidFill>
                <a:schemeClr val="accent1"/>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Sheet1!$B$2:$B$15</c:f>
              <c:numCache>
                <c:formatCode>General</c:formatCode>
                <c:ptCount val="14"/>
                <c:pt idx="0">
                  <c:v>61762</c:v>
                </c:pt>
                <c:pt idx="1">
                  <c:v>71091</c:v>
                </c:pt>
                <c:pt idx="2">
                  <c:v>71262</c:v>
                </c:pt>
                <c:pt idx="3">
                  <c:v>77705</c:v>
                </c:pt>
                <c:pt idx="4">
                  <c:v>73484</c:v>
                </c:pt>
                <c:pt idx="5">
                  <c:v>73371</c:v>
                </c:pt>
                <c:pt idx="6">
                  <c:v>74520</c:v>
                </c:pt>
                <c:pt idx="7">
                  <c:v>73689</c:v>
                </c:pt>
                <c:pt idx="8">
                  <c:v>75162</c:v>
                </c:pt>
                <c:pt idx="9">
                  <c:v>74785</c:v>
                </c:pt>
                <c:pt idx="10">
                  <c:v>76316</c:v>
                </c:pt>
                <c:pt idx="11">
                  <c:v>73850</c:v>
                </c:pt>
                <c:pt idx="12">
                  <c:v>81632</c:v>
                </c:pt>
                <c:pt idx="13">
                  <c:v>83706</c:v>
                </c:pt>
              </c:numCache>
            </c:numRef>
          </c:val>
          <c:smooth val="0"/>
          <c:extLst>
            <c:ext xmlns:c16="http://schemas.microsoft.com/office/drawing/2014/chart" uri="{C3380CC4-5D6E-409C-BE32-E72D297353CC}">
              <c16:uniqueId val="{00000000-0D69-4A5C-874C-6A2494413047}"/>
            </c:ext>
          </c:extLst>
        </c:ser>
        <c:ser>
          <c:idx val="1"/>
          <c:order val="1"/>
          <c:tx>
            <c:strRef>
              <c:f>Sheet1!$C$1</c:f>
              <c:strCache>
                <c:ptCount val="1"/>
                <c:pt idx="0">
                  <c:v>maedelsabende</c:v>
                </c:pt>
              </c:strCache>
            </c:strRef>
          </c:tx>
          <c:spPr>
            <a:ln w="28575" cap="rnd">
              <a:solidFill>
                <a:schemeClr val="accent2"/>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Sheet1!$C$2:$C$15</c:f>
              <c:numCache>
                <c:formatCode>General</c:formatCode>
                <c:ptCount val="14"/>
                <c:pt idx="0">
                  <c:v>109924</c:v>
                </c:pt>
                <c:pt idx="1">
                  <c:v>110076</c:v>
                </c:pt>
                <c:pt idx="2">
                  <c:v>121331</c:v>
                </c:pt>
                <c:pt idx="3">
                  <c:v>112866</c:v>
                </c:pt>
                <c:pt idx="4">
                  <c:v>124196</c:v>
                </c:pt>
                <c:pt idx="5">
                  <c:v>117150</c:v>
                </c:pt>
                <c:pt idx="6">
                  <c:v>114783</c:v>
                </c:pt>
                <c:pt idx="7">
                  <c:v>91830</c:v>
                </c:pt>
                <c:pt idx="8">
                  <c:v>100971</c:v>
                </c:pt>
                <c:pt idx="9">
                  <c:v>102440</c:v>
                </c:pt>
                <c:pt idx="10">
                  <c:v>108811</c:v>
                </c:pt>
                <c:pt idx="11">
                  <c:v>108352</c:v>
                </c:pt>
                <c:pt idx="12">
                  <c:v>105991</c:v>
                </c:pt>
                <c:pt idx="13">
                  <c:v>99444</c:v>
                </c:pt>
              </c:numCache>
            </c:numRef>
          </c:val>
          <c:smooth val="0"/>
          <c:extLst>
            <c:ext xmlns:c16="http://schemas.microsoft.com/office/drawing/2014/chart" uri="{C3380CC4-5D6E-409C-BE32-E72D297353CC}">
              <c16:uniqueId val="{00000001-0D69-4A5C-874C-6A2494413047}"/>
            </c:ext>
          </c:extLst>
        </c:ser>
        <c:ser>
          <c:idx val="2"/>
          <c:order val="2"/>
          <c:tx>
            <c:strRef>
              <c:f>Sheet1!$D$1</c:f>
              <c:strCache>
                <c:ptCount val="1"/>
                <c:pt idx="0">
                  <c:v>heimathaeppchen</c:v>
                </c:pt>
              </c:strCache>
            </c:strRef>
          </c:tx>
          <c:spPr>
            <a:ln w="28575" cap="rnd">
              <a:solidFill>
                <a:schemeClr val="accent3"/>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Sheet1!$D$2:$D$15</c:f>
              <c:numCache>
                <c:formatCode>General</c:formatCode>
                <c:ptCount val="14"/>
                <c:pt idx="0">
                  <c:v>32030</c:v>
                </c:pt>
                <c:pt idx="1">
                  <c:v>28348</c:v>
                </c:pt>
                <c:pt idx="2">
                  <c:v>22516</c:v>
                </c:pt>
                <c:pt idx="3">
                  <c:v>23297</c:v>
                </c:pt>
                <c:pt idx="4">
                  <c:v>27459</c:v>
                </c:pt>
                <c:pt idx="5">
                  <c:v>44974</c:v>
                </c:pt>
                <c:pt idx="6">
                  <c:v>30349</c:v>
                </c:pt>
                <c:pt idx="7">
                  <c:v>31621</c:v>
                </c:pt>
                <c:pt idx="8">
                  <c:v>56786</c:v>
                </c:pt>
                <c:pt idx="9">
                  <c:v>29775</c:v>
                </c:pt>
                <c:pt idx="10">
                  <c:v>24193</c:v>
                </c:pt>
                <c:pt idx="11">
                  <c:v>23321</c:v>
                </c:pt>
                <c:pt idx="12">
                  <c:v>35962</c:v>
                </c:pt>
                <c:pt idx="13">
                  <c:v>36222</c:v>
                </c:pt>
              </c:numCache>
            </c:numRef>
          </c:val>
          <c:smooth val="0"/>
          <c:extLst>
            <c:ext xmlns:c16="http://schemas.microsoft.com/office/drawing/2014/chart" uri="{C3380CC4-5D6E-409C-BE32-E72D297353CC}">
              <c16:uniqueId val="{00000002-0D69-4A5C-874C-6A2494413047}"/>
            </c:ext>
          </c:extLst>
        </c:ser>
        <c:ser>
          <c:idx val="3"/>
          <c:order val="3"/>
          <c:tx>
            <c:strRef>
              <c:f>Sheet1!$E$1</c:f>
              <c:strCache>
                <c:ptCount val="1"/>
                <c:pt idx="0">
                  <c:v>quarks.de</c:v>
                </c:pt>
              </c:strCache>
            </c:strRef>
          </c:tx>
          <c:spPr>
            <a:ln w="28575" cap="rnd">
              <a:solidFill>
                <a:schemeClr val="accent4"/>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Sheet1!$E$2:$E$15</c:f>
              <c:numCache>
                <c:formatCode>General</c:formatCode>
                <c:ptCount val="14"/>
                <c:pt idx="0">
                  <c:v>462842</c:v>
                </c:pt>
                <c:pt idx="1">
                  <c:v>516607</c:v>
                </c:pt>
                <c:pt idx="2">
                  <c:v>506835</c:v>
                </c:pt>
                <c:pt idx="3">
                  <c:v>518669</c:v>
                </c:pt>
                <c:pt idx="4">
                  <c:v>701071</c:v>
                </c:pt>
                <c:pt idx="5">
                  <c:v>743044</c:v>
                </c:pt>
                <c:pt idx="6">
                  <c:v>604895</c:v>
                </c:pt>
                <c:pt idx="7">
                  <c:v>554032</c:v>
                </c:pt>
                <c:pt idx="8">
                  <c:v>568596</c:v>
                </c:pt>
                <c:pt idx="9">
                  <c:v>735493</c:v>
                </c:pt>
                <c:pt idx="10">
                  <c:v>701768</c:v>
                </c:pt>
                <c:pt idx="11">
                  <c:v>680821</c:v>
                </c:pt>
                <c:pt idx="12">
                  <c:v>475670</c:v>
                </c:pt>
                <c:pt idx="13">
                  <c:v>456946</c:v>
                </c:pt>
              </c:numCache>
            </c:numRef>
          </c:val>
          <c:smooth val="0"/>
          <c:extLst>
            <c:ext xmlns:c16="http://schemas.microsoft.com/office/drawing/2014/chart" uri="{C3380CC4-5D6E-409C-BE32-E72D297353CC}">
              <c16:uniqueId val="{00000003-0D69-4A5C-874C-6A2494413047}"/>
            </c:ext>
          </c:extLst>
        </c:ser>
        <c:ser>
          <c:idx val="4"/>
          <c:order val="4"/>
          <c:tx>
            <c:strRef>
              <c:f>Sheet1!$F$1</c:f>
              <c:strCache>
                <c:ptCount val="1"/>
                <c:pt idx="0">
                  <c:v>beautyquarks</c:v>
                </c:pt>
              </c:strCache>
            </c:strRef>
          </c:tx>
          <c:spPr>
            <a:ln w="28575" cap="rnd">
              <a:solidFill>
                <a:schemeClr val="accent5"/>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Sheet1!$F$2:$F$15</c:f>
              <c:numCache>
                <c:formatCode>General</c:formatCode>
                <c:ptCount val="14"/>
                <c:pt idx="0">
                  <c:v>13643</c:v>
                </c:pt>
                <c:pt idx="1">
                  <c:v>13556</c:v>
                </c:pt>
                <c:pt idx="2">
                  <c:v>16183</c:v>
                </c:pt>
                <c:pt idx="3">
                  <c:v>19393</c:v>
                </c:pt>
                <c:pt idx="4">
                  <c:v>21721</c:v>
                </c:pt>
                <c:pt idx="5">
                  <c:v>25964</c:v>
                </c:pt>
                <c:pt idx="6">
                  <c:v>17386</c:v>
                </c:pt>
                <c:pt idx="7">
                  <c:v>16292</c:v>
                </c:pt>
                <c:pt idx="8">
                  <c:v>13425</c:v>
                </c:pt>
                <c:pt idx="9">
                  <c:v>13461</c:v>
                </c:pt>
                <c:pt idx="10">
                  <c:v>14556</c:v>
                </c:pt>
                <c:pt idx="11">
                  <c:v>19365</c:v>
                </c:pt>
                <c:pt idx="12">
                  <c:v>16550</c:v>
                </c:pt>
                <c:pt idx="13">
                  <c:v>16330</c:v>
                </c:pt>
              </c:numCache>
            </c:numRef>
          </c:val>
          <c:smooth val="0"/>
          <c:extLst>
            <c:ext xmlns:c16="http://schemas.microsoft.com/office/drawing/2014/chart" uri="{C3380CC4-5D6E-409C-BE32-E72D297353CC}">
              <c16:uniqueId val="{00000004-0D69-4A5C-874C-6A2494413047}"/>
            </c:ext>
          </c:extLst>
        </c:ser>
        <c:dLbls>
          <c:showLegendKey val="0"/>
          <c:showVal val="0"/>
          <c:showCatName val="0"/>
          <c:showSerName val="0"/>
          <c:showPercent val="0"/>
          <c:showBubbleSize val="0"/>
        </c:dLbls>
        <c:smooth val="0"/>
        <c:axId val="347376080"/>
        <c:axId val="347381656"/>
      </c:lineChart>
      <c:catAx>
        <c:axId val="347376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81656"/>
        <c:crosses val="autoZero"/>
        <c:auto val="1"/>
        <c:lblAlgn val="ctr"/>
        <c:lblOffset val="100"/>
        <c:noMultiLvlLbl val="0"/>
      </c:catAx>
      <c:valAx>
        <c:axId val="34738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7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tieresucheneinzuhause</c:v>
                </c:pt>
              </c:strCache>
            </c:strRef>
          </c:tx>
          <c:spPr>
            <a:ln w="28575" cap="rnd">
              <a:solidFill>
                <a:schemeClr val="accent1"/>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Sheet1!$B$2:$B$15</c:f>
              <c:numCache>
                <c:formatCode>General</c:formatCode>
                <c:ptCount val="14"/>
                <c:pt idx="0">
                  <c:v>1994125</c:v>
                </c:pt>
                <c:pt idx="1">
                  <c:v>2274872</c:v>
                </c:pt>
                <c:pt idx="2">
                  <c:v>2112699</c:v>
                </c:pt>
                <c:pt idx="3">
                  <c:v>2060401</c:v>
                </c:pt>
                <c:pt idx="4">
                  <c:v>2183735</c:v>
                </c:pt>
                <c:pt idx="5">
                  <c:v>1979383</c:v>
                </c:pt>
                <c:pt idx="6">
                  <c:v>2143134</c:v>
                </c:pt>
                <c:pt idx="7">
                  <c:v>2063230</c:v>
                </c:pt>
                <c:pt idx="8">
                  <c:v>2141033</c:v>
                </c:pt>
                <c:pt idx="9">
                  <c:v>2181793</c:v>
                </c:pt>
                <c:pt idx="10">
                  <c:v>2311877</c:v>
                </c:pt>
                <c:pt idx="11">
                  <c:v>1911790</c:v>
                </c:pt>
                <c:pt idx="12">
                  <c:v>2175652</c:v>
                </c:pt>
                <c:pt idx="13">
                  <c:v>2281400</c:v>
                </c:pt>
              </c:numCache>
            </c:numRef>
          </c:val>
          <c:smooth val="0"/>
          <c:extLst>
            <c:ext xmlns:c16="http://schemas.microsoft.com/office/drawing/2014/chart" uri="{C3380CC4-5D6E-409C-BE32-E72D297353CC}">
              <c16:uniqueId val="{00000000-3955-485F-87CA-56749DBDAEB6}"/>
            </c:ext>
          </c:extLst>
        </c:ser>
        <c:ser>
          <c:idx val="1"/>
          <c:order val="1"/>
          <c:tx>
            <c:strRef>
              <c:f>Sheet1!$C$1</c:f>
              <c:strCache>
                <c:ptCount val="1"/>
                <c:pt idx="0">
                  <c:v>maedelsabende</c:v>
                </c:pt>
              </c:strCache>
            </c:strRef>
          </c:tx>
          <c:spPr>
            <a:ln w="28575" cap="rnd">
              <a:solidFill>
                <a:schemeClr val="accent2"/>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Sheet1!$C$2:$C$15</c:f>
              <c:numCache>
                <c:formatCode>General</c:formatCode>
                <c:ptCount val="14"/>
                <c:pt idx="0">
                  <c:v>7114405</c:v>
                </c:pt>
                <c:pt idx="1">
                  <c:v>6286621</c:v>
                </c:pt>
                <c:pt idx="2">
                  <c:v>7096103</c:v>
                </c:pt>
                <c:pt idx="3">
                  <c:v>8117316</c:v>
                </c:pt>
                <c:pt idx="4">
                  <c:v>7084899</c:v>
                </c:pt>
                <c:pt idx="5">
                  <c:v>7024113</c:v>
                </c:pt>
                <c:pt idx="6">
                  <c:v>8787767</c:v>
                </c:pt>
                <c:pt idx="7">
                  <c:v>6652790</c:v>
                </c:pt>
                <c:pt idx="8">
                  <c:v>6015547</c:v>
                </c:pt>
                <c:pt idx="9">
                  <c:v>6944438</c:v>
                </c:pt>
                <c:pt idx="10">
                  <c:v>9301770</c:v>
                </c:pt>
                <c:pt idx="11">
                  <c:v>4889650</c:v>
                </c:pt>
                <c:pt idx="12">
                  <c:v>7437127</c:v>
                </c:pt>
                <c:pt idx="13">
                  <c:v>6823704</c:v>
                </c:pt>
              </c:numCache>
            </c:numRef>
          </c:val>
          <c:smooth val="0"/>
          <c:extLst>
            <c:ext xmlns:c16="http://schemas.microsoft.com/office/drawing/2014/chart" uri="{C3380CC4-5D6E-409C-BE32-E72D297353CC}">
              <c16:uniqueId val="{00000001-3955-485F-87CA-56749DBDAEB6}"/>
            </c:ext>
          </c:extLst>
        </c:ser>
        <c:ser>
          <c:idx val="2"/>
          <c:order val="2"/>
          <c:tx>
            <c:strRef>
              <c:f>Sheet1!$D$1</c:f>
              <c:strCache>
                <c:ptCount val="1"/>
                <c:pt idx="0">
                  <c:v>heimathaeppchen</c:v>
                </c:pt>
              </c:strCache>
            </c:strRef>
          </c:tx>
          <c:spPr>
            <a:ln w="28575" cap="rnd">
              <a:solidFill>
                <a:schemeClr val="accent3"/>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Sheet1!$D$2:$D$15</c:f>
              <c:numCache>
                <c:formatCode>General</c:formatCode>
                <c:ptCount val="14"/>
                <c:pt idx="0">
                  <c:v>184916</c:v>
                </c:pt>
                <c:pt idx="1">
                  <c:v>187691</c:v>
                </c:pt>
                <c:pt idx="2">
                  <c:v>167326</c:v>
                </c:pt>
                <c:pt idx="3">
                  <c:v>170349</c:v>
                </c:pt>
                <c:pt idx="4">
                  <c:v>189284</c:v>
                </c:pt>
                <c:pt idx="5">
                  <c:v>215906</c:v>
                </c:pt>
                <c:pt idx="6">
                  <c:v>182432</c:v>
                </c:pt>
                <c:pt idx="7">
                  <c:v>210126</c:v>
                </c:pt>
                <c:pt idx="8">
                  <c:v>306458</c:v>
                </c:pt>
                <c:pt idx="9">
                  <c:v>173898</c:v>
                </c:pt>
                <c:pt idx="10">
                  <c:v>205130</c:v>
                </c:pt>
                <c:pt idx="11">
                  <c:v>195053</c:v>
                </c:pt>
                <c:pt idx="12">
                  <c:v>241486</c:v>
                </c:pt>
                <c:pt idx="13">
                  <c:v>229425</c:v>
                </c:pt>
              </c:numCache>
            </c:numRef>
          </c:val>
          <c:smooth val="0"/>
          <c:extLst>
            <c:ext xmlns:c16="http://schemas.microsoft.com/office/drawing/2014/chart" uri="{C3380CC4-5D6E-409C-BE32-E72D297353CC}">
              <c16:uniqueId val="{00000002-3955-485F-87CA-56749DBDAEB6}"/>
            </c:ext>
          </c:extLst>
        </c:ser>
        <c:ser>
          <c:idx val="3"/>
          <c:order val="3"/>
          <c:tx>
            <c:strRef>
              <c:f>Sheet1!$E$1</c:f>
              <c:strCache>
                <c:ptCount val="1"/>
                <c:pt idx="0">
                  <c:v>quarks.de</c:v>
                </c:pt>
              </c:strCache>
            </c:strRef>
          </c:tx>
          <c:spPr>
            <a:ln w="28575" cap="rnd">
              <a:solidFill>
                <a:schemeClr val="accent4"/>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Sheet1!$E$2:$E$15</c:f>
              <c:numCache>
                <c:formatCode>General</c:formatCode>
                <c:ptCount val="14"/>
                <c:pt idx="0">
                  <c:v>2957378</c:v>
                </c:pt>
                <c:pt idx="1">
                  <c:v>2645665</c:v>
                </c:pt>
                <c:pt idx="2">
                  <c:v>3334844</c:v>
                </c:pt>
                <c:pt idx="3">
                  <c:v>2549938</c:v>
                </c:pt>
                <c:pt idx="4">
                  <c:v>3694706</c:v>
                </c:pt>
                <c:pt idx="5">
                  <c:v>3552728</c:v>
                </c:pt>
                <c:pt idx="6">
                  <c:v>3190299</c:v>
                </c:pt>
                <c:pt idx="7">
                  <c:v>4035299</c:v>
                </c:pt>
                <c:pt idx="8">
                  <c:v>4471202</c:v>
                </c:pt>
                <c:pt idx="9">
                  <c:v>3970320</c:v>
                </c:pt>
                <c:pt idx="10">
                  <c:v>3667519</c:v>
                </c:pt>
                <c:pt idx="11">
                  <c:v>3830981</c:v>
                </c:pt>
                <c:pt idx="12">
                  <c:v>4375264</c:v>
                </c:pt>
                <c:pt idx="13">
                  <c:v>4452725</c:v>
                </c:pt>
              </c:numCache>
            </c:numRef>
          </c:val>
          <c:smooth val="0"/>
          <c:extLst>
            <c:ext xmlns:c16="http://schemas.microsoft.com/office/drawing/2014/chart" uri="{C3380CC4-5D6E-409C-BE32-E72D297353CC}">
              <c16:uniqueId val="{00000003-3955-485F-87CA-56749DBDAEB6}"/>
            </c:ext>
          </c:extLst>
        </c:ser>
        <c:ser>
          <c:idx val="4"/>
          <c:order val="4"/>
          <c:tx>
            <c:strRef>
              <c:f>Sheet1!$F$1</c:f>
              <c:strCache>
                <c:ptCount val="1"/>
                <c:pt idx="0">
                  <c:v>beautyquarks</c:v>
                </c:pt>
              </c:strCache>
            </c:strRef>
          </c:tx>
          <c:spPr>
            <a:ln w="28575" cap="rnd">
              <a:solidFill>
                <a:schemeClr val="accent5"/>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Sheet1!$F$2:$F$15</c:f>
              <c:numCache>
                <c:formatCode>General</c:formatCode>
                <c:ptCount val="14"/>
                <c:pt idx="0">
                  <c:v>85207</c:v>
                </c:pt>
                <c:pt idx="1">
                  <c:v>83621</c:v>
                </c:pt>
                <c:pt idx="2">
                  <c:v>84293</c:v>
                </c:pt>
                <c:pt idx="3">
                  <c:v>94619</c:v>
                </c:pt>
                <c:pt idx="4">
                  <c:v>94119</c:v>
                </c:pt>
                <c:pt idx="5">
                  <c:v>108385</c:v>
                </c:pt>
                <c:pt idx="6">
                  <c:v>77489</c:v>
                </c:pt>
                <c:pt idx="7">
                  <c:v>80639</c:v>
                </c:pt>
                <c:pt idx="8">
                  <c:v>69859</c:v>
                </c:pt>
                <c:pt idx="9">
                  <c:v>79399</c:v>
                </c:pt>
                <c:pt idx="10">
                  <c:v>105359</c:v>
                </c:pt>
                <c:pt idx="11">
                  <c:v>100252</c:v>
                </c:pt>
                <c:pt idx="12">
                  <c:v>79838</c:v>
                </c:pt>
                <c:pt idx="13">
                  <c:v>83000</c:v>
                </c:pt>
              </c:numCache>
            </c:numRef>
          </c:val>
          <c:smooth val="0"/>
          <c:extLst>
            <c:ext xmlns:c16="http://schemas.microsoft.com/office/drawing/2014/chart" uri="{C3380CC4-5D6E-409C-BE32-E72D297353CC}">
              <c16:uniqueId val="{00000004-3955-485F-87CA-56749DBDAEB6}"/>
            </c:ext>
          </c:extLst>
        </c:ser>
        <c:dLbls>
          <c:showLegendKey val="0"/>
          <c:showVal val="0"/>
          <c:showCatName val="0"/>
          <c:showSerName val="0"/>
          <c:showPercent val="0"/>
          <c:showBubbleSize val="0"/>
        </c:dLbls>
        <c:smooth val="0"/>
        <c:axId val="347383624"/>
        <c:axId val="347380672"/>
      </c:lineChart>
      <c:catAx>
        <c:axId val="347383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80672"/>
        <c:crosses val="autoZero"/>
        <c:auto val="1"/>
        <c:lblAlgn val="ctr"/>
        <c:lblOffset val="100"/>
        <c:noMultiLvlLbl val="0"/>
      </c:catAx>
      <c:valAx>
        <c:axId val="34738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8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tieresucheneinzuhause</c:v>
                </c:pt>
              </c:strCache>
            </c:strRef>
          </c:tx>
          <c:spPr>
            <a:ln w="28575" cap="rnd">
              <a:solidFill>
                <a:schemeClr val="accent1"/>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Sheet1!$B$2:$B$15</c:f>
              <c:numCache>
                <c:formatCode>General</c:formatCode>
                <c:ptCount val="14"/>
                <c:pt idx="0">
                  <c:v>2.073</c:v>
                </c:pt>
                <c:pt idx="1">
                  <c:v>2.2185000000000001</c:v>
                </c:pt>
                <c:pt idx="2">
                  <c:v>2.3439999999999999</c:v>
                </c:pt>
                <c:pt idx="3">
                  <c:v>2.3555000000000001</c:v>
                </c:pt>
                <c:pt idx="4">
                  <c:v>2.0527000000000002</c:v>
                </c:pt>
                <c:pt idx="5">
                  <c:v>2.2563</c:v>
                </c:pt>
                <c:pt idx="6">
                  <c:v>2.1143000000000001</c:v>
                </c:pt>
                <c:pt idx="7">
                  <c:v>2.2324999999999999</c:v>
                </c:pt>
                <c:pt idx="8">
                  <c:v>2.0703999999999998</c:v>
                </c:pt>
                <c:pt idx="9">
                  <c:v>2.1107999999999998</c:v>
                </c:pt>
                <c:pt idx="10">
                  <c:v>1.9417</c:v>
                </c:pt>
                <c:pt idx="11">
                  <c:v>1.9372</c:v>
                </c:pt>
                <c:pt idx="12">
                  <c:v>1.8681000000000001</c:v>
                </c:pt>
                <c:pt idx="13">
                  <c:v>1.7302</c:v>
                </c:pt>
              </c:numCache>
            </c:numRef>
          </c:val>
          <c:smooth val="0"/>
          <c:extLst>
            <c:ext xmlns:c16="http://schemas.microsoft.com/office/drawing/2014/chart" uri="{C3380CC4-5D6E-409C-BE32-E72D297353CC}">
              <c16:uniqueId val="{00000000-6B30-4556-BAB2-CA99E5F32DAE}"/>
            </c:ext>
          </c:extLst>
        </c:ser>
        <c:ser>
          <c:idx val="1"/>
          <c:order val="1"/>
          <c:tx>
            <c:strRef>
              <c:f>Sheet1!$C$1</c:f>
              <c:strCache>
                <c:ptCount val="1"/>
                <c:pt idx="0">
                  <c:v>maedelsabende</c:v>
                </c:pt>
              </c:strCache>
            </c:strRef>
          </c:tx>
          <c:spPr>
            <a:ln w="28575" cap="rnd">
              <a:solidFill>
                <a:schemeClr val="accent2"/>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Sheet1!$C$2:$C$15</c:f>
              <c:numCache>
                <c:formatCode>General</c:formatCode>
                <c:ptCount val="14"/>
                <c:pt idx="0">
                  <c:v>4.0232000000000001</c:v>
                </c:pt>
                <c:pt idx="1">
                  <c:v>3.5444</c:v>
                </c:pt>
                <c:pt idx="2">
                  <c:v>4.6345999999999998</c:v>
                </c:pt>
                <c:pt idx="3">
                  <c:v>3.7627999999999999</c:v>
                </c:pt>
                <c:pt idx="4">
                  <c:v>4.8421000000000003</c:v>
                </c:pt>
                <c:pt idx="5">
                  <c:v>4.3079999999999998</c:v>
                </c:pt>
                <c:pt idx="6">
                  <c:v>6.7911000000000001</c:v>
                </c:pt>
                <c:pt idx="7">
                  <c:v>2.4098999999999999</c:v>
                </c:pt>
                <c:pt idx="8">
                  <c:v>3.83</c:v>
                </c:pt>
                <c:pt idx="9">
                  <c:v>3.5026000000000002</c:v>
                </c:pt>
                <c:pt idx="10">
                  <c:v>3.8658000000000001</c:v>
                </c:pt>
                <c:pt idx="11">
                  <c:v>3.8155999999999999</c:v>
                </c:pt>
                <c:pt idx="12">
                  <c:v>3.1065999999999998</c:v>
                </c:pt>
                <c:pt idx="13">
                  <c:v>2.7161</c:v>
                </c:pt>
              </c:numCache>
            </c:numRef>
          </c:val>
          <c:smooth val="0"/>
          <c:extLst>
            <c:ext xmlns:c16="http://schemas.microsoft.com/office/drawing/2014/chart" uri="{C3380CC4-5D6E-409C-BE32-E72D297353CC}">
              <c16:uniqueId val="{00000001-6B30-4556-BAB2-CA99E5F32DAE}"/>
            </c:ext>
          </c:extLst>
        </c:ser>
        <c:ser>
          <c:idx val="2"/>
          <c:order val="2"/>
          <c:tx>
            <c:strRef>
              <c:f>Sheet1!$D$1</c:f>
              <c:strCache>
                <c:ptCount val="1"/>
                <c:pt idx="0">
                  <c:v>heimathaeppchen</c:v>
                </c:pt>
              </c:strCache>
            </c:strRef>
          </c:tx>
          <c:spPr>
            <a:ln w="28575" cap="rnd">
              <a:solidFill>
                <a:schemeClr val="accent3"/>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Sheet1!$D$2:$D$15</c:f>
              <c:numCache>
                <c:formatCode>General</c:formatCode>
                <c:ptCount val="14"/>
                <c:pt idx="0">
                  <c:v>2.7565</c:v>
                </c:pt>
                <c:pt idx="1">
                  <c:v>2.1476999999999999</c:v>
                </c:pt>
                <c:pt idx="2">
                  <c:v>2.7936000000000001</c:v>
                </c:pt>
                <c:pt idx="3">
                  <c:v>3.1520999999999999</c:v>
                </c:pt>
                <c:pt idx="4">
                  <c:v>2.7578999999999998</c:v>
                </c:pt>
                <c:pt idx="5">
                  <c:v>3.1467999999999998</c:v>
                </c:pt>
                <c:pt idx="6">
                  <c:v>2.4746000000000001</c:v>
                </c:pt>
                <c:pt idx="7">
                  <c:v>2.6810999999999998</c:v>
                </c:pt>
                <c:pt idx="8">
                  <c:v>3.7403</c:v>
                </c:pt>
                <c:pt idx="9">
                  <c:v>2.387</c:v>
                </c:pt>
                <c:pt idx="10">
                  <c:v>1.9918</c:v>
                </c:pt>
                <c:pt idx="11">
                  <c:v>2.0444</c:v>
                </c:pt>
                <c:pt idx="12">
                  <c:v>2.8155999999999999</c:v>
                </c:pt>
                <c:pt idx="13">
                  <c:v>0</c:v>
                </c:pt>
              </c:numCache>
            </c:numRef>
          </c:val>
          <c:smooth val="0"/>
          <c:extLst>
            <c:ext xmlns:c16="http://schemas.microsoft.com/office/drawing/2014/chart" uri="{C3380CC4-5D6E-409C-BE32-E72D297353CC}">
              <c16:uniqueId val="{00000002-6B30-4556-BAB2-CA99E5F32DAE}"/>
            </c:ext>
          </c:extLst>
        </c:ser>
        <c:ser>
          <c:idx val="3"/>
          <c:order val="3"/>
          <c:tx>
            <c:strRef>
              <c:f>Sheet1!$E$1</c:f>
              <c:strCache>
                <c:ptCount val="1"/>
                <c:pt idx="0">
                  <c:v>quarks.de</c:v>
                </c:pt>
              </c:strCache>
            </c:strRef>
          </c:tx>
          <c:spPr>
            <a:ln w="28575" cap="rnd">
              <a:solidFill>
                <a:schemeClr val="accent4"/>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Sheet1!$E$2:$E$15</c:f>
              <c:numCache>
                <c:formatCode>General</c:formatCode>
                <c:ptCount val="14"/>
                <c:pt idx="0">
                  <c:v>3.8953000000000002</c:v>
                </c:pt>
                <c:pt idx="1">
                  <c:v>3.3532999999999999</c:v>
                </c:pt>
                <c:pt idx="2">
                  <c:v>3.7780999999999998</c:v>
                </c:pt>
                <c:pt idx="3">
                  <c:v>3.3180999999999998</c:v>
                </c:pt>
                <c:pt idx="4">
                  <c:v>4.2573999999999996</c:v>
                </c:pt>
                <c:pt idx="5">
                  <c:v>4.0618999999999996</c:v>
                </c:pt>
                <c:pt idx="6">
                  <c:v>3.8386</c:v>
                </c:pt>
                <c:pt idx="7">
                  <c:v>3.8290000000000002</c:v>
                </c:pt>
                <c:pt idx="8">
                  <c:v>3.8571</c:v>
                </c:pt>
                <c:pt idx="9">
                  <c:v>4.1177000000000001</c:v>
                </c:pt>
                <c:pt idx="10">
                  <c:v>3.0813999999999999</c:v>
                </c:pt>
                <c:pt idx="11">
                  <c:v>3.3959999999999999</c:v>
                </c:pt>
                <c:pt idx="12">
                  <c:v>3.5718000000000001</c:v>
                </c:pt>
                <c:pt idx="13">
                  <c:v>2.2090999999999998</c:v>
                </c:pt>
              </c:numCache>
            </c:numRef>
          </c:val>
          <c:smooth val="0"/>
          <c:extLst>
            <c:ext xmlns:c16="http://schemas.microsoft.com/office/drawing/2014/chart" uri="{C3380CC4-5D6E-409C-BE32-E72D297353CC}">
              <c16:uniqueId val="{00000003-6B30-4556-BAB2-CA99E5F32DAE}"/>
            </c:ext>
          </c:extLst>
        </c:ser>
        <c:ser>
          <c:idx val="4"/>
          <c:order val="4"/>
          <c:tx>
            <c:strRef>
              <c:f>Sheet1!$F$1</c:f>
              <c:strCache>
                <c:ptCount val="1"/>
                <c:pt idx="0">
                  <c:v>beautyquarks</c:v>
                </c:pt>
              </c:strCache>
            </c:strRef>
          </c:tx>
          <c:spPr>
            <a:ln w="28575" cap="rnd">
              <a:solidFill>
                <a:schemeClr val="accent5"/>
              </a:solidFill>
              <a:round/>
            </a:ln>
            <a:effectLst/>
          </c:spPr>
          <c:marker>
            <c:symbol val="none"/>
          </c:marker>
          <c:cat>
            <c:strRef>
              <c:f>Sheet1!$A$2:$A$15</c:f>
              <c:strCache>
                <c:ptCount val="14"/>
                <c:pt idx="0">
                  <c:v>04.02.2019</c:v>
                </c:pt>
                <c:pt idx="1">
                  <c:v>11.02.2019</c:v>
                </c:pt>
                <c:pt idx="2">
                  <c:v>18.02.2019</c:v>
                </c:pt>
                <c:pt idx="3">
                  <c:v>25.02.2019</c:v>
                </c:pt>
                <c:pt idx="4">
                  <c:v>04.03.2019</c:v>
                </c:pt>
                <c:pt idx="5">
                  <c:v>11.03.2019</c:v>
                </c:pt>
                <c:pt idx="6">
                  <c:v>18.03.2019</c:v>
                </c:pt>
                <c:pt idx="7">
                  <c:v>25.03.2019</c:v>
                </c:pt>
                <c:pt idx="8">
                  <c:v>01.04.2019</c:v>
                </c:pt>
                <c:pt idx="9">
                  <c:v>08.04.2019</c:v>
                </c:pt>
                <c:pt idx="10">
                  <c:v>15.04.2019</c:v>
                </c:pt>
                <c:pt idx="11">
                  <c:v>22.04.2019</c:v>
                </c:pt>
                <c:pt idx="12">
                  <c:v>29.04.2019</c:v>
                </c:pt>
                <c:pt idx="13">
                  <c:v>06.05.2019</c:v>
                </c:pt>
              </c:strCache>
            </c:strRef>
          </c:cat>
          <c:val>
            <c:numRef>
              <c:f>Sheet1!$F$2:$F$15</c:f>
              <c:numCache>
                <c:formatCode>General</c:formatCode>
                <c:ptCount val="14"/>
                <c:pt idx="0">
                  <c:v>6.4391999999999996</c:v>
                </c:pt>
                <c:pt idx="1">
                  <c:v>6.4112</c:v>
                </c:pt>
                <c:pt idx="2">
                  <c:v>4.9993999999999996</c:v>
                </c:pt>
                <c:pt idx="3">
                  <c:v>4.1039000000000003</c:v>
                </c:pt>
                <c:pt idx="4">
                  <c:v>6.3608000000000002</c:v>
                </c:pt>
                <c:pt idx="5">
                  <c:v>5.1138000000000003</c:v>
                </c:pt>
                <c:pt idx="6">
                  <c:v>5.149</c:v>
                </c:pt>
                <c:pt idx="7">
                  <c:v>5.6360000000000001</c:v>
                </c:pt>
                <c:pt idx="8">
                  <c:v>5.0342000000000002</c:v>
                </c:pt>
                <c:pt idx="9">
                  <c:v>4.5769000000000002</c:v>
                </c:pt>
                <c:pt idx="10">
                  <c:v>4.8414000000000001</c:v>
                </c:pt>
                <c:pt idx="11">
                  <c:v>4.2953999999999999</c:v>
                </c:pt>
                <c:pt idx="12">
                  <c:v>4.3631000000000002</c:v>
                </c:pt>
                <c:pt idx="13">
                  <c:v>5.4610000000000003</c:v>
                </c:pt>
              </c:numCache>
            </c:numRef>
          </c:val>
          <c:smooth val="0"/>
          <c:extLst>
            <c:ext xmlns:c16="http://schemas.microsoft.com/office/drawing/2014/chart" uri="{C3380CC4-5D6E-409C-BE32-E72D297353CC}">
              <c16:uniqueId val="{00000004-6B30-4556-BAB2-CA99E5F32DAE}"/>
            </c:ext>
          </c:extLst>
        </c:ser>
        <c:dLbls>
          <c:showLegendKey val="0"/>
          <c:showVal val="0"/>
          <c:showCatName val="0"/>
          <c:showSerName val="0"/>
          <c:showPercent val="0"/>
          <c:showBubbleSize val="0"/>
        </c:dLbls>
        <c:smooth val="0"/>
        <c:axId val="341016968"/>
        <c:axId val="341011392"/>
      </c:lineChart>
      <c:catAx>
        <c:axId val="341016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11392"/>
        <c:crosses val="autoZero"/>
        <c:auto val="1"/>
        <c:lblAlgn val="ctr"/>
        <c:lblOffset val="100"/>
        <c:noMultiLvlLbl val="0"/>
      </c:catAx>
      <c:valAx>
        <c:axId val="341011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01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WDR Rockpalast</c:v>
                </c:pt>
              </c:strCache>
            </c:strRef>
          </c:tx>
          <c:spPr>
            <a:ln w="28575" cap="rnd">
              <a:solidFill>
                <a:schemeClr val="accent1"/>
              </a:solidFill>
              <a:round/>
            </a:ln>
            <a:effectLst/>
          </c:spPr>
          <c:marker>
            <c:symbol val="none"/>
          </c:marker>
          <c:cat>
            <c:strRef>
              <c:f>Sheet1!$A$2:$A$4</c:f>
              <c:strCache>
                <c:ptCount val="3"/>
                <c:pt idx="0">
                  <c:v>Subscribers</c:v>
                </c:pt>
                <c:pt idx="1">
                  <c:v>Total Videos</c:v>
                </c:pt>
                <c:pt idx="2">
                  <c:v>Total Views</c:v>
                </c:pt>
              </c:strCache>
            </c:strRef>
          </c:cat>
          <c:val>
            <c:numRef>
              <c:f>Sheet1!$B$2:$B$4</c:f>
              <c:numCache>
                <c:formatCode>General</c:formatCode>
                <c:ptCount val="3"/>
                <c:pt idx="0">
                  <c:v>25.134599999999999</c:v>
                </c:pt>
                <c:pt idx="1">
                  <c:v>99.773799999999994</c:v>
                </c:pt>
                <c:pt idx="2">
                  <c:v>47.686100000000003</c:v>
                </c:pt>
              </c:numCache>
            </c:numRef>
          </c:val>
          <c:extLst>
            <c:ext xmlns:c16="http://schemas.microsoft.com/office/drawing/2014/chart" uri="{C3380CC4-5D6E-409C-BE32-E72D297353CC}">
              <c16:uniqueId val="{00000000-6880-4803-9CC2-CAF4D3CE7C25}"/>
            </c:ext>
          </c:extLst>
        </c:ser>
        <c:ser>
          <c:idx val="1"/>
          <c:order val="1"/>
          <c:tx>
            <c:strRef>
              <c:f>Sheet1!$C$1</c:f>
              <c:strCache>
                <c:ptCount val="1"/>
                <c:pt idx="0">
                  <c:v>WDR Reisen</c:v>
                </c:pt>
              </c:strCache>
            </c:strRef>
          </c:tx>
          <c:spPr>
            <a:ln w="28575" cap="rnd">
              <a:solidFill>
                <a:schemeClr val="accent2"/>
              </a:solidFill>
              <a:round/>
            </a:ln>
            <a:effectLst/>
          </c:spPr>
          <c:marker>
            <c:symbol val="none"/>
          </c:marker>
          <c:cat>
            <c:strRef>
              <c:f>Sheet1!$A$2:$A$4</c:f>
              <c:strCache>
                <c:ptCount val="3"/>
                <c:pt idx="0">
                  <c:v>Subscribers</c:v>
                </c:pt>
                <c:pt idx="1">
                  <c:v>Total Videos</c:v>
                </c:pt>
                <c:pt idx="2">
                  <c:v>Total Views</c:v>
                </c:pt>
              </c:strCache>
            </c:strRef>
          </c:cat>
          <c:val>
            <c:numRef>
              <c:f>Sheet1!$C$2:$C$4</c:f>
              <c:numCache>
                <c:formatCode>General</c:formatCode>
                <c:ptCount val="3"/>
                <c:pt idx="0">
                  <c:v>17.706499999999998</c:v>
                </c:pt>
                <c:pt idx="1">
                  <c:v>31.448</c:v>
                </c:pt>
                <c:pt idx="2">
                  <c:v>30.6281</c:v>
                </c:pt>
              </c:numCache>
            </c:numRef>
          </c:val>
          <c:extLst>
            <c:ext xmlns:c16="http://schemas.microsoft.com/office/drawing/2014/chart" uri="{C3380CC4-5D6E-409C-BE32-E72D297353CC}">
              <c16:uniqueId val="{00000001-6880-4803-9CC2-CAF4D3CE7C25}"/>
            </c:ext>
          </c:extLst>
        </c:ser>
        <c:ser>
          <c:idx val="2"/>
          <c:order val="2"/>
          <c:tx>
            <c:strRef>
              <c:f>Sheet1!$D$1</c:f>
              <c:strCache>
                <c:ptCount val="1"/>
                <c:pt idx="0">
                  <c:v>Quarks</c:v>
                </c:pt>
              </c:strCache>
            </c:strRef>
          </c:tx>
          <c:spPr>
            <a:ln w="28575" cap="rnd">
              <a:solidFill>
                <a:schemeClr val="accent3"/>
              </a:solidFill>
              <a:round/>
            </a:ln>
            <a:effectLst/>
          </c:spPr>
          <c:marker>
            <c:symbol val="none"/>
          </c:marker>
          <c:cat>
            <c:strRef>
              <c:f>Sheet1!$A$2:$A$4</c:f>
              <c:strCache>
                <c:ptCount val="3"/>
                <c:pt idx="0">
                  <c:v>Subscribers</c:v>
                </c:pt>
                <c:pt idx="1">
                  <c:v>Total Videos</c:v>
                </c:pt>
                <c:pt idx="2">
                  <c:v>Total Views</c:v>
                </c:pt>
              </c:strCache>
            </c:strRef>
          </c:cat>
          <c:val>
            <c:numRef>
              <c:f>Sheet1!$D$2:$D$4</c:f>
              <c:numCache>
                <c:formatCode>General</c:formatCode>
                <c:ptCount val="3"/>
                <c:pt idx="0">
                  <c:v>100</c:v>
                </c:pt>
                <c:pt idx="1">
                  <c:v>100</c:v>
                </c:pt>
                <c:pt idx="2">
                  <c:v>100</c:v>
                </c:pt>
              </c:numCache>
            </c:numRef>
          </c:val>
          <c:extLst>
            <c:ext xmlns:c16="http://schemas.microsoft.com/office/drawing/2014/chart" uri="{C3380CC4-5D6E-409C-BE32-E72D297353CC}">
              <c16:uniqueId val="{00000002-6880-4803-9CC2-CAF4D3CE7C25}"/>
            </c:ext>
          </c:extLst>
        </c:ser>
        <c:dLbls>
          <c:showLegendKey val="0"/>
          <c:showVal val="0"/>
          <c:showCatName val="0"/>
          <c:showSerName val="0"/>
          <c:showPercent val="0"/>
          <c:showBubbleSize val="0"/>
        </c:dLbls>
        <c:axId val="307603056"/>
        <c:axId val="307609288"/>
      </c:radarChart>
      <c:catAx>
        <c:axId val="307603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09288"/>
        <c:crosses val="autoZero"/>
        <c:auto val="1"/>
        <c:lblAlgn val="ctr"/>
        <c:lblOffset val="100"/>
        <c:noMultiLvlLbl val="0"/>
      </c:catAx>
      <c:valAx>
        <c:axId val="307609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0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WDR Rockpalast</c:v>
                </c:pt>
              </c:strCache>
            </c:strRef>
          </c:tx>
          <c:spPr>
            <a:solidFill>
              <a:schemeClr val="accent1"/>
            </a:solidFill>
            <a:ln>
              <a:noFill/>
            </a:ln>
            <a:effectLst/>
          </c:spPr>
          <c:invertIfNegative val="0"/>
          <c:cat>
            <c:strRef>
              <c:f>Sheet1!$A$2:$A$7</c:f>
              <c:strCache>
                <c:ptCount val="6"/>
                <c:pt idx="0">
                  <c:v>01.04.2019</c:v>
                </c:pt>
                <c:pt idx="1">
                  <c:v>08.04.2019</c:v>
                </c:pt>
                <c:pt idx="2">
                  <c:v>15.04.2019</c:v>
                </c:pt>
                <c:pt idx="3">
                  <c:v>22.04.2019</c:v>
                </c:pt>
                <c:pt idx="4">
                  <c:v>29.04.2019</c:v>
                </c:pt>
                <c:pt idx="5">
                  <c:v>06.05.2019</c:v>
                </c:pt>
              </c:strCache>
            </c:strRef>
          </c:cat>
          <c:val>
            <c:numRef>
              <c:f>Sheet1!$B$2:$B$7</c:f>
              <c:numCache>
                <c:formatCode>General</c:formatCode>
                <c:ptCount val="6"/>
                <c:pt idx="0">
                  <c:v>427</c:v>
                </c:pt>
                <c:pt idx="1">
                  <c:v>429</c:v>
                </c:pt>
                <c:pt idx="2">
                  <c:v>437</c:v>
                </c:pt>
                <c:pt idx="3">
                  <c:v>438</c:v>
                </c:pt>
                <c:pt idx="4">
                  <c:v>441</c:v>
                </c:pt>
                <c:pt idx="5">
                  <c:v>441</c:v>
                </c:pt>
              </c:numCache>
            </c:numRef>
          </c:val>
          <c:extLst>
            <c:ext xmlns:c16="http://schemas.microsoft.com/office/drawing/2014/chart" uri="{C3380CC4-5D6E-409C-BE32-E72D297353CC}">
              <c16:uniqueId val="{00000000-ABCF-4220-AB51-FD481F1AA2EE}"/>
            </c:ext>
          </c:extLst>
        </c:ser>
        <c:ser>
          <c:idx val="1"/>
          <c:order val="1"/>
          <c:tx>
            <c:strRef>
              <c:f>Sheet1!$C$1</c:f>
              <c:strCache>
                <c:ptCount val="1"/>
                <c:pt idx="0">
                  <c:v>WDR Reisen</c:v>
                </c:pt>
              </c:strCache>
            </c:strRef>
          </c:tx>
          <c:spPr>
            <a:solidFill>
              <a:schemeClr val="accent2"/>
            </a:solidFill>
            <a:ln>
              <a:noFill/>
            </a:ln>
            <a:effectLst/>
          </c:spPr>
          <c:invertIfNegative val="0"/>
          <c:cat>
            <c:strRef>
              <c:f>Sheet1!$A$2:$A$7</c:f>
              <c:strCache>
                <c:ptCount val="6"/>
                <c:pt idx="0">
                  <c:v>01.04.2019</c:v>
                </c:pt>
                <c:pt idx="1">
                  <c:v>08.04.2019</c:v>
                </c:pt>
                <c:pt idx="2">
                  <c:v>15.04.2019</c:v>
                </c:pt>
                <c:pt idx="3">
                  <c:v>22.04.2019</c:v>
                </c:pt>
                <c:pt idx="4">
                  <c:v>29.04.2019</c:v>
                </c:pt>
                <c:pt idx="5">
                  <c:v>06.05.2019</c:v>
                </c:pt>
              </c:strCache>
            </c:strRef>
          </c:cat>
          <c:val>
            <c:numRef>
              <c:f>Sheet1!$C$2:$C$7</c:f>
              <c:numCache>
                <c:formatCode>General</c:formatCode>
                <c:ptCount val="6"/>
                <c:pt idx="0">
                  <c:v>128</c:v>
                </c:pt>
                <c:pt idx="1">
                  <c:v>131</c:v>
                </c:pt>
                <c:pt idx="2">
                  <c:v>133</c:v>
                </c:pt>
                <c:pt idx="3">
                  <c:v>135</c:v>
                </c:pt>
                <c:pt idx="4">
                  <c:v>139</c:v>
                </c:pt>
                <c:pt idx="5">
                  <c:v>139</c:v>
                </c:pt>
              </c:numCache>
            </c:numRef>
          </c:val>
          <c:extLst>
            <c:ext xmlns:c16="http://schemas.microsoft.com/office/drawing/2014/chart" uri="{C3380CC4-5D6E-409C-BE32-E72D297353CC}">
              <c16:uniqueId val="{00000001-ABCF-4220-AB51-FD481F1AA2EE}"/>
            </c:ext>
          </c:extLst>
        </c:ser>
        <c:ser>
          <c:idx val="2"/>
          <c:order val="2"/>
          <c:tx>
            <c:strRef>
              <c:f>Sheet1!$D$1</c:f>
              <c:strCache>
                <c:ptCount val="1"/>
                <c:pt idx="0">
                  <c:v>Quarks</c:v>
                </c:pt>
              </c:strCache>
            </c:strRef>
          </c:tx>
          <c:spPr>
            <a:solidFill>
              <a:schemeClr val="accent3"/>
            </a:solidFill>
            <a:ln>
              <a:noFill/>
            </a:ln>
            <a:effectLst/>
          </c:spPr>
          <c:invertIfNegative val="0"/>
          <c:cat>
            <c:strRef>
              <c:f>Sheet1!$A$2:$A$7</c:f>
              <c:strCache>
                <c:ptCount val="6"/>
                <c:pt idx="0">
                  <c:v>01.04.2019</c:v>
                </c:pt>
                <c:pt idx="1">
                  <c:v>08.04.2019</c:v>
                </c:pt>
                <c:pt idx="2">
                  <c:v>15.04.2019</c:v>
                </c:pt>
                <c:pt idx="3">
                  <c:v>22.04.2019</c:v>
                </c:pt>
                <c:pt idx="4">
                  <c:v>29.04.2019</c:v>
                </c:pt>
                <c:pt idx="5">
                  <c:v>06.05.2019</c:v>
                </c:pt>
              </c:strCache>
            </c:strRef>
          </c:cat>
          <c:val>
            <c:numRef>
              <c:f>Sheet1!$D$2:$D$7</c:f>
              <c:numCache>
                <c:formatCode>General</c:formatCode>
                <c:ptCount val="6"/>
                <c:pt idx="0">
                  <c:v>420</c:v>
                </c:pt>
                <c:pt idx="1">
                  <c:v>426</c:v>
                </c:pt>
                <c:pt idx="2">
                  <c:v>431</c:v>
                </c:pt>
                <c:pt idx="3">
                  <c:v>436</c:v>
                </c:pt>
                <c:pt idx="4">
                  <c:v>441</c:v>
                </c:pt>
                <c:pt idx="5">
                  <c:v>442</c:v>
                </c:pt>
              </c:numCache>
            </c:numRef>
          </c:val>
          <c:extLst>
            <c:ext xmlns:c16="http://schemas.microsoft.com/office/drawing/2014/chart" uri="{C3380CC4-5D6E-409C-BE32-E72D297353CC}">
              <c16:uniqueId val="{00000002-ABCF-4220-AB51-FD481F1AA2EE}"/>
            </c:ext>
          </c:extLst>
        </c:ser>
        <c:dLbls>
          <c:showLegendKey val="0"/>
          <c:showVal val="0"/>
          <c:showCatName val="0"/>
          <c:showSerName val="0"/>
          <c:showPercent val="0"/>
          <c:showBubbleSize val="0"/>
        </c:dLbls>
        <c:gapWidth val="150"/>
        <c:overlap val="100"/>
        <c:axId val="307603712"/>
        <c:axId val="307608632"/>
      </c:barChart>
      <c:catAx>
        <c:axId val="307603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08632"/>
        <c:crosses val="autoZero"/>
        <c:auto val="1"/>
        <c:lblAlgn val="ctr"/>
        <c:lblOffset val="100"/>
        <c:noMultiLvlLbl val="0"/>
      </c:catAx>
      <c:valAx>
        <c:axId val="307608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0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WDR Rockpalast</c:v>
                </c:pt>
              </c:strCache>
            </c:strRef>
          </c:tx>
          <c:spPr>
            <a:solidFill>
              <a:schemeClr val="accent1"/>
            </a:solidFill>
            <a:ln>
              <a:noFill/>
            </a:ln>
            <a:effectLst/>
          </c:spPr>
          <c:cat>
            <c:strRef>
              <c:f>Sheet1!$A$2:$A$32</c:f>
              <c:strCache>
                <c:ptCount val="31"/>
                <c:pt idx="0">
                  <c:v>06.04.2019</c:v>
                </c:pt>
                <c:pt idx="1">
                  <c:v>07.04.2019</c:v>
                </c:pt>
                <c:pt idx="2">
                  <c:v>08.04.2019</c:v>
                </c:pt>
                <c:pt idx="3">
                  <c:v>09.04.2019</c:v>
                </c:pt>
                <c:pt idx="4">
                  <c:v>10.04.2019</c:v>
                </c:pt>
                <c:pt idx="5">
                  <c:v>11.04.2019</c:v>
                </c:pt>
                <c:pt idx="6">
                  <c:v>12.04.2019</c:v>
                </c:pt>
                <c:pt idx="7">
                  <c:v>13.04.2019</c:v>
                </c:pt>
                <c:pt idx="8">
                  <c:v>14.04.2019</c:v>
                </c:pt>
                <c:pt idx="9">
                  <c:v>15.04.2019</c:v>
                </c:pt>
                <c:pt idx="10">
                  <c:v>16.04.2019</c:v>
                </c:pt>
                <c:pt idx="11">
                  <c:v>17.04.2019</c:v>
                </c:pt>
                <c:pt idx="12">
                  <c:v>18.04.2019</c:v>
                </c:pt>
                <c:pt idx="13">
                  <c:v>19.04.2019</c:v>
                </c:pt>
                <c:pt idx="14">
                  <c:v>20.04.2019</c:v>
                </c:pt>
                <c:pt idx="15">
                  <c:v>21.04.2019</c:v>
                </c:pt>
                <c:pt idx="16">
                  <c:v>22.04.2019</c:v>
                </c:pt>
                <c:pt idx="17">
                  <c:v>23.04.2019</c:v>
                </c:pt>
                <c:pt idx="18">
                  <c:v>24.04.2019</c:v>
                </c:pt>
                <c:pt idx="19">
                  <c:v>25.04.2019</c:v>
                </c:pt>
                <c:pt idx="20">
                  <c:v>26.04.2019</c:v>
                </c:pt>
                <c:pt idx="21">
                  <c:v>27.04.2019</c:v>
                </c:pt>
                <c:pt idx="22">
                  <c:v>28.04.2019</c:v>
                </c:pt>
                <c:pt idx="23">
                  <c:v>29.04.2019</c:v>
                </c:pt>
                <c:pt idx="24">
                  <c:v>30.04.2019</c:v>
                </c:pt>
                <c:pt idx="25">
                  <c:v>01.05.2019</c:v>
                </c:pt>
                <c:pt idx="26">
                  <c:v>02.05.2019</c:v>
                </c:pt>
                <c:pt idx="27">
                  <c:v>03.05.2019</c:v>
                </c:pt>
                <c:pt idx="28">
                  <c:v>04.05.2019</c:v>
                </c:pt>
                <c:pt idx="29">
                  <c:v>05.05.2019</c:v>
                </c:pt>
                <c:pt idx="30">
                  <c:v>06.05.2019</c:v>
                </c:pt>
              </c:strCache>
            </c:strRef>
          </c:cat>
          <c:val>
            <c:numRef>
              <c:f>Sheet1!$B$2:$B$32</c:f>
              <c:numCache>
                <c:formatCode>General</c:formatCode>
                <c:ptCount val="31"/>
                <c:pt idx="1">
                  <c:v>8235006</c:v>
                </c:pt>
                <c:pt idx="2">
                  <c:v>8256796</c:v>
                </c:pt>
                <c:pt idx="3">
                  <c:v>8277807</c:v>
                </c:pt>
                <c:pt idx="4">
                  <c:v>8300070</c:v>
                </c:pt>
                <c:pt idx="5">
                  <c:v>8319706</c:v>
                </c:pt>
                <c:pt idx="6">
                  <c:v>8342469</c:v>
                </c:pt>
                <c:pt idx="7">
                  <c:v>8370569</c:v>
                </c:pt>
                <c:pt idx="8">
                  <c:v>8398731</c:v>
                </c:pt>
                <c:pt idx="9">
                  <c:v>8421294</c:v>
                </c:pt>
                <c:pt idx="10">
                  <c:v>8426974</c:v>
                </c:pt>
                <c:pt idx="11">
                  <c:v>8448281</c:v>
                </c:pt>
                <c:pt idx="12">
                  <c:v>8471475</c:v>
                </c:pt>
                <c:pt idx="13">
                  <c:v>8499014</c:v>
                </c:pt>
                <c:pt idx="14">
                  <c:v>8527073</c:v>
                </c:pt>
                <c:pt idx="15">
                  <c:v>8553789</c:v>
                </c:pt>
                <c:pt idx="16">
                  <c:v>8575969</c:v>
                </c:pt>
                <c:pt idx="17">
                  <c:v>8596816</c:v>
                </c:pt>
                <c:pt idx="18">
                  <c:v>8617728</c:v>
                </c:pt>
                <c:pt idx="19">
                  <c:v>8638963</c:v>
                </c:pt>
                <c:pt idx="20">
                  <c:v>8659507</c:v>
                </c:pt>
                <c:pt idx="21">
                  <c:v>8663668</c:v>
                </c:pt>
                <c:pt idx="22">
                  <c:v>8691531</c:v>
                </c:pt>
                <c:pt idx="23">
                  <c:v>8713462</c:v>
                </c:pt>
                <c:pt idx="24">
                  <c:v>8734606</c:v>
                </c:pt>
                <c:pt idx="25">
                  <c:v>8759222</c:v>
                </c:pt>
                <c:pt idx="26">
                  <c:v>8781314</c:v>
                </c:pt>
                <c:pt idx="27">
                  <c:v>8804873</c:v>
                </c:pt>
                <c:pt idx="28">
                  <c:v>8835037</c:v>
                </c:pt>
                <c:pt idx="29">
                  <c:v>8862449</c:v>
                </c:pt>
                <c:pt idx="30">
                  <c:v>8886246</c:v>
                </c:pt>
              </c:numCache>
            </c:numRef>
          </c:val>
          <c:extLst>
            <c:ext xmlns:c16="http://schemas.microsoft.com/office/drawing/2014/chart" uri="{C3380CC4-5D6E-409C-BE32-E72D297353CC}">
              <c16:uniqueId val="{00000000-1776-4F86-A60F-6B3EAC22C5F5}"/>
            </c:ext>
          </c:extLst>
        </c:ser>
        <c:ser>
          <c:idx val="1"/>
          <c:order val="1"/>
          <c:tx>
            <c:strRef>
              <c:f>Sheet1!$C$1</c:f>
              <c:strCache>
                <c:ptCount val="1"/>
                <c:pt idx="0">
                  <c:v>WDR Reisen</c:v>
                </c:pt>
              </c:strCache>
            </c:strRef>
          </c:tx>
          <c:spPr>
            <a:solidFill>
              <a:schemeClr val="accent2"/>
            </a:solidFill>
            <a:ln>
              <a:noFill/>
            </a:ln>
            <a:effectLst/>
          </c:spPr>
          <c:cat>
            <c:strRef>
              <c:f>Sheet1!$A$2:$A$32</c:f>
              <c:strCache>
                <c:ptCount val="31"/>
                <c:pt idx="0">
                  <c:v>06.04.2019</c:v>
                </c:pt>
                <c:pt idx="1">
                  <c:v>07.04.2019</c:v>
                </c:pt>
                <c:pt idx="2">
                  <c:v>08.04.2019</c:v>
                </c:pt>
                <c:pt idx="3">
                  <c:v>09.04.2019</c:v>
                </c:pt>
                <c:pt idx="4">
                  <c:v>10.04.2019</c:v>
                </c:pt>
                <c:pt idx="5">
                  <c:v>11.04.2019</c:v>
                </c:pt>
                <c:pt idx="6">
                  <c:v>12.04.2019</c:v>
                </c:pt>
                <c:pt idx="7">
                  <c:v>13.04.2019</c:v>
                </c:pt>
                <c:pt idx="8">
                  <c:v>14.04.2019</c:v>
                </c:pt>
                <c:pt idx="9">
                  <c:v>15.04.2019</c:v>
                </c:pt>
                <c:pt idx="10">
                  <c:v>16.04.2019</c:v>
                </c:pt>
                <c:pt idx="11">
                  <c:v>17.04.2019</c:v>
                </c:pt>
                <c:pt idx="12">
                  <c:v>18.04.2019</c:v>
                </c:pt>
                <c:pt idx="13">
                  <c:v>19.04.2019</c:v>
                </c:pt>
                <c:pt idx="14">
                  <c:v>20.04.2019</c:v>
                </c:pt>
                <c:pt idx="15">
                  <c:v>21.04.2019</c:v>
                </c:pt>
                <c:pt idx="16">
                  <c:v>22.04.2019</c:v>
                </c:pt>
                <c:pt idx="17">
                  <c:v>23.04.2019</c:v>
                </c:pt>
                <c:pt idx="18">
                  <c:v>24.04.2019</c:v>
                </c:pt>
                <c:pt idx="19">
                  <c:v>25.04.2019</c:v>
                </c:pt>
                <c:pt idx="20">
                  <c:v>26.04.2019</c:v>
                </c:pt>
                <c:pt idx="21">
                  <c:v>27.04.2019</c:v>
                </c:pt>
                <c:pt idx="22">
                  <c:v>28.04.2019</c:v>
                </c:pt>
                <c:pt idx="23">
                  <c:v>29.04.2019</c:v>
                </c:pt>
                <c:pt idx="24">
                  <c:v>30.04.2019</c:v>
                </c:pt>
                <c:pt idx="25">
                  <c:v>01.05.2019</c:v>
                </c:pt>
                <c:pt idx="26">
                  <c:v>02.05.2019</c:v>
                </c:pt>
                <c:pt idx="27">
                  <c:v>03.05.2019</c:v>
                </c:pt>
                <c:pt idx="28">
                  <c:v>04.05.2019</c:v>
                </c:pt>
                <c:pt idx="29">
                  <c:v>05.05.2019</c:v>
                </c:pt>
                <c:pt idx="30">
                  <c:v>06.05.2019</c:v>
                </c:pt>
              </c:strCache>
            </c:strRef>
          </c:cat>
          <c:val>
            <c:numRef>
              <c:f>Sheet1!$C$2:$C$32</c:f>
              <c:numCache>
                <c:formatCode>General</c:formatCode>
                <c:ptCount val="31"/>
                <c:pt idx="1">
                  <c:v>5069792</c:v>
                </c:pt>
                <c:pt idx="2">
                  <c:v>5095677</c:v>
                </c:pt>
                <c:pt idx="3">
                  <c:v>5117028</c:v>
                </c:pt>
                <c:pt idx="4">
                  <c:v>5137975</c:v>
                </c:pt>
                <c:pt idx="5">
                  <c:v>5155918</c:v>
                </c:pt>
                <c:pt idx="6">
                  <c:v>5174028</c:v>
                </c:pt>
                <c:pt idx="7">
                  <c:v>5194905</c:v>
                </c:pt>
                <c:pt idx="8">
                  <c:v>5223745</c:v>
                </c:pt>
                <c:pt idx="9">
                  <c:v>5249115</c:v>
                </c:pt>
                <c:pt idx="10">
                  <c:v>5267315</c:v>
                </c:pt>
                <c:pt idx="11">
                  <c:v>5284599</c:v>
                </c:pt>
                <c:pt idx="12">
                  <c:v>5301948</c:v>
                </c:pt>
                <c:pt idx="13">
                  <c:v>5319694</c:v>
                </c:pt>
                <c:pt idx="14">
                  <c:v>5337965</c:v>
                </c:pt>
                <c:pt idx="15">
                  <c:v>5355347</c:v>
                </c:pt>
                <c:pt idx="16">
                  <c:v>5375033</c:v>
                </c:pt>
                <c:pt idx="17">
                  <c:v>5393885</c:v>
                </c:pt>
                <c:pt idx="18">
                  <c:v>5409725</c:v>
                </c:pt>
                <c:pt idx="19">
                  <c:v>5427117</c:v>
                </c:pt>
                <c:pt idx="20">
                  <c:v>5444336</c:v>
                </c:pt>
                <c:pt idx="21">
                  <c:v>5464337</c:v>
                </c:pt>
                <c:pt idx="22">
                  <c:v>5491931</c:v>
                </c:pt>
                <c:pt idx="23">
                  <c:v>5517480</c:v>
                </c:pt>
                <c:pt idx="24">
                  <c:v>5537654</c:v>
                </c:pt>
                <c:pt idx="25">
                  <c:v>5562784</c:v>
                </c:pt>
                <c:pt idx="26">
                  <c:v>5587075</c:v>
                </c:pt>
                <c:pt idx="27">
                  <c:v>5608969</c:v>
                </c:pt>
                <c:pt idx="28">
                  <c:v>5638942</c:v>
                </c:pt>
                <c:pt idx="29">
                  <c:v>5674789</c:v>
                </c:pt>
                <c:pt idx="30">
                  <c:v>5707513</c:v>
                </c:pt>
              </c:numCache>
            </c:numRef>
          </c:val>
          <c:extLst>
            <c:ext xmlns:c16="http://schemas.microsoft.com/office/drawing/2014/chart" uri="{C3380CC4-5D6E-409C-BE32-E72D297353CC}">
              <c16:uniqueId val="{00000001-1776-4F86-A60F-6B3EAC22C5F5}"/>
            </c:ext>
          </c:extLst>
        </c:ser>
        <c:ser>
          <c:idx val="2"/>
          <c:order val="2"/>
          <c:tx>
            <c:strRef>
              <c:f>Sheet1!$D$1</c:f>
              <c:strCache>
                <c:ptCount val="1"/>
                <c:pt idx="0">
                  <c:v>Quarks</c:v>
                </c:pt>
              </c:strCache>
            </c:strRef>
          </c:tx>
          <c:spPr>
            <a:solidFill>
              <a:schemeClr val="accent3"/>
            </a:solidFill>
            <a:ln w="25400">
              <a:noFill/>
            </a:ln>
            <a:effectLst/>
          </c:spPr>
          <c:cat>
            <c:strRef>
              <c:f>Sheet1!$A$2:$A$32</c:f>
              <c:strCache>
                <c:ptCount val="31"/>
                <c:pt idx="0">
                  <c:v>06.04.2019</c:v>
                </c:pt>
                <c:pt idx="1">
                  <c:v>07.04.2019</c:v>
                </c:pt>
                <c:pt idx="2">
                  <c:v>08.04.2019</c:v>
                </c:pt>
                <c:pt idx="3">
                  <c:v>09.04.2019</c:v>
                </c:pt>
                <c:pt idx="4">
                  <c:v>10.04.2019</c:v>
                </c:pt>
                <c:pt idx="5">
                  <c:v>11.04.2019</c:v>
                </c:pt>
                <c:pt idx="6">
                  <c:v>12.04.2019</c:v>
                </c:pt>
                <c:pt idx="7">
                  <c:v>13.04.2019</c:v>
                </c:pt>
                <c:pt idx="8">
                  <c:v>14.04.2019</c:v>
                </c:pt>
                <c:pt idx="9">
                  <c:v>15.04.2019</c:v>
                </c:pt>
                <c:pt idx="10">
                  <c:v>16.04.2019</c:v>
                </c:pt>
                <c:pt idx="11">
                  <c:v>17.04.2019</c:v>
                </c:pt>
                <c:pt idx="12">
                  <c:v>18.04.2019</c:v>
                </c:pt>
                <c:pt idx="13">
                  <c:v>19.04.2019</c:v>
                </c:pt>
                <c:pt idx="14">
                  <c:v>20.04.2019</c:v>
                </c:pt>
                <c:pt idx="15">
                  <c:v>21.04.2019</c:v>
                </c:pt>
                <c:pt idx="16">
                  <c:v>22.04.2019</c:v>
                </c:pt>
                <c:pt idx="17">
                  <c:v>23.04.2019</c:v>
                </c:pt>
                <c:pt idx="18">
                  <c:v>24.04.2019</c:v>
                </c:pt>
                <c:pt idx="19">
                  <c:v>25.04.2019</c:v>
                </c:pt>
                <c:pt idx="20">
                  <c:v>26.04.2019</c:v>
                </c:pt>
                <c:pt idx="21">
                  <c:v>27.04.2019</c:v>
                </c:pt>
                <c:pt idx="22">
                  <c:v>28.04.2019</c:v>
                </c:pt>
                <c:pt idx="23">
                  <c:v>29.04.2019</c:v>
                </c:pt>
                <c:pt idx="24">
                  <c:v>30.04.2019</c:v>
                </c:pt>
                <c:pt idx="25">
                  <c:v>01.05.2019</c:v>
                </c:pt>
                <c:pt idx="26">
                  <c:v>02.05.2019</c:v>
                </c:pt>
                <c:pt idx="27">
                  <c:v>03.05.2019</c:v>
                </c:pt>
                <c:pt idx="28">
                  <c:v>04.05.2019</c:v>
                </c:pt>
                <c:pt idx="29">
                  <c:v>05.05.2019</c:v>
                </c:pt>
                <c:pt idx="30">
                  <c:v>06.05.2019</c:v>
                </c:pt>
              </c:strCache>
            </c:strRef>
          </c:cat>
          <c:val>
            <c:numRef>
              <c:f>Sheet1!$D$2:$D$32</c:f>
              <c:numCache>
                <c:formatCode>General</c:formatCode>
                <c:ptCount val="31"/>
                <c:pt idx="1">
                  <c:v>16840360</c:v>
                </c:pt>
                <c:pt idx="2">
                  <c:v>16906644</c:v>
                </c:pt>
                <c:pt idx="3">
                  <c:v>16975813</c:v>
                </c:pt>
                <c:pt idx="4">
                  <c:v>17039137</c:v>
                </c:pt>
                <c:pt idx="5">
                  <c:v>17094513</c:v>
                </c:pt>
                <c:pt idx="6">
                  <c:v>17159731</c:v>
                </c:pt>
                <c:pt idx="7">
                  <c:v>17237361</c:v>
                </c:pt>
                <c:pt idx="8">
                  <c:v>17314750</c:v>
                </c:pt>
                <c:pt idx="9">
                  <c:v>17382923</c:v>
                </c:pt>
                <c:pt idx="10">
                  <c:v>17434070</c:v>
                </c:pt>
                <c:pt idx="11">
                  <c:v>17483795</c:v>
                </c:pt>
                <c:pt idx="12">
                  <c:v>17537570</c:v>
                </c:pt>
                <c:pt idx="13">
                  <c:v>17582980</c:v>
                </c:pt>
                <c:pt idx="14">
                  <c:v>17634411</c:v>
                </c:pt>
                <c:pt idx="15">
                  <c:v>17682630</c:v>
                </c:pt>
                <c:pt idx="16">
                  <c:v>17739952</c:v>
                </c:pt>
                <c:pt idx="17">
                  <c:v>17801767</c:v>
                </c:pt>
                <c:pt idx="18">
                  <c:v>17847292</c:v>
                </c:pt>
                <c:pt idx="19">
                  <c:v>17894620</c:v>
                </c:pt>
                <c:pt idx="20">
                  <c:v>17936738</c:v>
                </c:pt>
                <c:pt idx="21">
                  <c:v>17989895</c:v>
                </c:pt>
                <c:pt idx="22">
                  <c:v>18079692</c:v>
                </c:pt>
                <c:pt idx="23">
                  <c:v>18179538</c:v>
                </c:pt>
                <c:pt idx="24">
                  <c:v>18262768</c:v>
                </c:pt>
                <c:pt idx="25">
                  <c:v>18314644</c:v>
                </c:pt>
                <c:pt idx="26">
                  <c:v>18371633</c:v>
                </c:pt>
                <c:pt idx="27">
                  <c:v>18424636</c:v>
                </c:pt>
                <c:pt idx="28">
                  <c:v>18500337</c:v>
                </c:pt>
                <c:pt idx="29">
                  <c:v>18570047</c:v>
                </c:pt>
                <c:pt idx="30">
                  <c:v>18634894</c:v>
                </c:pt>
              </c:numCache>
            </c:numRef>
          </c:val>
          <c:extLst>
            <c:ext xmlns:c16="http://schemas.microsoft.com/office/drawing/2014/chart" uri="{C3380CC4-5D6E-409C-BE32-E72D297353CC}">
              <c16:uniqueId val="{00000002-1776-4F86-A60F-6B3EAC22C5F5}"/>
            </c:ext>
          </c:extLst>
        </c:ser>
        <c:dLbls>
          <c:showLegendKey val="0"/>
          <c:showVal val="0"/>
          <c:showCatName val="0"/>
          <c:showSerName val="0"/>
          <c:showPercent val="0"/>
          <c:showBubbleSize val="0"/>
        </c:dLbls>
        <c:axId val="307608304"/>
        <c:axId val="307610928"/>
      </c:areaChart>
      <c:catAx>
        <c:axId val="30760830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10928"/>
        <c:crosses val="autoZero"/>
        <c:auto val="1"/>
        <c:lblAlgn val="ctr"/>
        <c:lblOffset val="100"/>
        <c:noMultiLvlLbl val="0"/>
      </c:catAx>
      <c:valAx>
        <c:axId val="307610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0830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WDR Rockpalast</c:v>
                </c:pt>
              </c:strCache>
            </c:strRef>
          </c:tx>
          <c:spPr>
            <a:solidFill>
              <a:schemeClr val="accent1"/>
            </a:solidFill>
            <a:ln>
              <a:noFill/>
            </a:ln>
            <a:effectLst/>
          </c:spPr>
          <c:invertIfNegative val="0"/>
          <c:cat>
            <c:strRef>
              <c:f>Sheet1!$A$2:$A$7</c:f>
              <c:strCache>
                <c:ptCount val="6"/>
                <c:pt idx="0">
                  <c:v>01.04.2019</c:v>
                </c:pt>
                <c:pt idx="1">
                  <c:v>08.04.2019</c:v>
                </c:pt>
                <c:pt idx="2">
                  <c:v>15.04.2019</c:v>
                </c:pt>
                <c:pt idx="3">
                  <c:v>22.04.2019</c:v>
                </c:pt>
                <c:pt idx="4">
                  <c:v>29.04.2019</c:v>
                </c:pt>
                <c:pt idx="5">
                  <c:v>06.05.2019</c:v>
                </c:pt>
              </c:strCache>
            </c:strRef>
          </c:cat>
          <c:val>
            <c:numRef>
              <c:f>Sheet1!$B$2:$B$7</c:f>
              <c:numCache>
                <c:formatCode>General</c:formatCode>
                <c:ptCount val="6"/>
                <c:pt idx="0">
                  <c:v>472</c:v>
                </c:pt>
                <c:pt idx="1">
                  <c:v>510</c:v>
                </c:pt>
                <c:pt idx="2">
                  <c:v>481</c:v>
                </c:pt>
                <c:pt idx="3">
                  <c:v>439</c:v>
                </c:pt>
                <c:pt idx="4">
                  <c:v>550</c:v>
                </c:pt>
                <c:pt idx="5">
                  <c:v>114</c:v>
                </c:pt>
              </c:numCache>
            </c:numRef>
          </c:val>
          <c:extLst>
            <c:ext xmlns:c16="http://schemas.microsoft.com/office/drawing/2014/chart" uri="{C3380CC4-5D6E-409C-BE32-E72D297353CC}">
              <c16:uniqueId val="{00000000-96F7-49B0-AB75-C853AD88A5C4}"/>
            </c:ext>
          </c:extLst>
        </c:ser>
        <c:ser>
          <c:idx val="1"/>
          <c:order val="1"/>
          <c:tx>
            <c:strRef>
              <c:f>Sheet1!$C$1</c:f>
              <c:strCache>
                <c:ptCount val="1"/>
                <c:pt idx="0">
                  <c:v>WDR Reisen</c:v>
                </c:pt>
              </c:strCache>
            </c:strRef>
          </c:tx>
          <c:spPr>
            <a:solidFill>
              <a:schemeClr val="accent2"/>
            </a:solidFill>
            <a:ln>
              <a:noFill/>
            </a:ln>
            <a:effectLst/>
          </c:spPr>
          <c:invertIfNegative val="0"/>
          <c:cat>
            <c:strRef>
              <c:f>Sheet1!$A$2:$A$7</c:f>
              <c:strCache>
                <c:ptCount val="6"/>
                <c:pt idx="0">
                  <c:v>01.04.2019</c:v>
                </c:pt>
                <c:pt idx="1">
                  <c:v>08.04.2019</c:v>
                </c:pt>
                <c:pt idx="2">
                  <c:v>15.04.2019</c:v>
                </c:pt>
                <c:pt idx="3">
                  <c:v>22.04.2019</c:v>
                </c:pt>
                <c:pt idx="4">
                  <c:v>29.04.2019</c:v>
                </c:pt>
                <c:pt idx="5">
                  <c:v>06.05.2019</c:v>
                </c:pt>
              </c:strCache>
            </c:strRef>
          </c:cat>
          <c:val>
            <c:numRef>
              <c:f>Sheet1!$C$2:$C$7</c:f>
              <c:numCache>
                <c:formatCode>General</c:formatCode>
                <c:ptCount val="6"/>
                <c:pt idx="0">
                  <c:v>640</c:v>
                </c:pt>
                <c:pt idx="1">
                  <c:v>578</c:v>
                </c:pt>
                <c:pt idx="2">
                  <c:v>458</c:v>
                </c:pt>
                <c:pt idx="3">
                  <c:v>450</c:v>
                </c:pt>
                <c:pt idx="4">
                  <c:v>688</c:v>
                </c:pt>
                <c:pt idx="5">
                  <c:v>161</c:v>
                </c:pt>
              </c:numCache>
            </c:numRef>
          </c:val>
          <c:extLst>
            <c:ext xmlns:c16="http://schemas.microsoft.com/office/drawing/2014/chart" uri="{C3380CC4-5D6E-409C-BE32-E72D297353CC}">
              <c16:uniqueId val="{00000001-96F7-49B0-AB75-C853AD88A5C4}"/>
            </c:ext>
          </c:extLst>
        </c:ser>
        <c:ser>
          <c:idx val="2"/>
          <c:order val="2"/>
          <c:tx>
            <c:strRef>
              <c:f>Sheet1!$D$1</c:f>
              <c:strCache>
                <c:ptCount val="1"/>
                <c:pt idx="0">
                  <c:v>Quarks</c:v>
                </c:pt>
              </c:strCache>
            </c:strRef>
          </c:tx>
          <c:spPr>
            <a:solidFill>
              <a:schemeClr val="accent3"/>
            </a:solidFill>
            <a:ln>
              <a:noFill/>
            </a:ln>
            <a:effectLst/>
          </c:spPr>
          <c:invertIfNegative val="0"/>
          <c:cat>
            <c:strRef>
              <c:f>Sheet1!$A$2:$A$7</c:f>
              <c:strCache>
                <c:ptCount val="6"/>
                <c:pt idx="0">
                  <c:v>01.04.2019</c:v>
                </c:pt>
                <c:pt idx="1">
                  <c:v>08.04.2019</c:v>
                </c:pt>
                <c:pt idx="2">
                  <c:v>15.04.2019</c:v>
                </c:pt>
                <c:pt idx="3">
                  <c:v>22.04.2019</c:v>
                </c:pt>
                <c:pt idx="4">
                  <c:v>29.04.2019</c:v>
                </c:pt>
                <c:pt idx="5">
                  <c:v>06.05.2019</c:v>
                </c:pt>
              </c:strCache>
            </c:strRef>
          </c:cat>
          <c:val>
            <c:numRef>
              <c:f>Sheet1!$D$2:$D$7</c:f>
              <c:numCache>
                <c:formatCode>General</c:formatCode>
                <c:ptCount val="6"/>
                <c:pt idx="0">
                  <c:v>2685</c:v>
                </c:pt>
                <c:pt idx="1">
                  <c:v>2892</c:v>
                </c:pt>
                <c:pt idx="2">
                  <c:v>1984</c:v>
                </c:pt>
                <c:pt idx="3">
                  <c:v>2042</c:v>
                </c:pt>
                <c:pt idx="4">
                  <c:v>2306</c:v>
                </c:pt>
                <c:pt idx="5">
                  <c:v>311</c:v>
                </c:pt>
              </c:numCache>
            </c:numRef>
          </c:val>
          <c:extLst>
            <c:ext xmlns:c16="http://schemas.microsoft.com/office/drawing/2014/chart" uri="{C3380CC4-5D6E-409C-BE32-E72D297353CC}">
              <c16:uniqueId val="{00000002-96F7-49B0-AB75-C853AD88A5C4}"/>
            </c:ext>
          </c:extLst>
        </c:ser>
        <c:dLbls>
          <c:showLegendKey val="0"/>
          <c:showVal val="0"/>
          <c:showCatName val="0"/>
          <c:showSerName val="0"/>
          <c:showPercent val="0"/>
          <c:showBubbleSize val="0"/>
        </c:dLbls>
        <c:gapWidth val="219"/>
        <c:overlap val="-27"/>
        <c:axId val="307613552"/>
        <c:axId val="307620112"/>
      </c:barChart>
      <c:catAx>
        <c:axId val="307613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20112"/>
        <c:crosses val="autoZero"/>
        <c:auto val="1"/>
        <c:lblAlgn val="ctr"/>
        <c:lblOffset val="100"/>
        <c:noMultiLvlLbl val="0"/>
      </c:catAx>
      <c:valAx>
        <c:axId val="307620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1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9F381-ACEA-457B-A2E5-59874BF9AD35}"/>
              </a:ext>
            </a:extLst>
          </p:cNvPr>
          <p:cNvSpPr>
            <a:spLocks noGrp="1"/>
          </p:cNvSpPr>
          <p:nvPr>
            <p:ph type="ctrTitle"/>
          </p:nvPr>
        </p:nvSpPr>
        <p:spPr/>
        <p:txBody>
          <a:bodyPr/>
          <a:lstStyle/>
          <a:p>
            <a:r>
              <a:rPr lang="en-US"/>
              <a:t>PB - Übersicht</a:t>
            </a:r>
          </a:p>
        </p:txBody>
      </p:sp>
      <p:sp>
        <p:nvSpPr>
          <p:cNvPr id="3" name="Subtitle 2">
            <a:extLst>
              <a:ext uri="{FF2B5EF4-FFF2-40B4-BE49-F238E27FC236}">
                <a16:creationId xmlns:a16="http://schemas.microsoft.com/office/drawing/2014/main" id="{07D7C226-88AC-4FB6-94E0-8338A2C6BA6D}"/>
              </a:ext>
            </a:extLst>
          </p:cNvPr>
          <p:cNvSpPr>
            <a:spLocks noGrp="1"/>
          </p:cNvSpPr>
          <p:nvPr>
            <p:ph type="subTitle" idx="1"/>
          </p:nvPr>
        </p:nvSpPr>
        <p:spPr/>
        <p:txBody>
          <a:bodyPr/>
          <a:lstStyle/>
          <a:p>
            <a:r>
              <a:rPr lang="en-US"/>
              <a:t>Westdeutscher Rundfunk Köln</a:t>
            </a:r>
          </a:p>
        </p:txBody>
      </p:sp>
    </p:spTree>
    <p:extLst>
      <p:ext uri="{BB962C8B-B14F-4D97-AF65-F5344CB8AC3E}">
        <p14:creationId xmlns:p14="http://schemas.microsoft.com/office/powerpoint/2010/main" val="394229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78DAF-0E92-41B0-9972-B5897BBDDA9E}"/>
              </a:ext>
            </a:extLst>
          </p:cNvPr>
          <p:cNvSpPr>
            <a:spLocks noGrp="1"/>
          </p:cNvSpPr>
          <p:nvPr>
            <p:ph type="title"/>
          </p:nvPr>
        </p:nvSpPr>
        <p:spPr/>
        <p:txBody>
          <a:bodyPr/>
          <a:lstStyle/>
          <a:p>
            <a:r>
              <a:rPr lang="de-DE"/>
              <a:t>Plattform Übersicht / Letzte 2 Wochen | PB II - Wiss. Kult.</a:t>
            </a:r>
            <a:endParaRPr lang="en-US"/>
          </a:p>
        </p:txBody>
      </p:sp>
      <p:graphicFrame>
        <p:nvGraphicFramePr>
          <p:cNvPr id="5" name="Table Placeholder 4">
            <a:extLst>
              <a:ext uri="{FF2B5EF4-FFF2-40B4-BE49-F238E27FC236}">
                <a16:creationId xmlns:a16="http://schemas.microsoft.com/office/drawing/2014/main" id="{92D134B4-4B4D-4FCF-B8CE-BF6E19CA2BFA}"/>
              </a:ext>
            </a:extLst>
          </p:cNvPr>
          <p:cNvGraphicFramePr>
            <a:graphicFrameLocks noGrp="1"/>
          </p:cNvGraphicFramePr>
          <p:nvPr>
            <p:ph type="tbl" sz="quarter" idx="13"/>
            <p:extLst>
              <p:ext uri="{D42A27DB-BD31-4B8C-83A1-F6EECF244321}">
                <p14:modId xmlns:p14="http://schemas.microsoft.com/office/powerpoint/2010/main" val="1347912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14721900"/>
                    </a:ext>
                  </a:extLst>
                </a:gridCol>
                <a:gridCol w="822960">
                  <a:extLst>
                    <a:ext uri="{9D8B030D-6E8A-4147-A177-3AD203B41FA5}">
                      <a16:colId xmlns:a16="http://schemas.microsoft.com/office/drawing/2014/main" val="2538407270"/>
                    </a:ext>
                  </a:extLst>
                </a:gridCol>
                <a:gridCol w="822960">
                  <a:extLst>
                    <a:ext uri="{9D8B030D-6E8A-4147-A177-3AD203B41FA5}">
                      <a16:colId xmlns:a16="http://schemas.microsoft.com/office/drawing/2014/main" val="2870204702"/>
                    </a:ext>
                  </a:extLst>
                </a:gridCol>
                <a:gridCol w="822960">
                  <a:extLst>
                    <a:ext uri="{9D8B030D-6E8A-4147-A177-3AD203B41FA5}">
                      <a16:colId xmlns:a16="http://schemas.microsoft.com/office/drawing/2014/main" val="2782551224"/>
                    </a:ext>
                  </a:extLst>
                </a:gridCol>
                <a:gridCol w="822960">
                  <a:extLst>
                    <a:ext uri="{9D8B030D-6E8A-4147-A177-3AD203B41FA5}">
                      <a16:colId xmlns:a16="http://schemas.microsoft.com/office/drawing/2014/main" val="3767604210"/>
                    </a:ext>
                  </a:extLst>
                </a:gridCol>
                <a:gridCol w="822960">
                  <a:extLst>
                    <a:ext uri="{9D8B030D-6E8A-4147-A177-3AD203B41FA5}">
                      <a16:colId xmlns:a16="http://schemas.microsoft.com/office/drawing/2014/main" val="4133497402"/>
                    </a:ext>
                  </a:extLst>
                </a:gridCol>
                <a:gridCol w="822960">
                  <a:extLst>
                    <a:ext uri="{9D8B030D-6E8A-4147-A177-3AD203B41FA5}">
                      <a16:colId xmlns:a16="http://schemas.microsoft.com/office/drawing/2014/main" val="1998422391"/>
                    </a:ext>
                  </a:extLst>
                </a:gridCol>
                <a:gridCol w="822960">
                  <a:extLst>
                    <a:ext uri="{9D8B030D-6E8A-4147-A177-3AD203B41FA5}">
                      <a16:colId xmlns:a16="http://schemas.microsoft.com/office/drawing/2014/main" val="32076896"/>
                    </a:ext>
                  </a:extLst>
                </a:gridCol>
                <a:gridCol w="822960">
                  <a:extLst>
                    <a:ext uri="{9D8B030D-6E8A-4147-A177-3AD203B41FA5}">
                      <a16:colId xmlns:a16="http://schemas.microsoft.com/office/drawing/2014/main" val="3164051614"/>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Total Audience Change</a:t>
                      </a:r>
                    </a:p>
                  </a:txBody>
                  <a:tcPr/>
                </a:tc>
                <a:tc>
                  <a:txBody>
                    <a:bodyPr/>
                    <a:lstStyle/>
                    <a:p>
                      <a:r>
                        <a:rPr lang="en-US" sz="1000"/>
                        <a:t>Avg. Posted Content</a:t>
                      </a:r>
                    </a:p>
                  </a:txBody>
                  <a:tcPr/>
                </a:tc>
                <a:tc>
                  <a:txBody>
                    <a:bodyPr/>
                    <a:lstStyle/>
                    <a:p>
                      <a:r>
                        <a:rPr lang="en-US" sz="1000"/>
                        <a:t>Total Posted Content</a:t>
                      </a:r>
                    </a:p>
                  </a:txBody>
                  <a:tcPr/>
                </a:tc>
                <a:tc>
                  <a:txBody>
                    <a:bodyPr/>
                    <a:lstStyle/>
                    <a:p>
                      <a:r>
                        <a:rPr lang="en-US" sz="1000"/>
                        <a:t>Avg. Interactions</a:t>
                      </a:r>
                    </a:p>
                  </a:txBody>
                  <a:tcPr/>
                </a:tc>
                <a:tc>
                  <a:txBody>
                    <a:bodyPr/>
                    <a:lstStyle/>
                    <a:p>
                      <a:r>
                        <a:rPr lang="en-US" sz="1000"/>
                        <a:t>Total Interactions</a:t>
                      </a:r>
                    </a:p>
                  </a:txBody>
                  <a:tcPr/>
                </a:tc>
                <a:tc>
                  <a:txBody>
                    <a:bodyPr/>
                    <a:lstStyle/>
                    <a:p>
                      <a:r>
                        <a:rPr lang="en-US" sz="1000"/>
                        <a:t>Interactions per Posted Content</a:t>
                      </a:r>
                    </a:p>
                  </a:txBody>
                  <a:tcPr/>
                </a:tc>
                <a:tc>
                  <a:txBody>
                    <a:bodyPr/>
                    <a:lstStyle/>
                    <a:p>
                      <a:r>
                        <a:rPr lang="en-US" sz="1000"/>
                        <a:t>Avg. Interaction Rate</a:t>
                      </a:r>
                    </a:p>
                  </a:txBody>
                  <a:tcPr/>
                </a:tc>
                <a:extLst>
                  <a:ext uri="{0D108BD9-81ED-4DB2-BD59-A6C34878D82A}">
                    <a16:rowId xmlns:a16="http://schemas.microsoft.com/office/drawing/2014/main" val="1368921062"/>
                  </a:ext>
                </a:extLst>
              </a:tr>
              <a:tr h="370840">
                <a:tc>
                  <a:txBody>
                    <a:bodyPr/>
                    <a:lstStyle/>
                    <a:p>
                      <a:r>
                        <a:rPr lang="en-US" sz="1000"/>
                        <a:t>Facebook</a:t>
                      </a:r>
                    </a:p>
                  </a:txBody>
                  <a:tcPr/>
                </a:tc>
                <a:tc>
                  <a:txBody>
                    <a:bodyPr/>
                    <a:lstStyle/>
                    <a:p>
                      <a:r>
                        <a:rPr lang="en-US" sz="1000"/>
                        <a:t>842</a:t>
                      </a:r>
                    </a:p>
                  </a:txBody>
                  <a:tcPr/>
                </a:tc>
                <a:tc>
                  <a:txBody>
                    <a:bodyPr/>
                    <a:lstStyle/>
                    <a:p>
                      <a:r>
                        <a:rPr lang="en-US" sz="1000"/>
                        <a:t>7582</a:t>
                      </a:r>
                    </a:p>
                  </a:txBody>
                  <a:tcPr/>
                </a:tc>
                <a:tc>
                  <a:txBody>
                    <a:bodyPr/>
                    <a:lstStyle/>
                    <a:p>
                      <a:r>
                        <a:rPr lang="en-US" sz="1000"/>
                        <a:t>23</a:t>
                      </a:r>
                    </a:p>
                  </a:txBody>
                  <a:tcPr/>
                </a:tc>
                <a:tc>
                  <a:txBody>
                    <a:bodyPr/>
                    <a:lstStyle/>
                    <a:p>
                      <a:r>
                        <a:rPr lang="en-US" sz="1000"/>
                        <a:t>207</a:t>
                      </a:r>
                    </a:p>
                  </a:txBody>
                  <a:tcPr/>
                </a:tc>
                <a:tc>
                  <a:txBody>
                    <a:bodyPr/>
                    <a:lstStyle/>
                    <a:p>
                      <a:r>
                        <a:rPr lang="en-US" sz="1000"/>
                        <a:t>25094</a:t>
                      </a:r>
                    </a:p>
                  </a:txBody>
                  <a:tcPr/>
                </a:tc>
                <a:tc>
                  <a:txBody>
                    <a:bodyPr/>
                    <a:lstStyle/>
                    <a:p>
                      <a:r>
                        <a:rPr lang="en-US" sz="1000"/>
                        <a:t>225847</a:t>
                      </a:r>
                    </a:p>
                  </a:txBody>
                  <a:tcPr/>
                </a:tc>
                <a:tc>
                  <a:txBody>
                    <a:bodyPr/>
                    <a:lstStyle/>
                    <a:p>
                      <a:r>
                        <a:rPr lang="en-US" sz="1000"/>
                        <a:t>734</a:t>
                      </a:r>
                    </a:p>
                  </a:txBody>
                  <a:tcPr/>
                </a:tc>
                <a:tc>
                  <a:txBody>
                    <a:bodyPr/>
                    <a:lstStyle/>
                    <a:p>
                      <a:r>
                        <a:rPr lang="en-US" sz="1000"/>
                        <a:t>0.5363 %</a:t>
                      </a:r>
                    </a:p>
                  </a:txBody>
                  <a:tcPr/>
                </a:tc>
                <a:extLst>
                  <a:ext uri="{0D108BD9-81ED-4DB2-BD59-A6C34878D82A}">
                    <a16:rowId xmlns:a16="http://schemas.microsoft.com/office/drawing/2014/main" val="347795712"/>
                  </a:ext>
                </a:extLst>
              </a:tr>
              <a:tr h="370840">
                <a:tc>
                  <a:txBody>
                    <a:bodyPr/>
                    <a:lstStyle/>
                    <a:p>
                      <a:r>
                        <a:rPr lang="en-US" sz="1000"/>
                        <a:t>Instagram</a:t>
                      </a:r>
                    </a:p>
                  </a:txBody>
                  <a:tcPr/>
                </a:tc>
                <a:tc>
                  <a:txBody>
                    <a:bodyPr/>
                    <a:lstStyle/>
                    <a:p>
                      <a:r>
                        <a:rPr lang="en-US" sz="1000"/>
                        <a:t>3795</a:t>
                      </a:r>
                    </a:p>
                  </a:txBody>
                  <a:tcPr/>
                </a:tc>
                <a:tc>
                  <a:txBody>
                    <a:bodyPr/>
                    <a:lstStyle/>
                    <a:p>
                      <a:r>
                        <a:rPr lang="en-US" sz="1000"/>
                        <a:t>18976</a:t>
                      </a:r>
                    </a:p>
                  </a:txBody>
                  <a:tcPr/>
                </a:tc>
                <a:tc>
                  <a:txBody>
                    <a:bodyPr/>
                    <a:lstStyle/>
                    <a:p>
                      <a:r>
                        <a:rPr lang="en-US" sz="1000"/>
                        <a:t>25</a:t>
                      </a:r>
                    </a:p>
                  </a:txBody>
                  <a:tcPr/>
                </a:tc>
                <a:tc>
                  <a:txBody>
                    <a:bodyPr/>
                    <a:lstStyle/>
                    <a:p>
                      <a:r>
                        <a:rPr lang="en-US" sz="1000"/>
                        <a:t>120</a:t>
                      </a:r>
                    </a:p>
                  </a:txBody>
                  <a:tcPr/>
                </a:tc>
                <a:tc>
                  <a:txBody>
                    <a:bodyPr/>
                    <a:lstStyle/>
                    <a:p>
                      <a:r>
                        <a:rPr lang="en-US" sz="1000"/>
                        <a:t>71923</a:t>
                      </a:r>
                    </a:p>
                  </a:txBody>
                  <a:tcPr/>
                </a:tc>
                <a:tc>
                  <a:txBody>
                    <a:bodyPr/>
                    <a:lstStyle/>
                    <a:p>
                      <a:r>
                        <a:rPr lang="en-US" sz="1000"/>
                        <a:t>351272</a:t>
                      </a:r>
                    </a:p>
                  </a:txBody>
                  <a:tcPr/>
                </a:tc>
                <a:tc>
                  <a:txBody>
                    <a:bodyPr/>
                    <a:lstStyle/>
                    <a:p>
                      <a:r>
                        <a:rPr lang="en-US" sz="1000"/>
                        <a:t>2592</a:t>
                      </a:r>
                    </a:p>
                  </a:txBody>
                  <a:tcPr/>
                </a:tc>
                <a:tc>
                  <a:txBody>
                    <a:bodyPr/>
                    <a:lstStyle/>
                    <a:p>
                      <a:r>
                        <a:rPr lang="en-US" sz="1000"/>
                        <a:t>3.0444 %</a:t>
                      </a:r>
                    </a:p>
                  </a:txBody>
                  <a:tcPr/>
                </a:tc>
                <a:extLst>
                  <a:ext uri="{0D108BD9-81ED-4DB2-BD59-A6C34878D82A}">
                    <a16:rowId xmlns:a16="http://schemas.microsoft.com/office/drawing/2014/main" val="3909511353"/>
                  </a:ext>
                </a:extLst>
              </a:tr>
              <a:tr h="370840">
                <a:tc>
                  <a:txBody>
                    <a:bodyPr/>
                    <a:lstStyle/>
                    <a:p>
                      <a:r>
                        <a:rPr lang="en-US" sz="1000"/>
                        <a:t>Twitter</a:t>
                      </a:r>
                    </a:p>
                  </a:txBody>
                  <a:tcPr/>
                </a:tc>
                <a:tc>
                  <a:txBody>
                    <a:bodyPr/>
                    <a:lstStyle/>
                    <a:p>
                      <a:r>
                        <a:rPr lang="en-US" sz="1000"/>
                        <a:t>12</a:t>
                      </a:r>
                    </a:p>
                  </a:txBody>
                  <a:tcPr/>
                </a:tc>
                <a:tc>
                  <a:txBody>
                    <a:bodyPr/>
                    <a:lstStyle/>
                    <a:p>
                      <a:r>
                        <a:rPr lang="en-US" sz="1000"/>
                        <a:t>25</a:t>
                      </a:r>
                    </a:p>
                  </a:txBody>
                  <a:tcPr/>
                </a:tc>
                <a:tc>
                  <a:txBody>
                    <a:bodyPr/>
                    <a:lstStyle/>
                    <a:p>
                      <a:r>
                        <a:rPr lang="en-US" sz="1000"/>
                        <a:t>1</a:t>
                      </a:r>
                    </a:p>
                  </a:txBody>
                  <a:tcPr/>
                </a:tc>
                <a:tc>
                  <a:txBody>
                    <a:bodyPr/>
                    <a:lstStyle/>
                    <a:p>
                      <a:r>
                        <a:rPr lang="en-US" sz="1000"/>
                        <a:t>2</a:t>
                      </a:r>
                    </a:p>
                  </a:txBody>
                  <a:tcPr/>
                </a:tc>
                <a:tc>
                  <a:txBody>
                    <a:bodyPr/>
                    <a:lstStyle/>
                    <a:p>
                      <a:r>
                        <a:rPr lang="en-US" sz="1000"/>
                        <a:t>6</a:t>
                      </a:r>
                    </a:p>
                  </a:txBody>
                  <a:tcPr/>
                </a:tc>
                <a:tc>
                  <a:txBody>
                    <a:bodyPr/>
                    <a:lstStyle/>
                    <a:p>
                      <a:r>
                        <a:rPr lang="en-US" sz="1000"/>
                        <a:t>12</a:t>
                      </a:r>
                    </a:p>
                  </a:txBody>
                  <a:tcPr/>
                </a:tc>
                <a:tc>
                  <a:txBody>
                    <a:bodyPr/>
                    <a:lstStyle/>
                    <a:p>
                      <a:r>
                        <a:rPr lang="en-US" sz="1000"/>
                        <a:t>6</a:t>
                      </a:r>
                    </a:p>
                  </a:txBody>
                  <a:tcPr/>
                </a:tc>
                <a:tc>
                  <a:txBody>
                    <a:bodyPr/>
                    <a:lstStyle/>
                    <a:p>
                      <a:r>
                        <a:rPr lang="en-US" sz="1000"/>
                        <a:t>0.0869 %</a:t>
                      </a:r>
                    </a:p>
                  </a:txBody>
                  <a:tcPr/>
                </a:tc>
                <a:extLst>
                  <a:ext uri="{0D108BD9-81ED-4DB2-BD59-A6C34878D82A}">
                    <a16:rowId xmlns:a16="http://schemas.microsoft.com/office/drawing/2014/main" val="2748109676"/>
                  </a:ext>
                </a:extLst>
              </a:tr>
              <a:tr h="370840">
                <a:tc>
                  <a:txBody>
                    <a:bodyPr/>
                    <a:lstStyle/>
                    <a:p>
                      <a:r>
                        <a:rPr lang="en-US" sz="1000"/>
                        <a:t>YouTube</a:t>
                      </a:r>
                    </a:p>
                  </a:txBody>
                  <a:tcPr/>
                </a:tc>
                <a:tc>
                  <a:txBody>
                    <a:bodyPr/>
                    <a:lstStyle/>
                    <a:p>
                      <a:r>
                        <a:rPr lang="en-US" sz="1000"/>
                        <a:t>2155</a:t>
                      </a:r>
                    </a:p>
                  </a:txBody>
                  <a:tcPr/>
                </a:tc>
                <a:tc>
                  <a:txBody>
                    <a:bodyPr/>
                    <a:lstStyle/>
                    <a:p>
                      <a:r>
                        <a:rPr lang="en-US" sz="1000"/>
                        <a:t>6465</a:t>
                      </a:r>
                    </a:p>
                  </a:txBody>
                  <a:tcPr/>
                </a:tc>
                <a:tc>
                  <a:txBody>
                    <a:bodyPr/>
                    <a:lstStyle/>
                    <a:p>
                      <a:r>
                        <a:rPr lang="en-US" sz="1000"/>
                        <a:t>7</a:t>
                      </a:r>
                    </a:p>
                  </a:txBody>
                  <a:tcPr/>
                </a:tc>
                <a:tc>
                  <a:txBody>
                    <a:bodyPr/>
                    <a:lstStyle/>
                    <a:p>
                      <a:r>
                        <a:rPr lang="en-US" sz="1000"/>
                        <a:t>20</a:t>
                      </a:r>
                    </a:p>
                  </a:txBody>
                  <a:tcPr/>
                </a:tc>
                <a:tc>
                  <a:txBody>
                    <a:bodyPr/>
                    <a:lstStyle/>
                    <a:p>
                      <a:r>
                        <a:rPr lang="en-US" sz="1000"/>
                        <a:t>8500</a:t>
                      </a:r>
                    </a:p>
                  </a:txBody>
                  <a:tcPr/>
                </a:tc>
                <a:tc>
                  <a:txBody>
                    <a:bodyPr/>
                    <a:lstStyle/>
                    <a:p>
                      <a:r>
                        <a:rPr lang="en-US" sz="1000"/>
                        <a:t>25499</a:t>
                      </a:r>
                    </a:p>
                  </a:txBody>
                  <a:tcPr/>
                </a:tc>
                <a:tc>
                  <a:txBody>
                    <a:bodyPr/>
                    <a:lstStyle/>
                    <a:p>
                      <a:r>
                        <a:rPr lang="en-US" sz="1000"/>
                        <a:t>1072</a:t>
                      </a:r>
                    </a:p>
                  </a:txBody>
                  <a:tcPr/>
                </a:tc>
                <a:tc>
                  <a:txBody>
                    <a:bodyPr/>
                    <a:lstStyle/>
                    <a:p>
                      <a:r>
                        <a:rPr lang="en-US" sz="1000"/>
                        <a:t>9.7684 %</a:t>
                      </a:r>
                    </a:p>
                  </a:txBody>
                  <a:tcPr/>
                </a:tc>
                <a:extLst>
                  <a:ext uri="{0D108BD9-81ED-4DB2-BD59-A6C34878D82A}">
                    <a16:rowId xmlns:a16="http://schemas.microsoft.com/office/drawing/2014/main" val="4022759712"/>
                  </a:ext>
                </a:extLst>
              </a:tr>
            </a:tbl>
          </a:graphicData>
        </a:graphic>
      </p:graphicFrame>
      <p:sp>
        <p:nvSpPr>
          <p:cNvPr id="4" name="Text Placeholder 3">
            <a:extLst>
              <a:ext uri="{FF2B5EF4-FFF2-40B4-BE49-F238E27FC236}">
                <a16:creationId xmlns:a16="http://schemas.microsoft.com/office/drawing/2014/main" id="{3CC3AC7D-145A-4760-9B31-2B5F5EA66B3B}"/>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4162807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63EF7-2770-4238-AFC3-91CD7FD1A32F}"/>
              </a:ext>
            </a:extLst>
          </p:cNvPr>
          <p:cNvSpPr>
            <a:spLocks noGrp="1"/>
          </p:cNvSpPr>
          <p:nvPr>
            <p:ph type="title"/>
          </p:nvPr>
        </p:nvSpPr>
        <p:spPr/>
        <p:txBody>
          <a:bodyPr/>
          <a:lstStyle/>
          <a:p>
            <a:r>
              <a:rPr lang="de-DE"/>
              <a:t>Gesamte Profilübersicht / Letzte 2 Wochen | PB II - Wiss. Kult. - 1 of 2</a:t>
            </a:r>
            <a:endParaRPr lang="en-US"/>
          </a:p>
        </p:txBody>
      </p:sp>
      <p:graphicFrame>
        <p:nvGraphicFramePr>
          <p:cNvPr id="5" name="Table Placeholder 4">
            <a:extLst>
              <a:ext uri="{FF2B5EF4-FFF2-40B4-BE49-F238E27FC236}">
                <a16:creationId xmlns:a16="http://schemas.microsoft.com/office/drawing/2014/main" id="{E1B67BD1-CCD0-4E07-964D-2389CD51E7BA}"/>
              </a:ext>
            </a:extLst>
          </p:cNvPr>
          <p:cNvGraphicFramePr>
            <a:graphicFrameLocks noGrp="1"/>
          </p:cNvGraphicFramePr>
          <p:nvPr>
            <p:ph type="tbl" sz="quarter" idx="13"/>
            <p:extLst>
              <p:ext uri="{D42A27DB-BD31-4B8C-83A1-F6EECF244321}">
                <p14:modId xmlns:p14="http://schemas.microsoft.com/office/powerpoint/2010/main" val="1440320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180857716"/>
                    </a:ext>
                  </a:extLst>
                </a:gridCol>
                <a:gridCol w="1357884">
                  <a:extLst>
                    <a:ext uri="{9D8B030D-6E8A-4147-A177-3AD203B41FA5}">
                      <a16:colId xmlns:a16="http://schemas.microsoft.com/office/drawing/2014/main" val="3362246169"/>
                    </a:ext>
                  </a:extLst>
                </a:gridCol>
                <a:gridCol w="1357884">
                  <a:extLst>
                    <a:ext uri="{9D8B030D-6E8A-4147-A177-3AD203B41FA5}">
                      <a16:colId xmlns:a16="http://schemas.microsoft.com/office/drawing/2014/main" val="923586466"/>
                    </a:ext>
                  </a:extLst>
                </a:gridCol>
                <a:gridCol w="1357884">
                  <a:extLst>
                    <a:ext uri="{9D8B030D-6E8A-4147-A177-3AD203B41FA5}">
                      <a16:colId xmlns:a16="http://schemas.microsoft.com/office/drawing/2014/main" val="2057670260"/>
                    </a:ext>
                  </a:extLst>
                </a:gridCol>
                <a:gridCol w="1357884">
                  <a:extLst>
                    <a:ext uri="{9D8B030D-6E8A-4147-A177-3AD203B41FA5}">
                      <a16:colId xmlns:a16="http://schemas.microsoft.com/office/drawing/2014/main" val="3272801419"/>
                    </a:ext>
                  </a:extLst>
                </a:gridCol>
                <a:gridCol w="1357884">
                  <a:extLst>
                    <a:ext uri="{9D8B030D-6E8A-4147-A177-3AD203B41FA5}">
                      <a16:colId xmlns:a16="http://schemas.microsoft.com/office/drawing/2014/main" val="2300295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2103387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Frau 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extLst>
                  <a:ext uri="{0D108BD9-81ED-4DB2-BD59-A6C34878D82A}">
                    <a16:rowId xmlns:a16="http://schemas.microsoft.com/office/drawing/2014/main" val="3775486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Frau 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10850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Heimatflimmern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extLst>
                  <a:ext uri="{0D108BD9-81ED-4DB2-BD59-A6C34878D82A}">
                    <a16:rowId xmlns:a16="http://schemas.microsoft.com/office/drawing/2014/main" val="2325810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Heimathäppchen - Rezepte aus NRW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extLst>
                  <a:ext uri="{0D108BD9-81ED-4DB2-BD59-A6C34878D82A}">
                    <a16:rowId xmlns:a16="http://schemas.microsoft.com/office/drawing/2014/main" val="3038284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extLst>
                  <a:ext uri="{0D108BD9-81ED-4DB2-BD59-A6C34878D82A}">
                    <a16:rowId xmlns:a16="http://schemas.microsoft.com/office/drawing/2014/main" val="1673669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Planet 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extLst>
                  <a:ext uri="{0D108BD9-81ED-4DB2-BD59-A6C34878D82A}">
                    <a16:rowId xmlns:a16="http://schemas.microsoft.com/office/drawing/2014/main" val="2408953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Planet 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475220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a:t>
                      </a:r>
                    </a:p>
                  </a:txBody>
                  <a:tcPr/>
                </a:tc>
                <a:extLst>
                  <a:ext uri="{0D108BD9-81ED-4DB2-BD59-A6C34878D82A}">
                    <a16:rowId xmlns:a16="http://schemas.microsoft.com/office/drawing/2014/main" val="893077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a:t>
                      </a:r>
                    </a:p>
                  </a:txBody>
                  <a:tcPr/>
                </a:tc>
                <a:extLst>
                  <a:ext uri="{0D108BD9-81ED-4DB2-BD59-A6C34878D82A}">
                    <a16:rowId xmlns:a16="http://schemas.microsoft.com/office/drawing/2014/main" val="2980016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Servicezeit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extLst>
                  <a:ext uri="{0D108BD9-81ED-4DB2-BD59-A6C34878D82A}">
                    <a16:rowId xmlns:a16="http://schemas.microsoft.com/office/drawing/2014/main" val="2246620207"/>
                  </a:ext>
                </a:extLst>
              </a:tr>
            </a:tbl>
          </a:graphicData>
        </a:graphic>
      </p:graphicFrame>
      <p:sp>
        <p:nvSpPr>
          <p:cNvPr id="4" name="Text Placeholder 3">
            <a:extLst>
              <a:ext uri="{FF2B5EF4-FFF2-40B4-BE49-F238E27FC236}">
                <a16:creationId xmlns:a16="http://schemas.microsoft.com/office/drawing/2014/main" id="{8F94434D-2C52-41AC-9C80-A240FAC4EFE2}"/>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3114661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95F4C-7801-469F-B605-B0583AC68740}"/>
              </a:ext>
            </a:extLst>
          </p:cNvPr>
          <p:cNvSpPr>
            <a:spLocks noGrp="1"/>
          </p:cNvSpPr>
          <p:nvPr>
            <p:ph type="title"/>
          </p:nvPr>
        </p:nvSpPr>
        <p:spPr/>
        <p:txBody>
          <a:bodyPr/>
          <a:lstStyle/>
          <a:p>
            <a:r>
              <a:rPr lang="de-DE"/>
              <a:t>Gesamte Profilübersicht / Letzte 2 Wochen | PB II - Wiss. Kult. - 2 of 2</a:t>
            </a:r>
            <a:endParaRPr lang="en-US"/>
          </a:p>
        </p:txBody>
      </p:sp>
      <p:graphicFrame>
        <p:nvGraphicFramePr>
          <p:cNvPr id="5" name="Table Placeholder 4">
            <a:extLst>
              <a:ext uri="{FF2B5EF4-FFF2-40B4-BE49-F238E27FC236}">
                <a16:creationId xmlns:a16="http://schemas.microsoft.com/office/drawing/2014/main" id="{B93212EE-5DFB-446F-B7BA-413339FB4AED}"/>
              </a:ext>
            </a:extLst>
          </p:cNvPr>
          <p:cNvGraphicFramePr>
            <a:graphicFrameLocks noGrp="1"/>
          </p:cNvGraphicFramePr>
          <p:nvPr>
            <p:ph type="tbl" sz="quarter" idx="13"/>
            <p:extLst>
              <p:ext uri="{D42A27DB-BD31-4B8C-83A1-F6EECF244321}">
                <p14:modId xmlns:p14="http://schemas.microsoft.com/office/powerpoint/2010/main" val="3650427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377974729"/>
                    </a:ext>
                  </a:extLst>
                </a:gridCol>
                <a:gridCol w="1357884">
                  <a:extLst>
                    <a:ext uri="{9D8B030D-6E8A-4147-A177-3AD203B41FA5}">
                      <a16:colId xmlns:a16="http://schemas.microsoft.com/office/drawing/2014/main" val="1947607966"/>
                    </a:ext>
                  </a:extLst>
                </a:gridCol>
                <a:gridCol w="1357884">
                  <a:extLst>
                    <a:ext uri="{9D8B030D-6E8A-4147-A177-3AD203B41FA5}">
                      <a16:colId xmlns:a16="http://schemas.microsoft.com/office/drawing/2014/main" val="1056515204"/>
                    </a:ext>
                  </a:extLst>
                </a:gridCol>
                <a:gridCol w="1357884">
                  <a:extLst>
                    <a:ext uri="{9D8B030D-6E8A-4147-A177-3AD203B41FA5}">
                      <a16:colId xmlns:a16="http://schemas.microsoft.com/office/drawing/2014/main" val="194412"/>
                    </a:ext>
                  </a:extLst>
                </a:gridCol>
                <a:gridCol w="1357884">
                  <a:extLst>
                    <a:ext uri="{9D8B030D-6E8A-4147-A177-3AD203B41FA5}">
                      <a16:colId xmlns:a16="http://schemas.microsoft.com/office/drawing/2014/main" val="1038765181"/>
                    </a:ext>
                  </a:extLst>
                </a:gridCol>
                <a:gridCol w="1357884">
                  <a:extLst>
                    <a:ext uri="{9D8B030D-6E8A-4147-A177-3AD203B41FA5}">
                      <a16:colId xmlns:a16="http://schemas.microsoft.com/office/drawing/2014/main" val="3004722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2869603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Tiere suchen ein Zuhause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a:t>
                      </a:r>
                    </a:p>
                  </a:txBody>
                  <a:tcPr/>
                </a:tc>
                <a:extLst>
                  <a:ext uri="{0D108BD9-81ED-4DB2-BD59-A6C34878D82A}">
                    <a16:rowId xmlns:a16="http://schemas.microsoft.com/office/drawing/2014/main" val="2156167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Reisen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extLst>
                  <a:ext uri="{0D108BD9-81ED-4DB2-BD59-A6C34878D82A}">
                    <a16:rowId xmlns:a16="http://schemas.microsoft.com/office/drawing/2014/main" val="2516984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WDR Rockpalast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extLst>
                  <a:ext uri="{0D108BD9-81ED-4DB2-BD59-A6C34878D82A}">
                    <a16:rowId xmlns:a16="http://schemas.microsoft.com/office/drawing/2014/main" val="2739631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extLst>
                  <a:ext uri="{0D108BD9-81ED-4DB2-BD59-A6C34878D82A}">
                    <a16:rowId xmlns:a16="http://schemas.microsoft.com/office/drawing/2014/main" val="3610486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beautyquarks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extLst>
                  <a:ext uri="{0D108BD9-81ED-4DB2-BD59-A6C34878D82A}">
                    <a16:rowId xmlns:a16="http://schemas.microsoft.com/office/drawing/2014/main" val="3773743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heimathaeppchen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extLst>
                  <a:ext uri="{0D108BD9-81ED-4DB2-BD59-A6C34878D82A}">
                    <a16:rowId xmlns:a16="http://schemas.microsoft.com/office/drawing/2014/main" val="3009358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maedelsabende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3044</a:t>
                      </a:r>
                    </a:p>
                  </a:txBody>
                  <a:tcPr/>
                </a:tc>
                <a:extLst>
                  <a:ext uri="{0D108BD9-81ED-4DB2-BD59-A6C34878D82A}">
                    <a16:rowId xmlns:a16="http://schemas.microsoft.com/office/drawing/2014/main" val="2162527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quarks.de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6989</a:t>
                      </a:r>
                    </a:p>
                  </a:txBody>
                  <a:tcPr/>
                </a:tc>
                <a:extLst>
                  <a:ext uri="{0D108BD9-81ED-4DB2-BD59-A6C34878D82A}">
                    <a16:rowId xmlns:a16="http://schemas.microsoft.com/office/drawing/2014/main" val="534117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tieresucheneinzuhause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2107</a:t>
                      </a:r>
                    </a:p>
                  </a:txBody>
                  <a:tcPr/>
                </a:tc>
                <a:extLst>
                  <a:ext uri="{0D108BD9-81ED-4DB2-BD59-A6C34878D82A}">
                    <a16:rowId xmlns:a16="http://schemas.microsoft.com/office/drawing/2014/main" val="3915016474"/>
                  </a:ext>
                </a:extLst>
              </a:tr>
            </a:tbl>
          </a:graphicData>
        </a:graphic>
      </p:graphicFrame>
      <p:sp>
        <p:nvSpPr>
          <p:cNvPr id="4" name="Text Placeholder 3">
            <a:extLst>
              <a:ext uri="{FF2B5EF4-FFF2-40B4-BE49-F238E27FC236}">
                <a16:creationId xmlns:a16="http://schemas.microsoft.com/office/drawing/2014/main" id="{9F1C9D94-EFB5-459B-91AA-A2425C70381B}"/>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276826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BE94C-05C3-4536-B2B7-E2E28218000F}"/>
              </a:ext>
            </a:extLst>
          </p:cNvPr>
          <p:cNvSpPr>
            <a:spLocks noGrp="1"/>
          </p:cNvSpPr>
          <p:nvPr>
            <p:ph type="title"/>
          </p:nvPr>
        </p:nvSpPr>
        <p:spPr/>
        <p:txBody>
          <a:bodyPr/>
          <a:lstStyle/>
          <a:p>
            <a:r>
              <a:rPr lang="en-US"/>
              <a:t>Top Post jedes Profils (ohne Youtube) | PB II - Wiss. Kult. - 1 of 11</a:t>
            </a:r>
          </a:p>
        </p:txBody>
      </p:sp>
      <p:graphicFrame>
        <p:nvGraphicFramePr>
          <p:cNvPr id="5" name="Table Placeholder 4">
            <a:extLst>
              <a:ext uri="{FF2B5EF4-FFF2-40B4-BE49-F238E27FC236}">
                <a16:creationId xmlns:a16="http://schemas.microsoft.com/office/drawing/2014/main" id="{DC409047-8F13-42EA-89FE-22C6D443749F}"/>
              </a:ext>
            </a:extLst>
          </p:cNvPr>
          <p:cNvGraphicFramePr>
            <a:graphicFrameLocks noGrp="1"/>
          </p:cNvGraphicFramePr>
          <p:nvPr>
            <p:ph type="tbl" sz="quarter" idx="13"/>
            <p:extLst>
              <p:ext uri="{D42A27DB-BD31-4B8C-83A1-F6EECF244321}">
                <p14:modId xmlns:p14="http://schemas.microsoft.com/office/powerpoint/2010/main" val="3088052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246523099"/>
                    </a:ext>
                  </a:extLst>
                </a:gridCol>
                <a:gridCol w="576072">
                  <a:extLst>
                    <a:ext uri="{9D8B030D-6E8A-4147-A177-3AD203B41FA5}">
                      <a16:colId xmlns:a16="http://schemas.microsoft.com/office/drawing/2014/main" val="436869397"/>
                    </a:ext>
                  </a:extLst>
                </a:gridCol>
                <a:gridCol w="576072">
                  <a:extLst>
                    <a:ext uri="{9D8B030D-6E8A-4147-A177-3AD203B41FA5}">
                      <a16:colId xmlns:a16="http://schemas.microsoft.com/office/drawing/2014/main" val="2285430756"/>
                    </a:ext>
                  </a:extLst>
                </a:gridCol>
                <a:gridCol w="1563623">
                  <a:extLst>
                    <a:ext uri="{9D8B030D-6E8A-4147-A177-3AD203B41FA5}">
                      <a16:colId xmlns:a16="http://schemas.microsoft.com/office/drawing/2014/main" val="4269751037"/>
                    </a:ext>
                  </a:extLst>
                </a:gridCol>
                <a:gridCol w="1234439">
                  <a:extLst>
                    <a:ext uri="{9D8B030D-6E8A-4147-A177-3AD203B41FA5}">
                      <a16:colId xmlns:a16="http://schemas.microsoft.com/office/drawing/2014/main" val="2322308319"/>
                    </a:ext>
                  </a:extLst>
                </a:gridCol>
                <a:gridCol w="822960">
                  <a:extLst>
                    <a:ext uri="{9D8B030D-6E8A-4147-A177-3AD203B41FA5}">
                      <a16:colId xmlns:a16="http://schemas.microsoft.com/office/drawing/2014/main" val="2093804808"/>
                    </a:ext>
                  </a:extLst>
                </a:gridCol>
                <a:gridCol w="411480">
                  <a:extLst>
                    <a:ext uri="{9D8B030D-6E8A-4147-A177-3AD203B41FA5}">
                      <a16:colId xmlns:a16="http://schemas.microsoft.com/office/drawing/2014/main" val="2495019661"/>
                    </a:ext>
                  </a:extLst>
                </a:gridCol>
                <a:gridCol w="576072">
                  <a:extLst>
                    <a:ext uri="{9D8B030D-6E8A-4147-A177-3AD203B41FA5}">
                      <a16:colId xmlns:a16="http://schemas.microsoft.com/office/drawing/2014/main" val="593693699"/>
                    </a:ext>
                  </a:extLst>
                </a:gridCol>
                <a:gridCol w="411480">
                  <a:extLst>
                    <a:ext uri="{9D8B030D-6E8A-4147-A177-3AD203B41FA5}">
                      <a16:colId xmlns:a16="http://schemas.microsoft.com/office/drawing/2014/main" val="2077221991"/>
                    </a:ext>
                  </a:extLst>
                </a:gridCol>
                <a:gridCol w="905256">
                  <a:extLst>
                    <a:ext uri="{9D8B030D-6E8A-4147-A177-3AD203B41FA5}">
                      <a16:colId xmlns:a16="http://schemas.microsoft.com/office/drawing/2014/main" val="2072442352"/>
                    </a:ext>
                  </a:extLst>
                </a:gridCol>
                <a:gridCol w="576072">
                  <a:extLst>
                    <a:ext uri="{9D8B030D-6E8A-4147-A177-3AD203B41FA5}">
                      <a16:colId xmlns:a16="http://schemas.microsoft.com/office/drawing/2014/main" val="774496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05760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Tiere suchen ein Zuhause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26.04.2019 14:01:01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Warum darf man Enten eigentlich nicht mit Brot füttern?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https://scontent.xx.fbcdn.net/v/t15.5256-10/p720x720/33009002_999806703533852_2796169197418184704_n.jpg?_nc_cat=101&amp;_nc_ht=scontent.xx&amp;oh=186d22fc0b630b92cc4c07475cb3c788&amp;oe=5D6C00D2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http://www.facebook.com/permalink.php?story_fbid=1222065954641258&amp;id=113750185472846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7.3817 %</a:t>
                      </a:r>
                    </a:p>
                  </a:txBody>
                  <a:tcPr/>
                </a:tc>
                <a:extLst>
                  <a:ext uri="{0D108BD9-81ED-4DB2-BD59-A6C34878D82A}">
                    <a16:rowId xmlns:a16="http://schemas.microsoft.com/office/drawing/2014/main" val="4176671667"/>
                  </a:ext>
                </a:extLst>
              </a:tr>
            </a:tbl>
          </a:graphicData>
        </a:graphic>
      </p:graphicFrame>
      <p:sp>
        <p:nvSpPr>
          <p:cNvPr id="4" name="Text Placeholder 3">
            <a:extLst>
              <a:ext uri="{FF2B5EF4-FFF2-40B4-BE49-F238E27FC236}">
                <a16:creationId xmlns:a16="http://schemas.microsoft.com/office/drawing/2014/main" id="{6B5820C4-6BF7-4F3B-8931-42244A162455}"/>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4036683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089A8-E85D-46D1-A3A8-185F412C88B5}"/>
              </a:ext>
            </a:extLst>
          </p:cNvPr>
          <p:cNvSpPr>
            <a:spLocks noGrp="1"/>
          </p:cNvSpPr>
          <p:nvPr>
            <p:ph type="title"/>
          </p:nvPr>
        </p:nvSpPr>
        <p:spPr/>
        <p:txBody>
          <a:bodyPr/>
          <a:lstStyle/>
          <a:p>
            <a:r>
              <a:rPr lang="en-US"/>
              <a:t>Top Post jedes Profils (ohne Youtube) | PB II - Wiss. Kult. - 2 of 11</a:t>
            </a:r>
          </a:p>
        </p:txBody>
      </p:sp>
      <p:graphicFrame>
        <p:nvGraphicFramePr>
          <p:cNvPr id="5" name="Table Placeholder 4">
            <a:extLst>
              <a:ext uri="{FF2B5EF4-FFF2-40B4-BE49-F238E27FC236}">
                <a16:creationId xmlns:a16="http://schemas.microsoft.com/office/drawing/2014/main" id="{3E892EA0-C804-4980-8DCD-6ECE3092E34E}"/>
              </a:ext>
            </a:extLst>
          </p:cNvPr>
          <p:cNvGraphicFramePr>
            <a:graphicFrameLocks noGrp="1"/>
          </p:cNvGraphicFramePr>
          <p:nvPr>
            <p:ph type="tbl" sz="quarter" idx="13"/>
            <p:extLst>
              <p:ext uri="{D42A27DB-BD31-4B8C-83A1-F6EECF244321}">
                <p14:modId xmlns:p14="http://schemas.microsoft.com/office/powerpoint/2010/main" val="732377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633870325"/>
                    </a:ext>
                  </a:extLst>
                </a:gridCol>
                <a:gridCol w="576072">
                  <a:extLst>
                    <a:ext uri="{9D8B030D-6E8A-4147-A177-3AD203B41FA5}">
                      <a16:colId xmlns:a16="http://schemas.microsoft.com/office/drawing/2014/main" val="2598725338"/>
                    </a:ext>
                  </a:extLst>
                </a:gridCol>
                <a:gridCol w="576072">
                  <a:extLst>
                    <a:ext uri="{9D8B030D-6E8A-4147-A177-3AD203B41FA5}">
                      <a16:colId xmlns:a16="http://schemas.microsoft.com/office/drawing/2014/main" val="4124429979"/>
                    </a:ext>
                  </a:extLst>
                </a:gridCol>
                <a:gridCol w="1563623">
                  <a:extLst>
                    <a:ext uri="{9D8B030D-6E8A-4147-A177-3AD203B41FA5}">
                      <a16:colId xmlns:a16="http://schemas.microsoft.com/office/drawing/2014/main" val="4004905030"/>
                    </a:ext>
                  </a:extLst>
                </a:gridCol>
                <a:gridCol w="1234439">
                  <a:extLst>
                    <a:ext uri="{9D8B030D-6E8A-4147-A177-3AD203B41FA5}">
                      <a16:colId xmlns:a16="http://schemas.microsoft.com/office/drawing/2014/main" val="191955105"/>
                    </a:ext>
                  </a:extLst>
                </a:gridCol>
                <a:gridCol w="822960">
                  <a:extLst>
                    <a:ext uri="{9D8B030D-6E8A-4147-A177-3AD203B41FA5}">
                      <a16:colId xmlns:a16="http://schemas.microsoft.com/office/drawing/2014/main" val="2833135199"/>
                    </a:ext>
                  </a:extLst>
                </a:gridCol>
                <a:gridCol w="411480">
                  <a:extLst>
                    <a:ext uri="{9D8B030D-6E8A-4147-A177-3AD203B41FA5}">
                      <a16:colId xmlns:a16="http://schemas.microsoft.com/office/drawing/2014/main" val="1155988545"/>
                    </a:ext>
                  </a:extLst>
                </a:gridCol>
                <a:gridCol w="576072">
                  <a:extLst>
                    <a:ext uri="{9D8B030D-6E8A-4147-A177-3AD203B41FA5}">
                      <a16:colId xmlns:a16="http://schemas.microsoft.com/office/drawing/2014/main" val="316467017"/>
                    </a:ext>
                  </a:extLst>
                </a:gridCol>
                <a:gridCol w="411480">
                  <a:extLst>
                    <a:ext uri="{9D8B030D-6E8A-4147-A177-3AD203B41FA5}">
                      <a16:colId xmlns:a16="http://schemas.microsoft.com/office/drawing/2014/main" val="3046025067"/>
                    </a:ext>
                  </a:extLst>
                </a:gridCol>
                <a:gridCol w="905256">
                  <a:extLst>
                    <a:ext uri="{9D8B030D-6E8A-4147-A177-3AD203B41FA5}">
                      <a16:colId xmlns:a16="http://schemas.microsoft.com/office/drawing/2014/main" val="1678942605"/>
                    </a:ext>
                  </a:extLst>
                </a:gridCol>
                <a:gridCol w="576072">
                  <a:extLst>
                    <a:ext uri="{9D8B030D-6E8A-4147-A177-3AD203B41FA5}">
                      <a16:colId xmlns:a16="http://schemas.microsoft.com/office/drawing/2014/main" val="2592946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35694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quarks.de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23.04.2019 17:59:20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Es ist wieder warm draußen! Ein Grund mehr, die Schuhe in die Ecke zu schmeißen. Barfußlaufen muss man zwar lernen - aber dann ist es super 🦶
.
.
.
#quarks #beautyquarks #wissen #wissenschaft #barfuss #laufen #gesundheit #sport #gutzuwissen #gutesleben #fakten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https://www.instagram.com/p/Bwmnc97gaDJ/media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https://www.instagram.com/p/Bwmnc97gaDJ/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6.9996 %</a:t>
                      </a:r>
                    </a:p>
                  </a:txBody>
                  <a:tcPr/>
                </a:tc>
                <a:extLst>
                  <a:ext uri="{0D108BD9-81ED-4DB2-BD59-A6C34878D82A}">
                    <a16:rowId xmlns:a16="http://schemas.microsoft.com/office/drawing/2014/main" val="1256821704"/>
                  </a:ext>
                </a:extLst>
              </a:tr>
            </a:tbl>
          </a:graphicData>
        </a:graphic>
      </p:graphicFrame>
      <p:sp>
        <p:nvSpPr>
          <p:cNvPr id="4" name="Text Placeholder 3">
            <a:extLst>
              <a:ext uri="{FF2B5EF4-FFF2-40B4-BE49-F238E27FC236}">
                <a16:creationId xmlns:a16="http://schemas.microsoft.com/office/drawing/2014/main" id="{B24279D4-79DC-482C-9DB6-1DBC52278C0D}"/>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377020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71FEF-7EFE-4208-BA0D-2AFF9AF4FDE3}"/>
              </a:ext>
            </a:extLst>
          </p:cNvPr>
          <p:cNvSpPr>
            <a:spLocks noGrp="1"/>
          </p:cNvSpPr>
          <p:nvPr>
            <p:ph type="title"/>
          </p:nvPr>
        </p:nvSpPr>
        <p:spPr/>
        <p:txBody>
          <a:bodyPr/>
          <a:lstStyle/>
          <a:p>
            <a:r>
              <a:rPr lang="en-US"/>
              <a:t>Top Post jedes Profils (ohne Youtube) | PB II - Wiss. Kult. - 3 of 11</a:t>
            </a:r>
          </a:p>
        </p:txBody>
      </p:sp>
      <p:graphicFrame>
        <p:nvGraphicFramePr>
          <p:cNvPr id="5" name="Table Placeholder 4">
            <a:extLst>
              <a:ext uri="{FF2B5EF4-FFF2-40B4-BE49-F238E27FC236}">
                <a16:creationId xmlns:a16="http://schemas.microsoft.com/office/drawing/2014/main" id="{5B923B45-8367-4969-8CAC-9DE3B297AC4F}"/>
              </a:ext>
            </a:extLst>
          </p:cNvPr>
          <p:cNvGraphicFramePr>
            <a:graphicFrameLocks noGrp="1"/>
          </p:cNvGraphicFramePr>
          <p:nvPr>
            <p:ph type="tbl" sz="quarter" idx="13"/>
            <p:extLst>
              <p:ext uri="{D42A27DB-BD31-4B8C-83A1-F6EECF244321}">
                <p14:modId xmlns:p14="http://schemas.microsoft.com/office/powerpoint/2010/main" val="3275539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68534723"/>
                    </a:ext>
                  </a:extLst>
                </a:gridCol>
                <a:gridCol w="576072">
                  <a:extLst>
                    <a:ext uri="{9D8B030D-6E8A-4147-A177-3AD203B41FA5}">
                      <a16:colId xmlns:a16="http://schemas.microsoft.com/office/drawing/2014/main" val="1105698109"/>
                    </a:ext>
                  </a:extLst>
                </a:gridCol>
                <a:gridCol w="576072">
                  <a:extLst>
                    <a:ext uri="{9D8B030D-6E8A-4147-A177-3AD203B41FA5}">
                      <a16:colId xmlns:a16="http://schemas.microsoft.com/office/drawing/2014/main" val="2869935734"/>
                    </a:ext>
                  </a:extLst>
                </a:gridCol>
                <a:gridCol w="1563623">
                  <a:extLst>
                    <a:ext uri="{9D8B030D-6E8A-4147-A177-3AD203B41FA5}">
                      <a16:colId xmlns:a16="http://schemas.microsoft.com/office/drawing/2014/main" val="699432962"/>
                    </a:ext>
                  </a:extLst>
                </a:gridCol>
                <a:gridCol w="1234439">
                  <a:extLst>
                    <a:ext uri="{9D8B030D-6E8A-4147-A177-3AD203B41FA5}">
                      <a16:colId xmlns:a16="http://schemas.microsoft.com/office/drawing/2014/main" val="2157348713"/>
                    </a:ext>
                  </a:extLst>
                </a:gridCol>
                <a:gridCol w="822960">
                  <a:extLst>
                    <a:ext uri="{9D8B030D-6E8A-4147-A177-3AD203B41FA5}">
                      <a16:colId xmlns:a16="http://schemas.microsoft.com/office/drawing/2014/main" val="475993202"/>
                    </a:ext>
                  </a:extLst>
                </a:gridCol>
                <a:gridCol w="411480">
                  <a:extLst>
                    <a:ext uri="{9D8B030D-6E8A-4147-A177-3AD203B41FA5}">
                      <a16:colId xmlns:a16="http://schemas.microsoft.com/office/drawing/2014/main" val="65201875"/>
                    </a:ext>
                  </a:extLst>
                </a:gridCol>
                <a:gridCol w="576072">
                  <a:extLst>
                    <a:ext uri="{9D8B030D-6E8A-4147-A177-3AD203B41FA5}">
                      <a16:colId xmlns:a16="http://schemas.microsoft.com/office/drawing/2014/main" val="1265119557"/>
                    </a:ext>
                  </a:extLst>
                </a:gridCol>
                <a:gridCol w="411480">
                  <a:extLst>
                    <a:ext uri="{9D8B030D-6E8A-4147-A177-3AD203B41FA5}">
                      <a16:colId xmlns:a16="http://schemas.microsoft.com/office/drawing/2014/main" val="3468682893"/>
                    </a:ext>
                  </a:extLst>
                </a:gridCol>
                <a:gridCol w="905256">
                  <a:extLst>
                    <a:ext uri="{9D8B030D-6E8A-4147-A177-3AD203B41FA5}">
                      <a16:colId xmlns:a16="http://schemas.microsoft.com/office/drawing/2014/main" val="1106552779"/>
                    </a:ext>
                  </a:extLst>
                </a:gridCol>
                <a:gridCol w="576072">
                  <a:extLst>
                    <a:ext uri="{9D8B030D-6E8A-4147-A177-3AD203B41FA5}">
                      <a16:colId xmlns:a16="http://schemas.microsoft.com/office/drawing/2014/main" val="1950903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25212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maedelsabende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28.04.2019 16:22:22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“Ich war 16, als ich geoutet wurde. Wurde, weil ich nicht selbst entschieden habe, dass es passiert. Und für mich war es genau richtig so. Durch einen Zufall haben meine Eltern damals erfahren, dass ich nicht bei einer Freundin, sondern einem fremden Typen übernachtet habe. Ich war total geschockt, als sie mich zur Rede stellten und hatte extreme Angst. So viele schlimme Geschichten, die man hört - Eltern verstoßen ihre Kinder, Freunde wenden sich ab.. Ich hatte Angst, dass auch mir das passiert, obwohl ich eigentlich wusste, wie liberal und offen meine Eltern sind.
Meine Eltern wollten abends mit mir sprechen - das Gespräch, vor dem vermutlich die meisten Menschen Angst haben, die für irgendwas ein Coming-out haben. Ich weiß noch genau, wie meine Eltern begannen mit: “Marlon.. Das Einzige, was wir wollen, ist, dass du nachts gesund in (d)einem Bett liegst. Alles Andere ist uns egal!”. Das waren auch ihre letzten Worte. - Genau deswegen bin ich so dankbar, dass mein Coming-out einfach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https://www.instagram.com/p/BwzWps7n8cL/media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https://www.instagram.com/p/BwzWps7n8cL/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6.6319 %</a:t>
                      </a:r>
                    </a:p>
                  </a:txBody>
                  <a:tcPr/>
                </a:tc>
                <a:extLst>
                  <a:ext uri="{0D108BD9-81ED-4DB2-BD59-A6C34878D82A}">
                    <a16:rowId xmlns:a16="http://schemas.microsoft.com/office/drawing/2014/main" val="1395524619"/>
                  </a:ext>
                </a:extLst>
              </a:tr>
            </a:tbl>
          </a:graphicData>
        </a:graphic>
      </p:graphicFrame>
      <p:sp>
        <p:nvSpPr>
          <p:cNvPr id="4" name="Text Placeholder 3">
            <a:extLst>
              <a:ext uri="{FF2B5EF4-FFF2-40B4-BE49-F238E27FC236}">
                <a16:creationId xmlns:a16="http://schemas.microsoft.com/office/drawing/2014/main" id="{B861890C-AC30-4774-9F6D-F42BD6D93E70}"/>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1955066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D7199-408D-4A5E-880F-258FB0375502}"/>
              </a:ext>
            </a:extLst>
          </p:cNvPr>
          <p:cNvSpPr>
            <a:spLocks noGrp="1"/>
          </p:cNvSpPr>
          <p:nvPr>
            <p:ph type="title"/>
          </p:nvPr>
        </p:nvSpPr>
        <p:spPr/>
        <p:txBody>
          <a:bodyPr/>
          <a:lstStyle/>
          <a:p>
            <a:r>
              <a:rPr lang="en-US"/>
              <a:t>Top Post jedes Profils (ohne Youtube) | PB II - Wiss. Kult. - 4 of 11</a:t>
            </a:r>
          </a:p>
        </p:txBody>
      </p:sp>
      <p:graphicFrame>
        <p:nvGraphicFramePr>
          <p:cNvPr id="5" name="Table Placeholder 4">
            <a:extLst>
              <a:ext uri="{FF2B5EF4-FFF2-40B4-BE49-F238E27FC236}">
                <a16:creationId xmlns:a16="http://schemas.microsoft.com/office/drawing/2014/main" id="{65BD01D5-ED42-429F-A2A1-36F21CC9DC31}"/>
              </a:ext>
            </a:extLst>
          </p:cNvPr>
          <p:cNvGraphicFramePr>
            <a:graphicFrameLocks noGrp="1"/>
          </p:cNvGraphicFramePr>
          <p:nvPr>
            <p:ph type="tbl" sz="quarter" idx="13"/>
            <p:extLst>
              <p:ext uri="{D42A27DB-BD31-4B8C-83A1-F6EECF244321}">
                <p14:modId xmlns:p14="http://schemas.microsoft.com/office/powerpoint/2010/main" val="3452871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631246926"/>
                    </a:ext>
                  </a:extLst>
                </a:gridCol>
                <a:gridCol w="576072">
                  <a:extLst>
                    <a:ext uri="{9D8B030D-6E8A-4147-A177-3AD203B41FA5}">
                      <a16:colId xmlns:a16="http://schemas.microsoft.com/office/drawing/2014/main" val="155707022"/>
                    </a:ext>
                  </a:extLst>
                </a:gridCol>
                <a:gridCol w="576072">
                  <a:extLst>
                    <a:ext uri="{9D8B030D-6E8A-4147-A177-3AD203B41FA5}">
                      <a16:colId xmlns:a16="http://schemas.microsoft.com/office/drawing/2014/main" val="3891101671"/>
                    </a:ext>
                  </a:extLst>
                </a:gridCol>
                <a:gridCol w="1563623">
                  <a:extLst>
                    <a:ext uri="{9D8B030D-6E8A-4147-A177-3AD203B41FA5}">
                      <a16:colId xmlns:a16="http://schemas.microsoft.com/office/drawing/2014/main" val="2891625181"/>
                    </a:ext>
                  </a:extLst>
                </a:gridCol>
                <a:gridCol w="1234439">
                  <a:extLst>
                    <a:ext uri="{9D8B030D-6E8A-4147-A177-3AD203B41FA5}">
                      <a16:colId xmlns:a16="http://schemas.microsoft.com/office/drawing/2014/main" val="3069808438"/>
                    </a:ext>
                  </a:extLst>
                </a:gridCol>
                <a:gridCol w="822960">
                  <a:extLst>
                    <a:ext uri="{9D8B030D-6E8A-4147-A177-3AD203B41FA5}">
                      <a16:colId xmlns:a16="http://schemas.microsoft.com/office/drawing/2014/main" val="1799671481"/>
                    </a:ext>
                  </a:extLst>
                </a:gridCol>
                <a:gridCol w="411480">
                  <a:extLst>
                    <a:ext uri="{9D8B030D-6E8A-4147-A177-3AD203B41FA5}">
                      <a16:colId xmlns:a16="http://schemas.microsoft.com/office/drawing/2014/main" val="894744486"/>
                    </a:ext>
                  </a:extLst>
                </a:gridCol>
                <a:gridCol w="576072">
                  <a:extLst>
                    <a:ext uri="{9D8B030D-6E8A-4147-A177-3AD203B41FA5}">
                      <a16:colId xmlns:a16="http://schemas.microsoft.com/office/drawing/2014/main" val="1852256418"/>
                    </a:ext>
                  </a:extLst>
                </a:gridCol>
                <a:gridCol w="411480">
                  <a:extLst>
                    <a:ext uri="{9D8B030D-6E8A-4147-A177-3AD203B41FA5}">
                      <a16:colId xmlns:a16="http://schemas.microsoft.com/office/drawing/2014/main" val="1741962841"/>
                    </a:ext>
                  </a:extLst>
                </a:gridCol>
                <a:gridCol w="905256">
                  <a:extLst>
                    <a:ext uri="{9D8B030D-6E8A-4147-A177-3AD203B41FA5}">
                      <a16:colId xmlns:a16="http://schemas.microsoft.com/office/drawing/2014/main" val="3870167109"/>
                    </a:ext>
                  </a:extLst>
                </a:gridCol>
                <a:gridCol w="576072">
                  <a:extLst>
                    <a:ext uri="{9D8B030D-6E8A-4147-A177-3AD203B41FA5}">
                      <a16:colId xmlns:a16="http://schemas.microsoft.com/office/drawing/2014/main" val="1105864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48719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05.05.2019 09:35:06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Alle Menschen gesund ernähren und gleichzeitig den Planeten schützen – wie schön wäre das! Möglich wäre es, sagen Forscher.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https://scontent.xx.fbcdn.net/v/t1.0-9/p720x720/59923534_10161658557490564_8289992729090326528_o.png?_nc_cat=105&amp;_nc_ht=scontent.xx&amp;oh=05d0cf49b04a2806d5db65fba8664256&amp;oe=5D68FF0A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http://www.facebook.com/permalink.php?story_fbid=10161658557480564&amp;id=399241730563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1.2203 %</a:t>
                      </a:r>
                    </a:p>
                  </a:txBody>
                  <a:tcPr/>
                </a:tc>
                <a:extLst>
                  <a:ext uri="{0D108BD9-81ED-4DB2-BD59-A6C34878D82A}">
                    <a16:rowId xmlns:a16="http://schemas.microsoft.com/office/drawing/2014/main" val="359134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tieresucheneinzuhause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03.05.2019 18:53:53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Willy lebt mit seinem Hund in einem Erdloch 🐶
💔 Er hatte alles verloren, aber seine Hündin gab ihm Kraft ...
#hundeliebe #tierschutz #hund #obdachlos #homeless #animallovers #bestfriends #hundeliebe #tierfreunde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https://www.instagram.com/p/BxAf4mFh8XR/media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https://www.instagram.com/p/BxAf4mFh8XR/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3.6844 %</a:t>
                      </a:r>
                    </a:p>
                  </a:txBody>
                  <a:tcPr/>
                </a:tc>
                <a:extLst>
                  <a:ext uri="{0D108BD9-81ED-4DB2-BD59-A6C34878D82A}">
                    <a16:rowId xmlns:a16="http://schemas.microsoft.com/office/drawing/2014/main" val="3090385626"/>
                  </a:ext>
                </a:extLst>
              </a:tr>
            </a:tbl>
          </a:graphicData>
        </a:graphic>
      </p:graphicFrame>
      <p:sp>
        <p:nvSpPr>
          <p:cNvPr id="4" name="Text Placeholder 3">
            <a:extLst>
              <a:ext uri="{FF2B5EF4-FFF2-40B4-BE49-F238E27FC236}">
                <a16:creationId xmlns:a16="http://schemas.microsoft.com/office/drawing/2014/main" id="{535C41DB-B563-4F99-B760-FBBA4B53ABF0}"/>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230541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1DC8A-CF8E-4AC4-A146-E26EFD80C1C6}"/>
              </a:ext>
            </a:extLst>
          </p:cNvPr>
          <p:cNvSpPr>
            <a:spLocks noGrp="1"/>
          </p:cNvSpPr>
          <p:nvPr>
            <p:ph type="title"/>
          </p:nvPr>
        </p:nvSpPr>
        <p:spPr/>
        <p:txBody>
          <a:bodyPr/>
          <a:lstStyle/>
          <a:p>
            <a:r>
              <a:rPr lang="en-US"/>
              <a:t>Top Post jedes Profils (ohne Youtube) | PB II - Wiss. Kult. - 5 of 11</a:t>
            </a:r>
          </a:p>
        </p:txBody>
      </p:sp>
      <p:graphicFrame>
        <p:nvGraphicFramePr>
          <p:cNvPr id="5" name="Table Placeholder 4">
            <a:extLst>
              <a:ext uri="{FF2B5EF4-FFF2-40B4-BE49-F238E27FC236}">
                <a16:creationId xmlns:a16="http://schemas.microsoft.com/office/drawing/2014/main" id="{BA9EB665-1F3D-4974-BCC1-FA68D844D5EA}"/>
              </a:ext>
            </a:extLst>
          </p:cNvPr>
          <p:cNvGraphicFramePr>
            <a:graphicFrameLocks noGrp="1"/>
          </p:cNvGraphicFramePr>
          <p:nvPr>
            <p:ph type="tbl" sz="quarter" idx="13"/>
            <p:extLst>
              <p:ext uri="{D42A27DB-BD31-4B8C-83A1-F6EECF244321}">
                <p14:modId xmlns:p14="http://schemas.microsoft.com/office/powerpoint/2010/main" val="1581014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742989328"/>
                    </a:ext>
                  </a:extLst>
                </a:gridCol>
                <a:gridCol w="576072">
                  <a:extLst>
                    <a:ext uri="{9D8B030D-6E8A-4147-A177-3AD203B41FA5}">
                      <a16:colId xmlns:a16="http://schemas.microsoft.com/office/drawing/2014/main" val="4113080979"/>
                    </a:ext>
                  </a:extLst>
                </a:gridCol>
                <a:gridCol w="576072">
                  <a:extLst>
                    <a:ext uri="{9D8B030D-6E8A-4147-A177-3AD203B41FA5}">
                      <a16:colId xmlns:a16="http://schemas.microsoft.com/office/drawing/2014/main" val="3523294865"/>
                    </a:ext>
                  </a:extLst>
                </a:gridCol>
                <a:gridCol w="1563623">
                  <a:extLst>
                    <a:ext uri="{9D8B030D-6E8A-4147-A177-3AD203B41FA5}">
                      <a16:colId xmlns:a16="http://schemas.microsoft.com/office/drawing/2014/main" val="170229022"/>
                    </a:ext>
                  </a:extLst>
                </a:gridCol>
                <a:gridCol w="1234439">
                  <a:extLst>
                    <a:ext uri="{9D8B030D-6E8A-4147-A177-3AD203B41FA5}">
                      <a16:colId xmlns:a16="http://schemas.microsoft.com/office/drawing/2014/main" val="2301100569"/>
                    </a:ext>
                  </a:extLst>
                </a:gridCol>
                <a:gridCol w="822960">
                  <a:extLst>
                    <a:ext uri="{9D8B030D-6E8A-4147-A177-3AD203B41FA5}">
                      <a16:colId xmlns:a16="http://schemas.microsoft.com/office/drawing/2014/main" val="2652262222"/>
                    </a:ext>
                  </a:extLst>
                </a:gridCol>
                <a:gridCol w="411480">
                  <a:extLst>
                    <a:ext uri="{9D8B030D-6E8A-4147-A177-3AD203B41FA5}">
                      <a16:colId xmlns:a16="http://schemas.microsoft.com/office/drawing/2014/main" val="20966871"/>
                    </a:ext>
                  </a:extLst>
                </a:gridCol>
                <a:gridCol w="576072">
                  <a:extLst>
                    <a:ext uri="{9D8B030D-6E8A-4147-A177-3AD203B41FA5}">
                      <a16:colId xmlns:a16="http://schemas.microsoft.com/office/drawing/2014/main" val="3948420969"/>
                    </a:ext>
                  </a:extLst>
                </a:gridCol>
                <a:gridCol w="411480">
                  <a:extLst>
                    <a:ext uri="{9D8B030D-6E8A-4147-A177-3AD203B41FA5}">
                      <a16:colId xmlns:a16="http://schemas.microsoft.com/office/drawing/2014/main" val="4150454884"/>
                    </a:ext>
                  </a:extLst>
                </a:gridCol>
                <a:gridCol w="905256">
                  <a:extLst>
                    <a:ext uri="{9D8B030D-6E8A-4147-A177-3AD203B41FA5}">
                      <a16:colId xmlns:a16="http://schemas.microsoft.com/office/drawing/2014/main" val="1518454142"/>
                    </a:ext>
                  </a:extLst>
                </a:gridCol>
                <a:gridCol w="576072">
                  <a:extLst>
                    <a:ext uri="{9D8B030D-6E8A-4147-A177-3AD203B41FA5}">
                      <a16:colId xmlns:a16="http://schemas.microsoft.com/office/drawing/2014/main" val="3540360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96527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Frau 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05.05.2019 08:00:00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In den wichtigsten Momenten unseres Lebens seid ihr Hebammen für uns da und doch habt ihr es momentan so schwer. Deshalb sagen wir heute einfach mal: Danke!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https://scontent.xx.fbcdn.net/v/t15.5256-10/p720x720/57615030_837106226622991_3169994513682792448_n.jpg?_nc_cat=111&amp;_nc_ht=scontent.xx&amp;oh=54391bbcaa589ff383fddfcac49cbcef&amp;oe=5D7281D4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http://www.facebook.com/permalink.php?story_fbid=10156019231206574&amp;id=296289606573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2.8939 %</a:t>
                      </a:r>
                    </a:p>
                  </a:txBody>
                  <a:tcPr/>
                </a:tc>
                <a:extLst>
                  <a:ext uri="{0D108BD9-81ED-4DB2-BD59-A6C34878D82A}">
                    <a16:rowId xmlns:a16="http://schemas.microsoft.com/office/drawing/2014/main" val="1851294477"/>
                  </a:ext>
                </a:extLst>
              </a:tr>
            </a:tbl>
          </a:graphicData>
        </a:graphic>
      </p:graphicFrame>
      <p:sp>
        <p:nvSpPr>
          <p:cNvPr id="4" name="Text Placeholder 3">
            <a:extLst>
              <a:ext uri="{FF2B5EF4-FFF2-40B4-BE49-F238E27FC236}">
                <a16:creationId xmlns:a16="http://schemas.microsoft.com/office/drawing/2014/main" id="{34C2514A-2CBA-49FF-985B-935090E6D937}"/>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2950172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43912-C7B3-470A-BE5E-68A43FC7CD49}"/>
              </a:ext>
            </a:extLst>
          </p:cNvPr>
          <p:cNvSpPr>
            <a:spLocks noGrp="1"/>
          </p:cNvSpPr>
          <p:nvPr>
            <p:ph type="title"/>
          </p:nvPr>
        </p:nvSpPr>
        <p:spPr/>
        <p:txBody>
          <a:bodyPr/>
          <a:lstStyle/>
          <a:p>
            <a:r>
              <a:rPr lang="en-US"/>
              <a:t>Top Post jedes Profils (ohne Youtube) | PB II - Wiss. Kult. - 6 of 11</a:t>
            </a:r>
          </a:p>
        </p:txBody>
      </p:sp>
      <p:graphicFrame>
        <p:nvGraphicFramePr>
          <p:cNvPr id="5" name="Table Placeholder 4">
            <a:extLst>
              <a:ext uri="{FF2B5EF4-FFF2-40B4-BE49-F238E27FC236}">
                <a16:creationId xmlns:a16="http://schemas.microsoft.com/office/drawing/2014/main" id="{B2E3F6AD-CBC3-49CB-9FD4-B3EA3E90BBFD}"/>
              </a:ext>
            </a:extLst>
          </p:cNvPr>
          <p:cNvGraphicFramePr>
            <a:graphicFrameLocks noGrp="1"/>
          </p:cNvGraphicFramePr>
          <p:nvPr>
            <p:ph type="tbl" sz="quarter" idx="13"/>
            <p:extLst>
              <p:ext uri="{D42A27DB-BD31-4B8C-83A1-F6EECF244321}">
                <p14:modId xmlns:p14="http://schemas.microsoft.com/office/powerpoint/2010/main" val="2680304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408208728"/>
                    </a:ext>
                  </a:extLst>
                </a:gridCol>
                <a:gridCol w="576072">
                  <a:extLst>
                    <a:ext uri="{9D8B030D-6E8A-4147-A177-3AD203B41FA5}">
                      <a16:colId xmlns:a16="http://schemas.microsoft.com/office/drawing/2014/main" val="1010518118"/>
                    </a:ext>
                  </a:extLst>
                </a:gridCol>
                <a:gridCol w="576072">
                  <a:extLst>
                    <a:ext uri="{9D8B030D-6E8A-4147-A177-3AD203B41FA5}">
                      <a16:colId xmlns:a16="http://schemas.microsoft.com/office/drawing/2014/main" val="1253299674"/>
                    </a:ext>
                  </a:extLst>
                </a:gridCol>
                <a:gridCol w="1563623">
                  <a:extLst>
                    <a:ext uri="{9D8B030D-6E8A-4147-A177-3AD203B41FA5}">
                      <a16:colId xmlns:a16="http://schemas.microsoft.com/office/drawing/2014/main" val="1700330679"/>
                    </a:ext>
                  </a:extLst>
                </a:gridCol>
                <a:gridCol w="1234439">
                  <a:extLst>
                    <a:ext uri="{9D8B030D-6E8A-4147-A177-3AD203B41FA5}">
                      <a16:colId xmlns:a16="http://schemas.microsoft.com/office/drawing/2014/main" val="1141588342"/>
                    </a:ext>
                  </a:extLst>
                </a:gridCol>
                <a:gridCol w="822960">
                  <a:extLst>
                    <a:ext uri="{9D8B030D-6E8A-4147-A177-3AD203B41FA5}">
                      <a16:colId xmlns:a16="http://schemas.microsoft.com/office/drawing/2014/main" val="2065928917"/>
                    </a:ext>
                  </a:extLst>
                </a:gridCol>
                <a:gridCol w="411480">
                  <a:extLst>
                    <a:ext uri="{9D8B030D-6E8A-4147-A177-3AD203B41FA5}">
                      <a16:colId xmlns:a16="http://schemas.microsoft.com/office/drawing/2014/main" val="4285638133"/>
                    </a:ext>
                  </a:extLst>
                </a:gridCol>
                <a:gridCol w="576072">
                  <a:extLst>
                    <a:ext uri="{9D8B030D-6E8A-4147-A177-3AD203B41FA5}">
                      <a16:colId xmlns:a16="http://schemas.microsoft.com/office/drawing/2014/main" val="2971174517"/>
                    </a:ext>
                  </a:extLst>
                </a:gridCol>
                <a:gridCol w="411480">
                  <a:extLst>
                    <a:ext uri="{9D8B030D-6E8A-4147-A177-3AD203B41FA5}">
                      <a16:colId xmlns:a16="http://schemas.microsoft.com/office/drawing/2014/main" val="637504096"/>
                    </a:ext>
                  </a:extLst>
                </a:gridCol>
                <a:gridCol w="905256">
                  <a:extLst>
                    <a:ext uri="{9D8B030D-6E8A-4147-A177-3AD203B41FA5}">
                      <a16:colId xmlns:a16="http://schemas.microsoft.com/office/drawing/2014/main" val="635094466"/>
                    </a:ext>
                  </a:extLst>
                </a:gridCol>
                <a:gridCol w="576072">
                  <a:extLst>
                    <a:ext uri="{9D8B030D-6E8A-4147-A177-3AD203B41FA5}">
                      <a16:colId xmlns:a16="http://schemas.microsoft.com/office/drawing/2014/main" val="2722127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57233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beautyquarks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05.05.2019 16:25:04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Elefantenohrchamäleon unterm Röntgengerät
.
📸 Einmal jährlich müssen die Tiere des Oregon Zoo stillhalten – denn sie werden geröntgt
👩‍⚕️ Anhand der Bilder untersuchen Tierärzte die Gesundheit der Tiere und können auch Veränderungen im Körper feststellen
💆‍♂️ Außerdem reduziere sich mithilfe der Methode die Untersuchungszeit pro Tier – und damit auch der Stress 🐯 Große und gefährliche Tiere würden allerdings fürs Röntgen unter Narkose gesetzt
.
➡️ Hier geht's zu den Routine-Check-ups vom Oregon Zoo: http://bit.ly/2XbZv83
.
.
.
#chameleon #beauty #schön #nature #natur #science #wissenschaft #wissen #forschung #animal #tier #roentgen #xray #evidenz #physik #chemie #biologie #makrofotografie #mikroskop #rasterelektronenmikroskop #muster #fakt #sciart #scienceart #scienceisbeautiful #ästhetik #evidenz #quarks #beautyquarks — Foto: dpa Picture Alliance / Oregon Zoo / Cover Images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https://www.instagram.com/p/BxFYhmPIurA/media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https://www.instagram.com/p/BxFYhmPIurA/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10.1988 %</a:t>
                      </a:r>
                    </a:p>
                  </a:txBody>
                  <a:tcPr/>
                </a:tc>
                <a:extLst>
                  <a:ext uri="{0D108BD9-81ED-4DB2-BD59-A6C34878D82A}">
                    <a16:rowId xmlns:a16="http://schemas.microsoft.com/office/drawing/2014/main" val="1799388546"/>
                  </a:ext>
                </a:extLst>
              </a:tr>
            </a:tbl>
          </a:graphicData>
        </a:graphic>
      </p:graphicFrame>
      <p:sp>
        <p:nvSpPr>
          <p:cNvPr id="4" name="Text Placeholder 3">
            <a:extLst>
              <a:ext uri="{FF2B5EF4-FFF2-40B4-BE49-F238E27FC236}">
                <a16:creationId xmlns:a16="http://schemas.microsoft.com/office/drawing/2014/main" id="{B9829669-5238-4085-B804-C7279CD183C1}"/>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913309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030BD-0E66-47E6-BF89-549F07660B18}"/>
              </a:ext>
            </a:extLst>
          </p:cNvPr>
          <p:cNvSpPr>
            <a:spLocks noGrp="1"/>
          </p:cNvSpPr>
          <p:nvPr>
            <p:ph type="title"/>
          </p:nvPr>
        </p:nvSpPr>
        <p:spPr/>
        <p:txBody>
          <a:bodyPr/>
          <a:lstStyle/>
          <a:p>
            <a:r>
              <a:rPr lang="en-US"/>
              <a:t>Top Post jedes Profils (ohne Youtube) | PB II - Wiss. Kult. - 7 of 11</a:t>
            </a:r>
          </a:p>
        </p:txBody>
      </p:sp>
      <p:graphicFrame>
        <p:nvGraphicFramePr>
          <p:cNvPr id="5" name="Table Placeholder 4">
            <a:extLst>
              <a:ext uri="{FF2B5EF4-FFF2-40B4-BE49-F238E27FC236}">
                <a16:creationId xmlns:a16="http://schemas.microsoft.com/office/drawing/2014/main" id="{5A775715-934D-4BD1-9A3C-024834B3E118}"/>
              </a:ext>
            </a:extLst>
          </p:cNvPr>
          <p:cNvGraphicFramePr>
            <a:graphicFrameLocks noGrp="1"/>
          </p:cNvGraphicFramePr>
          <p:nvPr>
            <p:ph type="tbl" sz="quarter" idx="13"/>
            <p:extLst>
              <p:ext uri="{D42A27DB-BD31-4B8C-83A1-F6EECF244321}">
                <p14:modId xmlns:p14="http://schemas.microsoft.com/office/powerpoint/2010/main" val="2885817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664599011"/>
                    </a:ext>
                  </a:extLst>
                </a:gridCol>
                <a:gridCol w="576072">
                  <a:extLst>
                    <a:ext uri="{9D8B030D-6E8A-4147-A177-3AD203B41FA5}">
                      <a16:colId xmlns:a16="http://schemas.microsoft.com/office/drawing/2014/main" val="2659129123"/>
                    </a:ext>
                  </a:extLst>
                </a:gridCol>
                <a:gridCol w="576072">
                  <a:extLst>
                    <a:ext uri="{9D8B030D-6E8A-4147-A177-3AD203B41FA5}">
                      <a16:colId xmlns:a16="http://schemas.microsoft.com/office/drawing/2014/main" val="1572535493"/>
                    </a:ext>
                  </a:extLst>
                </a:gridCol>
                <a:gridCol w="1563623">
                  <a:extLst>
                    <a:ext uri="{9D8B030D-6E8A-4147-A177-3AD203B41FA5}">
                      <a16:colId xmlns:a16="http://schemas.microsoft.com/office/drawing/2014/main" val="755852857"/>
                    </a:ext>
                  </a:extLst>
                </a:gridCol>
                <a:gridCol w="1234439">
                  <a:extLst>
                    <a:ext uri="{9D8B030D-6E8A-4147-A177-3AD203B41FA5}">
                      <a16:colId xmlns:a16="http://schemas.microsoft.com/office/drawing/2014/main" val="2599160548"/>
                    </a:ext>
                  </a:extLst>
                </a:gridCol>
                <a:gridCol w="822960">
                  <a:extLst>
                    <a:ext uri="{9D8B030D-6E8A-4147-A177-3AD203B41FA5}">
                      <a16:colId xmlns:a16="http://schemas.microsoft.com/office/drawing/2014/main" val="3578705988"/>
                    </a:ext>
                  </a:extLst>
                </a:gridCol>
                <a:gridCol w="411480">
                  <a:extLst>
                    <a:ext uri="{9D8B030D-6E8A-4147-A177-3AD203B41FA5}">
                      <a16:colId xmlns:a16="http://schemas.microsoft.com/office/drawing/2014/main" val="218071999"/>
                    </a:ext>
                  </a:extLst>
                </a:gridCol>
                <a:gridCol w="576072">
                  <a:extLst>
                    <a:ext uri="{9D8B030D-6E8A-4147-A177-3AD203B41FA5}">
                      <a16:colId xmlns:a16="http://schemas.microsoft.com/office/drawing/2014/main" val="3469641549"/>
                    </a:ext>
                  </a:extLst>
                </a:gridCol>
                <a:gridCol w="411480">
                  <a:extLst>
                    <a:ext uri="{9D8B030D-6E8A-4147-A177-3AD203B41FA5}">
                      <a16:colId xmlns:a16="http://schemas.microsoft.com/office/drawing/2014/main" val="3528731857"/>
                    </a:ext>
                  </a:extLst>
                </a:gridCol>
                <a:gridCol w="905256">
                  <a:extLst>
                    <a:ext uri="{9D8B030D-6E8A-4147-A177-3AD203B41FA5}">
                      <a16:colId xmlns:a16="http://schemas.microsoft.com/office/drawing/2014/main" val="770314379"/>
                    </a:ext>
                  </a:extLst>
                </a:gridCol>
                <a:gridCol w="576072">
                  <a:extLst>
                    <a:ext uri="{9D8B030D-6E8A-4147-A177-3AD203B41FA5}">
                      <a16:colId xmlns:a16="http://schemas.microsoft.com/office/drawing/2014/main" val="1547899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87124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02.05.2019 12:23:16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Jeder soll sehen, wie viel Müll die Feiernden hinterlassen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https://scontent.xx.fbcdn.net/v/t15.5256-10/p720x720/58468992_328991141150727_1364234776038342656_n.jpg?_nc_cat=100&amp;_nc_ht=scontent.xx&amp;oh=ee755caff53b1587e2721fc11c50a35e&amp;oe=5D6D4348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http://www.facebook.com/permalink.php?story_fbid=2855373811169488&amp;id=181756501864579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2.2236 %</a:t>
                      </a:r>
                    </a:p>
                  </a:txBody>
                  <a:tcPr/>
                </a:tc>
                <a:extLst>
                  <a:ext uri="{0D108BD9-81ED-4DB2-BD59-A6C34878D82A}">
                    <a16:rowId xmlns:a16="http://schemas.microsoft.com/office/drawing/2014/main" val="3654815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heimathaeppchen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29.04.2019 20:08:36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Alles neu macht der Mai – und mit ihm auch den Saisonkalender. 🌱 Im Mai könnt ihr euch auf einiges freuen, wie etwa auf sinnliche Erdbeeren. ♥️ Denn endlich gibt es welche, die lecker und nicht nur wässrig sind. Wir freuen uns auf viele Sonnentage, mit leckeren Obst und Gemüse aus Nordrhein-Westfalen.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https://www.instagram.com/p/Bw2VVh4BF0-/media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https://www.instagram.com/p/Bw2VVh4BF0-/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4.0194 %</a:t>
                      </a:r>
                    </a:p>
                  </a:txBody>
                  <a:tcPr/>
                </a:tc>
                <a:extLst>
                  <a:ext uri="{0D108BD9-81ED-4DB2-BD59-A6C34878D82A}">
                    <a16:rowId xmlns:a16="http://schemas.microsoft.com/office/drawing/2014/main" val="2757979346"/>
                  </a:ext>
                </a:extLst>
              </a:tr>
            </a:tbl>
          </a:graphicData>
        </a:graphic>
      </p:graphicFrame>
      <p:sp>
        <p:nvSpPr>
          <p:cNvPr id="4" name="Text Placeholder 3">
            <a:extLst>
              <a:ext uri="{FF2B5EF4-FFF2-40B4-BE49-F238E27FC236}">
                <a16:creationId xmlns:a16="http://schemas.microsoft.com/office/drawing/2014/main" id="{10878199-8396-4309-8282-26CE03AC8B68}"/>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474510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CCC11-61AF-41C2-A650-5D47896A3F00}"/>
              </a:ext>
            </a:extLst>
          </p:cNvPr>
          <p:cNvSpPr>
            <a:spLocks noGrp="1"/>
          </p:cNvSpPr>
          <p:nvPr>
            <p:ph type="title"/>
          </p:nvPr>
        </p:nvSpPr>
        <p:spPr/>
        <p:txBody>
          <a:bodyPr/>
          <a:lstStyle/>
          <a:p>
            <a:r>
              <a:rPr lang="en-US"/>
              <a:t>Top Post jedes Profils (ohne Youtube) | PB II - Wiss. Kult. - 8 of 11</a:t>
            </a:r>
          </a:p>
        </p:txBody>
      </p:sp>
      <p:graphicFrame>
        <p:nvGraphicFramePr>
          <p:cNvPr id="5" name="Table Placeholder 4">
            <a:extLst>
              <a:ext uri="{FF2B5EF4-FFF2-40B4-BE49-F238E27FC236}">
                <a16:creationId xmlns:a16="http://schemas.microsoft.com/office/drawing/2014/main" id="{23884D28-510C-4315-9009-19A53454920B}"/>
              </a:ext>
            </a:extLst>
          </p:cNvPr>
          <p:cNvGraphicFramePr>
            <a:graphicFrameLocks noGrp="1"/>
          </p:cNvGraphicFramePr>
          <p:nvPr>
            <p:ph type="tbl" sz="quarter" idx="13"/>
            <p:extLst>
              <p:ext uri="{D42A27DB-BD31-4B8C-83A1-F6EECF244321}">
                <p14:modId xmlns:p14="http://schemas.microsoft.com/office/powerpoint/2010/main" val="4241294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002165560"/>
                    </a:ext>
                  </a:extLst>
                </a:gridCol>
                <a:gridCol w="576072">
                  <a:extLst>
                    <a:ext uri="{9D8B030D-6E8A-4147-A177-3AD203B41FA5}">
                      <a16:colId xmlns:a16="http://schemas.microsoft.com/office/drawing/2014/main" val="1252936941"/>
                    </a:ext>
                  </a:extLst>
                </a:gridCol>
                <a:gridCol w="576072">
                  <a:extLst>
                    <a:ext uri="{9D8B030D-6E8A-4147-A177-3AD203B41FA5}">
                      <a16:colId xmlns:a16="http://schemas.microsoft.com/office/drawing/2014/main" val="891527115"/>
                    </a:ext>
                  </a:extLst>
                </a:gridCol>
                <a:gridCol w="1563623">
                  <a:extLst>
                    <a:ext uri="{9D8B030D-6E8A-4147-A177-3AD203B41FA5}">
                      <a16:colId xmlns:a16="http://schemas.microsoft.com/office/drawing/2014/main" val="1765427621"/>
                    </a:ext>
                  </a:extLst>
                </a:gridCol>
                <a:gridCol w="1234439">
                  <a:extLst>
                    <a:ext uri="{9D8B030D-6E8A-4147-A177-3AD203B41FA5}">
                      <a16:colId xmlns:a16="http://schemas.microsoft.com/office/drawing/2014/main" val="890512914"/>
                    </a:ext>
                  </a:extLst>
                </a:gridCol>
                <a:gridCol w="822960">
                  <a:extLst>
                    <a:ext uri="{9D8B030D-6E8A-4147-A177-3AD203B41FA5}">
                      <a16:colId xmlns:a16="http://schemas.microsoft.com/office/drawing/2014/main" val="1525118112"/>
                    </a:ext>
                  </a:extLst>
                </a:gridCol>
                <a:gridCol w="411480">
                  <a:extLst>
                    <a:ext uri="{9D8B030D-6E8A-4147-A177-3AD203B41FA5}">
                      <a16:colId xmlns:a16="http://schemas.microsoft.com/office/drawing/2014/main" val="1857998429"/>
                    </a:ext>
                  </a:extLst>
                </a:gridCol>
                <a:gridCol w="576072">
                  <a:extLst>
                    <a:ext uri="{9D8B030D-6E8A-4147-A177-3AD203B41FA5}">
                      <a16:colId xmlns:a16="http://schemas.microsoft.com/office/drawing/2014/main" val="1220683079"/>
                    </a:ext>
                  </a:extLst>
                </a:gridCol>
                <a:gridCol w="411480">
                  <a:extLst>
                    <a:ext uri="{9D8B030D-6E8A-4147-A177-3AD203B41FA5}">
                      <a16:colId xmlns:a16="http://schemas.microsoft.com/office/drawing/2014/main" val="1263614627"/>
                    </a:ext>
                  </a:extLst>
                </a:gridCol>
                <a:gridCol w="905256">
                  <a:extLst>
                    <a:ext uri="{9D8B030D-6E8A-4147-A177-3AD203B41FA5}">
                      <a16:colId xmlns:a16="http://schemas.microsoft.com/office/drawing/2014/main" val="3340821876"/>
                    </a:ext>
                  </a:extLst>
                </a:gridCol>
                <a:gridCol w="576072">
                  <a:extLst>
                    <a:ext uri="{9D8B030D-6E8A-4147-A177-3AD203B41FA5}">
                      <a16:colId xmlns:a16="http://schemas.microsoft.com/office/drawing/2014/main" val="2907027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12468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Heimathäppchen - Rezepte aus NRW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02.05.2019 18:15:10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❗Seid ab 18:15 Uhr live bei unserer Grillparty dabei.❗
Mit dabei sind: Yvonne Willicks, Bartender Nic Shanker, unsere Heimathäppchen-Köchin Anja Tanas und der vierfache Grillkönig Michael Hoffmann. 
Stellt gerne jetzt schon eure Fragen zum Thema Grillen und Kochen und unser Heimathäppchen-Team versucht im Livestream alles zu beantworten.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https://scontent.xx.fbcdn.net/v/t15.5256-10/58994739_425365981627473_148090468071112704_n.jpg?_nc_cat=111&amp;_nc_ht=scontent.xx&amp;oh=54f64eff21fbbd0f58508ab993435d2c&amp;oe=5D6648F2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http://www.facebook.com/permalink.php?story_fbid=425028488327889&amp;id=1121862397919896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0.9854 %</a:t>
                      </a:r>
                    </a:p>
                  </a:txBody>
                  <a:tcPr/>
                </a:tc>
                <a:extLst>
                  <a:ext uri="{0D108BD9-81ED-4DB2-BD59-A6C34878D82A}">
                    <a16:rowId xmlns:a16="http://schemas.microsoft.com/office/drawing/2014/main" val="3144486905"/>
                  </a:ext>
                </a:extLst>
              </a:tr>
            </a:tbl>
          </a:graphicData>
        </a:graphic>
      </p:graphicFrame>
      <p:sp>
        <p:nvSpPr>
          <p:cNvPr id="4" name="Text Placeholder 3">
            <a:extLst>
              <a:ext uri="{FF2B5EF4-FFF2-40B4-BE49-F238E27FC236}">
                <a16:creationId xmlns:a16="http://schemas.microsoft.com/office/drawing/2014/main" id="{F3947CA7-141D-4C9A-A207-15C43D0A62CE}"/>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1352887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224D1-2F23-4634-9FB2-BC39EF8502CD}"/>
              </a:ext>
            </a:extLst>
          </p:cNvPr>
          <p:cNvSpPr>
            <a:spLocks noGrp="1"/>
          </p:cNvSpPr>
          <p:nvPr>
            <p:ph type="title"/>
          </p:nvPr>
        </p:nvSpPr>
        <p:spPr/>
        <p:txBody>
          <a:bodyPr/>
          <a:lstStyle/>
          <a:p>
            <a:r>
              <a:rPr lang="en-US"/>
              <a:t>Top Post jedes Profils (ohne Youtube) | PB II - Wiss. Kult. - 9 of 11</a:t>
            </a:r>
          </a:p>
        </p:txBody>
      </p:sp>
      <p:graphicFrame>
        <p:nvGraphicFramePr>
          <p:cNvPr id="5" name="Table Placeholder 4">
            <a:extLst>
              <a:ext uri="{FF2B5EF4-FFF2-40B4-BE49-F238E27FC236}">
                <a16:creationId xmlns:a16="http://schemas.microsoft.com/office/drawing/2014/main" id="{CA1D070A-AD36-4917-ABF9-D6957CF99A85}"/>
              </a:ext>
            </a:extLst>
          </p:cNvPr>
          <p:cNvGraphicFramePr>
            <a:graphicFrameLocks noGrp="1"/>
          </p:cNvGraphicFramePr>
          <p:nvPr>
            <p:ph type="tbl" sz="quarter" idx="13"/>
            <p:extLst>
              <p:ext uri="{D42A27DB-BD31-4B8C-83A1-F6EECF244321}">
                <p14:modId xmlns:p14="http://schemas.microsoft.com/office/powerpoint/2010/main" val="3554101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91853900"/>
                    </a:ext>
                  </a:extLst>
                </a:gridCol>
                <a:gridCol w="576072">
                  <a:extLst>
                    <a:ext uri="{9D8B030D-6E8A-4147-A177-3AD203B41FA5}">
                      <a16:colId xmlns:a16="http://schemas.microsoft.com/office/drawing/2014/main" val="4272029504"/>
                    </a:ext>
                  </a:extLst>
                </a:gridCol>
                <a:gridCol w="576072">
                  <a:extLst>
                    <a:ext uri="{9D8B030D-6E8A-4147-A177-3AD203B41FA5}">
                      <a16:colId xmlns:a16="http://schemas.microsoft.com/office/drawing/2014/main" val="2758055885"/>
                    </a:ext>
                  </a:extLst>
                </a:gridCol>
                <a:gridCol w="1563623">
                  <a:extLst>
                    <a:ext uri="{9D8B030D-6E8A-4147-A177-3AD203B41FA5}">
                      <a16:colId xmlns:a16="http://schemas.microsoft.com/office/drawing/2014/main" val="1366033859"/>
                    </a:ext>
                  </a:extLst>
                </a:gridCol>
                <a:gridCol w="1234439">
                  <a:extLst>
                    <a:ext uri="{9D8B030D-6E8A-4147-A177-3AD203B41FA5}">
                      <a16:colId xmlns:a16="http://schemas.microsoft.com/office/drawing/2014/main" val="2716314757"/>
                    </a:ext>
                  </a:extLst>
                </a:gridCol>
                <a:gridCol w="822960">
                  <a:extLst>
                    <a:ext uri="{9D8B030D-6E8A-4147-A177-3AD203B41FA5}">
                      <a16:colId xmlns:a16="http://schemas.microsoft.com/office/drawing/2014/main" val="2991783241"/>
                    </a:ext>
                  </a:extLst>
                </a:gridCol>
                <a:gridCol w="411480">
                  <a:extLst>
                    <a:ext uri="{9D8B030D-6E8A-4147-A177-3AD203B41FA5}">
                      <a16:colId xmlns:a16="http://schemas.microsoft.com/office/drawing/2014/main" val="3592379347"/>
                    </a:ext>
                  </a:extLst>
                </a:gridCol>
                <a:gridCol w="576072">
                  <a:extLst>
                    <a:ext uri="{9D8B030D-6E8A-4147-A177-3AD203B41FA5}">
                      <a16:colId xmlns:a16="http://schemas.microsoft.com/office/drawing/2014/main" val="2990842365"/>
                    </a:ext>
                  </a:extLst>
                </a:gridCol>
                <a:gridCol w="411480">
                  <a:extLst>
                    <a:ext uri="{9D8B030D-6E8A-4147-A177-3AD203B41FA5}">
                      <a16:colId xmlns:a16="http://schemas.microsoft.com/office/drawing/2014/main" val="1885807496"/>
                    </a:ext>
                  </a:extLst>
                </a:gridCol>
                <a:gridCol w="905256">
                  <a:extLst>
                    <a:ext uri="{9D8B030D-6E8A-4147-A177-3AD203B41FA5}">
                      <a16:colId xmlns:a16="http://schemas.microsoft.com/office/drawing/2014/main" val="151950459"/>
                    </a:ext>
                  </a:extLst>
                </a:gridCol>
                <a:gridCol w="576072">
                  <a:extLst>
                    <a:ext uri="{9D8B030D-6E8A-4147-A177-3AD203B41FA5}">
                      <a16:colId xmlns:a16="http://schemas.microsoft.com/office/drawing/2014/main" val="695263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27323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03.05.2019 08:47:25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"Den kenn ich doch irgendwoher..."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https://scontent.xx.fbcdn.net/v/t15.5256-10/24540746_1628356523887680_1719179914285940736_n.jpg?_nc_cat=104&amp;_nc_ht=scontent.xx&amp;oh=b97fa4d019b0727e0a63ca458bebff0c&amp;oe=5D5A6286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http://www.facebook.com/permalink.php?story_fbid=2270134176376575&amp;id=559469264109750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2.1334 %</a:t>
                      </a:r>
                    </a:p>
                  </a:txBody>
                  <a:tcPr/>
                </a:tc>
                <a:extLst>
                  <a:ext uri="{0D108BD9-81ED-4DB2-BD59-A6C34878D82A}">
                    <a16:rowId xmlns:a16="http://schemas.microsoft.com/office/drawing/2014/main" val="4159314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Heimatflimmern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24.04.2019 10:57:00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Mit einem Märchenwald fing alles an... Vor 50 Jahren wurde in Brühl das Phantasialand eröffnet. Einer der ältesten Freizeitparks in Europa!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https://scontent.xx.fbcdn.net/v/t15.5256-10/p720x720/58408846_342966299905363_5426287314131222528_n.jpg?_nc_cat=101&amp;_nc_ht=scontent.xx&amp;oh=aff0a76c3f248c61033ec7575ef40b1f&amp;oe=5D77D754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http://www.facebook.com/permalink.php?story_fbid=828145304216053&amp;id=421965021500752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2.4064 %</a:t>
                      </a:r>
                    </a:p>
                  </a:txBody>
                  <a:tcPr/>
                </a:tc>
                <a:extLst>
                  <a:ext uri="{0D108BD9-81ED-4DB2-BD59-A6C34878D82A}">
                    <a16:rowId xmlns:a16="http://schemas.microsoft.com/office/drawing/2014/main" val="2982086403"/>
                  </a:ext>
                </a:extLst>
              </a:tr>
            </a:tbl>
          </a:graphicData>
        </a:graphic>
      </p:graphicFrame>
      <p:sp>
        <p:nvSpPr>
          <p:cNvPr id="4" name="Text Placeholder 3">
            <a:extLst>
              <a:ext uri="{FF2B5EF4-FFF2-40B4-BE49-F238E27FC236}">
                <a16:creationId xmlns:a16="http://schemas.microsoft.com/office/drawing/2014/main" id="{5E7A9165-1050-4F7F-9FA1-42D5BFEC27AF}"/>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1291203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806FC-94EC-4471-A019-42E6F6F60C2E}"/>
              </a:ext>
            </a:extLst>
          </p:cNvPr>
          <p:cNvSpPr>
            <a:spLocks noGrp="1"/>
          </p:cNvSpPr>
          <p:nvPr>
            <p:ph type="title"/>
          </p:nvPr>
        </p:nvSpPr>
        <p:spPr/>
        <p:txBody>
          <a:bodyPr/>
          <a:lstStyle/>
          <a:p>
            <a:r>
              <a:rPr lang="en-US"/>
              <a:t>Top Post jedes Profils (ohne Youtube) | PB II - Wiss. Kult. - 10 of 11</a:t>
            </a:r>
          </a:p>
        </p:txBody>
      </p:sp>
      <p:graphicFrame>
        <p:nvGraphicFramePr>
          <p:cNvPr id="5" name="Table Placeholder 4">
            <a:extLst>
              <a:ext uri="{FF2B5EF4-FFF2-40B4-BE49-F238E27FC236}">
                <a16:creationId xmlns:a16="http://schemas.microsoft.com/office/drawing/2014/main" id="{50522697-4795-4A54-B3DD-EC09220C9FC7}"/>
              </a:ext>
            </a:extLst>
          </p:cNvPr>
          <p:cNvGraphicFramePr>
            <a:graphicFrameLocks noGrp="1"/>
          </p:cNvGraphicFramePr>
          <p:nvPr>
            <p:ph type="tbl" sz="quarter" idx="13"/>
            <p:extLst>
              <p:ext uri="{D42A27DB-BD31-4B8C-83A1-F6EECF244321}">
                <p14:modId xmlns:p14="http://schemas.microsoft.com/office/powerpoint/2010/main" val="1789624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845012746"/>
                    </a:ext>
                  </a:extLst>
                </a:gridCol>
                <a:gridCol w="576072">
                  <a:extLst>
                    <a:ext uri="{9D8B030D-6E8A-4147-A177-3AD203B41FA5}">
                      <a16:colId xmlns:a16="http://schemas.microsoft.com/office/drawing/2014/main" val="3469296611"/>
                    </a:ext>
                  </a:extLst>
                </a:gridCol>
                <a:gridCol w="576072">
                  <a:extLst>
                    <a:ext uri="{9D8B030D-6E8A-4147-A177-3AD203B41FA5}">
                      <a16:colId xmlns:a16="http://schemas.microsoft.com/office/drawing/2014/main" val="531355367"/>
                    </a:ext>
                  </a:extLst>
                </a:gridCol>
                <a:gridCol w="1563623">
                  <a:extLst>
                    <a:ext uri="{9D8B030D-6E8A-4147-A177-3AD203B41FA5}">
                      <a16:colId xmlns:a16="http://schemas.microsoft.com/office/drawing/2014/main" val="95648861"/>
                    </a:ext>
                  </a:extLst>
                </a:gridCol>
                <a:gridCol w="1234439">
                  <a:extLst>
                    <a:ext uri="{9D8B030D-6E8A-4147-A177-3AD203B41FA5}">
                      <a16:colId xmlns:a16="http://schemas.microsoft.com/office/drawing/2014/main" val="145597789"/>
                    </a:ext>
                  </a:extLst>
                </a:gridCol>
                <a:gridCol w="822960">
                  <a:extLst>
                    <a:ext uri="{9D8B030D-6E8A-4147-A177-3AD203B41FA5}">
                      <a16:colId xmlns:a16="http://schemas.microsoft.com/office/drawing/2014/main" val="1346993382"/>
                    </a:ext>
                  </a:extLst>
                </a:gridCol>
                <a:gridCol w="411480">
                  <a:extLst>
                    <a:ext uri="{9D8B030D-6E8A-4147-A177-3AD203B41FA5}">
                      <a16:colId xmlns:a16="http://schemas.microsoft.com/office/drawing/2014/main" val="2101733224"/>
                    </a:ext>
                  </a:extLst>
                </a:gridCol>
                <a:gridCol w="576072">
                  <a:extLst>
                    <a:ext uri="{9D8B030D-6E8A-4147-A177-3AD203B41FA5}">
                      <a16:colId xmlns:a16="http://schemas.microsoft.com/office/drawing/2014/main" val="2700378871"/>
                    </a:ext>
                  </a:extLst>
                </a:gridCol>
                <a:gridCol w="411480">
                  <a:extLst>
                    <a:ext uri="{9D8B030D-6E8A-4147-A177-3AD203B41FA5}">
                      <a16:colId xmlns:a16="http://schemas.microsoft.com/office/drawing/2014/main" val="2034018952"/>
                    </a:ext>
                  </a:extLst>
                </a:gridCol>
                <a:gridCol w="905256">
                  <a:extLst>
                    <a:ext uri="{9D8B030D-6E8A-4147-A177-3AD203B41FA5}">
                      <a16:colId xmlns:a16="http://schemas.microsoft.com/office/drawing/2014/main" val="3314191237"/>
                    </a:ext>
                  </a:extLst>
                </a:gridCol>
                <a:gridCol w="576072">
                  <a:extLst>
                    <a:ext uri="{9D8B030D-6E8A-4147-A177-3AD203B41FA5}">
                      <a16:colId xmlns:a16="http://schemas.microsoft.com/office/drawing/2014/main" val="3593121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5948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Planet 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29.04.2019 15:18:12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Dieser "Flusswal" frisst Müll - ganz ohne Motor oder Strom.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https://scontent.xx.fbcdn.net/v/t15.5256-10/p720x720/56835860_422044858559778_7048420492448890880_n.jpg?_nc_cat=101&amp;_nc_ht=scontent.xx&amp;oh=d98b9c739a90715e9f08a1ee1f9bef98&amp;oe=5D2E3F44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http://www.facebook.com/permalink.php?story_fbid=10161652678625023&amp;id=429139000022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0.4632 %</a:t>
                      </a:r>
                    </a:p>
                  </a:txBody>
                  <a:tcPr/>
                </a:tc>
                <a:extLst>
                  <a:ext uri="{0D108BD9-81ED-4DB2-BD59-A6C34878D82A}">
                    <a16:rowId xmlns:a16="http://schemas.microsoft.com/office/drawing/2014/main" val="284675089"/>
                  </a:ext>
                </a:extLst>
              </a:tr>
            </a:tbl>
          </a:graphicData>
        </a:graphic>
      </p:graphicFrame>
      <p:sp>
        <p:nvSpPr>
          <p:cNvPr id="4" name="Text Placeholder 3">
            <a:extLst>
              <a:ext uri="{FF2B5EF4-FFF2-40B4-BE49-F238E27FC236}">
                <a16:creationId xmlns:a16="http://schemas.microsoft.com/office/drawing/2014/main" id="{219D8AC5-0DBC-489F-A520-003EB260B871}"/>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129770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AC7A7-DFDC-4268-99C6-BAFCB1C7E2F8}"/>
              </a:ext>
            </a:extLst>
          </p:cNvPr>
          <p:cNvSpPr>
            <a:spLocks noGrp="1"/>
          </p:cNvSpPr>
          <p:nvPr>
            <p:ph type="title"/>
          </p:nvPr>
        </p:nvSpPr>
        <p:spPr/>
        <p:txBody>
          <a:bodyPr/>
          <a:lstStyle/>
          <a:p>
            <a:r>
              <a:rPr lang="en-US"/>
              <a:t>Top Post jedes Profils (ohne Youtube) | PB II - Wiss. Kult. - 11 of 11</a:t>
            </a:r>
          </a:p>
        </p:txBody>
      </p:sp>
      <p:graphicFrame>
        <p:nvGraphicFramePr>
          <p:cNvPr id="5" name="Table Placeholder 4">
            <a:extLst>
              <a:ext uri="{FF2B5EF4-FFF2-40B4-BE49-F238E27FC236}">
                <a16:creationId xmlns:a16="http://schemas.microsoft.com/office/drawing/2014/main" id="{462DD3B8-C16A-489D-B136-59E3DBB9F5EE}"/>
              </a:ext>
            </a:extLst>
          </p:cNvPr>
          <p:cNvGraphicFramePr>
            <a:graphicFrameLocks noGrp="1"/>
          </p:cNvGraphicFramePr>
          <p:nvPr>
            <p:ph type="tbl" sz="quarter" idx="13"/>
            <p:extLst>
              <p:ext uri="{D42A27DB-BD31-4B8C-83A1-F6EECF244321}">
                <p14:modId xmlns:p14="http://schemas.microsoft.com/office/powerpoint/2010/main" val="3222655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15781732"/>
                    </a:ext>
                  </a:extLst>
                </a:gridCol>
                <a:gridCol w="576072">
                  <a:extLst>
                    <a:ext uri="{9D8B030D-6E8A-4147-A177-3AD203B41FA5}">
                      <a16:colId xmlns:a16="http://schemas.microsoft.com/office/drawing/2014/main" val="1980484164"/>
                    </a:ext>
                  </a:extLst>
                </a:gridCol>
                <a:gridCol w="576072">
                  <a:extLst>
                    <a:ext uri="{9D8B030D-6E8A-4147-A177-3AD203B41FA5}">
                      <a16:colId xmlns:a16="http://schemas.microsoft.com/office/drawing/2014/main" val="3225501146"/>
                    </a:ext>
                  </a:extLst>
                </a:gridCol>
                <a:gridCol w="1563623">
                  <a:extLst>
                    <a:ext uri="{9D8B030D-6E8A-4147-A177-3AD203B41FA5}">
                      <a16:colId xmlns:a16="http://schemas.microsoft.com/office/drawing/2014/main" val="4063261129"/>
                    </a:ext>
                  </a:extLst>
                </a:gridCol>
                <a:gridCol w="1234439">
                  <a:extLst>
                    <a:ext uri="{9D8B030D-6E8A-4147-A177-3AD203B41FA5}">
                      <a16:colId xmlns:a16="http://schemas.microsoft.com/office/drawing/2014/main" val="3743755098"/>
                    </a:ext>
                  </a:extLst>
                </a:gridCol>
                <a:gridCol w="822960">
                  <a:extLst>
                    <a:ext uri="{9D8B030D-6E8A-4147-A177-3AD203B41FA5}">
                      <a16:colId xmlns:a16="http://schemas.microsoft.com/office/drawing/2014/main" val="262213769"/>
                    </a:ext>
                  </a:extLst>
                </a:gridCol>
                <a:gridCol w="411480">
                  <a:extLst>
                    <a:ext uri="{9D8B030D-6E8A-4147-A177-3AD203B41FA5}">
                      <a16:colId xmlns:a16="http://schemas.microsoft.com/office/drawing/2014/main" val="2620920770"/>
                    </a:ext>
                  </a:extLst>
                </a:gridCol>
                <a:gridCol w="576072">
                  <a:extLst>
                    <a:ext uri="{9D8B030D-6E8A-4147-A177-3AD203B41FA5}">
                      <a16:colId xmlns:a16="http://schemas.microsoft.com/office/drawing/2014/main" val="2584811621"/>
                    </a:ext>
                  </a:extLst>
                </a:gridCol>
                <a:gridCol w="411480">
                  <a:extLst>
                    <a:ext uri="{9D8B030D-6E8A-4147-A177-3AD203B41FA5}">
                      <a16:colId xmlns:a16="http://schemas.microsoft.com/office/drawing/2014/main" val="2530240900"/>
                    </a:ext>
                  </a:extLst>
                </a:gridCol>
                <a:gridCol w="905256">
                  <a:extLst>
                    <a:ext uri="{9D8B030D-6E8A-4147-A177-3AD203B41FA5}">
                      <a16:colId xmlns:a16="http://schemas.microsoft.com/office/drawing/2014/main" val="3498527048"/>
                    </a:ext>
                  </a:extLst>
                </a:gridCol>
                <a:gridCol w="576072">
                  <a:extLst>
                    <a:ext uri="{9D8B030D-6E8A-4147-A177-3AD203B41FA5}">
                      <a16:colId xmlns:a16="http://schemas.microsoft.com/office/drawing/2014/main" val="732417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91520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Servicezeit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02.05.2019 18:15:10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❗Seid ab 18:15 Uhr live bei unserer Grillparty dabei.❗
Mit dabei sind: Yvonne Willicks, Bartender Nic Shanker, unsere Heimathäppchen-Köchin Anja Tanas und der vierfache Grillkönig Michael Hoffmann. 
Stellt gerne jetzt schon eure Fragen zum Thema Grillen und Kochen und unser Heimathäppchen-Team versucht im Livestream alles zu beantworten.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https://scontent.xx.fbcdn.net/v/t15.5256-10/58994739_425365981627473_148090468071112704_n.jpg?_nc_cat=111&amp;_nc_ht=scontent.xx&amp;oh=54f64eff21fbbd0f58508ab993435d2c&amp;oe=5D6648F2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http://www.facebook.com/permalink.php?story_fbid=425045871659484&amp;id=174242895924927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0.5462 %</a:t>
                      </a:r>
                    </a:p>
                  </a:txBody>
                  <a:tcPr/>
                </a:tc>
                <a:extLst>
                  <a:ext uri="{0D108BD9-81ED-4DB2-BD59-A6C34878D82A}">
                    <a16:rowId xmlns:a16="http://schemas.microsoft.com/office/drawing/2014/main" val="951313141"/>
                  </a:ext>
                </a:extLst>
              </a:tr>
            </a:tbl>
          </a:graphicData>
        </a:graphic>
      </p:graphicFrame>
      <p:sp>
        <p:nvSpPr>
          <p:cNvPr id="4" name="Text Placeholder 3">
            <a:extLst>
              <a:ext uri="{FF2B5EF4-FFF2-40B4-BE49-F238E27FC236}">
                <a16:creationId xmlns:a16="http://schemas.microsoft.com/office/drawing/2014/main" id="{808A426E-9330-4CC1-BAE8-18278C59FE4B}"/>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4177985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CE1B6-829E-44BB-B89B-2504FA21ED80}"/>
              </a:ext>
            </a:extLst>
          </p:cNvPr>
          <p:cNvSpPr>
            <a:spLocks noGrp="1"/>
          </p:cNvSpPr>
          <p:nvPr>
            <p:ph type="title"/>
          </p:nvPr>
        </p:nvSpPr>
        <p:spPr/>
        <p:txBody>
          <a:bodyPr/>
          <a:lstStyle/>
          <a:p>
            <a:r>
              <a:rPr lang="de-DE"/>
              <a:t>Facebook Übersicht / Letzte 2 Wochen | PB II - Wiss. Kult. - 1 of 5</a:t>
            </a:r>
            <a:endParaRPr lang="en-US"/>
          </a:p>
        </p:txBody>
      </p:sp>
      <p:graphicFrame>
        <p:nvGraphicFramePr>
          <p:cNvPr id="5" name="Table Placeholder 4">
            <a:extLst>
              <a:ext uri="{FF2B5EF4-FFF2-40B4-BE49-F238E27FC236}">
                <a16:creationId xmlns:a16="http://schemas.microsoft.com/office/drawing/2014/main" id="{43BFEA9F-F2D3-459D-934B-D850FC0A7953}"/>
              </a:ext>
            </a:extLst>
          </p:cNvPr>
          <p:cNvGraphicFramePr>
            <a:graphicFrameLocks noGrp="1"/>
          </p:cNvGraphicFramePr>
          <p:nvPr>
            <p:ph type="tbl" sz="quarter" idx="13"/>
            <p:extLst>
              <p:ext uri="{D42A27DB-BD31-4B8C-83A1-F6EECF244321}">
                <p14:modId xmlns:p14="http://schemas.microsoft.com/office/powerpoint/2010/main" val="2672135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073843873"/>
                    </a:ext>
                  </a:extLst>
                </a:gridCol>
                <a:gridCol w="411480">
                  <a:extLst>
                    <a:ext uri="{9D8B030D-6E8A-4147-A177-3AD203B41FA5}">
                      <a16:colId xmlns:a16="http://schemas.microsoft.com/office/drawing/2014/main" val="684678038"/>
                    </a:ext>
                  </a:extLst>
                </a:gridCol>
                <a:gridCol w="304495">
                  <a:extLst>
                    <a:ext uri="{9D8B030D-6E8A-4147-A177-3AD203B41FA5}">
                      <a16:colId xmlns:a16="http://schemas.microsoft.com/office/drawing/2014/main" val="2763787638"/>
                    </a:ext>
                  </a:extLst>
                </a:gridCol>
                <a:gridCol w="304495">
                  <a:extLst>
                    <a:ext uri="{9D8B030D-6E8A-4147-A177-3AD203B41FA5}">
                      <a16:colId xmlns:a16="http://schemas.microsoft.com/office/drawing/2014/main" val="873107694"/>
                    </a:ext>
                  </a:extLst>
                </a:gridCol>
                <a:gridCol w="304495">
                  <a:extLst>
                    <a:ext uri="{9D8B030D-6E8A-4147-A177-3AD203B41FA5}">
                      <a16:colId xmlns:a16="http://schemas.microsoft.com/office/drawing/2014/main" val="1023596895"/>
                    </a:ext>
                  </a:extLst>
                </a:gridCol>
                <a:gridCol w="304495">
                  <a:extLst>
                    <a:ext uri="{9D8B030D-6E8A-4147-A177-3AD203B41FA5}">
                      <a16:colId xmlns:a16="http://schemas.microsoft.com/office/drawing/2014/main" val="2599498358"/>
                    </a:ext>
                  </a:extLst>
                </a:gridCol>
                <a:gridCol w="304495">
                  <a:extLst>
                    <a:ext uri="{9D8B030D-6E8A-4147-A177-3AD203B41FA5}">
                      <a16:colId xmlns:a16="http://schemas.microsoft.com/office/drawing/2014/main" val="1014558709"/>
                    </a:ext>
                  </a:extLst>
                </a:gridCol>
                <a:gridCol w="304495">
                  <a:extLst>
                    <a:ext uri="{9D8B030D-6E8A-4147-A177-3AD203B41FA5}">
                      <a16:colId xmlns:a16="http://schemas.microsoft.com/office/drawing/2014/main" val="860265243"/>
                    </a:ext>
                  </a:extLst>
                </a:gridCol>
                <a:gridCol w="304495">
                  <a:extLst>
                    <a:ext uri="{9D8B030D-6E8A-4147-A177-3AD203B41FA5}">
                      <a16:colId xmlns:a16="http://schemas.microsoft.com/office/drawing/2014/main" val="2787734029"/>
                    </a:ext>
                  </a:extLst>
                </a:gridCol>
                <a:gridCol w="304495">
                  <a:extLst>
                    <a:ext uri="{9D8B030D-6E8A-4147-A177-3AD203B41FA5}">
                      <a16:colId xmlns:a16="http://schemas.microsoft.com/office/drawing/2014/main" val="3405474466"/>
                    </a:ext>
                  </a:extLst>
                </a:gridCol>
                <a:gridCol w="304495">
                  <a:extLst>
                    <a:ext uri="{9D8B030D-6E8A-4147-A177-3AD203B41FA5}">
                      <a16:colId xmlns:a16="http://schemas.microsoft.com/office/drawing/2014/main" val="2647974092"/>
                    </a:ext>
                  </a:extLst>
                </a:gridCol>
                <a:gridCol w="304495">
                  <a:extLst>
                    <a:ext uri="{9D8B030D-6E8A-4147-A177-3AD203B41FA5}">
                      <a16:colId xmlns:a16="http://schemas.microsoft.com/office/drawing/2014/main" val="3992033115"/>
                    </a:ext>
                  </a:extLst>
                </a:gridCol>
                <a:gridCol w="304495">
                  <a:extLst>
                    <a:ext uri="{9D8B030D-6E8A-4147-A177-3AD203B41FA5}">
                      <a16:colId xmlns:a16="http://schemas.microsoft.com/office/drawing/2014/main" val="3440644132"/>
                    </a:ext>
                  </a:extLst>
                </a:gridCol>
                <a:gridCol w="304495">
                  <a:extLst>
                    <a:ext uri="{9D8B030D-6E8A-4147-A177-3AD203B41FA5}">
                      <a16:colId xmlns:a16="http://schemas.microsoft.com/office/drawing/2014/main" val="1795984348"/>
                    </a:ext>
                  </a:extLst>
                </a:gridCol>
                <a:gridCol w="304495">
                  <a:extLst>
                    <a:ext uri="{9D8B030D-6E8A-4147-A177-3AD203B41FA5}">
                      <a16:colId xmlns:a16="http://schemas.microsoft.com/office/drawing/2014/main" val="2834118238"/>
                    </a:ext>
                  </a:extLst>
                </a:gridCol>
                <a:gridCol w="304495">
                  <a:extLst>
                    <a:ext uri="{9D8B030D-6E8A-4147-A177-3AD203B41FA5}">
                      <a16:colId xmlns:a16="http://schemas.microsoft.com/office/drawing/2014/main" val="1603849439"/>
                    </a:ext>
                  </a:extLst>
                </a:gridCol>
                <a:gridCol w="304495">
                  <a:extLst>
                    <a:ext uri="{9D8B030D-6E8A-4147-A177-3AD203B41FA5}">
                      <a16:colId xmlns:a16="http://schemas.microsoft.com/office/drawing/2014/main" val="3331535130"/>
                    </a:ext>
                  </a:extLst>
                </a:gridCol>
                <a:gridCol w="304495">
                  <a:extLst>
                    <a:ext uri="{9D8B030D-6E8A-4147-A177-3AD203B41FA5}">
                      <a16:colId xmlns:a16="http://schemas.microsoft.com/office/drawing/2014/main" val="1491101442"/>
                    </a:ext>
                  </a:extLst>
                </a:gridCol>
                <a:gridCol w="304495">
                  <a:extLst>
                    <a:ext uri="{9D8B030D-6E8A-4147-A177-3AD203B41FA5}">
                      <a16:colId xmlns:a16="http://schemas.microsoft.com/office/drawing/2014/main" val="360676124"/>
                    </a:ext>
                  </a:extLst>
                </a:gridCol>
                <a:gridCol w="304495">
                  <a:extLst>
                    <a:ext uri="{9D8B030D-6E8A-4147-A177-3AD203B41FA5}">
                      <a16:colId xmlns:a16="http://schemas.microsoft.com/office/drawing/2014/main" val="1628274344"/>
                    </a:ext>
                  </a:extLst>
                </a:gridCol>
                <a:gridCol w="304495">
                  <a:extLst>
                    <a:ext uri="{9D8B030D-6E8A-4147-A177-3AD203B41FA5}">
                      <a16:colId xmlns:a16="http://schemas.microsoft.com/office/drawing/2014/main" val="2682685589"/>
                    </a:ext>
                  </a:extLst>
                </a:gridCol>
                <a:gridCol w="304495">
                  <a:extLst>
                    <a:ext uri="{9D8B030D-6E8A-4147-A177-3AD203B41FA5}">
                      <a16:colId xmlns:a16="http://schemas.microsoft.com/office/drawing/2014/main" val="16996055"/>
                    </a:ext>
                  </a:extLst>
                </a:gridCol>
                <a:gridCol w="304495">
                  <a:extLst>
                    <a:ext uri="{9D8B030D-6E8A-4147-A177-3AD203B41FA5}">
                      <a16:colId xmlns:a16="http://schemas.microsoft.com/office/drawing/2014/main" val="4283550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083191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3063095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Planet 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612378912"/>
                  </a:ext>
                </a:extLst>
              </a:tr>
            </a:tbl>
          </a:graphicData>
        </a:graphic>
      </p:graphicFrame>
      <p:sp>
        <p:nvSpPr>
          <p:cNvPr id="4" name="Text Placeholder 3">
            <a:extLst>
              <a:ext uri="{FF2B5EF4-FFF2-40B4-BE49-F238E27FC236}">
                <a16:creationId xmlns:a16="http://schemas.microsoft.com/office/drawing/2014/main" id="{846607A0-C318-4A7B-860F-877874A963E8}"/>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41712581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C48FD-10A1-4E45-A087-1BADADC7804A}"/>
              </a:ext>
            </a:extLst>
          </p:cNvPr>
          <p:cNvSpPr>
            <a:spLocks noGrp="1"/>
          </p:cNvSpPr>
          <p:nvPr>
            <p:ph type="title"/>
          </p:nvPr>
        </p:nvSpPr>
        <p:spPr/>
        <p:txBody>
          <a:bodyPr/>
          <a:lstStyle/>
          <a:p>
            <a:r>
              <a:rPr lang="de-DE"/>
              <a:t>Facebook Übersicht / Letzte 2 Wochen | PB II - Wiss. Kult. - 2 of 5</a:t>
            </a:r>
            <a:endParaRPr lang="en-US"/>
          </a:p>
        </p:txBody>
      </p:sp>
      <p:graphicFrame>
        <p:nvGraphicFramePr>
          <p:cNvPr id="5" name="Table Placeholder 4">
            <a:extLst>
              <a:ext uri="{FF2B5EF4-FFF2-40B4-BE49-F238E27FC236}">
                <a16:creationId xmlns:a16="http://schemas.microsoft.com/office/drawing/2014/main" id="{B668840B-DD79-4A58-9A90-593725936047}"/>
              </a:ext>
            </a:extLst>
          </p:cNvPr>
          <p:cNvGraphicFramePr>
            <a:graphicFrameLocks noGrp="1"/>
          </p:cNvGraphicFramePr>
          <p:nvPr>
            <p:ph type="tbl" sz="quarter" idx="13"/>
            <p:extLst>
              <p:ext uri="{D42A27DB-BD31-4B8C-83A1-F6EECF244321}">
                <p14:modId xmlns:p14="http://schemas.microsoft.com/office/powerpoint/2010/main" val="3136624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947184116"/>
                    </a:ext>
                  </a:extLst>
                </a:gridCol>
                <a:gridCol w="411480">
                  <a:extLst>
                    <a:ext uri="{9D8B030D-6E8A-4147-A177-3AD203B41FA5}">
                      <a16:colId xmlns:a16="http://schemas.microsoft.com/office/drawing/2014/main" val="2149741750"/>
                    </a:ext>
                  </a:extLst>
                </a:gridCol>
                <a:gridCol w="304495">
                  <a:extLst>
                    <a:ext uri="{9D8B030D-6E8A-4147-A177-3AD203B41FA5}">
                      <a16:colId xmlns:a16="http://schemas.microsoft.com/office/drawing/2014/main" val="2679745600"/>
                    </a:ext>
                  </a:extLst>
                </a:gridCol>
                <a:gridCol w="304495">
                  <a:extLst>
                    <a:ext uri="{9D8B030D-6E8A-4147-A177-3AD203B41FA5}">
                      <a16:colId xmlns:a16="http://schemas.microsoft.com/office/drawing/2014/main" val="740093696"/>
                    </a:ext>
                  </a:extLst>
                </a:gridCol>
                <a:gridCol w="304495">
                  <a:extLst>
                    <a:ext uri="{9D8B030D-6E8A-4147-A177-3AD203B41FA5}">
                      <a16:colId xmlns:a16="http://schemas.microsoft.com/office/drawing/2014/main" val="2411747324"/>
                    </a:ext>
                  </a:extLst>
                </a:gridCol>
                <a:gridCol w="304495">
                  <a:extLst>
                    <a:ext uri="{9D8B030D-6E8A-4147-A177-3AD203B41FA5}">
                      <a16:colId xmlns:a16="http://schemas.microsoft.com/office/drawing/2014/main" val="2894715684"/>
                    </a:ext>
                  </a:extLst>
                </a:gridCol>
                <a:gridCol w="304495">
                  <a:extLst>
                    <a:ext uri="{9D8B030D-6E8A-4147-A177-3AD203B41FA5}">
                      <a16:colId xmlns:a16="http://schemas.microsoft.com/office/drawing/2014/main" val="1821295327"/>
                    </a:ext>
                  </a:extLst>
                </a:gridCol>
                <a:gridCol w="304495">
                  <a:extLst>
                    <a:ext uri="{9D8B030D-6E8A-4147-A177-3AD203B41FA5}">
                      <a16:colId xmlns:a16="http://schemas.microsoft.com/office/drawing/2014/main" val="2997491790"/>
                    </a:ext>
                  </a:extLst>
                </a:gridCol>
                <a:gridCol w="304495">
                  <a:extLst>
                    <a:ext uri="{9D8B030D-6E8A-4147-A177-3AD203B41FA5}">
                      <a16:colId xmlns:a16="http://schemas.microsoft.com/office/drawing/2014/main" val="4087287850"/>
                    </a:ext>
                  </a:extLst>
                </a:gridCol>
                <a:gridCol w="304495">
                  <a:extLst>
                    <a:ext uri="{9D8B030D-6E8A-4147-A177-3AD203B41FA5}">
                      <a16:colId xmlns:a16="http://schemas.microsoft.com/office/drawing/2014/main" val="3051361612"/>
                    </a:ext>
                  </a:extLst>
                </a:gridCol>
                <a:gridCol w="304495">
                  <a:extLst>
                    <a:ext uri="{9D8B030D-6E8A-4147-A177-3AD203B41FA5}">
                      <a16:colId xmlns:a16="http://schemas.microsoft.com/office/drawing/2014/main" val="27504742"/>
                    </a:ext>
                  </a:extLst>
                </a:gridCol>
                <a:gridCol w="304495">
                  <a:extLst>
                    <a:ext uri="{9D8B030D-6E8A-4147-A177-3AD203B41FA5}">
                      <a16:colId xmlns:a16="http://schemas.microsoft.com/office/drawing/2014/main" val="1799342300"/>
                    </a:ext>
                  </a:extLst>
                </a:gridCol>
                <a:gridCol w="304495">
                  <a:extLst>
                    <a:ext uri="{9D8B030D-6E8A-4147-A177-3AD203B41FA5}">
                      <a16:colId xmlns:a16="http://schemas.microsoft.com/office/drawing/2014/main" val="2426708623"/>
                    </a:ext>
                  </a:extLst>
                </a:gridCol>
                <a:gridCol w="304495">
                  <a:extLst>
                    <a:ext uri="{9D8B030D-6E8A-4147-A177-3AD203B41FA5}">
                      <a16:colId xmlns:a16="http://schemas.microsoft.com/office/drawing/2014/main" val="370271811"/>
                    </a:ext>
                  </a:extLst>
                </a:gridCol>
                <a:gridCol w="304495">
                  <a:extLst>
                    <a:ext uri="{9D8B030D-6E8A-4147-A177-3AD203B41FA5}">
                      <a16:colId xmlns:a16="http://schemas.microsoft.com/office/drawing/2014/main" val="3936409668"/>
                    </a:ext>
                  </a:extLst>
                </a:gridCol>
                <a:gridCol w="304495">
                  <a:extLst>
                    <a:ext uri="{9D8B030D-6E8A-4147-A177-3AD203B41FA5}">
                      <a16:colId xmlns:a16="http://schemas.microsoft.com/office/drawing/2014/main" val="787234144"/>
                    </a:ext>
                  </a:extLst>
                </a:gridCol>
                <a:gridCol w="304495">
                  <a:extLst>
                    <a:ext uri="{9D8B030D-6E8A-4147-A177-3AD203B41FA5}">
                      <a16:colId xmlns:a16="http://schemas.microsoft.com/office/drawing/2014/main" val="3583541381"/>
                    </a:ext>
                  </a:extLst>
                </a:gridCol>
                <a:gridCol w="304495">
                  <a:extLst>
                    <a:ext uri="{9D8B030D-6E8A-4147-A177-3AD203B41FA5}">
                      <a16:colId xmlns:a16="http://schemas.microsoft.com/office/drawing/2014/main" val="710673992"/>
                    </a:ext>
                  </a:extLst>
                </a:gridCol>
                <a:gridCol w="304495">
                  <a:extLst>
                    <a:ext uri="{9D8B030D-6E8A-4147-A177-3AD203B41FA5}">
                      <a16:colId xmlns:a16="http://schemas.microsoft.com/office/drawing/2014/main" val="3943386153"/>
                    </a:ext>
                  </a:extLst>
                </a:gridCol>
                <a:gridCol w="304495">
                  <a:extLst>
                    <a:ext uri="{9D8B030D-6E8A-4147-A177-3AD203B41FA5}">
                      <a16:colId xmlns:a16="http://schemas.microsoft.com/office/drawing/2014/main" val="1084318988"/>
                    </a:ext>
                  </a:extLst>
                </a:gridCol>
                <a:gridCol w="304495">
                  <a:extLst>
                    <a:ext uri="{9D8B030D-6E8A-4147-A177-3AD203B41FA5}">
                      <a16:colId xmlns:a16="http://schemas.microsoft.com/office/drawing/2014/main" val="2823731783"/>
                    </a:ext>
                  </a:extLst>
                </a:gridCol>
                <a:gridCol w="304495">
                  <a:extLst>
                    <a:ext uri="{9D8B030D-6E8A-4147-A177-3AD203B41FA5}">
                      <a16:colId xmlns:a16="http://schemas.microsoft.com/office/drawing/2014/main" val="1857845580"/>
                    </a:ext>
                  </a:extLst>
                </a:gridCol>
                <a:gridCol w="304495">
                  <a:extLst>
                    <a:ext uri="{9D8B030D-6E8A-4147-A177-3AD203B41FA5}">
                      <a16:colId xmlns:a16="http://schemas.microsoft.com/office/drawing/2014/main" val="3587545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244354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Frau 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08360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469423922"/>
                  </a:ext>
                </a:extLst>
              </a:tr>
            </a:tbl>
          </a:graphicData>
        </a:graphic>
      </p:graphicFrame>
      <p:sp>
        <p:nvSpPr>
          <p:cNvPr id="4" name="Text Placeholder 3">
            <a:extLst>
              <a:ext uri="{FF2B5EF4-FFF2-40B4-BE49-F238E27FC236}">
                <a16:creationId xmlns:a16="http://schemas.microsoft.com/office/drawing/2014/main" id="{D21B695E-97A8-4ABF-8F2D-97003FC9ECA3}"/>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10882602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6561B-8F49-436A-A1D0-2DBB3E7F0DF4}"/>
              </a:ext>
            </a:extLst>
          </p:cNvPr>
          <p:cNvSpPr>
            <a:spLocks noGrp="1"/>
          </p:cNvSpPr>
          <p:nvPr>
            <p:ph type="title"/>
          </p:nvPr>
        </p:nvSpPr>
        <p:spPr/>
        <p:txBody>
          <a:bodyPr/>
          <a:lstStyle/>
          <a:p>
            <a:r>
              <a:rPr lang="de-DE"/>
              <a:t>Facebook Übersicht / Letzte 2 Wochen | PB II - Wiss. Kult. - 3 of 5</a:t>
            </a:r>
            <a:endParaRPr lang="en-US"/>
          </a:p>
        </p:txBody>
      </p:sp>
      <p:graphicFrame>
        <p:nvGraphicFramePr>
          <p:cNvPr id="5" name="Table Placeholder 4">
            <a:extLst>
              <a:ext uri="{FF2B5EF4-FFF2-40B4-BE49-F238E27FC236}">
                <a16:creationId xmlns:a16="http://schemas.microsoft.com/office/drawing/2014/main" id="{BF93A10C-2478-47D8-82BF-47699A2CD5E0}"/>
              </a:ext>
            </a:extLst>
          </p:cNvPr>
          <p:cNvGraphicFramePr>
            <a:graphicFrameLocks noGrp="1"/>
          </p:cNvGraphicFramePr>
          <p:nvPr>
            <p:ph type="tbl" sz="quarter" idx="13"/>
            <p:extLst>
              <p:ext uri="{D42A27DB-BD31-4B8C-83A1-F6EECF244321}">
                <p14:modId xmlns:p14="http://schemas.microsoft.com/office/powerpoint/2010/main" val="864241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880249336"/>
                    </a:ext>
                  </a:extLst>
                </a:gridCol>
                <a:gridCol w="411480">
                  <a:extLst>
                    <a:ext uri="{9D8B030D-6E8A-4147-A177-3AD203B41FA5}">
                      <a16:colId xmlns:a16="http://schemas.microsoft.com/office/drawing/2014/main" val="113964796"/>
                    </a:ext>
                  </a:extLst>
                </a:gridCol>
                <a:gridCol w="304495">
                  <a:extLst>
                    <a:ext uri="{9D8B030D-6E8A-4147-A177-3AD203B41FA5}">
                      <a16:colId xmlns:a16="http://schemas.microsoft.com/office/drawing/2014/main" val="2281556468"/>
                    </a:ext>
                  </a:extLst>
                </a:gridCol>
                <a:gridCol w="304495">
                  <a:extLst>
                    <a:ext uri="{9D8B030D-6E8A-4147-A177-3AD203B41FA5}">
                      <a16:colId xmlns:a16="http://schemas.microsoft.com/office/drawing/2014/main" val="4087273156"/>
                    </a:ext>
                  </a:extLst>
                </a:gridCol>
                <a:gridCol w="304495">
                  <a:extLst>
                    <a:ext uri="{9D8B030D-6E8A-4147-A177-3AD203B41FA5}">
                      <a16:colId xmlns:a16="http://schemas.microsoft.com/office/drawing/2014/main" val="676235729"/>
                    </a:ext>
                  </a:extLst>
                </a:gridCol>
                <a:gridCol w="304495">
                  <a:extLst>
                    <a:ext uri="{9D8B030D-6E8A-4147-A177-3AD203B41FA5}">
                      <a16:colId xmlns:a16="http://schemas.microsoft.com/office/drawing/2014/main" val="3293777612"/>
                    </a:ext>
                  </a:extLst>
                </a:gridCol>
                <a:gridCol w="304495">
                  <a:extLst>
                    <a:ext uri="{9D8B030D-6E8A-4147-A177-3AD203B41FA5}">
                      <a16:colId xmlns:a16="http://schemas.microsoft.com/office/drawing/2014/main" val="3443104446"/>
                    </a:ext>
                  </a:extLst>
                </a:gridCol>
                <a:gridCol w="304495">
                  <a:extLst>
                    <a:ext uri="{9D8B030D-6E8A-4147-A177-3AD203B41FA5}">
                      <a16:colId xmlns:a16="http://schemas.microsoft.com/office/drawing/2014/main" val="3440442641"/>
                    </a:ext>
                  </a:extLst>
                </a:gridCol>
                <a:gridCol w="304495">
                  <a:extLst>
                    <a:ext uri="{9D8B030D-6E8A-4147-A177-3AD203B41FA5}">
                      <a16:colId xmlns:a16="http://schemas.microsoft.com/office/drawing/2014/main" val="3034523642"/>
                    </a:ext>
                  </a:extLst>
                </a:gridCol>
                <a:gridCol w="304495">
                  <a:extLst>
                    <a:ext uri="{9D8B030D-6E8A-4147-A177-3AD203B41FA5}">
                      <a16:colId xmlns:a16="http://schemas.microsoft.com/office/drawing/2014/main" val="1251739544"/>
                    </a:ext>
                  </a:extLst>
                </a:gridCol>
                <a:gridCol w="304495">
                  <a:extLst>
                    <a:ext uri="{9D8B030D-6E8A-4147-A177-3AD203B41FA5}">
                      <a16:colId xmlns:a16="http://schemas.microsoft.com/office/drawing/2014/main" val="115440333"/>
                    </a:ext>
                  </a:extLst>
                </a:gridCol>
                <a:gridCol w="304495">
                  <a:extLst>
                    <a:ext uri="{9D8B030D-6E8A-4147-A177-3AD203B41FA5}">
                      <a16:colId xmlns:a16="http://schemas.microsoft.com/office/drawing/2014/main" val="720292830"/>
                    </a:ext>
                  </a:extLst>
                </a:gridCol>
                <a:gridCol w="304495">
                  <a:extLst>
                    <a:ext uri="{9D8B030D-6E8A-4147-A177-3AD203B41FA5}">
                      <a16:colId xmlns:a16="http://schemas.microsoft.com/office/drawing/2014/main" val="3782188636"/>
                    </a:ext>
                  </a:extLst>
                </a:gridCol>
                <a:gridCol w="304495">
                  <a:extLst>
                    <a:ext uri="{9D8B030D-6E8A-4147-A177-3AD203B41FA5}">
                      <a16:colId xmlns:a16="http://schemas.microsoft.com/office/drawing/2014/main" val="333351425"/>
                    </a:ext>
                  </a:extLst>
                </a:gridCol>
                <a:gridCol w="304495">
                  <a:extLst>
                    <a:ext uri="{9D8B030D-6E8A-4147-A177-3AD203B41FA5}">
                      <a16:colId xmlns:a16="http://schemas.microsoft.com/office/drawing/2014/main" val="1525125534"/>
                    </a:ext>
                  </a:extLst>
                </a:gridCol>
                <a:gridCol w="304495">
                  <a:extLst>
                    <a:ext uri="{9D8B030D-6E8A-4147-A177-3AD203B41FA5}">
                      <a16:colId xmlns:a16="http://schemas.microsoft.com/office/drawing/2014/main" val="2337283003"/>
                    </a:ext>
                  </a:extLst>
                </a:gridCol>
                <a:gridCol w="304495">
                  <a:extLst>
                    <a:ext uri="{9D8B030D-6E8A-4147-A177-3AD203B41FA5}">
                      <a16:colId xmlns:a16="http://schemas.microsoft.com/office/drawing/2014/main" val="3594640763"/>
                    </a:ext>
                  </a:extLst>
                </a:gridCol>
                <a:gridCol w="304495">
                  <a:extLst>
                    <a:ext uri="{9D8B030D-6E8A-4147-A177-3AD203B41FA5}">
                      <a16:colId xmlns:a16="http://schemas.microsoft.com/office/drawing/2014/main" val="813430942"/>
                    </a:ext>
                  </a:extLst>
                </a:gridCol>
                <a:gridCol w="304495">
                  <a:extLst>
                    <a:ext uri="{9D8B030D-6E8A-4147-A177-3AD203B41FA5}">
                      <a16:colId xmlns:a16="http://schemas.microsoft.com/office/drawing/2014/main" val="3320157565"/>
                    </a:ext>
                  </a:extLst>
                </a:gridCol>
                <a:gridCol w="304495">
                  <a:extLst>
                    <a:ext uri="{9D8B030D-6E8A-4147-A177-3AD203B41FA5}">
                      <a16:colId xmlns:a16="http://schemas.microsoft.com/office/drawing/2014/main" val="1978452533"/>
                    </a:ext>
                  </a:extLst>
                </a:gridCol>
                <a:gridCol w="304495">
                  <a:extLst>
                    <a:ext uri="{9D8B030D-6E8A-4147-A177-3AD203B41FA5}">
                      <a16:colId xmlns:a16="http://schemas.microsoft.com/office/drawing/2014/main" val="3902887708"/>
                    </a:ext>
                  </a:extLst>
                </a:gridCol>
                <a:gridCol w="304495">
                  <a:extLst>
                    <a:ext uri="{9D8B030D-6E8A-4147-A177-3AD203B41FA5}">
                      <a16:colId xmlns:a16="http://schemas.microsoft.com/office/drawing/2014/main" val="253424185"/>
                    </a:ext>
                  </a:extLst>
                </a:gridCol>
                <a:gridCol w="304495">
                  <a:extLst>
                    <a:ext uri="{9D8B030D-6E8A-4147-A177-3AD203B41FA5}">
                      <a16:colId xmlns:a16="http://schemas.microsoft.com/office/drawing/2014/main" val="821781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26428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Tiere suchen ein Zuhause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360097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Servicezeit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739294595"/>
                  </a:ext>
                </a:extLst>
              </a:tr>
            </a:tbl>
          </a:graphicData>
        </a:graphic>
      </p:graphicFrame>
      <p:sp>
        <p:nvSpPr>
          <p:cNvPr id="4" name="Text Placeholder 3">
            <a:extLst>
              <a:ext uri="{FF2B5EF4-FFF2-40B4-BE49-F238E27FC236}">
                <a16:creationId xmlns:a16="http://schemas.microsoft.com/office/drawing/2014/main" id="{88074D90-FB21-4A1A-AEA4-173205E819ED}"/>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1172981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2D489-D1BF-4D8E-ABD2-00B68CE9EA03}"/>
              </a:ext>
            </a:extLst>
          </p:cNvPr>
          <p:cNvSpPr>
            <a:spLocks noGrp="1"/>
          </p:cNvSpPr>
          <p:nvPr>
            <p:ph type="title"/>
          </p:nvPr>
        </p:nvSpPr>
        <p:spPr/>
        <p:txBody>
          <a:bodyPr/>
          <a:lstStyle/>
          <a:p>
            <a:r>
              <a:rPr lang="de-DE"/>
              <a:t>Facebook Übersicht / Letzte 2 Wochen | PB II - Wiss. Kult. - 4 of 5</a:t>
            </a:r>
            <a:endParaRPr lang="en-US"/>
          </a:p>
        </p:txBody>
      </p:sp>
      <p:graphicFrame>
        <p:nvGraphicFramePr>
          <p:cNvPr id="5" name="Table Placeholder 4">
            <a:extLst>
              <a:ext uri="{FF2B5EF4-FFF2-40B4-BE49-F238E27FC236}">
                <a16:creationId xmlns:a16="http://schemas.microsoft.com/office/drawing/2014/main" id="{46E849FF-08F3-4990-877E-AF325C2C2ACB}"/>
              </a:ext>
            </a:extLst>
          </p:cNvPr>
          <p:cNvGraphicFramePr>
            <a:graphicFrameLocks noGrp="1"/>
          </p:cNvGraphicFramePr>
          <p:nvPr>
            <p:ph type="tbl" sz="quarter" idx="13"/>
            <p:extLst>
              <p:ext uri="{D42A27DB-BD31-4B8C-83A1-F6EECF244321}">
                <p14:modId xmlns:p14="http://schemas.microsoft.com/office/powerpoint/2010/main" val="2823279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667016655"/>
                    </a:ext>
                  </a:extLst>
                </a:gridCol>
                <a:gridCol w="411480">
                  <a:extLst>
                    <a:ext uri="{9D8B030D-6E8A-4147-A177-3AD203B41FA5}">
                      <a16:colId xmlns:a16="http://schemas.microsoft.com/office/drawing/2014/main" val="372365274"/>
                    </a:ext>
                  </a:extLst>
                </a:gridCol>
                <a:gridCol w="304495">
                  <a:extLst>
                    <a:ext uri="{9D8B030D-6E8A-4147-A177-3AD203B41FA5}">
                      <a16:colId xmlns:a16="http://schemas.microsoft.com/office/drawing/2014/main" val="193985012"/>
                    </a:ext>
                  </a:extLst>
                </a:gridCol>
                <a:gridCol w="304495">
                  <a:extLst>
                    <a:ext uri="{9D8B030D-6E8A-4147-A177-3AD203B41FA5}">
                      <a16:colId xmlns:a16="http://schemas.microsoft.com/office/drawing/2014/main" val="2709852302"/>
                    </a:ext>
                  </a:extLst>
                </a:gridCol>
                <a:gridCol w="304495">
                  <a:extLst>
                    <a:ext uri="{9D8B030D-6E8A-4147-A177-3AD203B41FA5}">
                      <a16:colId xmlns:a16="http://schemas.microsoft.com/office/drawing/2014/main" val="4073240145"/>
                    </a:ext>
                  </a:extLst>
                </a:gridCol>
                <a:gridCol w="304495">
                  <a:extLst>
                    <a:ext uri="{9D8B030D-6E8A-4147-A177-3AD203B41FA5}">
                      <a16:colId xmlns:a16="http://schemas.microsoft.com/office/drawing/2014/main" val="1644509124"/>
                    </a:ext>
                  </a:extLst>
                </a:gridCol>
                <a:gridCol w="304495">
                  <a:extLst>
                    <a:ext uri="{9D8B030D-6E8A-4147-A177-3AD203B41FA5}">
                      <a16:colId xmlns:a16="http://schemas.microsoft.com/office/drawing/2014/main" val="364600271"/>
                    </a:ext>
                  </a:extLst>
                </a:gridCol>
                <a:gridCol w="304495">
                  <a:extLst>
                    <a:ext uri="{9D8B030D-6E8A-4147-A177-3AD203B41FA5}">
                      <a16:colId xmlns:a16="http://schemas.microsoft.com/office/drawing/2014/main" val="86160114"/>
                    </a:ext>
                  </a:extLst>
                </a:gridCol>
                <a:gridCol w="304495">
                  <a:extLst>
                    <a:ext uri="{9D8B030D-6E8A-4147-A177-3AD203B41FA5}">
                      <a16:colId xmlns:a16="http://schemas.microsoft.com/office/drawing/2014/main" val="736068411"/>
                    </a:ext>
                  </a:extLst>
                </a:gridCol>
                <a:gridCol w="304495">
                  <a:extLst>
                    <a:ext uri="{9D8B030D-6E8A-4147-A177-3AD203B41FA5}">
                      <a16:colId xmlns:a16="http://schemas.microsoft.com/office/drawing/2014/main" val="3084558610"/>
                    </a:ext>
                  </a:extLst>
                </a:gridCol>
                <a:gridCol w="304495">
                  <a:extLst>
                    <a:ext uri="{9D8B030D-6E8A-4147-A177-3AD203B41FA5}">
                      <a16:colId xmlns:a16="http://schemas.microsoft.com/office/drawing/2014/main" val="967816584"/>
                    </a:ext>
                  </a:extLst>
                </a:gridCol>
                <a:gridCol w="304495">
                  <a:extLst>
                    <a:ext uri="{9D8B030D-6E8A-4147-A177-3AD203B41FA5}">
                      <a16:colId xmlns:a16="http://schemas.microsoft.com/office/drawing/2014/main" val="226961012"/>
                    </a:ext>
                  </a:extLst>
                </a:gridCol>
                <a:gridCol w="304495">
                  <a:extLst>
                    <a:ext uri="{9D8B030D-6E8A-4147-A177-3AD203B41FA5}">
                      <a16:colId xmlns:a16="http://schemas.microsoft.com/office/drawing/2014/main" val="2340390434"/>
                    </a:ext>
                  </a:extLst>
                </a:gridCol>
                <a:gridCol w="304495">
                  <a:extLst>
                    <a:ext uri="{9D8B030D-6E8A-4147-A177-3AD203B41FA5}">
                      <a16:colId xmlns:a16="http://schemas.microsoft.com/office/drawing/2014/main" val="3844069806"/>
                    </a:ext>
                  </a:extLst>
                </a:gridCol>
                <a:gridCol w="304495">
                  <a:extLst>
                    <a:ext uri="{9D8B030D-6E8A-4147-A177-3AD203B41FA5}">
                      <a16:colId xmlns:a16="http://schemas.microsoft.com/office/drawing/2014/main" val="220016716"/>
                    </a:ext>
                  </a:extLst>
                </a:gridCol>
                <a:gridCol w="304495">
                  <a:extLst>
                    <a:ext uri="{9D8B030D-6E8A-4147-A177-3AD203B41FA5}">
                      <a16:colId xmlns:a16="http://schemas.microsoft.com/office/drawing/2014/main" val="3820248292"/>
                    </a:ext>
                  </a:extLst>
                </a:gridCol>
                <a:gridCol w="304495">
                  <a:extLst>
                    <a:ext uri="{9D8B030D-6E8A-4147-A177-3AD203B41FA5}">
                      <a16:colId xmlns:a16="http://schemas.microsoft.com/office/drawing/2014/main" val="2264954789"/>
                    </a:ext>
                  </a:extLst>
                </a:gridCol>
                <a:gridCol w="304495">
                  <a:extLst>
                    <a:ext uri="{9D8B030D-6E8A-4147-A177-3AD203B41FA5}">
                      <a16:colId xmlns:a16="http://schemas.microsoft.com/office/drawing/2014/main" val="1028251448"/>
                    </a:ext>
                  </a:extLst>
                </a:gridCol>
                <a:gridCol w="304495">
                  <a:extLst>
                    <a:ext uri="{9D8B030D-6E8A-4147-A177-3AD203B41FA5}">
                      <a16:colId xmlns:a16="http://schemas.microsoft.com/office/drawing/2014/main" val="2583607116"/>
                    </a:ext>
                  </a:extLst>
                </a:gridCol>
                <a:gridCol w="304495">
                  <a:extLst>
                    <a:ext uri="{9D8B030D-6E8A-4147-A177-3AD203B41FA5}">
                      <a16:colId xmlns:a16="http://schemas.microsoft.com/office/drawing/2014/main" val="424154896"/>
                    </a:ext>
                  </a:extLst>
                </a:gridCol>
                <a:gridCol w="304495">
                  <a:extLst>
                    <a:ext uri="{9D8B030D-6E8A-4147-A177-3AD203B41FA5}">
                      <a16:colId xmlns:a16="http://schemas.microsoft.com/office/drawing/2014/main" val="644140458"/>
                    </a:ext>
                  </a:extLst>
                </a:gridCol>
                <a:gridCol w="304495">
                  <a:extLst>
                    <a:ext uri="{9D8B030D-6E8A-4147-A177-3AD203B41FA5}">
                      <a16:colId xmlns:a16="http://schemas.microsoft.com/office/drawing/2014/main" val="2956374811"/>
                    </a:ext>
                  </a:extLst>
                </a:gridCol>
                <a:gridCol w="304495">
                  <a:extLst>
                    <a:ext uri="{9D8B030D-6E8A-4147-A177-3AD203B41FA5}">
                      <a16:colId xmlns:a16="http://schemas.microsoft.com/office/drawing/2014/main" val="3691088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687034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171925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Heimathäppchen - Rezepte aus NRW #e09f3e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272589020"/>
                  </a:ext>
                </a:extLst>
              </a:tr>
            </a:tbl>
          </a:graphicData>
        </a:graphic>
      </p:graphicFrame>
      <p:sp>
        <p:nvSpPr>
          <p:cNvPr id="4" name="Text Placeholder 3">
            <a:extLst>
              <a:ext uri="{FF2B5EF4-FFF2-40B4-BE49-F238E27FC236}">
                <a16:creationId xmlns:a16="http://schemas.microsoft.com/office/drawing/2014/main" id="{BF2BC0FE-92BD-4A58-9AC5-DE6D3C527C64}"/>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2343904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2B599-FE29-476E-BB89-0B166A4C0607}"/>
              </a:ext>
            </a:extLst>
          </p:cNvPr>
          <p:cNvSpPr>
            <a:spLocks noGrp="1"/>
          </p:cNvSpPr>
          <p:nvPr>
            <p:ph type="title"/>
          </p:nvPr>
        </p:nvSpPr>
        <p:spPr/>
        <p:txBody>
          <a:bodyPr/>
          <a:lstStyle/>
          <a:p>
            <a:r>
              <a:rPr lang="de-DE"/>
              <a:t>Facebook Übersicht / Letzte 2 Wochen | PB II - Wiss. Kult. - 5 of 5</a:t>
            </a:r>
            <a:endParaRPr lang="en-US"/>
          </a:p>
        </p:txBody>
      </p:sp>
      <p:graphicFrame>
        <p:nvGraphicFramePr>
          <p:cNvPr id="5" name="Table Placeholder 4">
            <a:extLst>
              <a:ext uri="{FF2B5EF4-FFF2-40B4-BE49-F238E27FC236}">
                <a16:creationId xmlns:a16="http://schemas.microsoft.com/office/drawing/2014/main" id="{73DD152C-70EB-42A2-ADAF-FEE5D548DFC9}"/>
              </a:ext>
            </a:extLst>
          </p:cNvPr>
          <p:cNvGraphicFramePr>
            <a:graphicFrameLocks noGrp="1"/>
          </p:cNvGraphicFramePr>
          <p:nvPr>
            <p:ph type="tbl" sz="quarter" idx="13"/>
            <p:extLst>
              <p:ext uri="{D42A27DB-BD31-4B8C-83A1-F6EECF244321}">
                <p14:modId xmlns:p14="http://schemas.microsoft.com/office/powerpoint/2010/main" val="2520526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836834933"/>
                    </a:ext>
                  </a:extLst>
                </a:gridCol>
                <a:gridCol w="411480">
                  <a:extLst>
                    <a:ext uri="{9D8B030D-6E8A-4147-A177-3AD203B41FA5}">
                      <a16:colId xmlns:a16="http://schemas.microsoft.com/office/drawing/2014/main" val="3136498707"/>
                    </a:ext>
                  </a:extLst>
                </a:gridCol>
                <a:gridCol w="304495">
                  <a:extLst>
                    <a:ext uri="{9D8B030D-6E8A-4147-A177-3AD203B41FA5}">
                      <a16:colId xmlns:a16="http://schemas.microsoft.com/office/drawing/2014/main" val="3348679151"/>
                    </a:ext>
                  </a:extLst>
                </a:gridCol>
                <a:gridCol w="304495">
                  <a:extLst>
                    <a:ext uri="{9D8B030D-6E8A-4147-A177-3AD203B41FA5}">
                      <a16:colId xmlns:a16="http://schemas.microsoft.com/office/drawing/2014/main" val="1269551655"/>
                    </a:ext>
                  </a:extLst>
                </a:gridCol>
                <a:gridCol w="304495">
                  <a:extLst>
                    <a:ext uri="{9D8B030D-6E8A-4147-A177-3AD203B41FA5}">
                      <a16:colId xmlns:a16="http://schemas.microsoft.com/office/drawing/2014/main" val="1018012322"/>
                    </a:ext>
                  </a:extLst>
                </a:gridCol>
                <a:gridCol w="304495">
                  <a:extLst>
                    <a:ext uri="{9D8B030D-6E8A-4147-A177-3AD203B41FA5}">
                      <a16:colId xmlns:a16="http://schemas.microsoft.com/office/drawing/2014/main" val="3101358796"/>
                    </a:ext>
                  </a:extLst>
                </a:gridCol>
                <a:gridCol w="304495">
                  <a:extLst>
                    <a:ext uri="{9D8B030D-6E8A-4147-A177-3AD203B41FA5}">
                      <a16:colId xmlns:a16="http://schemas.microsoft.com/office/drawing/2014/main" val="45559078"/>
                    </a:ext>
                  </a:extLst>
                </a:gridCol>
                <a:gridCol w="304495">
                  <a:extLst>
                    <a:ext uri="{9D8B030D-6E8A-4147-A177-3AD203B41FA5}">
                      <a16:colId xmlns:a16="http://schemas.microsoft.com/office/drawing/2014/main" val="4187932406"/>
                    </a:ext>
                  </a:extLst>
                </a:gridCol>
                <a:gridCol w="304495">
                  <a:extLst>
                    <a:ext uri="{9D8B030D-6E8A-4147-A177-3AD203B41FA5}">
                      <a16:colId xmlns:a16="http://schemas.microsoft.com/office/drawing/2014/main" val="1814857463"/>
                    </a:ext>
                  </a:extLst>
                </a:gridCol>
                <a:gridCol w="304495">
                  <a:extLst>
                    <a:ext uri="{9D8B030D-6E8A-4147-A177-3AD203B41FA5}">
                      <a16:colId xmlns:a16="http://schemas.microsoft.com/office/drawing/2014/main" val="1730343862"/>
                    </a:ext>
                  </a:extLst>
                </a:gridCol>
                <a:gridCol w="304495">
                  <a:extLst>
                    <a:ext uri="{9D8B030D-6E8A-4147-A177-3AD203B41FA5}">
                      <a16:colId xmlns:a16="http://schemas.microsoft.com/office/drawing/2014/main" val="4046160689"/>
                    </a:ext>
                  </a:extLst>
                </a:gridCol>
                <a:gridCol w="304495">
                  <a:extLst>
                    <a:ext uri="{9D8B030D-6E8A-4147-A177-3AD203B41FA5}">
                      <a16:colId xmlns:a16="http://schemas.microsoft.com/office/drawing/2014/main" val="1881842956"/>
                    </a:ext>
                  </a:extLst>
                </a:gridCol>
                <a:gridCol w="304495">
                  <a:extLst>
                    <a:ext uri="{9D8B030D-6E8A-4147-A177-3AD203B41FA5}">
                      <a16:colId xmlns:a16="http://schemas.microsoft.com/office/drawing/2014/main" val="2359195353"/>
                    </a:ext>
                  </a:extLst>
                </a:gridCol>
                <a:gridCol w="304495">
                  <a:extLst>
                    <a:ext uri="{9D8B030D-6E8A-4147-A177-3AD203B41FA5}">
                      <a16:colId xmlns:a16="http://schemas.microsoft.com/office/drawing/2014/main" val="849515460"/>
                    </a:ext>
                  </a:extLst>
                </a:gridCol>
                <a:gridCol w="304495">
                  <a:extLst>
                    <a:ext uri="{9D8B030D-6E8A-4147-A177-3AD203B41FA5}">
                      <a16:colId xmlns:a16="http://schemas.microsoft.com/office/drawing/2014/main" val="3921699628"/>
                    </a:ext>
                  </a:extLst>
                </a:gridCol>
                <a:gridCol w="304495">
                  <a:extLst>
                    <a:ext uri="{9D8B030D-6E8A-4147-A177-3AD203B41FA5}">
                      <a16:colId xmlns:a16="http://schemas.microsoft.com/office/drawing/2014/main" val="2775737082"/>
                    </a:ext>
                  </a:extLst>
                </a:gridCol>
                <a:gridCol w="304495">
                  <a:extLst>
                    <a:ext uri="{9D8B030D-6E8A-4147-A177-3AD203B41FA5}">
                      <a16:colId xmlns:a16="http://schemas.microsoft.com/office/drawing/2014/main" val="3510044549"/>
                    </a:ext>
                  </a:extLst>
                </a:gridCol>
                <a:gridCol w="304495">
                  <a:extLst>
                    <a:ext uri="{9D8B030D-6E8A-4147-A177-3AD203B41FA5}">
                      <a16:colId xmlns:a16="http://schemas.microsoft.com/office/drawing/2014/main" val="2054074110"/>
                    </a:ext>
                  </a:extLst>
                </a:gridCol>
                <a:gridCol w="304495">
                  <a:extLst>
                    <a:ext uri="{9D8B030D-6E8A-4147-A177-3AD203B41FA5}">
                      <a16:colId xmlns:a16="http://schemas.microsoft.com/office/drawing/2014/main" val="21698058"/>
                    </a:ext>
                  </a:extLst>
                </a:gridCol>
                <a:gridCol w="304495">
                  <a:extLst>
                    <a:ext uri="{9D8B030D-6E8A-4147-A177-3AD203B41FA5}">
                      <a16:colId xmlns:a16="http://schemas.microsoft.com/office/drawing/2014/main" val="578783817"/>
                    </a:ext>
                  </a:extLst>
                </a:gridCol>
                <a:gridCol w="304495">
                  <a:extLst>
                    <a:ext uri="{9D8B030D-6E8A-4147-A177-3AD203B41FA5}">
                      <a16:colId xmlns:a16="http://schemas.microsoft.com/office/drawing/2014/main" val="59564157"/>
                    </a:ext>
                  </a:extLst>
                </a:gridCol>
                <a:gridCol w="304495">
                  <a:extLst>
                    <a:ext uri="{9D8B030D-6E8A-4147-A177-3AD203B41FA5}">
                      <a16:colId xmlns:a16="http://schemas.microsoft.com/office/drawing/2014/main" val="704484812"/>
                    </a:ext>
                  </a:extLst>
                </a:gridCol>
                <a:gridCol w="304495">
                  <a:extLst>
                    <a:ext uri="{9D8B030D-6E8A-4147-A177-3AD203B41FA5}">
                      <a16:colId xmlns:a16="http://schemas.microsoft.com/office/drawing/2014/main" val="2843371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921587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Heimatflimmern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25307012"/>
                  </a:ext>
                </a:extLst>
              </a:tr>
            </a:tbl>
          </a:graphicData>
        </a:graphic>
      </p:graphicFrame>
      <p:sp>
        <p:nvSpPr>
          <p:cNvPr id="4" name="Text Placeholder 3">
            <a:extLst>
              <a:ext uri="{FF2B5EF4-FFF2-40B4-BE49-F238E27FC236}">
                <a16:creationId xmlns:a16="http://schemas.microsoft.com/office/drawing/2014/main" id="{D13E3277-B0FE-451E-B9E3-08EA4A924FF5}"/>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29375779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4808-216C-40BC-A639-6C96C121E557}"/>
              </a:ext>
            </a:extLst>
          </p:cNvPr>
          <p:cNvSpPr>
            <a:spLocks noGrp="1"/>
          </p:cNvSpPr>
          <p:nvPr>
            <p:ph type="title"/>
          </p:nvPr>
        </p:nvSpPr>
        <p:spPr/>
        <p:txBody>
          <a:bodyPr/>
          <a:lstStyle/>
          <a:p>
            <a:r>
              <a:rPr lang="de-DE"/>
              <a:t>Übersichts Radar / Letzte 2 Wochen | PB II - Wiss. Kult.</a:t>
            </a:r>
            <a:endParaRPr lang="en-US"/>
          </a:p>
        </p:txBody>
      </p:sp>
      <p:graphicFrame>
        <p:nvGraphicFramePr>
          <p:cNvPr id="6" name="Chart Placeholder 5">
            <a:extLst>
              <a:ext uri="{FF2B5EF4-FFF2-40B4-BE49-F238E27FC236}">
                <a16:creationId xmlns:a16="http://schemas.microsoft.com/office/drawing/2014/main" id="{2E13040A-7642-4A56-85B9-FD228D1FE9E9}"/>
              </a:ext>
            </a:extLst>
          </p:cNvPr>
          <p:cNvGraphicFramePr>
            <a:graphicFrameLocks noGrp="1"/>
          </p:cNvGraphicFramePr>
          <p:nvPr>
            <p:ph type="chart" sz="quarter" idx="13"/>
            <p:extLst>
              <p:ext uri="{D42A27DB-BD31-4B8C-83A1-F6EECF244321}">
                <p14:modId xmlns:p14="http://schemas.microsoft.com/office/powerpoint/2010/main" val="3667248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0EDECD-9CF7-496D-8044-D69694E43468}"/>
              </a:ext>
            </a:extLst>
          </p:cNvPr>
          <p:cNvSpPr>
            <a:spLocks noGrp="1"/>
          </p:cNvSpPr>
          <p:nvPr>
            <p:ph type="body" sz="quarter" idx="14"/>
          </p:nvPr>
        </p:nvSpPr>
        <p:spPr/>
        <p:txBody>
          <a:bodyPr/>
          <a:lstStyle/>
          <a:p>
            <a:r>
              <a:rPr lang="en-US"/>
              <a:t>23.04.2019 - 06.05.2019</a:t>
            </a:r>
          </a:p>
        </p:txBody>
      </p:sp>
      <p:sp>
        <p:nvSpPr>
          <p:cNvPr id="5" name="Footer Placeholder 4">
            <a:extLst>
              <a:ext uri="{FF2B5EF4-FFF2-40B4-BE49-F238E27FC236}">
                <a16:creationId xmlns:a16="http://schemas.microsoft.com/office/drawing/2014/main" id="{D4AA475E-126B-4A08-9043-8CE1C0C85C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551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D59F7-C01A-498B-9405-174BE9F84033}"/>
              </a:ext>
            </a:extLst>
          </p:cNvPr>
          <p:cNvSpPr>
            <a:spLocks noGrp="1"/>
          </p:cNvSpPr>
          <p:nvPr>
            <p:ph type="title"/>
          </p:nvPr>
        </p:nvSpPr>
        <p:spPr/>
        <p:txBody>
          <a:bodyPr/>
          <a:lstStyle/>
          <a:p>
            <a:r>
              <a:rPr lang="de-DE"/>
              <a:t>Postmenge pro Woche / 3 Monate | PB II - Wiss. Kult.</a:t>
            </a:r>
            <a:endParaRPr lang="en-US"/>
          </a:p>
        </p:txBody>
      </p:sp>
      <p:graphicFrame>
        <p:nvGraphicFramePr>
          <p:cNvPr id="6" name="Chart Placeholder 5">
            <a:extLst>
              <a:ext uri="{FF2B5EF4-FFF2-40B4-BE49-F238E27FC236}">
                <a16:creationId xmlns:a16="http://schemas.microsoft.com/office/drawing/2014/main" id="{52736CBB-7E78-442A-A99E-828468FAC3D4}"/>
              </a:ext>
            </a:extLst>
          </p:cNvPr>
          <p:cNvGraphicFramePr>
            <a:graphicFrameLocks noGrp="1"/>
          </p:cNvGraphicFramePr>
          <p:nvPr>
            <p:ph type="chart" sz="quarter" idx="13"/>
            <p:extLst>
              <p:ext uri="{D42A27DB-BD31-4B8C-83A1-F6EECF244321}">
                <p14:modId xmlns:p14="http://schemas.microsoft.com/office/powerpoint/2010/main" val="2321690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52F8B7-C27F-4321-A308-170C25CC6E1C}"/>
              </a:ext>
            </a:extLst>
          </p:cNvPr>
          <p:cNvSpPr>
            <a:spLocks noGrp="1"/>
          </p:cNvSpPr>
          <p:nvPr>
            <p:ph type="body" sz="quarter" idx="14"/>
          </p:nvPr>
        </p:nvSpPr>
        <p:spPr/>
        <p:txBody>
          <a:bodyPr/>
          <a:lstStyle/>
          <a:p>
            <a:r>
              <a:rPr lang="en-US"/>
              <a:t>04.02.2019 - 12.05.2019</a:t>
            </a:r>
          </a:p>
        </p:txBody>
      </p:sp>
      <p:sp>
        <p:nvSpPr>
          <p:cNvPr id="5" name="Footer Placeholder 4">
            <a:extLst>
              <a:ext uri="{FF2B5EF4-FFF2-40B4-BE49-F238E27FC236}">
                <a16:creationId xmlns:a16="http://schemas.microsoft.com/office/drawing/2014/main" id="{0E9311BF-B18F-4E54-BECB-D062F37AD5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89808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D541B-5957-4007-9BEC-74180DB7FEB1}"/>
              </a:ext>
            </a:extLst>
          </p:cNvPr>
          <p:cNvSpPr>
            <a:spLocks noGrp="1"/>
          </p:cNvSpPr>
          <p:nvPr>
            <p:ph type="title"/>
          </p:nvPr>
        </p:nvSpPr>
        <p:spPr/>
        <p:txBody>
          <a:bodyPr/>
          <a:lstStyle/>
          <a:p>
            <a:r>
              <a:rPr lang="de-DE"/>
              <a:t>Post Zusammensetzung nach Typ / Letzte 2 Wochen | PB II - Wiss. Kult.</a:t>
            </a:r>
            <a:endParaRPr lang="en-US"/>
          </a:p>
        </p:txBody>
      </p:sp>
      <p:graphicFrame>
        <p:nvGraphicFramePr>
          <p:cNvPr id="6" name="Chart Placeholder 5">
            <a:extLst>
              <a:ext uri="{FF2B5EF4-FFF2-40B4-BE49-F238E27FC236}">
                <a16:creationId xmlns:a16="http://schemas.microsoft.com/office/drawing/2014/main" id="{77EBE8BE-ED84-4CA3-A179-A8177C4683FA}"/>
              </a:ext>
            </a:extLst>
          </p:cNvPr>
          <p:cNvGraphicFramePr>
            <a:graphicFrameLocks noGrp="1"/>
          </p:cNvGraphicFramePr>
          <p:nvPr>
            <p:ph type="chart" sz="quarter" idx="13"/>
            <p:extLst>
              <p:ext uri="{D42A27DB-BD31-4B8C-83A1-F6EECF244321}">
                <p14:modId xmlns:p14="http://schemas.microsoft.com/office/powerpoint/2010/main" val="1959959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2E1E0F-1715-4BFF-BD77-75F09311D60B}"/>
              </a:ext>
            </a:extLst>
          </p:cNvPr>
          <p:cNvSpPr>
            <a:spLocks noGrp="1"/>
          </p:cNvSpPr>
          <p:nvPr>
            <p:ph type="body" sz="quarter" idx="14"/>
          </p:nvPr>
        </p:nvSpPr>
        <p:spPr/>
        <p:txBody>
          <a:bodyPr/>
          <a:lstStyle/>
          <a:p>
            <a:r>
              <a:rPr lang="en-US"/>
              <a:t>23.04.2019 - 06.05.2019</a:t>
            </a:r>
          </a:p>
        </p:txBody>
      </p:sp>
      <p:sp>
        <p:nvSpPr>
          <p:cNvPr id="5" name="Footer Placeholder 4">
            <a:extLst>
              <a:ext uri="{FF2B5EF4-FFF2-40B4-BE49-F238E27FC236}">
                <a16:creationId xmlns:a16="http://schemas.microsoft.com/office/drawing/2014/main" id="{6F313632-0F5A-4779-963D-3AB07D91B7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46721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68384-3EBC-4EA5-BCD9-D58CD7CA18DE}"/>
              </a:ext>
            </a:extLst>
          </p:cNvPr>
          <p:cNvSpPr>
            <a:spLocks noGrp="1"/>
          </p:cNvSpPr>
          <p:nvPr>
            <p:ph type="title"/>
          </p:nvPr>
        </p:nvSpPr>
        <p:spPr/>
        <p:txBody>
          <a:bodyPr/>
          <a:lstStyle/>
          <a:p>
            <a:r>
              <a:rPr lang="de-DE"/>
              <a:t>Impressions / Letzte 3 Monate | PB II - Wiss. Kult.</a:t>
            </a:r>
            <a:endParaRPr lang="en-US"/>
          </a:p>
        </p:txBody>
      </p:sp>
      <p:graphicFrame>
        <p:nvGraphicFramePr>
          <p:cNvPr id="6" name="Chart Placeholder 5">
            <a:extLst>
              <a:ext uri="{FF2B5EF4-FFF2-40B4-BE49-F238E27FC236}">
                <a16:creationId xmlns:a16="http://schemas.microsoft.com/office/drawing/2014/main" id="{F7837ED1-817D-4C64-9EB4-6C346A2FC20F}"/>
              </a:ext>
            </a:extLst>
          </p:cNvPr>
          <p:cNvGraphicFramePr>
            <a:graphicFrameLocks noGrp="1"/>
          </p:cNvGraphicFramePr>
          <p:nvPr>
            <p:ph type="chart" sz="quarter" idx="13"/>
            <p:extLst>
              <p:ext uri="{D42A27DB-BD31-4B8C-83A1-F6EECF244321}">
                <p14:modId xmlns:p14="http://schemas.microsoft.com/office/powerpoint/2010/main" val="2999603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DFE4DA-8E3B-44CE-9642-DC9E36791604}"/>
              </a:ext>
            </a:extLst>
          </p:cNvPr>
          <p:cNvSpPr>
            <a:spLocks noGrp="1"/>
          </p:cNvSpPr>
          <p:nvPr>
            <p:ph type="body" sz="quarter" idx="14"/>
          </p:nvPr>
        </p:nvSpPr>
        <p:spPr/>
        <p:txBody>
          <a:bodyPr/>
          <a:lstStyle/>
          <a:p>
            <a:r>
              <a:rPr lang="en-US"/>
              <a:t>04.02.2019 - 12.05.2019</a:t>
            </a:r>
          </a:p>
        </p:txBody>
      </p:sp>
      <p:sp>
        <p:nvSpPr>
          <p:cNvPr id="5" name="Footer Placeholder 4">
            <a:extLst>
              <a:ext uri="{FF2B5EF4-FFF2-40B4-BE49-F238E27FC236}">
                <a16:creationId xmlns:a16="http://schemas.microsoft.com/office/drawing/2014/main" id="{EAC17C16-D8B0-4B4F-80A7-6871B76E72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84411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159E-7D43-4342-87D4-93B1DC627611}"/>
              </a:ext>
            </a:extLst>
          </p:cNvPr>
          <p:cNvSpPr>
            <a:spLocks noGrp="1"/>
          </p:cNvSpPr>
          <p:nvPr>
            <p:ph type="title"/>
          </p:nvPr>
        </p:nvSpPr>
        <p:spPr/>
        <p:txBody>
          <a:bodyPr/>
          <a:lstStyle/>
          <a:p>
            <a:r>
              <a:rPr lang="de-DE"/>
              <a:t>Reichweite pro Woche / Letzte 3 Monate | PB II - Wiss. Kult.</a:t>
            </a:r>
            <a:endParaRPr lang="en-US"/>
          </a:p>
        </p:txBody>
      </p:sp>
      <p:graphicFrame>
        <p:nvGraphicFramePr>
          <p:cNvPr id="6" name="Chart Placeholder 5">
            <a:extLst>
              <a:ext uri="{FF2B5EF4-FFF2-40B4-BE49-F238E27FC236}">
                <a16:creationId xmlns:a16="http://schemas.microsoft.com/office/drawing/2014/main" id="{D583B74C-7B34-4DA2-A0EB-83CF5E7455C3}"/>
              </a:ext>
            </a:extLst>
          </p:cNvPr>
          <p:cNvGraphicFramePr>
            <a:graphicFrameLocks noGrp="1"/>
          </p:cNvGraphicFramePr>
          <p:nvPr>
            <p:ph type="chart" sz="quarter" idx="13"/>
            <p:extLst>
              <p:ext uri="{D42A27DB-BD31-4B8C-83A1-F6EECF244321}">
                <p14:modId xmlns:p14="http://schemas.microsoft.com/office/powerpoint/2010/main" val="3871285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90F567-0DC8-497D-8A8A-5E49ED5C8A62}"/>
              </a:ext>
            </a:extLst>
          </p:cNvPr>
          <p:cNvSpPr>
            <a:spLocks noGrp="1"/>
          </p:cNvSpPr>
          <p:nvPr>
            <p:ph type="body" sz="quarter" idx="14"/>
          </p:nvPr>
        </p:nvSpPr>
        <p:spPr/>
        <p:txBody>
          <a:bodyPr/>
          <a:lstStyle/>
          <a:p>
            <a:r>
              <a:rPr lang="en-US"/>
              <a:t>04.02.2019 - 12.05.2019</a:t>
            </a:r>
          </a:p>
        </p:txBody>
      </p:sp>
      <p:sp>
        <p:nvSpPr>
          <p:cNvPr id="5" name="Footer Placeholder 4">
            <a:extLst>
              <a:ext uri="{FF2B5EF4-FFF2-40B4-BE49-F238E27FC236}">
                <a16:creationId xmlns:a16="http://schemas.microsoft.com/office/drawing/2014/main" id="{37736CB8-E131-41CB-952C-FFD550EA4D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9634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E0F29-A707-48DC-80FE-AAECD4B84FA7}"/>
              </a:ext>
            </a:extLst>
          </p:cNvPr>
          <p:cNvSpPr>
            <a:spLocks noGrp="1"/>
          </p:cNvSpPr>
          <p:nvPr>
            <p:ph type="title"/>
          </p:nvPr>
        </p:nvSpPr>
        <p:spPr/>
        <p:txBody>
          <a:bodyPr/>
          <a:lstStyle/>
          <a:p>
            <a:r>
              <a:rPr lang="en-US"/>
              <a:t>Interaction Rate / Letzte 3 Monate | PB II - Wiss. Kult.</a:t>
            </a:r>
          </a:p>
        </p:txBody>
      </p:sp>
      <p:graphicFrame>
        <p:nvGraphicFramePr>
          <p:cNvPr id="6" name="Chart Placeholder 5">
            <a:extLst>
              <a:ext uri="{FF2B5EF4-FFF2-40B4-BE49-F238E27FC236}">
                <a16:creationId xmlns:a16="http://schemas.microsoft.com/office/drawing/2014/main" id="{2CFC74B6-A160-4563-BC32-8BDAB0F8BCBB}"/>
              </a:ext>
            </a:extLst>
          </p:cNvPr>
          <p:cNvGraphicFramePr>
            <a:graphicFrameLocks noGrp="1"/>
          </p:cNvGraphicFramePr>
          <p:nvPr>
            <p:ph type="chart" sz="quarter" idx="13"/>
            <p:extLst>
              <p:ext uri="{D42A27DB-BD31-4B8C-83A1-F6EECF244321}">
                <p14:modId xmlns:p14="http://schemas.microsoft.com/office/powerpoint/2010/main" val="122499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C47804-4CDE-4983-BBB9-13DFC2308D51}"/>
              </a:ext>
            </a:extLst>
          </p:cNvPr>
          <p:cNvSpPr>
            <a:spLocks noGrp="1"/>
          </p:cNvSpPr>
          <p:nvPr>
            <p:ph type="body" sz="quarter" idx="14"/>
          </p:nvPr>
        </p:nvSpPr>
        <p:spPr/>
        <p:txBody>
          <a:bodyPr/>
          <a:lstStyle/>
          <a:p>
            <a:r>
              <a:rPr lang="en-US"/>
              <a:t>04.02.2019 - 12.05.2019</a:t>
            </a:r>
          </a:p>
        </p:txBody>
      </p:sp>
      <p:sp>
        <p:nvSpPr>
          <p:cNvPr id="5" name="Footer Placeholder 4">
            <a:extLst>
              <a:ext uri="{FF2B5EF4-FFF2-40B4-BE49-F238E27FC236}">
                <a16:creationId xmlns:a16="http://schemas.microsoft.com/office/drawing/2014/main" id="{8F269A78-6B62-4DB5-BB36-3936819546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41892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D862F-877B-4AB1-8683-173AD3B54C38}"/>
              </a:ext>
            </a:extLst>
          </p:cNvPr>
          <p:cNvSpPr>
            <a:spLocks noGrp="1"/>
          </p:cNvSpPr>
          <p:nvPr>
            <p:ph type="title"/>
          </p:nvPr>
        </p:nvSpPr>
        <p:spPr/>
        <p:txBody>
          <a:bodyPr/>
          <a:lstStyle/>
          <a:p>
            <a:r>
              <a:rPr lang="de-DE"/>
              <a:t>Engagement Rate / Letzte 3 Monate | PB II - Wiss. Kult.</a:t>
            </a:r>
            <a:endParaRPr lang="en-US"/>
          </a:p>
        </p:txBody>
      </p:sp>
      <p:graphicFrame>
        <p:nvGraphicFramePr>
          <p:cNvPr id="6" name="Chart Placeholder 5">
            <a:extLst>
              <a:ext uri="{FF2B5EF4-FFF2-40B4-BE49-F238E27FC236}">
                <a16:creationId xmlns:a16="http://schemas.microsoft.com/office/drawing/2014/main" id="{8A0AB14D-3845-4223-9633-C52F71667362}"/>
              </a:ext>
            </a:extLst>
          </p:cNvPr>
          <p:cNvGraphicFramePr>
            <a:graphicFrameLocks noGrp="1"/>
          </p:cNvGraphicFramePr>
          <p:nvPr>
            <p:ph type="chart" sz="quarter" idx="13"/>
            <p:extLst>
              <p:ext uri="{D42A27DB-BD31-4B8C-83A1-F6EECF244321}">
                <p14:modId xmlns:p14="http://schemas.microsoft.com/office/powerpoint/2010/main" val="3871325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68713F-1238-42A3-B668-CEECC74324FE}"/>
              </a:ext>
            </a:extLst>
          </p:cNvPr>
          <p:cNvSpPr>
            <a:spLocks noGrp="1"/>
          </p:cNvSpPr>
          <p:nvPr>
            <p:ph type="body" sz="quarter" idx="14"/>
          </p:nvPr>
        </p:nvSpPr>
        <p:spPr/>
        <p:txBody>
          <a:bodyPr/>
          <a:lstStyle/>
          <a:p>
            <a:r>
              <a:rPr lang="en-US"/>
              <a:t>04.02.2019 - 12.05.2019</a:t>
            </a:r>
          </a:p>
        </p:txBody>
      </p:sp>
      <p:sp>
        <p:nvSpPr>
          <p:cNvPr id="5" name="Footer Placeholder 4">
            <a:extLst>
              <a:ext uri="{FF2B5EF4-FFF2-40B4-BE49-F238E27FC236}">
                <a16:creationId xmlns:a16="http://schemas.microsoft.com/office/drawing/2014/main" id="{2A0DF862-8E83-4324-95DF-15CEDFA5CB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83583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49015-D5B5-4BA7-A6DA-7D38FAFAFD69}"/>
              </a:ext>
            </a:extLst>
          </p:cNvPr>
          <p:cNvSpPr>
            <a:spLocks noGrp="1"/>
          </p:cNvSpPr>
          <p:nvPr>
            <p:ph type="title"/>
          </p:nvPr>
        </p:nvSpPr>
        <p:spPr/>
        <p:txBody>
          <a:bodyPr/>
          <a:lstStyle/>
          <a:p>
            <a:r>
              <a:rPr lang="de-DE"/>
              <a:t>Top-FB-Postings nach Reichweite / Letzte 2 Wochen | PB II - Wiss. Kult. - 1 of 4</a:t>
            </a:r>
            <a:endParaRPr lang="en-US"/>
          </a:p>
        </p:txBody>
      </p:sp>
      <p:graphicFrame>
        <p:nvGraphicFramePr>
          <p:cNvPr id="5" name="Table Placeholder 4">
            <a:extLst>
              <a:ext uri="{FF2B5EF4-FFF2-40B4-BE49-F238E27FC236}">
                <a16:creationId xmlns:a16="http://schemas.microsoft.com/office/drawing/2014/main" id="{35BC0708-8D0C-4AE5-8C60-7ACBC9F236B9}"/>
              </a:ext>
            </a:extLst>
          </p:cNvPr>
          <p:cNvGraphicFramePr>
            <a:graphicFrameLocks noGrp="1"/>
          </p:cNvGraphicFramePr>
          <p:nvPr>
            <p:ph type="tbl" sz="quarter" idx="13"/>
            <p:extLst>
              <p:ext uri="{D42A27DB-BD31-4B8C-83A1-F6EECF244321}">
                <p14:modId xmlns:p14="http://schemas.microsoft.com/office/powerpoint/2010/main" val="1695713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401116435"/>
                    </a:ext>
                  </a:extLst>
                </a:gridCol>
                <a:gridCol w="493776">
                  <a:extLst>
                    <a:ext uri="{9D8B030D-6E8A-4147-A177-3AD203B41FA5}">
                      <a16:colId xmlns:a16="http://schemas.microsoft.com/office/drawing/2014/main" val="528683049"/>
                    </a:ext>
                  </a:extLst>
                </a:gridCol>
                <a:gridCol w="493776">
                  <a:extLst>
                    <a:ext uri="{9D8B030D-6E8A-4147-A177-3AD203B41FA5}">
                      <a16:colId xmlns:a16="http://schemas.microsoft.com/office/drawing/2014/main" val="2524653704"/>
                    </a:ext>
                  </a:extLst>
                </a:gridCol>
                <a:gridCol w="493776">
                  <a:extLst>
                    <a:ext uri="{9D8B030D-6E8A-4147-A177-3AD203B41FA5}">
                      <a16:colId xmlns:a16="http://schemas.microsoft.com/office/drawing/2014/main" val="3802269349"/>
                    </a:ext>
                  </a:extLst>
                </a:gridCol>
                <a:gridCol w="493776">
                  <a:extLst>
                    <a:ext uri="{9D8B030D-6E8A-4147-A177-3AD203B41FA5}">
                      <a16:colId xmlns:a16="http://schemas.microsoft.com/office/drawing/2014/main" val="3131392862"/>
                    </a:ext>
                  </a:extLst>
                </a:gridCol>
                <a:gridCol w="493776">
                  <a:extLst>
                    <a:ext uri="{9D8B030D-6E8A-4147-A177-3AD203B41FA5}">
                      <a16:colId xmlns:a16="http://schemas.microsoft.com/office/drawing/2014/main" val="582246853"/>
                    </a:ext>
                  </a:extLst>
                </a:gridCol>
                <a:gridCol w="493776">
                  <a:extLst>
                    <a:ext uri="{9D8B030D-6E8A-4147-A177-3AD203B41FA5}">
                      <a16:colId xmlns:a16="http://schemas.microsoft.com/office/drawing/2014/main" val="2453828281"/>
                    </a:ext>
                  </a:extLst>
                </a:gridCol>
                <a:gridCol w="493776">
                  <a:extLst>
                    <a:ext uri="{9D8B030D-6E8A-4147-A177-3AD203B41FA5}">
                      <a16:colId xmlns:a16="http://schemas.microsoft.com/office/drawing/2014/main" val="170293194"/>
                    </a:ext>
                  </a:extLst>
                </a:gridCol>
                <a:gridCol w="493776">
                  <a:extLst>
                    <a:ext uri="{9D8B030D-6E8A-4147-A177-3AD203B41FA5}">
                      <a16:colId xmlns:a16="http://schemas.microsoft.com/office/drawing/2014/main" val="3434899919"/>
                    </a:ext>
                  </a:extLst>
                </a:gridCol>
                <a:gridCol w="493776">
                  <a:extLst>
                    <a:ext uri="{9D8B030D-6E8A-4147-A177-3AD203B41FA5}">
                      <a16:colId xmlns:a16="http://schemas.microsoft.com/office/drawing/2014/main" val="770849307"/>
                    </a:ext>
                  </a:extLst>
                </a:gridCol>
                <a:gridCol w="493776">
                  <a:extLst>
                    <a:ext uri="{9D8B030D-6E8A-4147-A177-3AD203B41FA5}">
                      <a16:colId xmlns:a16="http://schemas.microsoft.com/office/drawing/2014/main" val="2115675401"/>
                    </a:ext>
                  </a:extLst>
                </a:gridCol>
                <a:gridCol w="493776">
                  <a:extLst>
                    <a:ext uri="{9D8B030D-6E8A-4147-A177-3AD203B41FA5}">
                      <a16:colId xmlns:a16="http://schemas.microsoft.com/office/drawing/2014/main" val="4140764473"/>
                    </a:ext>
                  </a:extLst>
                </a:gridCol>
                <a:gridCol w="493776">
                  <a:extLst>
                    <a:ext uri="{9D8B030D-6E8A-4147-A177-3AD203B41FA5}">
                      <a16:colId xmlns:a16="http://schemas.microsoft.com/office/drawing/2014/main" val="1585909069"/>
                    </a:ext>
                  </a:extLst>
                </a:gridCol>
                <a:gridCol w="493776">
                  <a:extLst>
                    <a:ext uri="{9D8B030D-6E8A-4147-A177-3AD203B41FA5}">
                      <a16:colId xmlns:a16="http://schemas.microsoft.com/office/drawing/2014/main" val="33437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54103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Tiere suchen ein Zuhause - 2019-04-26 14:01:01 </a:t>
                      </a:r>
                      <a:r>
                        <a:rPr kumimoji="0" lang="de-DE" sz="1000" b="0" i="0" u="none" strike="noStrike" kern="1200" cap="none" spc="0" normalizeH="0" baseline="0" noProof="0">
                          <a:ln>
                            <a:noFill/>
                          </a:ln>
                          <a:solidFill>
                            <a:prstClr val="black"/>
                          </a:solidFill>
                          <a:effectLst/>
                          <a:uLnTx/>
                          <a:uFillTx/>
                          <a:latin typeface="+mn-lt"/>
                          <a:ea typeface="+mn-ea"/>
                          <a:cs typeface="+mn-cs"/>
                        </a:rPr>
                        <a:t> 
 Warum darf man Enten eigentlich nicht mit Brot füttern?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57019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Tiere suchen ein Zuhause - 2019-04-27 07:43:00 </a:t>
                      </a:r>
                      <a:r>
                        <a:rPr kumimoji="0" lang="de-DE" sz="1000" b="0" i="0" u="none" strike="noStrike" kern="1200" cap="none" spc="0" normalizeH="0" baseline="0" noProof="0">
                          <a:ln>
                            <a:noFill/>
                          </a:ln>
                          <a:solidFill>
                            <a:prstClr val="black"/>
                          </a:solidFill>
                          <a:effectLst/>
                          <a:uLnTx/>
                          <a:uFillTx/>
                          <a:latin typeface="+mn-lt"/>
                          <a:ea typeface="+mn-ea"/>
                          <a:cs typeface="+mn-cs"/>
                        </a:rPr>
                        <a:t> 
 ☝️Wenn's im Wald nach Maggi riecht, solltet ihr gaaaanz vorsichtig sein. ☝️
10 Dinge, die ihr bei Wildschweinbegegnungen wissen müsst: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67021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- 2019-05-05 09:35:06 </a:t>
                      </a:r>
                      <a:r>
                        <a:rPr kumimoji="0" lang="de-DE" sz="1000" b="0" i="0" u="none" strike="noStrike" kern="1200" cap="none" spc="0" normalizeH="0" baseline="0" noProof="0">
                          <a:ln>
                            <a:noFill/>
                          </a:ln>
                          <a:solidFill>
                            <a:prstClr val="black"/>
                          </a:solidFill>
                          <a:effectLst/>
                          <a:uLnTx/>
                          <a:uFillTx/>
                          <a:latin typeface="+mn-lt"/>
                          <a:ea typeface="+mn-ea"/>
                          <a:cs typeface="+mn-cs"/>
                        </a:rPr>
                        <a:t> 
 Alle Menschen gesund ernähren und gleichzeitig den Planeten schützen – wie schön wäre das! Möglich wäre es, sagen Forscher.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5206775"/>
                  </a:ext>
                </a:extLst>
              </a:tr>
            </a:tbl>
          </a:graphicData>
        </a:graphic>
      </p:graphicFrame>
      <p:sp>
        <p:nvSpPr>
          <p:cNvPr id="4" name="Text Placeholder 3">
            <a:extLst>
              <a:ext uri="{FF2B5EF4-FFF2-40B4-BE49-F238E27FC236}">
                <a16:creationId xmlns:a16="http://schemas.microsoft.com/office/drawing/2014/main" id="{085D0736-8358-45D8-B000-03A8E3E54DC3}"/>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3311591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DB58F-2051-4A84-A4B3-BDE5A317B4E5}"/>
              </a:ext>
            </a:extLst>
          </p:cNvPr>
          <p:cNvSpPr>
            <a:spLocks noGrp="1"/>
          </p:cNvSpPr>
          <p:nvPr>
            <p:ph type="title"/>
          </p:nvPr>
        </p:nvSpPr>
        <p:spPr/>
        <p:txBody>
          <a:bodyPr/>
          <a:lstStyle/>
          <a:p>
            <a:r>
              <a:rPr lang="de-DE"/>
              <a:t>Top-FB-Postings nach Reichweite / Letzte 2 Wochen | PB II - Wiss. Kult. - 2 of 4</a:t>
            </a:r>
            <a:endParaRPr lang="en-US"/>
          </a:p>
        </p:txBody>
      </p:sp>
      <p:graphicFrame>
        <p:nvGraphicFramePr>
          <p:cNvPr id="5" name="Table Placeholder 4">
            <a:extLst>
              <a:ext uri="{FF2B5EF4-FFF2-40B4-BE49-F238E27FC236}">
                <a16:creationId xmlns:a16="http://schemas.microsoft.com/office/drawing/2014/main" id="{D80E6027-7530-446D-800B-44864785ECDB}"/>
              </a:ext>
            </a:extLst>
          </p:cNvPr>
          <p:cNvGraphicFramePr>
            <a:graphicFrameLocks noGrp="1"/>
          </p:cNvGraphicFramePr>
          <p:nvPr>
            <p:ph type="tbl" sz="quarter" idx="13"/>
            <p:extLst>
              <p:ext uri="{D42A27DB-BD31-4B8C-83A1-F6EECF244321}">
                <p14:modId xmlns:p14="http://schemas.microsoft.com/office/powerpoint/2010/main" val="1866275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127977873"/>
                    </a:ext>
                  </a:extLst>
                </a:gridCol>
                <a:gridCol w="493776">
                  <a:extLst>
                    <a:ext uri="{9D8B030D-6E8A-4147-A177-3AD203B41FA5}">
                      <a16:colId xmlns:a16="http://schemas.microsoft.com/office/drawing/2014/main" val="179352333"/>
                    </a:ext>
                  </a:extLst>
                </a:gridCol>
                <a:gridCol w="493776">
                  <a:extLst>
                    <a:ext uri="{9D8B030D-6E8A-4147-A177-3AD203B41FA5}">
                      <a16:colId xmlns:a16="http://schemas.microsoft.com/office/drawing/2014/main" val="1831364153"/>
                    </a:ext>
                  </a:extLst>
                </a:gridCol>
                <a:gridCol w="493776">
                  <a:extLst>
                    <a:ext uri="{9D8B030D-6E8A-4147-A177-3AD203B41FA5}">
                      <a16:colId xmlns:a16="http://schemas.microsoft.com/office/drawing/2014/main" val="81458214"/>
                    </a:ext>
                  </a:extLst>
                </a:gridCol>
                <a:gridCol w="493776">
                  <a:extLst>
                    <a:ext uri="{9D8B030D-6E8A-4147-A177-3AD203B41FA5}">
                      <a16:colId xmlns:a16="http://schemas.microsoft.com/office/drawing/2014/main" val="219144365"/>
                    </a:ext>
                  </a:extLst>
                </a:gridCol>
                <a:gridCol w="493776">
                  <a:extLst>
                    <a:ext uri="{9D8B030D-6E8A-4147-A177-3AD203B41FA5}">
                      <a16:colId xmlns:a16="http://schemas.microsoft.com/office/drawing/2014/main" val="3601111611"/>
                    </a:ext>
                  </a:extLst>
                </a:gridCol>
                <a:gridCol w="493776">
                  <a:extLst>
                    <a:ext uri="{9D8B030D-6E8A-4147-A177-3AD203B41FA5}">
                      <a16:colId xmlns:a16="http://schemas.microsoft.com/office/drawing/2014/main" val="1175542598"/>
                    </a:ext>
                  </a:extLst>
                </a:gridCol>
                <a:gridCol w="493776">
                  <a:extLst>
                    <a:ext uri="{9D8B030D-6E8A-4147-A177-3AD203B41FA5}">
                      <a16:colId xmlns:a16="http://schemas.microsoft.com/office/drawing/2014/main" val="3478121766"/>
                    </a:ext>
                  </a:extLst>
                </a:gridCol>
                <a:gridCol w="493776">
                  <a:extLst>
                    <a:ext uri="{9D8B030D-6E8A-4147-A177-3AD203B41FA5}">
                      <a16:colId xmlns:a16="http://schemas.microsoft.com/office/drawing/2014/main" val="3609245632"/>
                    </a:ext>
                  </a:extLst>
                </a:gridCol>
                <a:gridCol w="493776">
                  <a:extLst>
                    <a:ext uri="{9D8B030D-6E8A-4147-A177-3AD203B41FA5}">
                      <a16:colId xmlns:a16="http://schemas.microsoft.com/office/drawing/2014/main" val="3875479607"/>
                    </a:ext>
                  </a:extLst>
                </a:gridCol>
                <a:gridCol w="493776">
                  <a:extLst>
                    <a:ext uri="{9D8B030D-6E8A-4147-A177-3AD203B41FA5}">
                      <a16:colId xmlns:a16="http://schemas.microsoft.com/office/drawing/2014/main" val="159163734"/>
                    </a:ext>
                  </a:extLst>
                </a:gridCol>
                <a:gridCol w="493776">
                  <a:extLst>
                    <a:ext uri="{9D8B030D-6E8A-4147-A177-3AD203B41FA5}">
                      <a16:colId xmlns:a16="http://schemas.microsoft.com/office/drawing/2014/main" val="2438380109"/>
                    </a:ext>
                  </a:extLst>
                </a:gridCol>
                <a:gridCol w="493776">
                  <a:extLst>
                    <a:ext uri="{9D8B030D-6E8A-4147-A177-3AD203B41FA5}">
                      <a16:colId xmlns:a16="http://schemas.microsoft.com/office/drawing/2014/main" val="2437064455"/>
                    </a:ext>
                  </a:extLst>
                </a:gridCol>
                <a:gridCol w="493776">
                  <a:extLst>
                    <a:ext uri="{9D8B030D-6E8A-4147-A177-3AD203B41FA5}">
                      <a16:colId xmlns:a16="http://schemas.microsoft.com/office/drawing/2014/main" val="939770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8087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- 2019-04-24 08:27:35 </a:t>
                      </a:r>
                      <a:r>
                        <a:rPr kumimoji="0" lang="de-DE" sz="1000" b="0" i="0" u="none" strike="noStrike" kern="1200" cap="none" spc="0" normalizeH="0" baseline="0" noProof="0">
                          <a:ln>
                            <a:noFill/>
                          </a:ln>
                          <a:solidFill>
                            <a:prstClr val="black"/>
                          </a:solidFill>
                          <a:effectLst/>
                          <a:uLnTx/>
                          <a:uFillTx/>
                          <a:latin typeface="+mn-lt"/>
                          <a:ea typeface="+mn-ea"/>
                          <a:cs typeface="+mn-cs"/>
                        </a:rPr>
                        <a:t> 
 Eine Person liegt bewusstlos am Boden. Jetzt heißt es rasch handeln, denn: Eine Herzdruckmassage kann Leben retten.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6729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Tiere suchen ein Zuhause - 2019-05-04 07:34:00 </a:t>
                      </a:r>
                      <a:r>
                        <a:rPr kumimoji="0" lang="de-DE" sz="1000" b="0" i="0" u="none" strike="noStrike" kern="1200" cap="none" spc="0" normalizeH="0" baseline="0" noProof="0">
                          <a:ln>
                            <a:noFill/>
                          </a:ln>
                          <a:solidFill>
                            <a:prstClr val="black"/>
                          </a:solidFill>
                          <a:effectLst/>
                          <a:uLnTx/>
                          <a:uFillTx/>
                          <a:latin typeface="+mn-lt"/>
                          <a:ea typeface="+mn-ea"/>
                          <a:cs typeface="+mn-cs"/>
                        </a:rPr>
                        <a:t> 
 😻 Viele Freigängerkatzen gehen mal beim Nachbarn gucken, ob es da was zu Essen gibt. Aber darf man ihnen dann auch was geben?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57435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- 2019-04-26 16:07:02 </a:t>
                      </a:r>
                      <a:r>
                        <a:rPr kumimoji="0" lang="de-DE" sz="1000" b="0" i="0" u="none" strike="noStrike" kern="1200" cap="none" spc="0" normalizeH="0" baseline="0" noProof="0">
                          <a:ln>
                            <a:noFill/>
                          </a:ln>
                          <a:solidFill>
                            <a:prstClr val="black"/>
                          </a:solidFill>
                          <a:effectLst/>
                          <a:uLnTx/>
                          <a:uFillTx/>
                          <a:latin typeface="+mn-lt"/>
                          <a:ea typeface="+mn-ea"/>
                          <a:cs typeface="+mn-cs"/>
                        </a:rPr>
                        <a:t> 
 Immer wieder gibt es Angriffe von Kühen und Stieren auf Menschen - und die enden zum Teil sogar tödlich. Viele gefährliche Situationen kann man aber durch ein paar einfache Verhaltensregeln vermeiden.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73841979"/>
                  </a:ext>
                </a:extLst>
              </a:tr>
            </a:tbl>
          </a:graphicData>
        </a:graphic>
      </p:graphicFrame>
      <p:sp>
        <p:nvSpPr>
          <p:cNvPr id="4" name="Text Placeholder 3">
            <a:extLst>
              <a:ext uri="{FF2B5EF4-FFF2-40B4-BE49-F238E27FC236}">
                <a16:creationId xmlns:a16="http://schemas.microsoft.com/office/drawing/2014/main" id="{C08E4558-FBE9-489F-923B-D0C6929A479E}"/>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33517241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CFA6D-042D-4034-A054-83AB680870D1}"/>
              </a:ext>
            </a:extLst>
          </p:cNvPr>
          <p:cNvSpPr>
            <a:spLocks noGrp="1"/>
          </p:cNvSpPr>
          <p:nvPr>
            <p:ph type="title"/>
          </p:nvPr>
        </p:nvSpPr>
        <p:spPr/>
        <p:txBody>
          <a:bodyPr/>
          <a:lstStyle/>
          <a:p>
            <a:r>
              <a:rPr lang="de-DE"/>
              <a:t>Top-FB-Postings nach Reichweite / Letzte 2 Wochen | PB II - Wiss. Kult. - 3 of 4</a:t>
            </a:r>
            <a:endParaRPr lang="en-US"/>
          </a:p>
        </p:txBody>
      </p:sp>
      <p:graphicFrame>
        <p:nvGraphicFramePr>
          <p:cNvPr id="5" name="Table Placeholder 4">
            <a:extLst>
              <a:ext uri="{FF2B5EF4-FFF2-40B4-BE49-F238E27FC236}">
                <a16:creationId xmlns:a16="http://schemas.microsoft.com/office/drawing/2014/main" id="{86DCC7E7-993C-4598-8DDA-EA3A6AA57C39}"/>
              </a:ext>
            </a:extLst>
          </p:cNvPr>
          <p:cNvGraphicFramePr>
            <a:graphicFrameLocks noGrp="1"/>
          </p:cNvGraphicFramePr>
          <p:nvPr>
            <p:ph type="tbl" sz="quarter" idx="13"/>
            <p:extLst>
              <p:ext uri="{D42A27DB-BD31-4B8C-83A1-F6EECF244321}">
                <p14:modId xmlns:p14="http://schemas.microsoft.com/office/powerpoint/2010/main" val="3339758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365254456"/>
                    </a:ext>
                  </a:extLst>
                </a:gridCol>
                <a:gridCol w="493776">
                  <a:extLst>
                    <a:ext uri="{9D8B030D-6E8A-4147-A177-3AD203B41FA5}">
                      <a16:colId xmlns:a16="http://schemas.microsoft.com/office/drawing/2014/main" val="2047275489"/>
                    </a:ext>
                  </a:extLst>
                </a:gridCol>
                <a:gridCol w="493776">
                  <a:extLst>
                    <a:ext uri="{9D8B030D-6E8A-4147-A177-3AD203B41FA5}">
                      <a16:colId xmlns:a16="http://schemas.microsoft.com/office/drawing/2014/main" val="1019398806"/>
                    </a:ext>
                  </a:extLst>
                </a:gridCol>
                <a:gridCol w="493776">
                  <a:extLst>
                    <a:ext uri="{9D8B030D-6E8A-4147-A177-3AD203B41FA5}">
                      <a16:colId xmlns:a16="http://schemas.microsoft.com/office/drawing/2014/main" val="625499012"/>
                    </a:ext>
                  </a:extLst>
                </a:gridCol>
                <a:gridCol w="493776">
                  <a:extLst>
                    <a:ext uri="{9D8B030D-6E8A-4147-A177-3AD203B41FA5}">
                      <a16:colId xmlns:a16="http://schemas.microsoft.com/office/drawing/2014/main" val="3665419880"/>
                    </a:ext>
                  </a:extLst>
                </a:gridCol>
                <a:gridCol w="493776">
                  <a:extLst>
                    <a:ext uri="{9D8B030D-6E8A-4147-A177-3AD203B41FA5}">
                      <a16:colId xmlns:a16="http://schemas.microsoft.com/office/drawing/2014/main" val="3140292879"/>
                    </a:ext>
                  </a:extLst>
                </a:gridCol>
                <a:gridCol w="493776">
                  <a:extLst>
                    <a:ext uri="{9D8B030D-6E8A-4147-A177-3AD203B41FA5}">
                      <a16:colId xmlns:a16="http://schemas.microsoft.com/office/drawing/2014/main" val="224386738"/>
                    </a:ext>
                  </a:extLst>
                </a:gridCol>
                <a:gridCol w="493776">
                  <a:extLst>
                    <a:ext uri="{9D8B030D-6E8A-4147-A177-3AD203B41FA5}">
                      <a16:colId xmlns:a16="http://schemas.microsoft.com/office/drawing/2014/main" val="857690558"/>
                    </a:ext>
                  </a:extLst>
                </a:gridCol>
                <a:gridCol w="493776">
                  <a:extLst>
                    <a:ext uri="{9D8B030D-6E8A-4147-A177-3AD203B41FA5}">
                      <a16:colId xmlns:a16="http://schemas.microsoft.com/office/drawing/2014/main" val="1094622850"/>
                    </a:ext>
                  </a:extLst>
                </a:gridCol>
                <a:gridCol w="493776">
                  <a:extLst>
                    <a:ext uri="{9D8B030D-6E8A-4147-A177-3AD203B41FA5}">
                      <a16:colId xmlns:a16="http://schemas.microsoft.com/office/drawing/2014/main" val="1315166941"/>
                    </a:ext>
                  </a:extLst>
                </a:gridCol>
                <a:gridCol w="493776">
                  <a:extLst>
                    <a:ext uri="{9D8B030D-6E8A-4147-A177-3AD203B41FA5}">
                      <a16:colId xmlns:a16="http://schemas.microsoft.com/office/drawing/2014/main" val="643356962"/>
                    </a:ext>
                  </a:extLst>
                </a:gridCol>
                <a:gridCol w="493776">
                  <a:extLst>
                    <a:ext uri="{9D8B030D-6E8A-4147-A177-3AD203B41FA5}">
                      <a16:colId xmlns:a16="http://schemas.microsoft.com/office/drawing/2014/main" val="3474261018"/>
                    </a:ext>
                  </a:extLst>
                </a:gridCol>
                <a:gridCol w="493776">
                  <a:extLst>
                    <a:ext uri="{9D8B030D-6E8A-4147-A177-3AD203B41FA5}">
                      <a16:colId xmlns:a16="http://schemas.microsoft.com/office/drawing/2014/main" val="4044624173"/>
                    </a:ext>
                  </a:extLst>
                </a:gridCol>
                <a:gridCol w="493776">
                  <a:extLst>
                    <a:ext uri="{9D8B030D-6E8A-4147-A177-3AD203B41FA5}">
                      <a16:colId xmlns:a16="http://schemas.microsoft.com/office/drawing/2014/main" val="1348649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71489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- 2019-05-02 09:06:19 </a:t>
                      </a:r>
                      <a:r>
                        <a:rPr kumimoji="0" lang="de-DE" sz="1000" b="0" i="0" u="none" strike="noStrike" kern="1200" cap="none" spc="0" normalizeH="0" baseline="0" noProof="0">
                          <a:ln>
                            <a:noFill/>
                          </a:ln>
                          <a:solidFill>
                            <a:prstClr val="black"/>
                          </a:solidFill>
                          <a:effectLst/>
                          <a:uLnTx/>
                          <a:uFillTx/>
                          <a:latin typeface="+mn-lt"/>
                          <a:ea typeface="+mn-ea"/>
                          <a:cs typeface="+mn-cs"/>
                        </a:rPr>
                        <a:t> 
 Alle Lebensmittel, die bis heute produziert wurden, landen in der Tonne: knapp 18 Millionen Tonnen pro Jahr. Das muss nicht sein, denn vieles ist viel länger haltbar, als man denkt.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9475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- 2019-04-30 09:03:09 </a:t>
                      </a:r>
                      <a:r>
                        <a:rPr kumimoji="0" lang="de-DE" sz="1000" b="0" i="0" u="none" strike="noStrike" kern="1200" cap="none" spc="0" normalizeH="0" baseline="0" noProof="0">
                          <a:ln>
                            <a:noFill/>
                          </a:ln>
                          <a:solidFill>
                            <a:prstClr val="black"/>
                          </a:solidFill>
                          <a:effectLst/>
                          <a:uLnTx/>
                          <a:uFillTx/>
                          <a:latin typeface="+mn-lt"/>
                          <a:ea typeface="+mn-ea"/>
                          <a:cs typeface="+mn-cs"/>
                        </a:rPr>
                        <a:t> 
 Nein, unser Körper muss nicht von Schlacken gereinigt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13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- 2019-04-27 16:13:34 </a:t>
                      </a:r>
                      <a:r>
                        <a:rPr kumimoji="0" lang="de-DE" sz="1000" b="0" i="0" u="none" strike="noStrike" kern="1200" cap="none" spc="0" normalizeH="0" baseline="0" noProof="0">
                          <a:ln>
                            <a:noFill/>
                          </a:ln>
                          <a:solidFill>
                            <a:prstClr val="black"/>
                          </a:solidFill>
                          <a:effectLst/>
                          <a:uLnTx/>
                          <a:uFillTx/>
                          <a:latin typeface="+mn-lt"/>
                          <a:ea typeface="+mn-ea"/>
                          <a:cs typeface="+mn-cs"/>
                        </a:rPr>
                        <a:t> 
 Der Spießer von nebenan liebt sie: die Hecke mit Irokesenschnitt. Wer aber Vögel schützen will, lässt Hecken und Sträucher besser wild wachsen.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42321193"/>
                  </a:ext>
                </a:extLst>
              </a:tr>
            </a:tbl>
          </a:graphicData>
        </a:graphic>
      </p:graphicFrame>
      <p:sp>
        <p:nvSpPr>
          <p:cNvPr id="4" name="Text Placeholder 3">
            <a:extLst>
              <a:ext uri="{FF2B5EF4-FFF2-40B4-BE49-F238E27FC236}">
                <a16:creationId xmlns:a16="http://schemas.microsoft.com/office/drawing/2014/main" id="{625F87AC-DE1C-4154-BA5D-E2292B9C4888}"/>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7468807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30BFE-ED7E-4CBC-91B6-0C463B08CC16}"/>
              </a:ext>
            </a:extLst>
          </p:cNvPr>
          <p:cNvSpPr>
            <a:spLocks noGrp="1"/>
          </p:cNvSpPr>
          <p:nvPr>
            <p:ph type="title"/>
          </p:nvPr>
        </p:nvSpPr>
        <p:spPr/>
        <p:txBody>
          <a:bodyPr/>
          <a:lstStyle/>
          <a:p>
            <a:r>
              <a:rPr lang="de-DE"/>
              <a:t>Top-FB-Postings nach Reichweite / Letzte 2 Wochen | PB II - Wiss. Kult. - 4 of 4</a:t>
            </a:r>
            <a:endParaRPr lang="en-US"/>
          </a:p>
        </p:txBody>
      </p:sp>
      <p:graphicFrame>
        <p:nvGraphicFramePr>
          <p:cNvPr id="5" name="Table Placeholder 4">
            <a:extLst>
              <a:ext uri="{FF2B5EF4-FFF2-40B4-BE49-F238E27FC236}">
                <a16:creationId xmlns:a16="http://schemas.microsoft.com/office/drawing/2014/main" id="{DCC6668F-BCB6-42B1-8EAA-AED274369310}"/>
              </a:ext>
            </a:extLst>
          </p:cNvPr>
          <p:cNvGraphicFramePr>
            <a:graphicFrameLocks noGrp="1"/>
          </p:cNvGraphicFramePr>
          <p:nvPr>
            <p:ph type="tbl" sz="quarter" idx="13"/>
            <p:extLst>
              <p:ext uri="{D42A27DB-BD31-4B8C-83A1-F6EECF244321}">
                <p14:modId xmlns:p14="http://schemas.microsoft.com/office/powerpoint/2010/main" val="2429219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375247499"/>
                    </a:ext>
                  </a:extLst>
                </a:gridCol>
                <a:gridCol w="493776">
                  <a:extLst>
                    <a:ext uri="{9D8B030D-6E8A-4147-A177-3AD203B41FA5}">
                      <a16:colId xmlns:a16="http://schemas.microsoft.com/office/drawing/2014/main" val="860676759"/>
                    </a:ext>
                  </a:extLst>
                </a:gridCol>
                <a:gridCol w="493776">
                  <a:extLst>
                    <a:ext uri="{9D8B030D-6E8A-4147-A177-3AD203B41FA5}">
                      <a16:colId xmlns:a16="http://schemas.microsoft.com/office/drawing/2014/main" val="1179703852"/>
                    </a:ext>
                  </a:extLst>
                </a:gridCol>
                <a:gridCol w="493776">
                  <a:extLst>
                    <a:ext uri="{9D8B030D-6E8A-4147-A177-3AD203B41FA5}">
                      <a16:colId xmlns:a16="http://schemas.microsoft.com/office/drawing/2014/main" val="334448198"/>
                    </a:ext>
                  </a:extLst>
                </a:gridCol>
                <a:gridCol w="493776">
                  <a:extLst>
                    <a:ext uri="{9D8B030D-6E8A-4147-A177-3AD203B41FA5}">
                      <a16:colId xmlns:a16="http://schemas.microsoft.com/office/drawing/2014/main" val="1096852044"/>
                    </a:ext>
                  </a:extLst>
                </a:gridCol>
                <a:gridCol w="493776">
                  <a:extLst>
                    <a:ext uri="{9D8B030D-6E8A-4147-A177-3AD203B41FA5}">
                      <a16:colId xmlns:a16="http://schemas.microsoft.com/office/drawing/2014/main" val="991109641"/>
                    </a:ext>
                  </a:extLst>
                </a:gridCol>
                <a:gridCol w="493776">
                  <a:extLst>
                    <a:ext uri="{9D8B030D-6E8A-4147-A177-3AD203B41FA5}">
                      <a16:colId xmlns:a16="http://schemas.microsoft.com/office/drawing/2014/main" val="3642667937"/>
                    </a:ext>
                  </a:extLst>
                </a:gridCol>
                <a:gridCol w="493776">
                  <a:extLst>
                    <a:ext uri="{9D8B030D-6E8A-4147-A177-3AD203B41FA5}">
                      <a16:colId xmlns:a16="http://schemas.microsoft.com/office/drawing/2014/main" val="16947626"/>
                    </a:ext>
                  </a:extLst>
                </a:gridCol>
                <a:gridCol w="493776">
                  <a:extLst>
                    <a:ext uri="{9D8B030D-6E8A-4147-A177-3AD203B41FA5}">
                      <a16:colId xmlns:a16="http://schemas.microsoft.com/office/drawing/2014/main" val="741543081"/>
                    </a:ext>
                  </a:extLst>
                </a:gridCol>
                <a:gridCol w="493776">
                  <a:extLst>
                    <a:ext uri="{9D8B030D-6E8A-4147-A177-3AD203B41FA5}">
                      <a16:colId xmlns:a16="http://schemas.microsoft.com/office/drawing/2014/main" val="3921737297"/>
                    </a:ext>
                  </a:extLst>
                </a:gridCol>
                <a:gridCol w="493776">
                  <a:extLst>
                    <a:ext uri="{9D8B030D-6E8A-4147-A177-3AD203B41FA5}">
                      <a16:colId xmlns:a16="http://schemas.microsoft.com/office/drawing/2014/main" val="3587965211"/>
                    </a:ext>
                  </a:extLst>
                </a:gridCol>
                <a:gridCol w="493776">
                  <a:extLst>
                    <a:ext uri="{9D8B030D-6E8A-4147-A177-3AD203B41FA5}">
                      <a16:colId xmlns:a16="http://schemas.microsoft.com/office/drawing/2014/main" val="3408073185"/>
                    </a:ext>
                  </a:extLst>
                </a:gridCol>
                <a:gridCol w="493776">
                  <a:extLst>
                    <a:ext uri="{9D8B030D-6E8A-4147-A177-3AD203B41FA5}">
                      <a16:colId xmlns:a16="http://schemas.microsoft.com/office/drawing/2014/main" val="2678636035"/>
                    </a:ext>
                  </a:extLst>
                </a:gridCol>
                <a:gridCol w="493776">
                  <a:extLst>
                    <a:ext uri="{9D8B030D-6E8A-4147-A177-3AD203B41FA5}">
                      <a16:colId xmlns:a16="http://schemas.microsoft.com/office/drawing/2014/main" val="753637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33198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Tiere suchen ein Zuhause - 2019-04-23 14:35:00 </a:t>
                      </a:r>
                      <a:r>
                        <a:rPr kumimoji="0" lang="de-DE" sz="1000" b="0" i="0" u="none" strike="noStrike" kern="1200" cap="none" spc="0" normalizeH="0" baseline="0" noProof="0">
                          <a:ln>
                            <a:noFill/>
                          </a:ln>
                          <a:solidFill>
                            <a:prstClr val="black"/>
                          </a:solidFill>
                          <a:effectLst/>
                          <a:uLnTx/>
                          <a:uFillTx/>
                          <a:latin typeface="+mn-lt"/>
                          <a:ea typeface="+mn-ea"/>
                          <a:cs typeface="+mn-cs"/>
                        </a:rPr>
                        <a:t> 
 ⚠️ Dieses Foto entstand am Osterwochenende! Selbst jetzt kann sich der Asphalt also schon stark aufheizen.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45624197"/>
                  </a:ext>
                </a:extLst>
              </a:tr>
            </a:tbl>
          </a:graphicData>
        </a:graphic>
      </p:graphicFrame>
      <p:sp>
        <p:nvSpPr>
          <p:cNvPr id="4" name="Text Placeholder 3">
            <a:extLst>
              <a:ext uri="{FF2B5EF4-FFF2-40B4-BE49-F238E27FC236}">
                <a16:creationId xmlns:a16="http://schemas.microsoft.com/office/drawing/2014/main" id="{11175DE6-EC1F-48FA-A27D-25E78E79D738}"/>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11901690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334CE-90BC-4052-BEA0-22CF4BBDAFD5}"/>
              </a:ext>
            </a:extLst>
          </p:cNvPr>
          <p:cNvSpPr>
            <a:spLocks noGrp="1"/>
          </p:cNvSpPr>
          <p:nvPr>
            <p:ph type="title"/>
          </p:nvPr>
        </p:nvSpPr>
        <p:spPr/>
        <p:txBody>
          <a:bodyPr/>
          <a:lstStyle/>
          <a:p>
            <a:r>
              <a:rPr lang="de-DE"/>
              <a:t>Instagram Übersicht / Letzte 2 Wochen | PB II - Wiss. Kult.</a:t>
            </a:r>
            <a:endParaRPr lang="en-US"/>
          </a:p>
        </p:txBody>
      </p:sp>
      <p:graphicFrame>
        <p:nvGraphicFramePr>
          <p:cNvPr id="5" name="Table Placeholder 4">
            <a:extLst>
              <a:ext uri="{FF2B5EF4-FFF2-40B4-BE49-F238E27FC236}">
                <a16:creationId xmlns:a16="http://schemas.microsoft.com/office/drawing/2014/main" id="{9BF5D2DC-84F2-4C47-B0E6-2DC9EB73E5C2}"/>
              </a:ext>
            </a:extLst>
          </p:cNvPr>
          <p:cNvGraphicFramePr>
            <a:graphicFrameLocks noGrp="1"/>
          </p:cNvGraphicFramePr>
          <p:nvPr>
            <p:ph type="tbl" sz="quarter" idx="13"/>
            <p:extLst>
              <p:ext uri="{D42A27DB-BD31-4B8C-83A1-F6EECF244321}">
                <p14:modId xmlns:p14="http://schemas.microsoft.com/office/powerpoint/2010/main" val="3273514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2040976815"/>
                    </a:ext>
                  </a:extLst>
                </a:gridCol>
                <a:gridCol w="707745">
                  <a:extLst>
                    <a:ext uri="{9D8B030D-6E8A-4147-A177-3AD203B41FA5}">
                      <a16:colId xmlns:a16="http://schemas.microsoft.com/office/drawing/2014/main" val="1991219525"/>
                    </a:ext>
                  </a:extLst>
                </a:gridCol>
                <a:gridCol w="707745">
                  <a:extLst>
                    <a:ext uri="{9D8B030D-6E8A-4147-A177-3AD203B41FA5}">
                      <a16:colId xmlns:a16="http://schemas.microsoft.com/office/drawing/2014/main" val="1074169720"/>
                    </a:ext>
                  </a:extLst>
                </a:gridCol>
                <a:gridCol w="707745">
                  <a:extLst>
                    <a:ext uri="{9D8B030D-6E8A-4147-A177-3AD203B41FA5}">
                      <a16:colId xmlns:a16="http://schemas.microsoft.com/office/drawing/2014/main" val="2205890643"/>
                    </a:ext>
                  </a:extLst>
                </a:gridCol>
                <a:gridCol w="707745">
                  <a:extLst>
                    <a:ext uri="{9D8B030D-6E8A-4147-A177-3AD203B41FA5}">
                      <a16:colId xmlns:a16="http://schemas.microsoft.com/office/drawing/2014/main" val="1845121948"/>
                    </a:ext>
                  </a:extLst>
                </a:gridCol>
                <a:gridCol w="707745">
                  <a:extLst>
                    <a:ext uri="{9D8B030D-6E8A-4147-A177-3AD203B41FA5}">
                      <a16:colId xmlns:a16="http://schemas.microsoft.com/office/drawing/2014/main" val="1497140988"/>
                    </a:ext>
                  </a:extLst>
                </a:gridCol>
                <a:gridCol w="707745">
                  <a:extLst>
                    <a:ext uri="{9D8B030D-6E8A-4147-A177-3AD203B41FA5}">
                      <a16:colId xmlns:a16="http://schemas.microsoft.com/office/drawing/2014/main" val="3235349558"/>
                    </a:ext>
                  </a:extLst>
                </a:gridCol>
                <a:gridCol w="707745">
                  <a:extLst>
                    <a:ext uri="{9D8B030D-6E8A-4147-A177-3AD203B41FA5}">
                      <a16:colId xmlns:a16="http://schemas.microsoft.com/office/drawing/2014/main" val="2498464073"/>
                    </a:ext>
                  </a:extLst>
                </a:gridCol>
                <a:gridCol w="707745">
                  <a:extLst>
                    <a:ext uri="{9D8B030D-6E8A-4147-A177-3AD203B41FA5}">
                      <a16:colId xmlns:a16="http://schemas.microsoft.com/office/drawing/2014/main" val="1244752995"/>
                    </a:ext>
                  </a:extLst>
                </a:gridCol>
                <a:gridCol w="707745">
                  <a:extLst>
                    <a:ext uri="{9D8B030D-6E8A-4147-A177-3AD203B41FA5}">
                      <a16:colId xmlns:a16="http://schemas.microsoft.com/office/drawing/2014/main" val="390096209"/>
                    </a:ext>
                  </a:extLst>
                </a:gridCol>
                <a:gridCol w="707745">
                  <a:extLst>
                    <a:ext uri="{9D8B030D-6E8A-4147-A177-3AD203B41FA5}">
                      <a16:colId xmlns:a16="http://schemas.microsoft.com/office/drawing/2014/main" val="2714347340"/>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Impressions</a:t>
                      </a:r>
                    </a:p>
                  </a:txBody>
                  <a:tcPr/>
                </a:tc>
                <a:tc>
                  <a:txBody>
                    <a:bodyPr/>
                    <a:lstStyle/>
                    <a:p>
                      <a:r>
                        <a:rPr lang="en-US" sz="1000"/>
                        <a:t>Total Engagement</a:t>
                      </a:r>
                    </a:p>
                  </a:txBody>
                  <a:tcPr/>
                </a:tc>
                <a:tc>
                  <a:txBody>
                    <a:bodyPr/>
                    <a:lstStyle/>
                    <a:p>
                      <a:r>
                        <a:rPr lang="en-US" sz="1000"/>
                        <a:t>Ø-Reach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2568330975"/>
                  </a:ext>
                </a:extLst>
              </a:tr>
              <a:tr h="370840">
                <a:tc>
                  <a:txBody>
                    <a:bodyPr/>
                    <a:lstStyle/>
                    <a:p>
                      <a:r>
                        <a:rPr lang="en-US" sz="1000"/>
                        <a:t>tieresucheneinzuhause</a:t>
                      </a:r>
                    </a:p>
                  </a:txBody>
                  <a:tcPr/>
                </a:tc>
                <a:tc>
                  <a:txBody>
                    <a:bodyPr/>
                    <a:lstStyle/>
                    <a:p>
                      <a:r>
                        <a:rPr lang="en-US" sz="1000"/>
                        <a:t>51</a:t>
                      </a:r>
                    </a:p>
                  </a:txBody>
                  <a:tcPr/>
                </a:tc>
                <a:tc>
                  <a:txBody>
                    <a:bodyPr/>
                    <a:lstStyle/>
                    <a:p>
                      <a:r>
                        <a:rPr lang="en-US" sz="1000"/>
                        <a:t>105709</a:t>
                      </a:r>
                    </a:p>
                  </a:txBody>
                  <a:tcPr/>
                </a:tc>
                <a:tc>
                  <a:txBody>
                    <a:bodyPr/>
                    <a:lstStyle/>
                    <a:p>
                      <a:r>
                        <a:rPr lang="en-US" sz="1000"/>
                        <a:t>3224</a:t>
                      </a:r>
                    </a:p>
                  </a:txBody>
                  <a:tcPr/>
                </a:tc>
                <a:tc>
                  <a:txBody>
                    <a:bodyPr/>
                    <a:lstStyle/>
                    <a:p>
                      <a:r>
                        <a:rPr lang="en-US" sz="1000"/>
                        <a:t>2608823</a:t>
                      </a:r>
                    </a:p>
                  </a:txBody>
                  <a:tcPr/>
                </a:tc>
                <a:tc>
                  <a:txBody>
                    <a:bodyPr/>
                    <a:lstStyle/>
                    <a:p>
                      <a:r>
                        <a:rPr lang="en-US" sz="1000"/>
                        <a:t>111900</a:t>
                      </a:r>
                    </a:p>
                  </a:txBody>
                  <a:tcPr/>
                </a:tc>
                <a:tc>
                  <a:txBody>
                    <a:bodyPr/>
                    <a:lstStyle/>
                    <a:p>
                      <a:r>
                        <a:rPr lang="en-US" sz="1000"/>
                        <a:t>34608.215686275</a:t>
                      </a:r>
                    </a:p>
                  </a:txBody>
                  <a:tcPr/>
                </a:tc>
                <a:tc>
                  <a:txBody>
                    <a:bodyPr/>
                    <a:lstStyle/>
                    <a:p>
                      <a:r>
                        <a:rPr lang="en-US" sz="1000"/>
                        <a:t>2967</a:t>
                      </a:r>
                    </a:p>
                  </a:txBody>
                  <a:tcPr/>
                </a:tc>
                <a:tc>
                  <a:txBody>
                    <a:bodyPr/>
                    <a:lstStyle/>
                    <a:p>
                      <a:r>
                        <a:rPr lang="en-US" sz="1000"/>
                        <a:t>19</a:t>
                      </a:r>
                    </a:p>
                  </a:txBody>
                  <a:tcPr/>
                </a:tc>
                <a:tc>
                  <a:txBody>
                    <a:bodyPr/>
                    <a:lstStyle/>
                    <a:p>
                      <a:r>
                        <a:rPr lang="en-US" sz="1000"/>
                        <a:t>0</a:t>
                      </a:r>
                    </a:p>
                  </a:txBody>
                  <a:tcPr/>
                </a:tc>
                <a:tc>
                  <a:txBody>
                    <a:bodyPr/>
                    <a:lstStyle/>
                    <a:p>
                      <a:r>
                        <a:rPr lang="en-US" sz="1000"/>
                        <a:t>32</a:t>
                      </a:r>
                    </a:p>
                  </a:txBody>
                  <a:tcPr/>
                </a:tc>
                <a:extLst>
                  <a:ext uri="{0D108BD9-81ED-4DB2-BD59-A6C34878D82A}">
                    <a16:rowId xmlns:a16="http://schemas.microsoft.com/office/drawing/2014/main" val="574255828"/>
                  </a:ext>
                </a:extLst>
              </a:tr>
              <a:tr h="370840">
                <a:tc>
                  <a:txBody>
                    <a:bodyPr/>
                    <a:lstStyle/>
                    <a:p>
                      <a:r>
                        <a:rPr lang="en-US" sz="1000"/>
                        <a:t>maedelsabende</a:t>
                      </a:r>
                    </a:p>
                  </a:txBody>
                  <a:tcPr/>
                </a:tc>
                <a:tc>
                  <a:txBody>
                    <a:bodyPr/>
                    <a:lstStyle/>
                    <a:p>
                      <a:r>
                        <a:rPr lang="en-US" sz="1000"/>
                        <a:t>19</a:t>
                      </a:r>
                    </a:p>
                  </a:txBody>
                  <a:tcPr/>
                </a:tc>
                <a:tc>
                  <a:txBody>
                    <a:bodyPr/>
                    <a:lstStyle/>
                    <a:p>
                      <a:r>
                        <a:rPr lang="en-US" sz="1000"/>
                        <a:t>55947</a:t>
                      </a:r>
                    </a:p>
                  </a:txBody>
                  <a:tcPr/>
                </a:tc>
                <a:tc>
                  <a:txBody>
                    <a:bodyPr/>
                    <a:lstStyle/>
                    <a:p>
                      <a:r>
                        <a:rPr lang="en-US" sz="1000"/>
                        <a:t>2335</a:t>
                      </a:r>
                    </a:p>
                  </a:txBody>
                  <a:tcPr/>
                </a:tc>
                <a:tc>
                  <a:txBody>
                    <a:bodyPr/>
                    <a:lstStyle/>
                    <a:p>
                      <a:r>
                        <a:rPr lang="en-US" sz="1000"/>
                        <a:t>1841829</a:t>
                      </a:r>
                    </a:p>
                  </a:txBody>
                  <a:tcPr/>
                </a:tc>
                <a:tc>
                  <a:txBody>
                    <a:bodyPr/>
                    <a:lstStyle/>
                    <a:p>
                      <a:r>
                        <a:rPr lang="en-US" sz="1000"/>
                        <a:t>59249</a:t>
                      </a:r>
                    </a:p>
                  </a:txBody>
                  <a:tcPr/>
                </a:tc>
                <a:tc>
                  <a:txBody>
                    <a:bodyPr/>
                    <a:lstStyle/>
                    <a:p>
                      <a:r>
                        <a:rPr lang="en-US" sz="1000"/>
                        <a:t>56044.842105263</a:t>
                      </a:r>
                    </a:p>
                  </a:txBody>
                  <a:tcPr/>
                </a:tc>
                <a:tc>
                  <a:txBody>
                    <a:bodyPr/>
                    <a:lstStyle/>
                    <a:p>
                      <a:r>
                        <a:rPr lang="en-US" sz="1000"/>
                        <a:t>967</a:t>
                      </a:r>
                    </a:p>
                  </a:txBody>
                  <a:tcPr/>
                </a:tc>
                <a:tc>
                  <a:txBody>
                    <a:bodyPr/>
                    <a:lstStyle/>
                    <a:p>
                      <a:r>
                        <a:rPr lang="en-US" sz="1000"/>
                        <a:t>16</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1112742360"/>
                  </a:ext>
                </a:extLst>
              </a:tr>
              <a:tr h="370840">
                <a:tc>
                  <a:txBody>
                    <a:bodyPr/>
                    <a:lstStyle/>
                    <a:p>
                      <a:r>
                        <a:rPr lang="en-US" sz="1000"/>
                        <a:t>heimathaeppchen</a:t>
                      </a:r>
                    </a:p>
                  </a:txBody>
                  <a:tcPr/>
                </a:tc>
                <a:tc>
                  <a:txBody>
                    <a:bodyPr/>
                    <a:lstStyle/>
                    <a:p>
                      <a:r>
                        <a:rPr lang="en-US" sz="1000"/>
                        <a:t>13</a:t>
                      </a:r>
                    </a:p>
                  </a:txBody>
                  <a:tcPr/>
                </a:tc>
                <a:tc>
                  <a:txBody>
                    <a:bodyPr/>
                    <a:lstStyle/>
                    <a:p>
                      <a:r>
                        <a:rPr lang="en-US" sz="1000"/>
                        <a:t>5831</a:t>
                      </a:r>
                    </a:p>
                  </a:txBody>
                  <a:tcPr/>
                </a:tc>
                <a:tc>
                  <a:txBody>
                    <a:bodyPr/>
                    <a:lstStyle/>
                    <a:p>
                      <a:r>
                        <a:rPr lang="en-US" sz="1000"/>
                        <a:t>201</a:t>
                      </a:r>
                    </a:p>
                  </a:txBody>
                  <a:tcPr/>
                </a:tc>
                <a:tc>
                  <a:txBody>
                    <a:bodyPr/>
                    <a:lstStyle/>
                    <a:p>
                      <a:r>
                        <a:rPr lang="en-US" sz="1000"/>
                        <a:t>256908</a:t>
                      </a:r>
                    </a:p>
                  </a:txBody>
                  <a:tcPr/>
                </a:tc>
                <a:tc>
                  <a:txBody>
                    <a:bodyPr/>
                    <a:lstStyle/>
                    <a:p>
                      <a:r>
                        <a:rPr lang="en-US" sz="1000"/>
                        <a:t>7337</a:t>
                      </a:r>
                    </a:p>
                  </a:txBody>
                  <a:tcPr/>
                </a:tc>
                <a:tc>
                  <a:txBody>
                    <a:bodyPr/>
                    <a:lstStyle/>
                    <a:p>
                      <a:r>
                        <a:rPr lang="en-US" sz="1000"/>
                        <a:t>12958</a:t>
                      </a:r>
                    </a:p>
                  </a:txBody>
                  <a:tcPr/>
                </a:tc>
                <a:tc>
                  <a:txBody>
                    <a:bodyPr/>
                    <a:lstStyle/>
                    <a:p>
                      <a:r>
                        <a:rPr lang="en-US" sz="1000"/>
                        <a:t>1305</a:t>
                      </a:r>
                    </a:p>
                  </a:txBody>
                  <a:tcPr/>
                </a:tc>
                <a:tc>
                  <a:txBody>
                    <a:bodyPr/>
                    <a:lstStyle/>
                    <a:p>
                      <a:r>
                        <a:rPr lang="en-US" sz="1000"/>
                        <a:t>6</a:t>
                      </a:r>
                    </a:p>
                  </a:txBody>
                  <a:tcPr/>
                </a:tc>
                <a:tc>
                  <a:txBody>
                    <a:bodyPr/>
                    <a:lstStyle/>
                    <a:p>
                      <a:r>
                        <a:rPr lang="en-US" sz="1000"/>
                        <a:t>0</a:t>
                      </a:r>
                    </a:p>
                  </a:txBody>
                  <a:tcPr/>
                </a:tc>
                <a:tc>
                  <a:txBody>
                    <a:bodyPr/>
                    <a:lstStyle/>
                    <a:p>
                      <a:r>
                        <a:rPr lang="en-US" sz="1000"/>
                        <a:t>6</a:t>
                      </a:r>
                    </a:p>
                  </a:txBody>
                  <a:tcPr/>
                </a:tc>
                <a:extLst>
                  <a:ext uri="{0D108BD9-81ED-4DB2-BD59-A6C34878D82A}">
                    <a16:rowId xmlns:a16="http://schemas.microsoft.com/office/drawing/2014/main" val="237029037"/>
                  </a:ext>
                </a:extLst>
              </a:tr>
              <a:tr h="370840">
                <a:tc>
                  <a:txBody>
                    <a:bodyPr/>
                    <a:lstStyle/>
                    <a:p>
                      <a:r>
                        <a:rPr lang="en-US" sz="1000"/>
                        <a:t>quarks.de</a:t>
                      </a:r>
                    </a:p>
                  </a:txBody>
                  <a:tcPr/>
                </a:tc>
                <a:tc>
                  <a:txBody>
                    <a:bodyPr/>
                    <a:lstStyle/>
                    <a:p>
                      <a:r>
                        <a:rPr lang="en-US" sz="1000"/>
                        <a:t>26</a:t>
                      </a:r>
                    </a:p>
                  </a:txBody>
                  <a:tcPr/>
                </a:tc>
                <a:tc>
                  <a:txBody>
                    <a:bodyPr/>
                    <a:lstStyle/>
                    <a:p>
                      <a:r>
                        <a:rPr lang="en-US" sz="1000"/>
                        <a:t>175890</a:t>
                      </a:r>
                    </a:p>
                  </a:txBody>
                  <a:tcPr/>
                </a:tc>
                <a:tc>
                  <a:txBody>
                    <a:bodyPr/>
                    <a:lstStyle/>
                    <a:p>
                      <a:r>
                        <a:rPr lang="en-US" sz="1000"/>
                        <a:t>7427</a:t>
                      </a:r>
                    </a:p>
                  </a:txBody>
                  <a:tcPr/>
                </a:tc>
                <a:tc>
                  <a:txBody>
                    <a:bodyPr/>
                    <a:lstStyle/>
                    <a:p>
                      <a:r>
                        <a:rPr lang="en-US" sz="1000"/>
                        <a:t>7101302</a:t>
                      </a:r>
                    </a:p>
                  </a:txBody>
                  <a:tcPr/>
                </a:tc>
                <a:tc>
                  <a:txBody>
                    <a:bodyPr/>
                    <a:lstStyle/>
                    <a:p>
                      <a:r>
                        <a:rPr lang="en-US" sz="1000"/>
                        <a:t>210925</a:t>
                      </a:r>
                    </a:p>
                  </a:txBody>
                  <a:tcPr/>
                </a:tc>
                <a:tc>
                  <a:txBody>
                    <a:bodyPr/>
                    <a:lstStyle/>
                    <a:p>
                      <a:r>
                        <a:rPr lang="en-US" sz="1000"/>
                        <a:t>175979.46153846</a:t>
                      </a:r>
                    </a:p>
                  </a:txBody>
                  <a:tcPr/>
                </a:tc>
                <a:tc>
                  <a:txBody>
                    <a:bodyPr/>
                    <a:lstStyle/>
                    <a:p>
                      <a:r>
                        <a:rPr lang="en-US" sz="1000"/>
                        <a:t>27608</a:t>
                      </a:r>
                    </a:p>
                  </a:txBody>
                  <a:tcPr/>
                </a:tc>
                <a:tc>
                  <a:txBody>
                    <a:bodyPr/>
                    <a:lstStyle/>
                    <a:p>
                      <a:r>
                        <a:rPr lang="en-US" sz="1000"/>
                        <a:t>5</a:t>
                      </a:r>
                    </a:p>
                  </a:txBody>
                  <a:tcPr/>
                </a:tc>
                <a:tc>
                  <a:txBody>
                    <a:bodyPr/>
                    <a:lstStyle/>
                    <a:p>
                      <a:r>
                        <a:rPr lang="en-US" sz="1000"/>
                        <a:t>0</a:t>
                      </a:r>
                    </a:p>
                  </a:txBody>
                  <a:tcPr/>
                </a:tc>
                <a:tc>
                  <a:txBody>
                    <a:bodyPr/>
                    <a:lstStyle/>
                    <a:p>
                      <a:r>
                        <a:rPr lang="en-US" sz="1000"/>
                        <a:t>21</a:t>
                      </a:r>
                    </a:p>
                  </a:txBody>
                  <a:tcPr/>
                </a:tc>
                <a:extLst>
                  <a:ext uri="{0D108BD9-81ED-4DB2-BD59-A6C34878D82A}">
                    <a16:rowId xmlns:a16="http://schemas.microsoft.com/office/drawing/2014/main" val="213400936"/>
                  </a:ext>
                </a:extLst>
              </a:tr>
              <a:tr h="370840">
                <a:tc>
                  <a:txBody>
                    <a:bodyPr/>
                    <a:lstStyle/>
                    <a:p>
                      <a:r>
                        <a:rPr lang="en-US" sz="1000"/>
                        <a:t>beautyquarks</a:t>
                      </a:r>
                    </a:p>
                  </a:txBody>
                  <a:tcPr/>
                </a:tc>
                <a:tc>
                  <a:txBody>
                    <a:bodyPr/>
                    <a:lstStyle/>
                    <a:p>
                      <a:r>
                        <a:rPr lang="en-US" sz="1000"/>
                        <a:t>14</a:t>
                      </a:r>
                    </a:p>
                  </a:txBody>
                  <a:tcPr/>
                </a:tc>
                <a:tc>
                  <a:txBody>
                    <a:bodyPr/>
                    <a:lstStyle/>
                    <a:p>
                      <a:r>
                        <a:rPr lang="en-US" sz="1000"/>
                        <a:t>6658</a:t>
                      </a:r>
                    </a:p>
                  </a:txBody>
                  <a:tcPr/>
                </a:tc>
                <a:tc>
                  <a:txBody>
                    <a:bodyPr/>
                    <a:lstStyle/>
                    <a:p>
                      <a:r>
                        <a:rPr lang="en-US" sz="1000"/>
                        <a:t>82</a:t>
                      </a:r>
                    </a:p>
                  </a:txBody>
                  <a:tcPr/>
                </a:tc>
                <a:tc>
                  <a:txBody>
                    <a:bodyPr/>
                    <a:lstStyle/>
                    <a:p>
                      <a:r>
                        <a:rPr lang="en-US" sz="1000"/>
                        <a:t>138947</a:t>
                      </a:r>
                    </a:p>
                  </a:txBody>
                  <a:tcPr/>
                </a:tc>
                <a:tc>
                  <a:txBody>
                    <a:bodyPr/>
                    <a:lstStyle/>
                    <a:p>
                      <a:r>
                        <a:rPr lang="en-US" sz="1000"/>
                        <a:t>6898</a:t>
                      </a:r>
                    </a:p>
                  </a:txBody>
                  <a:tcPr/>
                </a:tc>
                <a:tc>
                  <a:txBody>
                    <a:bodyPr/>
                    <a:lstStyle/>
                    <a:p>
                      <a:r>
                        <a:rPr lang="en-US" sz="1000"/>
                        <a:t>7032.7857142857</a:t>
                      </a:r>
                    </a:p>
                  </a:txBody>
                  <a:tcPr/>
                </a:tc>
                <a:tc>
                  <a:txBody>
                    <a:bodyPr/>
                    <a:lstStyle/>
                    <a:p>
                      <a:r>
                        <a:rPr lang="en-US" sz="1000"/>
                        <a:t>158</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215496133"/>
                  </a:ext>
                </a:extLst>
              </a:tr>
            </a:tbl>
          </a:graphicData>
        </a:graphic>
      </p:graphicFrame>
      <p:sp>
        <p:nvSpPr>
          <p:cNvPr id="4" name="Text Placeholder 3">
            <a:extLst>
              <a:ext uri="{FF2B5EF4-FFF2-40B4-BE49-F238E27FC236}">
                <a16:creationId xmlns:a16="http://schemas.microsoft.com/office/drawing/2014/main" id="{C3BFB10E-71EA-47A7-8452-BBF1A64882DB}"/>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34489851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346D3-534B-4766-B949-740D79D4F5A4}"/>
              </a:ext>
            </a:extLst>
          </p:cNvPr>
          <p:cNvSpPr>
            <a:spLocks noGrp="1"/>
          </p:cNvSpPr>
          <p:nvPr>
            <p:ph type="title"/>
          </p:nvPr>
        </p:nvSpPr>
        <p:spPr/>
        <p:txBody>
          <a:bodyPr/>
          <a:lstStyle/>
          <a:p>
            <a:r>
              <a:rPr lang="de-DE"/>
              <a:t>Instagramm Übersichtsradar / Letzte 2 Wochen | PB II - Wiss. Kult.</a:t>
            </a:r>
            <a:endParaRPr lang="en-US"/>
          </a:p>
        </p:txBody>
      </p:sp>
      <p:graphicFrame>
        <p:nvGraphicFramePr>
          <p:cNvPr id="6" name="Chart Placeholder 5">
            <a:extLst>
              <a:ext uri="{FF2B5EF4-FFF2-40B4-BE49-F238E27FC236}">
                <a16:creationId xmlns:a16="http://schemas.microsoft.com/office/drawing/2014/main" id="{D661AED1-3FC2-4405-B70B-94C617B67720}"/>
              </a:ext>
            </a:extLst>
          </p:cNvPr>
          <p:cNvGraphicFramePr>
            <a:graphicFrameLocks noGrp="1"/>
          </p:cNvGraphicFramePr>
          <p:nvPr>
            <p:ph type="chart" sz="quarter" idx="13"/>
            <p:extLst>
              <p:ext uri="{D42A27DB-BD31-4B8C-83A1-F6EECF244321}">
                <p14:modId xmlns:p14="http://schemas.microsoft.com/office/powerpoint/2010/main" val="4211188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B96686-F27B-4241-9CD6-1884F76BF200}"/>
              </a:ext>
            </a:extLst>
          </p:cNvPr>
          <p:cNvSpPr>
            <a:spLocks noGrp="1"/>
          </p:cNvSpPr>
          <p:nvPr>
            <p:ph type="body" sz="quarter" idx="14"/>
          </p:nvPr>
        </p:nvSpPr>
        <p:spPr/>
        <p:txBody>
          <a:bodyPr/>
          <a:lstStyle/>
          <a:p>
            <a:r>
              <a:rPr lang="en-US"/>
              <a:t>23.04.2019 - 06.05.2019</a:t>
            </a:r>
          </a:p>
        </p:txBody>
      </p:sp>
      <p:sp>
        <p:nvSpPr>
          <p:cNvPr id="5" name="Footer Placeholder 4">
            <a:extLst>
              <a:ext uri="{FF2B5EF4-FFF2-40B4-BE49-F238E27FC236}">
                <a16:creationId xmlns:a16="http://schemas.microsoft.com/office/drawing/2014/main" id="{83394593-F588-457C-ABF2-6B298AC39D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38833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4EE4F-74B9-4E26-81E6-98FFF73C447C}"/>
              </a:ext>
            </a:extLst>
          </p:cNvPr>
          <p:cNvSpPr>
            <a:spLocks noGrp="1"/>
          </p:cNvSpPr>
          <p:nvPr>
            <p:ph type="title"/>
          </p:nvPr>
        </p:nvSpPr>
        <p:spPr/>
        <p:txBody>
          <a:bodyPr/>
          <a:lstStyle/>
          <a:p>
            <a:r>
              <a:rPr lang="de-DE"/>
              <a:t>Postmenge pro Woche / 3 Monate | PB II - Wiss. Kult.</a:t>
            </a:r>
            <a:endParaRPr lang="en-US"/>
          </a:p>
        </p:txBody>
      </p:sp>
      <p:graphicFrame>
        <p:nvGraphicFramePr>
          <p:cNvPr id="6" name="Chart Placeholder 5">
            <a:extLst>
              <a:ext uri="{FF2B5EF4-FFF2-40B4-BE49-F238E27FC236}">
                <a16:creationId xmlns:a16="http://schemas.microsoft.com/office/drawing/2014/main" id="{5CC75312-B74B-4EF6-8CF8-96272EB69022}"/>
              </a:ext>
            </a:extLst>
          </p:cNvPr>
          <p:cNvGraphicFramePr>
            <a:graphicFrameLocks noGrp="1"/>
          </p:cNvGraphicFramePr>
          <p:nvPr>
            <p:ph type="chart" sz="quarter" idx="13"/>
            <p:extLst>
              <p:ext uri="{D42A27DB-BD31-4B8C-83A1-F6EECF244321}">
                <p14:modId xmlns:p14="http://schemas.microsoft.com/office/powerpoint/2010/main" val="510458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6D2595-8F23-41E5-BD4C-C313548EBE53}"/>
              </a:ext>
            </a:extLst>
          </p:cNvPr>
          <p:cNvSpPr>
            <a:spLocks noGrp="1"/>
          </p:cNvSpPr>
          <p:nvPr>
            <p:ph type="body" sz="quarter" idx="14"/>
          </p:nvPr>
        </p:nvSpPr>
        <p:spPr/>
        <p:txBody>
          <a:bodyPr/>
          <a:lstStyle/>
          <a:p>
            <a:r>
              <a:rPr lang="en-US"/>
              <a:t>04.02.2019 - 12.05.2019</a:t>
            </a:r>
          </a:p>
        </p:txBody>
      </p:sp>
      <p:sp>
        <p:nvSpPr>
          <p:cNvPr id="5" name="Footer Placeholder 4">
            <a:extLst>
              <a:ext uri="{FF2B5EF4-FFF2-40B4-BE49-F238E27FC236}">
                <a16:creationId xmlns:a16="http://schemas.microsoft.com/office/drawing/2014/main" id="{B586E314-7F89-40C8-A55C-005A3620AB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43694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DC81C-5E1D-4001-AD6B-37BCB853DF53}"/>
              </a:ext>
            </a:extLst>
          </p:cNvPr>
          <p:cNvSpPr>
            <a:spLocks noGrp="1"/>
          </p:cNvSpPr>
          <p:nvPr>
            <p:ph type="title"/>
          </p:nvPr>
        </p:nvSpPr>
        <p:spPr/>
        <p:txBody>
          <a:bodyPr/>
          <a:lstStyle/>
          <a:p>
            <a:r>
              <a:rPr lang="de-DE"/>
              <a:t>Post Zusammensetzung nach Typ / Letzte 2 Wochen | PB II - Wiss. Kult.</a:t>
            </a:r>
            <a:endParaRPr lang="en-US"/>
          </a:p>
        </p:txBody>
      </p:sp>
      <p:graphicFrame>
        <p:nvGraphicFramePr>
          <p:cNvPr id="6" name="Chart Placeholder 5">
            <a:extLst>
              <a:ext uri="{FF2B5EF4-FFF2-40B4-BE49-F238E27FC236}">
                <a16:creationId xmlns:a16="http://schemas.microsoft.com/office/drawing/2014/main" id="{C7682D13-D4A1-4B86-95F2-8124AF7236CE}"/>
              </a:ext>
            </a:extLst>
          </p:cNvPr>
          <p:cNvGraphicFramePr>
            <a:graphicFrameLocks noGrp="1"/>
          </p:cNvGraphicFramePr>
          <p:nvPr>
            <p:ph type="chart" sz="quarter" idx="13"/>
            <p:extLst>
              <p:ext uri="{D42A27DB-BD31-4B8C-83A1-F6EECF244321}">
                <p14:modId xmlns:p14="http://schemas.microsoft.com/office/powerpoint/2010/main" val="395566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5FD594-8B10-4EF2-BA33-682BE0084D99}"/>
              </a:ext>
            </a:extLst>
          </p:cNvPr>
          <p:cNvSpPr>
            <a:spLocks noGrp="1"/>
          </p:cNvSpPr>
          <p:nvPr>
            <p:ph type="body" sz="quarter" idx="14"/>
          </p:nvPr>
        </p:nvSpPr>
        <p:spPr/>
        <p:txBody>
          <a:bodyPr/>
          <a:lstStyle/>
          <a:p>
            <a:r>
              <a:rPr lang="en-US"/>
              <a:t>23.04.2019 - 06.05.2019</a:t>
            </a:r>
          </a:p>
        </p:txBody>
      </p:sp>
      <p:sp>
        <p:nvSpPr>
          <p:cNvPr id="5" name="Footer Placeholder 4">
            <a:extLst>
              <a:ext uri="{FF2B5EF4-FFF2-40B4-BE49-F238E27FC236}">
                <a16:creationId xmlns:a16="http://schemas.microsoft.com/office/drawing/2014/main" id="{BF6DE14F-61B4-42E1-9BA7-F7E5240570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34550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3AC02-CA6C-4624-9427-D7CD1A7FAFC4}"/>
              </a:ext>
            </a:extLst>
          </p:cNvPr>
          <p:cNvSpPr>
            <a:spLocks noGrp="1"/>
          </p:cNvSpPr>
          <p:nvPr>
            <p:ph type="title"/>
          </p:nvPr>
        </p:nvSpPr>
        <p:spPr/>
        <p:txBody>
          <a:bodyPr/>
          <a:lstStyle/>
          <a:p>
            <a:r>
              <a:rPr lang="de-DE"/>
              <a:t>Reach pro Woche / Letzte 3 Monate | PB II - Wiss. Kult.</a:t>
            </a:r>
            <a:endParaRPr lang="en-US"/>
          </a:p>
        </p:txBody>
      </p:sp>
      <p:graphicFrame>
        <p:nvGraphicFramePr>
          <p:cNvPr id="6" name="Chart Placeholder 5">
            <a:extLst>
              <a:ext uri="{FF2B5EF4-FFF2-40B4-BE49-F238E27FC236}">
                <a16:creationId xmlns:a16="http://schemas.microsoft.com/office/drawing/2014/main" id="{EF6894A8-AC73-4EDE-971E-DEBEF4FF68D2}"/>
              </a:ext>
            </a:extLst>
          </p:cNvPr>
          <p:cNvGraphicFramePr>
            <a:graphicFrameLocks noGrp="1"/>
          </p:cNvGraphicFramePr>
          <p:nvPr>
            <p:ph type="chart" sz="quarter" idx="13"/>
            <p:extLst>
              <p:ext uri="{D42A27DB-BD31-4B8C-83A1-F6EECF244321}">
                <p14:modId xmlns:p14="http://schemas.microsoft.com/office/powerpoint/2010/main" val="1316043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F6DBC1-A263-4F63-B032-92BB2D3205FD}"/>
              </a:ext>
            </a:extLst>
          </p:cNvPr>
          <p:cNvSpPr>
            <a:spLocks noGrp="1"/>
          </p:cNvSpPr>
          <p:nvPr>
            <p:ph type="body" sz="quarter" idx="14"/>
          </p:nvPr>
        </p:nvSpPr>
        <p:spPr/>
        <p:txBody>
          <a:bodyPr/>
          <a:lstStyle/>
          <a:p>
            <a:r>
              <a:rPr lang="en-US"/>
              <a:t>04.02.2019 - 12.05.2019</a:t>
            </a:r>
          </a:p>
        </p:txBody>
      </p:sp>
      <p:sp>
        <p:nvSpPr>
          <p:cNvPr id="5" name="Footer Placeholder 4">
            <a:extLst>
              <a:ext uri="{FF2B5EF4-FFF2-40B4-BE49-F238E27FC236}">
                <a16:creationId xmlns:a16="http://schemas.microsoft.com/office/drawing/2014/main" id="{F086B3A8-2512-4396-81F2-3FE1AB5145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29615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416C0-79BB-4749-AA4F-C05750E8959D}"/>
              </a:ext>
            </a:extLst>
          </p:cNvPr>
          <p:cNvSpPr>
            <a:spLocks noGrp="1"/>
          </p:cNvSpPr>
          <p:nvPr>
            <p:ph type="title"/>
          </p:nvPr>
        </p:nvSpPr>
        <p:spPr/>
        <p:txBody>
          <a:bodyPr/>
          <a:lstStyle/>
          <a:p>
            <a:r>
              <a:rPr lang="de-DE"/>
              <a:t>Impressions / Letzte 3 Monate | PB II - Wiss. Kult.</a:t>
            </a:r>
            <a:endParaRPr lang="en-US"/>
          </a:p>
        </p:txBody>
      </p:sp>
      <p:graphicFrame>
        <p:nvGraphicFramePr>
          <p:cNvPr id="6" name="Chart Placeholder 5">
            <a:extLst>
              <a:ext uri="{FF2B5EF4-FFF2-40B4-BE49-F238E27FC236}">
                <a16:creationId xmlns:a16="http://schemas.microsoft.com/office/drawing/2014/main" id="{D5A96B93-8E54-4E1B-B580-7C0A93FA1DA4}"/>
              </a:ext>
            </a:extLst>
          </p:cNvPr>
          <p:cNvGraphicFramePr>
            <a:graphicFrameLocks noGrp="1"/>
          </p:cNvGraphicFramePr>
          <p:nvPr>
            <p:ph type="chart" sz="quarter" idx="13"/>
            <p:extLst>
              <p:ext uri="{D42A27DB-BD31-4B8C-83A1-F6EECF244321}">
                <p14:modId xmlns:p14="http://schemas.microsoft.com/office/powerpoint/2010/main" val="4290575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8B11C3-455A-466C-B532-8B823AD1E6E0}"/>
              </a:ext>
            </a:extLst>
          </p:cNvPr>
          <p:cNvSpPr>
            <a:spLocks noGrp="1"/>
          </p:cNvSpPr>
          <p:nvPr>
            <p:ph type="body" sz="quarter" idx="14"/>
          </p:nvPr>
        </p:nvSpPr>
        <p:spPr/>
        <p:txBody>
          <a:bodyPr/>
          <a:lstStyle/>
          <a:p>
            <a:r>
              <a:rPr lang="en-US"/>
              <a:t>04.02.2019 - 12.05.2019</a:t>
            </a:r>
          </a:p>
        </p:txBody>
      </p:sp>
      <p:sp>
        <p:nvSpPr>
          <p:cNvPr id="5" name="Footer Placeholder 4">
            <a:extLst>
              <a:ext uri="{FF2B5EF4-FFF2-40B4-BE49-F238E27FC236}">
                <a16:creationId xmlns:a16="http://schemas.microsoft.com/office/drawing/2014/main" id="{CF95CC35-7CEA-45D1-BB90-0EFC3B5152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87593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EA33E-2D94-4581-9BBB-AA1A327A6667}"/>
              </a:ext>
            </a:extLst>
          </p:cNvPr>
          <p:cNvSpPr>
            <a:spLocks noGrp="1"/>
          </p:cNvSpPr>
          <p:nvPr>
            <p:ph type="title"/>
          </p:nvPr>
        </p:nvSpPr>
        <p:spPr/>
        <p:txBody>
          <a:bodyPr/>
          <a:lstStyle/>
          <a:p>
            <a:r>
              <a:rPr lang="en-US"/>
              <a:t>Interaction Rate / Letzte 3 Monate | PB II - Wiss. Kult.</a:t>
            </a:r>
          </a:p>
        </p:txBody>
      </p:sp>
      <p:graphicFrame>
        <p:nvGraphicFramePr>
          <p:cNvPr id="6" name="Chart Placeholder 5">
            <a:extLst>
              <a:ext uri="{FF2B5EF4-FFF2-40B4-BE49-F238E27FC236}">
                <a16:creationId xmlns:a16="http://schemas.microsoft.com/office/drawing/2014/main" id="{AFB4CC99-3BA5-4B1F-B79E-770E0246B916}"/>
              </a:ext>
            </a:extLst>
          </p:cNvPr>
          <p:cNvGraphicFramePr>
            <a:graphicFrameLocks noGrp="1"/>
          </p:cNvGraphicFramePr>
          <p:nvPr>
            <p:ph type="chart" sz="quarter" idx="13"/>
            <p:extLst>
              <p:ext uri="{D42A27DB-BD31-4B8C-83A1-F6EECF244321}">
                <p14:modId xmlns:p14="http://schemas.microsoft.com/office/powerpoint/2010/main" val="2935423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7991A1-9FA7-4B9B-B582-1F8ED65BD80E}"/>
              </a:ext>
            </a:extLst>
          </p:cNvPr>
          <p:cNvSpPr>
            <a:spLocks noGrp="1"/>
          </p:cNvSpPr>
          <p:nvPr>
            <p:ph type="body" sz="quarter" idx="14"/>
          </p:nvPr>
        </p:nvSpPr>
        <p:spPr/>
        <p:txBody>
          <a:bodyPr/>
          <a:lstStyle/>
          <a:p>
            <a:r>
              <a:rPr lang="en-US"/>
              <a:t>04.02.2019 - 12.05.2019</a:t>
            </a:r>
          </a:p>
        </p:txBody>
      </p:sp>
      <p:sp>
        <p:nvSpPr>
          <p:cNvPr id="5" name="Footer Placeholder 4">
            <a:extLst>
              <a:ext uri="{FF2B5EF4-FFF2-40B4-BE49-F238E27FC236}">
                <a16:creationId xmlns:a16="http://schemas.microsoft.com/office/drawing/2014/main" id="{09ED01C5-FDDE-43C0-990F-75381B9CB0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48967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025A2-51A4-4C08-B1D9-176640A53F77}"/>
              </a:ext>
            </a:extLst>
          </p:cNvPr>
          <p:cNvSpPr>
            <a:spLocks noGrp="1"/>
          </p:cNvSpPr>
          <p:nvPr>
            <p:ph type="title"/>
          </p:nvPr>
        </p:nvSpPr>
        <p:spPr/>
        <p:txBody>
          <a:bodyPr/>
          <a:lstStyle/>
          <a:p>
            <a:r>
              <a:rPr lang="de-DE"/>
              <a:t>Top Posts nach Reichweite / Letzte 2 Wochen | PB II - Wiss. Kult. - 1 of 7</a:t>
            </a:r>
            <a:endParaRPr lang="en-US"/>
          </a:p>
        </p:txBody>
      </p:sp>
      <p:graphicFrame>
        <p:nvGraphicFramePr>
          <p:cNvPr id="5" name="Table Placeholder 4">
            <a:extLst>
              <a:ext uri="{FF2B5EF4-FFF2-40B4-BE49-F238E27FC236}">
                <a16:creationId xmlns:a16="http://schemas.microsoft.com/office/drawing/2014/main" id="{CE1AD429-E20A-404A-AB17-F07D5A328F4B}"/>
              </a:ext>
            </a:extLst>
          </p:cNvPr>
          <p:cNvGraphicFramePr>
            <a:graphicFrameLocks noGrp="1"/>
          </p:cNvGraphicFramePr>
          <p:nvPr>
            <p:ph type="tbl" sz="quarter" idx="13"/>
            <p:extLst>
              <p:ext uri="{D42A27DB-BD31-4B8C-83A1-F6EECF244321}">
                <p14:modId xmlns:p14="http://schemas.microsoft.com/office/powerpoint/2010/main" val="2757531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33419150"/>
                    </a:ext>
                  </a:extLst>
                </a:gridCol>
                <a:gridCol w="658368">
                  <a:extLst>
                    <a:ext uri="{9D8B030D-6E8A-4147-A177-3AD203B41FA5}">
                      <a16:colId xmlns:a16="http://schemas.microsoft.com/office/drawing/2014/main" val="3814389907"/>
                    </a:ext>
                  </a:extLst>
                </a:gridCol>
                <a:gridCol w="658368">
                  <a:extLst>
                    <a:ext uri="{9D8B030D-6E8A-4147-A177-3AD203B41FA5}">
                      <a16:colId xmlns:a16="http://schemas.microsoft.com/office/drawing/2014/main" val="212658672"/>
                    </a:ext>
                  </a:extLst>
                </a:gridCol>
                <a:gridCol w="658368">
                  <a:extLst>
                    <a:ext uri="{9D8B030D-6E8A-4147-A177-3AD203B41FA5}">
                      <a16:colId xmlns:a16="http://schemas.microsoft.com/office/drawing/2014/main" val="1915757206"/>
                    </a:ext>
                  </a:extLst>
                </a:gridCol>
                <a:gridCol w="658368">
                  <a:extLst>
                    <a:ext uri="{9D8B030D-6E8A-4147-A177-3AD203B41FA5}">
                      <a16:colId xmlns:a16="http://schemas.microsoft.com/office/drawing/2014/main" val="3311468323"/>
                    </a:ext>
                  </a:extLst>
                </a:gridCol>
                <a:gridCol w="658368">
                  <a:extLst>
                    <a:ext uri="{9D8B030D-6E8A-4147-A177-3AD203B41FA5}">
                      <a16:colId xmlns:a16="http://schemas.microsoft.com/office/drawing/2014/main" val="3777798037"/>
                    </a:ext>
                  </a:extLst>
                </a:gridCol>
                <a:gridCol w="658368">
                  <a:extLst>
                    <a:ext uri="{9D8B030D-6E8A-4147-A177-3AD203B41FA5}">
                      <a16:colId xmlns:a16="http://schemas.microsoft.com/office/drawing/2014/main" val="1354993576"/>
                    </a:ext>
                  </a:extLst>
                </a:gridCol>
                <a:gridCol w="658368">
                  <a:extLst>
                    <a:ext uri="{9D8B030D-6E8A-4147-A177-3AD203B41FA5}">
                      <a16:colId xmlns:a16="http://schemas.microsoft.com/office/drawing/2014/main" val="2515167526"/>
                    </a:ext>
                  </a:extLst>
                </a:gridCol>
                <a:gridCol w="658368">
                  <a:extLst>
                    <a:ext uri="{9D8B030D-6E8A-4147-A177-3AD203B41FA5}">
                      <a16:colId xmlns:a16="http://schemas.microsoft.com/office/drawing/2014/main" val="3570318573"/>
                    </a:ext>
                  </a:extLst>
                </a:gridCol>
                <a:gridCol w="658368">
                  <a:extLst>
                    <a:ext uri="{9D8B030D-6E8A-4147-A177-3AD203B41FA5}">
                      <a16:colId xmlns:a16="http://schemas.microsoft.com/office/drawing/2014/main" val="656390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58711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quarks.de - 2019-04-23 17:59:20 </a:t>
                      </a:r>
                      <a:r>
                        <a:rPr kumimoji="0" lang="de-DE" sz="1000" b="0" i="0" u="none" strike="noStrike" kern="1200" cap="none" spc="0" normalizeH="0" baseline="0" noProof="0">
                          <a:ln>
                            <a:noFill/>
                          </a:ln>
                          <a:solidFill>
                            <a:prstClr val="black"/>
                          </a:solidFill>
                          <a:effectLst/>
                          <a:uLnTx/>
                          <a:uFillTx/>
                          <a:latin typeface="+mn-lt"/>
                          <a:ea typeface="+mn-ea"/>
                          <a:cs typeface="+mn-cs"/>
                        </a:rPr>
                        <a:t>
 Es ist wieder warm draußen! Ein Grund mehr, die Schuhe in die Ecke zu schmeißen. Barfußlaufen muss man zwar lernen - aber dann ist es super 🦶
.
.
.
#quarks #beautyquarks #wissen #wissenschaft #barfuss #laufen #gesundheit #sport #gutzuwissen #gutesleben #fakten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14:10:39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400105</a:t>
                      </a:r>
                    </a:p>
                  </a:txBody>
                  <a:tcPr/>
                </a:tc>
                <a:extLst>
                  <a:ext uri="{0D108BD9-81ED-4DB2-BD59-A6C34878D82A}">
                    <a16:rowId xmlns:a16="http://schemas.microsoft.com/office/drawing/2014/main" val="2337954679"/>
                  </a:ext>
                </a:extLst>
              </a:tr>
            </a:tbl>
          </a:graphicData>
        </a:graphic>
      </p:graphicFrame>
      <p:sp>
        <p:nvSpPr>
          <p:cNvPr id="4" name="Text Placeholder 3">
            <a:extLst>
              <a:ext uri="{FF2B5EF4-FFF2-40B4-BE49-F238E27FC236}">
                <a16:creationId xmlns:a16="http://schemas.microsoft.com/office/drawing/2014/main" id="{9C9073B4-863C-48F7-8B37-A65B12488F64}"/>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14449997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7717A-A97C-4859-9005-1D86A6E97100}"/>
              </a:ext>
            </a:extLst>
          </p:cNvPr>
          <p:cNvSpPr>
            <a:spLocks noGrp="1"/>
          </p:cNvSpPr>
          <p:nvPr>
            <p:ph type="title"/>
          </p:nvPr>
        </p:nvSpPr>
        <p:spPr/>
        <p:txBody>
          <a:bodyPr/>
          <a:lstStyle/>
          <a:p>
            <a:r>
              <a:rPr lang="de-DE"/>
              <a:t>Top Posts nach Reichweite / Letzte 2 Wochen | PB II - Wiss. Kult. - 2 of 7</a:t>
            </a:r>
            <a:endParaRPr lang="en-US"/>
          </a:p>
        </p:txBody>
      </p:sp>
      <p:graphicFrame>
        <p:nvGraphicFramePr>
          <p:cNvPr id="5" name="Table Placeholder 4">
            <a:extLst>
              <a:ext uri="{FF2B5EF4-FFF2-40B4-BE49-F238E27FC236}">
                <a16:creationId xmlns:a16="http://schemas.microsoft.com/office/drawing/2014/main" id="{7AC42873-6276-4590-9A32-183FC7C5AC23}"/>
              </a:ext>
            </a:extLst>
          </p:cNvPr>
          <p:cNvGraphicFramePr>
            <a:graphicFrameLocks noGrp="1"/>
          </p:cNvGraphicFramePr>
          <p:nvPr>
            <p:ph type="tbl" sz="quarter" idx="13"/>
            <p:extLst>
              <p:ext uri="{D42A27DB-BD31-4B8C-83A1-F6EECF244321}">
                <p14:modId xmlns:p14="http://schemas.microsoft.com/office/powerpoint/2010/main" val="562191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17258313"/>
                    </a:ext>
                  </a:extLst>
                </a:gridCol>
                <a:gridCol w="658368">
                  <a:extLst>
                    <a:ext uri="{9D8B030D-6E8A-4147-A177-3AD203B41FA5}">
                      <a16:colId xmlns:a16="http://schemas.microsoft.com/office/drawing/2014/main" val="717482080"/>
                    </a:ext>
                  </a:extLst>
                </a:gridCol>
                <a:gridCol w="658368">
                  <a:extLst>
                    <a:ext uri="{9D8B030D-6E8A-4147-A177-3AD203B41FA5}">
                      <a16:colId xmlns:a16="http://schemas.microsoft.com/office/drawing/2014/main" val="2642436174"/>
                    </a:ext>
                  </a:extLst>
                </a:gridCol>
                <a:gridCol w="658368">
                  <a:extLst>
                    <a:ext uri="{9D8B030D-6E8A-4147-A177-3AD203B41FA5}">
                      <a16:colId xmlns:a16="http://schemas.microsoft.com/office/drawing/2014/main" val="1730217127"/>
                    </a:ext>
                  </a:extLst>
                </a:gridCol>
                <a:gridCol w="658368">
                  <a:extLst>
                    <a:ext uri="{9D8B030D-6E8A-4147-A177-3AD203B41FA5}">
                      <a16:colId xmlns:a16="http://schemas.microsoft.com/office/drawing/2014/main" val="83780836"/>
                    </a:ext>
                  </a:extLst>
                </a:gridCol>
                <a:gridCol w="658368">
                  <a:extLst>
                    <a:ext uri="{9D8B030D-6E8A-4147-A177-3AD203B41FA5}">
                      <a16:colId xmlns:a16="http://schemas.microsoft.com/office/drawing/2014/main" val="3397600042"/>
                    </a:ext>
                  </a:extLst>
                </a:gridCol>
                <a:gridCol w="658368">
                  <a:extLst>
                    <a:ext uri="{9D8B030D-6E8A-4147-A177-3AD203B41FA5}">
                      <a16:colId xmlns:a16="http://schemas.microsoft.com/office/drawing/2014/main" val="3209441132"/>
                    </a:ext>
                  </a:extLst>
                </a:gridCol>
                <a:gridCol w="658368">
                  <a:extLst>
                    <a:ext uri="{9D8B030D-6E8A-4147-A177-3AD203B41FA5}">
                      <a16:colId xmlns:a16="http://schemas.microsoft.com/office/drawing/2014/main" val="697668545"/>
                    </a:ext>
                  </a:extLst>
                </a:gridCol>
                <a:gridCol w="658368">
                  <a:extLst>
                    <a:ext uri="{9D8B030D-6E8A-4147-A177-3AD203B41FA5}">
                      <a16:colId xmlns:a16="http://schemas.microsoft.com/office/drawing/2014/main" val="3439116886"/>
                    </a:ext>
                  </a:extLst>
                </a:gridCol>
                <a:gridCol w="658368">
                  <a:extLst>
                    <a:ext uri="{9D8B030D-6E8A-4147-A177-3AD203B41FA5}">
                      <a16:colId xmlns:a16="http://schemas.microsoft.com/office/drawing/2014/main" val="13841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99223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quarks.de - 2019-04-26 10:07:06 </a:t>
                      </a:r>
                      <a:r>
                        <a:rPr kumimoji="0" lang="de-DE" sz="1000" b="0" i="0" u="none" strike="noStrike" kern="1200" cap="none" spc="0" normalizeH="0" baseline="0" noProof="0">
                          <a:ln>
                            <a:noFill/>
                          </a:ln>
                          <a:solidFill>
                            <a:prstClr val="black"/>
                          </a:solidFill>
                          <a:effectLst/>
                          <a:uLnTx/>
                          <a:uFillTx/>
                          <a:latin typeface="+mn-lt"/>
                          <a:ea typeface="+mn-ea"/>
                          <a:cs typeface="+mn-cs"/>
                        </a:rPr>
                        <a:t>
 Deutschland sucht ein Endlager für tausende Tonnen Atommüll ☢️ Die Herausforderung: Es muss eine Million Jahre sicher sein. Ein wahnsinnig langer Zeitraum, wenn man überlegt, dass es den modernen Menschen erst seit etwa 300.000 Jahren gibt - und Hochkulturen erst seit wenigen Jahrtausenden.
.
.
.
#quarks #beautyquarks #wissen #wissenschaft #umwelt #umweltschutz #atomkraft #energie #gutzuwissen #fakten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14:10:39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246702</a:t>
                      </a:r>
                    </a:p>
                  </a:txBody>
                  <a:tcPr/>
                </a:tc>
                <a:extLst>
                  <a:ext uri="{0D108BD9-81ED-4DB2-BD59-A6C34878D82A}">
                    <a16:rowId xmlns:a16="http://schemas.microsoft.com/office/drawing/2014/main" val="1943244571"/>
                  </a:ext>
                </a:extLst>
              </a:tr>
            </a:tbl>
          </a:graphicData>
        </a:graphic>
      </p:graphicFrame>
      <p:sp>
        <p:nvSpPr>
          <p:cNvPr id="4" name="Text Placeholder 3">
            <a:extLst>
              <a:ext uri="{FF2B5EF4-FFF2-40B4-BE49-F238E27FC236}">
                <a16:creationId xmlns:a16="http://schemas.microsoft.com/office/drawing/2014/main" id="{1B364768-98AF-4DA5-B91D-F4CDD5FF52C2}"/>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2977561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860FD-CE66-4223-95C0-A6CE7D60354E}"/>
              </a:ext>
            </a:extLst>
          </p:cNvPr>
          <p:cNvSpPr>
            <a:spLocks noGrp="1"/>
          </p:cNvSpPr>
          <p:nvPr>
            <p:ph type="title"/>
          </p:nvPr>
        </p:nvSpPr>
        <p:spPr/>
        <p:txBody>
          <a:bodyPr/>
          <a:lstStyle/>
          <a:p>
            <a:r>
              <a:rPr lang="de-DE"/>
              <a:t>Top Posts nach Reichweite / Letzte 2 Wochen | PB II - Wiss. Kult. - 3 of 7</a:t>
            </a:r>
            <a:endParaRPr lang="en-US"/>
          </a:p>
        </p:txBody>
      </p:sp>
      <p:graphicFrame>
        <p:nvGraphicFramePr>
          <p:cNvPr id="5" name="Table Placeholder 4">
            <a:extLst>
              <a:ext uri="{FF2B5EF4-FFF2-40B4-BE49-F238E27FC236}">
                <a16:creationId xmlns:a16="http://schemas.microsoft.com/office/drawing/2014/main" id="{DF886520-EDA5-4A14-B0AF-6B0FCF1E2B39}"/>
              </a:ext>
            </a:extLst>
          </p:cNvPr>
          <p:cNvGraphicFramePr>
            <a:graphicFrameLocks noGrp="1"/>
          </p:cNvGraphicFramePr>
          <p:nvPr>
            <p:ph type="tbl" sz="quarter" idx="13"/>
            <p:extLst>
              <p:ext uri="{D42A27DB-BD31-4B8C-83A1-F6EECF244321}">
                <p14:modId xmlns:p14="http://schemas.microsoft.com/office/powerpoint/2010/main" val="2885140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58678020"/>
                    </a:ext>
                  </a:extLst>
                </a:gridCol>
                <a:gridCol w="658368">
                  <a:extLst>
                    <a:ext uri="{9D8B030D-6E8A-4147-A177-3AD203B41FA5}">
                      <a16:colId xmlns:a16="http://schemas.microsoft.com/office/drawing/2014/main" val="703874982"/>
                    </a:ext>
                  </a:extLst>
                </a:gridCol>
                <a:gridCol w="658368">
                  <a:extLst>
                    <a:ext uri="{9D8B030D-6E8A-4147-A177-3AD203B41FA5}">
                      <a16:colId xmlns:a16="http://schemas.microsoft.com/office/drawing/2014/main" val="4222882493"/>
                    </a:ext>
                  </a:extLst>
                </a:gridCol>
                <a:gridCol w="658368">
                  <a:extLst>
                    <a:ext uri="{9D8B030D-6E8A-4147-A177-3AD203B41FA5}">
                      <a16:colId xmlns:a16="http://schemas.microsoft.com/office/drawing/2014/main" val="836618523"/>
                    </a:ext>
                  </a:extLst>
                </a:gridCol>
                <a:gridCol w="658368">
                  <a:extLst>
                    <a:ext uri="{9D8B030D-6E8A-4147-A177-3AD203B41FA5}">
                      <a16:colId xmlns:a16="http://schemas.microsoft.com/office/drawing/2014/main" val="52447911"/>
                    </a:ext>
                  </a:extLst>
                </a:gridCol>
                <a:gridCol w="658368">
                  <a:extLst>
                    <a:ext uri="{9D8B030D-6E8A-4147-A177-3AD203B41FA5}">
                      <a16:colId xmlns:a16="http://schemas.microsoft.com/office/drawing/2014/main" val="650598361"/>
                    </a:ext>
                  </a:extLst>
                </a:gridCol>
                <a:gridCol w="658368">
                  <a:extLst>
                    <a:ext uri="{9D8B030D-6E8A-4147-A177-3AD203B41FA5}">
                      <a16:colId xmlns:a16="http://schemas.microsoft.com/office/drawing/2014/main" val="3885205318"/>
                    </a:ext>
                  </a:extLst>
                </a:gridCol>
                <a:gridCol w="658368">
                  <a:extLst>
                    <a:ext uri="{9D8B030D-6E8A-4147-A177-3AD203B41FA5}">
                      <a16:colId xmlns:a16="http://schemas.microsoft.com/office/drawing/2014/main" val="3187768950"/>
                    </a:ext>
                  </a:extLst>
                </a:gridCol>
                <a:gridCol w="658368">
                  <a:extLst>
                    <a:ext uri="{9D8B030D-6E8A-4147-A177-3AD203B41FA5}">
                      <a16:colId xmlns:a16="http://schemas.microsoft.com/office/drawing/2014/main" val="989069681"/>
                    </a:ext>
                  </a:extLst>
                </a:gridCol>
                <a:gridCol w="658368">
                  <a:extLst>
                    <a:ext uri="{9D8B030D-6E8A-4147-A177-3AD203B41FA5}">
                      <a16:colId xmlns:a16="http://schemas.microsoft.com/office/drawing/2014/main" val="2530958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21615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quarks.de - 2019-04-26 16:15:24 </a:t>
                      </a:r>
                      <a:r>
                        <a:rPr kumimoji="0" lang="de-DE" sz="1000" b="0" i="0" u="none" strike="noStrike" kern="1200" cap="none" spc="0" normalizeH="0" baseline="0" noProof="0">
                          <a:ln>
                            <a:noFill/>
                          </a:ln>
                          <a:solidFill>
                            <a:prstClr val="black"/>
                          </a:solidFill>
                          <a:effectLst/>
                          <a:uLnTx/>
                          <a:uFillTx/>
                          <a:latin typeface="+mn-lt"/>
                          <a:ea typeface="+mn-ea"/>
                          <a:cs typeface="+mn-cs"/>
                        </a:rPr>
                        <a:t>
 Immer wieder gibt es Angriffe von Kühen 🐄 und Stieren 🐂 auf Menschen - und die enden zum Teil sogar tödlich. Viele gefährliche Situationen kann man aber durch ein paar einfache Verhaltensregeln vermeiden. 👍
.
.
.
#quarks #beautyquarks #kuh #begegnungmiteinerkuh #natur #stier #weide #wandern #gutzuwissen #wissenistmacht #survival #wanderlust #alpen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14:10:39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243039</a:t>
                      </a:r>
                    </a:p>
                  </a:txBody>
                  <a:tcPr/>
                </a:tc>
                <a:extLst>
                  <a:ext uri="{0D108BD9-81ED-4DB2-BD59-A6C34878D82A}">
                    <a16:rowId xmlns:a16="http://schemas.microsoft.com/office/drawing/2014/main" val="4265026418"/>
                  </a:ext>
                </a:extLst>
              </a:tr>
            </a:tbl>
          </a:graphicData>
        </a:graphic>
      </p:graphicFrame>
      <p:sp>
        <p:nvSpPr>
          <p:cNvPr id="4" name="Text Placeholder 3">
            <a:extLst>
              <a:ext uri="{FF2B5EF4-FFF2-40B4-BE49-F238E27FC236}">
                <a16:creationId xmlns:a16="http://schemas.microsoft.com/office/drawing/2014/main" id="{DA1336F4-D140-41DA-9217-48F55AF1307F}"/>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31980685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B569B-7F34-49D5-952D-389E1F969A88}"/>
              </a:ext>
            </a:extLst>
          </p:cNvPr>
          <p:cNvSpPr>
            <a:spLocks noGrp="1"/>
          </p:cNvSpPr>
          <p:nvPr>
            <p:ph type="title"/>
          </p:nvPr>
        </p:nvSpPr>
        <p:spPr/>
        <p:txBody>
          <a:bodyPr/>
          <a:lstStyle/>
          <a:p>
            <a:r>
              <a:rPr lang="de-DE"/>
              <a:t>Top Posts nach Reichweite / Letzte 2 Wochen | PB II - Wiss. Kult. - 4 of 7</a:t>
            </a:r>
            <a:endParaRPr lang="en-US"/>
          </a:p>
        </p:txBody>
      </p:sp>
      <p:graphicFrame>
        <p:nvGraphicFramePr>
          <p:cNvPr id="5" name="Table Placeholder 4">
            <a:extLst>
              <a:ext uri="{FF2B5EF4-FFF2-40B4-BE49-F238E27FC236}">
                <a16:creationId xmlns:a16="http://schemas.microsoft.com/office/drawing/2014/main" id="{DFF36B39-D59C-4B41-9FAE-257D28FC3921}"/>
              </a:ext>
            </a:extLst>
          </p:cNvPr>
          <p:cNvGraphicFramePr>
            <a:graphicFrameLocks noGrp="1"/>
          </p:cNvGraphicFramePr>
          <p:nvPr>
            <p:ph type="tbl" sz="quarter" idx="13"/>
            <p:extLst>
              <p:ext uri="{D42A27DB-BD31-4B8C-83A1-F6EECF244321}">
                <p14:modId xmlns:p14="http://schemas.microsoft.com/office/powerpoint/2010/main" val="3353354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61040034"/>
                    </a:ext>
                  </a:extLst>
                </a:gridCol>
                <a:gridCol w="658368">
                  <a:extLst>
                    <a:ext uri="{9D8B030D-6E8A-4147-A177-3AD203B41FA5}">
                      <a16:colId xmlns:a16="http://schemas.microsoft.com/office/drawing/2014/main" val="656704344"/>
                    </a:ext>
                  </a:extLst>
                </a:gridCol>
                <a:gridCol w="658368">
                  <a:extLst>
                    <a:ext uri="{9D8B030D-6E8A-4147-A177-3AD203B41FA5}">
                      <a16:colId xmlns:a16="http://schemas.microsoft.com/office/drawing/2014/main" val="2507624583"/>
                    </a:ext>
                  </a:extLst>
                </a:gridCol>
                <a:gridCol w="658368">
                  <a:extLst>
                    <a:ext uri="{9D8B030D-6E8A-4147-A177-3AD203B41FA5}">
                      <a16:colId xmlns:a16="http://schemas.microsoft.com/office/drawing/2014/main" val="737754213"/>
                    </a:ext>
                  </a:extLst>
                </a:gridCol>
                <a:gridCol w="658368">
                  <a:extLst>
                    <a:ext uri="{9D8B030D-6E8A-4147-A177-3AD203B41FA5}">
                      <a16:colId xmlns:a16="http://schemas.microsoft.com/office/drawing/2014/main" val="2841760501"/>
                    </a:ext>
                  </a:extLst>
                </a:gridCol>
                <a:gridCol w="658368">
                  <a:extLst>
                    <a:ext uri="{9D8B030D-6E8A-4147-A177-3AD203B41FA5}">
                      <a16:colId xmlns:a16="http://schemas.microsoft.com/office/drawing/2014/main" val="435238254"/>
                    </a:ext>
                  </a:extLst>
                </a:gridCol>
                <a:gridCol w="658368">
                  <a:extLst>
                    <a:ext uri="{9D8B030D-6E8A-4147-A177-3AD203B41FA5}">
                      <a16:colId xmlns:a16="http://schemas.microsoft.com/office/drawing/2014/main" val="1680236564"/>
                    </a:ext>
                  </a:extLst>
                </a:gridCol>
                <a:gridCol w="658368">
                  <a:extLst>
                    <a:ext uri="{9D8B030D-6E8A-4147-A177-3AD203B41FA5}">
                      <a16:colId xmlns:a16="http://schemas.microsoft.com/office/drawing/2014/main" val="2519720694"/>
                    </a:ext>
                  </a:extLst>
                </a:gridCol>
                <a:gridCol w="658368">
                  <a:extLst>
                    <a:ext uri="{9D8B030D-6E8A-4147-A177-3AD203B41FA5}">
                      <a16:colId xmlns:a16="http://schemas.microsoft.com/office/drawing/2014/main" val="578435451"/>
                    </a:ext>
                  </a:extLst>
                </a:gridCol>
                <a:gridCol w="658368">
                  <a:extLst>
                    <a:ext uri="{9D8B030D-6E8A-4147-A177-3AD203B41FA5}">
                      <a16:colId xmlns:a16="http://schemas.microsoft.com/office/drawing/2014/main" val="1798417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76516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quarks.de - 2019-04-29 18:05:03 </a:t>
                      </a:r>
                      <a:r>
                        <a:rPr kumimoji="0" lang="de-DE" sz="1000" b="0" i="0" u="none" strike="noStrike" kern="1200" cap="none" spc="0" normalizeH="0" baseline="0" noProof="0">
                          <a:ln>
                            <a:noFill/>
                          </a:ln>
                          <a:solidFill>
                            <a:prstClr val="black"/>
                          </a:solidFill>
                          <a:effectLst/>
                          <a:uLnTx/>
                          <a:uFillTx/>
                          <a:latin typeface="+mn-lt"/>
                          <a:ea typeface="+mn-ea"/>
                          <a:cs typeface="+mn-cs"/>
                        </a:rPr>
                        <a:t>
 China verbietet den Import von Plastikmüll? Kein Problem, dann verbrennen wir ihn halt – oder schicken ihn in andere Länder. 🤦‍♀️
.
.
.
#quarks #beautyquarks #gutzuwissen #plastik #müll #umwelt #export #china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14:10:39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224634</a:t>
                      </a:r>
                    </a:p>
                  </a:txBody>
                  <a:tcPr/>
                </a:tc>
                <a:extLst>
                  <a:ext uri="{0D108BD9-81ED-4DB2-BD59-A6C34878D82A}">
                    <a16:rowId xmlns:a16="http://schemas.microsoft.com/office/drawing/2014/main" val="551887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quarks.de - 2019-05-05 09:35:08 </a:t>
                      </a:r>
                      <a:r>
                        <a:rPr kumimoji="0" lang="de-DE" sz="1000" b="0" i="0" u="none" strike="noStrike" kern="1200" cap="none" spc="0" normalizeH="0" baseline="0" noProof="0">
                          <a:ln>
                            <a:noFill/>
                          </a:ln>
                          <a:solidFill>
                            <a:prstClr val="black"/>
                          </a:solidFill>
                          <a:effectLst/>
                          <a:uLnTx/>
                          <a:uFillTx/>
                          <a:latin typeface="+mn-lt"/>
                          <a:ea typeface="+mn-ea"/>
                          <a:cs typeface="+mn-cs"/>
                        </a:rPr>
                        <a:t>
 Alle Menschen gesund ernähren und gleichzeitig den Planeten schützen – wie schön wäre das! Möglich wäre es, sagen Forscher. 🤷‍♀️
.
.
.
#quarks #beautyquarks #gutzuwissen #ernährung #gesundheit #klima #nachhaltigkeit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14:10:39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223609</a:t>
                      </a:r>
                    </a:p>
                  </a:txBody>
                  <a:tcPr/>
                </a:tc>
                <a:extLst>
                  <a:ext uri="{0D108BD9-81ED-4DB2-BD59-A6C34878D82A}">
                    <a16:rowId xmlns:a16="http://schemas.microsoft.com/office/drawing/2014/main" val="3485115843"/>
                  </a:ext>
                </a:extLst>
              </a:tr>
            </a:tbl>
          </a:graphicData>
        </a:graphic>
      </p:graphicFrame>
      <p:sp>
        <p:nvSpPr>
          <p:cNvPr id="4" name="Text Placeholder 3">
            <a:extLst>
              <a:ext uri="{FF2B5EF4-FFF2-40B4-BE49-F238E27FC236}">
                <a16:creationId xmlns:a16="http://schemas.microsoft.com/office/drawing/2014/main" id="{BE86E808-9584-4051-A085-B00D021C7030}"/>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22477738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CF0BD-B52D-4B4A-89BD-7F8303D219DC}"/>
              </a:ext>
            </a:extLst>
          </p:cNvPr>
          <p:cNvSpPr>
            <a:spLocks noGrp="1"/>
          </p:cNvSpPr>
          <p:nvPr>
            <p:ph type="title"/>
          </p:nvPr>
        </p:nvSpPr>
        <p:spPr/>
        <p:txBody>
          <a:bodyPr/>
          <a:lstStyle/>
          <a:p>
            <a:r>
              <a:rPr lang="de-DE"/>
              <a:t>Top Posts nach Reichweite / Letzte 2 Wochen | PB II - Wiss. Kult. - 5 of 7</a:t>
            </a:r>
            <a:endParaRPr lang="en-US"/>
          </a:p>
        </p:txBody>
      </p:sp>
      <p:graphicFrame>
        <p:nvGraphicFramePr>
          <p:cNvPr id="5" name="Table Placeholder 4">
            <a:extLst>
              <a:ext uri="{FF2B5EF4-FFF2-40B4-BE49-F238E27FC236}">
                <a16:creationId xmlns:a16="http://schemas.microsoft.com/office/drawing/2014/main" id="{3D9C042E-66C8-4A25-8035-1002E4453149}"/>
              </a:ext>
            </a:extLst>
          </p:cNvPr>
          <p:cNvGraphicFramePr>
            <a:graphicFrameLocks noGrp="1"/>
          </p:cNvGraphicFramePr>
          <p:nvPr>
            <p:ph type="tbl" sz="quarter" idx="13"/>
            <p:extLst>
              <p:ext uri="{D42A27DB-BD31-4B8C-83A1-F6EECF244321}">
                <p14:modId xmlns:p14="http://schemas.microsoft.com/office/powerpoint/2010/main" val="739228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45661378"/>
                    </a:ext>
                  </a:extLst>
                </a:gridCol>
                <a:gridCol w="658368">
                  <a:extLst>
                    <a:ext uri="{9D8B030D-6E8A-4147-A177-3AD203B41FA5}">
                      <a16:colId xmlns:a16="http://schemas.microsoft.com/office/drawing/2014/main" val="4124555130"/>
                    </a:ext>
                  </a:extLst>
                </a:gridCol>
                <a:gridCol w="658368">
                  <a:extLst>
                    <a:ext uri="{9D8B030D-6E8A-4147-A177-3AD203B41FA5}">
                      <a16:colId xmlns:a16="http://schemas.microsoft.com/office/drawing/2014/main" val="699979495"/>
                    </a:ext>
                  </a:extLst>
                </a:gridCol>
                <a:gridCol w="658368">
                  <a:extLst>
                    <a:ext uri="{9D8B030D-6E8A-4147-A177-3AD203B41FA5}">
                      <a16:colId xmlns:a16="http://schemas.microsoft.com/office/drawing/2014/main" val="947246187"/>
                    </a:ext>
                  </a:extLst>
                </a:gridCol>
                <a:gridCol w="658368">
                  <a:extLst>
                    <a:ext uri="{9D8B030D-6E8A-4147-A177-3AD203B41FA5}">
                      <a16:colId xmlns:a16="http://schemas.microsoft.com/office/drawing/2014/main" val="1214296929"/>
                    </a:ext>
                  </a:extLst>
                </a:gridCol>
                <a:gridCol w="658368">
                  <a:extLst>
                    <a:ext uri="{9D8B030D-6E8A-4147-A177-3AD203B41FA5}">
                      <a16:colId xmlns:a16="http://schemas.microsoft.com/office/drawing/2014/main" val="3482339214"/>
                    </a:ext>
                  </a:extLst>
                </a:gridCol>
                <a:gridCol w="658368">
                  <a:extLst>
                    <a:ext uri="{9D8B030D-6E8A-4147-A177-3AD203B41FA5}">
                      <a16:colId xmlns:a16="http://schemas.microsoft.com/office/drawing/2014/main" val="4292272686"/>
                    </a:ext>
                  </a:extLst>
                </a:gridCol>
                <a:gridCol w="658368">
                  <a:extLst>
                    <a:ext uri="{9D8B030D-6E8A-4147-A177-3AD203B41FA5}">
                      <a16:colId xmlns:a16="http://schemas.microsoft.com/office/drawing/2014/main" val="388739559"/>
                    </a:ext>
                  </a:extLst>
                </a:gridCol>
                <a:gridCol w="658368">
                  <a:extLst>
                    <a:ext uri="{9D8B030D-6E8A-4147-A177-3AD203B41FA5}">
                      <a16:colId xmlns:a16="http://schemas.microsoft.com/office/drawing/2014/main" val="2962631046"/>
                    </a:ext>
                  </a:extLst>
                </a:gridCol>
                <a:gridCol w="658368">
                  <a:extLst>
                    <a:ext uri="{9D8B030D-6E8A-4147-A177-3AD203B41FA5}">
                      <a16:colId xmlns:a16="http://schemas.microsoft.com/office/drawing/2014/main" val="1902148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36288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quarks.de - 2019-05-03 17:30:03 </a:t>
                      </a:r>
                      <a:r>
                        <a:rPr kumimoji="0" lang="de-DE" sz="1000" b="0" i="0" u="none" strike="noStrike" kern="1200" cap="none" spc="0" normalizeH="0" baseline="0" noProof="0">
                          <a:ln>
                            <a:noFill/>
                          </a:ln>
                          <a:solidFill>
                            <a:prstClr val="black"/>
                          </a:solidFill>
                          <a:effectLst/>
                          <a:uLnTx/>
                          <a:uFillTx/>
                          <a:latin typeface="+mn-lt"/>
                          <a:ea typeface="+mn-ea"/>
                          <a:cs typeface="+mn-cs"/>
                        </a:rPr>
                        <a:t>
 Wie viele Menschen können auf unserem Planeten leben, wenn alle so leben wie in Deutschland? Das habt ihr uns am #earthovershootday gefragt. Hier die Antwort. .
.
.
#quarks #beautyquarks #gutzuwissen #ressourcen #konsum #verschwendung #energie #rohstoff #erde #planet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14:10:39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207853</a:t>
                      </a:r>
                    </a:p>
                  </a:txBody>
                  <a:tcPr/>
                </a:tc>
                <a:extLst>
                  <a:ext uri="{0D108BD9-81ED-4DB2-BD59-A6C34878D82A}">
                    <a16:rowId xmlns:a16="http://schemas.microsoft.com/office/drawing/2014/main" val="2657422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quarks.de - 2019-04-30 11:04:48 </a:t>
                      </a:r>
                      <a:r>
                        <a:rPr kumimoji="0" lang="en-US" sz="1000" b="0" i="0" u="none" strike="noStrike" kern="1200" cap="none" spc="0" normalizeH="0" baseline="0" noProof="0">
                          <a:ln>
                            <a:noFill/>
                          </a:ln>
                          <a:solidFill>
                            <a:prstClr val="black"/>
                          </a:solidFill>
                          <a:effectLst/>
                          <a:uLnTx/>
                          <a:uFillTx/>
                          <a:latin typeface="+mn-lt"/>
                          <a:ea typeface="+mn-ea"/>
                          <a:cs typeface="+mn-cs"/>
                        </a:rPr>
                        <a:t>
 Nein, unser Körper muss nicht von Schlacken gereinigt werden. 🍑🍉🥤🙅‍♀️
.
.
.
#quarks #beautyquarks #wissenschaft #detox #gesundheit #healthylife #gutzuwissen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14:10:39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195585</a:t>
                      </a:r>
                    </a:p>
                  </a:txBody>
                  <a:tcPr/>
                </a:tc>
                <a:extLst>
                  <a:ext uri="{0D108BD9-81ED-4DB2-BD59-A6C34878D82A}">
                    <a16:rowId xmlns:a16="http://schemas.microsoft.com/office/drawing/2014/main" val="3062222842"/>
                  </a:ext>
                </a:extLst>
              </a:tr>
            </a:tbl>
          </a:graphicData>
        </a:graphic>
      </p:graphicFrame>
      <p:sp>
        <p:nvSpPr>
          <p:cNvPr id="4" name="Text Placeholder 3">
            <a:extLst>
              <a:ext uri="{FF2B5EF4-FFF2-40B4-BE49-F238E27FC236}">
                <a16:creationId xmlns:a16="http://schemas.microsoft.com/office/drawing/2014/main" id="{4308A800-6E6A-4E87-BA84-B1D2C6C36506}"/>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38638418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0A8C6-1376-4493-A0BA-C26C34976988}"/>
              </a:ext>
            </a:extLst>
          </p:cNvPr>
          <p:cNvSpPr>
            <a:spLocks noGrp="1"/>
          </p:cNvSpPr>
          <p:nvPr>
            <p:ph type="title"/>
          </p:nvPr>
        </p:nvSpPr>
        <p:spPr/>
        <p:txBody>
          <a:bodyPr/>
          <a:lstStyle/>
          <a:p>
            <a:r>
              <a:rPr lang="de-DE"/>
              <a:t>Top Posts nach Reichweite / Letzte 2 Wochen | PB II - Wiss. Kult. - 6 of 7</a:t>
            </a:r>
            <a:endParaRPr lang="en-US"/>
          </a:p>
        </p:txBody>
      </p:sp>
      <p:graphicFrame>
        <p:nvGraphicFramePr>
          <p:cNvPr id="5" name="Table Placeholder 4">
            <a:extLst>
              <a:ext uri="{FF2B5EF4-FFF2-40B4-BE49-F238E27FC236}">
                <a16:creationId xmlns:a16="http://schemas.microsoft.com/office/drawing/2014/main" id="{98CEE7D7-1F6E-4CA9-BBD2-FFFBEFB621FF}"/>
              </a:ext>
            </a:extLst>
          </p:cNvPr>
          <p:cNvGraphicFramePr>
            <a:graphicFrameLocks noGrp="1"/>
          </p:cNvGraphicFramePr>
          <p:nvPr>
            <p:ph type="tbl" sz="quarter" idx="13"/>
            <p:extLst>
              <p:ext uri="{D42A27DB-BD31-4B8C-83A1-F6EECF244321}">
                <p14:modId xmlns:p14="http://schemas.microsoft.com/office/powerpoint/2010/main" val="3642355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79897480"/>
                    </a:ext>
                  </a:extLst>
                </a:gridCol>
                <a:gridCol w="658368">
                  <a:extLst>
                    <a:ext uri="{9D8B030D-6E8A-4147-A177-3AD203B41FA5}">
                      <a16:colId xmlns:a16="http://schemas.microsoft.com/office/drawing/2014/main" val="179252286"/>
                    </a:ext>
                  </a:extLst>
                </a:gridCol>
                <a:gridCol w="658368">
                  <a:extLst>
                    <a:ext uri="{9D8B030D-6E8A-4147-A177-3AD203B41FA5}">
                      <a16:colId xmlns:a16="http://schemas.microsoft.com/office/drawing/2014/main" val="1783487525"/>
                    </a:ext>
                  </a:extLst>
                </a:gridCol>
                <a:gridCol w="658368">
                  <a:extLst>
                    <a:ext uri="{9D8B030D-6E8A-4147-A177-3AD203B41FA5}">
                      <a16:colId xmlns:a16="http://schemas.microsoft.com/office/drawing/2014/main" val="523287704"/>
                    </a:ext>
                  </a:extLst>
                </a:gridCol>
                <a:gridCol w="658368">
                  <a:extLst>
                    <a:ext uri="{9D8B030D-6E8A-4147-A177-3AD203B41FA5}">
                      <a16:colId xmlns:a16="http://schemas.microsoft.com/office/drawing/2014/main" val="2908308745"/>
                    </a:ext>
                  </a:extLst>
                </a:gridCol>
                <a:gridCol w="658368">
                  <a:extLst>
                    <a:ext uri="{9D8B030D-6E8A-4147-A177-3AD203B41FA5}">
                      <a16:colId xmlns:a16="http://schemas.microsoft.com/office/drawing/2014/main" val="3271124955"/>
                    </a:ext>
                  </a:extLst>
                </a:gridCol>
                <a:gridCol w="658368">
                  <a:extLst>
                    <a:ext uri="{9D8B030D-6E8A-4147-A177-3AD203B41FA5}">
                      <a16:colId xmlns:a16="http://schemas.microsoft.com/office/drawing/2014/main" val="3177018701"/>
                    </a:ext>
                  </a:extLst>
                </a:gridCol>
                <a:gridCol w="658368">
                  <a:extLst>
                    <a:ext uri="{9D8B030D-6E8A-4147-A177-3AD203B41FA5}">
                      <a16:colId xmlns:a16="http://schemas.microsoft.com/office/drawing/2014/main" val="1838062942"/>
                    </a:ext>
                  </a:extLst>
                </a:gridCol>
                <a:gridCol w="658368">
                  <a:extLst>
                    <a:ext uri="{9D8B030D-6E8A-4147-A177-3AD203B41FA5}">
                      <a16:colId xmlns:a16="http://schemas.microsoft.com/office/drawing/2014/main" val="2762049306"/>
                    </a:ext>
                  </a:extLst>
                </a:gridCol>
                <a:gridCol w="658368">
                  <a:extLst>
                    <a:ext uri="{9D8B030D-6E8A-4147-A177-3AD203B41FA5}">
                      <a16:colId xmlns:a16="http://schemas.microsoft.com/office/drawing/2014/main" val="2280246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56716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quarks.de - 2019-05-04 08:23:47 </a:t>
                      </a:r>
                      <a:r>
                        <a:rPr kumimoji="0" lang="en-US" sz="1000" b="0" i="0" u="none" strike="noStrike" kern="1200" cap="none" spc="0" normalizeH="0" baseline="0" noProof="0">
                          <a:ln>
                            <a:noFill/>
                          </a:ln>
                          <a:solidFill>
                            <a:prstClr val="black"/>
                          </a:solidFill>
                          <a:effectLst/>
                          <a:uLnTx/>
                          <a:uFillTx/>
                          <a:latin typeface="+mn-lt"/>
                          <a:ea typeface="+mn-ea"/>
                          <a:cs typeface="+mn-cs"/>
                        </a:rPr>
                        <a:t>
 "Guck nicht immer auf dein blödes Smartphone, Mama!"
.
.
.
#quarks #beautyquarks #gutzuwissen #baby #kinder #handy #smartphone #experiment #aufmerksamkeit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14:10:39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194022</a:t>
                      </a:r>
                    </a:p>
                  </a:txBody>
                  <a:tcPr/>
                </a:tc>
                <a:extLst>
                  <a:ext uri="{0D108BD9-81ED-4DB2-BD59-A6C34878D82A}">
                    <a16:rowId xmlns:a16="http://schemas.microsoft.com/office/drawing/2014/main" val="3128160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quarks.de - 2019-04-24 18:15:14 </a:t>
                      </a:r>
                      <a:r>
                        <a:rPr kumimoji="0" lang="de-DE" sz="1000" b="0" i="0" u="none" strike="noStrike" kern="1200" cap="none" spc="0" normalizeH="0" baseline="0" noProof="0">
                          <a:ln>
                            <a:noFill/>
                          </a:ln>
                          <a:solidFill>
                            <a:prstClr val="black"/>
                          </a:solidFill>
                          <a:effectLst/>
                          <a:uLnTx/>
                          <a:uFillTx/>
                          <a:latin typeface="+mn-lt"/>
                          <a:ea typeface="+mn-ea"/>
                          <a:cs typeface="+mn-cs"/>
                        </a:rPr>
                        <a:t>
 Heute ist so viel CO2 in der Atmosphäre wie nie zuvor in den letzten drei Millionen Jahren. Aber neeein, damit hat der Mensch natürlich überhaupt gar nichts zu tun😑
.
.
.
#quarks #beautyquarks #wissen #wissenschaft #wissen #klima #klimawandel #co2 #klimaschutz #nachhaltig #gutzuwissen #fakten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14:10:39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179498</a:t>
                      </a:r>
                    </a:p>
                  </a:txBody>
                  <a:tcPr/>
                </a:tc>
                <a:extLst>
                  <a:ext uri="{0D108BD9-81ED-4DB2-BD59-A6C34878D82A}">
                    <a16:rowId xmlns:a16="http://schemas.microsoft.com/office/drawing/2014/main" val="1644594194"/>
                  </a:ext>
                </a:extLst>
              </a:tr>
            </a:tbl>
          </a:graphicData>
        </a:graphic>
      </p:graphicFrame>
      <p:sp>
        <p:nvSpPr>
          <p:cNvPr id="4" name="Text Placeholder 3">
            <a:extLst>
              <a:ext uri="{FF2B5EF4-FFF2-40B4-BE49-F238E27FC236}">
                <a16:creationId xmlns:a16="http://schemas.microsoft.com/office/drawing/2014/main" id="{AA82AA2F-6409-4EAA-B354-064CA0BEDEB4}"/>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9581504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A4BFB-4305-4CF9-8F99-79706A192328}"/>
              </a:ext>
            </a:extLst>
          </p:cNvPr>
          <p:cNvSpPr>
            <a:spLocks noGrp="1"/>
          </p:cNvSpPr>
          <p:nvPr>
            <p:ph type="title"/>
          </p:nvPr>
        </p:nvSpPr>
        <p:spPr/>
        <p:txBody>
          <a:bodyPr/>
          <a:lstStyle/>
          <a:p>
            <a:r>
              <a:rPr lang="de-DE"/>
              <a:t>Top Posts nach Reichweite / Letzte 2 Wochen | PB II - Wiss. Kult. - 7 of 7</a:t>
            </a:r>
            <a:endParaRPr lang="en-US"/>
          </a:p>
        </p:txBody>
      </p:sp>
      <p:graphicFrame>
        <p:nvGraphicFramePr>
          <p:cNvPr id="5" name="Table Placeholder 4">
            <a:extLst>
              <a:ext uri="{FF2B5EF4-FFF2-40B4-BE49-F238E27FC236}">
                <a16:creationId xmlns:a16="http://schemas.microsoft.com/office/drawing/2014/main" id="{FA05C585-C831-41C4-9A9B-7456C3CED6D3}"/>
              </a:ext>
            </a:extLst>
          </p:cNvPr>
          <p:cNvGraphicFramePr>
            <a:graphicFrameLocks noGrp="1"/>
          </p:cNvGraphicFramePr>
          <p:nvPr>
            <p:ph type="tbl" sz="quarter" idx="13"/>
            <p:extLst>
              <p:ext uri="{D42A27DB-BD31-4B8C-83A1-F6EECF244321}">
                <p14:modId xmlns:p14="http://schemas.microsoft.com/office/powerpoint/2010/main" val="862703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17024751"/>
                    </a:ext>
                  </a:extLst>
                </a:gridCol>
                <a:gridCol w="658368">
                  <a:extLst>
                    <a:ext uri="{9D8B030D-6E8A-4147-A177-3AD203B41FA5}">
                      <a16:colId xmlns:a16="http://schemas.microsoft.com/office/drawing/2014/main" val="2472356630"/>
                    </a:ext>
                  </a:extLst>
                </a:gridCol>
                <a:gridCol w="658368">
                  <a:extLst>
                    <a:ext uri="{9D8B030D-6E8A-4147-A177-3AD203B41FA5}">
                      <a16:colId xmlns:a16="http://schemas.microsoft.com/office/drawing/2014/main" val="2027236480"/>
                    </a:ext>
                  </a:extLst>
                </a:gridCol>
                <a:gridCol w="658368">
                  <a:extLst>
                    <a:ext uri="{9D8B030D-6E8A-4147-A177-3AD203B41FA5}">
                      <a16:colId xmlns:a16="http://schemas.microsoft.com/office/drawing/2014/main" val="3783890232"/>
                    </a:ext>
                  </a:extLst>
                </a:gridCol>
                <a:gridCol w="658368">
                  <a:extLst>
                    <a:ext uri="{9D8B030D-6E8A-4147-A177-3AD203B41FA5}">
                      <a16:colId xmlns:a16="http://schemas.microsoft.com/office/drawing/2014/main" val="1129035616"/>
                    </a:ext>
                  </a:extLst>
                </a:gridCol>
                <a:gridCol w="658368">
                  <a:extLst>
                    <a:ext uri="{9D8B030D-6E8A-4147-A177-3AD203B41FA5}">
                      <a16:colId xmlns:a16="http://schemas.microsoft.com/office/drawing/2014/main" val="457507306"/>
                    </a:ext>
                  </a:extLst>
                </a:gridCol>
                <a:gridCol w="658368">
                  <a:extLst>
                    <a:ext uri="{9D8B030D-6E8A-4147-A177-3AD203B41FA5}">
                      <a16:colId xmlns:a16="http://schemas.microsoft.com/office/drawing/2014/main" val="3783298167"/>
                    </a:ext>
                  </a:extLst>
                </a:gridCol>
                <a:gridCol w="658368">
                  <a:extLst>
                    <a:ext uri="{9D8B030D-6E8A-4147-A177-3AD203B41FA5}">
                      <a16:colId xmlns:a16="http://schemas.microsoft.com/office/drawing/2014/main" val="1724499905"/>
                    </a:ext>
                  </a:extLst>
                </a:gridCol>
                <a:gridCol w="658368">
                  <a:extLst>
                    <a:ext uri="{9D8B030D-6E8A-4147-A177-3AD203B41FA5}">
                      <a16:colId xmlns:a16="http://schemas.microsoft.com/office/drawing/2014/main" val="879322690"/>
                    </a:ext>
                  </a:extLst>
                </a:gridCol>
                <a:gridCol w="658368">
                  <a:extLst>
                    <a:ext uri="{9D8B030D-6E8A-4147-A177-3AD203B41FA5}">
                      <a16:colId xmlns:a16="http://schemas.microsoft.com/office/drawing/2014/main" val="2723621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27406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quarks.de - 2019-04-28 17:11:28 </a:t>
                      </a:r>
                      <a:r>
                        <a:rPr kumimoji="0" lang="en-US" sz="1000" b="0" i="0" u="none" strike="noStrike" kern="1200" cap="none" spc="0" normalizeH="0" baseline="0" noProof="0">
                          <a:ln>
                            <a:noFill/>
                          </a:ln>
                          <a:solidFill>
                            <a:prstClr val="black"/>
                          </a:solidFill>
                          <a:effectLst/>
                          <a:uLnTx/>
                          <a:uFillTx/>
                          <a:latin typeface="+mn-lt"/>
                          <a:ea typeface="+mn-ea"/>
                          <a:cs typeface="+mn-cs"/>
                        </a:rPr>
                        <a:t>
 Kleiner Infoservice für unsere Freunde aus dem Impfgegner-Paralleluniversum.
.
.
.
#quarks #beautyquarks #gutzuwissen #masern #impfen #impfgegner #info #krankheit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07.05.2019 14:10:39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173317</a:t>
                      </a:r>
                    </a:p>
                  </a:txBody>
                  <a:tcPr/>
                </a:tc>
                <a:extLst>
                  <a:ext uri="{0D108BD9-81ED-4DB2-BD59-A6C34878D82A}">
                    <a16:rowId xmlns:a16="http://schemas.microsoft.com/office/drawing/2014/main" val="2889147475"/>
                  </a:ext>
                </a:extLst>
              </a:tr>
            </a:tbl>
          </a:graphicData>
        </a:graphic>
      </p:graphicFrame>
      <p:sp>
        <p:nvSpPr>
          <p:cNvPr id="4" name="Text Placeholder 3">
            <a:extLst>
              <a:ext uri="{FF2B5EF4-FFF2-40B4-BE49-F238E27FC236}">
                <a16:creationId xmlns:a16="http://schemas.microsoft.com/office/drawing/2014/main" id="{168CE534-1635-49A3-9290-07B5C453C9F6}"/>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35055930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0DEFC-94F8-4CCC-878D-8FB701708080}"/>
              </a:ext>
            </a:extLst>
          </p:cNvPr>
          <p:cNvSpPr>
            <a:spLocks noGrp="1"/>
          </p:cNvSpPr>
          <p:nvPr>
            <p:ph type="title"/>
          </p:nvPr>
        </p:nvSpPr>
        <p:spPr/>
        <p:txBody>
          <a:bodyPr/>
          <a:lstStyle/>
          <a:p>
            <a:r>
              <a:rPr lang="de-DE"/>
              <a:t>Youtube Übersicht / Letzte 2 Wochen | PB II - Wiss. Kult.</a:t>
            </a:r>
            <a:endParaRPr lang="en-US"/>
          </a:p>
        </p:txBody>
      </p:sp>
      <p:graphicFrame>
        <p:nvGraphicFramePr>
          <p:cNvPr id="5" name="Table Placeholder 4">
            <a:extLst>
              <a:ext uri="{FF2B5EF4-FFF2-40B4-BE49-F238E27FC236}">
                <a16:creationId xmlns:a16="http://schemas.microsoft.com/office/drawing/2014/main" id="{DF5F264C-6F7E-4A3A-B597-A19039C61D13}"/>
              </a:ext>
            </a:extLst>
          </p:cNvPr>
          <p:cNvGraphicFramePr>
            <a:graphicFrameLocks noGrp="1"/>
          </p:cNvGraphicFramePr>
          <p:nvPr>
            <p:ph type="tbl" sz="quarter" idx="13"/>
            <p:extLst>
              <p:ext uri="{D42A27DB-BD31-4B8C-83A1-F6EECF244321}">
                <p14:modId xmlns:p14="http://schemas.microsoft.com/office/powerpoint/2010/main" val="1644055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037186870"/>
                    </a:ext>
                  </a:extLst>
                </a:gridCol>
                <a:gridCol w="658368">
                  <a:extLst>
                    <a:ext uri="{9D8B030D-6E8A-4147-A177-3AD203B41FA5}">
                      <a16:colId xmlns:a16="http://schemas.microsoft.com/office/drawing/2014/main" val="3293141589"/>
                    </a:ext>
                  </a:extLst>
                </a:gridCol>
                <a:gridCol w="658368">
                  <a:extLst>
                    <a:ext uri="{9D8B030D-6E8A-4147-A177-3AD203B41FA5}">
                      <a16:colId xmlns:a16="http://schemas.microsoft.com/office/drawing/2014/main" val="1177171321"/>
                    </a:ext>
                  </a:extLst>
                </a:gridCol>
                <a:gridCol w="658368">
                  <a:extLst>
                    <a:ext uri="{9D8B030D-6E8A-4147-A177-3AD203B41FA5}">
                      <a16:colId xmlns:a16="http://schemas.microsoft.com/office/drawing/2014/main" val="2885815360"/>
                    </a:ext>
                  </a:extLst>
                </a:gridCol>
                <a:gridCol w="658368">
                  <a:extLst>
                    <a:ext uri="{9D8B030D-6E8A-4147-A177-3AD203B41FA5}">
                      <a16:colId xmlns:a16="http://schemas.microsoft.com/office/drawing/2014/main" val="1648996175"/>
                    </a:ext>
                  </a:extLst>
                </a:gridCol>
                <a:gridCol w="658368">
                  <a:extLst>
                    <a:ext uri="{9D8B030D-6E8A-4147-A177-3AD203B41FA5}">
                      <a16:colId xmlns:a16="http://schemas.microsoft.com/office/drawing/2014/main" val="510132087"/>
                    </a:ext>
                  </a:extLst>
                </a:gridCol>
                <a:gridCol w="658368">
                  <a:extLst>
                    <a:ext uri="{9D8B030D-6E8A-4147-A177-3AD203B41FA5}">
                      <a16:colId xmlns:a16="http://schemas.microsoft.com/office/drawing/2014/main" val="3616599717"/>
                    </a:ext>
                  </a:extLst>
                </a:gridCol>
                <a:gridCol w="658368">
                  <a:extLst>
                    <a:ext uri="{9D8B030D-6E8A-4147-A177-3AD203B41FA5}">
                      <a16:colId xmlns:a16="http://schemas.microsoft.com/office/drawing/2014/main" val="2737567448"/>
                    </a:ext>
                  </a:extLst>
                </a:gridCol>
                <a:gridCol w="658368">
                  <a:extLst>
                    <a:ext uri="{9D8B030D-6E8A-4147-A177-3AD203B41FA5}">
                      <a16:colId xmlns:a16="http://schemas.microsoft.com/office/drawing/2014/main" val="2456973431"/>
                    </a:ext>
                  </a:extLst>
                </a:gridCol>
                <a:gridCol w="658368">
                  <a:extLst>
                    <a:ext uri="{9D8B030D-6E8A-4147-A177-3AD203B41FA5}">
                      <a16:colId xmlns:a16="http://schemas.microsoft.com/office/drawing/2014/main" val="255523210"/>
                    </a:ext>
                  </a:extLst>
                </a:gridCol>
                <a:gridCol w="658368">
                  <a:extLst>
                    <a:ext uri="{9D8B030D-6E8A-4147-A177-3AD203B41FA5}">
                      <a16:colId xmlns:a16="http://schemas.microsoft.com/office/drawing/2014/main" val="2100684893"/>
                    </a:ext>
                  </a:extLst>
                </a:gridCol>
                <a:gridCol w="658368">
                  <a:extLst>
                    <a:ext uri="{9D8B030D-6E8A-4147-A177-3AD203B41FA5}">
                      <a16:colId xmlns:a16="http://schemas.microsoft.com/office/drawing/2014/main" val="2109600179"/>
                    </a:ext>
                  </a:extLst>
                </a:gridCol>
              </a:tblGrid>
              <a:tr h="370840">
                <a:tc>
                  <a:txBody>
                    <a:bodyPr/>
                    <a:lstStyle/>
                    <a:p>
                      <a:r>
                        <a:rPr lang="en-US" sz="1000"/>
                        <a:t>Channel</a:t>
                      </a:r>
                    </a:p>
                  </a:txBody>
                  <a:tcPr/>
                </a:tc>
                <a:tc>
                  <a:txBody>
                    <a:bodyPr/>
                    <a:lstStyle/>
                    <a:p>
                      <a:r>
                        <a:rPr lang="en-US" sz="1000"/>
                        <a:t>Abonnenten</a:t>
                      </a:r>
                    </a:p>
                  </a:txBody>
                  <a:tcPr/>
                </a:tc>
                <a:tc>
                  <a:txBody>
                    <a:bodyPr/>
                    <a:lstStyle/>
                    <a:p>
                      <a:r>
                        <a:rPr lang="en-US" sz="1000"/>
                        <a:t>+/-</a:t>
                      </a:r>
                    </a:p>
                  </a:txBody>
                  <a:tcPr/>
                </a:tc>
                <a:tc>
                  <a:txBody>
                    <a:bodyPr/>
                    <a:lstStyle/>
                    <a:p>
                      <a:r>
                        <a:rPr lang="en-US" sz="1000"/>
                        <a:t>Videos</a:t>
                      </a:r>
                    </a:p>
                  </a:txBody>
                  <a:tcPr/>
                </a:tc>
                <a:tc>
                  <a:txBody>
                    <a:bodyPr/>
                    <a:lstStyle/>
                    <a:p>
                      <a:r>
                        <a:rPr lang="en-US" sz="1000"/>
                        <a:t>+/-</a:t>
                      </a:r>
                    </a:p>
                  </a:txBody>
                  <a:tcPr/>
                </a:tc>
                <a:tc>
                  <a:txBody>
                    <a:bodyPr/>
                    <a:lstStyle/>
                    <a:p>
                      <a:r>
                        <a:rPr lang="en-US" sz="1000"/>
                        <a:t>Views</a:t>
                      </a:r>
                    </a:p>
                  </a:txBody>
                  <a:tcPr/>
                </a:tc>
                <a:tc>
                  <a:txBody>
                    <a:bodyPr/>
                    <a:lstStyle/>
                    <a:p>
                      <a:r>
                        <a:rPr lang="en-US" sz="1000"/>
                        <a:t>Views Change Rate</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I-Rate</a:t>
                      </a:r>
                    </a:p>
                  </a:txBody>
                  <a:tcPr/>
                </a:tc>
                <a:tc>
                  <a:txBody>
                    <a:bodyPr/>
                    <a:lstStyle/>
                    <a:p>
                      <a:r>
                        <a:rPr lang="en-US" sz="1000"/>
                        <a:t>Views Subscriber Rate</a:t>
                      </a:r>
                    </a:p>
                  </a:txBody>
                  <a:tcPr/>
                </a:tc>
                <a:extLst>
                  <a:ext uri="{0D108BD9-81ED-4DB2-BD59-A6C34878D82A}">
                    <a16:rowId xmlns:a16="http://schemas.microsoft.com/office/drawing/2014/main" val="2391780794"/>
                  </a:ext>
                </a:extLst>
              </a:tr>
              <a:tr h="370840">
                <a:tc>
                  <a:txBody>
                    <a:bodyPr/>
                    <a:lstStyle/>
                    <a:p>
                      <a:r>
                        <a:rPr lang="en-US" sz="1000"/>
                        <a:t>WDR Rockpalast</a:t>
                      </a:r>
                    </a:p>
                  </a:txBody>
                  <a:tcPr/>
                </a:tc>
                <a:tc>
                  <a:txBody>
                    <a:bodyPr/>
                    <a:lstStyle/>
                    <a:p>
                      <a:r>
                        <a:rPr lang="en-US" sz="1000"/>
                        <a:t>43183</a:t>
                      </a:r>
                    </a:p>
                  </a:txBody>
                  <a:tcPr/>
                </a:tc>
                <a:tc>
                  <a:txBody>
                    <a:bodyPr/>
                    <a:lstStyle/>
                    <a:p>
                      <a:r>
                        <a:rPr lang="en-US" sz="1000"/>
                        <a:t>1001</a:t>
                      </a:r>
                    </a:p>
                  </a:txBody>
                  <a:tcPr/>
                </a:tc>
                <a:tc>
                  <a:txBody>
                    <a:bodyPr/>
                    <a:lstStyle/>
                    <a:p>
                      <a:r>
                        <a:rPr lang="en-US" sz="1000"/>
                        <a:t>441</a:t>
                      </a:r>
                    </a:p>
                  </a:txBody>
                  <a:tcPr/>
                </a:tc>
                <a:tc>
                  <a:txBody>
                    <a:bodyPr/>
                    <a:lstStyle/>
                    <a:p>
                      <a:r>
                        <a:rPr lang="en-US" sz="1000"/>
                        <a:t>4</a:t>
                      </a:r>
                    </a:p>
                  </a:txBody>
                  <a:tcPr/>
                </a:tc>
                <a:tc>
                  <a:txBody>
                    <a:bodyPr/>
                    <a:lstStyle/>
                    <a:p>
                      <a:r>
                        <a:rPr lang="en-US" sz="1000"/>
                        <a:t>331509</a:t>
                      </a:r>
                    </a:p>
                  </a:txBody>
                  <a:tcPr/>
                </a:tc>
                <a:tc>
                  <a:txBody>
                    <a:bodyPr/>
                    <a:lstStyle/>
                    <a:p>
                      <a:r>
                        <a:rPr lang="en-US" sz="1000"/>
                        <a:t>3.8656 %</a:t>
                      </a:r>
                    </a:p>
                  </a:txBody>
                  <a:tcPr/>
                </a:tc>
                <a:tc>
                  <a:txBody>
                    <a:bodyPr/>
                    <a:lstStyle/>
                    <a:p>
                      <a:r>
                        <a:rPr lang="en-US" sz="1000"/>
                        <a:t>3627</a:t>
                      </a:r>
                    </a:p>
                  </a:txBody>
                  <a:tcPr/>
                </a:tc>
                <a:tc>
                  <a:txBody>
                    <a:bodyPr/>
                    <a:lstStyle/>
                    <a:p>
                      <a:r>
                        <a:rPr lang="en-US" sz="1000"/>
                        <a:t>137</a:t>
                      </a:r>
                    </a:p>
                  </a:txBody>
                  <a:tcPr/>
                </a:tc>
                <a:tc>
                  <a:txBody>
                    <a:bodyPr/>
                    <a:lstStyle/>
                    <a:p>
                      <a:r>
                        <a:rPr lang="en-US" sz="1000"/>
                        <a:t>312</a:t>
                      </a:r>
                    </a:p>
                  </a:txBody>
                  <a:tcPr/>
                </a:tc>
                <a:tc>
                  <a:txBody>
                    <a:bodyPr/>
                    <a:lstStyle/>
                    <a:p>
                      <a:r>
                        <a:rPr lang="en-US" sz="1000"/>
                        <a:t>9.5497 %</a:t>
                      </a:r>
                    </a:p>
                  </a:txBody>
                  <a:tcPr/>
                </a:tc>
                <a:tc>
                  <a:txBody>
                    <a:bodyPr/>
                    <a:lstStyle/>
                    <a:p>
                      <a:r>
                        <a:rPr lang="en-US" sz="1000"/>
                        <a:t>7.7670</a:t>
                      </a:r>
                    </a:p>
                  </a:txBody>
                  <a:tcPr/>
                </a:tc>
                <a:extLst>
                  <a:ext uri="{0D108BD9-81ED-4DB2-BD59-A6C34878D82A}">
                    <a16:rowId xmlns:a16="http://schemas.microsoft.com/office/drawing/2014/main" val="444246847"/>
                  </a:ext>
                </a:extLst>
              </a:tr>
              <a:tr h="370840">
                <a:tc>
                  <a:txBody>
                    <a:bodyPr/>
                    <a:lstStyle/>
                    <a:p>
                      <a:r>
                        <a:rPr lang="en-US" sz="1000"/>
                        <a:t>WDR Reisen</a:t>
                      </a:r>
                    </a:p>
                  </a:txBody>
                  <a:tcPr/>
                </a:tc>
                <a:tc>
                  <a:txBody>
                    <a:bodyPr/>
                    <a:lstStyle/>
                    <a:p>
                      <a:r>
                        <a:rPr lang="en-US" sz="1000"/>
                        <a:t>30421</a:t>
                      </a:r>
                    </a:p>
                  </a:txBody>
                  <a:tcPr/>
                </a:tc>
                <a:tc>
                  <a:txBody>
                    <a:bodyPr/>
                    <a:lstStyle/>
                    <a:p>
                      <a:r>
                        <a:rPr lang="en-US" sz="1000"/>
                        <a:t>1162</a:t>
                      </a:r>
                    </a:p>
                  </a:txBody>
                  <a:tcPr/>
                </a:tc>
                <a:tc>
                  <a:txBody>
                    <a:bodyPr/>
                    <a:lstStyle/>
                    <a:p>
                      <a:r>
                        <a:rPr lang="en-US" sz="1000"/>
                        <a:t>139</a:t>
                      </a:r>
                    </a:p>
                  </a:txBody>
                  <a:tcPr/>
                </a:tc>
                <a:tc>
                  <a:txBody>
                    <a:bodyPr/>
                    <a:lstStyle/>
                    <a:p>
                      <a:r>
                        <a:rPr lang="en-US" sz="1000"/>
                        <a:t>6</a:t>
                      </a:r>
                    </a:p>
                  </a:txBody>
                  <a:tcPr/>
                </a:tc>
                <a:tc>
                  <a:txBody>
                    <a:bodyPr/>
                    <a:lstStyle/>
                    <a:p>
                      <a:r>
                        <a:rPr lang="en-US" sz="1000"/>
                        <a:t>332192</a:t>
                      </a:r>
                    </a:p>
                  </a:txBody>
                  <a:tcPr/>
                </a:tc>
                <a:tc>
                  <a:txBody>
                    <a:bodyPr/>
                    <a:lstStyle/>
                    <a:p>
                      <a:r>
                        <a:rPr lang="en-US" sz="1000"/>
                        <a:t>6.1803 %</a:t>
                      </a:r>
                    </a:p>
                  </a:txBody>
                  <a:tcPr/>
                </a:tc>
                <a:tc>
                  <a:txBody>
                    <a:bodyPr/>
                    <a:lstStyle/>
                    <a:p>
                      <a:r>
                        <a:rPr lang="en-US" sz="1000"/>
                        <a:t>2229</a:t>
                      </a:r>
                    </a:p>
                  </a:txBody>
                  <a:tcPr/>
                </a:tc>
                <a:tc>
                  <a:txBody>
                    <a:bodyPr/>
                    <a:lstStyle/>
                    <a:p>
                      <a:r>
                        <a:rPr lang="en-US" sz="1000"/>
                        <a:t>161</a:t>
                      </a:r>
                    </a:p>
                  </a:txBody>
                  <a:tcPr/>
                </a:tc>
                <a:tc>
                  <a:txBody>
                    <a:bodyPr/>
                    <a:lstStyle/>
                    <a:p>
                      <a:r>
                        <a:rPr lang="en-US" sz="1000"/>
                        <a:t>191</a:t>
                      </a:r>
                    </a:p>
                  </a:txBody>
                  <a:tcPr/>
                </a:tc>
                <a:tc>
                  <a:txBody>
                    <a:bodyPr/>
                    <a:lstStyle/>
                    <a:p>
                      <a:r>
                        <a:rPr lang="en-US" sz="1000"/>
                        <a:t>8.6495 %</a:t>
                      </a:r>
                    </a:p>
                  </a:txBody>
                  <a:tcPr/>
                </a:tc>
                <a:tc>
                  <a:txBody>
                    <a:bodyPr/>
                    <a:lstStyle/>
                    <a:p>
                      <a:r>
                        <a:rPr lang="en-US" sz="1000"/>
                        <a:t>11.1324</a:t>
                      </a:r>
                    </a:p>
                  </a:txBody>
                  <a:tcPr/>
                </a:tc>
                <a:extLst>
                  <a:ext uri="{0D108BD9-81ED-4DB2-BD59-A6C34878D82A}">
                    <a16:rowId xmlns:a16="http://schemas.microsoft.com/office/drawing/2014/main" val="1690827095"/>
                  </a:ext>
                </a:extLst>
              </a:tr>
              <a:tr h="370840">
                <a:tc>
                  <a:txBody>
                    <a:bodyPr/>
                    <a:lstStyle/>
                    <a:p>
                      <a:r>
                        <a:rPr lang="en-US" sz="1000"/>
                        <a:t>Quarks</a:t>
                      </a:r>
                    </a:p>
                  </a:txBody>
                  <a:tcPr/>
                </a:tc>
                <a:tc>
                  <a:txBody>
                    <a:bodyPr/>
                    <a:lstStyle/>
                    <a:p>
                      <a:r>
                        <a:rPr lang="en-US" sz="1000"/>
                        <a:t>171807</a:t>
                      </a:r>
                    </a:p>
                  </a:txBody>
                  <a:tcPr/>
                </a:tc>
                <a:tc>
                  <a:txBody>
                    <a:bodyPr/>
                    <a:lstStyle/>
                    <a:p>
                      <a:r>
                        <a:rPr lang="en-US" sz="1000"/>
                        <a:t>4302</a:t>
                      </a:r>
                    </a:p>
                  </a:txBody>
                  <a:tcPr/>
                </a:tc>
                <a:tc>
                  <a:txBody>
                    <a:bodyPr/>
                    <a:lstStyle/>
                    <a:p>
                      <a:r>
                        <a:rPr lang="en-US" sz="1000"/>
                        <a:t>442</a:t>
                      </a:r>
                    </a:p>
                  </a:txBody>
                  <a:tcPr/>
                </a:tc>
                <a:tc>
                  <a:txBody>
                    <a:bodyPr/>
                    <a:lstStyle/>
                    <a:p>
                      <a:r>
                        <a:rPr lang="en-US" sz="1000"/>
                        <a:t>10</a:t>
                      </a:r>
                    </a:p>
                  </a:txBody>
                  <a:tcPr/>
                </a:tc>
                <a:tc>
                  <a:txBody>
                    <a:bodyPr/>
                    <a:lstStyle/>
                    <a:p>
                      <a:r>
                        <a:rPr lang="en-US" sz="1000"/>
                        <a:t>898234</a:t>
                      </a:r>
                    </a:p>
                  </a:txBody>
                  <a:tcPr/>
                </a:tc>
                <a:tc>
                  <a:txBody>
                    <a:bodyPr/>
                    <a:lstStyle/>
                    <a:p>
                      <a:r>
                        <a:rPr lang="en-US" sz="1000"/>
                        <a:t>5.0633 %</a:t>
                      </a:r>
                    </a:p>
                  </a:txBody>
                  <a:tcPr/>
                </a:tc>
                <a:tc>
                  <a:txBody>
                    <a:bodyPr/>
                    <a:lstStyle/>
                    <a:p>
                      <a:r>
                        <a:rPr lang="en-US" sz="1000"/>
                        <a:t>16399</a:t>
                      </a:r>
                    </a:p>
                  </a:txBody>
                  <a:tcPr/>
                </a:tc>
                <a:tc>
                  <a:txBody>
                    <a:bodyPr/>
                    <a:lstStyle/>
                    <a:p>
                      <a:r>
                        <a:rPr lang="en-US" sz="1000"/>
                        <a:t>1018</a:t>
                      </a:r>
                    </a:p>
                  </a:txBody>
                  <a:tcPr/>
                </a:tc>
                <a:tc>
                  <a:txBody>
                    <a:bodyPr/>
                    <a:lstStyle/>
                    <a:p>
                      <a:r>
                        <a:rPr lang="en-US" sz="1000"/>
                        <a:t>1425</a:t>
                      </a:r>
                    </a:p>
                  </a:txBody>
                  <a:tcPr/>
                </a:tc>
                <a:tc>
                  <a:txBody>
                    <a:bodyPr/>
                    <a:lstStyle/>
                    <a:p>
                      <a:r>
                        <a:rPr lang="en-US" sz="1000"/>
                        <a:t>11.1060 %</a:t>
                      </a:r>
                    </a:p>
                  </a:txBody>
                  <a:tcPr/>
                </a:tc>
                <a:tc>
                  <a:txBody>
                    <a:bodyPr/>
                    <a:lstStyle/>
                    <a:p>
                      <a:r>
                        <a:rPr lang="en-US" sz="1000"/>
                        <a:t>5.2944</a:t>
                      </a:r>
                    </a:p>
                  </a:txBody>
                  <a:tcPr/>
                </a:tc>
                <a:extLst>
                  <a:ext uri="{0D108BD9-81ED-4DB2-BD59-A6C34878D82A}">
                    <a16:rowId xmlns:a16="http://schemas.microsoft.com/office/drawing/2014/main" val="1304981085"/>
                  </a:ext>
                </a:extLst>
              </a:tr>
            </a:tbl>
          </a:graphicData>
        </a:graphic>
      </p:graphicFrame>
      <p:sp>
        <p:nvSpPr>
          <p:cNvPr id="4" name="Text Placeholder 3">
            <a:extLst>
              <a:ext uri="{FF2B5EF4-FFF2-40B4-BE49-F238E27FC236}">
                <a16:creationId xmlns:a16="http://schemas.microsoft.com/office/drawing/2014/main" id="{66ECA737-FD62-47C1-8877-A88144EC50A6}"/>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14513447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04D0-A607-41A9-91DE-ABB04B6CB087}"/>
              </a:ext>
            </a:extLst>
          </p:cNvPr>
          <p:cNvSpPr>
            <a:spLocks noGrp="1"/>
          </p:cNvSpPr>
          <p:nvPr>
            <p:ph type="title"/>
          </p:nvPr>
        </p:nvSpPr>
        <p:spPr/>
        <p:txBody>
          <a:bodyPr/>
          <a:lstStyle/>
          <a:p>
            <a:r>
              <a:rPr lang="de-DE"/>
              <a:t>Youtube Übersichtsradar | PB II - Wiss. Kult.</a:t>
            </a:r>
            <a:endParaRPr lang="en-US"/>
          </a:p>
        </p:txBody>
      </p:sp>
      <p:graphicFrame>
        <p:nvGraphicFramePr>
          <p:cNvPr id="6" name="Chart Placeholder 5">
            <a:extLst>
              <a:ext uri="{FF2B5EF4-FFF2-40B4-BE49-F238E27FC236}">
                <a16:creationId xmlns:a16="http://schemas.microsoft.com/office/drawing/2014/main" id="{1133AB00-59EA-41DB-B5C9-4D93D4599442}"/>
              </a:ext>
            </a:extLst>
          </p:cNvPr>
          <p:cNvGraphicFramePr>
            <a:graphicFrameLocks noGrp="1"/>
          </p:cNvGraphicFramePr>
          <p:nvPr>
            <p:ph type="chart" sz="quarter" idx="13"/>
            <p:extLst>
              <p:ext uri="{D42A27DB-BD31-4B8C-83A1-F6EECF244321}">
                <p14:modId xmlns:p14="http://schemas.microsoft.com/office/powerpoint/2010/main" val="2981207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A2AD78-ADF5-433D-9181-FE1404DD01C9}"/>
              </a:ext>
            </a:extLst>
          </p:cNvPr>
          <p:cNvSpPr>
            <a:spLocks noGrp="1"/>
          </p:cNvSpPr>
          <p:nvPr>
            <p:ph type="body" sz="quarter" idx="14"/>
          </p:nvPr>
        </p:nvSpPr>
        <p:spPr/>
        <p:txBody>
          <a:bodyPr/>
          <a:lstStyle/>
          <a:p>
            <a:r>
              <a:rPr lang="en-US"/>
              <a:t>23.04.2019 - 06.05.2019</a:t>
            </a:r>
          </a:p>
        </p:txBody>
      </p:sp>
      <p:sp>
        <p:nvSpPr>
          <p:cNvPr id="5" name="Footer Placeholder 4">
            <a:extLst>
              <a:ext uri="{FF2B5EF4-FFF2-40B4-BE49-F238E27FC236}">
                <a16:creationId xmlns:a16="http://schemas.microsoft.com/office/drawing/2014/main" id="{68FFEF55-981E-4BF0-9082-8A988FCCB6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97609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00F31-E69A-45A2-9529-995057DE7935}"/>
              </a:ext>
            </a:extLst>
          </p:cNvPr>
          <p:cNvSpPr>
            <a:spLocks noGrp="1"/>
          </p:cNvSpPr>
          <p:nvPr>
            <p:ph type="title"/>
          </p:nvPr>
        </p:nvSpPr>
        <p:spPr/>
        <p:txBody>
          <a:bodyPr/>
          <a:lstStyle/>
          <a:p>
            <a:r>
              <a:rPr lang="en-US"/>
              <a:t>Youtube Total Videos | PB II - Wiss. Kult.</a:t>
            </a:r>
          </a:p>
        </p:txBody>
      </p:sp>
      <p:graphicFrame>
        <p:nvGraphicFramePr>
          <p:cNvPr id="6" name="Chart Placeholder 5">
            <a:extLst>
              <a:ext uri="{FF2B5EF4-FFF2-40B4-BE49-F238E27FC236}">
                <a16:creationId xmlns:a16="http://schemas.microsoft.com/office/drawing/2014/main" id="{F5E257F9-2D6B-431F-A399-42B41F40C77A}"/>
              </a:ext>
            </a:extLst>
          </p:cNvPr>
          <p:cNvGraphicFramePr>
            <a:graphicFrameLocks noGrp="1"/>
          </p:cNvGraphicFramePr>
          <p:nvPr>
            <p:ph type="chart" sz="quarter" idx="13"/>
            <p:extLst>
              <p:ext uri="{D42A27DB-BD31-4B8C-83A1-F6EECF244321}">
                <p14:modId xmlns:p14="http://schemas.microsoft.com/office/powerpoint/2010/main" val="21392822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2406D1-9619-4749-9442-4F68993F450E}"/>
              </a:ext>
            </a:extLst>
          </p:cNvPr>
          <p:cNvSpPr>
            <a:spLocks noGrp="1"/>
          </p:cNvSpPr>
          <p:nvPr>
            <p:ph type="body" sz="quarter" idx="14"/>
          </p:nvPr>
        </p:nvSpPr>
        <p:spPr/>
        <p:txBody>
          <a:bodyPr/>
          <a:lstStyle/>
          <a:p>
            <a:r>
              <a:rPr lang="en-US"/>
              <a:t>01.04.2019 - 12.05.2019</a:t>
            </a:r>
          </a:p>
        </p:txBody>
      </p:sp>
      <p:sp>
        <p:nvSpPr>
          <p:cNvPr id="5" name="Footer Placeholder 4">
            <a:extLst>
              <a:ext uri="{FF2B5EF4-FFF2-40B4-BE49-F238E27FC236}">
                <a16:creationId xmlns:a16="http://schemas.microsoft.com/office/drawing/2014/main" id="{44B9B292-5008-4549-92A9-FDC0E42501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17258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61024-B5F5-42C7-8322-522E58B85892}"/>
              </a:ext>
            </a:extLst>
          </p:cNvPr>
          <p:cNvSpPr>
            <a:spLocks noGrp="1"/>
          </p:cNvSpPr>
          <p:nvPr>
            <p:ph type="title"/>
          </p:nvPr>
        </p:nvSpPr>
        <p:spPr/>
        <p:txBody>
          <a:bodyPr/>
          <a:lstStyle/>
          <a:p>
            <a:r>
              <a:rPr lang="de-DE"/>
              <a:t>Gesamte Views / Letzte 30 Tage | PB II - Wiss. Kult.</a:t>
            </a:r>
            <a:endParaRPr lang="en-US"/>
          </a:p>
        </p:txBody>
      </p:sp>
      <p:graphicFrame>
        <p:nvGraphicFramePr>
          <p:cNvPr id="6" name="Chart Placeholder 5">
            <a:extLst>
              <a:ext uri="{FF2B5EF4-FFF2-40B4-BE49-F238E27FC236}">
                <a16:creationId xmlns:a16="http://schemas.microsoft.com/office/drawing/2014/main" id="{F74ABF54-D621-46AA-86B7-0CBFDCED2833}"/>
              </a:ext>
            </a:extLst>
          </p:cNvPr>
          <p:cNvGraphicFramePr>
            <a:graphicFrameLocks noGrp="1"/>
          </p:cNvGraphicFramePr>
          <p:nvPr>
            <p:ph type="chart" sz="quarter" idx="13"/>
            <p:extLst>
              <p:ext uri="{D42A27DB-BD31-4B8C-83A1-F6EECF244321}">
                <p14:modId xmlns:p14="http://schemas.microsoft.com/office/powerpoint/2010/main" val="2069593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3BE576-9671-4C67-96E2-1804C1B48613}"/>
              </a:ext>
            </a:extLst>
          </p:cNvPr>
          <p:cNvSpPr>
            <a:spLocks noGrp="1"/>
          </p:cNvSpPr>
          <p:nvPr>
            <p:ph type="body" sz="quarter" idx="14"/>
          </p:nvPr>
        </p:nvSpPr>
        <p:spPr/>
        <p:txBody>
          <a:bodyPr/>
          <a:lstStyle/>
          <a:p>
            <a:r>
              <a:rPr lang="en-US"/>
              <a:t>06.04.2019 - 06.05.2019</a:t>
            </a:r>
          </a:p>
        </p:txBody>
      </p:sp>
      <p:sp>
        <p:nvSpPr>
          <p:cNvPr id="5" name="Footer Placeholder 4">
            <a:extLst>
              <a:ext uri="{FF2B5EF4-FFF2-40B4-BE49-F238E27FC236}">
                <a16:creationId xmlns:a16="http://schemas.microsoft.com/office/drawing/2014/main" id="{EFD1B0DB-870F-46D5-987A-6AB3F6A1A8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64838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23970-E3CC-43FB-89D0-B14E52233C7A}"/>
              </a:ext>
            </a:extLst>
          </p:cNvPr>
          <p:cNvSpPr>
            <a:spLocks noGrp="1"/>
          </p:cNvSpPr>
          <p:nvPr>
            <p:ph type="title"/>
          </p:nvPr>
        </p:nvSpPr>
        <p:spPr/>
        <p:txBody>
          <a:bodyPr/>
          <a:lstStyle/>
          <a:p>
            <a:r>
              <a:rPr lang="de-DE"/>
              <a:t>Subscriber Zuwachs pro Woche / Letzte 4 Wochen | PB II - Wiss. Kult.</a:t>
            </a:r>
            <a:endParaRPr lang="en-US"/>
          </a:p>
        </p:txBody>
      </p:sp>
      <p:graphicFrame>
        <p:nvGraphicFramePr>
          <p:cNvPr id="6" name="Chart Placeholder 5">
            <a:extLst>
              <a:ext uri="{FF2B5EF4-FFF2-40B4-BE49-F238E27FC236}">
                <a16:creationId xmlns:a16="http://schemas.microsoft.com/office/drawing/2014/main" id="{152B90EB-ACAF-42E8-AFBC-09ED72650235}"/>
              </a:ext>
            </a:extLst>
          </p:cNvPr>
          <p:cNvGraphicFramePr>
            <a:graphicFrameLocks noGrp="1"/>
          </p:cNvGraphicFramePr>
          <p:nvPr>
            <p:ph type="chart" sz="quarter" idx="13"/>
            <p:extLst>
              <p:ext uri="{D42A27DB-BD31-4B8C-83A1-F6EECF244321}">
                <p14:modId xmlns:p14="http://schemas.microsoft.com/office/powerpoint/2010/main" val="1487951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42F7A3-DC35-4BCD-90B2-50139A814DD4}"/>
              </a:ext>
            </a:extLst>
          </p:cNvPr>
          <p:cNvSpPr>
            <a:spLocks noGrp="1"/>
          </p:cNvSpPr>
          <p:nvPr>
            <p:ph type="body" sz="quarter" idx="14"/>
          </p:nvPr>
        </p:nvSpPr>
        <p:spPr/>
        <p:txBody>
          <a:bodyPr/>
          <a:lstStyle/>
          <a:p>
            <a:r>
              <a:rPr lang="en-US"/>
              <a:t>01.04.2019 - 12.05.2019</a:t>
            </a:r>
          </a:p>
        </p:txBody>
      </p:sp>
      <p:sp>
        <p:nvSpPr>
          <p:cNvPr id="5" name="Footer Placeholder 4">
            <a:extLst>
              <a:ext uri="{FF2B5EF4-FFF2-40B4-BE49-F238E27FC236}">
                <a16:creationId xmlns:a16="http://schemas.microsoft.com/office/drawing/2014/main" id="{7AEEED1B-A61A-4BE4-A251-AF4666AF3A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0968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F1934-6B58-4AEF-97B7-B43AC1918B61}"/>
              </a:ext>
            </a:extLst>
          </p:cNvPr>
          <p:cNvSpPr>
            <a:spLocks noGrp="1"/>
          </p:cNvSpPr>
          <p:nvPr>
            <p:ph type="title"/>
          </p:nvPr>
        </p:nvSpPr>
        <p:spPr/>
        <p:txBody>
          <a:bodyPr/>
          <a:lstStyle/>
          <a:p>
            <a:r>
              <a:rPr lang="de-DE"/>
              <a:t>Top Viedeos sortiert nach Views / Letzte 2 Wochen | PB II - Wiss. Kult.</a:t>
            </a:r>
            <a:endParaRPr lang="en-US"/>
          </a:p>
        </p:txBody>
      </p:sp>
      <p:graphicFrame>
        <p:nvGraphicFramePr>
          <p:cNvPr id="5" name="Table Placeholder 4">
            <a:extLst>
              <a:ext uri="{FF2B5EF4-FFF2-40B4-BE49-F238E27FC236}">
                <a16:creationId xmlns:a16="http://schemas.microsoft.com/office/drawing/2014/main" id="{0DFD2A5D-5EB9-4A59-B56C-320321DF5EB8}"/>
              </a:ext>
            </a:extLst>
          </p:cNvPr>
          <p:cNvGraphicFramePr>
            <a:graphicFrameLocks noGrp="1"/>
          </p:cNvGraphicFramePr>
          <p:nvPr>
            <p:ph type="tbl" sz="quarter" idx="13"/>
            <p:extLst>
              <p:ext uri="{D42A27DB-BD31-4B8C-83A1-F6EECF244321}">
                <p14:modId xmlns:p14="http://schemas.microsoft.com/office/powerpoint/2010/main" val="3440225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96067752"/>
                    </a:ext>
                  </a:extLst>
                </a:gridCol>
                <a:gridCol w="822960">
                  <a:extLst>
                    <a:ext uri="{9D8B030D-6E8A-4147-A177-3AD203B41FA5}">
                      <a16:colId xmlns:a16="http://schemas.microsoft.com/office/drawing/2014/main" val="2690274001"/>
                    </a:ext>
                  </a:extLst>
                </a:gridCol>
                <a:gridCol w="822960">
                  <a:extLst>
                    <a:ext uri="{9D8B030D-6E8A-4147-A177-3AD203B41FA5}">
                      <a16:colId xmlns:a16="http://schemas.microsoft.com/office/drawing/2014/main" val="1338188741"/>
                    </a:ext>
                  </a:extLst>
                </a:gridCol>
                <a:gridCol w="822960">
                  <a:extLst>
                    <a:ext uri="{9D8B030D-6E8A-4147-A177-3AD203B41FA5}">
                      <a16:colId xmlns:a16="http://schemas.microsoft.com/office/drawing/2014/main" val="2692152681"/>
                    </a:ext>
                  </a:extLst>
                </a:gridCol>
                <a:gridCol w="822960">
                  <a:extLst>
                    <a:ext uri="{9D8B030D-6E8A-4147-A177-3AD203B41FA5}">
                      <a16:colId xmlns:a16="http://schemas.microsoft.com/office/drawing/2014/main" val="3503426371"/>
                    </a:ext>
                  </a:extLst>
                </a:gridCol>
                <a:gridCol w="822960">
                  <a:extLst>
                    <a:ext uri="{9D8B030D-6E8A-4147-A177-3AD203B41FA5}">
                      <a16:colId xmlns:a16="http://schemas.microsoft.com/office/drawing/2014/main" val="1602409727"/>
                    </a:ext>
                  </a:extLst>
                </a:gridCol>
                <a:gridCol w="822960">
                  <a:extLst>
                    <a:ext uri="{9D8B030D-6E8A-4147-A177-3AD203B41FA5}">
                      <a16:colId xmlns:a16="http://schemas.microsoft.com/office/drawing/2014/main" val="1103150773"/>
                    </a:ext>
                  </a:extLst>
                </a:gridCol>
              </a:tblGrid>
              <a:tr h="370840">
                <a:tc>
                  <a:txBody>
                    <a:bodyPr/>
                    <a:lstStyle/>
                    <a:p>
                      <a:r>
                        <a:rPr lang="en-US" sz="1000"/>
                        <a:t>Video</a:t>
                      </a:r>
                    </a:p>
                  </a:txBody>
                  <a:tcPr/>
                </a:tc>
                <a:tc>
                  <a:txBody>
                    <a:bodyPr/>
                    <a:lstStyle/>
                    <a:p>
                      <a:r>
                        <a:rPr lang="en-US" sz="1000"/>
                        <a:t>Last Updated</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1856620905"/>
                  </a:ext>
                </a:extLst>
              </a:tr>
              <a:tr h="370840">
                <a:tc>
                  <a:txBody>
                    <a:bodyPr/>
                    <a:lstStyle/>
                    <a:p>
                      <a:r>
                        <a:rPr lang="de-DE" sz="1000" b="1"/>
                        <a:t> Quarks - 2019-04-27 18:00:05 </a:t>
                      </a:r>
                      <a:r>
                        <a:rPr lang="de-DE" sz="1000"/>
                        <a:t>
 Sozialexperiment: Wirken Männer im Ferrari auf Frauen attraktiver? | Quarks</a:t>
                      </a:r>
                      <a:endParaRPr lang="en-US" sz="1000"/>
                    </a:p>
                  </a:txBody>
                  <a:tcPr/>
                </a:tc>
                <a:tc>
                  <a:txBody>
                    <a:bodyPr/>
                    <a:lstStyle/>
                    <a:p>
                      <a:r>
                        <a:rPr lang="en-US" sz="1000"/>
                        <a:t>07.05.2019 05:20:10</a:t>
                      </a:r>
                    </a:p>
                  </a:txBody>
                  <a:tcPr/>
                </a:tc>
                <a:tc>
                  <a:txBody>
                    <a:bodyPr/>
                    <a:lstStyle/>
                    <a:p>
                      <a:r>
                        <a:rPr lang="en-US" sz="1000"/>
                        <a:t>05:42</a:t>
                      </a:r>
                    </a:p>
                  </a:txBody>
                  <a:tcPr/>
                </a:tc>
                <a:tc>
                  <a:txBody>
                    <a:bodyPr/>
                    <a:lstStyle/>
                    <a:p>
                      <a:r>
                        <a:rPr lang="en-US" sz="1000"/>
                        <a:t>141543</a:t>
                      </a:r>
                    </a:p>
                  </a:txBody>
                  <a:tcPr/>
                </a:tc>
                <a:tc>
                  <a:txBody>
                    <a:bodyPr/>
                    <a:lstStyle/>
                    <a:p>
                      <a:r>
                        <a:rPr lang="en-US" sz="1000"/>
                        <a:t>2082</a:t>
                      </a:r>
                    </a:p>
                  </a:txBody>
                  <a:tcPr/>
                </a:tc>
                <a:tc>
                  <a:txBody>
                    <a:bodyPr/>
                    <a:lstStyle/>
                    <a:p>
                      <a:r>
                        <a:rPr lang="en-US" sz="1000"/>
                        <a:t>240</a:t>
                      </a:r>
                    </a:p>
                  </a:txBody>
                  <a:tcPr/>
                </a:tc>
                <a:tc>
                  <a:txBody>
                    <a:bodyPr/>
                    <a:lstStyle/>
                    <a:p>
                      <a:r>
                        <a:rPr lang="en-US" sz="1000"/>
                        <a:t>499</a:t>
                      </a:r>
                    </a:p>
                  </a:txBody>
                  <a:tcPr/>
                </a:tc>
                <a:extLst>
                  <a:ext uri="{0D108BD9-81ED-4DB2-BD59-A6C34878D82A}">
                    <a16:rowId xmlns:a16="http://schemas.microsoft.com/office/drawing/2014/main" val="13325407"/>
                  </a:ext>
                </a:extLst>
              </a:tr>
              <a:tr h="370840">
                <a:tc>
                  <a:txBody>
                    <a:bodyPr/>
                    <a:lstStyle/>
                    <a:p>
                      <a:r>
                        <a:rPr lang="de-DE" sz="1000" b="1"/>
                        <a:t> WDR Reisen - 2019-04-24 19:00:02 </a:t>
                      </a:r>
                      <a:r>
                        <a:rPr lang="de-DE" sz="1000"/>
                        <a:t>
 Auf dem Canal du Midi zum Mittelmeer | WDR Reisen</a:t>
                      </a:r>
                      <a:endParaRPr lang="en-US" sz="1000"/>
                    </a:p>
                  </a:txBody>
                  <a:tcPr/>
                </a:tc>
                <a:tc>
                  <a:txBody>
                    <a:bodyPr/>
                    <a:lstStyle/>
                    <a:p>
                      <a:r>
                        <a:rPr lang="en-US" sz="1000"/>
                        <a:t>07.05.2019 05:17:05</a:t>
                      </a:r>
                    </a:p>
                  </a:txBody>
                  <a:tcPr/>
                </a:tc>
                <a:tc>
                  <a:txBody>
                    <a:bodyPr/>
                    <a:lstStyle/>
                    <a:p>
                      <a:r>
                        <a:rPr lang="en-US" sz="1000"/>
                        <a:t>29:48</a:t>
                      </a:r>
                    </a:p>
                  </a:txBody>
                  <a:tcPr/>
                </a:tc>
                <a:tc>
                  <a:txBody>
                    <a:bodyPr/>
                    <a:lstStyle/>
                    <a:p>
                      <a:r>
                        <a:rPr lang="en-US" sz="1000"/>
                        <a:t>27952</a:t>
                      </a:r>
                    </a:p>
                  </a:txBody>
                  <a:tcPr/>
                </a:tc>
                <a:tc>
                  <a:txBody>
                    <a:bodyPr/>
                    <a:lstStyle/>
                    <a:p>
                      <a:r>
                        <a:rPr lang="en-US" sz="1000"/>
                        <a:t>291</a:t>
                      </a:r>
                    </a:p>
                  </a:txBody>
                  <a:tcPr/>
                </a:tc>
                <a:tc>
                  <a:txBody>
                    <a:bodyPr/>
                    <a:lstStyle/>
                    <a:p>
                      <a:r>
                        <a:rPr lang="en-US" sz="1000"/>
                        <a:t>10</a:t>
                      </a:r>
                    </a:p>
                  </a:txBody>
                  <a:tcPr/>
                </a:tc>
                <a:tc>
                  <a:txBody>
                    <a:bodyPr/>
                    <a:lstStyle/>
                    <a:p>
                      <a:r>
                        <a:rPr lang="en-US" sz="1000"/>
                        <a:t>36</a:t>
                      </a:r>
                    </a:p>
                  </a:txBody>
                  <a:tcPr/>
                </a:tc>
                <a:extLst>
                  <a:ext uri="{0D108BD9-81ED-4DB2-BD59-A6C34878D82A}">
                    <a16:rowId xmlns:a16="http://schemas.microsoft.com/office/drawing/2014/main" val="2725735779"/>
                  </a:ext>
                </a:extLst>
              </a:tr>
              <a:tr h="370840">
                <a:tc>
                  <a:txBody>
                    <a:bodyPr/>
                    <a:lstStyle/>
                    <a:p>
                      <a:r>
                        <a:rPr lang="en-US" sz="1000" b="1"/>
                        <a:t> Quarks - 2019-05-04 11:30:01 </a:t>
                      </a:r>
                      <a:r>
                        <a:rPr lang="en-US" sz="1000"/>
                        <a:t>
 Warum haben Männer Brustwarzen? | Quarks (Exklusiv auf YouTube)</a:t>
                      </a:r>
                    </a:p>
                  </a:txBody>
                  <a:tcPr/>
                </a:tc>
                <a:tc>
                  <a:txBody>
                    <a:bodyPr/>
                    <a:lstStyle/>
                    <a:p>
                      <a:r>
                        <a:rPr lang="en-US" sz="1000"/>
                        <a:t>07.05.2019 05:20:10</a:t>
                      </a:r>
                    </a:p>
                  </a:txBody>
                  <a:tcPr/>
                </a:tc>
                <a:tc>
                  <a:txBody>
                    <a:bodyPr/>
                    <a:lstStyle/>
                    <a:p>
                      <a:r>
                        <a:rPr lang="en-US" sz="1000"/>
                        <a:t>02:05</a:t>
                      </a:r>
                    </a:p>
                  </a:txBody>
                  <a:tcPr/>
                </a:tc>
                <a:tc>
                  <a:txBody>
                    <a:bodyPr/>
                    <a:lstStyle/>
                    <a:p>
                      <a:r>
                        <a:rPr lang="en-US" sz="1000"/>
                        <a:t>18248</a:t>
                      </a:r>
                    </a:p>
                  </a:txBody>
                  <a:tcPr/>
                </a:tc>
                <a:tc>
                  <a:txBody>
                    <a:bodyPr/>
                    <a:lstStyle/>
                    <a:p>
                      <a:r>
                        <a:rPr lang="en-US" sz="1000"/>
                        <a:t>924</a:t>
                      </a:r>
                    </a:p>
                  </a:txBody>
                  <a:tcPr/>
                </a:tc>
                <a:tc>
                  <a:txBody>
                    <a:bodyPr/>
                    <a:lstStyle/>
                    <a:p>
                      <a:r>
                        <a:rPr lang="en-US" sz="1000"/>
                        <a:t>19</a:t>
                      </a:r>
                    </a:p>
                  </a:txBody>
                  <a:tcPr/>
                </a:tc>
                <a:tc>
                  <a:txBody>
                    <a:bodyPr/>
                    <a:lstStyle/>
                    <a:p>
                      <a:r>
                        <a:rPr lang="en-US" sz="1000"/>
                        <a:t>111</a:t>
                      </a:r>
                    </a:p>
                  </a:txBody>
                  <a:tcPr/>
                </a:tc>
                <a:extLst>
                  <a:ext uri="{0D108BD9-81ED-4DB2-BD59-A6C34878D82A}">
                    <a16:rowId xmlns:a16="http://schemas.microsoft.com/office/drawing/2014/main" val="3363721972"/>
                  </a:ext>
                </a:extLst>
              </a:tr>
              <a:tr h="370840">
                <a:tc>
                  <a:txBody>
                    <a:bodyPr/>
                    <a:lstStyle/>
                    <a:p>
                      <a:r>
                        <a:rPr lang="de-DE" sz="1000" b="1"/>
                        <a:t> Quarks - 2019-04-28 18:00:00 </a:t>
                      </a:r>
                      <a:r>
                        <a:rPr lang="de-DE" sz="1000"/>
                        <a:t>
 Kritik an der EU überprüft: Drei häufige Punkte | Quarks</a:t>
                      </a:r>
                      <a:endParaRPr lang="en-US" sz="1000"/>
                    </a:p>
                  </a:txBody>
                  <a:tcPr/>
                </a:tc>
                <a:tc>
                  <a:txBody>
                    <a:bodyPr/>
                    <a:lstStyle/>
                    <a:p>
                      <a:r>
                        <a:rPr lang="en-US" sz="1000"/>
                        <a:t>07.05.2019 05:20:10</a:t>
                      </a:r>
                    </a:p>
                  </a:txBody>
                  <a:tcPr/>
                </a:tc>
                <a:tc>
                  <a:txBody>
                    <a:bodyPr/>
                    <a:lstStyle/>
                    <a:p>
                      <a:r>
                        <a:rPr lang="en-US" sz="1000"/>
                        <a:t>04:41</a:t>
                      </a:r>
                    </a:p>
                  </a:txBody>
                  <a:tcPr/>
                </a:tc>
                <a:tc>
                  <a:txBody>
                    <a:bodyPr/>
                    <a:lstStyle/>
                    <a:p>
                      <a:r>
                        <a:rPr lang="en-US" sz="1000"/>
                        <a:t>17527</a:t>
                      </a:r>
                    </a:p>
                  </a:txBody>
                  <a:tcPr/>
                </a:tc>
                <a:tc>
                  <a:txBody>
                    <a:bodyPr/>
                    <a:lstStyle/>
                    <a:p>
                      <a:r>
                        <a:rPr lang="en-US" sz="1000"/>
                        <a:t>887</a:t>
                      </a:r>
                    </a:p>
                  </a:txBody>
                  <a:tcPr/>
                </a:tc>
                <a:tc>
                  <a:txBody>
                    <a:bodyPr/>
                    <a:lstStyle/>
                    <a:p>
                      <a:r>
                        <a:rPr lang="en-US" sz="1000"/>
                        <a:t>48</a:t>
                      </a:r>
                    </a:p>
                  </a:txBody>
                  <a:tcPr/>
                </a:tc>
                <a:tc>
                  <a:txBody>
                    <a:bodyPr/>
                    <a:lstStyle/>
                    <a:p>
                      <a:r>
                        <a:rPr lang="en-US" sz="1000"/>
                        <a:t>178</a:t>
                      </a:r>
                    </a:p>
                  </a:txBody>
                  <a:tcPr/>
                </a:tc>
                <a:extLst>
                  <a:ext uri="{0D108BD9-81ED-4DB2-BD59-A6C34878D82A}">
                    <a16:rowId xmlns:a16="http://schemas.microsoft.com/office/drawing/2014/main" val="2309890240"/>
                  </a:ext>
                </a:extLst>
              </a:tr>
              <a:tr h="370840">
                <a:tc>
                  <a:txBody>
                    <a:bodyPr/>
                    <a:lstStyle/>
                    <a:p>
                      <a:r>
                        <a:rPr lang="de-DE" sz="1000" b="1"/>
                        <a:t> Quarks - 2019-05-01 18:00:00 </a:t>
                      </a:r>
                      <a:r>
                        <a:rPr lang="de-DE" sz="1000"/>
                        <a:t>
 Was kostet die EU? | Quarks</a:t>
                      </a:r>
                      <a:endParaRPr lang="en-US" sz="1000"/>
                    </a:p>
                  </a:txBody>
                  <a:tcPr/>
                </a:tc>
                <a:tc>
                  <a:txBody>
                    <a:bodyPr/>
                    <a:lstStyle/>
                    <a:p>
                      <a:r>
                        <a:rPr lang="en-US" sz="1000"/>
                        <a:t>07.05.2019 05:20:10</a:t>
                      </a:r>
                    </a:p>
                  </a:txBody>
                  <a:tcPr/>
                </a:tc>
                <a:tc>
                  <a:txBody>
                    <a:bodyPr/>
                    <a:lstStyle/>
                    <a:p>
                      <a:r>
                        <a:rPr lang="en-US" sz="1000"/>
                        <a:t>03:15</a:t>
                      </a:r>
                    </a:p>
                  </a:txBody>
                  <a:tcPr/>
                </a:tc>
                <a:tc>
                  <a:txBody>
                    <a:bodyPr/>
                    <a:lstStyle/>
                    <a:p>
                      <a:r>
                        <a:rPr lang="en-US" sz="1000"/>
                        <a:t>17016</a:t>
                      </a:r>
                    </a:p>
                  </a:txBody>
                  <a:tcPr/>
                </a:tc>
                <a:tc>
                  <a:txBody>
                    <a:bodyPr/>
                    <a:lstStyle/>
                    <a:p>
                      <a:r>
                        <a:rPr lang="en-US" sz="1000"/>
                        <a:t>1046</a:t>
                      </a:r>
                    </a:p>
                  </a:txBody>
                  <a:tcPr/>
                </a:tc>
                <a:tc>
                  <a:txBody>
                    <a:bodyPr/>
                    <a:lstStyle/>
                    <a:p>
                      <a:r>
                        <a:rPr lang="en-US" sz="1000"/>
                        <a:t>39</a:t>
                      </a:r>
                    </a:p>
                  </a:txBody>
                  <a:tcPr/>
                </a:tc>
                <a:tc>
                  <a:txBody>
                    <a:bodyPr/>
                    <a:lstStyle/>
                    <a:p>
                      <a:r>
                        <a:rPr lang="en-US" sz="1000"/>
                        <a:t>150</a:t>
                      </a:r>
                    </a:p>
                  </a:txBody>
                  <a:tcPr/>
                </a:tc>
                <a:extLst>
                  <a:ext uri="{0D108BD9-81ED-4DB2-BD59-A6C34878D82A}">
                    <a16:rowId xmlns:a16="http://schemas.microsoft.com/office/drawing/2014/main" val="1666338618"/>
                  </a:ext>
                </a:extLst>
              </a:tr>
              <a:tr h="370840">
                <a:tc>
                  <a:txBody>
                    <a:bodyPr/>
                    <a:lstStyle/>
                    <a:p>
                      <a:r>
                        <a:rPr lang="de-DE" sz="1000" b="1"/>
                        <a:t> Quarks - 2019-04-26 18:00:09 </a:t>
                      </a:r>
                      <a:r>
                        <a:rPr lang="de-DE" sz="1000"/>
                        <a:t>
 Bewiesen: Allergie auf Fleisch gibt es wirklich | Quarks</a:t>
                      </a:r>
                      <a:endParaRPr lang="en-US" sz="1000"/>
                    </a:p>
                  </a:txBody>
                  <a:tcPr/>
                </a:tc>
                <a:tc>
                  <a:txBody>
                    <a:bodyPr/>
                    <a:lstStyle/>
                    <a:p>
                      <a:r>
                        <a:rPr lang="en-US" sz="1000"/>
                        <a:t>07.05.2019 05:20:10</a:t>
                      </a:r>
                    </a:p>
                  </a:txBody>
                  <a:tcPr/>
                </a:tc>
                <a:tc>
                  <a:txBody>
                    <a:bodyPr/>
                    <a:lstStyle/>
                    <a:p>
                      <a:r>
                        <a:rPr lang="en-US" sz="1000"/>
                        <a:t>05:23</a:t>
                      </a:r>
                    </a:p>
                  </a:txBody>
                  <a:tcPr/>
                </a:tc>
                <a:tc>
                  <a:txBody>
                    <a:bodyPr/>
                    <a:lstStyle/>
                    <a:p>
                      <a:r>
                        <a:rPr lang="en-US" sz="1000"/>
                        <a:t>16386</a:t>
                      </a:r>
                    </a:p>
                  </a:txBody>
                  <a:tcPr/>
                </a:tc>
                <a:tc>
                  <a:txBody>
                    <a:bodyPr/>
                    <a:lstStyle/>
                    <a:p>
                      <a:r>
                        <a:rPr lang="en-US" sz="1000"/>
                        <a:t>942</a:t>
                      </a:r>
                    </a:p>
                  </a:txBody>
                  <a:tcPr/>
                </a:tc>
                <a:tc>
                  <a:txBody>
                    <a:bodyPr/>
                    <a:lstStyle/>
                    <a:p>
                      <a:r>
                        <a:rPr lang="en-US" sz="1000"/>
                        <a:t>13</a:t>
                      </a:r>
                    </a:p>
                  </a:txBody>
                  <a:tcPr/>
                </a:tc>
                <a:tc>
                  <a:txBody>
                    <a:bodyPr/>
                    <a:lstStyle/>
                    <a:p>
                      <a:r>
                        <a:rPr lang="en-US" sz="1000"/>
                        <a:t>173</a:t>
                      </a:r>
                    </a:p>
                  </a:txBody>
                  <a:tcPr/>
                </a:tc>
                <a:extLst>
                  <a:ext uri="{0D108BD9-81ED-4DB2-BD59-A6C34878D82A}">
                    <a16:rowId xmlns:a16="http://schemas.microsoft.com/office/drawing/2014/main" val="4026579688"/>
                  </a:ext>
                </a:extLst>
              </a:tr>
              <a:tr h="370840">
                <a:tc>
                  <a:txBody>
                    <a:bodyPr/>
                    <a:lstStyle/>
                    <a:p>
                      <a:r>
                        <a:rPr lang="de-DE" sz="1000" b="1"/>
                        <a:t> Quarks - 2019-05-05 18:00:02 </a:t>
                      </a:r>
                      <a:r>
                        <a:rPr lang="de-DE" sz="1000"/>
                        <a:t>
 Wie der Halsbandsittich in NRW heimisch wurde | Quarks</a:t>
                      </a:r>
                      <a:endParaRPr lang="en-US" sz="1000"/>
                    </a:p>
                  </a:txBody>
                  <a:tcPr/>
                </a:tc>
                <a:tc>
                  <a:txBody>
                    <a:bodyPr/>
                    <a:lstStyle/>
                    <a:p>
                      <a:r>
                        <a:rPr lang="en-US" sz="1000"/>
                        <a:t>07.05.2019 05:20:10</a:t>
                      </a:r>
                    </a:p>
                  </a:txBody>
                  <a:tcPr/>
                </a:tc>
                <a:tc>
                  <a:txBody>
                    <a:bodyPr/>
                    <a:lstStyle/>
                    <a:p>
                      <a:r>
                        <a:rPr lang="en-US" sz="1000"/>
                        <a:t>07:18</a:t>
                      </a:r>
                    </a:p>
                  </a:txBody>
                  <a:tcPr/>
                </a:tc>
                <a:tc>
                  <a:txBody>
                    <a:bodyPr/>
                    <a:lstStyle/>
                    <a:p>
                      <a:r>
                        <a:rPr lang="en-US" sz="1000"/>
                        <a:t>14844</a:t>
                      </a:r>
                    </a:p>
                  </a:txBody>
                  <a:tcPr/>
                </a:tc>
                <a:tc>
                  <a:txBody>
                    <a:bodyPr/>
                    <a:lstStyle/>
                    <a:p>
                      <a:r>
                        <a:rPr lang="en-US" sz="1000"/>
                        <a:t>589</a:t>
                      </a:r>
                    </a:p>
                  </a:txBody>
                  <a:tcPr/>
                </a:tc>
                <a:tc>
                  <a:txBody>
                    <a:bodyPr/>
                    <a:lstStyle/>
                    <a:p>
                      <a:r>
                        <a:rPr lang="en-US" sz="1000"/>
                        <a:t>10</a:t>
                      </a:r>
                    </a:p>
                  </a:txBody>
                  <a:tcPr/>
                </a:tc>
                <a:tc>
                  <a:txBody>
                    <a:bodyPr/>
                    <a:lstStyle/>
                    <a:p>
                      <a:r>
                        <a:rPr lang="en-US" sz="1000"/>
                        <a:t>143</a:t>
                      </a:r>
                    </a:p>
                  </a:txBody>
                  <a:tcPr/>
                </a:tc>
                <a:extLst>
                  <a:ext uri="{0D108BD9-81ED-4DB2-BD59-A6C34878D82A}">
                    <a16:rowId xmlns:a16="http://schemas.microsoft.com/office/drawing/2014/main" val="4067702342"/>
                  </a:ext>
                </a:extLst>
              </a:tr>
              <a:tr h="370840">
                <a:tc>
                  <a:txBody>
                    <a:bodyPr/>
                    <a:lstStyle/>
                    <a:p>
                      <a:r>
                        <a:rPr lang="de-DE" sz="1000" b="1"/>
                        <a:t> Quarks - 2019-04-24 18:00:08 </a:t>
                      </a:r>
                      <a:r>
                        <a:rPr lang="de-DE" sz="1000"/>
                        <a:t>
 Habe ich eine Allergie oder Unverträglichkeit? | Quarks</a:t>
                      </a:r>
                      <a:endParaRPr lang="en-US" sz="1000"/>
                    </a:p>
                  </a:txBody>
                  <a:tcPr/>
                </a:tc>
                <a:tc>
                  <a:txBody>
                    <a:bodyPr/>
                    <a:lstStyle/>
                    <a:p>
                      <a:r>
                        <a:rPr lang="en-US" sz="1000"/>
                        <a:t>07.05.2019 05:20:10</a:t>
                      </a:r>
                    </a:p>
                  </a:txBody>
                  <a:tcPr/>
                </a:tc>
                <a:tc>
                  <a:txBody>
                    <a:bodyPr/>
                    <a:lstStyle/>
                    <a:p>
                      <a:r>
                        <a:rPr lang="en-US" sz="1000"/>
                        <a:t>03:39</a:t>
                      </a:r>
                    </a:p>
                  </a:txBody>
                  <a:tcPr/>
                </a:tc>
                <a:tc>
                  <a:txBody>
                    <a:bodyPr/>
                    <a:lstStyle/>
                    <a:p>
                      <a:r>
                        <a:rPr lang="en-US" sz="1000"/>
                        <a:t>9785</a:t>
                      </a:r>
                    </a:p>
                  </a:txBody>
                  <a:tcPr/>
                </a:tc>
                <a:tc>
                  <a:txBody>
                    <a:bodyPr/>
                    <a:lstStyle/>
                    <a:p>
                      <a:r>
                        <a:rPr lang="en-US" sz="1000"/>
                        <a:t>419</a:t>
                      </a:r>
                    </a:p>
                  </a:txBody>
                  <a:tcPr/>
                </a:tc>
                <a:tc>
                  <a:txBody>
                    <a:bodyPr/>
                    <a:lstStyle/>
                    <a:p>
                      <a:r>
                        <a:rPr lang="en-US" sz="1000"/>
                        <a:t>15</a:t>
                      </a:r>
                    </a:p>
                  </a:txBody>
                  <a:tcPr/>
                </a:tc>
                <a:tc>
                  <a:txBody>
                    <a:bodyPr/>
                    <a:lstStyle/>
                    <a:p>
                      <a:r>
                        <a:rPr lang="en-US" sz="1000"/>
                        <a:t>45</a:t>
                      </a:r>
                    </a:p>
                  </a:txBody>
                  <a:tcPr/>
                </a:tc>
                <a:extLst>
                  <a:ext uri="{0D108BD9-81ED-4DB2-BD59-A6C34878D82A}">
                    <a16:rowId xmlns:a16="http://schemas.microsoft.com/office/drawing/2014/main" val="1225494661"/>
                  </a:ext>
                </a:extLst>
              </a:tr>
              <a:tr h="370840">
                <a:tc>
                  <a:txBody>
                    <a:bodyPr/>
                    <a:lstStyle/>
                    <a:p>
                      <a:r>
                        <a:rPr lang="de-DE" sz="1000" b="1"/>
                        <a:t> Quarks - 2019-05-03 18:00:10 </a:t>
                      </a:r>
                      <a:r>
                        <a:rPr lang="de-DE" sz="1000"/>
                        <a:t>
 Fisch nach Quote: Wie die EU die Nordsee rettet | Quarks</a:t>
                      </a:r>
                      <a:endParaRPr lang="en-US" sz="1000"/>
                    </a:p>
                  </a:txBody>
                  <a:tcPr/>
                </a:tc>
                <a:tc>
                  <a:txBody>
                    <a:bodyPr/>
                    <a:lstStyle/>
                    <a:p>
                      <a:r>
                        <a:rPr lang="en-US" sz="1000"/>
                        <a:t>07.05.2019 05:20:10</a:t>
                      </a:r>
                    </a:p>
                  </a:txBody>
                  <a:tcPr/>
                </a:tc>
                <a:tc>
                  <a:txBody>
                    <a:bodyPr/>
                    <a:lstStyle/>
                    <a:p>
                      <a:r>
                        <a:rPr lang="en-US" sz="1000"/>
                        <a:t>05:53</a:t>
                      </a:r>
                    </a:p>
                  </a:txBody>
                  <a:tcPr/>
                </a:tc>
                <a:tc>
                  <a:txBody>
                    <a:bodyPr/>
                    <a:lstStyle/>
                    <a:p>
                      <a:r>
                        <a:rPr lang="en-US" sz="1000"/>
                        <a:t>7296</a:t>
                      </a:r>
                    </a:p>
                  </a:txBody>
                  <a:tcPr/>
                </a:tc>
                <a:tc>
                  <a:txBody>
                    <a:bodyPr/>
                    <a:lstStyle/>
                    <a:p>
                      <a:r>
                        <a:rPr lang="en-US" sz="1000"/>
                        <a:t>471</a:t>
                      </a:r>
                    </a:p>
                  </a:txBody>
                  <a:tcPr/>
                </a:tc>
                <a:tc>
                  <a:txBody>
                    <a:bodyPr/>
                    <a:lstStyle/>
                    <a:p>
                      <a:r>
                        <a:rPr lang="en-US" sz="1000"/>
                        <a:t>3</a:t>
                      </a:r>
                    </a:p>
                  </a:txBody>
                  <a:tcPr/>
                </a:tc>
                <a:tc>
                  <a:txBody>
                    <a:bodyPr/>
                    <a:lstStyle/>
                    <a:p>
                      <a:r>
                        <a:rPr lang="en-US" sz="1000"/>
                        <a:t>43</a:t>
                      </a:r>
                    </a:p>
                  </a:txBody>
                  <a:tcPr/>
                </a:tc>
                <a:extLst>
                  <a:ext uri="{0D108BD9-81ED-4DB2-BD59-A6C34878D82A}">
                    <a16:rowId xmlns:a16="http://schemas.microsoft.com/office/drawing/2014/main" val="767858990"/>
                  </a:ext>
                </a:extLst>
              </a:tr>
              <a:tr h="370840">
                <a:tc>
                  <a:txBody>
                    <a:bodyPr/>
                    <a:lstStyle/>
                    <a:p>
                      <a:r>
                        <a:rPr lang="de-DE" sz="1000" b="1"/>
                        <a:t> Quarks - 2019-04-29 18:00:01 </a:t>
                      </a:r>
                      <a:r>
                        <a:rPr lang="de-DE" sz="1000"/>
                        <a:t>
 So entsteht eine EU-Richtlinie | Quarks</a:t>
                      </a:r>
                      <a:endParaRPr lang="en-US" sz="1000"/>
                    </a:p>
                  </a:txBody>
                  <a:tcPr/>
                </a:tc>
                <a:tc>
                  <a:txBody>
                    <a:bodyPr/>
                    <a:lstStyle/>
                    <a:p>
                      <a:r>
                        <a:rPr lang="en-US" sz="1000"/>
                        <a:t>07.05.2019 05:20:10</a:t>
                      </a:r>
                    </a:p>
                  </a:txBody>
                  <a:tcPr/>
                </a:tc>
                <a:tc>
                  <a:txBody>
                    <a:bodyPr/>
                    <a:lstStyle/>
                    <a:p>
                      <a:r>
                        <a:rPr lang="en-US" sz="1000"/>
                        <a:t>06:46</a:t>
                      </a:r>
                    </a:p>
                  </a:txBody>
                  <a:tcPr/>
                </a:tc>
                <a:tc>
                  <a:txBody>
                    <a:bodyPr/>
                    <a:lstStyle/>
                    <a:p>
                      <a:r>
                        <a:rPr lang="en-US" sz="1000"/>
                        <a:t>7069</a:t>
                      </a:r>
                    </a:p>
                  </a:txBody>
                  <a:tcPr/>
                </a:tc>
                <a:tc>
                  <a:txBody>
                    <a:bodyPr/>
                    <a:lstStyle/>
                    <a:p>
                      <a:r>
                        <a:rPr lang="en-US" sz="1000"/>
                        <a:t>362</a:t>
                      </a:r>
                    </a:p>
                  </a:txBody>
                  <a:tcPr/>
                </a:tc>
                <a:tc>
                  <a:txBody>
                    <a:bodyPr/>
                    <a:lstStyle/>
                    <a:p>
                      <a:r>
                        <a:rPr lang="en-US" sz="1000"/>
                        <a:t>21</a:t>
                      </a:r>
                    </a:p>
                  </a:txBody>
                  <a:tcPr/>
                </a:tc>
                <a:tc>
                  <a:txBody>
                    <a:bodyPr/>
                    <a:lstStyle/>
                    <a:p>
                      <a:r>
                        <a:rPr lang="en-US" sz="1000"/>
                        <a:t>83</a:t>
                      </a:r>
                    </a:p>
                  </a:txBody>
                  <a:tcPr/>
                </a:tc>
                <a:extLst>
                  <a:ext uri="{0D108BD9-81ED-4DB2-BD59-A6C34878D82A}">
                    <a16:rowId xmlns:a16="http://schemas.microsoft.com/office/drawing/2014/main" val="1806672502"/>
                  </a:ext>
                </a:extLst>
              </a:tr>
            </a:tbl>
          </a:graphicData>
        </a:graphic>
      </p:graphicFrame>
      <p:sp>
        <p:nvSpPr>
          <p:cNvPr id="4" name="Text Placeholder 3">
            <a:extLst>
              <a:ext uri="{FF2B5EF4-FFF2-40B4-BE49-F238E27FC236}">
                <a16:creationId xmlns:a16="http://schemas.microsoft.com/office/drawing/2014/main" id="{6A7AACAF-F310-4E67-A6CA-2A6FC3EF5B71}"/>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15447712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98D2C-3108-4C6D-8139-1E40B0350200}"/>
              </a:ext>
            </a:extLst>
          </p:cNvPr>
          <p:cNvSpPr>
            <a:spLocks noGrp="1"/>
          </p:cNvSpPr>
          <p:nvPr>
            <p:ph type="title"/>
          </p:nvPr>
        </p:nvSpPr>
        <p:spPr/>
        <p:txBody>
          <a:bodyPr/>
          <a:lstStyle/>
          <a:p>
            <a:r>
              <a:rPr lang="de-DE"/>
              <a:t>Top All Time Videos - Anhand der Aufrufe der letzten 2 Wochen | PB II - Wiss. Kult. - 1 of 5</a:t>
            </a:r>
            <a:endParaRPr lang="en-US"/>
          </a:p>
        </p:txBody>
      </p:sp>
      <p:graphicFrame>
        <p:nvGraphicFramePr>
          <p:cNvPr id="5" name="Table Placeholder 4">
            <a:extLst>
              <a:ext uri="{FF2B5EF4-FFF2-40B4-BE49-F238E27FC236}">
                <a16:creationId xmlns:a16="http://schemas.microsoft.com/office/drawing/2014/main" id="{D55CDECF-0FCE-4EA4-9806-5D822C6B85EC}"/>
              </a:ext>
            </a:extLst>
          </p:cNvPr>
          <p:cNvGraphicFramePr>
            <a:graphicFrameLocks noGrp="1"/>
          </p:cNvGraphicFramePr>
          <p:nvPr>
            <p:ph type="tbl" sz="quarter" idx="13"/>
            <p:extLst>
              <p:ext uri="{D42A27DB-BD31-4B8C-83A1-F6EECF244321}">
                <p14:modId xmlns:p14="http://schemas.microsoft.com/office/powerpoint/2010/main" val="3672708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07543116"/>
                    </a:ext>
                  </a:extLst>
                </a:gridCol>
                <a:gridCol w="576072">
                  <a:extLst>
                    <a:ext uri="{9D8B030D-6E8A-4147-A177-3AD203B41FA5}">
                      <a16:colId xmlns:a16="http://schemas.microsoft.com/office/drawing/2014/main" val="2105981687"/>
                    </a:ext>
                  </a:extLst>
                </a:gridCol>
                <a:gridCol w="576072">
                  <a:extLst>
                    <a:ext uri="{9D8B030D-6E8A-4147-A177-3AD203B41FA5}">
                      <a16:colId xmlns:a16="http://schemas.microsoft.com/office/drawing/2014/main" val="1613741306"/>
                    </a:ext>
                  </a:extLst>
                </a:gridCol>
                <a:gridCol w="576072">
                  <a:extLst>
                    <a:ext uri="{9D8B030D-6E8A-4147-A177-3AD203B41FA5}">
                      <a16:colId xmlns:a16="http://schemas.microsoft.com/office/drawing/2014/main" val="3303699345"/>
                    </a:ext>
                  </a:extLst>
                </a:gridCol>
                <a:gridCol w="576072">
                  <a:extLst>
                    <a:ext uri="{9D8B030D-6E8A-4147-A177-3AD203B41FA5}">
                      <a16:colId xmlns:a16="http://schemas.microsoft.com/office/drawing/2014/main" val="3355305646"/>
                    </a:ext>
                  </a:extLst>
                </a:gridCol>
                <a:gridCol w="576072">
                  <a:extLst>
                    <a:ext uri="{9D8B030D-6E8A-4147-A177-3AD203B41FA5}">
                      <a16:colId xmlns:a16="http://schemas.microsoft.com/office/drawing/2014/main" val="1907727828"/>
                    </a:ext>
                  </a:extLst>
                </a:gridCol>
                <a:gridCol w="576072">
                  <a:extLst>
                    <a:ext uri="{9D8B030D-6E8A-4147-A177-3AD203B41FA5}">
                      <a16:colId xmlns:a16="http://schemas.microsoft.com/office/drawing/2014/main" val="115405029"/>
                    </a:ext>
                  </a:extLst>
                </a:gridCol>
                <a:gridCol w="576072">
                  <a:extLst>
                    <a:ext uri="{9D8B030D-6E8A-4147-A177-3AD203B41FA5}">
                      <a16:colId xmlns:a16="http://schemas.microsoft.com/office/drawing/2014/main" val="1809486542"/>
                    </a:ext>
                  </a:extLst>
                </a:gridCol>
                <a:gridCol w="576072">
                  <a:extLst>
                    <a:ext uri="{9D8B030D-6E8A-4147-A177-3AD203B41FA5}">
                      <a16:colId xmlns:a16="http://schemas.microsoft.com/office/drawing/2014/main" val="2189362810"/>
                    </a:ext>
                  </a:extLst>
                </a:gridCol>
                <a:gridCol w="576072">
                  <a:extLst>
                    <a:ext uri="{9D8B030D-6E8A-4147-A177-3AD203B41FA5}">
                      <a16:colId xmlns:a16="http://schemas.microsoft.com/office/drawing/2014/main" val="3357798265"/>
                    </a:ext>
                  </a:extLst>
                </a:gridCol>
                <a:gridCol w="576072">
                  <a:extLst>
                    <a:ext uri="{9D8B030D-6E8A-4147-A177-3AD203B41FA5}">
                      <a16:colId xmlns:a16="http://schemas.microsoft.com/office/drawing/2014/main" val="537766363"/>
                    </a:ext>
                  </a:extLst>
                </a:gridCol>
                <a:gridCol w="576072">
                  <a:extLst>
                    <a:ext uri="{9D8B030D-6E8A-4147-A177-3AD203B41FA5}">
                      <a16:colId xmlns:a16="http://schemas.microsoft.com/office/drawing/2014/main" val="2454272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1375303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Quarks - 2018-10-04 16:00:53 </a:t>
                      </a:r>
                      <a:r>
                        <a:rPr kumimoji="0" lang="en-US" sz="1000" b="0" i="0" u="none" strike="noStrike" kern="1200" cap="none" spc="0" normalizeH="0" baseline="0" noProof="0">
                          <a:ln>
                            <a:noFill/>
                          </a:ln>
                          <a:solidFill>
                            <a:prstClr val="black"/>
                          </a:solidFill>
                          <a:effectLst/>
                          <a:uLnTx/>
                          <a:uFillTx/>
                          <a:latin typeface="+mn-lt"/>
                          <a:ea typeface="+mn-ea"/>
                          <a:cs typeface="+mn-cs"/>
                        </a:rPr>
                        <a:t>
 PreRoll kurz | Quarks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99.383591464603 %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45583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- 2019-04-27 18:00:05 </a:t>
                      </a:r>
                      <a:r>
                        <a:rPr kumimoji="0" lang="de-DE" sz="1000" b="0" i="0" u="none" strike="noStrike" kern="1200" cap="none" spc="0" normalizeH="0" baseline="0" noProof="0">
                          <a:ln>
                            <a:noFill/>
                          </a:ln>
                          <a:solidFill>
                            <a:prstClr val="black"/>
                          </a:solidFill>
                          <a:effectLst/>
                          <a:uLnTx/>
                          <a:uFillTx/>
                          <a:latin typeface="+mn-lt"/>
                          <a:ea typeface="+mn-ea"/>
                          <a:cs typeface="+mn-cs"/>
                        </a:rPr>
                        <a:t>
 Sozialexperiment: Wirken Männer im Ferrari auf Frauen attraktiver? | Quarks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60.819842639957 %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635930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- 2018-06-26 15:59:59 </a:t>
                      </a:r>
                      <a:r>
                        <a:rPr kumimoji="0" lang="de-DE" sz="1000" b="0" i="0" u="none" strike="noStrike" kern="1200" cap="none" spc="0" normalizeH="0" baseline="0" noProof="0">
                          <a:ln>
                            <a:noFill/>
                          </a:ln>
                          <a:solidFill>
                            <a:prstClr val="black"/>
                          </a:solidFill>
                          <a:effectLst/>
                          <a:uLnTx/>
                          <a:uFillTx/>
                          <a:latin typeface="+mn-lt"/>
                          <a:ea typeface="+mn-ea"/>
                          <a:cs typeface="+mn-cs"/>
                        </a:rPr>
                        <a:t>
 Pornosucht: Dieser Mann erforscht die Sucht nach Pornos | Quarks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16.072088376368 %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889193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- 2018-08-26 13:00:00 </a:t>
                      </a:r>
                      <a:r>
                        <a:rPr kumimoji="0" lang="de-DE" sz="1000" b="0" i="0" u="none" strike="noStrike" kern="1200" cap="none" spc="0" normalizeH="0" baseline="0" noProof="0">
                          <a:ln>
                            <a:noFill/>
                          </a:ln>
                          <a:solidFill>
                            <a:prstClr val="black"/>
                          </a:solidFill>
                          <a:effectLst/>
                          <a:uLnTx/>
                          <a:uFillTx/>
                          <a:latin typeface="+mn-lt"/>
                          <a:ea typeface="+mn-ea"/>
                          <a:cs typeface="+mn-cs"/>
                        </a:rPr>
                        <a:t>
 Sozialexperiment: Rassismus im Bus | Quarks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56.347552987325 %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363127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Rockpalast - 2018-03-24 10:00:01 </a:t>
                      </a:r>
                      <a:r>
                        <a:rPr kumimoji="0" lang="en-US" sz="1000" b="0" i="0" u="none" strike="noStrike" kern="1200" cap="none" spc="0" normalizeH="0" baseline="0" noProof="0">
                          <a:ln>
                            <a:noFill/>
                          </a:ln>
                          <a:solidFill>
                            <a:prstClr val="black"/>
                          </a:solidFill>
                          <a:effectLst/>
                          <a:uLnTx/>
                          <a:uFillTx/>
                          <a:latin typeface="+mn-lt"/>
                          <a:ea typeface="+mn-ea"/>
                          <a:cs typeface="+mn-cs"/>
                        </a:rPr>
                        <a:t>
 Alpha Blondy live | Rockpalast |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20.219910039138 %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512217060"/>
                  </a:ext>
                </a:extLst>
              </a:tr>
            </a:tbl>
          </a:graphicData>
        </a:graphic>
      </p:graphicFrame>
      <p:sp>
        <p:nvSpPr>
          <p:cNvPr id="4" name="Text Placeholder 3">
            <a:extLst>
              <a:ext uri="{FF2B5EF4-FFF2-40B4-BE49-F238E27FC236}">
                <a16:creationId xmlns:a16="http://schemas.microsoft.com/office/drawing/2014/main" id="{A953858F-75F0-4283-AF96-AF2A08BB6B0B}"/>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7634466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40F32-A1F5-4A5B-A2A2-2C81D319BAF2}"/>
              </a:ext>
            </a:extLst>
          </p:cNvPr>
          <p:cNvSpPr>
            <a:spLocks noGrp="1"/>
          </p:cNvSpPr>
          <p:nvPr>
            <p:ph type="title"/>
          </p:nvPr>
        </p:nvSpPr>
        <p:spPr/>
        <p:txBody>
          <a:bodyPr/>
          <a:lstStyle/>
          <a:p>
            <a:r>
              <a:rPr lang="de-DE"/>
              <a:t>Top All Time Videos - Anhand der Aufrufe der letzten 2 Wochen | PB II - Wiss. Kult. - 2 of 5</a:t>
            </a:r>
            <a:endParaRPr lang="en-US"/>
          </a:p>
        </p:txBody>
      </p:sp>
      <p:graphicFrame>
        <p:nvGraphicFramePr>
          <p:cNvPr id="5" name="Table Placeholder 4">
            <a:extLst>
              <a:ext uri="{FF2B5EF4-FFF2-40B4-BE49-F238E27FC236}">
                <a16:creationId xmlns:a16="http://schemas.microsoft.com/office/drawing/2014/main" id="{8562CECA-C905-4F46-BA92-39B4E1D66E1E}"/>
              </a:ext>
            </a:extLst>
          </p:cNvPr>
          <p:cNvGraphicFramePr>
            <a:graphicFrameLocks noGrp="1"/>
          </p:cNvGraphicFramePr>
          <p:nvPr>
            <p:ph type="tbl" sz="quarter" idx="13"/>
            <p:extLst>
              <p:ext uri="{D42A27DB-BD31-4B8C-83A1-F6EECF244321}">
                <p14:modId xmlns:p14="http://schemas.microsoft.com/office/powerpoint/2010/main" val="68735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26293523"/>
                    </a:ext>
                  </a:extLst>
                </a:gridCol>
                <a:gridCol w="576072">
                  <a:extLst>
                    <a:ext uri="{9D8B030D-6E8A-4147-A177-3AD203B41FA5}">
                      <a16:colId xmlns:a16="http://schemas.microsoft.com/office/drawing/2014/main" val="1945718267"/>
                    </a:ext>
                  </a:extLst>
                </a:gridCol>
                <a:gridCol w="576072">
                  <a:extLst>
                    <a:ext uri="{9D8B030D-6E8A-4147-A177-3AD203B41FA5}">
                      <a16:colId xmlns:a16="http://schemas.microsoft.com/office/drawing/2014/main" val="3441582589"/>
                    </a:ext>
                  </a:extLst>
                </a:gridCol>
                <a:gridCol w="576072">
                  <a:extLst>
                    <a:ext uri="{9D8B030D-6E8A-4147-A177-3AD203B41FA5}">
                      <a16:colId xmlns:a16="http://schemas.microsoft.com/office/drawing/2014/main" val="2893083378"/>
                    </a:ext>
                  </a:extLst>
                </a:gridCol>
                <a:gridCol w="576072">
                  <a:extLst>
                    <a:ext uri="{9D8B030D-6E8A-4147-A177-3AD203B41FA5}">
                      <a16:colId xmlns:a16="http://schemas.microsoft.com/office/drawing/2014/main" val="265631937"/>
                    </a:ext>
                  </a:extLst>
                </a:gridCol>
                <a:gridCol w="576072">
                  <a:extLst>
                    <a:ext uri="{9D8B030D-6E8A-4147-A177-3AD203B41FA5}">
                      <a16:colId xmlns:a16="http://schemas.microsoft.com/office/drawing/2014/main" val="2741862472"/>
                    </a:ext>
                  </a:extLst>
                </a:gridCol>
                <a:gridCol w="576072">
                  <a:extLst>
                    <a:ext uri="{9D8B030D-6E8A-4147-A177-3AD203B41FA5}">
                      <a16:colId xmlns:a16="http://schemas.microsoft.com/office/drawing/2014/main" val="316433315"/>
                    </a:ext>
                  </a:extLst>
                </a:gridCol>
                <a:gridCol w="576072">
                  <a:extLst>
                    <a:ext uri="{9D8B030D-6E8A-4147-A177-3AD203B41FA5}">
                      <a16:colId xmlns:a16="http://schemas.microsoft.com/office/drawing/2014/main" val="204158951"/>
                    </a:ext>
                  </a:extLst>
                </a:gridCol>
                <a:gridCol w="576072">
                  <a:extLst>
                    <a:ext uri="{9D8B030D-6E8A-4147-A177-3AD203B41FA5}">
                      <a16:colId xmlns:a16="http://schemas.microsoft.com/office/drawing/2014/main" val="1902315148"/>
                    </a:ext>
                  </a:extLst>
                </a:gridCol>
                <a:gridCol w="576072">
                  <a:extLst>
                    <a:ext uri="{9D8B030D-6E8A-4147-A177-3AD203B41FA5}">
                      <a16:colId xmlns:a16="http://schemas.microsoft.com/office/drawing/2014/main" val="127022286"/>
                    </a:ext>
                  </a:extLst>
                </a:gridCol>
                <a:gridCol w="576072">
                  <a:extLst>
                    <a:ext uri="{9D8B030D-6E8A-4147-A177-3AD203B41FA5}">
                      <a16:colId xmlns:a16="http://schemas.microsoft.com/office/drawing/2014/main" val="2252654056"/>
                    </a:ext>
                  </a:extLst>
                </a:gridCol>
                <a:gridCol w="576072">
                  <a:extLst>
                    <a:ext uri="{9D8B030D-6E8A-4147-A177-3AD203B41FA5}">
                      <a16:colId xmlns:a16="http://schemas.microsoft.com/office/drawing/2014/main" val="1845057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3774983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WDR Reisen - 2019-03-03 09:00:04 </a:t>
                      </a:r>
                      <a:r>
                        <a:rPr kumimoji="0" lang="de-DE" sz="1000" b="0" i="0" u="none" strike="noStrike" kern="1200" cap="none" spc="0" normalizeH="0" baseline="0" noProof="0">
                          <a:ln>
                            <a:noFill/>
                          </a:ln>
                          <a:solidFill>
                            <a:prstClr val="black"/>
                          </a:solidFill>
                          <a:effectLst/>
                          <a:uLnTx/>
                          <a:uFillTx/>
                          <a:latin typeface="+mn-lt"/>
                          <a:ea typeface="+mn-ea"/>
                          <a:cs typeface="+mn-cs"/>
                        </a:rPr>
                        <a:t>
 Ausgerechnet Wohnmobil | WDR Reisen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34.681903987511 %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446525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- 2018-09-09 13:00:09 </a:t>
                      </a:r>
                      <a:r>
                        <a:rPr kumimoji="0" lang="de-DE" sz="1000" b="0" i="0" u="none" strike="noStrike" kern="1200" cap="none" spc="0" normalizeH="0" baseline="0" noProof="0">
                          <a:ln>
                            <a:noFill/>
                          </a:ln>
                          <a:solidFill>
                            <a:prstClr val="black"/>
                          </a:solidFill>
                          <a:effectLst/>
                          <a:uLnTx/>
                          <a:uFillTx/>
                          <a:latin typeface="+mn-lt"/>
                          <a:ea typeface="+mn-ea"/>
                          <a:cs typeface="+mn-cs"/>
                        </a:rPr>
                        <a:t>
 Ungelöste Rätsel der Physik | Quarks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47.022119771362 %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63331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- 2019-02-23 18:00:07 </a:t>
                      </a:r>
                      <a:r>
                        <a:rPr kumimoji="0" lang="de-DE" sz="1000" b="0" i="0" u="none" strike="noStrike" kern="1200" cap="none" spc="0" normalizeH="0" baseline="0" noProof="0">
                          <a:ln>
                            <a:noFill/>
                          </a:ln>
                          <a:solidFill>
                            <a:prstClr val="black"/>
                          </a:solidFill>
                          <a:effectLst/>
                          <a:uLnTx/>
                          <a:uFillTx/>
                          <a:latin typeface="+mn-lt"/>
                          <a:ea typeface="+mn-ea"/>
                          <a:cs typeface="+mn-cs"/>
                        </a:rPr>
                        <a:t>
 Psychische Störung oder ganz normal? Ganze Folge | Quarks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40.117814500187 %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96693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WDR Reisen - 2019-04-24 19:00:02 </a:t>
                      </a:r>
                      <a:r>
                        <a:rPr kumimoji="0" lang="de-DE" sz="1000" b="0" i="0" u="none" strike="noStrike" kern="1200" cap="none" spc="0" normalizeH="0" baseline="0" noProof="0">
                          <a:ln>
                            <a:noFill/>
                          </a:ln>
                          <a:solidFill>
                            <a:prstClr val="black"/>
                          </a:solidFill>
                          <a:effectLst/>
                          <a:uLnTx/>
                          <a:uFillTx/>
                          <a:latin typeface="+mn-lt"/>
                          <a:ea typeface="+mn-ea"/>
                          <a:cs typeface="+mn-cs"/>
                        </a:rPr>
                        <a:t>
 Auf dem Canal du Midi zum Mittelmeer | WDR Reisen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43.587728377612 %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143190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- 2018-10-28 13:00:01 </a:t>
                      </a:r>
                      <a:r>
                        <a:rPr kumimoji="0" lang="de-DE" sz="1000" b="0" i="0" u="none" strike="noStrike" kern="1200" cap="none" spc="0" normalizeH="0" baseline="0" noProof="0">
                          <a:ln>
                            <a:noFill/>
                          </a:ln>
                          <a:solidFill>
                            <a:prstClr val="black"/>
                          </a:solidFill>
                          <a:effectLst/>
                          <a:uLnTx/>
                          <a:uFillTx/>
                          <a:latin typeface="+mn-lt"/>
                          <a:ea typeface="+mn-ea"/>
                          <a:cs typeface="+mn-cs"/>
                        </a:rPr>
                        <a:t>
 Unter die Haut: Das Tattoo als Kunstform, Risiko und mehr | Quarks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39.130519262572 %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729032540"/>
                  </a:ext>
                </a:extLst>
              </a:tr>
            </a:tbl>
          </a:graphicData>
        </a:graphic>
      </p:graphicFrame>
      <p:sp>
        <p:nvSpPr>
          <p:cNvPr id="4" name="Text Placeholder 3">
            <a:extLst>
              <a:ext uri="{FF2B5EF4-FFF2-40B4-BE49-F238E27FC236}">
                <a16:creationId xmlns:a16="http://schemas.microsoft.com/office/drawing/2014/main" id="{72DE806F-ACFF-46AA-B7B2-26301981EB0E}"/>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37444843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3FF16-403D-4AFD-A476-1BD2DD909219}"/>
              </a:ext>
            </a:extLst>
          </p:cNvPr>
          <p:cNvSpPr>
            <a:spLocks noGrp="1"/>
          </p:cNvSpPr>
          <p:nvPr>
            <p:ph type="title"/>
          </p:nvPr>
        </p:nvSpPr>
        <p:spPr/>
        <p:txBody>
          <a:bodyPr/>
          <a:lstStyle/>
          <a:p>
            <a:r>
              <a:rPr lang="de-DE"/>
              <a:t>Top All Time Videos - Anhand der Aufrufe der letzten 2 Wochen | PB II - Wiss. Kult. - 3 of 5</a:t>
            </a:r>
            <a:endParaRPr lang="en-US"/>
          </a:p>
        </p:txBody>
      </p:sp>
      <p:graphicFrame>
        <p:nvGraphicFramePr>
          <p:cNvPr id="5" name="Table Placeholder 4">
            <a:extLst>
              <a:ext uri="{FF2B5EF4-FFF2-40B4-BE49-F238E27FC236}">
                <a16:creationId xmlns:a16="http://schemas.microsoft.com/office/drawing/2014/main" id="{6A81F5C8-9E23-4ED5-9ADC-1A0E6314C01A}"/>
              </a:ext>
            </a:extLst>
          </p:cNvPr>
          <p:cNvGraphicFramePr>
            <a:graphicFrameLocks noGrp="1"/>
          </p:cNvGraphicFramePr>
          <p:nvPr>
            <p:ph type="tbl" sz="quarter" idx="13"/>
            <p:extLst>
              <p:ext uri="{D42A27DB-BD31-4B8C-83A1-F6EECF244321}">
                <p14:modId xmlns:p14="http://schemas.microsoft.com/office/powerpoint/2010/main" val="2393855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295418110"/>
                    </a:ext>
                  </a:extLst>
                </a:gridCol>
                <a:gridCol w="576072">
                  <a:extLst>
                    <a:ext uri="{9D8B030D-6E8A-4147-A177-3AD203B41FA5}">
                      <a16:colId xmlns:a16="http://schemas.microsoft.com/office/drawing/2014/main" val="116122602"/>
                    </a:ext>
                  </a:extLst>
                </a:gridCol>
                <a:gridCol w="576072">
                  <a:extLst>
                    <a:ext uri="{9D8B030D-6E8A-4147-A177-3AD203B41FA5}">
                      <a16:colId xmlns:a16="http://schemas.microsoft.com/office/drawing/2014/main" val="1713062640"/>
                    </a:ext>
                  </a:extLst>
                </a:gridCol>
                <a:gridCol w="576072">
                  <a:extLst>
                    <a:ext uri="{9D8B030D-6E8A-4147-A177-3AD203B41FA5}">
                      <a16:colId xmlns:a16="http://schemas.microsoft.com/office/drawing/2014/main" val="864801871"/>
                    </a:ext>
                  </a:extLst>
                </a:gridCol>
                <a:gridCol w="576072">
                  <a:extLst>
                    <a:ext uri="{9D8B030D-6E8A-4147-A177-3AD203B41FA5}">
                      <a16:colId xmlns:a16="http://schemas.microsoft.com/office/drawing/2014/main" val="2164355812"/>
                    </a:ext>
                  </a:extLst>
                </a:gridCol>
                <a:gridCol w="576072">
                  <a:extLst>
                    <a:ext uri="{9D8B030D-6E8A-4147-A177-3AD203B41FA5}">
                      <a16:colId xmlns:a16="http://schemas.microsoft.com/office/drawing/2014/main" val="3597271952"/>
                    </a:ext>
                  </a:extLst>
                </a:gridCol>
                <a:gridCol w="576072">
                  <a:extLst>
                    <a:ext uri="{9D8B030D-6E8A-4147-A177-3AD203B41FA5}">
                      <a16:colId xmlns:a16="http://schemas.microsoft.com/office/drawing/2014/main" val="3159161123"/>
                    </a:ext>
                  </a:extLst>
                </a:gridCol>
                <a:gridCol w="576072">
                  <a:extLst>
                    <a:ext uri="{9D8B030D-6E8A-4147-A177-3AD203B41FA5}">
                      <a16:colId xmlns:a16="http://schemas.microsoft.com/office/drawing/2014/main" val="3252671435"/>
                    </a:ext>
                  </a:extLst>
                </a:gridCol>
                <a:gridCol w="576072">
                  <a:extLst>
                    <a:ext uri="{9D8B030D-6E8A-4147-A177-3AD203B41FA5}">
                      <a16:colId xmlns:a16="http://schemas.microsoft.com/office/drawing/2014/main" val="2757036317"/>
                    </a:ext>
                  </a:extLst>
                </a:gridCol>
                <a:gridCol w="576072">
                  <a:extLst>
                    <a:ext uri="{9D8B030D-6E8A-4147-A177-3AD203B41FA5}">
                      <a16:colId xmlns:a16="http://schemas.microsoft.com/office/drawing/2014/main" val="3435264035"/>
                    </a:ext>
                  </a:extLst>
                </a:gridCol>
                <a:gridCol w="576072">
                  <a:extLst>
                    <a:ext uri="{9D8B030D-6E8A-4147-A177-3AD203B41FA5}">
                      <a16:colId xmlns:a16="http://schemas.microsoft.com/office/drawing/2014/main" val="721347906"/>
                    </a:ext>
                  </a:extLst>
                </a:gridCol>
                <a:gridCol w="576072">
                  <a:extLst>
                    <a:ext uri="{9D8B030D-6E8A-4147-A177-3AD203B41FA5}">
                      <a16:colId xmlns:a16="http://schemas.microsoft.com/office/drawing/2014/main" val="3304099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3781133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Rockpalast - 2018-09-30 10:00:16 </a:t>
                      </a:r>
                      <a:r>
                        <a:rPr kumimoji="0" lang="en-US" sz="1000" b="0" i="0" u="none" strike="noStrike" kern="1200" cap="none" spc="0" normalizeH="0" baseline="0" noProof="0">
                          <a:ln>
                            <a:noFill/>
                          </a:ln>
                          <a:solidFill>
                            <a:prstClr val="black"/>
                          </a:solidFill>
                          <a:effectLst/>
                          <a:uLnTx/>
                          <a:uFillTx/>
                          <a:latin typeface="+mn-lt"/>
                          <a:ea typeface="+mn-ea"/>
                          <a:cs typeface="+mn-cs"/>
                        </a:rPr>
                        <a:t>
 Papa Roach live | Rockpalast |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14.280248375154 %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03085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- 2019-04-22 18:00:09 </a:t>
                      </a:r>
                      <a:r>
                        <a:rPr kumimoji="0" lang="de-DE" sz="1000" b="0" i="0" u="none" strike="noStrike" kern="1200" cap="none" spc="0" normalizeH="0" baseline="0" noProof="0">
                          <a:ln>
                            <a:noFill/>
                          </a:ln>
                          <a:solidFill>
                            <a:prstClr val="black"/>
                          </a:solidFill>
                          <a:effectLst/>
                          <a:uLnTx/>
                          <a:uFillTx/>
                          <a:latin typeface="+mn-lt"/>
                          <a:ea typeface="+mn-ea"/>
                          <a:cs typeface="+mn-cs"/>
                        </a:rPr>
                        <a:t>
 Weshalb Pollen nun länger und stärker fliegen | Quarks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71.830250984984 %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487023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- 2019-04-21 18:00:04 </a:t>
                      </a:r>
                      <a:r>
                        <a:rPr kumimoji="0" lang="de-DE" sz="1000" b="0" i="0" u="none" strike="noStrike" kern="1200" cap="none" spc="0" normalizeH="0" baseline="0" noProof="0">
                          <a:ln>
                            <a:noFill/>
                          </a:ln>
                          <a:solidFill>
                            <a:prstClr val="black"/>
                          </a:solidFill>
                          <a:effectLst/>
                          <a:uLnTx/>
                          <a:uFillTx/>
                          <a:latin typeface="+mn-lt"/>
                          <a:ea typeface="+mn-ea"/>
                          <a:cs typeface="+mn-cs"/>
                        </a:rPr>
                        <a:t>
 Mai testet: Allergiker vor Auftauchen einer Allergie erkennen? | Quarks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72.33801159004 %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877657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Quarks - 2018-06-29 16:00:04 </a:t>
                      </a:r>
                      <a:r>
                        <a:rPr kumimoji="0" lang="de-DE" sz="1000" b="0" i="0" u="none" strike="noStrike" kern="1200" cap="none" spc="0" normalizeH="0" baseline="0" noProof="0">
                          <a:ln>
                            <a:noFill/>
                          </a:ln>
                          <a:solidFill>
                            <a:prstClr val="black"/>
                          </a:solidFill>
                          <a:effectLst/>
                          <a:uLnTx/>
                          <a:uFillTx/>
                          <a:latin typeface="+mn-lt"/>
                          <a:ea typeface="+mn-ea"/>
                          <a:cs typeface="+mn-cs"/>
                        </a:rPr>
                        <a:t>
 Keine Mondlandung seit 50 Jahren! Fünf Gründe | Quarks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60.346521238874 %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660576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Rockpalast - 2018-10-17 17:00:09 </a:t>
                      </a:r>
                      <a:r>
                        <a:rPr kumimoji="0" lang="en-US" sz="1000" b="0" i="0" u="none" strike="noStrike" kern="1200" cap="none" spc="0" normalizeH="0" baseline="0" noProof="0">
                          <a:ln>
                            <a:noFill/>
                          </a:ln>
                          <a:solidFill>
                            <a:prstClr val="black"/>
                          </a:solidFill>
                          <a:effectLst/>
                          <a:uLnTx/>
                          <a:uFillTx/>
                          <a:latin typeface="+mn-lt"/>
                          <a:ea typeface="+mn-ea"/>
                          <a:cs typeface="+mn-cs"/>
                        </a:rPr>
                        <a:t>
 Powerwolf live | Rockpalast |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18.385431718421 %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69196319"/>
                  </a:ext>
                </a:extLst>
              </a:tr>
            </a:tbl>
          </a:graphicData>
        </a:graphic>
      </p:graphicFrame>
      <p:sp>
        <p:nvSpPr>
          <p:cNvPr id="4" name="Text Placeholder 3">
            <a:extLst>
              <a:ext uri="{FF2B5EF4-FFF2-40B4-BE49-F238E27FC236}">
                <a16:creationId xmlns:a16="http://schemas.microsoft.com/office/drawing/2014/main" id="{7A863B3D-E95E-47C1-9C65-475A98AC0BCC}"/>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1647312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4DC0F-90CD-4B02-BDEE-AA94D9C3E577}"/>
              </a:ext>
            </a:extLst>
          </p:cNvPr>
          <p:cNvSpPr>
            <a:spLocks noGrp="1"/>
          </p:cNvSpPr>
          <p:nvPr>
            <p:ph type="title"/>
          </p:nvPr>
        </p:nvSpPr>
        <p:spPr/>
        <p:txBody>
          <a:bodyPr/>
          <a:lstStyle/>
          <a:p>
            <a:r>
              <a:rPr lang="de-DE"/>
              <a:t>Top All Time Videos - Anhand der Aufrufe der letzten 2 Wochen | PB II - Wiss. Kult. - 4 of 5</a:t>
            </a:r>
            <a:endParaRPr lang="en-US"/>
          </a:p>
        </p:txBody>
      </p:sp>
      <p:graphicFrame>
        <p:nvGraphicFramePr>
          <p:cNvPr id="5" name="Table Placeholder 4">
            <a:extLst>
              <a:ext uri="{FF2B5EF4-FFF2-40B4-BE49-F238E27FC236}">
                <a16:creationId xmlns:a16="http://schemas.microsoft.com/office/drawing/2014/main" id="{0817D6F5-00FC-4195-89A7-C7B558B8270A}"/>
              </a:ext>
            </a:extLst>
          </p:cNvPr>
          <p:cNvGraphicFramePr>
            <a:graphicFrameLocks noGrp="1"/>
          </p:cNvGraphicFramePr>
          <p:nvPr>
            <p:ph type="tbl" sz="quarter" idx="13"/>
            <p:extLst>
              <p:ext uri="{D42A27DB-BD31-4B8C-83A1-F6EECF244321}">
                <p14:modId xmlns:p14="http://schemas.microsoft.com/office/powerpoint/2010/main" val="2112670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06842814"/>
                    </a:ext>
                  </a:extLst>
                </a:gridCol>
                <a:gridCol w="576072">
                  <a:extLst>
                    <a:ext uri="{9D8B030D-6E8A-4147-A177-3AD203B41FA5}">
                      <a16:colId xmlns:a16="http://schemas.microsoft.com/office/drawing/2014/main" val="3253042490"/>
                    </a:ext>
                  </a:extLst>
                </a:gridCol>
                <a:gridCol w="576072">
                  <a:extLst>
                    <a:ext uri="{9D8B030D-6E8A-4147-A177-3AD203B41FA5}">
                      <a16:colId xmlns:a16="http://schemas.microsoft.com/office/drawing/2014/main" val="2510633441"/>
                    </a:ext>
                  </a:extLst>
                </a:gridCol>
                <a:gridCol w="576072">
                  <a:extLst>
                    <a:ext uri="{9D8B030D-6E8A-4147-A177-3AD203B41FA5}">
                      <a16:colId xmlns:a16="http://schemas.microsoft.com/office/drawing/2014/main" val="2832592070"/>
                    </a:ext>
                  </a:extLst>
                </a:gridCol>
                <a:gridCol w="576072">
                  <a:extLst>
                    <a:ext uri="{9D8B030D-6E8A-4147-A177-3AD203B41FA5}">
                      <a16:colId xmlns:a16="http://schemas.microsoft.com/office/drawing/2014/main" val="1535513973"/>
                    </a:ext>
                  </a:extLst>
                </a:gridCol>
                <a:gridCol w="576072">
                  <a:extLst>
                    <a:ext uri="{9D8B030D-6E8A-4147-A177-3AD203B41FA5}">
                      <a16:colId xmlns:a16="http://schemas.microsoft.com/office/drawing/2014/main" val="2335295940"/>
                    </a:ext>
                  </a:extLst>
                </a:gridCol>
                <a:gridCol w="576072">
                  <a:extLst>
                    <a:ext uri="{9D8B030D-6E8A-4147-A177-3AD203B41FA5}">
                      <a16:colId xmlns:a16="http://schemas.microsoft.com/office/drawing/2014/main" val="2215655494"/>
                    </a:ext>
                  </a:extLst>
                </a:gridCol>
                <a:gridCol w="576072">
                  <a:extLst>
                    <a:ext uri="{9D8B030D-6E8A-4147-A177-3AD203B41FA5}">
                      <a16:colId xmlns:a16="http://schemas.microsoft.com/office/drawing/2014/main" val="54189580"/>
                    </a:ext>
                  </a:extLst>
                </a:gridCol>
                <a:gridCol w="576072">
                  <a:extLst>
                    <a:ext uri="{9D8B030D-6E8A-4147-A177-3AD203B41FA5}">
                      <a16:colId xmlns:a16="http://schemas.microsoft.com/office/drawing/2014/main" val="1661577807"/>
                    </a:ext>
                  </a:extLst>
                </a:gridCol>
                <a:gridCol w="576072">
                  <a:extLst>
                    <a:ext uri="{9D8B030D-6E8A-4147-A177-3AD203B41FA5}">
                      <a16:colId xmlns:a16="http://schemas.microsoft.com/office/drawing/2014/main" val="1575663530"/>
                    </a:ext>
                  </a:extLst>
                </a:gridCol>
                <a:gridCol w="576072">
                  <a:extLst>
                    <a:ext uri="{9D8B030D-6E8A-4147-A177-3AD203B41FA5}">
                      <a16:colId xmlns:a16="http://schemas.microsoft.com/office/drawing/2014/main" val="3373419525"/>
                    </a:ext>
                  </a:extLst>
                </a:gridCol>
                <a:gridCol w="576072">
                  <a:extLst>
                    <a:ext uri="{9D8B030D-6E8A-4147-A177-3AD203B41FA5}">
                      <a16:colId xmlns:a16="http://schemas.microsoft.com/office/drawing/2014/main" val="4021592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3490292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Rockpalast - 2018-07-30 17:00:04 </a:t>
                      </a:r>
                      <a:r>
                        <a:rPr kumimoji="0" lang="en-US" sz="1000" b="0" i="0" u="none" strike="noStrike" kern="1200" cap="none" spc="0" normalizeH="0" baseline="0" noProof="0">
                          <a:ln>
                            <a:noFill/>
                          </a:ln>
                          <a:solidFill>
                            <a:prstClr val="black"/>
                          </a:solidFill>
                          <a:effectLst/>
                          <a:uLnTx/>
                          <a:uFillTx/>
                          <a:latin typeface="+mn-lt"/>
                          <a:ea typeface="+mn-ea"/>
                          <a:cs typeface="+mn-cs"/>
                        </a:rPr>
                        <a:t>
 Ziggy Marley live | Rockpalast |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25.744034737258 %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273456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Rockpalast - 2018-10-21 10:00:45 </a:t>
                      </a:r>
                      <a:r>
                        <a:rPr kumimoji="0" lang="en-US" sz="1000" b="0" i="0" u="none" strike="noStrike" kern="1200" cap="none" spc="0" normalizeH="0" baseline="0" noProof="0">
                          <a:ln>
                            <a:noFill/>
                          </a:ln>
                          <a:solidFill>
                            <a:prstClr val="black"/>
                          </a:solidFill>
                          <a:effectLst/>
                          <a:uLnTx/>
                          <a:uFillTx/>
                          <a:latin typeface="+mn-lt"/>
                          <a:ea typeface="+mn-ea"/>
                          <a:cs typeface="+mn-cs"/>
                        </a:rPr>
                        <a:t>
 Udo Dirkschneider live | Rockpalast |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14.541253497324 %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02166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Rockpalast - 2018-12-19 17:00:07 </a:t>
                      </a:r>
                      <a:r>
                        <a:rPr kumimoji="0" lang="en-US" sz="1000" b="0" i="0" u="none" strike="noStrike" kern="1200" cap="none" spc="0" normalizeH="0" baseline="0" noProof="0">
                          <a:ln>
                            <a:noFill/>
                          </a:ln>
                          <a:solidFill>
                            <a:prstClr val="black"/>
                          </a:solidFill>
                          <a:effectLst/>
                          <a:uLnTx/>
                          <a:uFillTx/>
                          <a:latin typeface="+mn-lt"/>
                          <a:ea typeface="+mn-ea"/>
                          <a:cs typeface="+mn-cs"/>
                        </a:rPr>
                        <a:t>
 Morcheeba live | Rockpalast |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28.453957675491 %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0466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WDR Reisen - 2018-06-24 09:00:01 </a:t>
                      </a:r>
                      <a:r>
                        <a:rPr kumimoji="0" lang="de-DE" sz="1000" b="0" i="0" u="none" strike="noStrike" kern="1200" cap="none" spc="0" normalizeH="0" baseline="0" noProof="0">
                          <a:ln>
                            <a:noFill/>
                          </a:ln>
                          <a:solidFill>
                            <a:prstClr val="black"/>
                          </a:solidFill>
                          <a:effectLst/>
                          <a:uLnTx/>
                          <a:uFillTx/>
                          <a:latin typeface="+mn-lt"/>
                          <a:ea typeface="+mn-ea"/>
                          <a:cs typeface="+mn-cs"/>
                        </a:rPr>
                        <a:t>
 Städtetrip Krakau | WDR Reisen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29.760979255677 %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90721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Rockpalast - 2019-01-20 10:00:10 </a:t>
                      </a:r>
                      <a:r>
                        <a:rPr kumimoji="0" lang="en-US" sz="1000" b="0" i="0" u="none" strike="noStrike" kern="1200" cap="none" spc="0" normalizeH="0" baseline="0" noProof="0">
                          <a:ln>
                            <a:noFill/>
                          </a:ln>
                          <a:solidFill>
                            <a:prstClr val="black"/>
                          </a:solidFill>
                          <a:effectLst/>
                          <a:uLnTx/>
                          <a:uFillTx/>
                          <a:latin typeface="+mn-lt"/>
                          <a:ea typeface="+mn-ea"/>
                          <a:cs typeface="+mn-cs"/>
                        </a:rPr>
                        <a:t>
 Blackberry Smoke live | Rockpalast |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21.863203702082 %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68051990"/>
                  </a:ext>
                </a:extLst>
              </a:tr>
            </a:tbl>
          </a:graphicData>
        </a:graphic>
      </p:graphicFrame>
      <p:sp>
        <p:nvSpPr>
          <p:cNvPr id="4" name="Text Placeholder 3">
            <a:extLst>
              <a:ext uri="{FF2B5EF4-FFF2-40B4-BE49-F238E27FC236}">
                <a16:creationId xmlns:a16="http://schemas.microsoft.com/office/drawing/2014/main" id="{1DB6CCC0-7E43-48DC-B413-DA522B66B03A}"/>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19207824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2FB3E-B79E-4B59-8897-42390D966558}"/>
              </a:ext>
            </a:extLst>
          </p:cNvPr>
          <p:cNvSpPr>
            <a:spLocks noGrp="1"/>
          </p:cNvSpPr>
          <p:nvPr>
            <p:ph type="title"/>
          </p:nvPr>
        </p:nvSpPr>
        <p:spPr/>
        <p:txBody>
          <a:bodyPr/>
          <a:lstStyle/>
          <a:p>
            <a:r>
              <a:rPr lang="de-DE"/>
              <a:t>Top All Time Videos - Anhand der Aufrufe der letzten 2 Wochen | PB II - Wiss. Kult. - 5 of 5</a:t>
            </a:r>
            <a:endParaRPr lang="en-US"/>
          </a:p>
        </p:txBody>
      </p:sp>
      <p:graphicFrame>
        <p:nvGraphicFramePr>
          <p:cNvPr id="5" name="Table Placeholder 4">
            <a:extLst>
              <a:ext uri="{FF2B5EF4-FFF2-40B4-BE49-F238E27FC236}">
                <a16:creationId xmlns:a16="http://schemas.microsoft.com/office/drawing/2014/main" id="{055424F0-500E-4877-B654-BB156FF7178E}"/>
              </a:ext>
            </a:extLst>
          </p:cNvPr>
          <p:cNvGraphicFramePr>
            <a:graphicFrameLocks noGrp="1"/>
          </p:cNvGraphicFramePr>
          <p:nvPr>
            <p:ph type="tbl" sz="quarter" idx="13"/>
            <p:extLst>
              <p:ext uri="{D42A27DB-BD31-4B8C-83A1-F6EECF244321}">
                <p14:modId xmlns:p14="http://schemas.microsoft.com/office/powerpoint/2010/main" val="2768140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153253809"/>
                    </a:ext>
                  </a:extLst>
                </a:gridCol>
                <a:gridCol w="576072">
                  <a:extLst>
                    <a:ext uri="{9D8B030D-6E8A-4147-A177-3AD203B41FA5}">
                      <a16:colId xmlns:a16="http://schemas.microsoft.com/office/drawing/2014/main" val="303756834"/>
                    </a:ext>
                  </a:extLst>
                </a:gridCol>
                <a:gridCol w="576072">
                  <a:extLst>
                    <a:ext uri="{9D8B030D-6E8A-4147-A177-3AD203B41FA5}">
                      <a16:colId xmlns:a16="http://schemas.microsoft.com/office/drawing/2014/main" val="3357299455"/>
                    </a:ext>
                  </a:extLst>
                </a:gridCol>
                <a:gridCol w="576072">
                  <a:extLst>
                    <a:ext uri="{9D8B030D-6E8A-4147-A177-3AD203B41FA5}">
                      <a16:colId xmlns:a16="http://schemas.microsoft.com/office/drawing/2014/main" val="566263000"/>
                    </a:ext>
                  </a:extLst>
                </a:gridCol>
                <a:gridCol w="576072">
                  <a:extLst>
                    <a:ext uri="{9D8B030D-6E8A-4147-A177-3AD203B41FA5}">
                      <a16:colId xmlns:a16="http://schemas.microsoft.com/office/drawing/2014/main" val="3112665062"/>
                    </a:ext>
                  </a:extLst>
                </a:gridCol>
                <a:gridCol w="576072">
                  <a:extLst>
                    <a:ext uri="{9D8B030D-6E8A-4147-A177-3AD203B41FA5}">
                      <a16:colId xmlns:a16="http://schemas.microsoft.com/office/drawing/2014/main" val="3863469232"/>
                    </a:ext>
                  </a:extLst>
                </a:gridCol>
                <a:gridCol w="576072">
                  <a:extLst>
                    <a:ext uri="{9D8B030D-6E8A-4147-A177-3AD203B41FA5}">
                      <a16:colId xmlns:a16="http://schemas.microsoft.com/office/drawing/2014/main" val="1904668188"/>
                    </a:ext>
                  </a:extLst>
                </a:gridCol>
                <a:gridCol w="576072">
                  <a:extLst>
                    <a:ext uri="{9D8B030D-6E8A-4147-A177-3AD203B41FA5}">
                      <a16:colId xmlns:a16="http://schemas.microsoft.com/office/drawing/2014/main" val="3865021066"/>
                    </a:ext>
                  </a:extLst>
                </a:gridCol>
                <a:gridCol w="576072">
                  <a:extLst>
                    <a:ext uri="{9D8B030D-6E8A-4147-A177-3AD203B41FA5}">
                      <a16:colId xmlns:a16="http://schemas.microsoft.com/office/drawing/2014/main" val="1263897714"/>
                    </a:ext>
                  </a:extLst>
                </a:gridCol>
                <a:gridCol w="576072">
                  <a:extLst>
                    <a:ext uri="{9D8B030D-6E8A-4147-A177-3AD203B41FA5}">
                      <a16:colId xmlns:a16="http://schemas.microsoft.com/office/drawing/2014/main" val="584056130"/>
                    </a:ext>
                  </a:extLst>
                </a:gridCol>
                <a:gridCol w="576072">
                  <a:extLst>
                    <a:ext uri="{9D8B030D-6E8A-4147-A177-3AD203B41FA5}">
                      <a16:colId xmlns:a16="http://schemas.microsoft.com/office/drawing/2014/main" val="3631324723"/>
                    </a:ext>
                  </a:extLst>
                </a:gridCol>
                <a:gridCol w="576072">
                  <a:extLst>
                    <a:ext uri="{9D8B030D-6E8A-4147-A177-3AD203B41FA5}">
                      <a16:colId xmlns:a16="http://schemas.microsoft.com/office/drawing/2014/main" val="3101213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2793703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Reisen - 2018-09-30 09:00:04 </a:t>
                      </a:r>
                      <a:r>
                        <a:rPr kumimoji="0" lang="en-US" sz="1000" b="0" i="0" u="none" strike="noStrike" kern="1200" cap="none" spc="0" normalizeH="0" baseline="0" noProof="0">
                          <a:ln>
                            <a:noFill/>
                          </a:ln>
                          <a:solidFill>
                            <a:prstClr val="black"/>
                          </a:solidFill>
                          <a:effectLst/>
                          <a:uLnTx/>
                          <a:uFillTx/>
                          <a:latin typeface="+mn-lt"/>
                          <a:ea typeface="+mn-ea"/>
                          <a:cs typeface="+mn-cs"/>
                        </a:rPr>
                        <a:t>
 Tamina am Gardasee | WDR Reisen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34.582086623397 %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50327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Rockpalast - 2018-01-29 17:52:42 </a:t>
                      </a:r>
                      <a:r>
                        <a:rPr kumimoji="0" lang="en-US" sz="1000" b="0" i="0" u="none" strike="noStrike" kern="1200" cap="none" spc="0" normalizeH="0" baseline="0" noProof="0">
                          <a:ln>
                            <a:noFill/>
                          </a:ln>
                          <a:solidFill>
                            <a:prstClr val="black"/>
                          </a:solidFill>
                          <a:effectLst/>
                          <a:uLnTx/>
                          <a:uFillTx/>
                          <a:latin typeface="+mn-lt"/>
                          <a:ea typeface="+mn-ea"/>
                          <a:cs typeface="+mn-cs"/>
                        </a:rPr>
                        <a:t>
 Gov’t Mule live | Rockpalast |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17.136700082436 %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7616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Rockpalast - 2018-04-09 17:00:04 </a:t>
                      </a:r>
                      <a:r>
                        <a:rPr kumimoji="0" lang="en-US" sz="1000" b="0" i="0" u="none" strike="noStrike" kern="1200" cap="none" spc="0" normalizeH="0" baseline="0" noProof="0">
                          <a:ln>
                            <a:noFill/>
                          </a:ln>
                          <a:solidFill>
                            <a:prstClr val="black"/>
                          </a:solidFill>
                          <a:effectLst/>
                          <a:uLnTx/>
                          <a:uFillTx/>
                          <a:latin typeface="+mn-lt"/>
                          <a:ea typeface="+mn-ea"/>
                          <a:cs typeface="+mn-cs"/>
                        </a:rPr>
                        <a:t>
 Opeth live | Rockpalast |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13.775211047389 %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60247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WDR Rockpalast - 2018-09-07 17:00:01 </a:t>
                      </a:r>
                      <a:r>
                        <a:rPr kumimoji="0" lang="en-US" sz="1000" b="0" i="0" u="none" strike="noStrike" kern="1200" cap="none" spc="0" normalizeH="0" baseline="0" noProof="0">
                          <a:ln>
                            <a:noFill/>
                          </a:ln>
                          <a:solidFill>
                            <a:prstClr val="black"/>
                          </a:solidFill>
                          <a:effectLst/>
                          <a:uLnTx/>
                          <a:uFillTx/>
                          <a:latin typeface="+mn-lt"/>
                          <a:ea typeface="+mn-ea"/>
                          <a:cs typeface="+mn-cs"/>
                        </a:rPr>
                        <a:t>
 Sodom live | Rockpalast |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13.982145900105 %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36386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WDR Reisen - 2018-11-21 19:00:04 </a:t>
                      </a:r>
                      <a:r>
                        <a:rPr kumimoji="0" lang="de-DE" sz="1000" b="0" i="0" u="none" strike="noStrike" kern="1200" cap="none" spc="0" normalizeH="0" baseline="0" noProof="0">
                          <a:ln>
                            <a:noFill/>
                          </a:ln>
                          <a:solidFill>
                            <a:prstClr val="black"/>
                          </a:solidFill>
                          <a:effectLst/>
                          <a:uLnTx/>
                          <a:uFillTx/>
                          <a:latin typeface="+mn-lt"/>
                          <a:ea typeface="+mn-ea"/>
                          <a:cs typeface="+mn-cs"/>
                        </a:rPr>
                        <a:t>
 Auf Kreuzfahrt im westlichen Mittelmeer | WDR Reisen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30.637263456429 %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84360802"/>
                  </a:ext>
                </a:extLst>
              </a:tr>
            </a:tbl>
          </a:graphicData>
        </a:graphic>
      </p:graphicFrame>
      <p:sp>
        <p:nvSpPr>
          <p:cNvPr id="4" name="Text Placeholder 3">
            <a:extLst>
              <a:ext uri="{FF2B5EF4-FFF2-40B4-BE49-F238E27FC236}">
                <a16:creationId xmlns:a16="http://schemas.microsoft.com/office/drawing/2014/main" id="{C88BB4F1-17BA-41C3-8E83-FA4AE9FEC55A}"/>
              </a:ext>
            </a:extLst>
          </p:cNvPr>
          <p:cNvSpPr>
            <a:spLocks noGrp="1"/>
          </p:cNvSpPr>
          <p:nvPr>
            <p:ph type="body" sz="quarter" idx="14"/>
          </p:nvPr>
        </p:nvSpPr>
        <p:spPr/>
        <p:txBody>
          <a:bodyPr/>
          <a:lstStyle/>
          <a:p>
            <a:r>
              <a:rPr lang="en-US"/>
              <a:t>23.04.2019 - 06.05.2019</a:t>
            </a:r>
          </a:p>
        </p:txBody>
      </p:sp>
    </p:spTree>
    <p:extLst>
      <p:ext uri="{BB962C8B-B14F-4D97-AF65-F5344CB8AC3E}">
        <p14:creationId xmlns:p14="http://schemas.microsoft.com/office/powerpoint/2010/main" val="25285437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4584</Words>
  <Application>Microsoft Office PowerPoint</Application>
  <PresentationFormat>On-screen Show (4:3)</PresentationFormat>
  <Paragraphs>1814</Paragraphs>
  <Slides>56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Arial</vt:lpstr>
      <vt:lpstr>Calibri</vt:lpstr>
      <vt:lpstr>quintly_template</vt:lpstr>
      <vt:lpstr>PB - Übersicht</vt:lpstr>
      <vt:lpstr>Plattform Übersicht / Letzte 2 Wochen | PB II - Wiss. Kult.</vt:lpstr>
      <vt:lpstr>Gesamte Profilübersicht / Letzte 2 Wochen | PB II - Wiss. Kult. - 1 of 2</vt:lpstr>
      <vt:lpstr>Gesamte Profilübersicht / Letzte 2 Wochen | PB II - Wiss. Kult. - 2 of 2</vt:lpstr>
      <vt:lpstr>Top Post jedes Profils (ohne Youtube) | PB II - Wiss. Kult. - 1 of 11</vt:lpstr>
      <vt:lpstr>Top Post jedes Profils (ohne Youtube) | PB II - Wiss. Kult. - 2 of 11</vt:lpstr>
      <vt:lpstr>Top Post jedes Profils (ohne Youtube) | PB II - Wiss. Kult. - 3 of 11</vt:lpstr>
      <vt:lpstr>Top Post jedes Profils (ohne Youtube) | PB II - Wiss. Kult. - 4 of 11</vt:lpstr>
      <vt:lpstr>Top Post jedes Profils (ohne Youtube) | PB II - Wiss. Kult. - 5 of 11</vt:lpstr>
      <vt:lpstr>Top Post jedes Profils (ohne Youtube) | PB II - Wiss. Kult. - 6 of 11</vt:lpstr>
      <vt:lpstr>Top Post jedes Profils (ohne Youtube) | PB II - Wiss. Kult. - 7 of 11</vt:lpstr>
      <vt:lpstr>Top Post jedes Profils (ohne Youtube) | PB II - Wiss. Kult. - 8 of 11</vt:lpstr>
      <vt:lpstr>Top Post jedes Profils (ohne Youtube) | PB II - Wiss. Kult. - 9 of 11</vt:lpstr>
      <vt:lpstr>Top Post jedes Profils (ohne Youtube) | PB II - Wiss. Kult. - 10 of 11</vt:lpstr>
      <vt:lpstr>Top Post jedes Profils (ohne Youtube) | PB II - Wiss. Kult. - 11 of 11</vt:lpstr>
      <vt:lpstr>Facebook Übersicht / Letzte 2 Wochen | PB II - Wiss. Kult. - 1 of 5</vt:lpstr>
      <vt:lpstr>Facebook Übersicht / Letzte 2 Wochen | PB II - Wiss. Kult. - 2 of 5</vt:lpstr>
      <vt:lpstr>Facebook Übersicht / Letzte 2 Wochen | PB II - Wiss. Kult. - 3 of 5</vt:lpstr>
      <vt:lpstr>Facebook Übersicht / Letzte 2 Wochen | PB II - Wiss. Kult. - 4 of 5</vt:lpstr>
      <vt:lpstr>Facebook Übersicht / Letzte 2 Wochen | PB II - Wiss. Kult. - 5 of 5</vt:lpstr>
      <vt:lpstr>Übersichts Radar / Letzte 2 Wochen | PB II - Wiss. Kult.</vt:lpstr>
      <vt:lpstr>Postmenge pro Woche / 3 Monate | PB II - Wiss. Kult.</vt:lpstr>
      <vt:lpstr>Post Zusammensetzung nach Typ / Letzte 2 Wochen | PB II - Wiss. Kult.</vt:lpstr>
      <vt:lpstr>Impressions / Letzte 3 Monate | PB II - Wiss. Kult.</vt:lpstr>
      <vt:lpstr>Reichweite pro Woche / Letzte 3 Monate | PB II - Wiss. Kult.</vt:lpstr>
      <vt:lpstr>Interaction Rate / Letzte 3 Monate | PB II - Wiss. Kult.</vt:lpstr>
      <vt:lpstr>Engagement Rate / Letzte 3 Monate | PB II - Wiss. Kult.</vt:lpstr>
      <vt:lpstr>Top-FB-Postings nach Reichweite / Letzte 2 Wochen | PB II - Wiss. Kult. - 1 of 4</vt:lpstr>
      <vt:lpstr>Top-FB-Postings nach Reichweite / Letzte 2 Wochen | PB II - Wiss. Kult. - 2 of 4</vt:lpstr>
      <vt:lpstr>Top-FB-Postings nach Reichweite / Letzte 2 Wochen | PB II - Wiss. Kult. - 3 of 4</vt:lpstr>
      <vt:lpstr>Top-FB-Postings nach Reichweite / Letzte 2 Wochen | PB II - Wiss. Kult. - 4 of 4</vt:lpstr>
      <vt:lpstr>Instagram Übersicht / Letzte 2 Wochen | PB II - Wiss. Kult.</vt:lpstr>
      <vt:lpstr>Instagramm Übersichtsradar / Letzte 2 Wochen | PB II - Wiss. Kult.</vt:lpstr>
      <vt:lpstr>Postmenge pro Woche / 3 Monate | PB II - Wiss. Kult.</vt:lpstr>
      <vt:lpstr>Post Zusammensetzung nach Typ / Letzte 2 Wochen | PB II - Wiss. Kult.</vt:lpstr>
      <vt:lpstr>Reach pro Woche / Letzte 3 Monate | PB II - Wiss. Kult.</vt:lpstr>
      <vt:lpstr>Impressions / Letzte 3 Monate | PB II - Wiss. Kult.</vt:lpstr>
      <vt:lpstr>Interaction Rate / Letzte 3 Monate | PB II - Wiss. Kult.</vt:lpstr>
      <vt:lpstr>Top Posts nach Reichweite / Letzte 2 Wochen | PB II - Wiss. Kult. - 1 of 7</vt:lpstr>
      <vt:lpstr>Top Posts nach Reichweite / Letzte 2 Wochen | PB II - Wiss. Kult. - 2 of 7</vt:lpstr>
      <vt:lpstr>Top Posts nach Reichweite / Letzte 2 Wochen | PB II - Wiss. Kult. - 3 of 7</vt:lpstr>
      <vt:lpstr>Top Posts nach Reichweite / Letzte 2 Wochen | PB II - Wiss. Kult. - 4 of 7</vt:lpstr>
      <vt:lpstr>Top Posts nach Reichweite / Letzte 2 Wochen | PB II - Wiss. Kult. - 5 of 7</vt:lpstr>
      <vt:lpstr>Top Posts nach Reichweite / Letzte 2 Wochen | PB II - Wiss. Kult. - 6 of 7</vt:lpstr>
      <vt:lpstr>Top Posts nach Reichweite / Letzte 2 Wochen | PB II - Wiss. Kult. - 7 of 7</vt:lpstr>
      <vt:lpstr>Youtube Übersicht / Letzte 2 Wochen | PB II - Wiss. Kult.</vt:lpstr>
      <vt:lpstr>Youtube Übersichtsradar | PB II - Wiss. Kult.</vt:lpstr>
      <vt:lpstr>Youtube Total Videos | PB II - Wiss. Kult.</vt:lpstr>
      <vt:lpstr>Gesamte Views / Letzte 30 Tage | PB II - Wiss. Kult.</vt:lpstr>
      <vt:lpstr>Subscriber Zuwachs pro Woche / Letzte 4 Wochen | PB II - Wiss. Kult.</vt:lpstr>
      <vt:lpstr>Top Viedeos sortiert nach Views / Letzte 2 Wochen | PB II - Wiss. Kult.</vt:lpstr>
      <vt:lpstr>Top All Time Videos - Anhand der Aufrufe der letzten 2 Wochen | PB II - Wiss. Kult. - 1 of 5</vt:lpstr>
      <vt:lpstr>Top All Time Videos - Anhand der Aufrufe der letzten 2 Wochen | PB II - Wiss. Kult. - 2 of 5</vt:lpstr>
      <vt:lpstr>Top All Time Videos - Anhand der Aufrufe der letzten 2 Wochen | PB II - Wiss. Kult. - 3 of 5</vt:lpstr>
      <vt:lpstr>Top All Time Videos - Anhand der Aufrufe der letzten 2 Wochen | PB II - Wiss. Kult. - 4 of 5</vt:lpstr>
      <vt:lpstr>Top All Time Videos - Anhand der Aufrufe der letzten 2 Wochen | PB II - Wiss. Kult.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PB - Übersicht</dc:title>
  <dc:creator>Frederik Peiniger</dc:creator>
  <cp:lastModifiedBy>Frederik Peiniger</cp:lastModifiedBy>
  <cp:revision>1</cp:revision>
  <dcterms:created xsi:type="dcterms:W3CDTF">2019-05-07T13:42:41Z</dcterms:created>
  <dcterms:modified xsi:type="dcterms:W3CDTF">2019-05-07T13:46:13Z</dcterms:modified>
</cp:coreProperties>
</file>