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WDR 2</c:v>
                </c:pt>
              </c:strCache>
            </c:strRef>
          </c:tx>
          <c:spPr>
            <a:solidFill>
              <a:schemeClr val="accent1"/>
            </a:solidFill>
            <a:ln>
              <a:noFill/>
            </a:ln>
            <a:effectLst/>
          </c:spPr>
          <c:invertIfNegative val="0"/>
          <c:cat>
            <c:strRef>
              <c:f>Sheet1!$A$2</c:f>
              <c:strCache>
                <c:ptCount val="1"/>
                <c:pt idx="0">
                  <c:v>26.11.2018</c:v>
                </c:pt>
              </c:strCache>
            </c:strRef>
          </c:cat>
          <c:val>
            <c:numRef>
              <c:f>Sheet1!$B$2</c:f>
              <c:numCache>
                <c:formatCode>General</c:formatCode>
                <c:ptCount val="1"/>
                <c:pt idx="0">
                  <c:v>68385</c:v>
                </c:pt>
              </c:numCache>
            </c:numRef>
          </c:val>
          <c:extLst>
            <c:ext xmlns:c16="http://schemas.microsoft.com/office/drawing/2014/chart" uri="{C3380CC4-5D6E-409C-BE32-E72D297353CC}">
              <c16:uniqueId val="{00000000-037C-4FD4-B05A-8350A9CF34A4}"/>
            </c:ext>
          </c:extLst>
        </c:ser>
        <c:dLbls>
          <c:showLegendKey val="0"/>
          <c:showVal val="0"/>
          <c:showCatName val="0"/>
          <c:showSerName val="0"/>
          <c:showPercent val="0"/>
          <c:showBubbleSize val="0"/>
        </c:dLbls>
        <c:gapWidth val="219"/>
        <c:overlap val="-27"/>
        <c:axId val="301110624"/>
        <c:axId val="301105704"/>
      </c:barChart>
      <c:catAx>
        <c:axId val="301110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105704"/>
        <c:crosses val="autoZero"/>
        <c:auto val="1"/>
        <c:lblAlgn val="ctr"/>
        <c:lblOffset val="100"/>
        <c:noMultiLvlLbl val="0"/>
      </c:catAx>
      <c:valAx>
        <c:axId val="301105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110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@WDR2</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1681</c:v>
                </c:pt>
                <c:pt idx="1">
                  <c:v>0</c:v>
                </c:pt>
                <c:pt idx="2">
                  <c:v>0</c:v>
                </c:pt>
                <c:pt idx="3">
                  <c:v>0</c:v>
                </c:pt>
                <c:pt idx="4">
                  <c:v>0</c:v>
                </c:pt>
                <c:pt idx="5">
                  <c:v>0</c:v>
                </c:pt>
                <c:pt idx="6">
                  <c:v>0</c:v>
                </c:pt>
              </c:numCache>
            </c:numRef>
          </c:val>
          <c:extLst>
            <c:ext xmlns:c16="http://schemas.microsoft.com/office/drawing/2014/chart" uri="{C3380CC4-5D6E-409C-BE32-E72D297353CC}">
              <c16:uniqueId val="{00000000-C689-43E2-9DA1-95ABB24F4D84}"/>
            </c:ext>
          </c:extLst>
        </c:ser>
        <c:dLbls>
          <c:showLegendKey val="0"/>
          <c:showVal val="0"/>
          <c:showCatName val="0"/>
          <c:showSerName val="0"/>
          <c:showPercent val="0"/>
          <c:showBubbleSize val="0"/>
        </c:dLbls>
        <c:gapWidth val="219"/>
        <c:overlap val="-27"/>
        <c:axId val="303348240"/>
        <c:axId val="303351192"/>
      </c:barChart>
      <c:catAx>
        <c:axId val="303348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351192"/>
        <c:crosses val="autoZero"/>
        <c:auto val="1"/>
        <c:lblAlgn val="ctr"/>
        <c:lblOffset val="100"/>
        <c:noMultiLvlLbl val="0"/>
      </c:catAx>
      <c:valAx>
        <c:axId val="303351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348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9B217-2BF8-45DE-9276-1D9F04E6D424}"/>
              </a:ext>
            </a:extLst>
          </p:cNvPr>
          <p:cNvSpPr>
            <a:spLocks noGrp="1"/>
          </p:cNvSpPr>
          <p:nvPr>
            <p:ph type="ctrTitle"/>
          </p:nvPr>
        </p:nvSpPr>
        <p:spPr/>
        <p:txBody>
          <a:bodyPr/>
          <a:lstStyle/>
          <a:p>
            <a:r>
              <a:rPr lang="en-US"/>
              <a:t>d_Onepager WDR 2</a:t>
            </a:r>
          </a:p>
        </p:txBody>
      </p:sp>
      <p:sp>
        <p:nvSpPr>
          <p:cNvPr id="3" name="Subtitle 2">
            <a:extLst>
              <a:ext uri="{FF2B5EF4-FFF2-40B4-BE49-F238E27FC236}">
                <a16:creationId xmlns:a16="http://schemas.microsoft.com/office/drawing/2014/main" id="{96605263-9B22-4FDE-BB50-B4AFF38410E8}"/>
              </a:ext>
            </a:extLst>
          </p:cNvPr>
          <p:cNvSpPr>
            <a:spLocks noGrp="1"/>
          </p:cNvSpPr>
          <p:nvPr>
            <p:ph type="subTitle" idx="1"/>
          </p:nvPr>
        </p:nvSpPr>
        <p:spPr/>
        <p:txBody>
          <a:bodyPr/>
          <a:lstStyle/>
          <a:p>
            <a:r>
              <a:rPr lang="en-US"/>
              <a:t>Westdeutscher Rundfunk Köln</a:t>
            </a:r>
          </a:p>
        </p:txBody>
      </p:sp>
    </p:spTree>
    <p:extLst>
      <p:ext uri="{BB962C8B-B14F-4D97-AF65-F5344CB8AC3E}">
        <p14:creationId xmlns:p14="http://schemas.microsoft.com/office/powerpoint/2010/main" val="22511052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1CE59-3D45-4FF9-963E-CAFABE5EDEC1}"/>
              </a:ext>
            </a:extLst>
          </p:cNvPr>
          <p:cNvSpPr>
            <a:spLocks noGrp="1"/>
          </p:cNvSpPr>
          <p:nvPr>
            <p:ph type="title"/>
          </p:nvPr>
        </p:nvSpPr>
        <p:spPr/>
        <p:txBody>
          <a:bodyPr/>
          <a:lstStyle/>
          <a:p>
            <a:r>
              <a:rPr lang="en-US"/>
              <a:t>Facebook Key Metrics Table | 01.1.02. WDR 2</a:t>
            </a:r>
          </a:p>
        </p:txBody>
      </p:sp>
      <p:graphicFrame>
        <p:nvGraphicFramePr>
          <p:cNvPr id="5" name="Table Placeholder 4">
            <a:extLst>
              <a:ext uri="{FF2B5EF4-FFF2-40B4-BE49-F238E27FC236}">
                <a16:creationId xmlns:a16="http://schemas.microsoft.com/office/drawing/2014/main" id="{AA7960E0-7FED-4576-AE4C-7EB2D167C472}"/>
              </a:ext>
            </a:extLst>
          </p:cNvPr>
          <p:cNvGraphicFramePr>
            <a:graphicFrameLocks noGrp="1"/>
          </p:cNvGraphicFramePr>
          <p:nvPr>
            <p:ph type="tbl" sz="quarter" idx="13"/>
            <p:extLst>
              <p:ext uri="{D42A27DB-BD31-4B8C-83A1-F6EECF244321}">
                <p14:modId xmlns:p14="http://schemas.microsoft.com/office/powerpoint/2010/main" val="3811903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8118007"/>
                    </a:ext>
                  </a:extLst>
                </a:gridCol>
                <a:gridCol w="740664">
                  <a:extLst>
                    <a:ext uri="{9D8B030D-6E8A-4147-A177-3AD203B41FA5}">
                      <a16:colId xmlns:a16="http://schemas.microsoft.com/office/drawing/2014/main" val="2670611219"/>
                    </a:ext>
                  </a:extLst>
                </a:gridCol>
                <a:gridCol w="740664">
                  <a:extLst>
                    <a:ext uri="{9D8B030D-6E8A-4147-A177-3AD203B41FA5}">
                      <a16:colId xmlns:a16="http://schemas.microsoft.com/office/drawing/2014/main" val="2470531660"/>
                    </a:ext>
                  </a:extLst>
                </a:gridCol>
                <a:gridCol w="740664">
                  <a:extLst>
                    <a:ext uri="{9D8B030D-6E8A-4147-A177-3AD203B41FA5}">
                      <a16:colId xmlns:a16="http://schemas.microsoft.com/office/drawing/2014/main" val="4138537872"/>
                    </a:ext>
                  </a:extLst>
                </a:gridCol>
                <a:gridCol w="740664">
                  <a:extLst>
                    <a:ext uri="{9D8B030D-6E8A-4147-A177-3AD203B41FA5}">
                      <a16:colId xmlns:a16="http://schemas.microsoft.com/office/drawing/2014/main" val="1968740317"/>
                    </a:ext>
                  </a:extLst>
                </a:gridCol>
                <a:gridCol w="740664">
                  <a:extLst>
                    <a:ext uri="{9D8B030D-6E8A-4147-A177-3AD203B41FA5}">
                      <a16:colId xmlns:a16="http://schemas.microsoft.com/office/drawing/2014/main" val="3923838694"/>
                    </a:ext>
                  </a:extLst>
                </a:gridCol>
                <a:gridCol w="740664">
                  <a:extLst>
                    <a:ext uri="{9D8B030D-6E8A-4147-A177-3AD203B41FA5}">
                      <a16:colId xmlns:a16="http://schemas.microsoft.com/office/drawing/2014/main" val="369734879"/>
                    </a:ext>
                  </a:extLst>
                </a:gridCol>
                <a:gridCol w="740664">
                  <a:extLst>
                    <a:ext uri="{9D8B030D-6E8A-4147-A177-3AD203B41FA5}">
                      <a16:colId xmlns:a16="http://schemas.microsoft.com/office/drawing/2014/main" val="3675267192"/>
                    </a:ext>
                  </a:extLst>
                </a:gridCol>
                <a:gridCol w="740664">
                  <a:extLst>
                    <a:ext uri="{9D8B030D-6E8A-4147-A177-3AD203B41FA5}">
                      <a16:colId xmlns:a16="http://schemas.microsoft.com/office/drawing/2014/main" val="2073964208"/>
                    </a:ext>
                  </a:extLst>
                </a:gridCol>
                <a:gridCol w="740664">
                  <a:extLst>
                    <a:ext uri="{9D8B030D-6E8A-4147-A177-3AD203B41FA5}">
                      <a16:colId xmlns:a16="http://schemas.microsoft.com/office/drawing/2014/main" val="380823840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38991863"/>
                  </a:ext>
                </a:extLst>
              </a:tr>
              <a:tr h="370840">
                <a:tc>
                  <a:txBody>
                    <a:bodyPr/>
                    <a:lstStyle/>
                    <a:p>
                      <a:r>
                        <a:rPr lang="en-US" sz="1000"/>
                        <a:t>WDR 2</a:t>
                      </a:r>
                    </a:p>
                  </a:txBody>
                  <a:tcPr/>
                </a:tc>
                <a:tc>
                  <a:txBody>
                    <a:bodyPr/>
                    <a:lstStyle/>
                    <a:p>
                      <a:r>
                        <a:rPr lang="en-US" sz="1000"/>
                        <a:t>101057</a:t>
                      </a:r>
                    </a:p>
                  </a:txBody>
                  <a:tcPr/>
                </a:tc>
                <a:tc>
                  <a:txBody>
                    <a:bodyPr/>
                    <a:lstStyle/>
                    <a:p>
                      <a:r>
                        <a:rPr lang="en-US" sz="1000"/>
                        <a:t>15</a:t>
                      </a:r>
                    </a:p>
                  </a:txBody>
                  <a:tcPr/>
                </a:tc>
                <a:tc>
                  <a:txBody>
                    <a:bodyPr/>
                    <a:lstStyle/>
                    <a:p>
                      <a:r>
                        <a:rPr lang="en-US" sz="1000"/>
                        <a:t>1</a:t>
                      </a:r>
                    </a:p>
                  </a:txBody>
                  <a:tcPr/>
                </a:tc>
                <a:tc>
                  <a:txBody>
                    <a:bodyPr/>
                    <a:lstStyle/>
                    <a:p>
                      <a:r>
                        <a:rPr lang="en-US" sz="1000"/>
                        <a:t>18</a:t>
                      </a:r>
                    </a:p>
                  </a:txBody>
                  <a:tcPr/>
                </a:tc>
                <a:tc>
                  <a:txBody>
                    <a:bodyPr/>
                    <a:lstStyle/>
                    <a:p>
                      <a:r>
                        <a:rPr lang="en-US" sz="1000"/>
                        <a:t>16</a:t>
                      </a:r>
                    </a:p>
                  </a:txBody>
                  <a:tcPr/>
                </a:tc>
                <a:tc>
                  <a:txBody>
                    <a:bodyPr/>
                    <a:lstStyle/>
                    <a:p>
                      <a:r>
                        <a:rPr lang="en-US" sz="1000"/>
                        <a:t>4</a:t>
                      </a:r>
                    </a:p>
                  </a:txBody>
                  <a:tcPr/>
                </a:tc>
                <a:tc>
                  <a:txBody>
                    <a:bodyPr/>
                    <a:lstStyle/>
                    <a:p>
                      <a:r>
                        <a:rPr lang="en-US" sz="1000"/>
                        <a:t>3</a:t>
                      </a:r>
                    </a:p>
                  </a:txBody>
                  <a:tcPr/>
                </a:tc>
                <a:tc>
                  <a:txBody>
                    <a:bodyPr/>
                    <a:lstStyle/>
                    <a:p>
                      <a:r>
                        <a:rPr lang="en-US" sz="1000"/>
                        <a:t>0.0376 %</a:t>
                      </a:r>
                    </a:p>
                  </a:txBody>
                  <a:tcPr/>
                </a:tc>
                <a:tc>
                  <a:txBody>
                    <a:bodyPr/>
                    <a:lstStyle/>
                    <a:p>
                      <a:r>
                        <a:rPr lang="en-US" sz="1000"/>
                        <a:t>100.0 %</a:t>
                      </a:r>
                    </a:p>
                  </a:txBody>
                  <a:tcPr/>
                </a:tc>
                <a:extLst>
                  <a:ext uri="{0D108BD9-81ED-4DB2-BD59-A6C34878D82A}">
                    <a16:rowId xmlns:a16="http://schemas.microsoft.com/office/drawing/2014/main" val="439430289"/>
                  </a:ext>
                </a:extLst>
              </a:tr>
            </a:tbl>
          </a:graphicData>
        </a:graphic>
      </p:graphicFrame>
      <p:sp>
        <p:nvSpPr>
          <p:cNvPr id="4" name="Text Placeholder 3">
            <a:extLst>
              <a:ext uri="{FF2B5EF4-FFF2-40B4-BE49-F238E27FC236}">
                <a16:creationId xmlns:a16="http://schemas.microsoft.com/office/drawing/2014/main" id="{5D161967-7BEE-4A94-81D9-5AEE2ACF2C64}"/>
              </a:ext>
            </a:extLst>
          </p:cNvPr>
          <p:cNvSpPr>
            <a:spLocks noGrp="1"/>
          </p:cNvSpPr>
          <p:nvPr>
            <p:ph type="body" sz="quarter" idx="14"/>
          </p:nvPr>
        </p:nvSpPr>
        <p:spPr/>
        <p:txBody>
          <a:bodyPr/>
          <a:lstStyle/>
          <a:p>
            <a:r>
              <a:rPr lang="en-US"/>
              <a:t>26.11.2018 - 26.11.2018</a:t>
            </a:r>
          </a:p>
        </p:txBody>
      </p:sp>
    </p:spTree>
    <p:extLst>
      <p:ext uri="{BB962C8B-B14F-4D97-AF65-F5344CB8AC3E}">
        <p14:creationId xmlns:p14="http://schemas.microsoft.com/office/powerpoint/2010/main" val="948555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7183F-88F3-4AB1-8B48-0C9E99DA1F3A}"/>
              </a:ext>
            </a:extLst>
          </p:cNvPr>
          <p:cNvSpPr>
            <a:spLocks noGrp="1"/>
          </p:cNvSpPr>
          <p:nvPr>
            <p:ph type="title"/>
          </p:nvPr>
        </p:nvSpPr>
        <p:spPr/>
        <p:txBody>
          <a:bodyPr/>
          <a:lstStyle/>
          <a:p>
            <a:r>
              <a:rPr lang="en-US"/>
              <a:t>Facebook FB-Postings (reach, interactions, i-rate, e-rate) | 01.1.02. WDR 2</a:t>
            </a:r>
          </a:p>
        </p:txBody>
      </p:sp>
      <p:graphicFrame>
        <p:nvGraphicFramePr>
          <p:cNvPr id="5" name="Table Placeholder 4">
            <a:extLst>
              <a:ext uri="{FF2B5EF4-FFF2-40B4-BE49-F238E27FC236}">
                <a16:creationId xmlns:a16="http://schemas.microsoft.com/office/drawing/2014/main" id="{B9A8AECD-CFCB-4BBE-B987-63EEBE5F77FC}"/>
              </a:ext>
            </a:extLst>
          </p:cNvPr>
          <p:cNvGraphicFramePr>
            <a:graphicFrameLocks noGrp="1"/>
          </p:cNvGraphicFramePr>
          <p:nvPr>
            <p:ph type="tbl" sz="quarter" idx="13"/>
            <p:extLst>
              <p:ext uri="{D42A27DB-BD31-4B8C-83A1-F6EECF244321}">
                <p14:modId xmlns:p14="http://schemas.microsoft.com/office/powerpoint/2010/main" val="6295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4220542150"/>
                    </a:ext>
                  </a:extLst>
                </a:gridCol>
                <a:gridCol w="822960">
                  <a:extLst>
                    <a:ext uri="{9D8B030D-6E8A-4147-A177-3AD203B41FA5}">
                      <a16:colId xmlns:a16="http://schemas.microsoft.com/office/drawing/2014/main" val="2160953657"/>
                    </a:ext>
                  </a:extLst>
                </a:gridCol>
                <a:gridCol w="493776">
                  <a:extLst>
                    <a:ext uri="{9D8B030D-6E8A-4147-A177-3AD203B41FA5}">
                      <a16:colId xmlns:a16="http://schemas.microsoft.com/office/drawing/2014/main" val="2646105912"/>
                    </a:ext>
                  </a:extLst>
                </a:gridCol>
                <a:gridCol w="493776">
                  <a:extLst>
                    <a:ext uri="{9D8B030D-6E8A-4147-A177-3AD203B41FA5}">
                      <a16:colId xmlns:a16="http://schemas.microsoft.com/office/drawing/2014/main" val="944023639"/>
                    </a:ext>
                  </a:extLst>
                </a:gridCol>
                <a:gridCol w="493776">
                  <a:extLst>
                    <a:ext uri="{9D8B030D-6E8A-4147-A177-3AD203B41FA5}">
                      <a16:colId xmlns:a16="http://schemas.microsoft.com/office/drawing/2014/main" val="530902158"/>
                    </a:ext>
                  </a:extLst>
                </a:gridCol>
                <a:gridCol w="493776">
                  <a:extLst>
                    <a:ext uri="{9D8B030D-6E8A-4147-A177-3AD203B41FA5}">
                      <a16:colId xmlns:a16="http://schemas.microsoft.com/office/drawing/2014/main" val="2274442914"/>
                    </a:ext>
                  </a:extLst>
                </a:gridCol>
                <a:gridCol w="493776">
                  <a:extLst>
                    <a:ext uri="{9D8B030D-6E8A-4147-A177-3AD203B41FA5}">
                      <a16:colId xmlns:a16="http://schemas.microsoft.com/office/drawing/2014/main" val="3494815366"/>
                    </a:ext>
                  </a:extLst>
                </a:gridCol>
                <a:gridCol w="493776">
                  <a:extLst>
                    <a:ext uri="{9D8B030D-6E8A-4147-A177-3AD203B41FA5}">
                      <a16:colId xmlns:a16="http://schemas.microsoft.com/office/drawing/2014/main" val="1264886407"/>
                    </a:ext>
                  </a:extLst>
                </a:gridCol>
                <a:gridCol w="493776">
                  <a:extLst>
                    <a:ext uri="{9D8B030D-6E8A-4147-A177-3AD203B41FA5}">
                      <a16:colId xmlns:a16="http://schemas.microsoft.com/office/drawing/2014/main" val="3065559684"/>
                    </a:ext>
                  </a:extLst>
                </a:gridCol>
                <a:gridCol w="493776">
                  <a:extLst>
                    <a:ext uri="{9D8B030D-6E8A-4147-A177-3AD203B41FA5}">
                      <a16:colId xmlns:a16="http://schemas.microsoft.com/office/drawing/2014/main" val="3790651935"/>
                    </a:ext>
                  </a:extLst>
                </a:gridCol>
              </a:tblGrid>
              <a:tr h="370840">
                <a:tc>
                  <a:txBody>
                    <a:bodyPr/>
                    <a:lstStyle/>
                    <a:p>
                      <a:r>
                        <a:rPr lang="en-US" sz="1000"/>
                        <a:t>Post</a:t>
                      </a:r>
                    </a:p>
                  </a:txBody>
                  <a:tcPr/>
                </a:tc>
                <a:tc>
                  <a:txBody>
                    <a:bodyPr/>
                    <a:lstStyle/>
                    <a:p>
                      <a:r>
                        <a:rPr lang="en-US" sz="1000"/>
                        <a:t>Gesamtreichweite</a:t>
                      </a:r>
                    </a:p>
                  </a:txBody>
                  <a:tcPr/>
                </a:tc>
                <a:tc>
                  <a:txBody>
                    <a:bodyPr/>
                    <a:lstStyle/>
                    <a:p>
                      <a:r>
                        <a:rPr lang="en-US" sz="1000"/>
                        <a:t>Reactions "on Post+Shares"</a:t>
                      </a:r>
                    </a:p>
                  </a:txBody>
                  <a:tcPr/>
                </a:tc>
                <a:tc>
                  <a:txBody>
                    <a:bodyPr/>
                    <a:lstStyle/>
                    <a:p>
                      <a:r>
                        <a:rPr lang="en-US" sz="1000"/>
                        <a:t>Comments "on Post"</a:t>
                      </a:r>
                    </a:p>
                  </a:txBody>
                  <a:tcPr/>
                </a:tc>
                <a:tc>
                  <a:txBody>
                    <a:bodyPr/>
                    <a:lstStyle/>
                    <a:p>
                      <a:r>
                        <a:rPr lang="en-US" sz="1000"/>
                        <a:t>Shares "on Post"</a:t>
                      </a:r>
                    </a:p>
                  </a:txBody>
                  <a:tcPr/>
                </a:tc>
                <a:tc>
                  <a:txBody>
                    <a:bodyPr/>
                    <a:lstStyle/>
                    <a:p>
                      <a:r>
                        <a:rPr lang="en-US" sz="1000"/>
                        <a:t>I-Rate</a:t>
                      </a:r>
                    </a:p>
                  </a:txBody>
                  <a:tcPr/>
                </a:tc>
                <a:tc>
                  <a:txBody>
                    <a:bodyPr/>
                    <a:lstStyle/>
                    <a:p>
                      <a:r>
                        <a:rPr lang="en-US" sz="1000"/>
                        <a:t>E-Rate</a:t>
                      </a:r>
                    </a:p>
                  </a:txBody>
                  <a:tcPr/>
                </a:tc>
                <a:tc>
                  <a:txBody>
                    <a:bodyPr/>
                    <a:lstStyle/>
                    <a:p>
                      <a:r>
                        <a:rPr lang="en-US" sz="1000"/>
                        <a:t>Type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596526654"/>
                  </a:ext>
                </a:extLst>
              </a:tr>
              <a:tr h="370840">
                <a:tc>
                  <a:txBody>
                    <a:bodyPr/>
                    <a:lstStyle/>
                    <a:p>
                      <a:r>
                        <a:rPr lang="de-DE" sz="1000" b="1"/>
                        <a:t> WDR 2 - 2018-11-26 16:05:00 </a:t>
                      </a:r>
                      <a:r>
                        <a:rPr lang="de-DE" sz="1000"/>
                        <a:t> 
 Die Gewerkschaft kritisiert das. Sie fordert mehr Politikunterricht, damit die Jugendlichen die Demokratie verstehen lernen.</a:t>
                      </a:r>
                      <a:endParaRPr lang="en-US" sz="1000"/>
                    </a:p>
                  </a:txBody>
                  <a:tcPr/>
                </a:tc>
                <a:tc>
                  <a:txBody>
                    <a:bodyPr/>
                    <a:lstStyle/>
                    <a:p>
                      <a:r>
                        <a:rPr lang="en-US" sz="1000"/>
                        <a:t>18054</a:t>
                      </a:r>
                    </a:p>
                  </a:txBody>
                  <a:tcPr/>
                </a:tc>
                <a:tc>
                  <a:txBody>
                    <a:bodyPr/>
                    <a:lstStyle/>
                    <a:p>
                      <a:r>
                        <a:rPr lang="en-US" sz="1000"/>
                        <a:t>110</a:t>
                      </a:r>
                    </a:p>
                  </a:txBody>
                  <a:tcPr/>
                </a:tc>
                <a:tc>
                  <a:txBody>
                    <a:bodyPr/>
                    <a:lstStyle/>
                    <a:p>
                      <a:r>
                        <a:rPr lang="en-US" sz="1000"/>
                        <a:t>98</a:t>
                      </a:r>
                    </a:p>
                  </a:txBody>
                  <a:tcPr/>
                </a:tc>
                <a:tc>
                  <a:txBody>
                    <a:bodyPr/>
                    <a:lstStyle/>
                    <a:p>
                      <a:r>
                        <a:rPr lang="en-US" sz="1000"/>
                        <a:t>7</a:t>
                      </a:r>
                    </a:p>
                  </a:txBody>
                  <a:tcPr/>
                </a:tc>
                <a:tc>
                  <a:txBody>
                    <a:bodyPr/>
                    <a:lstStyle/>
                    <a:p>
                      <a:r>
                        <a:rPr lang="en-US" sz="1000"/>
                        <a:t>0.2128 %</a:t>
                      </a:r>
                    </a:p>
                  </a:txBody>
                  <a:tcPr/>
                </a:tc>
                <a:tc>
                  <a:txBody>
                    <a:bodyPr/>
                    <a:lstStyle/>
                    <a:p>
                      <a:r>
                        <a:rPr lang="en-US" sz="1000"/>
                        <a:t>4.4810 %</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20720702"/>
                  </a:ext>
                </a:extLst>
              </a:tr>
              <a:tr h="370840">
                <a:tc>
                  <a:txBody>
                    <a:bodyPr/>
                    <a:lstStyle/>
                    <a:p>
                      <a:r>
                        <a:rPr lang="de-DE" sz="1000" b="1"/>
                        <a:t> WDR 2 - 2018-11-26 12:21:52 </a:t>
                      </a:r>
                      <a:r>
                        <a:rPr lang="de-DE" sz="1000"/>
                        <a:t> 
 Weniger Plastik im Supermarkt! Die Bundesumweltministerin sagt Plastikhüllen um Bio-Gurken und eingeschweißten Äpfeln den Kampf an. Eine freiwillige Selbstverpflichtung des Handels soll helfen. Freiwillig - kann das funktionieren?</a:t>
                      </a:r>
                      <a:endParaRPr lang="en-US" sz="1000"/>
                    </a:p>
                  </a:txBody>
                  <a:tcPr/>
                </a:tc>
                <a:tc>
                  <a:txBody>
                    <a:bodyPr/>
                    <a:lstStyle/>
                    <a:p>
                      <a:r>
                        <a:rPr lang="en-US" sz="1000"/>
                        <a:t>17031</a:t>
                      </a:r>
                    </a:p>
                  </a:txBody>
                  <a:tcPr/>
                </a:tc>
                <a:tc>
                  <a:txBody>
                    <a:bodyPr/>
                    <a:lstStyle/>
                    <a:p>
                      <a:r>
                        <a:rPr lang="en-US" sz="1000"/>
                        <a:t>37</a:t>
                      </a:r>
                    </a:p>
                  </a:txBody>
                  <a:tcPr/>
                </a:tc>
                <a:tc>
                  <a:txBody>
                    <a:bodyPr/>
                    <a:lstStyle/>
                    <a:p>
                      <a:r>
                        <a:rPr lang="en-US" sz="1000"/>
                        <a:t>60</a:t>
                      </a:r>
                    </a:p>
                  </a:txBody>
                  <a:tcPr/>
                </a:tc>
                <a:tc>
                  <a:txBody>
                    <a:bodyPr/>
                    <a:lstStyle/>
                    <a:p>
                      <a:r>
                        <a:rPr lang="en-US" sz="1000"/>
                        <a:t>4</a:t>
                      </a:r>
                    </a:p>
                  </a:txBody>
                  <a:tcPr/>
                </a:tc>
                <a:tc>
                  <a:txBody>
                    <a:bodyPr/>
                    <a:lstStyle/>
                    <a:p>
                      <a:r>
                        <a:rPr lang="en-US" sz="1000"/>
                        <a:t>0.0999 %</a:t>
                      </a:r>
                    </a:p>
                  </a:txBody>
                  <a:tcPr/>
                </a:tc>
                <a:tc>
                  <a:txBody>
                    <a:bodyPr/>
                    <a:lstStyle/>
                    <a:p>
                      <a:r>
                        <a:rPr lang="en-US" sz="1000"/>
                        <a:t>8.9484 %</a:t>
                      </a:r>
                    </a:p>
                  </a:txBody>
                  <a:tcPr/>
                </a:tc>
                <a:tc>
                  <a:txBody>
                    <a:bodyPr/>
                    <a:lstStyle/>
                    <a:p>
                      <a:r>
                        <a:rPr lang="en-US" sz="1000"/>
                        <a:t>Status</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17256355"/>
                  </a:ext>
                </a:extLst>
              </a:tr>
              <a:tr h="370840">
                <a:tc>
                  <a:txBody>
                    <a:bodyPr/>
                    <a:lstStyle/>
                    <a:p>
                      <a:r>
                        <a:rPr lang="de-DE" sz="1000" b="1"/>
                        <a:t> WDR 2 - 2018-11-26 18:45:00 </a:t>
                      </a:r>
                      <a:r>
                        <a:rPr lang="de-DE" sz="1000"/>
                        <a:t> 
 Wie macht man einen Film kaputt? Drüben bei Twitter sammeln Menschen unter dem Hashtag #crashamovie, wie ein kleines Detail berühmte Filme verändern kann. Eure Vorschläge? 😂</a:t>
                      </a:r>
                      <a:endParaRPr lang="en-US" sz="1000"/>
                    </a:p>
                  </a:txBody>
                  <a:tcPr/>
                </a:tc>
                <a:tc>
                  <a:txBody>
                    <a:bodyPr/>
                    <a:lstStyle/>
                    <a:p>
                      <a:r>
                        <a:rPr lang="en-US" sz="1000"/>
                        <a:t>15101</a:t>
                      </a:r>
                    </a:p>
                  </a:txBody>
                  <a:tcPr/>
                </a:tc>
                <a:tc>
                  <a:txBody>
                    <a:bodyPr/>
                    <a:lstStyle/>
                    <a:p>
                      <a:r>
                        <a:rPr lang="en-US" sz="1000"/>
                        <a:t>101</a:t>
                      </a:r>
                    </a:p>
                  </a:txBody>
                  <a:tcPr/>
                </a:tc>
                <a:tc>
                  <a:txBody>
                    <a:bodyPr/>
                    <a:lstStyle/>
                    <a:p>
                      <a:r>
                        <a:rPr lang="en-US" sz="1000"/>
                        <a:t>123</a:t>
                      </a:r>
                    </a:p>
                  </a:txBody>
                  <a:tcPr/>
                </a:tc>
                <a:tc>
                  <a:txBody>
                    <a:bodyPr/>
                    <a:lstStyle/>
                    <a:p>
                      <a:r>
                        <a:rPr lang="en-US" sz="1000"/>
                        <a:t>5</a:t>
                      </a:r>
                    </a:p>
                  </a:txBody>
                  <a:tcPr/>
                </a:tc>
                <a:tc>
                  <a:txBody>
                    <a:bodyPr/>
                    <a:lstStyle/>
                    <a:p>
                      <a:r>
                        <a:rPr lang="en-US" sz="1000"/>
                        <a:t>0.2266 %</a:t>
                      </a:r>
                    </a:p>
                  </a:txBody>
                  <a:tcPr/>
                </a:tc>
                <a:tc>
                  <a:txBody>
                    <a:bodyPr/>
                    <a:lstStyle/>
                    <a:p>
                      <a:r>
                        <a:rPr lang="en-US" sz="1000"/>
                        <a:t>6.0923 %</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52691001"/>
                  </a:ext>
                </a:extLst>
              </a:tr>
              <a:tr h="370840">
                <a:tc>
                  <a:txBody>
                    <a:bodyPr/>
                    <a:lstStyle/>
                    <a:p>
                      <a:r>
                        <a:rPr lang="de-DE" sz="1000" b="1"/>
                        <a:t> WDR 2 - 2018-11-26 07:50:58 </a:t>
                      </a:r>
                      <a:r>
                        <a:rPr lang="de-DE" sz="1000"/>
                        <a:t> 
 Kostenloser Nahverkehr, ist das die Lösung? WDR 2, Markt und Stadt Monheim am Rhein haben es getestet.
Was denkt ihr?</a:t>
                      </a:r>
                      <a:endParaRPr lang="en-US" sz="1000"/>
                    </a:p>
                  </a:txBody>
                  <a:tcPr/>
                </a:tc>
                <a:tc>
                  <a:txBody>
                    <a:bodyPr/>
                    <a:lstStyle/>
                    <a:p>
                      <a:r>
                        <a:rPr lang="en-US" sz="1000"/>
                        <a:t>13132</a:t>
                      </a:r>
                    </a:p>
                  </a:txBody>
                  <a:tcPr/>
                </a:tc>
                <a:tc>
                  <a:txBody>
                    <a:bodyPr/>
                    <a:lstStyle/>
                    <a:p>
                      <a:r>
                        <a:rPr lang="en-US" sz="1000"/>
                        <a:t>44</a:t>
                      </a:r>
                    </a:p>
                  </a:txBody>
                  <a:tcPr/>
                </a:tc>
                <a:tc>
                  <a:txBody>
                    <a:bodyPr/>
                    <a:lstStyle/>
                    <a:p>
                      <a:r>
                        <a:rPr lang="en-US" sz="1000"/>
                        <a:t>36</a:t>
                      </a:r>
                    </a:p>
                  </a:txBody>
                  <a:tcPr/>
                </a:tc>
                <a:tc>
                  <a:txBody>
                    <a:bodyPr/>
                    <a:lstStyle/>
                    <a:p>
                      <a:r>
                        <a:rPr lang="en-US" sz="1000"/>
                        <a:t>10</a:t>
                      </a:r>
                    </a:p>
                  </a:txBody>
                  <a:tcPr/>
                </a:tc>
                <a:tc>
                  <a:txBody>
                    <a:bodyPr/>
                    <a:lstStyle/>
                    <a:p>
                      <a:r>
                        <a:rPr lang="en-US" sz="1000"/>
                        <a:t>0.0891 %</a:t>
                      </a:r>
                    </a:p>
                  </a:txBody>
                  <a:tcPr/>
                </a:tc>
                <a:tc>
                  <a:txBody>
                    <a:bodyPr/>
                    <a:lstStyle/>
                    <a:p>
                      <a:r>
                        <a:rPr lang="en-US" sz="1000"/>
                        <a:t>4.4395 %</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04093424"/>
                  </a:ext>
                </a:extLst>
              </a:tr>
            </a:tbl>
          </a:graphicData>
        </a:graphic>
      </p:graphicFrame>
      <p:sp>
        <p:nvSpPr>
          <p:cNvPr id="4" name="Text Placeholder 3">
            <a:extLst>
              <a:ext uri="{FF2B5EF4-FFF2-40B4-BE49-F238E27FC236}">
                <a16:creationId xmlns:a16="http://schemas.microsoft.com/office/drawing/2014/main" id="{7241C759-FAC2-4473-AE27-8011AC368640}"/>
              </a:ext>
            </a:extLst>
          </p:cNvPr>
          <p:cNvSpPr>
            <a:spLocks noGrp="1"/>
          </p:cNvSpPr>
          <p:nvPr>
            <p:ph type="body" sz="quarter" idx="14"/>
          </p:nvPr>
        </p:nvSpPr>
        <p:spPr/>
        <p:txBody>
          <a:bodyPr/>
          <a:lstStyle/>
          <a:p>
            <a:r>
              <a:rPr lang="en-US"/>
              <a:t>26.11.2018 - 26.11.2018</a:t>
            </a:r>
          </a:p>
        </p:txBody>
      </p:sp>
    </p:spTree>
    <p:extLst>
      <p:ext uri="{BB962C8B-B14F-4D97-AF65-F5344CB8AC3E}">
        <p14:creationId xmlns:p14="http://schemas.microsoft.com/office/powerpoint/2010/main" val="23375749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3EF75-5CF3-43B7-889B-90F58B6BA442}"/>
              </a:ext>
            </a:extLst>
          </p:cNvPr>
          <p:cNvSpPr>
            <a:spLocks noGrp="1"/>
          </p:cNvSpPr>
          <p:nvPr>
            <p:ph type="title"/>
          </p:nvPr>
        </p:nvSpPr>
        <p:spPr/>
        <p:txBody>
          <a:bodyPr/>
          <a:lstStyle/>
          <a:p>
            <a:r>
              <a:rPr lang="en-US"/>
              <a:t>Facebook FB-Postings (reach, interactions, i-rate, e-rate) | 01.1.02. WDR 2</a:t>
            </a:r>
          </a:p>
        </p:txBody>
      </p:sp>
      <p:graphicFrame>
        <p:nvGraphicFramePr>
          <p:cNvPr id="5" name="Table Placeholder 4">
            <a:extLst>
              <a:ext uri="{FF2B5EF4-FFF2-40B4-BE49-F238E27FC236}">
                <a16:creationId xmlns:a16="http://schemas.microsoft.com/office/drawing/2014/main" id="{D707DF70-1018-46ED-9011-CC774F5CC18D}"/>
              </a:ext>
            </a:extLst>
          </p:cNvPr>
          <p:cNvGraphicFramePr>
            <a:graphicFrameLocks noGrp="1"/>
          </p:cNvGraphicFramePr>
          <p:nvPr>
            <p:ph type="tbl" sz="quarter" idx="13"/>
            <p:extLst>
              <p:ext uri="{D42A27DB-BD31-4B8C-83A1-F6EECF244321}">
                <p14:modId xmlns:p14="http://schemas.microsoft.com/office/powerpoint/2010/main" val="2991511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459186449"/>
                    </a:ext>
                  </a:extLst>
                </a:gridCol>
                <a:gridCol w="822960">
                  <a:extLst>
                    <a:ext uri="{9D8B030D-6E8A-4147-A177-3AD203B41FA5}">
                      <a16:colId xmlns:a16="http://schemas.microsoft.com/office/drawing/2014/main" val="747207532"/>
                    </a:ext>
                  </a:extLst>
                </a:gridCol>
                <a:gridCol w="493776">
                  <a:extLst>
                    <a:ext uri="{9D8B030D-6E8A-4147-A177-3AD203B41FA5}">
                      <a16:colId xmlns:a16="http://schemas.microsoft.com/office/drawing/2014/main" val="267491719"/>
                    </a:ext>
                  </a:extLst>
                </a:gridCol>
                <a:gridCol w="493776">
                  <a:extLst>
                    <a:ext uri="{9D8B030D-6E8A-4147-A177-3AD203B41FA5}">
                      <a16:colId xmlns:a16="http://schemas.microsoft.com/office/drawing/2014/main" val="474138022"/>
                    </a:ext>
                  </a:extLst>
                </a:gridCol>
                <a:gridCol w="493776">
                  <a:extLst>
                    <a:ext uri="{9D8B030D-6E8A-4147-A177-3AD203B41FA5}">
                      <a16:colId xmlns:a16="http://schemas.microsoft.com/office/drawing/2014/main" val="911696814"/>
                    </a:ext>
                  </a:extLst>
                </a:gridCol>
                <a:gridCol w="493776">
                  <a:extLst>
                    <a:ext uri="{9D8B030D-6E8A-4147-A177-3AD203B41FA5}">
                      <a16:colId xmlns:a16="http://schemas.microsoft.com/office/drawing/2014/main" val="16300672"/>
                    </a:ext>
                  </a:extLst>
                </a:gridCol>
                <a:gridCol w="493776">
                  <a:extLst>
                    <a:ext uri="{9D8B030D-6E8A-4147-A177-3AD203B41FA5}">
                      <a16:colId xmlns:a16="http://schemas.microsoft.com/office/drawing/2014/main" val="1993468106"/>
                    </a:ext>
                  </a:extLst>
                </a:gridCol>
                <a:gridCol w="493776">
                  <a:extLst>
                    <a:ext uri="{9D8B030D-6E8A-4147-A177-3AD203B41FA5}">
                      <a16:colId xmlns:a16="http://schemas.microsoft.com/office/drawing/2014/main" val="1139947704"/>
                    </a:ext>
                  </a:extLst>
                </a:gridCol>
                <a:gridCol w="493776">
                  <a:extLst>
                    <a:ext uri="{9D8B030D-6E8A-4147-A177-3AD203B41FA5}">
                      <a16:colId xmlns:a16="http://schemas.microsoft.com/office/drawing/2014/main" val="317929865"/>
                    </a:ext>
                  </a:extLst>
                </a:gridCol>
                <a:gridCol w="493776">
                  <a:extLst>
                    <a:ext uri="{9D8B030D-6E8A-4147-A177-3AD203B41FA5}">
                      <a16:colId xmlns:a16="http://schemas.microsoft.com/office/drawing/2014/main" val="2237821161"/>
                    </a:ext>
                  </a:extLst>
                </a:gridCol>
              </a:tblGrid>
              <a:tr h="370840">
                <a:tc>
                  <a:txBody>
                    <a:bodyPr/>
                    <a:lstStyle/>
                    <a:p>
                      <a:r>
                        <a:rPr lang="en-US" sz="1000"/>
                        <a:t>Post</a:t>
                      </a:r>
                    </a:p>
                  </a:txBody>
                  <a:tcPr/>
                </a:tc>
                <a:tc>
                  <a:txBody>
                    <a:bodyPr/>
                    <a:lstStyle/>
                    <a:p>
                      <a:r>
                        <a:rPr lang="en-US" sz="1000"/>
                        <a:t>Gesamtreichweite</a:t>
                      </a:r>
                    </a:p>
                  </a:txBody>
                  <a:tcPr/>
                </a:tc>
                <a:tc>
                  <a:txBody>
                    <a:bodyPr/>
                    <a:lstStyle/>
                    <a:p>
                      <a:r>
                        <a:rPr lang="en-US" sz="1000"/>
                        <a:t>Reactions "on Post+Shares"</a:t>
                      </a:r>
                    </a:p>
                  </a:txBody>
                  <a:tcPr/>
                </a:tc>
                <a:tc>
                  <a:txBody>
                    <a:bodyPr/>
                    <a:lstStyle/>
                    <a:p>
                      <a:r>
                        <a:rPr lang="en-US" sz="1000"/>
                        <a:t>Comments "on Post"</a:t>
                      </a:r>
                    </a:p>
                  </a:txBody>
                  <a:tcPr/>
                </a:tc>
                <a:tc>
                  <a:txBody>
                    <a:bodyPr/>
                    <a:lstStyle/>
                    <a:p>
                      <a:r>
                        <a:rPr lang="en-US" sz="1000"/>
                        <a:t>Shares "on Post"</a:t>
                      </a:r>
                    </a:p>
                  </a:txBody>
                  <a:tcPr/>
                </a:tc>
                <a:tc>
                  <a:txBody>
                    <a:bodyPr/>
                    <a:lstStyle/>
                    <a:p>
                      <a:r>
                        <a:rPr lang="en-US" sz="1000"/>
                        <a:t>I-Rate</a:t>
                      </a:r>
                    </a:p>
                  </a:txBody>
                  <a:tcPr/>
                </a:tc>
                <a:tc>
                  <a:txBody>
                    <a:bodyPr/>
                    <a:lstStyle/>
                    <a:p>
                      <a:r>
                        <a:rPr lang="en-US" sz="1000"/>
                        <a:t>E-Rate</a:t>
                      </a:r>
                    </a:p>
                  </a:txBody>
                  <a:tcPr/>
                </a:tc>
                <a:tc>
                  <a:txBody>
                    <a:bodyPr/>
                    <a:lstStyle/>
                    <a:p>
                      <a:r>
                        <a:rPr lang="en-US" sz="1000"/>
                        <a:t>Type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221319359"/>
                  </a:ext>
                </a:extLst>
              </a:tr>
              <a:tr h="370840">
                <a:tc>
                  <a:txBody>
                    <a:bodyPr/>
                    <a:lstStyle/>
                    <a:p>
                      <a:r>
                        <a:rPr lang="de-DE" sz="1000" b="1"/>
                        <a:t> WDR 2 - 2018-11-26 07:50:58 </a:t>
                      </a:r>
                      <a:r>
                        <a:rPr lang="de-DE" sz="1000"/>
                        <a:t> 
 Kostenloser Nahverkehr, ist das die Lösung? WDR 2, Markt und Stadt Monheim am Rhein haben es getestet.
Was denkt ihr?</a:t>
                      </a:r>
                      <a:endParaRPr lang="en-US" sz="1000"/>
                    </a:p>
                  </a:txBody>
                  <a:tcPr/>
                </a:tc>
                <a:tc>
                  <a:txBody>
                    <a:bodyPr/>
                    <a:lstStyle/>
                    <a:p>
                      <a:r>
                        <a:rPr lang="en-US" sz="1000"/>
                        <a:t>13132</a:t>
                      </a:r>
                    </a:p>
                  </a:txBody>
                  <a:tcPr/>
                </a:tc>
                <a:tc>
                  <a:txBody>
                    <a:bodyPr/>
                    <a:lstStyle/>
                    <a:p>
                      <a:r>
                        <a:rPr lang="en-US" sz="1000"/>
                        <a:t>44</a:t>
                      </a:r>
                    </a:p>
                  </a:txBody>
                  <a:tcPr/>
                </a:tc>
                <a:tc>
                  <a:txBody>
                    <a:bodyPr/>
                    <a:lstStyle/>
                    <a:p>
                      <a:r>
                        <a:rPr lang="en-US" sz="1000"/>
                        <a:t>36</a:t>
                      </a:r>
                    </a:p>
                  </a:txBody>
                  <a:tcPr/>
                </a:tc>
                <a:tc>
                  <a:txBody>
                    <a:bodyPr/>
                    <a:lstStyle/>
                    <a:p>
                      <a:r>
                        <a:rPr lang="en-US" sz="1000"/>
                        <a:t>10</a:t>
                      </a:r>
                    </a:p>
                  </a:txBody>
                  <a:tcPr/>
                </a:tc>
                <a:tc>
                  <a:txBody>
                    <a:bodyPr/>
                    <a:lstStyle/>
                    <a:p>
                      <a:r>
                        <a:rPr lang="en-US" sz="1000"/>
                        <a:t>0.0891 %</a:t>
                      </a:r>
                    </a:p>
                  </a:txBody>
                  <a:tcPr/>
                </a:tc>
                <a:tc>
                  <a:txBody>
                    <a:bodyPr/>
                    <a:lstStyle/>
                    <a:p>
                      <a:r>
                        <a:rPr lang="en-US" sz="1000"/>
                        <a:t>4.4395 %</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26856875"/>
                  </a:ext>
                </a:extLst>
              </a:tr>
              <a:tr h="370840">
                <a:tc>
                  <a:txBody>
                    <a:bodyPr/>
                    <a:lstStyle/>
                    <a:p>
                      <a:r>
                        <a:rPr lang="de-DE" sz="1000" b="1"/>
                        <a:t> WDR 2 - 2018-11-26 18:45:00 </a:t>
                      </a:r>
                      <a:r>
                        <a:rPr lang="de-DE" sz="1000"/>
                        <a:t> 
 Wie macht man einen Film kaputt? Drüben bei Twitter sammeln Menschen unter dem Hashtag #crashamovie, wie ein kleines Detail berühmte Filme verändern kann. Eure Vorschläge? 😂</a:t>
                      </a:r>
                      <a:endParaRPr lang="en-US" sz="1000"/>
                    </a:p>
                  </a:txBody>
                  <a:tcPr/>
                </a:tc>
                <a:tc>
                  <a:txBody>
                    <a:bodyPr/>
                    <a:lstStyle/>
                    <a:p>
                      <a:r>
                        <a:rPr lang="en-US" sz="1000"/>
                        <a:t>15101</a:t>
                      </a:r>
                    </a:p>
                  </a:txBody>
                  <a:tcPr/>
                </a:tc>
                <a:tc>
                  <a:txBody>
                    <a:bodyPr/>
                    <a:lstStyle/>
                    <a:p>
                      <a:r>
                        <a:rPr lang="en-US" sz="1000"/>
                        <a:t>101</a:t>
                      </a:r>
                    </a:p>
                  </a:txBody>
                  <a:tcPr/>
                </a:tc>
                <a:tc>
                  <a:txBody>
                    <a:bodyPr/>
                    <a:lstStyle/>
                    <a:p>
                      <a:r>
                        <a:rPr lang="en-US" sz="1000"/>
                        <a:t>123</a:t>
                      </a:r>
                    </a:p>
                  </a:txBody>
                  <a:tcPr/>
                </a:tc>
                <a:tc>
                  <a:txBody>
                    <a:bodyPr/>
                    <a:lstStyle/>
                    <a:p>
                      <a:r>
                        <a:rPr lang="en-US" sz="1000"/>
                        <a:t>5</a:t>
                      </a:r>
                    </a:p>
                  </a:txBody>
                  <a:tcPr/>
                </a:tc>
                <a:tc>
                  <a:txBody>
                    <a:bodyPr/>
                    <a:lstStyle/>
                    <a:p>
                      <a:r>
                        <a:rPr lang="en-US" sz="1000"/>
                        <a:t>0.2266 %</a:t>
                      </a:r>
                    </a:p>
                  </a:txBody>
                  <a:tcPr/>
                </a:tc>
                <a:tc>
                  <a:txBody>
                    <a:bodyPr/>
                    <a:lstStyle/>
                    <a:p>
                      <a:r>
                        <a:rPr lang="en-US" sz="1000"/>
                        <a:t>6.0923 %</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49621498"/>
                  </a:ext>
                </a:extLst>
              </a:tr>
            </a:tbl>
          </a:graphicData>
        </a:graphic>
      </p:graphicFrame>
      <p:sp>
        <p:nvSpPr>
          <p:cNvPr id="4" name="Text Placeholder 3">
            <a:extLst>
              <a:ext uri="{FF2B5EF4-FFF2-40B4-BE49-F238E27FC236}">
                <a16:creationId xmlns:a16="http://schemas.microsoft.com/office/drawing/2014/main" id="{A4463A24-38F7-46F4-89F8-7E05C3FAF46B}"/>
              </a:ext>
            </a:extLst>
          </p:cNvPr>
          <p:cNvSpPr>
            <a:spLocks noGrp="1"/>
          </p:cNvSpPr>
          <p:nvPr>
            <p:ph type="body" sz="quarter" idx="14"/>
          </p:nvPr>
        </p:nvSpPr>
        <p:spPr/>
        <p:txBody>
          <a:bodyPr/>
          <a:lstStyle/>
          <a:p>
            <a:r>
              <a:rPr lang="en-US"/>
              <a:t>26.11.2018 - 26.11.2018</a:t>
            </a:r>
          </a:p>
        </p:txBody>
      </p:sp>
    </p:spTree>
    <p:extLst>
      <p:ext uri="{BB962C8B-B14F-4D97-AF65-F5344CB8AC3E}">
        <p14:creationId xmlns:p14="http://schemas.microsoft.com/office/powerpoint/2010/main" val="2960631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77642-A148-4E72-A24E-F737D0FA5DF1}"/>
              </a:ext>
            </a:extLst>
          </p:cNvPr>
          <p:cNvSpPr>
            <a:spLocks noGrp="1"/>
          </p:cNvSpPr>
          <p:nvPr>
            <p:ph type="title"/>
          </p:nvPr>
        </p:nvSpPr>
        <p:spPr/>
        <p:txBody>
          <a:bodyPr/>
          <a:lstStyle/>
          <a:p>
            <a:r>
              <a:rPr lang="en-US"/>
              <a:t>Facebook Reichweite (Total) | 01.1.02. WDR 2</a:t>
            </a:r>
          </a:p>
        </p:txBody>
      </p:sp>
      <p:graphicFrame>
        <p:nvGraphicFramePr>
          <p:cNvPr id="6" name="Chart Placeholder 5">
            <a:extLst>
              <a:ext uri="{FF2B5EF4-FFF2-40B4-BE49-F238E27FC236}">
                <a16:creationId xmlns:a16="http://schemas.microsoft.com/office/drawing/2014/main" id="{C4EC0E6C-2A03-4C9F-B136-48FEA6B77A28}"/>
              </a:ext>
            </a:extLst>
          </p:cNvPr>
          <p:cNvGraphicFramePr>
            <a:graphicFrameLocks noGrp="1"/>
          </p:cNvGraphicFramePr>
          <p:nvPr>
            <p:ph type="chart" sz="quarter" idx="13"/>
            <p:extLst>
              <p:ext uri="{D42A27DB-BD31-4B8C-83A1-F6EECF244321}">
                <p14:modId xmlns:p14="http://schemas.microsoft.com/office/powerpoint/2010/main" val="26653395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B6FC0D-691D-46E9-9E47-CFFD017AC0F1}"/>
              </a:ext>
            </a:extLst>
          </p:cNvPr>
          <p:cNvSpPr>
            <a:spLocks noGrp="1"/>
          </p:cNvSpPr>
          <p:nvPr>
            <p:ph type="body" sz="quarter" idx="14"/>
          </p:nvPr>
        </p:nvSpPr>
        <p:spPr/>
        <p:txBody>
          <a:bodyPr/>
          <a:lstStyle/>
          <a:p>
            <a:r>
              <a:rPr lang="en-US"/>
              <a:t>26.11.2018 - 26.11.2018</a:t>
            </a:r>
          </a:p>
        </p:txBody>
      </p:sp>
      <p:sp>
        <p:nvSpPr>
          <p:cNvPr id="5" name="Footer Placeholder 4">
            <a:extLst>
              <a:ext uri="{FF2B5EF4-FFF2-40B4-BE49-F238E27FC236}">
                <a16:creationId xmlns:a16="http://schemas.microsoft.com/office/drawing/2014/main" id="{DEAB3691-237A-46D0-A0C3-E193866AE9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4763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D9CDA-02AC-4737-89FC-5C005A370B8C}"/>
              </a:ext>
            </a:extLst>
          </p:cNvPr>
          <p:cNvSpPr>
            <a:spLocks noGrp="1"/>
          </p:cNvSpPr>
          <p:nvPr>
            <p:ph type="title"/>
          </p:nvPr>
        </p:nvSpPr>
        <p:spPr/>
        <p:txBody>
          <a:bodyPr/>
          <a:lstStyle/>
          <a:p>
            <a:r>
              <a:rPr lang="en-US"/>
              <a:t>Twitter Key Metrics Table | 01.1.02. WDR 2</a:t>
            </a:r>
          </a:p>
        </p:txBody>
      </p:sp>
      <p:graphicFrame>
        <p:nvGraphicFramePr>
          <p:cNvPr id="5" name="Table Placeholder 4">
            <a:extLst>
              <a:ext uri="{FF2B5EF4-FFF2-40B4-BE49-F238E27FC236}">
                <a16:creationId xmlns:a16="http://schemas.microsoft.com/office/drawing/2014/main" id="{187BA724-768E-4DEB-B6EC-959D740DAEB2}"/>
              </a:ext>
            </a:extLst>
          </p:cNvPr>
          <p:cNvGraphicFramePr>
            <a:graphicFrameLocks noGrp="1"/>
          </p:cNvGraphicFramePr>
          <p:nvPr>
            <p:ph type="tbl" sz="quarter" idx="13"/>
            <p:extLst>
              <p:ext uri="{D42A27DB-BD31-4B8C-83A1-F6EECF244321}">
                <p14:modId xmlns:p14="http://schemas.microsoft.com/office/powerpoint/2010/main" val="638357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692382521"/>
                    </a:ext>
                  </a:extLst>
                </a:gridCol>
                <a:gridCol w="493776">
                  <a:extLst>
                    <a:ext uri="{9D8B030D-6E8A-4147-A177-3AD203B41FA5}">
                      <a16:colId xmlns:a16="http://schemas.microsoft.com/office/drawing/2014/main" val="960654125"/>
                    </a:ext>
                  </a:extLst>
                </a:gridCol>
                <a:gridCol w="493776">
                  <a:extLst>
                    <a:ext uri="{9D8B030D-6E8A-4147-A177-3AD203B41FA5}">
                      <a16:colId xmlns:a16="http://schemas.microsoft.com/office/drawing/2014/main" val="1324432262"/>
                    </a:ext>
                  </a:extLst>
                </a:gridCol>
                <a:gridCol w="493776">
                  <a:extLst>
                    <a:ext uri="{9D8B030D-6E8A-4147-A177-3AD203B41FA5}">
                      <a16:colId xmlns:a16="http://schemas.microsoft.com/office/drawing/2014/main" val="1399834730"/>
                    </a:ext>
                  </a:extLst>
                </a:gridCol>
                <a:gridCol w="493776">
                  <a:extLst>
                    <a:ext uri="{9D8B030D-6E8A-4147-A177-3AD203B41FA5}">
                      <a16:colId xmlns:a16="http://schemas.microsoft.com/office/drawing/2014/main" val="3782520650"/>
                    </a:ext>
                  </a:extLst>
                </a:gridCol>
                <a:gridCol w="493776">
                  <a:extLst>
                    <a:ext uri="{9D8B030D-6E8A-4147-A177-3AD203B41FA5}">
                      <a16:colId xmlns:a16="http://schemas.microsoft.com/office/drawing/2014/main" val="42675733"/>
                    </a:ext>
                  </a:extLst>
                </a:gridCol>
                <a:gridCol w="493776">
                  <a:extLst>
                    <a:ext uri="{9D8B030D-6E8A-4147-A177-3AD203B41FA5}">
                      <a16:colId xmlns:a16="http://schemas.microsoft.com/office/drawing/2014/main" val="1641327961"/>
                    </a:ext>
                  </a:extLst>
                </a:gridCol>
                <a:gridCol w="493776">
                  <a:extLst>
                    <a:ext uri="{9D8B030D-6E8A-4147-A177-3AD203B41FA5}">
                      <a16:colId xmlns:a16="http://schemas.microsoft.com/office/drawing/2014/main" val="2605438389"/>
                    </a:ext>
                  </a:extLst>
                </a:gridCol>
                <a:gridCol w="493776">
                  <a:extLst>
                    <a:ext uri="{9D8B030D-6E8A-4147-A177-3AD203B41FA5}">
                      <a16:colId xmlns:a16="http://schemas.microsoft.com/office/drawing/2014/main" val="3764460363"/>
                    </a:ext>
                  </a:extLst>
                </a:gridCol>
                <a:gridCol w="493776">
                  <a:extLst>
                    <a:ext uri="{9D8B030D-6E8A-4147-A177-3AD203B41FA5}">
                      <a16:colId xmlns:a16="http://schemas.microsoft.com/office/drawing/2014/main" val="108251033"/>
                    </a:ext>
                  </a:extLst>
                </a:gridCol>
                <a:gridCol w="493776">
                  <a:extLst>
                    <a:ext uri="{9D8B030D-6E8A-4147-A177-3AD203B41FA5}">
                      <a16:colId xmlns:a16="http://schemas.microsoft.com/office/drawing/2014/main" val="1851009415"/>
                    </a:ext>
                  </a:extLst>
                </a:gridCol>
                <a:gridCol w="493776">
                  <a:extLst>
                    <a:ext uri="{9D8B030D-6E8A-4147-A177-3AD203B41FA5}">
                      <a16:colId xmlns:a16="http://schemas.microsoft.com/office/drawing/2014/main" val="1953066493"/>
                    </a:ext>
                  </a:extLst>
                </a:gridCol>
                <a:gridCol w="493776">
                  <a:extLst>
                    <a:ext uri="{9D8B030D-6E8A-4147-A177-3AD203B41FA5}">
                      <a16:colId xmlns:a16="http://schemas.microsoft.com/office/drawing/2014/main" val="1532517945"/>
                    </a:ext>
                  </a:extLst>
                </a:gridCol>
                <a:gridCol w="493776">
                  <a:extLst>
                    <a:ext uri="{9D8B030D-6E8A-4147-A177-3AD203B41FA5}">
                      <a16:colId xmlns:a16="http://schemas.microsoft.com/office/drawing/2014/main" val="370224803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95045828"/>
                  </a:ext>
                </a:extLst>
              </a:tr>
              <a:tr h="370840">
                <a:tc>
                  <a:txBody>
                    <a:bodyPr/>
                    <a:lstStyle/>
                    <a:p>
                      <a:r>
                        <a:rPr lang="en-US" sz="1000"/>
                        <a:t>@WDR2</a:t>
                      </a:r>
                    </a:p>
                  </a:txBody>
                  <a:tcPr/>
                </a:tc>
                <a:tc>
                  <a:txBody>
                    <a:bodyPr/>
                    <a:lstStyle/>
                    <a:p>
                      <a:r>
                        <a:rPr lang="en-US" sz="1000"/>
                        <a:t>41805</a:t>
                      </a:r>
                    </a:p>
                  </a:txBody>
                  <a:tcPr/>
                </a:tc>
                <a:tc>
                  <a:txBody>
                    <a:bodyPr/>
                    <a:lstStyle/>
                    <a:p>
                      <a:r>
                        <a:rPr lang="en-US" sz="1000"/>
                        <a:t>0</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3</a:t>
                      </a:r>
                    </a:p>
                  </a:txBody>
                  <a:tcPr/>
                </a:tc>
                <a:tc>
                  <a:txBody>
                    <a:bodyPr/>
                    <a:lstStyle/>
                    <a:p>
                      <a:r>
                        <a:rPr lang="en-US" sz="1000"/>
                        <a:t>3</a:t>
                      </a:r>
                    </a:p>
                  </a:txBody>
                  <a:tcPr/>
                </a:tc>
                <a:tc>
                  <a:txBody>
                    <a:bodyPr/>
                    <a:lstStyle/>
                    <a:p>
                      <a:r>
                        <a:rPr lang="en-US" sz="1000"/>
                        <a:t>5</a:t>
                      </a:r>
                    </a:p>
                  </a:txBody>
                  <a:tcPr/>
                </a:tc>
                <a:tc>
                  <a:txBody>
                    <a:bodyPr/>
                    <a:lstStyle/>
                    <a:p>
                      <a:r>
                        <a:rPr lang="en-US" sz="1000"/>
                        <a:t>2</a:t>
                      </a:r>
                    </a:p>
                  </a:txBody>
                  <a:tcPr/>
                </a:tc>
                <a:tc>
                  <a:txBody>
                    <a:bodyPr/>
                    <a:lstStyle/>
                    <a:p>
                      <a:r>
                        <a:rPr lang="en-US" sz="1000"/>
                        <a:t>15</a:t>
                      </a:r>
                    </a:p>
                  </a:txBody>
                  <a:tcPr/>
                </a:tc>
                <a:tc>
                  <a:txBody>
                    <a:bodyPr/>
                    <a:lstStyle/>
                    <a:p>
                      <a:r>
                        <a:rPr lang="en-US" sz="1000"/>
                        <a:t>0.0239 %</a:t>
                      </a:r>
                    </a:p>
                  </a:txBody>
                  <a:tcPr/>
                </a:tc>
                <a:tc>
                  <a:txBody>
                    <a:bodyPr/>
                    <a:lstStyle/>
                    <a:p>
                      <a:r>
                        <a:rPr lang="en-US" sz="1000"/>
                        <a:t>50.0 %</a:t>
                      </a:r>
                    </a:p>
                  </a:txBody>
                  <a:tcPr/>
                </a:tc>
                <a:extLst>
                  <a:ext uri="{0D108BD9-81ED-4DB2-BD59-A6C34878D82A}">
                    <a16:rowId xmlns:a16="http://schemas.microsoft.com/office/drawing/2014/main" val="2355924555"/>
                  </a:ext>
                </a:extLst>
              </a:tr>
            </a:tbl>
          </a:graphicData>
        </a:graphic>
      </p:graphicFrame>
      <p:sp>
        <p:nvSpPr>
          <p:cNvPr id="4" name="Text Placeholder 3">
            <a:extLst>
              <a:ext uri="{FF2B5EF4-FFF2-40B4-BE49-F238E27FC236}">
                <a16:creationId xmlns:a16="http://schemas.microsoft.com/office/drawing/2014/main" id="{1070D7B0-BAD5-4C0D-874A-831A41F110A8}"/>
              </a:ext>
            </a:extLst>
          </p:cNvPr>
          <p:cNvSpPr>
            <a:spLocks noGrp="1"/>
          </p:cNvSpPr>
          <p:nvPr>
            <p:ph type="body" sz="quarter" idx="14"/>
          </p:nvPr>
        </p:nvSpPr>
        <p:spPr/>
        <p:txBody>
          <a:bodyPr/>
          <a:lstStyle/>
          <a:p>
            <a:r>
              <a:rPr lang="en-US"/>
              <a:t>26.11.2018 - 26.11.2018</a:t>
            </a:r>
          </a:p>
        </p:txBody>
      </p:sp>
    </p:spTree>
    <p:extLst>
      <p:ext uri="{BB962C8B-B14F-4D97-AF65-F5344CB8AC3E}">
        <p14:creationId xmlns:p14="http://schemas.microsoft.com/office/powerpoint/2010/main" val="156620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2B0C8-B471-4E3D-8FF4-0724ECF3552F}"/>
              </a:ext>
            </a:extLst>
          </p:cNvPr>
          <p:cNvSpPr>
            <a:spLocks noGrp="1"/>
          </p:cNvSpPr>
          <p:nvPr>
            <p:ph type="title"/>
          </p:nvPr>
        </p:nvSpPr>
        <p:spPr/>
        <p:txBody>
          <a:bodyPr/>
          <a:lstStyle/>
          <a:p>
            <a:r>
              <a:rPr lang="en-US"/>
              <a:t>Twitter Top Own Tweets (with Impressions) | 01.1.02. WDR 2</a:t>
            </a:r>
          </a:p>
        </p:txBody>
      </p:sp>
      <p:graphicFrame>
        <p:nvGraphicFramePr>
          <p:cNvPr id="5" name="Table Placeholder 4">
            <a:extLst>
              <a:ext uri="{FF2B5EF4-FFF2-40B4-BE49-F238E27FC236}">
                <a16:creationId xmlns:a16="http://schemas.microsoft.com/office/drawing/2014/main" id="{3DDE9378-E764-493C-B8AC-DB61E14A6BC8}"/>
              </a:ext>
            </a:extLst>
          </p:cNvPr>
          <p:cNvGraphicFramePr>
            <a:graphicFrameLocks noGrp="1"/>
          </p:cNvGraphicFramePr>
          <p:nvPr>
            <p:ph type="tbl" sz="quarter" idx="13"/>
            <p:extLst>
              <p:ext uri="{D42A27DB-BD31-4B8C-83A1-F6EECF244321}">
                <p14:modId xmlns:p14="http://schemas.microsoft.com/office/powerpoint/2010/main" val="1760538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923714181"/>
                    </a:ext>
                  </a:extLst>
                </a:gridCol>
                <a:gridCol w="822960">
                  <a:extLst>
                    <a:ext uri="{9D8B030D-6E8A-4147-A177-3AD203B41FA5}">
                      <a16:colId xmlns:a16="http://schemas.microsoft.com/office/drawing/2014/main" val="642646008"/>
                    </a:ext>
                  </a:extLst>
                </a:gridCol>
                <a:gridCol w="822960">
                  <a:extLst>
                    <a:ext uri="{9D8B030D-6E8A-4147-A177-3AD203B41FA5}">
                      <a16:colId xmlns:a16="http://schemas.microsoft.com/office/drawing/2014/main" val="601471452"/>
                    </a:ext>
                  </a:extLst>
                </a:gridCol>
                <a:gridCol w="822960">
                  <a:extLst>
                    <a:ext uri="{9D8B030D-6E8A-4147-A177-3AD203B41FA5}">
                      <a16:colId xmlns:a16="http://schemas.microsoft.com/office/drawing/2014/main" val="2827270396"/>
                    </a:ext>
                  </a:extLst>
                </a:gridCol>
                <a:gridCol w="822960">
                  <a:extLst>
                    <a:ext uri="{9D8B030D-6E8A-4147-A177-3AD203B41FA5}">
                      <a16:colId xmlns:a16="http://schemas.microsoft.com/office/drawing/2014/main" val="3696382904"/>
                    </a:ext>
                  </a:extLst>
                </a:gridCol>
                <a:gridCol w="822960">
                  <a:extLst>
                    <a:ext uri="{9D8B030D-6E8A-4147-A177-3AD203B41FA5}">
                      <a16:colId xmlns:a16="http://schemas.microsoft.com/office/drawing/2014/main" val="3951449712"/>
                    </a:ext>
                  </a:extLst>
                </a:gridCol>
                <a:gridCol w="905256">
                  <a:extLst>
                    <a:ext uri="{9D8B030D-6E8A-4147-A177-3AD203B41FA5}">
                      <a16:colId xmlns:a16="http://schemas.microsoft.com/office/drawing/2014/main" val="3506635011"/>
                    </a:ext>
                  </a:extLst>
                </a:gridCol>
                <a:gridCol w="987552">
                  <a:extLst>
                    <a:ext uri="{9D8B030D-6E8A-4147-A177-3AD203B41FA5}">
                      <a16:colId xmlns:a16="http://schemas.microsoft.com/office/drawing/2014/main" val="1718396852"/>
                    </a:ext>
                  </a:extLst>
                </a:gridCol>
                <a:gridCol w="987552">
                  <a:extLst>
                    <a:ext uri="{9D8B030D-6E8A-4147-A177-3AD203B41FA5}">
                      <a16:colId xmlns:a16="http://schemas.microsoft.com/office/drawing/2014/main" val="4004033047"/>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Favs</a:t>
                      </a:r>
                    </a:p>
                  </a:txBody>
                  <a:tcPr/>
                </a:tc>
                <a:tc>
                  <a:txBody>
                    <a:bodyPr/>
                    <a:lstStyle/>
                    <a:p>
                      <a:r>
                        <a:rPr lang="en-US" sz="1000"/>
                        <a:t>Retweets+Favs</a:t>
                      </a:r>
                    </a:p>
                  </a:txBody>
                  <a:tcPr/>
                </a:tc>
                <a:tc>
                  <a:txBody>
                    <a:bodyPr/>
                    <a:lstStyle/>
                    <a:p>
                      <a:r>
                        <a:rPr lang="en-US" sz="1000"/>
                        <a:t>Replies</a:t>
                      </a:r>
                    </a:p>
                  </a:txBody>
                  <a:tcPr/>
                </a:tc>
                <a:tc>
                  <a:txBody>
                    <a:bodyPr/>
                    <a:lstStyle/>
                    <a:p>
                      <a:r>
                        <a:rPr lang="en-US" sz="1000"/>
                        <a:t>I-Rate</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Engagement Rate</a:t>
                      </a:r>
                    </a:p>
                  </a:txBody>
                  <a:tcPr/>
                </a:tc>
                <a:extLst>
                  <a:ext uri="{0D108BD9-81ED-4DB2-BD59-A6C34878D82A}">
                    <a16:rowId xmlns:a16="http://schemas.microsoft.com/office/drawing/2014/main" val="2381420365"/>
                  </a:ext>
                </a:extLst>
              </a:tr>
              <a:tr h="370840">
                <a:tc>
                  <a:txBody>
                    <a:bodyPr/>
                    <a:lstStyle/>
                    <a:p>
                      <a:r>
                        <a:rPr lang="de-DE" sz="1000" b="1"/>
                        <a:t> @WDR2 - 2018-11-26 14:31:17 </a:t>
                      </a:r>
                      <a:r>
                        <a:rPr lang="de-DE" sz="1000"/>
                        <a:t>
  Ein Schüler aus Werne will pünktlich in der Schule sein, aber die @eurobahn_info kommt häufig zu spät. Darum startet er jetzt eine Online-Petition. Hier unser Interview mit ihm. #eurobahn #nrw #Pendeln #ÖPNV https://t.co/oHBFsDjS8k</a:t>
                      </a:r>
                      <a:endParaRPr lang="en-US" sz="1000"/>
                    </a:p>
                  </a:txBody>
                  <a:tcPr/>
                </a:tc>
                <a:tc>
                  <a:txBody>
                    <a:bodyPr/>
                    <a:lstStyle/>
                    <a:p>
                      <a:r>
                        <a:rPr lang="en-US" sz="1000"/>
                        <a:t>3</a:t>
                      </a:r>
                    </a:p>
                  </a:txBody>
                  <a:tcPr/>
                </a:tc>
                <a:tc>
                  <a:txBody>
                    <a:bodyPr/>
                    <a:lstStyle/>
                    <a:p>
                      <a:r>
                        <a:rPr lang="en-US" sz="1000"/>
                        <a:t>4</a:t>
                      </a:r>
                    </a:p>
                  </a:txBody>
                  <a:tcPr/>
                </a:tc>
                <a:tc>
                  <a:txBody>
                    <a:bodyPr/>
                    <a:lstStyle/>
                    <a:p>
                      <a:r>
                        <a:rPr lang="en-US" sz="1000"/>
                        <a:t>7</a:t>
                      </a:r>
                    </a:p>
                  </a:txBody>
                  <a:tcPr/>
                </a:tc>
                <a:tc>
                  <a:txBody>
                    <a:bodyPr/>
                    <a:lstStyle/>
                    <a:p>
                      <a:r>
                        <a:rPr lang="en-US" sz="1000"/>
                        <a:t>2</a:t>
                      </a:r>
                    </a:p>
                  </a:txBody>
                  <a:tcPr/>
                </a:tc>
                <a:tc>
                  <a:txBody>
                    <a:bodyPr/>
                    <a:lstStyle/>
                    <a:p>
                      <a:r>
                        <a:rPr lang="en-US" sz="1000"/>
                        <a:t>0.0215 %</a:t>
                      </a:r>
                    </a:p>
                  </a:txBody>
                  <a:tcPr/>
                </a:tc>
                <a:tc>
                  <a:txBody>
                    <a:bodyPr/>
                    <a:lstStyle/>
                    <a:p>
                      <a:r>
                        <a:rPr lang="en-US" sz="1000"/>
                        <a:t>44</a:t>
                      </a:r>
                    </a:p>
                  </a:txBody>
                  <a:tcPr/>
                </a:tc>
                <a:tc>
                  <a:txBody>
                    <a:bodyPr/>
                    <a:lstStyle/>
                    <a:p>
                      <a:r>
                        <a:rPr lang="en-US" sz="1000"/>
                        <a:t>1681</a:t>
                      </a:r>
                    </a:p>
                  </a:txBody>
                  <a:tcPr/>
                </a:tc>
                <a:tc>
                  <a:txBody>
                    <a:bodyPr/>
                    <a:lstStyle/>
                    <a:p>
                      <a:r>
                        <a:rPr lang="en-US" sz="1000"/>
                        <a:t>2.6175 %</a:t>
                      </a:r>
                    </a:p>
                  </a:txBody>
                  <a:tcPr/>
                </a:tc>
                <a:extLst>
                  <a:ext uri="{0D108BD9-81ED-4DB2-BD59-A6C34878D82A}">
                    <a16:rowId xmlns:a16="http://schemas.microsoft.com/office/drawing/2014/main" val="2259244433"/>
                  </a:ext>
                </a:extLst>
              </a:tr>
            </a:tbl>
          </a:graphicData>
        </a:graphic>
      </p:graphicFrame>
      <p:sp>
        <p:nvSpPr>
          <p:cNvPr id="4" name="Text Placeholder 3">
            <a:extLst>
              <a:ext uri="{FF2B5EF4-FFF2-40B4-BE49-F238E27FC236}">
                <a16:creationId xmlns:a16="http://schemas.microsoft.com/office/drawing/2014/main" id="{E9D03A32-890A-47FF-94F4-EC348AB834B7}"/>
              </a:ext>
            </a:extLst>
          </p:cNvPr>
          <p:cNvSpPr>
            <a:spLocks noGrp="1"/>
          </p:cNvSpPr>
          <p:nvPr>
            <p:ph type="body" sz="quarter" idx="14"/>
          </p:nvPr>
        </p:nvSpPr>
        <p:spPr/>
        <p:txBody>
          <a:bodyPr/>
          <a:lstStyle/>
          <a:p>
            <a:r>
              <a:rPr lang="en-US"/>
              <a:t>26.11.2018 - 26.11.2018</a:t>
            </a:r>
          </a:p>
        </p:txBody>
      </p:sp>
    </p:spTree>
    <p:extLst>
      <p:ext uri="{BB962C8B-B14F-4D97-AF65-F5344CB8AC3E}">
        <p14:creationId xmlns:p14="http://schemas.microsoft.com/office/powerpoint/2010/main" val="28536267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74170-6F12-4799-A757-B0750E80CD9A}"/>
              </a:ext>
            </a:extLst>
          </p:cNvPr>
          <p:cNvSpPr>
            <a:spLocks noGrp="1"/>
          </p:cNvSpPr>
          <p:nvPr>
            <p:ph type="title"/>
          </p:nvPr>
        </p:nvSpPr>
        <p:spPr/>
        <p:txBody>
          <a:bodyPr/>
          <a:lstStyle/>
          <a:p>
            <a:r>
              <a:rPr lang="en-US"/>
              <a:t>Twitter Flop Own Tweets (with Impressions) | 01.1.02. WDR 2</a:t>
            </a:r>
          </a:p>
        </p:txBody>
      </p:sp>
      <p:graphicFrame>
        <p:nvGraphicFramePr>
          <p:cNvPr id="5" name="Table Placeholder 4">
            <a:extLst>
              <a:ext uri="{FF2B5EF4-FFF2-40B4-BE49-F238E27FC236}">
                <a16:creationId xmlns:a16="http://schemas.microsoft.com/office/drawing/2014/main" id="{F8CA8FA5-D623-4ABA-A1DC-2697C5E06EEF}"/>
              </a:ext>
            </a:extLst>
          </p:cNvPr>
          <p:cNvGraphicFramePr>
            <a:graphicFrameLocks noGrp="1"/>
          </p:cNvGraphicFramePr>
          <p:nvPr>
            <p:ph type="tbl" sz="quarter" idx="13"/>
            <p:extLst>
              <p:ext uri="{D42A27DB-BD31-4B8C-83A1-F6EECF244321}">
                <p14:modId xmlns:p14="http://schemas.microsoft.com/office/powerpoint/2010/main" val="306444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74734021"/>
                    </a:ext>
                  </a:extLst>
                </a:gridCol>
                <a:gridCol w="822960">
                  <a:extLst>
                    <a:ext uri="{9D8B030D-6E8A-4147-A177-3AD203B41FA5}">
                      <a16:colId xmlns:a16="http://schemas.microsoft.com/office/drawing/2014/main" val="981892499"/>
                    </a:ext>
                  </a:extLst>
                </a:gridCol>
                <a:gridCol w="822960">
                  <a:extLst>
                    <a:ext uri="{9D8B030D-6E8A-4147-A177-3AD203B41FA5}">
                      <a16:colId xmlns:a16="http://schemas.microsoft.com/office/drawing/2014/main" val="2745239794"/>
                    </a:ext>
                  </a:extLst>
                </a:gridCol>
                <a:gridCol w="822960">
                  <a:extLst>
                    <a:ext uri="{9D8B030D-6E8A-4147-A177-3AD203B41FA5}">
                      <a16:colId xmlns:a16="http://schemas.microsoft.com/office/drawing/2014/main" val="4272668984"/>
                    </a:ext>
                  </a:extLst>
                </a:gridCol>
                <a:gridCol w="822960">
                  <a:extLst>
                    <a:ext uri="{9D8B030D-6E8A-4147-A177-3AD203B41FA5}">
                      <a16:colId xmlns:a16="http://schemas.microsoft.com/office/drawing/2014/main" val="3094619667"/>
                    </a:ext>
                  </a:extLst>
                </a:gridCol>
                <a:gridCol w="822960">
                  <a:extLst>
                    <a:ext uri="{9D8B030D-6E8A-4147-A177-3AD203B41FA5}">
                      <a16:colId xmlns:a16="http://schemas.microsoft.com/office/drawing/2014/main" val="3859031679"/>
                    </a:ext>
                  </a:extLst>
                </a:gridCol>
                <a:gridCol w="905256">
                  <a:extLst>
                    <a:ext uri="{9D8B030D-6E8A-4147-A177-3AD203B41FA5}">
                      <a16:colId xmlns:a16="http://schemas.microsoft.com/office/drawing/2014/main" val="4162966094"/>
                    </a:ext>
                  </a:extLst>
                </a:gridCol>
                <a:gridCol w="987552">
                  <a:extLst>
                    <a:ext uri="{9D8B030D-6E8A-4147-A177-3AD203B41FA5}">
                      <a16:colId xmlns:a16="http://schemas.microsoft.com/office/drawing/2014/main" val="3524149135"/>
                    </a:ext>
                  </a:extLst>
                </a:gridCol>
                <a:gridCol w="987552">
                  <a:extLst>
                    <a:ext uri="{9D8B030D-6E8A-4147-A177-3AD203B41FA5}">
                      <a16:colId xmlns:a16="http://schemas.microsoft.com/office/drawing/2014/main" val="3152028203"/>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Favs</a:t>
                      </a:r>
                    </a:p>
                  </a:txBody>
                  <a:tcPr/>
                </a:tc>
                <a:tc>
                  <a:txBody>
                    <a:bodyPr/>
                    <a:lstStyle/>
                    <a:p>
                      <a:r>
                        <a:rPr lang="en-US" sz="1000"/>
                        <a:t>Retweets+Favs</a:t>
                      </a:r>
                    </a:p>
                  </a:txBody>
                  <a:tcPr/>
                </a:tc>
                <a:tc>
                  <a:txBody>
                    <a:bodyPr/>
                    <a:lstStyle/>
                    <a:p>
                      <a:r>
                        <a:rPr lang="en-US" sz="1000"/>
                        <a:t>Replies</a:t>
                      </a:r>
                    </a:p>
                  </a:txBody>
                  <a:tcPr/>
                </a:tc>
                <a:tc>
                  <a:txBody>
                    <a:bodyPr/>
                    <a:lstStyle/>
                    <a:p>
                      <a:r>
                        <a:rPr lang="en-US" sz="1000"/>
                        <a:t>I-Rate</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Engagement Rate</a:t>
                      </a:r>
                    </a:p>
                  </a:txBody>
                  <a:tcPr/>
                </a:tc>
                <a:extLst>
                  <a:ext uri="{0D108BD9-81ED-4DB2-BD59-A6C34878D82A}">
                    <a16:rowId xmlns:a16="http://schemas.microsoft.com/office/drawing/2014/main" val="1916339895"/>
                  </a:ext>
                </a:extLst>
              </a:tr>
              <a:tr h="370840">
                <a:tc>
                  <a:txBody>
                    <a:bodyPr/>
                    <a:lstStyle/>
                    <a:p>
                      <a:r>
                        <a:rPr lang="de-DE" sz="1000" b="1"/>
                        <a:t> @WDR2 - 2018-11-26 14:31:17 </a:t>
                      </a:r>
                      <a:r>
                        <a:rPr lang="de-DE" sz="1000"/>
                        <a:t>
  Ein Schüler aus Werne will pünktlich in der Schule sein, aber die @eurobahn_info kommt häufig zu spät. Darum startet er jetzt eine Online-Petition. Hier unser Interview mit ihm. #eurobahn #nrw #Pendeln #ÖPNV https://t.co/oHBFsDjS8k</a:t>
                      </a:r>
                      <a:endParaRPr lang="en-US" sz="1000"/>
                    </a:p>
                  </a:txBody>
                  <a:tcPr/>
                </a:tc>
                <a:tc>
                  <a:txBody>
                    <a:bodyPr/>
                    <a:lstStyle/>
                    <a:p>
                      <a:r>
                        <a:rPr lang="en-US" sz="1000"/>
                        <a:t>3</a:t>
                      </a:r>
                    </a:p>
                  </a:txBody>
                  <a:tcPr/>
                </a:tc>
                <a:tc>
                  <a:txBody>
                    <a:bodyPr/>
                    <a:lstStyle/>
                    <a:p>
                      <a:r>
                        <a:rPr lang="en-US" sz="1000"/>
                        <a:t>4</a:t>
                      </a:r>
                    </a:p>
                  </a:txBody>
                  <a:tcPr/>
                </a:tc>
                <a:tc>
                  <a:txBody>
                    <a:bodyPr/>
                    <a:lstStyle/>
                    <a:p>
                      <a:r>
                        <a:rPr lang="en-US" sz="1000"/>
                        <a:t>7</a:t>
                      </a:r>
                    </a:p>
                  </a:txBody>
                  <a:tcPr/>
                </a:tc>
                <a:tc>
                  <a:txBody>
                    <a:bodyPr/>
                    <a:lstStyle/>
                    <a:p>
                      <a:r>
                        <a:rPr lang="en-US" sz="1000"/>
                        <a:t>2</a:t>
                      </a:r>
                    </a:p>
                  </a:txBody>
                  <a:tcPr/>
                </a:tc>
                <a:tc>
                  <a:txBody>
                    <a:bodyPr/>
                    <a:lstStyle/>
                    <a:p>
                      <a:r>
                        <a:rPr lang="en-US" sz="1000"/>
                        <a:t>0.0215 %</a:t>
                      </a:r>
                    </a:p>
                  </a:txBody>
                  <a:tcPr/>
                </a:tc>
                <a:tc>
                  <a:txBody>
                    <a:bodyPr/>
                    <a:lstStyle/>
                    <a:p>
                      <a:r>
                        <a:rPr lang="en-US" sz="1000"/>
                        <a:t>44</a:t>
                      </a:r>
                    </a:p>
                  </a:txBody>
                  <a:tcPr/>
                </a:tc>
                <a:tc>
                  <a:txBody>
                    <a:bodyPr/>
                    <a:lstStyle/>
                    <a:p>
                      <a:r>
                        <a:rPr lang="en-US" sz="1000"/>
                        <a:t>1681</a:t>
                      </a:r>
                    </a:p>
                  </a:txBody>
                  <a:tcPr/>
                </a:tc>
                <a:tc>
                  <a:txBody>
                    <a:bodyPr/>
                    <a:lstStyle/>
                    <a:p>
                      <a:r>
                        <a:rPr lang="en-US" sz="1000"/>
                        <a:t>2.6175 %</a:t>
                      </a:r>
                    </a:p>
                  </a:txBody>
                  <a:tcPr/>
                </a:tc>
                <a:extLst>
                  <a:ext uri="{0D108BD9-81ED-4DB2-BD59-A6C34878D82A}">
                    <a16:rowId xmlns:a16="http://schemas.microsoft.com/office/drawing/2014/main" val="2290165028"/>
                  </a:ext>
                </a:extLst>
              </a:tr>
            </a:tbl>
          </a:graphicData>
        </a:graphic>
      </p:graphicFrame>
      <p:sp>
        <p:nvSpPr>
          <p:cNvPr id="4" name="Text Placeholder 3">
            <a:extLst>
              <a:ext uri="{FF2B5EF4-FFF2-40B4-BE49-F238E27FC236}">
                <a16:creationId xmlns:a16="http://schemas.microsoft.com/office/drawing/2014/main" id="{6745EE5A-C3D7-4FD0-8701-868A5A54049B}"/>
              </a:ext>
            </a:extLst>
          </p:cNvPr>
          <p:cNvSpPr>
            <a:spLocks noGrp="1"/>
          </p:cNvSpPr>
          <p:nvPr>
            <p:ph type="body" sz="quarter" idx="14"/>
          </p:nvPr>
        </p:nvSpPr>
        <p:spPr/>
        <p:txBody>
          <a:bodyPr/>
          <a:lstStyle/>
          <a:p>
            <a:r>
              <a:rPr lang="en-US"/>
              <a:t>26.11.2018 - 26.11.2018</a:t>
            </a:r>
          </a:p>
        </p:txBody>
      </p:sp>
    </p:spTree>
    <p:extLst>
      <p:ext uri="{BB962C8B-B14F-4D97-AF65-F5344CB8AC3E}">
        <p14:creationId xmlns:p14="http://schemas.microsoft.com/office/powerpoint/2010/main" val="32196295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E4F11-FF03-433D-BD84-BD3376792A62}"/>
              </a:ext>
            </a:extLst>
          </p:cNvPr>
          <p:cNvSpPr>
            <a:spLocks noGrp="1"/>
          </p:cNvSpPr>
          <p:nvPr>
            <p:ph type="title"/>
          </p:nvPr>
        </p:nvSpPr>
        <p:spPr/>
        <p:txBody>
          <a:bodyPr/>
          <a:lstStyle/>
          <a:p>
            <a:r>
              <a:rPr lang="en-US"/>
              <a:t>Twitter Twitter Impressions pro Account | 01.1.02. WDR 2</a:t>
            </a:r>
          </a:p>
        </p:txBody>
      </p:sp>
      <p:graphicFrame>
        <p:nvGraphicFramePr>
          <p:cNvPr id="6" name="Chart Placeholder 5">
            <a:extLst>
              <a:ext uri="{FF2B5EF4-FFF2-40B4-BE49-F238E27FC236}">
                <a16:creationId xmlns:a16="http://schemas.microsoft.com/office/drawing/2014/main" id="{6B647A44-79FA-4960-B98B-79E4A9B05378}"/>
              </a:ext>
            </a:extLst>
          </p:cNvPr>
          <p:cNvGraphicFramePr>
            <a:graphicFrameLocks noGrp="1"/>
          </p:cNvGraphicFramePr>
          <p:nvPr>
            <p:ph type="chart" sz="quarter" idx="13"/>
            <p:extLst>
              <p:ext uri="{D42A27DB-BD31-4B8C-83A1-F6EECF244321}">
                <p14:modId xmlns:p14="http://schemas.microsoft.com/office/powerpoint/2010/main" val="2966810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7732D6-E771-4E3A-9AE9-1ABD552F5FCD}"/>
              </a:ext>
            </a:extLst>
          </p:cNvPr>
          <p:cNvSpPr>
            <a:spLocks noGrp="1"/>
          </p:cNvSpPr>
          <p:nvPr>
            <p:ph type="body" sz="quarter" idx="14"/>
          </p:nvPr>
        </p:nvSpPr>
        <p:spPr/>
        <p:txBody>
          <a:bodyPr/>
          <a:lstStyle/>
          <a:p>
            <a:r>
              <a:rPr lang="en-US"/>
              <a:t>26.11.2018 - 26.11.2018</a:t>
            </a:r>
          </a:p>
        </p:txBody>
      </p:sp>
      <p:sp>
        <p:nvSpPr>
          <p:cNvPr id="5" name="Footer Placeholder 4">
            <a:extLst>
              <a:ext uri="{FF2B5EF4-FFF2-40B4-BE49-F238E27FC236}">
                <a16:creationId xmlns:a16="http://schemas.microsoft.com/office/drawing/2014/main" id="{6A75E75B-C78D-4C1D-B7FF-0BE352A2C5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269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6A1A7-A3BD-45C0-8145-A94175F65367}"/>
              </a:ext>
            </a:extLst>
          </p:cNvPr>
          <p:cNvSpPr>
            <a:spLocks noGrp="1"/>
          </p:cNvSpPr>
          <p:nvPr>
            <p:ph type="title"/>
          </p:nvPr>
        </p:nvSpPr>
        <p:spPr/>
        <p:txBody>
          <a:bodyPr/>
          <a:lstStyle/>
          <a:p>
            <a:r>
              <a:rPr lang="en-US"/>
              <a:t>Instagram Key Metrics Table | 01.1.02. WDR 2</a:t>
            </a:r>
          </a:p>
        </p:txBody>
      </p:sp>
      <p:graphicFrame>
        <p:nvGraphicFramePr>
          <p:cNvPr id="5" name="Table Placeholder 4">
            <a:extLst>
              <a:ext uri="{FF2B5EF4-FFF2-40B4-BE49-F238E27FC236}">
                <a16:creationId xmlns:a16="http://schemas.microsoft.com/office/drawing/2014/main" id="{BD3D3909-C4CF-4BE8-A63D-927A6C1FD682}"/>
              </a:ext>
            </a:extLst>
          </p:cNvPr>
          <p:cNvGraphicFramePr>
            <a:graphicFrameLocks noGrp="1"/>
          </p:cNvGraphicFramePr>
          <p:nvPr>
            <p:ph type="tbl" sz="quarter" idx="13"/>
            <p:extLst>
              <p:ext uri="{D42A27DB-BD31-4B8C-83A1-F6EECF244321}">
                <p14:modId xmlns:p14="http://schemas.microsoft.com/office/powerpoint/2010/main" val="2903548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35793714"/>
                    </a:ext>
                  </a:extLst>
                </a:gridCol>
                <a:gridCol w="699516">
                  <a:extLst>
                    <a:ext uri="{9D8B030D-6E8A-4147-A177-3AD203B41FA5}">
                      <a16:colId xmlns:a16="http://schemas.microsoft.com/office/drawing/2014/main" val="760626375"/>
                    </a:ext>
                  </a:extLst>
                </a:gridCol>
                <a:gridCol w="699516">
                  <a:extLst>
                    <a:ext uri="{9D8B030D-6E8A-4147-A177-3AD203B41FA5}">
                      <a16:colId xmlns:a16="http://schemas.microsoft.com/office/drawing/2014/main" val="849888381"/>
                    </a:ext>
                  </a:extLst>
                </a:gridCol>
                <a:gridCol w="658368">
                  <a:extLst>
                    <a:ext uri="{9D8B030D-6E8A-4147-A177-3AD203B41FA5}">
                      <a16:colId xmlns:a16="http://schemas.microsoft.com/office/drawing/2014/main" val="1435394174"/>
                    </a:ext>
                  </a:extLst>
                </a:gridCol>
                <a:gridCol w="658368">
                  <a:extLst>
                    <a:ext uri="{9D8B030D-6E8A-4147-A177-3AD203B41FA5}">
                      <a16:colId xmlns:a16="http://schemas.microsoft.com/office/drawing/2014/main" val="3494571122"/>
                    </a:ext>
                  </a:extLst>
                </a:gridCol>
                <a:gridCol w="658368">
                  <a:extLst>
                    <a:ext uri="{9D8B030D-6E8A-4147-A177-3AD203B41FA5}">
                      <a16:colId xmlns:a16="http://schemas.microsoft.com/office/drawing/2014/main" val="3226740969"/>
                    </a:ext>
                  </a:extLst>
                </a:gridCol>
                <a:gridCol w="699516">
                  <a:extLst>
                    <a:ext uri="{9D8B030D-6E8A-4147-A177-3AD203B41FA5}">
                      <a16:colId xmlns:a16="http://schemas.microsoft.com/office/drawing/2014/main" val="2767806229"/>
                    </a:ext>
                  </a:extLst>
                </a:gridCol>
                <a:gridCol w="699516">
                  <a:extLst>
                    <a:ext uri="{9D8B030D-6E8A-4147-A177-3AD203B41FA5}">
                      <a16:colId xmlns:a16="http://schemas.microsoft.com/office/drawing/2014/main" val="1644809073"/>
                    </a:ext>
                  </a:extLst>
                </a:gridCol>
                <a:gridCol w="699516">
                  <a:extLst>
                    <a:ext uri="{9D8B030D-6E8A-4147-A177-3AD203B41FA5}">
                      <a16:colId xmlns:a16="http://schemas.microsoft.com/office/drawing/2014/main" val="1361883897"/>
                    </a:ext>
                  </a:extLst>
                </a:gridCol>
                <a:gridCol w="658368">
                  <a:extLst>
                    <a:ext uri="{9D8B030D-6E8A-4147-A177-3AD203B41FA5}">
                      <a16:colId xmlns:a16="http://schemas.microsoft.com/office/drawing/2014/main" val="227948989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566013611"/>
                  </a:ext>
                </a:extLst>
              </a:tr>
              <a:tr h="370840">
                <a:tc>
                  <a:txBody>
                    <a:bodyPr/>
                    <a:lstStyle/>
                    <a:p>
                      <a:r>
                        <a:rPr lang="en-US" sz="1000"/>
                        <a:t>wdr2</a:t>
                      </a:r>
                    </a:p>
                  </a:txBody>
                  <a:tcPr/>
                </a:tc>
                <a:tc>
                  <a:txBody>
                    <a:bodyPr/>
                    <a:lstStyle/>
                    <a:p>
                      <a:r>
                        <a:rPr lang="en-US" sz="1000"/>
                        <a:t>9649</a:t>
                      </a:r>
                    </a:p>
                  </a:txBody>
                  <a:tcPr/>
                </a:tc>
                <a:tc>
                  <a:txBody>
                    <a:bodyPr/>
                    <a:lstStyle/>
                    <a:p>
                      <a:r>
                        <a:rPr lang="en-US" sz="1000"/>
                        <a:t>39</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642</a:t>
                      </a:r>
                    </a:p>
                  </a:txBody>
                  <a:tcPr/>
                </a:tc>
                <a:tc>
                  <a:txBody>
                    <a:bodyPr/>
                    <a:lstStyle/>
                    <a:p>
                      <a:r>
                        <a:rPr lang="en-US" sz="1000"/>
                        <a:t>7</a:t>
                      </a:r>
                    </a:p>
                  </a:txBody>
                  <a:tcPr/>
                </a:tc>
                <a:tc>
                  <a:txBody>
                    <a:bodyPr/>
                    <a:lstStyle/>
                    <a:p>
                      <a:r>
                        <a:rPr lang="en-US" sz="1000"/>
                        <a:t>2.2467 %</a:t>
                      </a:r>
                    </a:p>
                  </a:txBody>
                  <a:tcPr/>
                </a:tc>
                <a:extLst>
                  <a:ext uri="{0D108BD9-81ED-4DB2-BD59-A6C34878D82A}">
                    <a16:rowId xmlns:a16="http://schemas.microsoft.com/office/drawing/2014/main" val="2043604029"/>
                  </a:ext>
                </a:extLst>
              </a:tr>
            </a:tbl>
          </a:graphicData>
        </a:graphic>
      </p:graphicFrame>
      <p:sp>
        <p:nvSpPr>
          <p:cNvPr id="4" name="Text Placeholder 3">
            <a:extLst>
              <a:ext uri="{FF2B5EF4-FFF2-40B4-BE49-F238E27FC236}">
                <a16:creationId xmlns:a16="http://schemas.microsoft.com/office/drawing/2014/main" id="{472FC53F-124F-4C5B-BCB1-F17E9FD5C9AA}"/>
              </a:ext>
            </a:extLst>
          </p:cNvPr>
          <p:cNvSpPr>
            <a:spLocks noGrp="1"/>
          </p:cNvSpPr>
          <p:nvPr>
            <p:ph type="body" sz="quarter" idx="14"/>
          </p:nvPr>
        </p:nvSpPr>
        <p:spPr/>
        <p:txBody>
          <a:bodyPr/>
          <a:lstStyle/>
          <a:p>
            <a:r>
              <a:rPr lang="en-US"/>
              <a:t>26.11.2018 - 26.11.2018</a:t>
            </a:r>
          </a:p>
        </p:txBody>
      </p:sp>
    </p:spTree>
    <p:extLst>
      <p:ext uri="{BB962C8B-B14F-4D97-AF65-F5344CB8AC3E}">
        <p14:creationId xmlns:p14="http://schemas.microsoft.com/office/powerpoint/2010/main" val="38143096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29580-329B-449A-AA89-DBED7BDA68CC}"/>
              </a:ext>
            </a:extLst>
          </p:cNvPr>
          <p:cNvSpPr>
            <a:spLocks noGrp="1"/>
          </p:cNvSpPr>
          <p:nvPr>
            <p:ph type="title"/>
          </p:nvPr>
        </p:nvSpPr>
        <p:spPr/>
        <p:txBody>
          <a:bodyPr/>
          <a:lstStyle/>
          <a:p>
            <a:r>
              <a:rPr lang="en-US"/>
              <a:t>Instagram Posts Table | 01.1.02. WDR 2</a:t>
            </a:r>
          </a:p>
        </p:txBody>
      </p:sp>
      <p:graphicFrame>
        <p:nvGraphicFramePr>
          <p:cNvPr id="5" name="Table Placeholder 4">
            <a:extLst>
              <a:ext uri="{FF2B5EF4-FFF2-40B4-BE49-F238E27FC236}">
                <a16:creationId xmlns:a16="http://schemas.microsoft.com/office/drawing/2014/main" id="{8038FECF-5AB0-402B-8EB9-73CF9237AABA}"/>
              </a:ext>
            </a:extLst>
          </p:cNvPr>
          <p:cNvGraphicFramePr>
            <a:graphicFrameLocks noGrp="1"/>
          </p:cNvGraphicFramePr>
          <p:nvPr>
            <p:ph type="tbl" sz="quarter" idx="13"/>
            <p:extLst>
              <p:ext uri="{D42A27DB-BD31-4B8C-83A1-F6EECF244321}">
                <p14:modId xmlns:p14="http://schemas.microsoft.com/office/powerpoint/2010/main" val="4039567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25764501"/>
                    </a:ext>
                  </a:extLst>
                </a:gridCol>
                <a:gridCol w="987552">
                  <a:extLst>
                    <a:ext uri="{9D8B030D-6E8A-4147-A177-3AD203B41FA5}">
                      <a16:colId xmlns:a16="http://schemas.microsoft.com/office/drawing/2014/main" val="832004669"/>
                    </a:ext>
                  </a:extLst>
                </a:gridCol>
                <a:gridCol w="987552">
                  <a:extLst>
                    <a:ext uri="{9D8B030D-6E8A-4147-A177-3AD203B41FA5}">
                      <a16:colId xmlns:a16="http://schemas.microsoft.com/office/drawing/2014/main" val="3995196364"/>
                    </a:ext>
                  </a:extLst>
                </a:gridCol>
                <a:gridCol w="987552">
                  <a:extLst>
                    <a:ext uri="{9D8B030D-6E8A-4147-A177-3AD203B41FA5}">
                      <a16:colId xmlns:a16="http://schemas.microsoft.com/office/drawing/2014/main" val="3996459088"/>
                    </a:ext>
                  </a:extLst>
                </a:gridCol>
                <a:gridCol w="987552">
                  <a:extLst>
                    <a:ext uri="{9D8B030D-6E8A-4147-A177-3AD203B41FA5}">
                      <a16:colId xmlns:a16="http://schemas.microsoft.com/office/drawing/2014/main" val="3892460002"/>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363402350"/>
                  </a:ext>
                </a:extLst>
              </a:tr>
              <a:tr h="370840">
                <a:tc>
                  <a:txBody>
                    <a:bodyPr/>
                    <a:lstStyle/>
                    <a:p>
                      <a:r>
                        <a:rPr lang="en-US" sz="1000" b="1"/>
                        <a:t>wdr2 - 2018-11-26 07:07:53 </a:t>
                      </a:r>
                      <a:r>
                        <a:rPr lang="en-US" sz="1000"/>
                        <a:t>
 Perspektive II.
Ein Flugzeug über den Kranhäusern in Köln. Wer hier wohnt, kann sich den teuersten Wohnraum im Westen leisten. Der Großteil der drei Gebäude ist jedoch mit Büros belegt.
Foto: alexseichter #architecture #plane #gravity #urban #city #köln #cologne #thisiscologne #liebedeinestadt #homeiswherethedomis #wdr2takeover #wirsindderwesten</a:t>
                      </a:r>
                    </a:p>
                  </a:txBody>
                  <a:tcPr/>
                </a:tc>
                <a:tc>
                  <a:txBody>
                    <a:bodyPr/>
                    <a:lstStyle/>
                    <a:p>
                      <a:r>
                        <a:rPr lang="en-US" sz="1000"/>
                        <a:t>319</a:t>
                      </a:r>
                    </a:p>
                  </a:txBody>
                  <a:tcPr/>
                </a:tc>
                <a:tc>
                  <a:txBody>
                    <a:bodyPr/>
                    <a:lstStyle/>
                    <a:p>
                      <a:r>
                        <a:rPr lang="en-US" sz="1000"/>
                        <a:t>4</a:t>
                      </a:r>
                    </a:p>
                  </a:txBody>
                  <a:tcPr/>
                </a:tc>
                <a:tc>
                  <a:txBody>
                    <a:bodyPr/>
                    <a:lstStyle/>
                    <a:p>
                      <a:r>
                        <a:rPr lang="en-US" sz="1000"/>
                        <a:t>3.3475 %</a:t>
                      </a:r>
                    </a:p>
                  </a:txBody>
                  <a:tcPr/>
                </a:tc>
                <a:tc>
                  <a:txBody>
                    <a:bodyPr/>
                    <a:lstStyle/>
                    <a:p>
                      <a:r>
                        <a:rPr lang="en-US" sz="1000"/>
                        <a:t>Image</a:t>
                      </a:r>
                    </a:p>
                  </a:txBody>
                  <a:tcPr/>
                </a:tc>
                <a:extLst>
                  <a:ext uri="{0D108BD9-81ED-4DB2-BD59-A6C34878D82A}">
                    <a16:rowId xmlns:a16="http://schemas.microsoft.com/office/drawing/2014/main" val="4251569717"/>
                  </a:ext>
                </a:extLst>
              </a:tr>
            </a:tbl>
          </a:graphicData>
        </a:graphic>
      </p:graphicFrame>
      <p:sp>
        <p:nvSpPr>
          <p:cNvPr id="4" name="Text Placeholder 3">
            <a:extLst>
              <a:ext uri="{FF2B5EF4-FFF2-40B4-BE49-F238E27FC236}">
                <a16:creationId xmlns:a16="http://schemas.microsoft.com/office/drawing/2014/main" id="{F4877EB5-50E6-4CDA-BF5E-55FAE7D467EE}"/>
              </a:ext>
            </a:extLst>
          </p:cNvPr>
          <p:cNvSpPr>
            <a:spLocks noGrp="1"/>
          </p:cNvSpPr>
          <p:nvPr>
            <p:ph type="body" sz="quarter" idx="14"/>
          </p:nvPr>
        </p:nvSpPr>
        <p:spPr/>
        <p:txBody>
          <a:bodyPr/>
          <a:lstStyle/>
          <a:p>
            <a:r>
              <a:rPr lang="en-US"/>
              <a:t>26.11.2018 - 26.11.2018</a:t>
            </a:r>
          </a:p>
        </p:txBody>
      </p:sp>
    </p:spTree>
    <p:extLst>
      <p:ext uri="{BB962C8B-B14F-4D97-AF65-F5344CB8AC3E}">
        <p14:creationId xmlns:p14="http://schemas.microsoft.com/office/powerpoint/2010/main" val="29422993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FDAB3-2F3E-4E9E-8304-C431BA54C4D7}"/>
              </a:ext>
            </a:extLst>
          </p:cNvPr>
          <p:cNvSpPr>
            <a:spLocks noGrp="1"/>
          </p:cNvSpPr>
          <p:nvPr>
            <p:ph type="title"/>
          </p:nvPr>
        </p:nvSpPr>
        <p:spPr/>
        <p:txBody>
          <a:bodyPr/>
          <a:lstStyle/>
          <a:p>
            <a:r>
              <a:rPr lang="en-US"/>
              <a:t>Instagram Posts Table | 01.1.02. WDR 2</a:t>
            </a:r>
          </a:p>
        </p:txBody>
      </p:sp>
      <p:graphicFrame>
        <p:nvGraphicFramePr>
          <p:cNvPr id="5" name="Table Placeholder 4">
            <a:extLst>
              <a:ext uri="{FF2B5EF4-FFF2-40B4-BE49-F238E27FC236}">
                <a16:creationId xmlns:a16="http://schemas.microsoft.com/office/drawing/2014/main" id="{46C42D26-A0EF-47BC-AD40-44ECDC79C9DA}"/>
              </a:ext>
            </a:extLst>
          </p:cNvPr>
          <p:cNvGraphicFramePr>
            <a:graphicFrameLocks noGrp="1"/>
          </p:cNvGraphicFramePr>
          <p:nvPr>
            <p:ph type="tbl" sz="quarter" idx="13"/>
            <p:extLst>
              <p:ext uri="{D42A27DB-BD31-4B8C-83A1-F6EECF244321}">
                <p14:modId xmlns:p14="http://schemas.microsoft.com/office/powerpoint/2010/main" val="4076543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257172207"/>
                    </a:ext>
                  </a:extLst>
                </a:gridCol>
                <a:gridCol w="987552">
                  <a:extLst>
                    <a:ext uri="{9D8B030D-6E8A-4147-A177-3AD203B41FA5}">
                      <a16:colId xmlns:a16="http://schemas.microsoft.com/office/drawing/2014/main" val="2013032854"/>
                    </a:ext>
                  </a:extLst>
                </a:gridCol>
                <a:gridCol w="987552">
                  <a:extLst>
                    <a:ext uri="{9D8B030D-6E8A-4147-A177-3AD203B41FA5}">
                      <a16:colId xmlns:a16="http://schemas.microsoft.com/office/drawing/2014/main" val="3583693473"/>
                    </a:ext>
                  </a:extLst>
                </a:gridCol>
                <a:gridCol w="987552">
                  <a:extLst>
                    <a:ext uri="{9D8B030D-6E8A-4147-A177-3AD203B41FA5}">
                      <a16:colId xmlns:a16="http://schemas.microsoft.com/office/drawing/2014/main" val="2987393833"/>
                    </a:ext>
                  </a:extLst>
                </a:gridCol>
                <a:gridCol w="987552">
                  <a:extLst>
                    <a:ext uri="{9D8B030D-6E8A-4147-A177-3AD203B41FA5}">
                      <a16:colId xmlns:a16="http://schemas.microsoft.com/office/drawing/2014/main" val="3653538650"/>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49141975"/>
                  </a:ext>
                </a:extLst>
              </a:tr>
              <a:tr h="370840">
                <a:tc>
                  <a:txBody>
                    <a:bodyPr/>
                    <a:lstStyle/>
                    <a:p>
                      <a:r>
                        <a:rPr lang="de-DE" sz="1000" b="1"/>
                        <a:t>wdr2 - 2018-11-26 08:11:06 </a:t>
                      </a:r>
                      <a:r>
                        <a:rPr lang="de-DE" sz="1000"/>
                        <a:t>
 Torben Schilling zeigt uns in dieser Woche als schilling_t seinen Westen aus der Vogelperspektive. Der Student ist 22 Jahre und wohnt in Bochum. Mit seiner Drohne fotografiert er die Region um Bochum regelmäßig aus der Luft. Dabei entstehen beeindruckende Perspektiven. Wir freuen uns darauf.
#drone #nrw #wdr2takeover #wirsindderwesten</a:t>
                      </a:r>
                      <a:endParaRPr lang="en-US" sz="1000"/>
                    </a:p>
                  </a:txBody>
                  <a:tcPr/>
                </a:tc>
                <a:tc>
                  <a:txBody>
                    <a:bodyPr/>
                    <a:lstStyle/>
                    <a:p>
                      <a:r>
                        <a:rPr lang="en-US" sz="1000"/>
                        <a:t>69</a:t>
                      </a:r>
                    </a:p>
                  </a:txBody>
                  <a:tcPr/>
                </a:tc>
                <a:tc>
                  <a:txBody>
                    <a:bodyPr/>
                    <a:lstStyle/>
                    <a:p>
                      <a:r>
                        <a:rPr lang="en-US" sz="1000"/>
                        <a:t>1</a:t>
                      </a:r>
                    </a:p>
                  </a:txBody>
                  <a:tcPr/>
                </a:tc>
                <a:tc>
                  <a:txBody>
                    <a:bodyPr/>
                    <a:lstStyle/>
                    <a:p>
                      <a:r>
                        <a:rPr lang="en-US" sz="1000"/>
                        <a:t>0.7255 %</a:t>
                      </a:r>
                    </a:p>
                  </a:txBody>
                  <a:tcPr/>
                </a:tc>
                <a:tc>
                  <a:txBody>
                    <a:bodyPr/>
                    <a:lstStyle/>
                    <a:p>
                      <a:r>
                        <a:rPr lang="en-US" sz="1000"/>
                        <a:t>Image</a:t>
                      </a:r>
                    </a:p>
                  </a:txBody>
                  <a:tcPr/>
                </a:tc>
                <a:extLst>
                  <a:ext uri="{0D108BD9-81ED-4DB2-BD59-A6C34878D82A}">
                    <a16:rowId xmlns:a16="http://schemas.microsoft.com/office/drawing/2014/main" val="3859961094"/>
                  </a:ext>
                </a:extLst>
              </a:tr>
            </a:tbl>
          </a:graphicData>
        </a:graphic>
      </p:graphicFrame>
      <p:sp>
        <p:nvSpPr>
          <p:cNvPr id="4" name="Text Placeholder 3">
            <a:extLst>
              <a:ext uri="{FF2B5EF4-FFF2-40B4-BE49-F238E27FC236}">
                <a16:creationId xmlns:a16="http://schemas.microsoft.com/office/drawing/2014/main" id="{8DA1CE0F-51BC-419B-A8BF-3CE657A68CBF}"/>
              </a:ext>
            </a:extLst>
          </p:cNvPr>
          <p:cNvSpPr>
            <a:spLocks noGrp="1"/>
          </p:cNvSpPr>
          <p:nvPr>
            <p:ph type="body" sz="quarter" idx="14"/>
          </p:nvPr>
        </p:nvSpPr>
        <p:spPr/>
        <p:txBody>
          <a:bodyPr/>
          <a:lstStyle/>
          <a:p>
            <a:r>
              <a:rPr lang="en-US"/>
              <a:t>26.11.2018 - 26.11.2018</a:t>
            </a:r>
          </a:p>
        </p:txBody>
      </p:sp>
    </p:spTree>
    <p:extLst>
      <p:ext uri="{BB962C8B-B14F-4D97-AF65-F5344CB8AC3E}">
        <p14:creationId xmlns:p14="http://schemas.microsoft.com/office/powerpoint/2010/main" val="12389681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510</Words>
  <Application>Microsoft Office PowerPoint</Application>
  <PresentationFormat>On-screen Show (4:3)</PresentationFormat>
  <Paragraphs>230</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Calibri</vt:lpstr>
      <vt:lpstr>Arial</vt:lpstr>
      <vt:lpstr>quintly_template</vt:lpstr>
      <vt:lpstr>d_Onepager WDR 2</vt:lpstr>
      <vt:lpstr>Facebook Key Metrics Table | 01.1.02. WDR 2</vt:lpstr>
      <vt:lpstr>Facebook FB-Postings (reach, interactions, i-rate, e-rate) | 01.1.02. WDR 2</vt:lpstr>
      <vt:lpstr>Facebook FB-Postings (reach, interactions, i-rate, e-rate) | 01.1.02. WDR 2</vt:lpstr>
      <vt:lpstr>Facebook Reichweite (Total) | 01.1.02. WDR 2</vt:lpstr>
      <vt:lpstr>Twitter Key Metrics Table | 01.1.02. WDR 2</vt:lpstr>
      <vt:lpstr>Twitter Top Own Tweets (with Impressions) | 01.1.02. WDR 2</vt:lpstr>
      <vt:lpstr>Twitter Flop Own Tweets (with Impressions) | 01.1.02. WDR 2</vt:lpstr>
      <vt:lpstr>Twitter Twitter Impressions pro Account | 01.1.02. WDR 2</vt:lpstr>
      <vt:lpstr>Instagram Key Metrics Table | 01.1.02. WDR 2</vt:lpstr>
      <vt:lpstr>Instagram Posts Table | 01.1.02. WDR 2</vt:lpstr>
      <vt:lpstr>Instagram Posts Table | 01.1.02. WDR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d_Onepager WDR 2</dc:title>
  <dc:creator>Administrator</dc:creator>
  <cp:lastModifiedBy>Administrator</cp:lastModifiedBy>
  <cp:revision>1</cp:revision>
  <dcterms:created xsi:type="dcterms:W3CDTF">2018-11-27T07:54:42Z</dcterms:created>
  <dcterms:modified xsi:type="dcterms:W3CDTF">2018-11-27T07:54:58Z</dcterms:modified>
</cp:coreProperties>
</file>