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7CC5C-6D19-431E-ACE6-5E74EC772F67}"/>
              </a:ext>
            </a:extLst>
          </p:cNvPr>
          <p:cNvSpPr>
            <a:spLocks noGrp="1"/>
          </p:cNvSpPr>
          <p:nvPr>
            <p:ph type="ctrTitle"/>
          </p:nvPr>
        </p:nvSpPr>
        <p:spPr/>
        <p:txBody>
          <a:bodyPr/>
          <a:lstStyle/>
          <a:p>
            <a:r>
              <a:rPr lang="en-US"/>
              <a:t>Instagram</a:t>
            </a:r>
          </a:p>
        </p:txBody>
      </p:sp>
      <p:sp>
        <p:nvSpPr>
          <p:cNvPr id="3" name="Subtitle 2">
            <a:extLst>
              <a:ext uri="{FF2B5EF4-FFF2-40B4-BE49-F238E27FC236}">
                <a16:creationId xmlns:a16="http://schemas.microsoft.com/office/drawing/2014/main" id="{22B7316C-5360-4772-AB74-A88780BC18B7}"/>
              </a:ext>
            </a:extLst>
          </p:cNvPr>
          <p:cNvSpPr>
            <a:spLocks noGrp="1"/>
          </p:cNvSpPr>
          <p:nvPr>
            <p:ph type="subTitle" idx="1"/>
          </p:nvPr>
        </p:nvSpPr>
        <p:spPr/>
        <p:txBody>
          <a:bodyPr/>
          <a:lstStyle/>
          <a:p>
            <a:r>
              <a:rPr lang="en-US"/>
              <a:t>Westdeutscher Rundfunk Köln</a:t>
            </a:r>
          </a:p>
        </p:txBody>
      </p:sp>
    </p:spTree>
    <p:extLst>
      <p:ext uri="{BB962C8B-B14F-4D97-AF65-F5344CB8AC3E}">
        <p14:creationId xmlns:p14="http://schemas.microsoft.com/office/powerpoint/2010/main" val="1446928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1F25A-8163-4BE0-BA06-772540853B77}"/>
              </a:ext>
            </a:extLst>
          </p:cNvPr>
          <p:cNvSpPr>
            <a:spLocks noGrp="1"/>
          </p:cNvSpPr>
          <p:nvPr>
            <p:ph type="title"/>
          </p:nvPr>
        </p:nvSpPr>
        <p:spPr/>
        <p:txBody>
          <a:bodyPr/>
          <a:lstStyle/>
          <a:p>
            <a:r>
              <a:rPr lang="en-US"/>
              <a:t>Instagram Posts Table | 01.1.01.c 1LIVE profile - 1 of 5</a:t>
            </a:r>
          </a:p>
        </p:txBody>
      </p:sp>
      <p:graphicFrame>
        <p:nvGraphicFramePr>
          <p:cNvPr id="5" name="Table Placeholder 4">
            <a:extLst>
              <a:ext uri="{FF2B5EF4-FFF2-40B4-BE49-F238E27FC236}">
                <a16:creationId xmlns:a16="http://schemas.microsoft.com/office/drawing/2014/main" id="{9D9A1AD2-4125-4B65-83CB-E549A6A0BE72}"/>
              </a:ext>
            </a:extLst>
          </p:cNvPr>
          <p:cNvGraphicFramePr>
            <a:graphicFrameLocks noGrp="1"/>
          </p:cNvGraphicFramePr>
          <p:nvPr>
            <p:ph type="tbl" sz="quarter" idx="13"/>
            <p:extLst>
              <p:ext uri="{D42A27DB-BD31-4B8C-83A1-F6EECF244321}">
                <p14:modId xmlns:p14="http://schemas.microsoft.com/office/powerpoint/2010/main" val="326780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82145225"/>
                    </a:ext>
                  </a:extLst>
                </a:gridCol>
                <a:gridCol w="987552">
                  <a:extLst>
                    <a:ext uri="{9D8B030D-6E8A-4147-A177-3AD203B41FA5}">
                      <a16:colId xmlns:a16="http://schemas.microsoft.com/office/drawing/2014/main" val="1923668113"/>
                    </a:ext>
                  </a:extLst>
                </a:gridCol>
                <a:gridCol w="987552">
                  <a:extLst>
                    <a:ext uri="{9D8B030D-6E8A-4147-A177-3AD203B41FA5}">
                      <a16:colId xmlns:a16="http://schemas.microsoft.com/office/drawing/2014/main" val="564389167"/>
                    </a:ext>
                  </a:extLst>
                </a:gridCol>
                <a:gridCol w="987552">
                  <a:extLst>
                    <a:ext uri="{9D8B030D-6E8A-4147-A177-3AD203B41FA5}">
                      <a16:colId xmlns:a16="http://schemas.microsoft.com/office/drawing/2014/main" val="3204423504"/>
                    </a:ext>
                  </a:extLst>
                </a:gridCol>
                <a:gridCol w="987552">
                  <a:extLst>
                    <a:ext uri="{9D8B030D-6E8A-4147-A177-3AD203B41FA5}">
                      <a16:colId xmlns:a16="http://schemas.microsoft.com/office/drawing/2014/main" val="4002394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8396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- 2018-06-23 20:07:19 </a:t>
                      </a:r>
                      <a:r>
                        <a:rPr kumimoji="0" lang="de-DE" sz="1000" b="0" i="0" u="none" strike="noStrike" kern="1200" cap="none" spc="0" normalizeH="0" baseline="0" noProof="0">
                          <a:ln>
                            <a:noFill/>
                          </a:ln>
                          <a:solidFill>
                            <a:prstClr val="black"/>
                          </a:solidFill>
                          <a:effectLst/>
                          <a:uLnTx/>
                          <a:uFillTx/>
                          <a:latin typeface="+mn-lt"/>
                          <a:ea typeface="+mn-ea"/>
                          <a:cs typeface="+mn-cs"/>
                        </a:rPr>
                        <a:t>
 Deutschland hat Charakter gezeigt, gekämpft und in Unterzahl Schweden geschlagen! Jogi wusste: Alles wird gut. ;) #GERSWE #diemannschaft #zsmmm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5671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- 2018-06-18 07:36:08 </a:t>
                      </a:r>
                      <a:r>
                        <a:rPr kumimoji="0" lang="en-US" sz="1000" b="0" i="0" u="none" strike="noStrike" kern="1200" cap="none" spc="0" normalizeH="0" baseline="0" noProof="0">
                          <a:ln>
                            <a:noFill/>
                          </a:ln>
                          <a:solidFill>
                            <a:prstClr val="black"/>
                          </a:solidFill>
                          <a:effectLst/>
                          <a:uLnTx/>
                          <a:uFillTx/>
                          <a:latin typeface="+mn-lt"/>
                          <a:ea typeface="+mn-ea"/>
                          <a:cs typeface="+mn-cs"/>
                        </a:rPr>
                        <a:t>
 Das "Pech" aller Dorfkinder...#1live #1liveunterwegs #dorf #dorfkind #badoeynhausen #minden #köln #nrw #sektor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63451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- 2018-06-27 16:07:33 </a:t>
                      </a:r>
                      <a:r>
                        <a:rPr kumimoji="0" lang="de-DE" sz="1000" b="0" i="0" u="none" strike="noStrike" kern="1200" cap="none" spc="0" normalizeH="0" baseline="0" noProof="0">
                          <a:ln>
                            <a:noFill/>
                          </a:ln>
                          <a:solidFill>
                            <a:prstClr val="black"/>
                          </a:solidFill>
                          <a:effectLst/>
                          <a:uLnTx/>
                          <a:uFillTx/>
                          <a:latin typeface="+mn-lt"/>
                          <a:ea typeface="+mn-ea"/>
                          <a:cs typeface="+mn-cs"/>
                        </a:rPr>
                        <a:t>
 Deutschland ist raus... #1live #korger #worldcup #WM #jogi #diemannschaft #zsmmn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4020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- 2018-06-29 13:53:06 </a:t>
                      </a:r>
                      <a:r>
                        <a:rPr kumimoji="0" lang="en-US" sz="1000" b="0" i="0" u="none" strike="noStrike" kern="1200" cap="none" spc="0" normalizeH="0" baseline="0" noProof="0">
                          <a:ln>
                            <a:noFill/>
                          </a:ln>
                          <a:solidFill>
                            <a:prstClr val="black"/>
                          </a:solidFill>
                          <a:effectLst/>
                          <a:uLnTx/>
                          <a:uFillTx/>
                          <a:latin typeface="+mn-lt"/>
                          <a:ea typeface="+mn-ea"/>
                          <a:cs typeface="+mn-cs"/>
                        </a:rPr>
                        <a:t>
 Insgesamt haben die Studenten fast 1700 Euro gesammelt - und Herman konnte sein Glück kaum fassen. 🇯🇲🇯🇲🇯🇲 #1live #uni #universität #bristol #england #student #putzmann #sohappy #jamaica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5858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- 2018-06-02 18:16:06 </a:t>
                      </a:r>
                      <a:r>
                        <a:rPr kumimoji="0" lang="en-US" sz="1000" b="0" i="0" u="none" strike="noStrike" kern="1200" cap="none" spc="0" normalizeH="0" baseline="0" noProof="0">
                          <a:ln>
                            <a:noFill/>
                          </a:ln>
                          <a:solidFill>
                            <a:prstClr val="black"/>
                          </a:solidFill>
                          <a:effectLst/>
                          <a:uLnTx/>
                          <a:uFillTx/>
                          <a:latin typeface="+mn-lt"/>
                          <a:ea typeface="+mn-ea"/>
                          <a:cs typeface="+mn-cs"/>
                        </a:rPr>
                        <a:t>
 Joa...😅 #rockamring #rockamring2018 #rar  #1live #rammstein #festival #festivalsommer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5635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- 2018-06-23 08:30:08 </a:t>
                      </a:r>
                      <a:r>
                        <a:rPr kumimoji="0" lang="de-DE" sz="1000" b="0" i="0" u="none" strike="noStrike" kern="1200" cap="none" spc="0" normalizeH="0" baseline="0" noProof="0">
                          <a:ln>
                            <a:noFill/>
                          </a:ln>
                          <a:solidFill>
                            <a:prstClr val="black"/>
                          </a:solidFill>
                          <a:effectLst/>
                          <a:uLnTx/>
                          <a:uFillTx/>
                          <a:latin typeface="+mn-lt"/>
                          <a:ea typeface="+mn-ea"/>
                          <a:cs typeface="+mn-cs"/>
                        </a:rPr>
                        <a:t>
 Mit dieser Anleitung dürfte nichts mehr schief gehen. 🇩🇪️
#gerswe #germanyvssweden #wm2018 #weltmeisterschaft #wm #deutschland #deutscherweltmeister #fußball #1livehaus #1live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1160943"/>
                  </a:ext>
                </a:extLst>
              </a:tr>
            </a:tbl>
          </a:graphicData>
        </a:graphic>
      </p:graphicFrame>
      <p:sp>
        <p:nvSpPr>
          <p:cNvPr id="4" name="Text Placeholder 3">
            <a:extLst>
              <a:ext uri="{FF2B5EF4-FFF2-40B4-BE49-F238E27FC236}">
                <a16:creationId xmlns:a16="http://schemas.microsoft.com/office/drawing/2014/main" id="{FE3C4186-C90C-4889-A5EA-1EB3067A7EB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51731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AEF06-1F1B-474D-8E17-E004825D1C7B}"/>
              </a:ext>
            </a:extLst>
          </p:cNvPr>
          <p:cNvSpPr>
            <a:spLocks noGrp="1"/>
          </p:cNvSpPr>
          <p:nvPr>
            <p:ph type="title"/>
          </p:nvPr>
        </p:nvSpPr>
        <p:spPr/>
        <p:txBody>
          <a:bodyPr/>
          <a:lstStyle/>
          <a:p>
            <a:r>
              <a:rPr lang="en-US"/>
              <a:t>Instagram Posts Table | 01.1.01.c 1LIVE profile - 2 of 5</a:t>
            </a:r>
          </a:p>
        </p:txBody>
      </p:sp>
      <p:graphicFrame>
        <p:nvGraphicFramePr>
          <p:cNvPr id="5" name="Table Placeholder 4">
            <a:extLst>
              <a:ext uri="{FF2B5EF4-FFF2-40B4-BE49-F238E27FC236}">
                <a16:creationId xmlns:a16="http://schemas.microsoft.com/office/drawing/2014/main" id="{F5E81DAF-9D54-49B7-A03D-527917C2B6EC}"/>
              </a:ext>
            </a:extLst>
          </p:cNvPr>
          <p:cNvGraphicFramePr>
            <a:graphicFrameLocks noGrp="1"/>
          </p:cNvGraphicFramePr>
          <p:nvPr>
            <p:ph type="tbl" sz="quarter" idx="13"/>
            <p:extLst>
              <p:ext uri="{D42A27DB-BD31-4B8C-83A1-F6EECF244321}">
                <p14:modId xmlns:p14="http://schemas.microsoft.com/office/powerpoint/2010/main" val="2397748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46842029"/>
                    </a:ext>
                  </a:extLst>
                </a:gridCol>
                <a:gridCol w="987552">
                  <a:extLst>
                    <a:ext uri="{9D8B030D-6E8A-4147-A177-3AD203B41FA5}">
                      <a16:colId xmlns:a16="http://schemas.microsoft.com/office/drawing/2014/main" val="1854354906"/>
                    </a:ext>
                  </a:extLst>
                </a:gridCol>
                <a:gridCol w="987552">
                  <a:extLst>
                    <a:ext uri="{9D8B030D-6E8A-4147-A177-3AD203B41FA5}">
                      <a16:colId xmlns:a16="http://schemas.microsoft.com/office/drawing/2014/main" val="1743037510"/>
                    </a:ext>
                  </a:extLst>
                </a:gridCol>
                <a:gridCol w="987552">
                  <a:extLst>
                    <a:ext uri="{9D8B030D-6E8A-4147-A177-3AD203B41FA5}">
                      <a16:colId xmlns:a16="http://schemas.microsoft.com/office/drawing/2014/main" val="1731418080"/>
                    </a:ext>
                  </a:extLst>
                </a:gridCol>
                <a:gridCol w="987552">
                  <a:extLst>
                    <a:ext uri="{9D8B030D-6E8A-4147-A177-3AD203B41FA5}">
                      <a16:colId xmlns:a16="http://schemas.microsoft.com/office/drawing/2014/main" val="514300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0041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- 2018-06-21 13:16:45 </a:t>
                      </a:r>
                      <a:r>
                        <a:rPr kumimoji="0" lang="de-DE" sz="1000" b="0" i="0" u="none" strike="noStrike" kern="1200" cap="none" spc="0" normalizeH="0" baseline="0" noProof="0">
                          <a:ln>
                            <a:noFill/>
                          </a:ln>
                          <a:solidFill>
                            <a:prstClr val="black"/>
                          </a:solidFill>
                          <a:effectLst/>
                          <a:uLnTx/>
                          <a:uFillTx/>
                          <a:latin typeface="+mn-lt"/>
                          <a:ea typeface="+mn-ea"/>
                          <a:cs typeface="+mn-cs"/>
                        </a:rPr>
                        <a:t>
 Ganze Woche biste am malochen und dann scheiß Wetter am Wochenende.
#wetter #sommer #1live #1livehaus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9935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- 2018-06-28 09:50:34 </a:t>
                      </a:r>
                      <a:r>
                        <a:rPr kumimoji="0" lang="de-DE" sz="1000" b="0" i="0" u="none" strike="noStrike" kern="1200" cap="none" spc="0" normalizeH="0" baseline="0" noProof="0">
                          <a:ln>
                            <a:noFill/>
                          </a:ln>
                          <a:solidFill>
                            <a:prstClr val="black"/>
                          </a:solidFill>
                          <a:effectLst/>
                          <a:uLnTx/>
                          <a:uFillTx/>
                          <a:latin typeface="+mn-lt"/>
                          <a:ea typeface="+mn-ea"/>
                          <a:cs typeface="+mn-cs"/>
                        </a:rPr>
                        <a:t>
 Warum einfach, wenn’s auch kompliziert geht ?! 🤷‍♀#1live #brötchen #kompliziert #deutschland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95389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- 2018-06-30 13:33:04 </a:t>
                      </a:r>
                      <a:r>
                        <a:rPr kumimoji="0" lang="de-DE" sz="1000" b="0" i="0" u="none" strike="noStrike" kern="1200" cap="none" spc="0" normalizeH="0" baseline="0" noProof="0">
                          <a:ln>
                            <a:noFill/>
                          </a:ln>
                          <a:solidFill>
                            <a:prstClr val="black"/>
                          </a:solidFill>
                          <a:effectLst/>
                          <a:uLnTx/>
                          <a:uFillTx/>
                          <a:latin typeface="+mn-lt"/>
                          <a:ea typeface="+mn-ea"/>
                          <a:cs typeface="+mn-cs"/>
                        </a:rPr>
                        <a:t>
 Ausnutzen so lange es geht! ☀ #1live #sommerimsektor #dersommerist #abnachdraußen #sommer #sonne #sonnenschein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65241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- 2018-06-14 07:39:33 </a:t>
                      </a:r>
                      <a:r>
                        <a:rPr kumimoji="0" lang="en-US" sz="1000" b="0" i="0" u="none" strike="noStrike" kern="1200" cap="none" spc="0" normalizeH="0" baseline="0" noProof="0">
                          <a:ln>
                            <a:noFill/>
                          </a:ln>
                          <a:solidFill>
                            <a:prstClr val="black"/>
                          </a:solidFill>
                          <a:effectLst/>
                          <a:uLnTx/>
                          <a:uFillTx/>
                          <a:latin typeface="+mn-lt"/>
                          <a:ea typeface="+mn-ea"/>
                          <a:cs typeface="+mn-cs"/>
                        </a:rPr>
                        <a:t>
 Shots fired!
#1live #vegan #veggie #vegetarisch #liebe#sex #witz #humor #werzuletztlacht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6700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- 2018-06-27 08:09:07 </a:t>
                      </a:r>
                      <a:r>
                        <a:rPr kumimoji="0" lang="en-US" sz="1000" b="0" i="0" u="none" strike="noStrike" kern="1200" cap="none" spc="0" normalizeH="0" baseline="0" noProof="0">
                          <a:ln>
                            <a:noFill/>
                          </a:ln>
                          <a:solidFill>
                            <a:prstClr val="black"/>
                          </a:solidFill>
                          <a:effectLst/>
                          <a:uLnTx/>
                          <a:uFillTx/>
                          <a:latin typeface="+mn-lt"/>
                          <a:ea typeface="+mn-ea"/>
                          <a:cs typeface="+mn-cs"/>
                        </a:rPr>
                        <a:t>
 Ach, krass... #1live #twitter #tweet #krass #krasskrasskrass @a.m.tommi.schmitt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3814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- 2018-06-15 14:27:19 </a:t>
                      </a:r>
                      <a:r>
                        <a:rPr kumimoji="0" lang="de-DE" sz="1000" b="0" i="0" u="none" strike="noStrike" kern="1200" cap="none" spc="0" normalizeH="0" baseline="0" noProof="0">
                          <a:ln>
                            <a:noFill/>
                          </a:ln>
                          <a:solidFill>
                            <a:prstClr val="black"/>
                          </a:solidFill>
                          <a:effectLst/>
                          <a:uLnTx/>
                          <a:uFillTx/>
                          <a:latin typeface="+mn-lt"/>
                          <a:ea typeface="+mn-ea"/>
                          <a:cs typeface="+mn-cs"/>
                        </a:rPr>
                        <a:t>
 Der Pfandautomat, die Flasche!
#1live #supermarkt #diskussion #streit #pfand #flasche #flascheleer #rückgabe #geld #automat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8822718"/>
                  </a:ext>
                </a:extLst>
              </a:tr>
            </a:tbl>
          </a:graphicData>
        </a:graphic>
      </p:graphicFrame>
      <p:sp>
        <p:nvSpPr>
          <p:cNvPr id="4" name="Text Placeholder 3">
            <a:extLst>
              <a:ext uri="{FF2B5EF4-FFF2-40B4-BE49-F238E27FC236}">
                <a16:creationId xmlns:a16="http://schemas.microsoft.com/office/drawing/2014/main" id="{5F75E374-B697-4BCE-973F-01C6C5CB5BB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57737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24CB4-025D-4903-A542-E79651BD76EA}"/>
              </a:ext>
            </a:extLst>
          </p:cNvPr>
          <p:cNvSpPr>
            <a:spLocks noGrp="1"/>
          </p:cNvSpPr>
          <p:nvPr>
            <p:ph type="title"/>
          </p:nvPr>
        </p:nvSpPr>
        <p:spPr/>
        <p:txBody>
          <a:bodyPr/>
          <a:lstStyle/>
          <a:p>
            <a:r>
              <a:rPr lang="en-US"/>
              <a:t>Instagram Posts Table | 01.1.01.c 1LIVE profile - 3 of 5</a:t>
            </a:r>
          </a:p>
        </p:txBody>
      </p:sp>
      <p:graphicFrame>
        <p:nvGraphicFramePr>
          <p:cNvPr id="5" name="Table Placeholder 4">
            <a:extLst>
              <a:ext uri="{FF2B5EF4-FFF2-40B4-BE49-F238E27FC236}">
                <a16:creationId xmlns:a16="http://schemas.microsoft.com/office/drawing/2014/main" id="{8463EAA1-4D93-488A-82E4-AB8C911B795A}"/>
              </a:ext>
            </a:extLst>
          </p:cNvPr>
          <p:cNvGraphicFramePr>
            <a:graphicFrameLocks noGrp="1"/>
          </p:cNvGraphicFramePr>
          <p:nvPr>
            <p:ph type="tbl" sz="quarter" idx="13"/>
            <p:extLst>
              <p:ext uri="{D42A27DB-BD31-4B8C-83A1-F6EECF244321}">
                <p14:modId xmlns:p14="http://schemas.microsoft.com/office/powerpoint/2010/main" val="665784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12275597"/>
                    </a:ext>
                  </a:extLst>
                </a:gridCol>
                <a:gridCol w="987552">
                  <a:extLst>
                    <a:ext uri="{9D8B030D-6E8A-4147-A177-3AD203B41FA5}">
                      <a16:colId xmlns:a16="http://schemas.microsoft.com/office/drawing/2014/main" val="2443853295"/>
                    </a:ext>
                  </a:extLst>
                </a:gridCol>
                <a:gridCol w="987552">
                  <a:extLst>
                    <a:ext uri="{9D8B030D-6E8A-4147-A177-3AD203B41FA5}">
                      <a16:colId xmlns:a16="http://schemas.microsoft.com/office/drawing/2014/main" val="487795006"/>
                    </a:ext>
                  </a:extLst>
                </a:gridCol>
                <a:gridCol w="987552">
                  <a:extLst>
                    <a:ext uri="{9D8B030D-6E8A-4147-A177-3AD203B41FA5}">
                      <a16:colId xmlns:a16="http://schemas.microsoft.com/office/drawing/2014/main" val="2133783338"/>
                    </a:ext>
                  </a:extLst>
                </a:gridCol>
                <a:gridCol w="987552">
                  <a:extLst>
                    <a:ext uri="{9D8B030D-6E8A-4147-A177-3AD203B41FA5}">
                      <a16:colId xmlns:a16="http://schemas.microsoft.com/office/drawing/2014/main" val="1865808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281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- 2018-06-16 10:10:53 </a:t>
                      </a:r>
                      <a:r>
                        <a:rPr kumimoji="0" lang="de-DE" sz="1000" b="0" i="0" u="none" strike="noStrike" kern="1200" cap="none" spc="0" normalizeH="0" baseline="0" noProof="0">
                          <a:ln>
                            <a:noFill/>
                          </a:ln>
                          <a:solidFill>
                            <a:prstClr val="black"/>
                          </a:solidFill>
                          <a:effectLst/>
                          <a:uLnTx/>
                          <a:uFillTx/>
                          <a:latin typeface="+mn-lt"/>
                          <a:ea typeface="+mn-ea"/>
                          <a:cs typeface="+mn-cs"/>
                        </a:rPr>
                        <a:t>
 Italien, ohne dich ist alles doof! #wm2018 #italien #fussball #eis #russland #wm #italienischenationalmannschaft #ciao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046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- 2018-06-06 15:00:30 </a:t>
                      </a:r>
                      <a:r>
                        <a:rPr kumimoji="0" lang="en-US" sz="1000" b="0" i="0" u="none" strike="noStrike" kern="1200" cap="none" spc="0" normalizeH="0" baseline="0" noProof="0">
                          <a:ln>
                            <a:noFill/>
                          </a:ln>
                          <a:solidFill>
                            <a:prstClr val="black"/>
                          </a:solidFill>
                          <a:effectLst/>
                          <a:uLnTx/>
                          <a:uFillTx/>
                          <a:latin typeface="+mn-lt"/>
                          <a:ea typeface="+mn-ea"/>
                          <a:cs typeface="+mn-cs"/>
                        </a:rPr>
                        <a:t>
 In der neuen Folge von "2LIVE in 1LIVE" reden Luke Mockridge und Ingmar Stadelmann über die Fragen "Glaubst du an Schicksal?" und "Was ist ein Künstler?". Luke Mockridge ist für mehr Dankbarkeit in Deutschland.
#1live #2livein1live #lukemockridge #ingmarstadelmann #thereallukemockridge #comedy #podcast #schicksal #dankbar #dankbarkeit #deutschland #kunst #künstler @thereallukemockridge @ingmarstadelmann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540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- 2018-06-08 09:18:52 </a:t>
                      </a:r>
                      <a:r>
                        <a:rPr kumimoji="0" lang="de-DE" sz="1000" b="0" i="0" u="none" strike="noStrike" kern="1200" cap="none" spc="0" normalizeH="0" baseline="0" noProof="0">
                          <a:ln>
                            <a:noFill/>
                          </a:ln>
                          <a:solidFill>
                            <a:prstClr val="black"/>
                          </a:solidFill>
                          <a:effectLst/>
                          <a:uLnTx/>
                          <a:uFillTx/>
                          <a:latin typeface="+mn-lt"/>
                          <a:ea typeface="+mn-ea"/>
                          <a:cs typeface="+mn-cs"/>
                        </a:rPr>
                        <a:t>
 Na dann, Prost! 🍺🍺🍺
#keinspam #nurbierangebote #wichtig #prost #bier #1live #1livehaus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7013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- 2018-06-28 11:38:37 </a:t>
                      </a:r>
                      <a:r>
                        <a:rPr kumimoji="0" lang="en-US" sz="1000" b="0" i="0" u="none" strike="noStrike" kern="1200" cap="none" spc="0" normalizeH="0" baseline="0" noProof="0">
                          <a:ln>
                            <a:noFill/>
                          </a:ln>
                          <a:solidFill>
                            <a:prstClr val="black"/>
                          </a:solidFill>
                          <a:effectLst/>
                          <a:uLnTx/>
                          <a:uFillTx/>
                          <a:latin typeface="+mn-lt"/>
                          <a:ea typeface="+mn-ea"/>
                          <a:cs typeface="+mn-cs"/>
                        </a:rPr>
                        <a:t>
 Julie ist 21 Jahre alt und hat Kreisrunden Haarausfall und liebt ihre Glatze trotzdem! @julie_12.03 
#1live #bodypositivity #effyourbeautystandards #bodylove #iamallwoman #selflove #respectyourbody #bodyshaming #celebratingdiversity #körperliebe #beyourself #nobodysperfect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7042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- 2018-06-01 08:00:48 </a:t>
                      </a:r>
                      <a:r>
                        <a:rPr kumimoji="0" lang="en-US" sz="1000" b="0" i="0" u="none" strike="noStrike" kern="1200" cap="none" spc="0" normalizeH="0" baseline="0" noProof="0">
                          <a:ln>
                            <a:noFill/>
                          </a:ln>
                          <a:solidFill>
                            <a:prstClr val="black"/>
                          </a:solidFill>
                          <a:effectLst/>
                          <a:uLnTx/>
                          <a:uFillTx/>
                          <a:latin typeface="+mn-lt"/>
                          <a:ea typeface="+mn-ea"/>
                          <a:cs typeface="+mn-cs"/>
                        </a:rPr>
                        <a:t>
 Seeed-Frontmann Demba Nabé alias Boundzound ist gestorben. Er ist nur 46 Jahre alt geworden. #1live #seeed #dembanabe #boundzound #rip @seeed.de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8262279"/>
                  </a:ext>
                </a:extLst>
              </a:tr>
            </a:tbl>
          </a:graphicData>
        </a:graphic>
      </p:graphicFrame>
      <p:sp>
        <p:nvSpPr>
          <p:cNvPr id="4" name="Text Placeholder 3">
            <a:extLst>
              <a:ext uri="{FF2B5EF4-FFF2-40B4-BE49-F238E27FC236}">
                <a16:creationId xmlns:a16="http://schemas.microsoft.com/office/drawing/2014/main" id="{283C67D9-01F0-47D4-A607-61A8B295B37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82347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87D2A-0E75-496C-B74F-FE7FC7705185}"/>
              </a:ext>
            </a:extLst>
          </p:cNvPr>
          <p:cNvSpPr>
            <a:spLocks noGrp="1"/>
          </p:cNvSpPr>
          <p:nvPr>
            <p:ph type="title"/>
          </p:nvPr>
        </p:nvSpPr>
        <p:spPr/>
        <p:txBody>
          <a:bodyPr/>
          <a:lstStyle/>
          <a:p>
            <a:r>
              <a:rPr lang="en-US"/>
              <a:t>Instagram Posts Table | 01.1.01.c 1LIVE profile - 4 of 5</a:t>
            </a:r>
          </a:p>
        </p:txBody>
      </p:sp>
      <p:graphicFrame>
        <p:nvGraphicFramePr>
          <p:cNvPr id="5" name="Table Placeholder 4">
            <a:extLst>
              <a:ext uri="{FF2B5EF4-FFF2-40B4-BE49-F238E27FC236}">
                <a16:creationId xmlns:a16="http://schemas.microsoft.com/office/drawing/2014/main" id="{F8C0EF91-5993-45E6-9054-E956E9495873}"/>
              </a:ext>
            </a:extLst>
          </p:cNvPr>
          <p:cNvGraphicFramePr>
            <a:graphicFrameLocks noGrp="1"/>
          </p:cNvGraphicFramePr>
          <p:nvPr>
            <p:ph type="tbl" sz="quarter" idx="13"/>
            <p:extLst>
              <p:ext uri="{D42A27DB-BD31-4B8C-83A1-F6EECF244321}">
                <p14:modId xmlns:p14="http://schemas.microsoft.com/office/powerpoint/2010/main" val="2304722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10570473"/>
                    </a:ext>
                  </a:extLst>
                </a:gridCol>
                <a:gridCol w="987552">
                  <a:extLst>
                    <a:ext uri="{9D8B030D-6E8A-4147-A177-3AD203B41FA5}">
                      <a16:colId xmlns:a16="http://schemas.microsoft.com/office/drawing/2014/main" val="100457974"/>
                    </a:ext>
                  </a:extLst>
                </a:gridCol>
                <a:gridCol w="987552">
                  <a:extLst>
                    <a:ext uri="{9D8B030D-6E8A-4147-A177-3AD203B41FA5}">
                      <a16:colId xmlns:a16="http://schemas.microsoft.com/office/drawing/2014/main" val="3538053567"/>
                    </a:ext>
                  </a:extLst>
                </a:gridCol>
                <a:gridCol w="987552">
                  <a:extLst>
                    <a:ext uri="{9D8B030D-6E8A-4147-A177-3AD203B41FA5}">
                      <a16:colId xmlns:a16="http://schemas.microsoft.com/office/drawing/2014/main" val="4006398408"/>
                    </a:ext>
                  </a:extLst>
                </a:gridCol>
                <a:gridCol w="987552">
                  <a:extLst>
                    <a:ext uri="{9D8B030D-6E8A-4147-A177-3AD203B41FA5}">
                      <a16:colId xmlns:a16="http://schemas.microsoft.com/office/drawing/2014/main" val="578298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234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- 2018-06-24 10:08:17 </a:t>
                      </a:r>
                      <a:r>
                        <a:rPr kumimoji="0" lang="en-US" sz="1000" b="0" i="0" u="none" strike="noStrike" kern="1200" cap="none" spc="0" normalizeH="0" baseline="0" noProof="0">
                          <a:ln>
                            <a:noFill/>
                          </a:ln>
                          <a:solidFill>
                            <a:prstClr val="black"/>
                          </a:solidFill>
                          <a:effectLst/>
                          <a:uLnTx/>
                          <a:uFillTx/>
                          <a:latin typeface="+mn-lt"/>
                          <a:ea typeface="+mn-ea"/>
                          <a:cs typeface="+mn-cs"/>
                        </a:rPr>
                        <a:t>
 Felix Kroos, selbst Profi bei Union Berlin, gratuliert seinem Bruder zu seiner starken Leistung gegen Schweden in seiner ganz eigenen Art. 😂💪 #1live #gerswe #zsmmm #kroosartig #tonikroos #felixkroos #wm18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132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- 2018-06-25 09:56:25 </a:t>
                      </a:r>
                      <a:r>
                        <a:rPr kumimoji="0" lang="de-DE" sz="1000" b="0" i="0" u="none" strike="noStrike" kern="1200" cap="none" spc="0" normalizeH="0" baseline="0" noProof="0">
                          <a:ln>
                            <a:noFill/>
                          </a:ln>
                          <a:solidFill>
                            <a:prstClr val="black"/>
                          </a:solidFill>
                          <a:effectLst/>
                          <a:uLnTx/>
                          <a:uFillTx/>
                          <a:latin typeface="+mn-lt"/>
                          <a:ea typeface="+mn-ea"/>
                          <a:cs typeface="+mn-cs"/>
                        </a:rPr>
                        <a:t>
 "Tchuligom, kannst du auch bringen?" #1live #ebay #ebaykleinanzeigen #jedesmal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0759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- 2018-06-02 11:25:08 </a:t>
                      </a:r>
                      <a:r>
                        <a:rPr kumimoji="0" lang="de-DE" sz="1000" b="0" i="0" u="none" strike="noStrike" kern="1200" cap="none" spc="0" normalizeH="0" baseline="0" noProof="0">
                          <a:ln>
                            <a:noFill/>
                          </a:ln>
                          <a:solidFill>
                            <a:prstClr val="black"/>
                          </a:solidFill>
                          <a:effectLst/>
                          <a:uLnTx/>
                          <a:uFillTx/>
                          <a:latin typeface="+mn-lt"/>
                          <a:ea typeface="+mn-ea"/>
                          <a:cs typeface="+mn-cs"/>
                        </a:rPr>
                        <a:t>
 Bei den Dinosauriern war die Evolution irgendwie krasser! #1live #evolution #natur #pollen #pollenneindanke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736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- 2018-06-19 10:05:52 </a:t>
                      </a:r>
                      <a:r>
                        <a:rPr kumimoji="0" lang="de-DE" sz="1000" b="0" i="0" u="none" strike="noStrike" kern="1200" cap="none" spc="0" normalizeH="0" baseline="0" noProof="0">
                          <a:ln>
                            <a:noFill/>
                          </a:ln>
                          <a:solidFill>
                            <a:prstClr val="black"/>
                          </a:solidFill>
                          <a:effectLst/>
                          <a:uLnTx/>
                          <a:uFillTx/>
                          <a:latin typeface="+mn-lt"/>
                          <a:ea typeface="+mn-ea"/>
                          <a:cs typeface="+mn-cs"/>
                        </a:rPr>
                        <a:t>
 Das Abgeordnetenhaus hat mit großer Mehrheit für eine Legalisierung gestimmt. Kanada könnte damit die erste G-8-Nation werden, in der Cannabis legal ist. #1live #kanada #cannabis #weed #legal #legalisieren #legalisierung #smoke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618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- 2018-06-29 07:43:40 </a:t>
                      </a:r>
                      <a:r>
                        <a:rPr kumimoji="0" lang="de-DE" sz="1000" b="0" i="0" u="none" strike="noStrike" kern="1200" cap="none" spc="0" normalizeH="0" baseline="0" noProof="0">
                          <a:ln>
                            <a:noFill/>
                          </a:ln>
                          <a:solidFill>
                            <a:prstClr val="black"/>
                          </a:solidFill>
                          <a:effectLst/>
                          <a:uLnTx/>
                          <a:uFillTx/>
                          <a:latin typeface="+mn-lt"/>
                          <a:ea typeface="+mn-ea"/>
                          <a:cs typeface="+mn-cs"/>
                        </a:rPr>
                        <a:t>
 Einfach mal für die wichtigen Dinge dankbar sein. #1live #backpapier #jahrestag #couplegoals #love #beziehung #comedy #fun #twitter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965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- 2018-06-28 07:25:58 </a:t>
                      </a:r>
                      <a:r>
                        <a:rPr kumimoji="0" lang="de-DE" sz="1000" b="0" i="0" u="none" strike="noStrike" kern="1200" cap="none" spc="0" normalizeH="0" baseline="0" noProof="0">
                          <a:ln>
                            <a:noFill/>
                          </a:ln>
                          <a:solidFill>
                            <a:prstClr val="black"/>
                          </a:solidFill>
                          <a:effectLst/>
                          <a:uLnTx/>
                          <a:uFillTx/>
                          <a:latin typeface="+mn-lt"/>
                          <a:ea typeface="+mn-ea"/>
                          <a:cs typeface="+mn-cs"/>
                        </a:rPr>
                        <a:t>
 Sätze, die ihr heute auf jeden Fall hören werdet. #1live #fussball #wm #wm2018
#deutschland #raus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8134305"/>
                  </a:ext>
                </a:extLst>
              </a:tr>
            </a:tbl>
          </a:graphicData>
        </a:graphic>
      </p:graphicFrame>
      <p:sp>
        <p:nvSpPr>
          <p:cNvPr id="4" name="Text Placeholder 3">
            <a:extLst>
              <a:ext uri="{FF2B5EF4-FFF2-40B4-BE49-F238E27FC236}">
                <a16:creationId xmlns:a16="http://schemas.microsoft.com/office/drawing/2014/main" id="{FA155AA8-62AD-42A2-A9E4-97F6D810E75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60676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EF3AD-BE19-48E0-A13E-AE4DB8AD6725}"/>
              </a:ext>
            </a:extLst>
          </p:cNvPr>
          <p:cNvSpPr>
            <a:spLocks noGrp="1"/>
          </p:cNvSpPr>
          <p:nvPr>
            <p:ph type="title"/>
          </p:nvPr>
        </p:nvSpPr>
        <p:spPr/>
        <p:txBody>
          <a:bodyPr/>
          <a:lstStyle/>
          <a:p>
            <a:r>
              <a:rPr lang="en-US"/>
              <a:t>Instagram Posts Table | 01.1.01.c 1LIVE profile - 5 of 5</a:t>
            </a:r>
          </a:p>
        </p:txBody>
      </p:sp>
      <p:graphicFrame>
        <p:nvGraphicFramePr>
          <p:cNvPr id="5" name="Table Placeholder 4">
            <a:extLst>
              <a:ext uri="{FF2B5EF4-FFF2-40B4-BE49-F238E27FC236}">
                <a16:creationId xmlns:a16="http://schemas.microsoft.com/office/drawing/2014/main" id="{A6BC7BB6-4877-4105-98DA-7B432D94857D}"/>
              </a:ext>
            </a:extLst>
          </p:cNvPr>
          <p:cNvGraphicFramePr>
            <a:graphicFrameLocks noGrp="1"/>
          </p:cNvGraphicFramePr>
          <p:nvPr>
            <p:ph type="tbl" sz="quarter" idx="13"/>
            <p:extLst>
              <p:ext uri="{D42A27DB-BD31-4B8C-83A1-F6EECF244321}">
                <p14:modId xmlns:p14="http://schemas.microsoft.com/office/powerpoint/2010/main" val="4098119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75711043"/>
                    </a:ext>
                  </a:extLst>
                </a:gridCol>
                <a:gridCol w="987552">
                  <a:extLst>
                    <a:ext uri="{9D8B030D-6E8A-4147-A177-3AD203B41FA5}">
                      <a16:colId xmlns:a16="http://schemas.microsoft.com/office/drawing/2014/main" val="420722118"/>
                    </a:ext>
                  </a:extLst>
                </a:gridCol>
                <a:gridCol w="987552">
                  <a:extLst>
                    <a:ext uri="{9D8B030D-6E8A-4147-A177-3AD203B41FA5}">
                      <a16:colId xmlns:a16="http://schemas.microsoft.com/office/drawing/2014/main" val="3371908654"/>
                    </a:ext>
                  </a:extLst>
                </a:gridCol>
                <a:gridCol w="987552">
                  <a:extLst>
                    <a:ext uri="{9D8B030D-6E8A-4147-A177-3AD203B41FA5}">
                      <a16:colId xmlns:a16="http://schemas.microsoft.com/office/drawing/2014/main" val="906959339"/>
                    </a:ext>
                  </a:extLst>
                </a:gridCol>
                <a:gridCol w="987552">
                  <a:extLst>
                    <a:ext uri="{9D8B030D-6E8A-4147-A177-3AD203B41FA5}">
                      <a16:colId xmlns:a16="http://schemas.microsoft.com/office/drawing/2014/main" val="2604700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6215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- 2018-06-21 15:09:15 </a:t>
                      </a:r>
                      <a:r>
                        <a:rPr kumimoji="0" lang="en-US" sz="1000" b="0" i="0" u="none" strike="noStrike" kern="1200" cap="none" spc="0" normalizeH="0" baseline="0" noProof="0">
                          <a:ln>
                            <a:noFill/>
                          </a:ln>
                          <a:solidFill>
                            <a:prstClr val="black"/>
                          </a:solidFill>
                          <a:effectLst/>
                          <a:uLnTx/>
                          <a:uFillTx/>
                          <a:latin typeface="+mn-lt"/>
                          <a:ea typeface="+mn-ea"/>
                          <a:cs typeface="+mn-cs"/>
                        </a:rPr>
                        <a:t>
 🐶❤ #1live #hunde #südkorea #gerichtsurteil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508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1live - 2018-06-06 15:34:07 </a:t>
                      </a:r>
                      <a:r>
                        <a:rPr kumimoji="0" lang="en-US" sz="1000" b="0" i="0" u="none" strike="noStrike" kern="1200" cap="none" spc="0" normalizeH="0" baseline="0" noProof="0">
                          <a:ln>
                            <a:noFill/>
                          </a:ln>
                          <a:solidFill>
                            <a:prstClr val="black"/>
                          </a:solidFill>
                          <a:effectLst/>
                          <a:uLnTx/>
                          <a:uFillTx/>
                          <a:latin typeface="+mn-lt"/>
                          <a:ea typeface="+mn-ea"/>
                          <a:cs typeface="+mn-cs"/>
                        </a:rPr>
                        <a:t>
 In Melbourne gibt's jetzt übrigens Brokkoli-Espresso, Brokkoli-Cappuccino und Brokkoli-Latte. 🥦 #1live #brokkoli #love #hate #finger #dinge #foodporn #foodfinger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44826961"/>
                  </a:ext>
                </a:extLst>
              </a:tr>
            </a:tbl>
          </a:graphicData>
        </a:graphic>
      </p:graphicFrame>
      <p:sp>
        <p:nvSpPr>
          <p:cNvPr id="4" name="Text Placeholder 3">
            <a:extLst>
              <a:ext uri="{FF2B5EF4-FFF2-40B4-BE49-F238E27FC236}">
                <a16:creationId xmlns:a16="http://schemas.microsoft.com/office/drawing/2014/main" id="{21DAC63E-D6A7-4884-8145-E38F4ADE9C2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333087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334</Words>
  <Application>Microsoft Office PowerPoint</Application>
  <PresentationFormat>On-screen Show (4:3)</PresentationFormat>
  <Paragraphs>162</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Calibri</vt:lpstr>
      <vt:lpstr>Arial</vt:lpstr>
      <vt:lpstr>quintly_template</vt:lpstr>
      <vt:lpstr>Instagram</vt:lpstr>
      <vt:lpstr>Instagram Posts Table | 01.1.01.c 1LIVE profile - 1 of 5</vt:lpstr>
      <vt:lpstr>Instagram Posts Table | 01.1.01.c 1LIVE profile - 2 of 5</vt:lpstr>
      <vt:lpstr>Instagram Posts Table | 01.1.01.c 1LIVE profile - 3 of 5</vt:lpstr>
      <vt:lpstr>Instagram Posts Table | 01.1.01.c 1LIVE profile - 4 of 5</vt:lpstr>
      <vt:lpstr>Instagram Posts Table | 01.1.01.c 1LIVE profile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dc:title>
  <dc:creator>Administrator</dc:creator>
  <cp:lastModifiedBy>Administrator</cp:lastModifiedBy>
  <cp:revision>1</cp:revision>
  <dcterms:created xsi:type="dcterms:W3CDTF">2018-07-17T13:24:12Z</dcterms:created>
  <dcterms:modified xsi:type="dcterms:W3CDTF">2018-07-17T13:24:27Z</dcterms:modified>
</cp:coreProperties>
</file>