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1" r:id="rId32"/>
    <p:sldId id="292" r:id="rId33"/>
    <p:sldId id="293" r:id="rId34"/>
    <p:sldId id="294" r:id="rId35"/>
    <p:sldId id="295" r:id="rId36"/>
    <p:sldId id="296" r:id="rId37"/>
    <p:sldId id="297"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Docupy</c:v>
                </c:pt>
              </c:strCache>
            </c:strRef>
          </c:tx>
          <c:spPr>
            <a:solidFill>
              <a:schemeClr val="accent1"/>
            </a:solidFill>
            <a:ln>
              <a:noFill/>
            </a:ln>
            <a:effectLst/>
          </c:spPr>
          <c:invertIfNegative val="0"/>
          <c:cat>
            <c:numRef>
              <c:f>Sheet1!$A$2:$A$7</c:f>
              <c:numCache>
                <c:formatCode>m/d/yyyy</c:formatCode>
                <c:ptCount val="6"/>
                <c:pt idx="0">
                  <c:v>43040</c:v>
                </c:pt>
                <c:pt idx="1">
                  <c:v>43070</c:v>
                </c:pt>
                <c:pt idx="2">
                  <c:v>43101</c:v>
                </c:pt>
                <c:pt idx="3">
                  <c:v>43132</c:v>
                </c:pt>
                <c:pt idx="4">
                  <c:v>43160</c:v>
                </c:pt>
                <c:pt idx="5">
                  <c:v>43191</c:v>
                </c:pt>
              </c:numCache>
            </c:numRef>
          </c:cat>
          <c:val>
            <c:numRef>
              <c:f>Sheet1!$B$2:$B$7</c:f>
              <c:numCache>
                <c:formatCode>General</c:formatCode>
                <c:ptCount val="6"/>
                <c:pt idx="0">
                  <c:v>1782</c:v>
                </c:pt>
                <c:pt idx="1">
                  <c:v>6898</c:v>
                </c:pt>
                <c:pt idx="2">
                  <c:v>12737</c:v>
                </c:pt>
                <c:pt idx="3">
                  <c:v>13170</c:v>
                </c:pt>
                <c:pt idx="4">
                  <c:v>14981</c:v>
                </c:pt>
                <c:pt idx="5">
                  <c:v>15054</c:v>
                </c:pt>
              </c:numCache>
            </c:numRef>
          </c:val>
          <c:extLst>
            <c:ext xmlns:c16="http://schemas.microsoft.com/office/drawing/2014/chart" uri="{C3380CC4-5D6E-409C-BE32-E72D297353CC}">
              <c16:uniqueId val="{00000000-B61E-4228-AA61-C446342C0025}"/>
            </c:ext>
          </c:extLst>
        </c:ser>
        <c:dLbls>
          <c:showLegendKey val="0"/>
          <c:showVal val="0"/>
          <c:showCatName val="0"/>
          <c:showSerName val="0"/>
          <c:showPercent val="0"/>
          <c:showBubbleSize val="0"/>
        </c:dLbls>
        <c:gapWidth val="219"/>
        <c:overlap val="-27"/>
        <c:axId val="314652936"/>
        <c:axId val="314651624"/>
      </c:barChart>
      <c:dateAx>
        <c:axId val="31465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51624"/>
        <c:crosses val="autoZero"/>
        <c:auto val="1"/>
        <c:lblOffset val="100"/>
        <c:baseTimeUnit val="months"/>
      </c:dateAx>
      <c:valAx>
        <c:axId val="31465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5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Docupy</c:v>
                </c:pt>
              </c:strCache>
            </c:strRef>
          </c:tx>
          <c:spPr>
            <a:solidFill>
              <a:schemeClr val="accent1"/>
            </a:solidFill>
            <a:ln>
              <a:noFill/>
            </a:ln>
            <a:effectLst/>
          </c:spPr>
          <c:invertIfNegative val="0"/>
          <c:cat>
            <c:numRef>
              <c:f>Sheet1!$A$2:$A$7</c:f>
              <c:numCache>
                <c:formatCode>m/d/yyyy</c:formatCode>
                <c:ptCount val="6"/>
                <c:pt idx="0">
                  <c:v>43040</c:v>
                </c:pt>
                <c:pt idx="1">
                  <c:v>43070</c:v>
                </c:pt>
                <c:pt idx="2">
                  <c:v>43101</c:v>
                </c:pt>
                <c:pt idx="3">
                  <c:v>43132</c:v>
                </c:pt>
                <c:pt idx="4">
                  <c:v>43160</c:v>
                </c:pt>
                <c:pt idx="5">
                  <c:v>43191</c:v>
                </c:pt>
              </c:numCache>
            </c:numRef>
          </c:cat>
          <c:val>
            <c:numRef>
              <c:f>Sheet1!$B$2:$B$7</c:f>
              <c:numCache>
                <c:formatCode>General</c:formatCode>
                <c:ptCount val="6"/>
                <c:pt idx="1">
                  <c:v>5116</c:v>
                </c:pt>
                <c:pt idx="2">
                  <c:v>5839</c:v>
                </c:pt>
                <c:pt idx="3">
                  <c:v>433</c:v>
                </c:pt>
                <c:pt idx="4">
                  <c:v>1811</c:v>
                </c:pt>
                <c:pt idx="5">
                  <c:v>73</c:v>
                </c:pt>
              </c:numCache>
            </c:numRef>
          </c:val>
          <c:extLst>
            <c:ext xmlns:c16="http://schemas.microsoft.com/office/drawing/2014/chart" uri="{C3380CC4-5D6E-409C-BE32-E72D297353CC}">
              <c16:uniqueId val="{00000000-D2B4-4EA7-A1F9-81FD7C58B984}"/>
            </c:ext>
          </c:extLst>
        </c:ser>
        <c:dLbls>
          <c:showLegendKey val="0"/>
          <c:showVal val="0"/>
          <c:showCatName val="0"/>
          <c:showSerName val="0"/>
          <c:showPercent val="0"/>
          <c:showBubbleSize val="0"/>
        </c:dLbls>
        <c:gapWidth val="219"/>
        <c:overlap val="-27"/>
        <c:axId val="314651952"/>
        <c:axId val="314652280"/>
      </c:barChart>
      <c:dateAx>
        <c:axId val="31465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52280"/>
        <c:crosses val="autoZero"/>
        <c:auto val="1"/>
        <c:lblOffset val="100"/>
        <c:baseTimeUnit val="months"/>
      </c:dateAx>
      <c:valAx>
        <c:axId val="31465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5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Docupy</c:v>
                </c:pt>
              </c:strCache>
            </c:strRef>
          </c:tx>
          <c:spPr>
            <a:solidFill>
              <a:schemeClr val="accent1"/>
            </a:solidFill>
            <a:ln>
              <a:noFill/>
            </a:ln>
            <a:effectLst/>
          </c:spPr>
          <c:invertIfNegative val="0"/>
          <c:cat>
            <c:numRef>
              <c:f>Sheet1!$A$2:$A$6</c:f>
              <c:numCache>
                <c:formatCode>m/d/yyyy</c:formatCode>
                <c:ptCount val="5"/>
                <c:pt idx="0">
                  <c:v>43040</c:v>
                </c:pt>
                <c:pt idx="1">
                  <c:v>43070</c:v>
                </c:pt>
                <c:pt idx="2">
                  <c:v>43101</c:v>
                </c:pt>
                <c:pt idx="3">
                  <c:v>43132</c:v>
                </c:pt>
                <c:pt idx="4">
                  <c:v>43160</c:v>
                </c:pt>
              </c:numCache>
            </c:numRef>
          </c:cat>
          <c:val>
            <c:numRef>
              <c:f>Sheet1!$B$2:$B$6</c:f>
              <c:numCache>
                <c:formatCode>General</c:formatCode>
                <c:ptCount val="5"/>
                <c:pt idx="0">
                  <c:v>2157807</c:v>
                </c:pt>
                <c:pt idx="1">
                  <c:v>2050077</c:v>
                </c:pt>
                <c:pt idx="2">
                  <c:v>2012994</c:v>
                </c:pt>
                <c:pt idx="3">
                  <c:v>440521</c:v>
                </c:pt>
                <c:pt idx="4">
                  <c:v>806918</c:v>
                </c:pt>
              </c:numCache>
            </c:numRef>
          </c:val>
          <c:extLst>
            <c:ext xmlns:c16="http://schemas.microsoft.com/office/drawing/2014/chart" uri="{C3380CC4-5D6E-409C-BE32-E72D297353CC}">
              <c16:uniqueId val="{00000000-CEDE-4175-AD03-F3B48CB143B0}"/>
            </c:ext>
          </c:extLst>
        </c:ser>
        <c:dLbls>
          <c:showLegendKey val="0"/>
          <c:showVal val="0"/>
          <c:showCatName val="0"/>
          <c:showSerName val="0"/>
          <c:showPercent val="0"/>
          <c:showBubbleSize val="0"/>
        </c:dLbls>
        <c:gapWidth val="219"/>
        <c:overlap val="-27"/>
        <c:axId val="156036184"/>
        <c:axId val="156036840"/>
      </c:barChart>
      <c:dateAx>
        <c:axId val="15603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036840"/>
        <c:crosses val="autoZero"/>
        <c:auto val="1"/>
        <c:lblOffset val="100"/>
        <c:baseTimeUnit val="months"/>
      </c:dateAx>
      <c:valAx>
        <c:axId val="15603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03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c:v>
                </c:pt>
                <c:pt idx="1">
                  <c:v>2154</c:v>
                </c:pt>
                <c:pt idx="2">
                  <c:v>4175</c:v>
                </c:pt>
                <c:pt idx="3">
                  <c:v>1109</c:v>
                </c:pt>
                <c:pt idx="4">
                  <c:v>379</c:v>
                </c:pt>
                <c:pt idx="5">
                  <c:v>139</c:v>
                </c:pt>
                <c:pt idx="6">
                  <c:v>214</c:v>
                </c:pt>
              </c:numCache>
            </c:numRef>
          </c:val>
          <c:extLst>
            <c:ext xmlns:c16="http://schemas.microsoft.com/office/drawing/2014/chart" uri="{C3380CC4-5D6E-409C-BE32-E72D297353CC}">
              <c16:uniqueId val="{00000000-AE4F-4051-B0BE-3818330D656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36</c:v>
                </c:pt>
                <c:pt idx="1">
                  <c:v>1937</c:v>
                </c:pt>
                <c:pt idx="2">
                  <c:v>3251</c:v>
                </c:pt>
                <c:pt idx="3">
                  <c:v>895</c:v>
                </c:pt>
                <c:pt idx="4">
                  <c:v>258</c:v>
                </c:pt>
                <c:pt idx="5">
                  <c:v>81</c:v>
                </c:pt>
                <c:pt idx="6">
                  <c:v>141</c:v>
                </c:pt>
              </c:numCache>
            </c:numRef>
          </c:val>
          <c:extLst>
            <c:ext xmlns:c16="http://schemas.microsoft.com/office/drawing/2014/chart" uri="{C3380CC4-5D6E-409C-BE32-E72D297353CC}">
              <c16:uniqueId val="{00000001-AE4F-4051-B0BE-3818330D656C}"/>
            </c:ext>
          </c:extLst>
        </c:ser>
        <c:dLbls>
          <c:showLegendKey val="0"/>
          <c:showVal val="0"/>
          <c:showCatName val="0"/>
          <c:showSerName val="0"/>
          <c:showPercent val="0"/>
          <c:showBubbleSize val="0"/>
        </c:dLbls>
        <c:gapWidth val="219"/>
        <c:overlap val="-27"/>
        <c:axId val="426119880"/>
        <c:axId val="426120536"/>
      </c:barChart>
      <c:catAx>
        <c:axId val="42611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0536"/>
        <c:crosses val="autoZero"/>
        <c:auto val="1"/>
        <c:lblAlgn val="ctr"/>
        <c:lblOffset val="100"/>
        <c:noMultiLvlLbl val="0"/>
      </c:catAx>
      <c:valAx>
        <c:axId val="42612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1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32158</c:v>
                </c:pt>
                <c:pt idx="1">
                  <c:v>365108</c:v>
                </c:pt>
                <c:pt idx="2">
                  <c:v>695426</c:v>
                </c:pt>
                <c:pt idx="3">
                  <c:v>567781</c:v>
                </c:pt>
                <c:pt idx="4">
                  <c:v>529642</c:v>
                </c:pt>
                <c:pt idx="5">
                  <c:v>290948</c:v>
                </c:pt>
                <c:pt idx="6">
                  <c:v>143185</c:v>
                </c:pt>
              </c:numCache>
            </c:numRef>
          </c:val>
          <c:extLst>
            <c:ext xmlns:c16="http://schemas.microsoft.com/office/drawing/2014/chart" uri="{C3380CC4-5D6E-409C-BE32-E72D297353CC}">
              <c16:uniqueId val="{00000000-E403-43E2-BD05-CF4661E08E8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52367</c:v>
                </c:pt>
                <c:pt idx="1">
                  <c:v>716809</c:v>
                </c:pt>
                <c:pt idx="2">
                  <c:v>944247</c:v>
                </c:pt>
                <c:pt idx="3">
                  <c:v>565240</c:v>
                </c:pt>
                <c:pt idx="4">
                  <c:v>425421</c:v>
                </c:pt>
                <c:pt idx="5">
                  <c:v>200194</c:v>
                </c:pt>
                <c:pt idx="6">
                  <c:v>126325</c:v>
                </c:pt>
              </c:numCache>
            </c:numRef>
          </c:val>
          <c:extLst>
            <c:ext xmlns:c16="http://schemas.microsoft.com/office/drawing/2014/chart" uri="{C3380CC4-5D6E-409C-BE32-E72D297353CC}">
              <c16:uniqueId val="{00000001-E403-43E2-BD05-CF4661E08E8E}"/>
            </c:ext>
          </c:extLst>
        </c:ser>
        <c:dLbls>
          <c:showLegendKey val="0"/>
          <c:showVal val="0"/>
          <c:showCatName val="0"/>
          <c:showSerName val="0"/>
          <c:showPercent val="0"/>
          <c:showBubbleSize val="0"/>
        </c:dLbls>
        <c:gapWidth val="219"/>
        <c:overlap val="-27"/>
        <c:axId val="309356768"/>
        <c:axId val="309358408"/>
      </c:barChart>
      <c:catAx>
        <c:axId val="30935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58408"/>
        <c:crosses val="autoZero"/>
        <c:auto val="1"/>
        <c:lblAlgn val="ctr"/>
        <c:lblOffset val="100"/>
        <c:noMultiLvlLbl val="0"/>
      </c:catAx>
      <c:valAx>
        <c:axId val="30935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5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@docupy</c:v>
                </c:pt>
              </c:strCache>
            </c:strRef>
          </c:tx>
          <c:spPr>
            <a:solidFill>
              <a:schemeClr val="accent1"/>
            </a:solidFill>
            <a:ln>
              <a:noFill/>
            </a:ln>
            <a:effectLst/>
          </c:spPr>
          <c:invertIfNegative val="0"/>
          <c:cat>
            <c:numRef>
              <c:f>Sheet1!$A$2:$A$8</c:f>
              <c:numCache>
                <c:formatCode>m/d/yyyy</c:formatCode>
                <c:ptCount val="7"/>
                <c:pt idx="0">
                  <c:v>43192</c:v>
                </c:pt>
                <c:pt idx="1">
                  <c:v>43193</c:v>
                </c:pt>
                <c:pt idx="2">
                  <c:v>43194</c:v>
                </c:pt>
                <c:pt idx="3">
                  <c:v>43195</c:v>
                </c:pt>
                <c:pt idx="4">
                  <c:v>43196</c:v>
                </c:pt>
                <c:pt idx="5">
                  <c:v>43197</c:v>
                </c:pt>
                <c:pt idx="6">
                  <c:v>43198</c:v>
                </c:pt>
              </c:numCache>
            </c:numRef>
          </c:cat>
          <c:val>
            <c:numRef>
              <c:f>Sheet1!$B$2:$B$8</c:f>
              <c:numCache>
                <c:formatCode>General</c:formatCode>
                <c:ptCount val="7"/>
                <c:pt idx="0">
                  <c:v>4</c:v>
                </c:pt>
                <c:pt idx="1">
                  <c:v>12</c:v>
                </c:pt>
                <c:pt idx="2">
                  <c:v>4</c:v>
                </c:pt>
                <c:pt idx="3">
                  <c:v>6</c:v>
                </c:pt>
                <c:pt idx="4">
                  <c:v>-1</c:v>
                </c:pt>
                <c:pt idx="5">
                  <c:v>1</c:v>
                </c:pt>
                <c:pt idx="6">
                  <c:v>1</c:v>
                </c:pt>
              </c:numCache>
            </c:numRef>
          </c:val>
          <c:extLst>
            <c:ext xmlns:c16="http://schemas.microsoft.com/office/drawing/2014/chart" uri="{C3380CC4-5D6E-409C-BE32-E72D297353CC}">
              <c16:uniqueId val="{00000000-24CD-478B-AA72-1C1116BC2276}"/>
            </c:ext>
          </c:extLst>
        </c:ser>
        <c:dLbls>
          <c:showLegendKey val="0"/>
          <c:showVal val="0"/>
          <c:showCatName val="0"/>
          <c:showSerName val="0"/>
          <c:showPercent val="0"/>
          <c:showBubbleSize val="0"/>
        </c:dLbls>
        <c:gapWidth val="219"/>
        <c:overlap val="-27"/>
        <c:axId val="176368632"/>
        <c:axId val="176361416"/>
      </c:barChart>
      <c:dateAx>
        <c:axId val="17636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361416"/>
        <c:crosses val="autoZero"/>
        <c:auto val="1"/>
        <c:lblOffset val="100"/>
        <c:baseTimeUnit val="days"/>
      </c:dateAx>
      <c:valAx>
        <c:axId val="17636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36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@docupy</c:v>
                </c:pt>
              </c:strCache>
            </c:strRef>
          </c:tx>
          <c:spPr>
            <a:ln w="28575" cap="rnd">
              <a:solidFill>
                <a:schemeClr val="accent1"/>
              </a:solidFill>
              <a:round/>
            </a:ln>
            <a:effectLst/>
          </c:spPr>
          <c:marker>
            <c:symbol val="none"/>
          </c:marker>
          <c:cat>
            <c:numRef>
              <c:f>Sheet1!$A$2:$A$7</c:f>
              <c:numCache>
                <c:formatCode>m/d/yyyy</c:formatCode>
                <c:ptCount val="6"/>
                <c:pt idx="0">
                  <c:v>43164</c:v>
                </c:pt>
                <c:pt idx="1">
                  <c:v>43171</c:v>
                </c:pt>
                <c:pt idx="2">
                  <c:v>43178</c:v>
                </c:pt>
                <c:pt idx="3">
                  <c:v>43185</c:v>
                </c:pt>
                <c:pt idx="4">
                  <c:v>43192</c:v>
                </c:pt>
                <c:pt idx="5">
                  <c:v>43199</c:v>
                </c:pt>
              </c:numCache>
            </c:numRef>
          </c:cat>
          <c:val>
            <c:numRef>
              <c:f>Sheet1!$B$2:$B$7</c:f>
              <c:numCache>
                <c:formatCode>General</c:formatCode>
                <c:ptCount val="6"/>
                <c:pt idx="0">
                  <c:v>4724</c:v>
                </c:pt>
                <c:pt idx="1">
                  <c:v>4754</c:v>
                </c:pt>
                <c:pt idx="2">
                  <c:v>4850</c:v>
                </c:pt>
                <c:pt idx="3">
                  <c:v>5030</c:v>
                </c:pt>
                <c:pt idx="4">
                  <c:v>5057</c:v>
                </c:pt>
                <c:pt idx="5">
                  <c:v>5170</c:v>
                </c:pt>
              </c:numCache>
            </c:numRef>
          </c:val>
          <c:smooth val="0"/>
          <c:extLst>
            <c:ext xmlns:c16="http://schemas.microsoft.com/office/drawing/2014/chart" uri="{C3380CC4-5D6E-409C-BE32-E72D297353CC}">
              <c16:uniqueId val="{00000000-B661-48DA-B21D-DB7974FDE549}"/>
            </c:ext>
          </c:extLst>
        </c:ser>
        <c:dLbls>
          <c:showLegendKey val="0"/>
          <c:showVal val="0"/>
          <c:showCatName val="0"/>
          <c:showSerName val="0"/>
          <c:showPercent val="0"/>
          <c:showBubbleSize val="0"/>
        </c:dLbls>
        <c:smooth val="0"/>
        <c:axId val="176363384"/>
        <c:axId val="176366008"/>
      </c:lineChart>
      <c:dateAx>
        <c:axId val="1763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366008"/>
        <c:crosses val="autoZero"/>
        <c:auto val="1"/>
        <c:lblOffset val="100"/>
        <c:baseTimeUnit val="days"/>
      </c:dateAx>
      <c:valAx>
        <c:axId val="17636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3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docupy</c:v>
                </c:pt>
              </c:strCache>
            </c:strRef>
          </c:tx>
          <c:spPr>
            <a:solidFill>
              <a:schemeClr val="accent1"/>
            </a:solidFill>
            <a:ln>
              <a:noFill/>
            </a:ln>
            <a:effectLst/>
          </c:spPr>
          <c:invertIfNegative val="0"/>
          <c:cat>
            <c:numRef>
              <c:f>Sheet1!$A$2:$A$8</c:f>
              <c:numCache>
                <c:formatCode>m/d/yyyy</c:formatCode>
                <c:ptCount val="7"/>
                <c:pt idx="0">
                  <c:v>43192</c:v>
                </c:pt>
                <c:pt idx="1">
                  <c:v>43193</c:v>
                </c:pt>
                <c:pt idx="2">
                  <c:v>43194</c:v>
                </c:pt>
                <c:pt idx="3">
                  <c:v>43195</c:v>
                </c:pt>
                <c:pt idx="4">
                  <c:v>43196</c:v>
                </c:pt>
                <c:pt idx="5">
                  <c:v>43197</c:v>
                </c:pt>
                <c:pt idx="6">
                  <c:v>43198</c:v>
                </c:pt>
              </c:numCache>
            </c:numRef>
          </c:cat>
          <c:val>
            <c:numRef>
              <c:f>Sheet1!$B$2:$B$8</c:f>
              <c:numCache>
                <c:formatCode>General</c:formatCode>
                <c:ptCount val="7"/>
                <c:pt idx="2">
                  <c:v>3</c:v>
                </c:pt>
                <c:pt idx="3">
                  <c:v>0</c:v>
                </c:pt>
                <c:pt idx="4">
                  <c:v>2</c:v>
                </c:pt>
                <c:pt idx="5">
                  <c:v>0</c:v>
                </c:pt>
                <c:pt idx="6">
                  <c:v>2</c:v>
                </c:pt>
              </c:numCache>
            </c:numRef>
          </c:val>
          <c:extLst>
            <c:ext xmlns:c16="http://schemas.microsoft.com/office/drawing/2014/chart" uri="{C3380CC4-5D6E-409C-BE32-E72D297353CC}">
              <c16:uniqueId val="{00000000-86CE-456C-AE69-56F5E3FB5A81}"/>
            </c:ext>
          </c:extLst>
        </c:ser>
        <c:dLbls>
          <c:showLegendKey val="0"/>
          <c:showVal val="0"/>
          <c:showCatName val="0"/>
          <c:showSerName val="0"/>
          <c:showPercent val="0"/>
          <c:showBubbleSize val="0"/>
        </c:dLbls>
        <c:gapWidth val="219"/>
        <c:overlap val="-27"/>
        <c:axId val="488263992"/>
        <c:axId val="488257760"/>
      </c:barChart>
      <c:dateAx>
        <c:axId val="48826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7760"/>
        <c:crosses val="autoZero"/>
        <c:auto val="1"/>
        <c:lblOffset val="100"/>
        <c:baseTimeUnit val="days"/>
      </c:dateAx>
      <c:valAx>
        <c:axId val="48825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6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docupy</c:v>
                </c:pt>
              </c:strCache>
            </c:strRef>
          </c:tx>
          <c:spPr>
            <a:ln w="28575" cap="rnd">
              <a:solidFill>
                <a:schemeClr val="accent1"/>
              </a:solidFill>
              <a:round/>
            </a:ln>
            <a:effectLst/>
          </c:spPr>
          <c:marker>
            <c:symbol val="none"/>
          </c:marker>
          <c:cat>
            <c:numRef>
              <c:f>Sheet1!$A$2:$A$7</c:f>
              <c:numCache>
                <c:formatCode>m/d/yyyy</c:formatCode>
                <c:ptCount val="6"/>
                <c:pt idx="0">
                  <c:v>43164</c:v>
                </c:pt>
                <c:pt idx="1">
                  <c:v>43171</c:v>
                </c:pt>
                <c:pt idx="2">
                  <c:v>43178</c:v>
                </c:pt>
                <c:pt idx="3">
                  <c:v>43185</c:v>
                </c:pt>
                <c:pt idx="4">
                  <c:v>43192</c:v>
                </c:pt>
                <c:pt idx="5">
                  <c:v>43199</c:v>
                </c:pt>
              </c:numCache>
            </c:numRef>
          </c:cat>
          <c:val>
            <c:numRef>
              <c:f>Sheet1!$B$2:$B$7</c:f>
              <c:numCache>
                <c:formatCode>General</c:formatCode>
                <c:ptCount val="6"/>
                <c:pt idx="0">
                  <c:v>1437</c:v>
                </c:pt>
                <c:pt idx="1">
                  <c:v>1445</c:v>
                </c:pt>
                <c:pt idx="2">
                  <c:v>1487</c:v>
                </c:pt>
                <c:pt idx="3">
                  <c:v>1542</c:v>
                </c:pt>
                <c:pt idx="4">
                  <c:v>1562</c:v>
                </c:pt>
                <c:pt idx="5">
                  <c:v>1567</c:v>
                </c:pt>
              </c:numCache>
            </c:numRef>
          </c:val>
          <c:smooth val="0"/>
          <c:extLst>
            <c:ext xmlns:c16="http://schemas.microsoft.com/office/drawing/2014/chart" uri="{C3380CC4-5D6E-409C-BE32-E72D297353CC}">
              <c16:uniqueId val="{00000000-D6AD-4F8E-87A3-CBF146749636}"/>
            </c:ext>
          </c:extLst>
        </c:ser>
        <c:dLbls>
          <c:showLegendKey val="0"/>
          <c:showVal val="0"/>
          <c:showCatName val="0"/>
          <c:showSerName val="0"/>
          <c:showPercent val="0"/>
          <c:showBubbleSize val="0"/>
        </c:dLbls>
        <c:smooth val="0"/>
        <c:axId val="433913952"/>
        <c:axId val="433915264"/>
      </c:lineChart>
      <c:dateAx>
        <c:axId val="43391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15264"/>
        <c:crosses val="autoZero"/>
        <c:auto val="1"/>
        <c:lblOffset val="100"/>
        <c:baseTimeUnit val="days"/>
      </c:dateAx>
      <c:valAx>
        <c:axId val="43391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1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52D6-D1FC-473E-A875-3904253B364F}"/>
              </a:ext>
            </a:extLst>
          </p:cNvPr>
          <p:cNvSpPr>
            <a:spLocks noGrp="1"/>
          </p:cNvSpPr>
          <p:nvPr>
            <p:ph type="ctrTitle"/>
          </p:nvPr>
        </p:nvSpPr>
        <p:spPr/>
        <p:txBody>
          <a:bodyPr/>
          <a:lstStyle/>
          <a:p>
            <a:r>
              <a:rPr lang="en-US"/>
              <a:t>TM_Docupy Überblick</a:t>
            </a:r>
          </a:p>
        </p:txBody>
      </p:sp>
      <p:sp>
        <p:nvSpPr>
          <p:cNvPr id="3" name="Subtitle 2">
            <a:extLst>
              <a:ext uri="{FF2B5EF4-FFF2-40B4-BE49-F238E27FC236}">
                <a16:creationId xmlns:a16="http://schemas.microsoft.com/office/drawing/2014/main" id="{A8326DF1-544D-4262-83C7-B0B247E739EF}"/>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2015821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8812C-DC96-4699-9A6A-ACBC156484B7}"/>
              </a:ext>
            </a:extLst>
          </p:cNvPr>
          <p:cNvSpPr>
            <a:spLocks noGrp="1"/>
          </p:cNvSpPr>
          <p:nvPr>
            <p:ph type="title"/>
          </p:nvPr>
        </p:nvSpPr>
        <p:spPr/>
        <p:txBody>
          <a:bodyPr/>
          <a:lstStyle/>
          <a:p>
            <a:r>
              <a:rPr lang="en-US"/>
              <a:t>Zentrale Kennwerte</a:t>
            </a:r>
          </a:p>
        </p:txBody>
      </p:sp>
      <p:graphicFrame>
        <p:nvGraphicFramePr>
          <p:cNvPr id="5" name="Table Placeholder 4">
            <a:extLst>
              <a:ext uri="{FF2B5EF4-FFF2-40B4-BE49-F238E27FC236}">
                <a16:creationId xmlns:a16="http://schemas.microsoft.com/office/drawing/2014/main" id="{30BDAAE2-1C87-47FE-918E-561F9772910A}"/>
              </a:ext>
            </a:extLst>
          </p:cNvPr>
          <p:cNvGraphicFramePr>
            <a:graphicFrameLocks noGrp="1"/>
          </p:cNvGraphicFramePr>
          <p:nvPr>
            <p:ph type="tbl" sz="quarter" idx="13"/>
            <p:extLst>
              <p:ext uri="{D42A27DB-BD31-4B8C-83A1-F6EECF244321}">
                <p14:modId xmlns:p14="http://schemas.microsoft.com/office/powerpoint/2010/main" val="3384161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922157118"/>
                    </a:ext>
                  </a:extLst>
                </a:gridCol>
                <a:gridCol w="304495">
                  <a:extLst>
                    <a:ext uri="{9D8B030D-6E8A-4147-A177-3AD203B41FA5}">
                      <a16:colId xmlns:a16="http://schemas.microsoft.com/office/drawing/2014/main" val="3045510165"/>
                    </a:ext>
                  </a:extLst>
                </a:gridCol>
                <a:gridCol w="304495">
                  <a:extLst>
                    <a:ext uri="{9D8B030D-6E8A-4147-A177-3AD203B41FA5}">
                      <a16:colId xmlns:a16="http://schemas.microsoft.com/office/drawing/2014/main" val="1548984340"/>
                    </a:ext>
                  </a:extLst>
                </a:gridCol>
                <a:gridCol w="304495">
                  <a:extLst>
                    <a:ext uri="{9D8B030D-6E8A-4147-A177-3AD203B41FA5}">
                      <a16:colId xmlns:a16="http://schemas.microsoft.com/office/drawing/2014/main" val="681810303"/>
                    </a:ext>
                  </a:extLst>
                </a:gridCol>
                <a:gridCol w="304495">
                  <a:extLst>
                    <a:ext uri="{9D8B030D-6E8A-4147-A177-3AD203B41FA5}">
                      <a16:colId xmlns:a16="http://schemas.microsoft.com/office/drawing/2014/main" val="2092067152"/>
                    </a:ext>
                  </a:extLst>
                </a:gridCol>
                <a:gridCol w="304495">
                  <a:extLst>
                    <a:ext uri="{9D8B030D-6E8A-4147-A177-3AD203B41FA5}">
                      <a16:colId xmlns:a16="http://schemas.microsoft.com/office/drawing/2014/main" val="1353914641"/>
                    </a:ext>
                  </a:extLst>
                </a:gridCol>
                <a:gridCol w="304495">
                  <a:extLst>
                    <a:ext uri="{9D8B030D-6E8A-4147-A177-3AD203B41FA5}">
                      <a16:colId xmlns:a16="http://schemas.microsoft.com/office/drawing/2014/main" val="272819445"/>
                    </a:ext>
                  </a:extLst>
                </a:gridCol>
                <a:gridCol w="304495">
                  <a:extLst>
                    <a:ext uri="{9D8B030D-6E8A-4147-A177-3AD203B41FA5}">
                      <a16:colId xmlns:a16="http://schemas.microsoft.com/office/drawing/2014/main" val="1230884425"/>
                    </a:ext>
                  </a:extLst>
                </a:gridCol>
                <a:gridCol w="304495">
                  <a:extLst>
                    <a:ext uri="{9D8B030D-6E8A-4147-A177-3AD203B41FA5}">
                      <a16:colId xmlns:a16="http://schemas.microsoft.com/office/drawing/2014/main" val="1028167886"/>
                    </a:ext>
                  </a:extLst>
                </a:gridCol>
                <a:gridCol w="304495">
                  <a:extLst>
                    <a:ext uri="{9D8B030D-6E8A-4147-A177-3AD203B41FA5}">
                      <a16:colId xmlns:a16="http://schemas.microsoft.com/office/drawing/2014/main" val="567098395"/>
                    </a:ext>
                  </a:extLst>
                </a:gridCol>
                <a:gridCol w="304495">
                  <a:extLst>
                    <a:ext uri="{9D8B030D-6E8A-4147-A177-3AD203B41FA5}">
                      <a16:colId xmlns:a16="http://schemas.microsoft.com/office/drawing/2014/main" val="1603349247"/>
                    </a:ext>
                  </a:extLst>
                </a:gridCol>
                <a:gridCol w="304495">
                  <a:extLst>
                    <a:ext uri="{9D8B030D-6E8A-4147-A177-3AD203B41FA5}">
                      <a16:colId xmlns:a16="http://schemas.microsoft.com/office/drawing/2014/main" val="2589998980"/>
                    </a:ext>
                  </a:extLst>
                </a:gridCol>
                <a:gridCol w="304495">
                  <a:extLst>
                    <a:ext uri="{9D8B030D-6E8A-4147-A177-3AD203B41FA5}">
                      <a16:colId xmlns:a16="http://schemas.microsoft.com/office/drawing/2014/main" val="2257560683"/>
                    </a:ext>
                  </a:extLst>
                </a:gridCol>
                <a:gridCol w="304495">
                  <a:extLst>
                    <a:ext uri="{9D8B030D-6E8A-4147-A177-3AD203B41FA5}">
                      <a16:colId xmlns:a16="http://schemas.microsoft.com/office/drawing/2014/main" val="1302921948"/>
                    </a:ext>
                  </a:extLst>
                </a:gridCol>
                <a:gridCol w="304495">
                  <a:extLst>
                    <a:ext uri="{9D8B030D-6E8A-4147-A177-3AD203B41FA5}">
                      <a16:colId xmlns:a16="http://schemas.microsoft.com/office/drawing/2014/main" val="968365889"/>
                    </a:ext>
                  </a:extLst>
                </a:gridCol>
                <a:gridCol w="304495">
                  <a:extLst>
                    <a:ext uri="{9D8B030D-6E8A-4147-A177-3AD203B41FA5}">
                      <a16:colId xmlns:a16="http://schemas.microsoft.com/office/drawing/2014/main" val="808786405"/>
                    </a:ext>
                  </a:extLst>
                </a:gridCol>
                <a:gridCol w="304495">
                  <a:extLst>
                    <a:ext uri="{9D8B030D-6E8A-4147-A177-3AD203B41FA5}">
                      <a16:colId xmlns:a16="http://schemas.microsoft.com/office/drawing/2014/main" val="4184911659"/>
                    </a:ext>
                  </a:extLst>
                </a:gridCol>
                <a:gridCol w="304495">
                  <a:extLst>
                    <a:ext uri="{9D8B030D-6E8A-4147-A177-3AD203B41FA5}">
                      <a16:colId xmlns:a16="http://schemas.microsoft.com/office/drawing/2014/main" val="636158764"/>
                    </a:ext>
                  </a:extLst>
                </a:gridCol>
                <a:gridCol w="304495">
                  <a:extLst>
                    <a:ext uri="{9D8B030D-6E8A-4147-A177-3AD203B41FA5}">
                      <a16:colId xmlns:a16="http://schemas.microsoft.com/office/drawing/2014/main" val="1737084782"/>
                    </a:ext>
                  </a:extLst>
                </a:gridCol>
                <a:gridCol w="304495">
                  <a:extLst>
                    <a:ext uri="{9D8B030D-6E8A-4147-A177-3AD203B41FA5}">
                      <a16:colId xmlns:a16="http://schemas.microsoft.com/office/drawing/2014/main" val="525110214"/>
                    </a:ext>
                  </a:extLst>
                </a:gridCol>
                <a:gridCol w="304495">
                  <a:extLst>
                    <a:ext uri="{9D8B030D-6E8A-4147-A177-3AD203B41FA5}">
                      <a16:colId xmlns:a16="http://schemas.microsoft.com/office/drawing/2014/main" val="1751822835"/>
                    </a:ext>
                  </a:extLst>
                </a:gridCol>
                <a:gridCol w="304495">
                  <a:extLst>
                    <a:ext uri="{9D8B030D-6E8A-4147-A177-3AD203B41FA5}">
                      <a16:colId xmlns:a16="http://schemas.microsoft.com/office/drawing/2014/main" val="3822320528"/>
                    </a:ext>
                  </a:extLst>
                </a:gridCol>
                <a:gridCol w="304495">
                  <a:extLst>
                    <a:ext uri="{9D8B030D-6E8A-4147-A177-3AD203B41FA5}">
                      <a16:colId xmlns:a16="http://schemas.microsoft.com/office/drawing/2014/main" val="3305977266"/>
                    </a:ext>
                  </a:extLst>
                </a:gridCol>
                <a:gridCol w="304495">
                  <a:extLst>
                    <a:ext uri="{9D8B030D-6E8A-4147-A177-3AD203B41FA5}">
                      <a16:colId xmlns:a16="http://schemas.microsoft.com/office/drawing/2014/main" val="2493097776"/>
                    </a:ext>
                  </a:extLst>
                </a:gridCol>
                <a:gridCol w="304495">
                  <a:extLst>
                    <a:ext uri="{9D8B030D-6E8A-4147-A177-3AD203B41FA5}">
                      <a16:colId xmlns:a16="http://schemas.microsoft.com/office/drawing/2014/main" val="42335966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52950757"/>
                  </a:ext>
                </a:extLst>
              </a:tr>
              <a:tr h="370840">
                <a:tc>
                  <a:txBody>
                    <a:bodyPr/>
                    <a:lstStyle/>
                    <a:p>
                      <a:r>
                        <a:rPr lang="en-US" sz="1000"/>
                        <a:t>Docupy</a:t>
                      </a:r>
                    </a:p>
                  </a:txBody>
                  <a:tcPr/>
                </a:tc>
                <a:tc>
                  <a:txBody>
                    <a:bodyPr/>
                    <a:lstStyle/>
                    <a:p>
                      <a:r>
                        <a:rPr lang="en-US" sz="1000"/>
                        <a:t>15034</a:t>
                      </a:r>
                    </a:p>
                  </a:txBody>
                  <a:tcPr/>
                </a:tc>
                <a:tc>
                  <a:txBody>
                    <a:bodyPr/>
                    <a:lstStyle/>
                    <a:p>
                      <a:r>
                        <a:rPr lang="en-US" sz="1000"/>
                        <a:t>14538</a:t>
                      </a:r>
                    </a:p>
                  </a:txBody>
                  <a:tcPr/>
                </a:tc>
                <a:tc>
                  <a:txBody>
                    <a:bodyPr/>
                    <a:lstStyle/>
                    <a:p>
                      <a:r>
                        <a:rPr lang="en-US" sz="1000"/>
                        <a:t>15034</a:t>
                      </a:r>
                    </a:p>
                  </a:txBody>
                  <a:tcPr/>
                </a:tc>
                <a:tc>
                  <a:txBody>
                    <a:bodyPr/>
                    <a:lstStyle/>
                    <a:p>
                      <a:r>
                        <a:rPr lang="en-US" sz="1000"/>
                        <a:t>14538</a:t>
                      </a:r>
                    </a:p>
                  </a:txBody>
                  <a:tcPr/>
                </a:tc>
                <a:tc>
                  <a:txBody>
                    <a:bodyPr/>
                    <a:lstStyle/>
                    <a:p>
                      <a:r>
                        <a:rPr lang="en-US" sz="1000"/>
                        <a:t>49</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40</a:t>
                      </a:r>
                    </a:p>
                  </a:txBody>
                  <a:tcPr/>
                </a:tc>
                <a:tc>
                  <a:txBody>
                    <a:bodyPr/>
                    <a:lstStyle/>
                    <a:p>
                      <a:r>
                        <a:rPr lang="en-US" sz="1000"/>
                        <a:t>9086</a:t>
                      </a:r>
                    </a:p>
                  </a:txBody>
                  <a:tcPr/>
                </a:tc>
                <a:tc>
                  <a:txBody>
                    <a:bodyPr/>
                    <a:lstStyle/>
                    <a:p>
                      <a:r>
                        <a:rPr lang="en-US" sz="1000"/>
                        <a:t>1246</a:t>
                      </a:r>
                    </a:p>
                  </a:txBody>
                  <a:tcPr/>
                </a:tc>
                <a:tc>
                  <a:txBody>
                    <a:bodyPr/>
                    <a:lstStyle/>
                    <a:p>
                      <a:r>
                        <a:rPr lang="en-US" sz="1000"/>
                        <a:t>6730</a:t>
                      </a:r>
                    </a:p>
                  </a:txBody>
                  <a:tcPr/>
                </a:tc>
                <a:tc>
                  <a:txBody>
                    <a:bodyPr/>
                    <a:lstStyle/>
                    <a:p>
                      <a:r>
                        <a:rPr lang="en-US" sz="1000"/>
                        <a:t>102</a:t>
                      </a:r>
                    </a:p>
                  </a:txBody>
                  <a:tcPr/>
                </a:tc>
                <a:tc>
                  <a:txBody>
                    <a:bodyPr/>
                    <a:lstStyle/>
                    <a:p>
                      <a:r>
                        <a:rPr lang="en-US" sz="1000"/>
                        <a:t>422</a:t>
                      </a:r>
                    </a:p>
                  </a:txBody>
                  <a:tcPr/>
                </a:tc>
                <a:tc>
                  <a:txBody>
                    <a:bodyPr/>
                    <a:lstStyle/>
                    <a:p>
                      <a:r>
                        <a:rPr lang="en-US" sz="1000"/>
                        <a:t>263</a:t>
                      </a:r>
                    </a:p>
                  </a:txBody>
                  <a:tcPr/>
                </a:tc>
                <a:tc>
                  <a:txBody>
                    <a:bodyPr/>
                    <a:lstStyle/>
                    <a:p>
                      <a:r>
                        <a:rPr lang="en-US" sz="1000"/>
                        <a:t>323</a:t>
                      </a:r>
                    </a:p>
                  </a:txBody>
                  <a:tcPr/>
                </a:tc>
                <a:tc>
                  <a:txBody>
                    <a:bodyPr/>
                    <a:lstStyle/>
                    <a:p>
                      <a:r>
                        <a:rPr lang="en-US" sz="1000"/>
                        <a:t>1246</a:t>
                      </a:r>
                    </a:p>
                  </a:txBody>
                  <a:tcPr/>
                </a:tc>
                <a:tc>
                  <a:txBody>
                    <a:bodyPr/>
                    <a:lstStyle/>
                    <a:p>
                      <a:r>
                        <a:rPr lang="en-US" sz="1000"/>
                        <a:t>4757</a:t>
                      </a:r>
                    </a:p>
                  </a:txBody>
                  <a:tcPr/>
                </a:tc>
                <a:tc>
                  <a:txBody>
                    <a:bodyPr/>
                    <a:lstStyle/>
                    <a:p>
                      <a:r>
                        <a:rPr lang="en-US" sz="1000"/>
                        <a:t>7493</a:t>
                      </a:r>
                    </a:p>
                  </a:txBody>
                  <a:tcPr/>
                </a:tc>
                <a:tc>
                  <a:txBody>
                    <a:bodyPr/>
                    <a:lstStyle/>
                    <a:p>
                      <a:r>
                        <a:rPr lang="en-US" sz="1000"/>
                        <a:t>21336</a:t>
                      </a:r>
                    </a:p>
                  </a:txBody>
                  <a:tcPr/>
                </a:tc>
                <a:tc>
                  <a:txBody>
                    <a:bodyPr/>
                    <a:lstStyle/>
                    <a:p>
                      <a:r>
                        <a:rPr lang="en-US" sz="1000"/>
                        <a:t>1</a:t>
                      </a:r>
                    </a:p>
                  </a:txBody>
                  <a:tcPr/>
                </a:tc>
                <a:tc>
                  <a:txBody>
                    <a:bodyPr/>
                    <a:lstStyle/>
                    <a:p>
                      <a:r>
                        <a:rPr lang="en-US" sz="1000"/>
                        <a:t>1</a:t>
                      </a:r>
                    </a:p>
                  </a:txBody>
                  <a:tcPr/>
                </a:tc>
                <a:tc>
                  <a:txBody>
                    <a:bodyPr/>
                    <a:lstStyle/>
                    <a:p>
                      <a:r>
                        <a:rPr lang="en-US" sz="1000"/>
                        <a:t>5.6076%</a:t>
                      </a:r>
                    </a:p>
                  </a:txBody>
                  <a:tcPr/>
                </a:tc>
                <a:tc>
                  <a:txBody>
                    <a:bodyPr/>
                    <a:lstStyle/>
                    <a:p>
                      <a:r>
                        <a:rPr lang="en-US" sz="1000"/>
                        <a:t>0.0%</a:t>
                      </a:r>
                    </a:p>
                  </a:txBody>
                  <a:tcPr/>
                </a:tc>
                <a:extLst>
                  <a:ext uri="{0D108BD9-81ED-4DB2-BD59-A6C34878D82A}">
                    <a16:rowId xmlns:a16="http://schemas.microsoft.com/office/drawing/2014/main" val="1141025290"/>
                  </a:ext>
                </a:extLst>
              </a:tr>
            </a:tbl>
          </a:graphicData>
        </a:graphic>
      </p:graphicFrame>
      <p:sp>
        <p:nvSpPr>
          <p:cNvPr id="4" name="Text Placeholder 3">
            <a:extLst>
              <a:ext uri="{FF2B5EF4-FFF2-40B4-BE49-F238E27FC236}">
                <a16:creationId xmlns:a16="http://schemas.microsoft.com/office/drawing/2014/main" id="{79945DBC-BE18-44C6-825D-D462588C348F}"/>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3655443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7CFB7-CEB5-474D-95D9-E7C0503D7555}"/>
              </a:ext>
            </a:extLst>
          </p:cNvPr>
          <p:cNvSpPr>
            <a:spLocks noGrp="1"/>
          </p:cNvSpPr>
          <p:nvPr>
            <p:ph type="title"/>
          </p:nvPr>
        </p:nvSpPr>
        <p:spPr/>
        <p:txBody>
          <a:bodyPr/>
          <a:lstStyle/>
          <a:p>
            <a:r>
              <a:rPr lang="en-US"/>
              <a:t>Fan-Entwicklung seit Beginn</a:t>
            </a:r>
          </a:p>
        </p:txBody>
      </p:sp>
      <p:graphicFrame>
        <p:nvGraphicFramePr>
          <p:cNvPr id="6" name="Chart Placeholder 5">
            <a:extLst>
              <a:ext uri="{FF2B5EF4-FFF2-40B4-BE49-F238E27FC236}">
                <a16:creationId xmlns:a16="http://schemas.microsoft.com/office/drawing/2014/main" id="{931637E9-01BF-4234-8105-CC612805BA2C}"/>
              </a:ext>
            </a:extLst>
          </p:cNvPr>
          <p:cNvGraphicFramePr>
            <a:graphicFrameLocks noGrp="1"/>
          </p:cNvGraphicFramePr>
          <p:nvPr>
            <p:ph type="chart" sz="quarter" idx="13"/>
            <p:extLst>
              <p:ext uri="{D42A27DB-BD31-4B8C-83A1-F6EECF244321}">
                <p14:modId xmlns:p14="http://schemas.microsoft.com/office/powerpoint/2010/main" val="2733179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3CCEB-4599-4176-9543-FDFBCEDAE5F0}"/>
              </a:ext>
            </a:extLst>
          </p:cNvPr>
          <p:cNvSpPr>
            <a:spLocks noGrp="1"/>
          </p:cNvSpPr>
          <p:nvPr>
            <p:ph type="body" sz="quarter" idx="14"/>
          </p:nvPr>
        </p:nvSpPr>
        <p:spPr/>
        <p:txBody>
          <a:bodyPr/>
          <a:lstStyle/>
          <a:p>
            <a:r>
              <a:rPr lang="en-US"/>
              <a:t>11/01/2017 - 04/30/2018</a:t>
            </a:r>
          </a:p>
        </p:txBody>
      </p:sp>
      <p:sp>
        <p:nvSpPr>
          <p:cNvPr id="5" name="Footer Placeholder 4">
            <a:extLst>
              <a:ext uri="{FF2B5EF4-FFF2-40B4-BE49-F238E27FC236}">
                <a16:creationId xmlns:a16="http://schemas.microsoft.com/office/drawing/2014/main" id="{E12F7FC5-1BCB-4D76-AF22-06260630F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176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0EC1-8E8A-4A61-8B03-8976049695F1}"/>
              </a:ext>
            </a:extLst>
          </p:cNvPr>
          <p:cNvSpPr>
            <a:spLocks noGrp="1"/>
          </p:cNvSpPr>
          <p:nvPr>
            <p:ph type="title"/>
          </p:nvPr>
        </p:nvSpPr>
        <p:spPr/>
        <p:txBody>
          <a:bodyPr/>
          <a:lstStyle/>
          <a:p>
            <a:r>
              <a:rPr lang="de-DE"/>
              <a:t>Veränderung der Fan-Zahl nach Einzelmonaten</a:t>
            </a:r>
            <a:endParaRPr lang="en-US"/>
          </a:p>
        </p:txBody>
      </p:sp>
      <p:graphicFrame>
        <p:nvGraphicFramePr>
          <p:cNvPr id="6" name="Chart Placeholder 5">
            <a:extLst>
              <a:ext uri="{FF2B5EF4-FFF2-40B4-BE49-F238E27FC236}">
                <a16:creationId xmlns:a16="http://schemas.microsoft.com/office/drawing/2014/main" id="{767FAF3D-5E37-48B4-B6ED-126D733DA1B7}"/>
              </a:ext>
            </a:extLst>
          </p:cNvPr>
          <p:cNvGraphicFramePr>
            <a:graphicFrameLocks noGrp="1"/>
          </p:cNvGraphicFramePr>
          <p:nvPr>
            <p:ph type="chart" sz="quarter" idx="13"/>
            <p:extLst>
              <p:ext uri="{D42A27DB-BD31-4B8C-83A1-F6EECF244321}">
                <p14:modId xmlns:p14="http://schemas.microsoft.com/office/powerpoint/2010/main" val="1521862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89859-3803-4049-9E61-BDC3EFE37E52}"/>
              </a:ext>
            </a:extLst>
          </p:cNvPr>
          <p:cNvSpPr>
            <a:spLocks noGrp="1"/>
          </p:cNvSpPr>
          <p:nvPr>
            <p:ph type="body" sz="quarter" idx="14"/>
          </p:nvPr>
        </p:nvSpPr>
        <p:spPr/>
        <p:txBody>
          <a:bodyPr/>
          <a:lstStyle/>
          <a:p>
            <a:r>
              <a:rPr lang="en-US"/>
              <a:t>11/01/2017 - 04/30/2018</a:t>
            </a:r>
          </a:p>
        </p:txBody>
      </p:sp>
      <p:sp>
        <p:nvSpPr>
          <p:cNvPr id="5" name="Footer Placeholder 4">
            <a:extLst>
              <a:ext uri="{FF2B5EF4-FFF2-40B4-BE49-F238E27FC236}">
                <a16:creationId xmlns:a16="http://schemas.microsoft.com/office/drawing/2014/main" id="{57A1DF1B-9508-4FCF-8558-5321F5302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4711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2F982-EC2B-4910-B2B7-61029045DD6D}"/>
              </a:ext>
            </a:extLst>
          </p:cNvPr>
          <p:cNvSpPr>
            <a:spLocks noGrp="1"/>
          </p:cNvSpPr>
          <p:nvPr>
            <p:ph type="title"/>
          </p:nvPr>
        </p:nvSpPr>
        <p:spPr/>
        <p:txBody>
          <a:bodyPr/>
          <a:lstStyle/>
          <a:p>
            <a:r>
              <a:rPr lang="en-US"/>
              <a:t>FB-Reichweite</a:t>
            </a:r>
          </a:p>
        </p:txBody>
      </p:sp>
      <p:graphicFrame>
        <p:nvGraphicFramePr>
          <p:cNvPr id="6" name="Chart Placeholder 5">
            <a:extLst>
              <a:ext uri="{FF2B5EF4-FFF2-40B4-BE49-F238E27FC236}">
                <a16:creationId xmlns:a16="http://schemas.microsoft.com/office/drawing/2014/main" id="{5F327536-121E-4467-A555-0EE19AF87854}"/>
              </a:ext>
            </a:extLst>
          </p:cNvPr>
          <p:cNvGraphicFramePr>
            <a:graphicFrameLocks noGrp="1"/>
          </p:cNvGraphicFramePr>
          <p:nvPr>
            <p:ph type="chart" sz="quarter" idx="13"/>
            <p:extLst>
              <p:ext uri="{D42A27DB-BD31-4B8C-83A1-F6EECF244321}">
                <p14:modId xmlns:p14="http://schemas.microsoft.com/office/powerpoint/2010/main" val="3098438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D48C9-8CCA-48D4-B9F6-D9FAC3780364}"/>
              </a:ext>
            </a:extLst>
          </p:cNvPr>
          <p:cNvSpPr>
            <a:spLocks noGrp="1"/>
          </p:cNvSpPr>
          <p:nvPr>
            <p:ph type="body" sz="quarter" idx="14"/>
          </p:nvPr>
        </p:nvSpPr>
        <p:spPr/>
        <p:txBody>
          <a:bodyPr/>
          <a:lstStyle/>
          <a:p>
            <a:r>
              <a:rPr lang="en-US"/>
              <a:t>11/01/2017 - 03/31/2018</a:t>
            </a:r>
          </a:p>
        </p:txBody>
      </p:sp>
      <p:sp>
        <p:nvSpPr>
          <p:cNvPr id="5" name="Footer Placeholder 4">
            <a:extLst>
              <a:ext uri="{FF2B5EF4-FFF2-40B4-BE49-F238E27FC236}">
                <a16:creationId xmlns:a16="http://schemas.microsoft.com/office/drawing/2014/main" id="{30974F61-9657-4CF6-9510-4CE506942A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900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62C07-0DE4-4233-A6B8-3506ABCEFE31}"/>
              </a:ext>
            </a:extLst>
          </p:cNvPr>
          <p:cNvSpPr>
            <a:spLocks noGrp="1"/>
          </p:cNvSpPr>
          <p:nvPr>
            <p:ph type="title"/>
          </p:nvPr>
        </p:nvSpPr>
        <p:spPr/>
        <p:txBody>
          <a:bodyPr/>
          <a:lstStyle/>
          <a:p>
            <a:r>
              <a:rPr lang="de-DE"/>
              <a:t>Reach aller WDR-Accounts im März und Februar - 1 of 3</a:t>
            </a:r>
            <a:endParaRPr lang="en-US"/>
          </a:p>
        </p:txBody>
      </p:sp>
      <p:graphicFrame>
        <p:nvGraphicFramePr>
          <p:cNvPr id="5" name="Table Placeholder 4">
            <a:extLst>
              <a:ext uri="{FF2B5EF4-FFF2-40B4-BE49-F238E27FC236}">
                <a16:creationId xmlns:a16="http://schemas.microsoft.com/office/drawing/2014/main" id="{379C4771-9E0F-455D-9D6B-9F4CF6541220}"/>
              </a:ext>
            </a:extLst>
          </p:cNvPr>
          <p:cNvGraphicFramePr>
            <a:graphicFrameLocks noGrp="1"/>
          </p:cNvGraphicFramePr>
          <p:nvPr>
            <p:ph type="tbl" sz="quarter" idx="13"/>
            <p:extLst>
              <p:ext uri="{D42A27DB-BD31-4B8C-83A1-F6EECF244321}">
                <p14:modId xmlns:p14="http://schemas.microsoft.com/office/powerpoint/2010/main" val="281588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87764317"/>
                    </a:ext>
                  </a:extLst>
                </a:gridCol>
                <a:gridCol w="1645920">
                  <a:extLst>
                    <a:ext uri="{9D8B030D-6E8A-4147-A177-3AD203B41FA5}">
                      <a16:colId xmlns:a16="http://schemas.microsoft.com/office/drawing/2014/main" val="2608069831"/>
                    </a:ext>
                  </a:extLst>
                </a:gridCol>
                <a:gridCol w="1645920">
                  <a:extLst>
                    <a:ext uri="{9D8B030D-6E8A-4147-A177-3AD203B41FA5}">
                      <a16:colId xmlns:a16="http://schemas.microsoft.com/office/drawing/2014/main" val="1229995629"/>
                    </a:ext>
                  </a:extLst>
                </a:gridCol>
                <a:gridCol w="1645920">
                  <a:extLst>
                    <a:ext uri="{9D8B030D-6E8A-4147-A177-3AD203B41FA5}">
                      <a16:colId xmlns:a16="http://schemas.microsoft.com/office/drawing/2014/main" val="610268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Previous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a:t>
                      </a:r>
                    </a:p>
                  </a:txBody>
                  <a:tcPr/>
                </a:tc>
                <a:extLst>
                  <a:ext uri="{0D108BD9-81ED-4DB2-BD59-A6C34878D82A}">
                    <a16:rowId xmlns:a16="http://schemas.microsoft.com/office/drawing/2014/main" val="167674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a:t>
                      </a:r>
                    </a:p>
                  </a:txBody>
                  <a:tcPr/>
                </a:tc>
                <a:extLst>
                  <a:ext uri="{0D108BD9-81ED-4DB2-BD59-A6C34878D82A}">
                    <a16:rowId xmlns:a16="http://schemas.microsoft.com/office/drawing/2014/main" val="374018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102.91%</a:t>
                      </a:r>
                    </a:p>
                  </a:txBody>
                  <a:tcPr/>
                </a:tc>
                <a:extLst>
                  <a:ext uri="{0D108BD9-81ED-4DB2-BD59-A6C34878D82A}">
                    <a16:rowId xmlns:a16="http://schemas.microsoft.com/office/drawing/2014/main" val="357452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extLst>
                  <a:ext uri="{0D108BD9-81ED-4DB2-BD59-A6C34878D82A}">
                    <a16:rowId xmlns:a16="http://schemas.microsoft.com/office/drawing/2014/main" val="2739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Aktuelle Stunde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extLst>
                  <a:ext uri="{0D108BD9-81ED-4DB2-BD59-A6C34878D82A}">
                    <a16:rowId xmlns:a16="http://schemas.microsoft.com/office/drawing/2014/main" val="151870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extLst>
                  <a:ext uri="{0D108BD9-81ED-4DB2-BD59-A6C34878D82A}">
                    <a16:rowId xmlns:a16="http://schemas.microsoft.com/office/drawing/2014/main" val="10843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a:t>
                      </a:r>
                    </a:p>
                  </a:txBody>
                  <a:tcPr/>
                </a:tc>
                <a:extLst>
                  <a:ext uri="{0D108BD9-81ED-4DB2-BD59-A6C34878D82A}">
                    <a16:rowId xmlns:a16="http://schemas.microsoft.com/office/drawing/2014/main" val="386957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extLst>
                  <a:ext uri="{0D108BD9-81ED-4DB2-BD59-A6C34878D82A}">
                    <a16:rowId xmlns:a16="http://schemas.microsoft.com/office/drawing/2014/main" val="281343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Lindenstraße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extLst>
                  <a:ext uri="{0D108BD9-81ED-4DB2-BD59-A6C34878D82A}">
                    <a16:rowId xmlns:a16="http://schemas.microsoft.com/office/drawing/2014/main" val="234149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62456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extLst>
                  <a:ext uri="{0D108BD9-81ED-4DB2-BD59-A6C34878D82A}">
                    <a16:rowId xmlns:a16="http://schemas.microsoft.com/office/drawing/2014/main" val="2148016501"/>
                  </a:ext>
                </a:extLst>
              </a:tr>
            </a:tbl>
          </a:graphicData>
        </a:graphic>
      </p:graphicFrame>
      <p:sp>
        <p:nvSpPr>
          <p:cNvPr id="4" name="Text Placeholder 3">
            <a:extLst>
              <a:ext uri="{FF2B5EF4-FFF2-40B4-BE49-F238E27FC236}">
                <a16:creationId xmlns:a16="http://schemas.microsoft.com/office/drawing/2014/main" id="{60DAD9CF-7774-4B72-ACF9-C649548B88D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38221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FB98D-81E0-4217-9CF4-295F14F54211}"/>
              </a:ext>
            </a:extLst>
          </p:cNvPr>
          <p:cNvSpPr>
            <a:spLocks noGrp="1"/>
          </p:cNvSpPr>
          <p:nvPr>
            <p:ph type="title"/>
          </p:nvPr>
        </p:nvSpPr>
        <p:spPr/>
        <p:txBody>
          <a:bodyPr/>
          <a:lstStyle/>
          <a:p>
            <a:r>
              <a:rPr lang="de-DE"/>
              <a:t>Reach aller WDR-Accounts im März und Februar - 2 of 3</a:t>
            </a:r>
            <a:endParaRPr lang="en-US"/>
          </a:p>
        </p:txBody>
      </p:sp>
      <p:graphicFrame>
        <p:nvGraphicFramePr>
          <p:cNvPr id="5" name="Table Placeholder 4">
            <a:extLst>
              <a:ext uri="{FF2B5EF4-FFF2-40B4-BE49-F238E27FC236}">
                <a16:creationId xmlns:a16="http://schemas.microsoft.com/office/drawing/2014/main" id="{DD2CE344-F7A0-4086-ADC2-F50EFAA48236}"/>
              </a:ext>
            </a:extLst>
          </p:cNvPr>
          <p:cNvGraphicFramePr>
            <a:graphicFrameLocks noGrp="1"/>
          </p:cNvGraphicFramePr>
          <p:nvPr>
            <p:ph type="tbl" sz="quarter" idx="13"/>
            <p:extLst>
              <p:ext uri="{D42A27DB-BD31-4B8C-83A1-F6EECF244321}">
                <p14:modId xmlns:p14="http://schemas.microsoft.com/office/powerpoint/2010/main" val="411006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9649026"/>
                    </a:ext>
                  </a:extLst>
                </a:gridCol>
                <a:gridCol w="1645920">
                  <a:extLst>
                    <a:ext uri="{9D8B030D-6E8A-4147-A177-3AD203B41FA5}">
                      <a16:colId xmlns:a16="http://schemas.microsoft.com/office/drawing/2014/main" val="3607979864"/>
                    </a:ext>
                  </a:extLst>
                </a:gridCol>
                <a:gridCol w="1645920">
                  <a:extLst>
                    <a:ext uri="{9D8B030D-6E8A-4147-A177-3AD203B41FA5}">
                      <a16:colId xmlns:a16="http://schemas.microsoft.com/office/drawing/2014/main" val="1590248739"/>
                    </a:ext>
                  </a:extLst>
                </a:gridCol>
                <a:gridCol w="1645920">
                  <a:extLst>
                    <a:ext uri="{9D8B030D-6E8A-4147-A177-3AD203B41FA5}">
                      <a16:colId xmlns:a16="http://schemas.microsoft.com/office/drawing/2014/main" val="2342517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Previous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a:t>
                      </a:r>
                    </a:p>
                  </a:txBody>
                  <a:tcPr/>
                </a:tc>
                <a:extLst>
                  <a:ext uri="{0D108BD9-81ED-4DB2-BD59-A6C34878D82A}">
                    <a16:rowId xmlns:a16="http://schemas.microsoft.com/office/drawing/2014/main" val="251508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Sinfonieorchester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extLst>
                  <a:ext uri="{0D108BD9-81ED-4DB2-BD59-A6C34878D82A}">
                    <a16:rowId xmlns:a16="http://schemas.microsoft.com/office/drawing/2014/main" val="18508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Zeiglers wunderbare Welt des Fußballs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a:t>
                      </a:r>
                    </a:p>
                  </a:txBody>
                  <a:tcPr/>
                </a:tc>
                <a:extLst>
                  <a:ext uri="{0D108BD9-81ED-4DB2-BD59-A6C34878D82A}">
                    <a16:rowId xmlns:a16="http://schemas.microsoft.com/office/drawing/2014/main" val="196593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Hier und heute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a:t>
                      </a:r>
                    </a:p>
                  </a:txBody>
                  <a:tcPr/>
                </a:tc>
                <a:extLst>
                  <a:ext uri="{0D108BD9-81ED-4DB2-BD59-A6C34878D82A}">
                    <a16:rowId xmlns:a16="http://schemas.microsoft.com/office/drawing/2014/main" val="329199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extLst>
                  <a:ext uri="{0D108BD9-81ED-4DB2-BD59-A6C34878D82A}">
                    <a16:rowId xmlns:a16="http://schemas.microsoft.com/office/drawing/2014/main" val="349845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 Sendung mit der Maus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a:t>
                      </a:r>
                    </a:p>
                  </a:txBody>
                  <a:tcPr/>
                </a:tc>
                <a:extLst>
                  <a:ext uri="{0D108BD9-81ED-4DB2-BD59-A6C34878D82A}">
                    <a16:rowId xmlns:a16="http://schemas.microsoft.com/office/drawing/2014/main" val="14719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Karriere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a:t>
                      </a:r>
                    </a:p>
                  </a:txBody>
                  <a:tcPr/>
                </a:tc>
                <a:extLst>
                  <a:ext uri="{0D108BD9-81ED-4DB2-BD59-A6C34878D82A}">
                    <a16:rowId xmlns:a16="http://schemas.microsoft.com/office/drawing/2014/main" val="273350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a:t>
                      </a:r>
                    </a:p>
                  </a:txBody>
                  <a:tcPr/>
                </a:tc>
                <a:extLst>
                  <a:ext uri="{0D108BD9-81ED-4DB2-BD59-A6C34878D82A}">
                    <a16:rowId xmlns:a16="http://schemas.microsoft.com/office/drawing/2014/main" val="221195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556.56%</a:t>
                      </a:r>
                    </a:p>
                  </a:txBody>
                  <a:tcPr/>
                </a:tc>
                <a:extLst>
                  <a:ext uri="{0D108BD9-81ED-4DB2-BD59-A6C34878D82A}">
                    <a16:rowId xmlns:a16="http://schemas.microsoft.com/office/drawing/2014/main" val="53955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extLst>
                  <a:ext uri="{0D108BD9-81ED-4DB2-BD59-A6C34878D82A}">
                    <a16:rowId xmlns:a16="http://schemas.microsoft.com/office/drawing/2014/main" val="314166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Ruhr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extLst>
                  <a:ext uri="{0D108BD9-81ED-4DB2-BD59-A6C34878D82A}">
                    <a16:rowId xmlns:a16="http://schemas.microsoft.com/office/drawing/2014/main" val="2827284918"/>
                  </a:ext>
                </a:extLst>
              </a:tr>
            </a:tbl>
          </a:graphicData>
        </a:graphic>
      </p:graphicFrame>
      <p:sp>
        <p:nvSpPr>
          <p:cNvPr id="4" name="Text Placeholder 3">
            <a:extLst>
              <a:ext uri="{FF2B5EF4-FFF2-40B4-BE49-F238E27FC236}">
                <a16:creationId xmlns:a16="http://schemas.microsoft.com/office/drawing/2014/main" id="{3EB79D68-261C-45B4-A233-E106CF1690D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194197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A0FCB-0E46-49E7-BB1F-B3EAE948530C}"/>
              </a:ext>
            </a:extLst>
          </p:cNvPr>
          <p:cNvSpPr>
            <a:spLocks noGrp="1"/>
          </p:cNvSpPr>
          <p:nvPr>
            <p:ph type="title"/>
          </p:nvPr>
        </p:nvSpPr>
        <p:spPr/>
        <p:txBody>
          <a:bodyPr/>
          <a:lstStyle/>
          <a:p>
            <a:r>
              <a:rPr lang="de-DE"/>
              <a:t>Reach aller WDR-Accounts im März und Februar - 3 of 3</a:t>
            </a:r>
            <a:endParaRPr lang="en-US"/>
          </a:p>
        </p:txBody>
      </p:sp>
      <p:graphicFrame>
        <p:nvGraphicFramePr>
          <p:cNvPr id="5" name="Table Placeholder 4">
            <a:extLst>
              <a:ext uri="{FF2B5EF4-FFF2-40B4-BE49-F238E27FC236}">
                <a16:creationId xmlns:a16="http://schemas.microsoft.com/office/drawing/2014/main" id="{D29F41C9-FC56-4E1A-9228-6A7336D56BDD}"/>
              </a:ext>
            </a:extLst>
          </p:cNvPr>
          <p:cNvGraphicFramePr>
            <a:graphicFrameLocks noGrp="1"/>
          </p:cNvGraphicFramePr>
          <p:nvPr>
            <p:ph type="tbl" sz="quarter" idx="13"/>
            <p:extLst>
              <p:ext uri="{D42A27DB-BD31-4B8C-83A1-F6EECF244321}">
                <p14:modId xmlns:p14="http://schemas.microsoft.com/office/powerpoint/2010/main" val="2585387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5493239"/>
                    </a:ext>
                  </a:extLst>
                </a:gridCol>
                <a:gridCol w="1645920">
                  <a:extLst>
                    <a:ext uri="{9D8B030D-6E8A-4147-A177-3AD203B41FA5}">
                      <a16:colId xmlns:a16="http://schemas.microsoft.com/office/drawing/2014/main" val="692910483"/>
                    </a:ext>
                  </a:extLst>
                </a:gridCol>
                <a:gridCol w="1645920">
                  <a:extLst>
                    <a:ext uri="{9D8B030D-6E8A-4147-A177-3AD203B41FA5}">
                      <a16:colId xmlns:a16="http://schemas.microsoft.com/office/drawing/2014/main" val="3101898938"/>
                    </a:ext>
                  </a:extLst>
                </a:gridCol>
                <a:gridCol w="1645920">
                  <a:extLst>
                    <a:ext uri="{9D8B030D-6E8A-4147-A177-3AD203B41FA5}">
                      <a16:colId xmlns:a16="http://schemas.microsoft.com/office/drawing/2014/main" val="36866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Previous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a:t>
                      </a:r>
                    </a:p>
                  </a:txBody>
                  <a:tcPr/>
                </a:tc>
                <a:extLst>
                  <a:ext uri="{0D108BD9-81ED-4DB2-BD59-A6C34878D82A}">
                    <a16:rowId xmlns:a16="http://schemas.microsoft.com/office/drawing/2014/main" val="18247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aus Köln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a:t>
                      </a:r>
                    </a:p>
                  </a:txBody>
                  <a:tcPr/>
                </a:tc>
                <a:extLst>
                  <a:ext uri="{0D108BD9-81ED-4DB2-BD59-A6C34878D82A}">
                    <a16:rowId xmlns:a16="http://schemas.microsoft.com/office/drawing/2014/main" val="96219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Bergisches 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a:t>
                      </a:r>
                    </a:p>
                  </a:txBody>
                  <a:tcPr/>
                </a:tc>
                <a:extLst>
                  <a:ext uri="{0D108BD9-81ED-4DB2-BD59-A6C34878D82A}">
                    <a16:rowId xmlns:a16="http://schemas.microsoft.com/office/drawing/2014/main" val="67707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hart aber 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168.11%</a:t>
                      </a:r>
                    </a:p>
                  </a:txBody>
                  <a:tcPr/>
                </a:tc>
                <a:extLst>
                  <a:ext uri="{0D108BD9-81ED-4DB2-BD59-A6C34878D82A}">
                    <a16:rowId xmlns:a16="http://schemas.microsoft.com/office/drawing/2014/main" val="85667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Big 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extLst>
                  <a:ext uri="{0D108BD9-81ED-4DB2-BD59-A6C34878D82A}">
                    <a16:rowId xmlns:a16="http://schemas.microsoft.com/office/drawing/2014/main" val="350419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Südwestfalen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226.26%</a:t>
                      </a:r>
                    </a:p>
                  </a:txBody>
                  <a:tcPr/>
                </a:tc>
                <a:extLst>
                  <a:ext uri="{0D108BD9-81ED-4DB2-BD59-A6C34878D82A}">
                    <a16:rowId xmlns:a16="http://schemas.microsoft.com/office/drawing/2014/main" val="580839744"/>
                  </a:ext>
                </a:extLst>
              </a:tr>
            </a:tbl>
          </a:graphicData>
        </a:graphic>
      </p:graphicFrame>
      <p:sp>
        <p:nvSpPr>
          <p:cNvPr id="4" name="Text Placeholder 3">
            <a:extLst>
              <a:ext uri="{FF2B5EF4-FFF2-40B4-BE49-F238E27FC236}">
                <a16:creationId xmlns:a16="http://schemas.microsoft.com/office/drawing/2014/main" id="{F9543E06-2532-4CB1-A5D2-6D0BA94150F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32902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D89D-9109-491B-8803-1F5D7904CE26}"/>
              </a:ext>
            </a:extLst>
          </p:cNvPr>
          <p:cNvSpPr>
            <a:spLocks noGrp="1"/>
          </p:cNvSpPr>
          <p:nvPr>
            <p:ph type="title"/>
          </p:nvPr>
        </p:nvSpPr>
        <p:spPr/>
        <p:txBody>
          <a:bodyPr/>
          <a:lstStyle/>
          <a:p>
            <a:r>
              <a:rPr lang="de-DE"/>
              <a:t>Top-FB-Postings (nach Reichweite) - 1 of 5</a:t>
            </a:r>
            <a:endParaRPr lang="en-US"/>
          </a:p>
        </p:txBody>
      </p:sp>
      <p:graphicFrame>
        <p:nvGraphicFramePr>
          <p:cNvPr id="5" name="Table Placeholder 4">
            <a:extLst>
              <a:ext uri="{FF2B5EF4-FFF2-40B4-BE49-F238E27FC236}">
                <a16:creationId xmlns:a16="http://schemas.microsoft.com/office/drawing/2014/main" id="{7B1CC795-4E50-461E-9C3E-18EF8A94E65A}"/>
              </a:ext>
            </a:extLst>
          </p:cNvPr>
          <p:cNvGraphicFramePr>
            <a:graphicFrameLocks noGrp="1"/>
          </p:cNvGraphicFramePr>
          <p:nvPr>
            <p:ph type="tbl" sz="quarter" idx="13"/>
            <p:extLst>
              <p:ext uri="{D42A27DB-BD31-4B8C-83A1-F6EECF244321}">
                <p14:modId xmlns:p14="http://schemas.microsoft.com/office/powerpoint/2010/main" val="272544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6311413"/>
                    </a:ext>
                  </a:extLst>
                </a:gridCol>
                <a:gridCol w="493776">
                  <a:extLst>
                    <a:ext uri="{9D8B030D-6E8A-4147-A177-3AD203B41FA5}">
                      <a16:colId xmlns:a16="http://schemas.microsoft.com/office/drawing/2014/main" val="3481774986"/>
                    </a:ext>
                  </a:extLst>
                </a:gridCol>
                <a:gridCol w="493776">
                  <a:extLst>
                    <a:ext uri="{9D8B030D-6E8A-4147-A177-3AD203B41FA5}">
                      <a16:colId xmlns:a16="http://schemas.microsoft.com/office/drawing/2014/main" val="1679683292"/>
                    </a:ext>
                  </a:extLst>
                </a:gridCol>
                <a:gridCol w="493776">
                  <a:extLst>
                    <a:ext uri="{9D8B030D-6E8A-4147-A177-3AD203B41FA5}">
                      <a16:colId xmlns:a16="http://schemas.microsoft.com/office/drawing/2014/main" val="590802730"/>
                    </a:ext>
                  </a:extLst>
                </a:gridCol>
                <a:gridCol w="493776">
                  <a:extLst>
                    <a:ext uri="{9D8B030D-6E8A-4147-A177-3AD203B41FA5}">
                      <a16:colId xmlns:a16="http://schemas.microsoft.com/office/drawing/2014/main" val="3265332414"/>
                    </a:ext>
                  </a:extLst>
                </a:gridCol>
                <a:gridCol w="493776">
                  <a:extLst>
                    <a:ext uri="{9D8B030D-6E8A-4147-A177-3AD203B41FA5}">
                      <a16:colId xmlns:a16="http://schemas.microsoft.com/office/drawing/2014/main" val="1499322149"/>
                    </a:ext>
                  </a:extLst>
                </a:gridCol>
                <a:gridCol w="493776">
                  <a:extLst>
                    <a:ext uri="{9D8B030D-6E8A-4147-A177-3AD203B41FA5}">
                      <a16:colId xmlns:a16="http://schemas.microsoft.com/office/drawing/2014/main" val="32941847"/>
                    </a:ext>
                  </a:extLst>
                </a:gridCol>
                <a:gridCol w="493776">
                  <a:extLst>
                    <a:ext uri="{9D8B030D-6E8A-4147-A177-3AD203B41FA5}">
                      <a16:colId xmlns:a16="http://schemas.microsoft.com/office/drawing/2014/main" val="4180017405"/>
                    </a:ext>
                  </a:extLst>
                </a:gridCol>
                <a:gridCol w="493776">
                  <a:extLst>
                    <a:ext uri="{9D8B030D-6E8A-4147-A177-3AD203B41FA5}">
                      <a16:colId xmlns:a16="http://schemas.microsoft.com/office/drawing/2014/main" val="1377481016"/>
                    </a:ext>
                  </a:extLst>
                </a:gridCol>
                <a:gridCol w="493776">
                  <a:extLst>
                    <a:ext uri="{9D8B030D-6E8A-4147-A177-3AD203B41FA5}">
                      <a16:colId xmlns:a16="http://schemas.microsoft.com/office/drawing/2014/main" val="3950742255"/>
                    </a:ext>
                  </a:extLst>
                </a:gridCol>
                <a:gridCol w="493776">
                  <a:extLst>
                    <a:ext uri="{9D8B030D-6E8A-4147-A177-3AD203B41FA5}">
                      <a16:colId xmlns:a16="http://schemas.microsoft.com/office/drawing/2014/main" val="999922923"/>
                    </a:ext>
                  </a:extLst>
                </a:gridCol>
                <a:gridCol w="493776">
                  <a:extLst>
                    <a:ext uri="{9D8B030D-6E8A-4147-A177-3AD203B41FA5}">
                      <a16:colId xmlns:a16="http://schemas.microsoft.com/office/drawing/2014/main" val="1333901592"/>
                    </a:ext>
                  </a:extLst>
                </a:gridCol>
                <a:gridCol w="493776">
                  <a:extLst>
                    <a:ext uri="{9D8B030D-6E8A-4147-A177-3AD203B41FA5}">
                      <a16:colId xmlns:a16="http://schemas.microsoft.com/office/drawing/2014/main" val="1549836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541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- 2017-12-18 15:08:15</a:t>
                      </a:r>
                      <a:r>
                        <a:rPr kumimoji="0" lang="de-DE" sz="1000" b="0" i="0" u="none" strike="noStrike" kern="1200" cap="none" spc="0" normalizeH="0" baseline="0" noProof="0">
                          <a:ln>
                            <a:noFill/>
                          </a:ln>
                          <a:solidFill>
                            <a:prstClr val="black"/>
                          </a:solidFill>
                          <a:effectLst/>
                          <a:uLnTx/>
                          <a:uFillTx/>
                          <a:latin typeface="+mn-lt"/>
                          <a:ea typeface="+mn-ea"/>
                          <a:cs typeface="+mn-cs"/>
                        </a:rPr>
                        <a:t>
Nach den Frauen äußern sich jetzt auch Männer im Bundestag zum #ungleichland.
Die Auftaktfrage: Wann haben Sie zuletzt einen Mann auf sein sexistisches Verhalten angesprochen?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433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- 2017-11-30 15:00:01</a:t>
                      </a:r>
                      <a:r>
                        <a:rPr kumimoji="0" lang="de-DE" sz="1000" b="0" i="0" u="none" strike="noStrike" kern="1200" cap="none" spc="0" normalizeH="0" baseline="0" noProof="0">
                          <a:ln>
                            <a:noFill/>
                          </a:ln>
                          <a:solidFill>
                            <a:prstClr val="black"/>
                          </a:solidFill>
                          <a:effectLst/>
                          <a:uLnTx/>
                          <a:uFillTx/>
                          <a:latin typeface="+mn-lt"/>
                          <a:ea typeface="+mn-ea"/>
                          <a:cs typeface="+mn-cs"/>
                        </a:rPr>
                        <a:t>
Die Sexismus-Debatte ist im Stande, liebgewordene Traditionen zu beseitigen - sagt Dr. Frauke Petry.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1088.6644%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213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- 2018-01-15 15:00:00</a:t>
                      </a:r>
                      <a:r>
                        <a:rPr kumimoji="0" lang="de-DE" sz="1000" b="0" i="0" u="none" strike="noStrike" kern="1200" cap="none" spc="0" normalizeH="0" baseline="0" noProof="0">
                          <a:ln>
                            <a:noFill/>
                          </a:ln>
                          <a:solidFill>
                            <a:prstClr val="black"/>
                          </a:solidFill>
                          <a:effectLst/>
                          <a:uLnTx/>
                          <a:uFillTx/>
                          <a:latin typeface="+mn-lt"/>
                          <a:ea typeface="+mn-ea"/>
                          <a:cs typeface="+mn-cs"/>
                        </a:rPr>
                        <a:t>
Mit einem Nettoeinkommen von 3.500 € im Monat gehört man als Single in Deutschland zu den oberen 10 %.
Ab wann würden Sie sagen: „Ich bin reich”?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5769259"/>
                  </a:ext>
                </a:extLst>
              </a:tr>
            </a:tbl>
          </a:graphicData>
        </a:graphic>
      </p:graphicFrame>
      <p:sp>
        <p:nvSpPr>
          <p:cNvPr id="4" name="Text Placeholder 3">
            <a:extLst>
              <a:ext uri="{FF2B5EF4-FFF2-40B4-BE49-F238E27FC236}">
                <a16:creationId xmlns:a16="http://schemas.microsoft.com/office/drawing/2014/main" id="{A661BCAB-7FAD-4104-907B-0EDB9994F0AC}"/>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499838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2026-A0CF-4F91-AD58-9AC459D8344C}"/>
              </a:ext>
            </a:extLst>
          </p:cNvPr>
          <p:cNvSpPr>
            <a:spLocks noGrp="1"/>
          </p:cNvSpPr>
          <p:nvPr>
            <p:ph type="title"/>
          </p:nvPr>
        </p:nvSpPr>
        <p:spPr/>
        <p:txBody>
          <a:bodyPr/>
          <a:lstStyle/>
          <a:p>
            <a:r>
              <a:rPr lang="de-DE"/>
              <a:t>Top-FB-Postings (nach Reichweite) - 2 of 5</a:t>
            </a:r>
            <a:endParaRPr lang="en-US"/>
          </a:p>
        </p:txBody>
      </p:sp>
      <p:graphicFrame>
        <p:nvGraphicFramePr>
          <p:cNvPr id="5" name="Table Placeholder 4">
            <a:extLst>
              <a:ext uri="{FF2B5EF4-FFF2-40B4-BE49-F238E27FC236}">
                <a16:creationId xmlns:a16="http://schemas.microsoft.com/office/drawing/2014/main" id="{8A62A245-CB4B-4AEB-B789-A1CA0991C9B7}"/>
              </a:ext>
            </a:extLst>
          </p:cNvPr>
          <p:cNvGraphicFramePr>
            <a:graphicFrameLocks noGrp="1"/>
          </p:cNvGraphicFramePr>
          <p:nvPr>
            <p:ph type="tbl" sz="quarter" idx="13"/>
            <p:extLst>
              <p:ext uri="{D42A27DB-BD31-4B8C-83A1-F6EECF244321}">
                <p14:modId xmlns:p14="http://schemas.microsoft.com/office/powerpoint/2010/main" val="391045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5418629"/>
                    </a:ext>
                  </a:extLst>
                </a:gridCol>
                <a:gridCol w="493776">
                  <a:extLst>
                    <a:ext uri="{9D8B030D-6E8A-4147-A177-3AD203B41FA5}">
                      <a16:colId xmlns:a16="http://schemas.microsoft.com/office/drawing/2014/main" val="1196075381"/>
                    </a:ext>
                  </a:extLst>
                </a:gridCol>
                <a:gridCol w="493776">
                  <a:extLst>
                    <a:ext uri="{9D8B030D-6E8A-4147-A177-3AD203B41FA5}">
                      <a16:colId xmlns:a16="http://schemas.microsoft.com/office/drawing/2014/main" val="2678258239"/>
                    </a:ext>
                  </a:extLst>
                </a:gridCol>
                <a:gridCol w="493776">
                  <a:extLst>
                    <a:ext uri="{9D8B030D-6E8A-4147-A177-3AD203B41FA5}">
                      <a16:colId xmlns:a16="http://schemas.microsoft.com/office/drawing/2014/main" val="32335258"/>
                    </a:ext>
                  </a:extLst>
                </a:gridCol>
                <a:gridCol w="493776">
                  <a:extLst>
                    <a:ext uri="{9D8B030D-6E8A-4147-A177-3AD203B41FA5}">
                      <a16:colId xmlns:a16="http://schemas.microsoft.com/office/drawing/2014/main" val="3659431868"/>
                    </a:ext>
                  </a:extLst>
                </a:gridCol>
                <a:gridCol w="493776">
                  <a:extLst>
                    <a:ext uri="{9D8B030D-6E8A-4147-A177-3AD203B41FA5}">
                      <a16:colId xmlns:a16="http://schemas.microsoft.com/office/drawing/2014/main" val="612899273"/>
                    </a:ext>
                  </a:extLst>
                </a:gridCol>
                <a:gridCol w="493776">
                  <a:extLst>
                    <a:ext uri="{9D8B030D-6E8A-4147-A177-3AD203B41FA5}">
                      <a16:colId xmlns:a16="http://schemas.microsoft.com/office/drawing/2014/main" val="2800548374"/>
                    </a:ext>
                  </a:extLst>
                </a:gridCol>
                <a:gridCol w="493776">
                  <a:extLst>
                    <a:ext uri="{9D8B030D-6E8A-4147-A177-3AD203B41FA5}">
                      <a16:colId xmlns:a16="http://schemas.microsoft.com/office/drawing/2014/main" val="1214379297"/>
                    </a:ext>
                  </a:extLst>
                </a:gridCol>
                <a:gridCol w="493776">
                  <a:extLst>
                    <a:ext uri="{9D8B030D-6E8A-4147-A177-3AD203B41FA5}">
                      <a16:colId xmlns:a16="http://schemas.microsoft.com/office/drawing/2014/main" val="2164398715"/>
                    </a:ext>
                  </a:extLst>
                </a:gridCol>
                <a:gridCol w="493776">
                  <a:extLst>
                    <a:ext uri="{9D8B030D-6E8A-4147-A177-3AD203B41FA5}">
                      <a16:colId xmlns:a16="http://schemas.microsoft.com/office/drawing/2014/main" val="3936335597"/>
                    </a:ext>
                  </a:extLst>
                </a:gridCol>
                <a:gridCol w="493776">
                  <a:extLst>
                    <a:ext uri="{9D8B030D-6E8A-4147-A177-3AD203B41FA5}">
                      <a16:colId xmlns:a16="http://schemas.microsoft.com/office/drawing/2014/main" val="2991794459"/>
                    </a:ext>
                  </a:extLst>
                </a:gridCol>
                <a:gridCol w="493776">
                  <a:extLst>
                    <a:ext uri="{9D8B030D-6E8A-4147-A177-3AD203B41FA5}">
                      <a16:colId xmlns:a16="http://schemas.microsoft.com/office/drawing/2014/main" val="2301162798"/>
                    </a:ext>
                  </a:extLst>
                </a:gridCol>
                <a:gridCol w="493776">
                  <a:extLst>
                    <a:ext uri="{9D8B030D-6E8A-4147-A177-3AD203B41FA5}">
                      <a16:colId xmlns:a16="http://schemas.microsoft.com/office/drawing/2014/main" val="483906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817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- 2018-01-08 09:30:00</a:t>
                      </a:r>
                      <a:r>
                        <a:rPr kumimoji="0" lang="de-DE" sz="1000" b="0" i="0" u="none" strike="noStrike" kern="1200" cap="none" spc="0" normalizeH="0" baseline="0" noProof="0">
                          <a:ln>
                            <a:noFill/>
                          </a:ln>
                          <a:solidFill>
                            <a:prstClr val="black"/>
                          </a:solidFill>
                          <a:effectLst/>
                          <a:uLnTx/>
                          <a:uFillTx/>
                          <a:latin typeface="+mn-lt"/>
                          <a:ea typeface="+mn-ea"/>
                          <a:cs typeface="+mn-cs"/>
                        </a:rPr>
                        <a:t>
„Wenn ich jetzt sage, was ich verdiene, verhandeln alle mit diesem Wissen.“
Schauspieler Lars Eidinger und Komparsin Nele Glier arbeiten beide am Set. Zeit für einen Austausch in unserer ersten Folge Money Talks.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462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- 2017-12-05 15:00:02</a:t>
                      </a:r>
                      <a:r>
                        <a:rPr kumimoji="0" lang="de-DE" sz="1000" b="0" i="0" u="none" strike="noStrike" kern="1200" cap="none" spc="0" normalizeH="0" baseline="0" noProof="0">
                          <a:ln>
                            <a:noFill/>
                          </a:ln>
                          <a:solidFill>
                            <a:prstClr val="black"/>
                          </a:solidFill>
                          <a:effectLst/>
                          <a:uLnTx/>
                          <a:uFillTx/>
                          <a:latin typeface="+mn-lt"/>
                          <a:ea typeface="+mn-ea"/>
                          <a:cs typeface="+mn-cs"/>
                        </a:rPr>
                        <a:t>
„Es gibt immer mehr Anzüge und das sollte uns zu denken geben” – Was die geringe Frauenanzahl mit dem Deutschen Bundestag macht.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055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- 2018-03-01 15:00:00</a:t>
                      </a:r>
                      <a:r>
                        <a:rPr kumimoji="0" lang="de-DE" sz="1000" b="0" i="0" u="none" strike="noStrike" kern="1200" cap="none" spc="0" normalizeH="0" baseline="0" noProof="0">
                          <a:ln>
                            <a:noFill/>
                          </a:ln>
                          <a:solidFill>
                            <a:prstClr val="black"/>
                          </a:solidFill>
                          <a:effectLst/>
                          <a:uLnTx/>
                          <a:uFillTx/>
                          <a:latin typeface="+mn-lt"/>
                          <a:ea typeface="+mn-ea"/>
                          <a:cs typeface="+mn-cs"/>
                        </a:rPr>
                        <a:t>
Zwei Klassen. Eine Frage.
Ab jetzt geht es im #ungleichland um Chancen. Haben alle Schüler dieselben? Oder bestimmt die Herkunft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4094381"/>
                  </a:ext>
                </a:extLst>
              </a:tr>
            </a:tbl>
          </a:graphicData>
        </a:graphic>
      </p:graphicFrame>
      <p:sp>
        <p:nvSpPr>
          <p:cNvPr id="4" name="Text Placeholder 3">
            <a:extLst>
              <a:ext uri="{FF2B5EF4-FFF2-40B4-BE49-F238E27FC236}">
                <a16:creationId xmlns:a16="http://schemas.microsoft.com/office/drawing/2014/main" id="{52ECAD99-F7A0-47F4-9376-5A631A11160E}"/>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77681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32A1-0B81-4677-952D-D26EB6D85190}"/>
              </a:ext>
            </a:extLst>
          </p:cNvPr>
          <p:cNvSpPr>
            <a:spLocks noGrp="1"/>
          </p:cNvSpPr>
          <p:nvPr>
            <p:ph type="title"/>
          </p:nvPr>
        </p:nvSpPr>
        <p:spPr/>
        <p:txBody>
          <a:bodyPr/>
          <a:lstStyle/>
          <a:p>
            <a:r>
              <a:rPr lang="de-DE"/>
              <a:t>Top-FB-Postings (nach Reichweite) - 3 of 5</a:t>
            </a:r>
            <a:endParaRPr lang="en-US"/>
          </a:p>
        </p:txBody>
      </p:sp>
      <p:graphicFrame>
        <p:nvGraphicFramePr>
          <p:cNvPr id="5" name="Table Placeholder 4">
            <a:extLst>
              <a:ext uri="{FF2B5EF4-FFF2-40B4-BE49-F238E27FC236}">
                <a16:creationId xmlns:a16="http://schemas.microsoft.com/office/drawing/2014/main" id="{D69657D5-E406-4E92-B6B2-ABEE990135DC}"/>
              </a:ext>
            </a:extLst>
          </p:cNvPr>
          <p:cNvGraphicFramePr>
            <a:graphicFrameLocks noGrp="1"/>
          </p:cNvGraphicFramePr>
          <p:nvPr>
            <p:ph type="tbl" sz="quarter" idx="13"/>
            <p:extLst>
              <p:ext uri="{D42A27DB-BD31-4B8C-83A1-F6EECF244321}">
                <p14:modId xmlns:p14="http://schemas.microsoft.com/office/powerpoint/2010/main" val="2553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7910829"/>
                    </a:ext>
                  </a:extLst>
                </a:gridCol>
                <a:gridCol w="493776">
                  <a:extLst>
                    <a:ext uri="{9D8B030D-6E8A-4147-A177-3AD203B41FA5}">
                      <a16:colId xmlns:a16="http://schemas.microsoft.com/office/drawing/2014/main" val="1183256051"/>
                    </a:ext>
                  </a:extLst>
                </a:gridCol>
                <a:gridCol w="493776">
                  <a:extLst>
                    <a:ext uri="{9D8B030D-6E8A-4147-A177-3AD203B41FA5}">
                      <a16:colId xmlns:a16="http://schemas.microsoft.com/office/drawing/2014/main" val="3839545186"/>
                    </a:ext>
                  </a:extLst>
                </a:gridCol>
                <a:gridCol w="493776">
                  <a:extLst>
                    <a:ext uri="{9D8B030D-6E8A-4147-A177-3AD203B41FA5}">
                      <a16:colId xmlns:a16="http://schemas.microsoft.com/office/drawing/2014/main" val="3525957682"/>
                    </a:ext>
                  </a:extLst>
                </a:gridCol>
                <a:gridCol w="493776">
                  <a:extLst>
                    <a:ext uri="{9D8B030D-6E8A-4147-A177-3AD203B41FA5}">
                      <a16:colId xmlns:a16="http://schemas.microsoft.com/office/drawing/2014/main" val="2178820993"/>
                    </a:ext>
                  </a:extLst>
                </a:gridCol>
                <a:gridCol w="493776">
                  <a:extLst>
                    <a:ext uri="{9D8B030D-6E8A-4147-A177-3AD203B41FA5}">
                      <a16:colId xmlns:a16="http://schemas.microsoft.com/office/drawing/2014/main" val="1367471053"/>
                    </a:ext>
                  </a:extLst>
                </a:gridCol>
                <a:gridCol w="493776">
                  <a:extLst>
                    <a:ext uri="{9D8B030D-6E8A-4147-A177-3AD203B41FA5}">
                      <a16:colId xmlns:a16="http://schemas.microsoft.com/office/drawing/2014/main" val="3123711466"/>
                    </a:ext>
                  </a:extLst>
                </a:gridCol>
                <a:gridCol w="493776">
                  <a:extLst>
                    <a:ext uri="{9D8B030D-6E8A-4147-A177-3AD203B41FA5}">
                      <a16:colId xmlns:a16="http://schemas.microsoft.com/office/drawing/2014/main" val="2748761718"/>
                    </a:ext>
                  </a:extLst>
                </a:gridCol>
                <a:gridCol w="493776">
                  <a:extLst>
                    <a:ext uri="{9D8B030D-6E8A-4147-A177-3AD203B41FA5}">
                      <a16:colId xmlns:a16="http://schemas.microsoft.com/office/drawing/2014/main" val="1988625496"/>
                    </a:ext>
                  </a:extLst>
                </a:gridCol>
                <a:gridCol w="493776">
                  <a:extLst>
                    <a:ext uri="{9D8B030D-6E8A-4147-A177-3AD203B41FA5}">
                      <a16:colId xmlns:a16="http://schemas.microsoft.com/office/drawing/2014/main" val="2758240973"/>
                    </a:ext>
                  </a:extLst>
                </a:gridCol>
                <a:gridCol w="493776">
                  <a:extLst>
                    <a:ext uri="{9D8B030D-6E8A-4147-A177-3AD203B41FA5}">
                      <a16:colId xmlns:a16="http://schemas.microsoft.com/office/drawing/2014/main" val="4088155954"/>
                    </a:ext>
                  </a:extLst>
                </a:gridCol>
                <a:gridCol w="493776">
                  <a:extLst>
                    <a:ext uri="{9D8B030D-6E8A-4147-A177-3AD203B41FA5}">
                      <a16:colId xmlns:a16="http://schemas.microsoft.com/office/drawing/2014/main" val="3083511858"/>
                    </a:ext>
                  </a:extLst>
                </a:gridCol>
                <a:gridCol w="493776">
                  <a:extLst>
                    <a:ext uri="{9D8B030D-6E8A-4147-A177-3AD203B41FA5}">
                      <a16:colId xmlns:a16="http://schemas.microsoft.com/office/drawing/2014/main" val="186357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988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- 2018-01-22 15:00:00</a:t>
                      </a:r>
                      <a:r>
                        <a:rPr kumimoji="0" lang="de-DE" sz="1000" b="0" i="0" u="none" strike="noStrike" kern="1200" cap="none" spc="0" normalizeH="0" baseline="0" noProof="0">
                          <a:ln>
                            <a:noFill/>
                          </a:ln>
                          <a:solidFill>
                            <a:prstClr val="black"/>
                          </a:solidFill>
                          <a:effectLst/>
                          <a:uLnTx/>
                          <a:uFillTx/>
                          <a:latin typeface="+mn-lt"/>
                          <a:ea typeface="+mn-ea"/>
                          <a:cs typeface="+mn-cs"/>
                        </a:rPr>
                        <a:t>
Eine Hausfrau und eine Alleinverdienerin treffen aufeinander – in einer neuen Folge Money Talks.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022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- 2017-12-01 15:00:01</a:t>
                      </a:r>
                      <a:r>
                        <a:rPr kumimoji="0" lang="de-DE" sz="1000" b="0" i="0" u="none" strike="noStrike" kern="1200" cap="none" spc="0" normalizeH="0" baseline="0" noProof="0">
                          <a:ln>
                            <a:noFill/>
                          </a:ln>
                          <a:solidFill>
                            <a:prstClr val="black"/>
                          </a:solidFill>
                          <a:effectLst/>
                          <a:uLnTx/>
                          <a:uFillTx/>
                          <a:latin typeface="+mn-lt"/>
                          <a:ea typeface="+mn-ea"/>
                          <a:cs typeface="+mn-cs"/>
                        </a:rPr>
                        <a:t>
"Kann eine Frau das denn überhaupt?" - Was passiert, wenn Frauen nach Macht greifen.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01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- 2018-03-22 15:00:00</a:t>
                      </a:r>
                      <a:r>
                        <a:rPr kumimoji="0" lang="de-DE" sz="1000" b="0" i="0" u="none" strike="noStrike" kern="1200" cap="none" spc="0" normalizeH="0" baseline="0" noProof="0">
                          <a:ln>
                            <a:noFill/>
                          </a:ln>
                          <a:solidFill>
                            <a:prstClr val="black"/>
                          </a:solidFill>
                          <a:effectLst/>
                          <a:uLnTx/>
                          <a:uFillTx/>
                          <a:latin typeface="+mn-lt"/>
                          <a:ea typeface="+mn-ea"/>
                          <a:cs typeface="+mn-cs"/>
                        </a:rPr>
                        <a:t>
Ein Monopoly-Spiel mit unterschiedlichen Startbedingungen. Wie beeinflussen Vorteile unser Verhalten? Paul Piff, Professor für Sozialverhalten, mit einem Versuch.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2617578"/>
                  </a:ext>
                </a:extLst>
              </a:tr>
            </a:tbl>
          </a:graphicData>
        </a:graphic>
      </p:graphicFrame>
      <p:sp>
        <p:nvSpPr>
          <p:cNvPr id="4" name="Text Placeholder 3">
            <a:extLst>
              <a:ext uri="{FF2B5EF4-FFF2-40B4-BE49-F238E27FC236}">
                <a16:creationId xmlns:a16="http://schemas.microsoft.com/office/drawing/2014/main" id="{9E0C2EC1-60E4-4487-8A94-F4484357599B}"/>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933146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E03B2-78AF-4101-94E9-785D551975D3}"/>
              </a:ext>
            </a:extLst>
          </p:cNvPr>
          <p:cNvSpPr>
            <a:spLocks noGrp="1"/>
          </p:cNvSpPr>
          <p:nvPr>
            <p:ph type="title"/>
          </p:nvPr>
        </p:nvSpPr>
        <p:spPr/>
        <p:txBody>
          <a:bodyPr/>
          <a:lstStyle/>
          <a:p>
            <a:r>
              <a:rPr lang="de-DE"/>
              <a:t>Top-FB-Postings (nach Reichweite) - 4 of 5</a:t>
            </a:r>
            <a:endParaRPr lang="en-US"/>
          </a:p>
        </p:txBody>
      </p:sp>
      <p:graphicFrame>
        <p:nvGraphicFramePr>
          <p:cNvPr id="5" name="Table Placeholder 4">
            <a:extLst>
              <a:ext uri="{FF2B5EF4-FFF2-40B4-BE49-F238E27FC236}">
                <a16:creationId xmlns:a16="http://schemas.microsoft.com/office/drawing/2014/main" id="{17C9C43B-1A49-4DF7-9BA3-D01164EADF39}"/>
              </a:ext>
            </a:extLst>
          </p:cNvPr>
          <p:cNvGraphicFramePr>
            <a:graphicFrameLocks noGrp="1"/>
          </p:cNvGraphicFramePr>
          <p:nvPr>
            <p:ph type="tbl" sz="quarter" idx="13"/>
            <p:extLst>
              <p:ext uri="{D42A27DB-BD31-4B8C-83A1-F6EECF244321}">
                <p14:modId xmlns:p14="http://schemas.microsoft.com/office/powerpoint/2010/main" val="105251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0272201"/>
                    </a:ext>
                  </a:extLst>
                </a:gridCol>
                <a:gridCol w="493776">
                  <a:extLst>
                    <a:ext uri="{9D8B030D-6E8A-4147-A177-3AD203B41FA5}">
                      <a16:colId xmlns:a16="http://schemas.microsoft.com/office/drawing/2014/main" val="2516064025"/>
                    </a:ext>
                  </a:extLst>
                </a:gridCol>
                <a:gridCol w="493776">
                  <a:extLst>
                    <a:ext uri="{9D8B030D-6E8A-4147-A177-3AD203B41FA5}">
                      <a16:colId xmlns:a16="http://schemas.microsoft.com/office/drawing/2014/main" val="250717163"/>
                    </a:ext>
                  </a:extLst>
                </a:gridCol>
                <a:gridCol w="493776">
                  <a:extLst>
                    <a:ext uri="{9D8B030D-6E8A-4147-A177-3AD203B41FA5}">
                      <a16:colId xmlns:a16="http://schemas.microsoft.com/office/drawing/2014/main" val="328691908"/>
                    </a:ext>
                  </a:extLst>
                </a:gridCol>
                <a:gridCol w="493776">
                  <a:extLst>
                    <a:ext uri="{9D8B030D-6E8A-4147-A177-3AD203B41FA5}">
                      <a16:colId xmlns:a16="http://schemas.microsoft.com/office/drawing/2014/main" val="3020439947"/>
                    </a:ext>
                  </a:extLst>
                </a:gridCol>
                <a:gridCol w="493776">
                  <a:extLst>
                    <a:ext uri="{9D8B030D-6E8A-4147-A177-3AD203B41FA5}">
                      <a16:colId xmlns:a16="http://schemas.microsoft.com/office/drawing/2014/main" val="1632678260"/>
                    </a:ext>
                  </a:extLst>
                </a:gridCol>
                <a:gridCol w="493776">
                  <a:extLst>
                    <a:ext uri="{9D8B030D-6E8A-4147-A177-3AD203B41FA5}">
                      <a16:colId xmlns:a16="http://schemas.microsoft.com/office/drawing/2014/main" val="4200888419"/>
                    </a:ext>
                  </a:extLst>
                </a:gridCol>
                <a:gridCol w="493776">
                  <a:extLst>
                    <a:ext uri="{9D8B030D-6E8A-4147-A177-3AD203B41FA5}">
                      <a16:colId xmlns:a16="http://schemas.microsoft.com/office/drawing/2014/main" val="2445082902"/>
                    </a:ext>
                  </a:extLst>
                </a:gridCol>
                <a:gridCol w="493776">
                  <a:extLst>
                    <a:ext uri="{9D8B030D-6E8A-4147-A177-3AD203B41FA5}">
                      <a16:colId xmlns:a16="http://schemas.microsoft.com/office/drawing/2014/main" val="3595213565"/>
                    </a:ext>
                  </a:extLst>
                </a:gridCol>
                <a:gridCol w="493776">
                  <a:extLst>
                    <a:ext uri="{9D8B030D-6E8A-4147-A177-3AD203B41FA5}">
                      <a16:colId xmlns:a16="http://schemas.microsoft.com/office/drawing/2014/main" val="2926382015"/>
                    </a:ext>
                  </a:extLst>
                </a:gridCol>
                <a:gridCol w="493776">
                  <a:extLst>
                    <a:ext uri="{9D8B030D-6E8A-4147-A177-3AD203B41FA5}">
                      <a16:colId xmlns:a16="http://schemas.microsoft.com/office/drawing/2014/main" val="2848812636"/>
                    </a:ext>
                  </a:extLst>
                </a:gridCol>
                <a:gridCol w="493776">
                  <a:extLst>
                    <a:ext uri="{9D8B030D-6E8A-4147-A177-3AD203B41FA5}">
                      <a16:colId xmlns:a16="http://schemas.microsoft.com/office/drawing/2014/main" val="23387507"/>
                    </a:ext>
                  </a:extLst>
                </a:gridCol>
                <a:gridCol w="493776">
                  <a:extLst>
                    <a:ext uri="{9D8B030D-6E8A-4147-A177-3AD203B41FA5}">
                      <a16:colId xmlns:a16="http://schemas.microsoft.com/office/drawing/2014/main" val="307661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1080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- 2018-02-20 15:00:00</a:t>
                      </a:r>
                      <a:r>
                        <a:rPr kumimoji="0" lang="de-DE" sz="1000" b="0" i="0" u="none" strike="noStrike" kern="1200" cap="none" spc="0" normalizeH="0" baseline="0" noProof="0">
                          <a:ln>
                            <a:noFill/>
                          </a:ln>
                          <a:solidFill>
                            <a:prstClr val="black"/>
                          </a:solidFill>
                          <a:effectLst/>
                          <a:uLnTx/>
                          <a:uFillTx/>
                          <a:latin typeface="+mn-lt"/>
                          <a:ea typeface="+mn-ea"/>
                          <a:cs typeface="+mn-cs"/>
                        </a:rPr>
                        <a:t>
In Schweden kann jeder nachsehen, was sein Nachbar verdient. Sollte auch das Einkommen aller Deutschen öffentlich sein? Diese drei sind sich uneinig.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995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- 2018-03-08 15:00:01</a:t>
                      </a:r>
                      <a:r>
                        <a:rPr kumimoji="0" lang="de-DE" sz="1000" b="0" i="0" u="none" strike="noStrike" kern="1200" cap="none" spc="0" normalizeH="0" baseline="0" noProof="0">
                          <a:ln>
                            <a:noFill/>
                          </a:ln>
                          <a:solidFill>
                            <a:prstClr val="black"/>
                          </a:solidFill>
                          <a:effectLst/>
                          <a:uLnTx/>
                          <a:uFillTx/>
                          <a:latin typeface="+mn-lt"/>
                          <a:ea typeface="+mn-ea"/>
                          <a:cs typeface="+mn-cs"/>
                        </a:rPr>
                        <a:t>
Sprache und Herkunft: Wie sehr unterscheiden sich eine Waldorfschule aus Herne und eine Gesamtschule aus Köln-Kalk?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952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- 2018-03-29 15:00:00</a:t>
                      </a:r>
                      <a:r>
                        <a:rPr kumimoji="0" lang="de-DE" sz="1000" b="0" i="0" u="none" strike="noStrike" kern="1200" cap="none" spc="0" normalizeH="0" baseline="0" noProof="0">
                          <a:ln>
                            <a:noFill/>
                          </a:ln>
                          <a:solidFill>
                            <a:prstClr val="black"/>
                          </a:solidFill>
                          <a:effectLst/>
                          <a:uLnTx/>
                          <a:uFillTx/>
                          <a:latin typeface="+mn-lt"/>
                          <a:ea typeface="+mn-ea"/>
                          <a:cs typeface="+mn-cs"/>
                        </a:rPr>
                        <a:t>
Wer hat die Macht im #ungleichland? Wir suchen nach Antworten - im Deutschen Bundestag, in Duisburg-Marxloh und in Leipzig-Grünau.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3255601"/>
                  </a:ext>
                </a:extLst>
              </a:tr>
            </a:tbl>
          </a:graphicData>
        </a:graphic>
      </p:graphicFrame>
      <p:sp>
        <p:nvSpPr>
          <p:cNvPr id="4" name="Text Placeholder 3">
            <a:extLst>
              <a:ext uri="{FF2B5EF4-FFF2-40B4-BE49-F238E27FC236}">
                <a16:creationId xmlns:a16="http://schemas.microsoft.com/office/drawing/2014/main" id="{04DC9886-9FED-4130-86CB-41E6C9E6CF6A}"/>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4098683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1664-CFD3-4319-854C-5EDF44800750}"/>
              </a:ext>
            </a:extLst>
          </p:cNvPr>
          <p:cNvSpPr>
            <a:spLocks noGrp="1"/>
          </p:cNvSpPr>
          <p:nvPr>
            <p:ph type="title"/>
          </p:nvPr>
        </p:nvSpPr>
        <p:spPr/>
        <p:txBody>
          <a:bodyPr/>
          <a:lstStyle/>
          <a:p>
            <a:r>
              <a:rPr lang="de-DE"/>
              <a:t>Top-FB-Postings (nach Reichweite) - 5 of 5</a:t>
            </a:r>
            <a:endParaRPr lang="en-US"/>
          </a:p>
        </p:txBody>
      </p:sp>
      <p:graphicFrame>
        <p:nvGraphicFramePr>
          <p:cNvPr id="5" name="Table Placeholder 4">
            <a:extLst>
              <a:ext uri="{FF2B5EF4-FFF2-40B4-BE49-F238E27FC236}">
                <a16:creationId xmlns:a16="http://schemas.microsoft.com/office/drawing/2014/main" id="{8EE37982-DB65-4FE1-818A-520AEE494EC6}"/>
              </a:ext>
            </a:extLst>
          </p:cNvPr>
          <p:cNvGraphicFramePr>
            <a:graphicFrameLocks noGrp="1"/>
          </p:cNvGraphicFramePr>
          <p:nvPr>
            <p:ph type="tbl" sz="quarter" idx="13"/>
            <p:extLst>
              <p:ext uri="{D42A27DB-BD31-4B8C-83A1-F6EECF244321}">
                <p14:modId xmlns:p14="http://schemas.microsoft.com/office/powerpoint/2010/main" val="55194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4148768"/>
                    </a:ext>
                  </a:extLst>
                </a:gridCol>
                <a:gridCol w="493776">
                  <a:extLst>
                    <a:ext uri="{9D8B030D-6E8A-4147-A177-3AD203B41FA5}">
                      <a16:colId xmlns:a16="http://schemas.microsoft.com/office/drawing/2014/main" val="620817499"/>
                    </a:ext>
                  </a:extLst>
                </a:gridCol>
                <a:gridCol w="493776">
                  <a:extLst>
                    <a:ext uri="{9D8B030D-6E8A-4147-A177-3AD203B41FA5}">
                      <a16:colId xmlns:a16="http://schemas.microsoft.com/office/drawing/2014/main" val="2648828556"/>
                    </a:ext>
                  </a:extLst>
                </a:gridCol>
                <a:gridCol w="493776">
                  <a:extLst>
                    <a:ext uri="{9D8B030D-6E8A-4147-A177-3AD203B41FA5}">
                      <a16:colId xmlns:a16="http://schemas.microsoft.com/office/drawing/2014/main" val="2735984918"/>
                    </a:ext>
                  </a:extLst>
                </a:gridCol>
                <a:gridCol w="493776">
                  <a:extLst>
                    <a:ext uri="{9D8B030D-6E8A-4147-A177-3AD203B41FA5}">
                      <a16:colId xmlns:a16="http://schemas.microsoft.com/office/drawing/2014/main" val="3071424488"/>
                    </a:ext>
                  </a:extLst>
                </a:gridCol>
                <a:gridCol w="493776">
                  <a:extLst>
                    <a:ext uri="{9D8B030D-6E8A-4147-A177-3AD203B41FA5}">
                      <a16:colId xmlns:a16="http://schemas.microsoft.com/office/drawing/2014/main" val="559675227"/>
                    </a:ext>
                  </a:extLst>
                </a:gridCol>
                <a:gridCol w="493776">
                  <a:extLst>
                    <a:ext uri="{9D8B030D-6E8A-4147-A177-3AD203B41FA5}">
                      <a16:colId xmlns:a16="http://schemas.microsoft.com/office/drawing/2014/main" val="1234574337"/>
                    </a:ext>
                  </a:extLst>
                </a:gridCol>
                <a:gridCol w="493776">
                  <a:extLst>
                    <a:ext uri="{9D8B030D-6E8A-4147-A177-3AD203B41FA5}">
                      <a16:colId xmlns:a16="http://schemas.microsoft.com/office/drawing/2014/main" val="1604366019"/>
                    </a:ext>
                  </a:extLst>
                </a:gridCol>
                <a:gridCol w="493776">
                  <a:extLst>
                    <a:ext uri="{9D8B030D-6E8A-4147-A177-3AD203B41FA5}">
                      <a16:colId xmlns:a16="http://schemas.microsoft.com/office/drawing/2014/main" val="4178701372"/>
                    </a:ext>
                  </a:extLst>
                </a:gridCol>
                <a:gridCol w="493776">
                  <a:extLst>
                    <a:ext uri="{9D8B030D-6E8A-4147-A177-3AD203B41FA5}">
                      <a16:colId xmlns:a16="http://schemas.microsoft.com/office/drawing/2014/main" val="2875223890"/>
                    </a:ext>
                  </a:extLst>
                </a:gridCol>
                <a:gridCol w="493776">
                  <a:extLst>
                    <a:ext uri="{9D8B030D-6E8A-4147-A177-3AD203B41FA5}">
                      <a16:colId xmlns:a16="http://schemas.microsoft.com/office/drawing/2014/main" val="2060267120"/>
                    </a:ext>
                  </a:extLst>
                </a:gridCol>
                <a:gridCol w="493776">
                  <a:extLst>
                    <a:ext uri="{9D8B030D-6E8A-4147-A177-3AD203B41FA5}">
                      <a16:colId xmlns:a16="http://schemas.microsoft.com/office/drawing/2014/main" val="3723207550"/>
                    </a:ext>
                  </a:extLst>
                </a:gridCol>
                <a:gridCol w="493776">
                  <a:extLst>
                    <a:ext uri="{9D8B030D-6E8A-4147-A177-3AD203B41FA5}">
                      <a16:colId xmlns:a16="http://schemas.microsoft.com/office/drawing/2014/main" val="534689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602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- 2018-02-01 15:00:00</a:t>
                      </a:r>
                      <a:r>
                        <a:rPr kumimoji="0" lang="de-DE" sz="1000" b="0" i="0" u="none" strike="noStrike" kern="1200" cap="none" spc="0" normalizeH="0" baseline="0" noProof="0">
                          <a:ln>
                            <a:noFill/>
                          </a:ln>
                          <a:solidFill>
                            <a:prstClr val="black"/>
                          </a:solidFill>
                          <a:effectLst/>
                          <a:uLnTx/>
                          <a:uFillTx/>
                          <a:latin typeface="+mn-lt"/>
                          <a:ea typeface="+mn-ea"/>
                          <a:cs typeface="+mn-cs"/>
                        </a:rPr>
                        <a:t>
Ein Sachse unterhält sich mit einem Rheinländer über den Stellenwert von Geld, ein Tindermatch errät das Gehalt des jeweils Anderen - in einer neuen Folge Money Talks.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320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- 2018-02-15 15:00:00</a:t>
                      </a:r>
                      <a:r>
                        <a:rPr kumimoji="0" lang="de-DE" sz="1000" b="0" i="0" u="none" strike="noStrike" kern="1200" cap="none" spc="0" normalizeH="0" baseline="0" noProof="0">
                          <a:ln>
                            <a:noFill/>
                          </a:ln>
                          <a:solidFill>
                            <a:prstClr val="black"/>
                          </a:solidFill>
                          <a:effectLst/>
                          <a:uLnTx/>
                          <a:uFillTx/>
                          <a:latin typeface="+mn-lt"/>
                          <a:ea typeface="+mn-ea"/>
                          <a:cs typeface="+mn-cs"/>
                        </a:rPr>
                        <a:t>
Weltweit gibt es 226.000 Superreiche. Sie haben jeweils ein Nettovermögen von mehr als 30 Millionen Dollar. Wie sind sie über die Welt verteilt?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340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- 2018-03-05 15:00:01</a:t>
                      </a:r>
                      <a:r>
                        <a:rPr kumimoji="0" lang="de-DE" sz="1000" b="0" i="0" u="none" strike="noStrike" kern="1200" cap="none" spc="0" normalizeH="0" baseline="0" noProof="0">
                          <a:ln>
                            <a:noFill/>
                          </a:ln>
                          <a:solidFill>
                            <a:prstClr val="black"/>
                          </a:solidFill>
                          <a:effectLst/>
                          <a:uLnTx/>
                          <a:uFillTx/>
                          <a:latin typeface="+mn-lt"/>
                          <a:ea typeface="+mn-ea"/>
                          <a:cs typeface="+mn-cs"/>
                        </a:rPr>
                        <a:t>
Von der Krankenschwester zum Unternehmensberater – wir haben Schüler verschiedener Schulformen nach ihren Traumberufen gefragt.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9837096"/>
                  </a:ext>
                </a:extLst>
              </a:tr>
            </a:tbl>
          </a:graphicData>
        </a:graphic>
      </p:graphicFrame>
      <p:sp>
        <p:nvSpPr>
          <p:cNvPr id="4" name="Text Placeholder 3">
            <a:extLst>
              <a:ext uri="{FF2B5EF4-FFF2-40B4-BE49-F238E27FC236}">
                <a16:creationId xmlns:a16="http://schemas.microsoft.com/office/drawing/2014/main" id="{F80D8CDC-C9B7-413D-96C3-5BC3CA889853}"/>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794990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6B6E7-382C-4DDA-8173-FDB16C9CF61E}"/>
              </a:ext>
            </a:extLst>
          </p:cNvPr>
          <p:cNvSpPr>
            <a:spLocks noGrp="1"/>
          </p:cNvSpPr>
          <p:nvPr>
            <p:ph type="title"/>
          </p:nvPr>
        </p:nvSpPr>
        <p:spPr/>
        <p:txBody>
          <a:bodyPr/>
          <a:lstStyle/>
          <a:p>
            <a:r>
              <a:rPr lang="en-US"/>
              <a:t>Video Views - 1 of 3</a:t>
            </a:r>
          </a:p>
        </p:txBody>
      </p:sp>
      <p:graphicFrame>
        <p:nvGraphicFramePr>
          <p:cNvPr id="5" name="Table Placeholder 4">
            <a:extLst>
              <a:ext uri="{FF2B5EF4-FFF2-40B4-BE49-F238E27FC236}">
                <a16:creationId xmlns:a16="http://schemas.microsoft.com/office/drawing/2014/main" id="{497EF741-E138-4972-A760-B4FC1F0ED48B}"/>
              </a:ext>
            </a:extLst>
          </p:cNvPr>
          <p:cNvGraphicFramePr>
            <a:graphicFrameLocks noGrp="1"/>
          </p:cNvGraphicFramePr>
          <p:nvPr>
            <p:ph type="tbl" sz="quarter" idx="13"/>
            <p:extLst>
              <p:ext uri="{D42A27DB-BD31-4B8C-83A1-F6EECF244321}">
                <p14:modId xmlns:p14="http://schemas.microsoft.com/office/powerpoint/2010/main" val="201994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6274041"/>
                    </a:ext>
                  </a:extLst>
                </a:gridCol>
                <a:gridCol w="905256">
                  <a:extLst>
                    <a:ext uri="{9D8B030D-6E8A-4147-A177-3AD203B41FA5}">
                      <a16:colId xmlns:a16="http://schemas.microsoft.com/office/drawing/2014/main" val="3332248734"/>
                    </a:ext>
                  </a:extLst>
                </a:gridCol>
                <a:gridCol w="1069848">
                  <a:extLst>
                    <a:ext uri="{9D8B030D-6E8A-4147-A177-3AD203B41FA5}">
                      <a16:colId xmlns:a16="http://schemas.microsoft.com/office/drawing/2014/main" val="3975357042"/>
                    </a:ext>
                  </a:extLst>
                </a:gridCol>
                <a:gridCol w="1152144">
                  <a:extLst>
                    <a:ext uri="{9D8B030D-6E8A-4147-A177-3AD203B41FA5}">
                      <a16:colId xmlns:a16="http://schemas.microsoft.com/office/drawing/2014/main" val="490304172"/>
                    </a:ext>
                  </a:extLst>
                </a:gridCol>
                <a:gridCol w="576072">
                  <a:extLst>
                    <a:ext uri="{9D8B030D-6E8A-4147-A177-3AD203B41FA5}">
                      <a16:colId xmlns:a16="http://schemas.microsoft.com/office/drawing/2014/main" val="3728460688"/>
                    </a:ext>
                  </a:extLst>
                </a:gridCol>
                <a:gridCol w="658368">
                  <a:extLst>
                    <a:ext uri="{9D8B030D-6E8A-4147-A177-3AD203B41FA5}">
                      <a16:colId xmlns:a16="http://schemas.microsoft.com/office/drawing/2014/main" val="2875105901"/>
                    </a:ext>
                  </a:extLst>
                </a:gridCol>
                <a:gridCol w="493776">
                  <a:extLst>
                    <a:ext uri="{9D8B030D-6E8A-4147-A177-3AD203B41FA5}">
                      <a16:colId xmlns:a16="http://schemas.microsoft.com/office/drawing/2014/main" val="3022710907"/>
                    </a:ext>
                  </a:extLst>
                </a:gridCol>
                <a:gridCol w="576072">
                  <a:extLst>
                    <a:ext uri="{9D8B030D-6E8A-4147-A177-3AD203B41FA5}">
                      <a16:colId xmlns:a16="http://schemas.microsoft.com/office/drawing/2014/main" val="2045881443"/>
                    </a:ext>
                  </a:extLst>
                </a:gridCol>
                <a:gridCol w="493776">
                  <a:extLst>
                    <a:ext uri="{9D8B030D-6E8A-4147-A177-3AD203B41FA5}">
                      <a16:colId xmlns:a16="http://schemas.microsoft.com/office/drawing/2014/main" val="19257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8603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11/30/2017 15:00:01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extLst>
                  <a:ext uri="{0D108BD9-81ED-4DB2-BD59-A6C34878D82A}">
                    <a16:rowId xmlns:a16="http://schemas.microsoft.com/office/drawing/2014/main" val="9874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 15:08:15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392883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 09:30:00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77747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extLst>
                  <a:ext uri="{0D108BD9-81ED-4DB2-BD59-A6C34878D82A}">
                    <a16:rowId xmlns:a16="http://schemas.microsoft.com/office/drawing/2014/main" val="313095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412124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 15:00:01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extLst>
                  <a:ext uri="{0D108BD9-81ED-4DB2-BD59-A6C34878D82A}">
                    <a16:rowId xmlns:a16="http://schemas.microsoft.com/office/drawing/2014/main" val="39044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 15:00:02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extLst>
                  <a:ext uri="{0D108BD9-81ED-4DB2-BD59-A6C34878D82A}">
                    <a16:rowId xmlns:a16="http://schemas.microsoft.com/office/drawing/2014/main" val="277253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27004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565828018"/>
                  </a:ext>
                </a:extLst>
              </a:tr>
            </a:tbl>
          </a:graphicData>
        </a:graphic>
      </p:graphicFrame>
      <p:sp>
        <p:nvSpPr>
          <p:cNvPr id="4" name="Text Placeholder 3">
            <a:extLst>
              <a:ext uri="{FF2B5EF4-FFF2-40B4-BE49-F238E27FC236}">
                <a16:creationId xmlns:a16="http://schemas.microsoft.com/office/drawing/2014/main" id="{AE61F5D0-8615-4C8C-962C-9624A8D502F0}"/>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222308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D2F8B-4D8C-400B-9DE9-0B374BA19C3C}"/>
              </a:ext>
            </a:extLst>
          </p:cNvPr>
          <p:cNvSpPr>
            <a:spLocks noGrp="1"/>
          </p:cNvSpPr>
          <p:nvPr>
            <p:ph type="title"/>
          </p:nvPr>
        </p:nvSpPr>
        <p:spPr/>
        <p:txBody>
          <a:bodyPr/>
          <a:lstStyle/>
          <a:p>
            <a:r>
              <a:rPr lang="en-US"/>
              <a:t>Video Views - 2 of 3</a:t>
            </a:r>
          </a:p>
        </p:txBody>
      </p:sp>
      <p:graphicFrame>
        <p:nvGraphicFramePr>
          <p:cNvPr id="5" name="Table Placeholder 4">
            <a:extLst>
              <a:ext uri="{FF2B5EF4-FFF2-40B4-BE49-F238E27FC236}">
                <a16:creationId xmlns:a16="http://schemas.microsoft.com/office/drawing/2014/main" id="{9ABDA51E-CE80-49E5-865A-735341144951}"/>
              </a:ext>
            </a:extLst>
          </p:cNvPr>
          <p:cNvGraphicFramePr>
            <a:graphicFrameLocks noGrp="1"/>
          </p:cNvGraphicFramePr>
          <p:nvPr>
            <p:ph type="tbl" sz="quarter" idx="13"/>
            <p:extLst>
              <p:ext uri="{D42A27DB-BD31-4B8C-83A1-F6EECF244321}">
                <p14:modId xmlns:p14="http://schemas.microsoft.com/office/powerpoint/2010/main" val="243092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7807399"/>
                    </a:ext>
                  </a:extLst>
                </a:gridCol>
                <a:gridCol w="905256">
                  <a:extLst>
                    <a:ext uri="{9D8B030D-6E8A-4147-A177-3AD203B41FA5}">
                      <a16:colId xmlns:a16="http://schemas.microsoft.com/office/drawing/2014/main" val="2893188107"/>
                    </a:ext>
                  </a:extLst>
                </a:gridCol>
                <a:gridCol w="1069848">
                  <a:extLst>
                    <a:ext uri="{9D8B030D-6E8A-4147-A177-3AD203B41FA5}">
                      <a16:colId xmlns:a16="http://schemas.microsoft.com/office/drawing/2014/main" val="1075368583"/>
                    </a:ext>
                  </a:extLst>
                </a:gridCol>
                <a:gridCol w="1152144">
                  <a:extLst>
                    <a:ext uri="{9D8B030D-6E8A-4147-A177-3AD203B41FA5}">
                      <a16:colId xmlns:a16="http://schemas.microsoft.com/office/drawing/2014/main" val="2692983797"/>
                    </a:ext>
                  </a:extLst>
                </a:gridCol>
                <a:gridCol w="576072">
                  <a:extLst>
                    <a:ext uri="{9D8B030D-6E8A-4147-A177-3AD203B41FA5}">
                      <a16:colId xmlns:a16="http://schemas.microsoft.com/office/drawing/2014/main" val="1941471552"/>
                    </a:ext>
                  </a:extLst>
                </a:gridCol>
                <a:gridCol w="658368">
                  <a:extLst>
                    <a:ext uri="{9D8B030D-6E8A-4147-A177-3AD203B41FA5}">
                      <a16:colId xmlns:a16="http://schemas.microsoft.com/office/drawing/2014/main" val="979816787"/>
                    </a:ext>
                  </a:extLst>
                </a:gridCol>
                <a:gridCol w="493776">
                  <a:extLst>
                    <a:ext uri="{9D8B030D-6E8A-4147-A177-3AD203B41FA5}">
                      <a16:colId xmlns:a16="http://schemas.microsoft.com/office/drawing/2014/main" val="3468314215"/>
                    </a:ext>
                  </a:extLst>
                </a:gridCol>
                <a:gridCol w="576072">
                  <a:extLst>
                    <a:ext uri="{9D8B030D-6E8A-4147-A177-3AD203B41FA5}">
                      <a16:colId xmlns:a16="http://schemas.microsoft.com/office/drawing/2014/main" val="3929472634"/>
                    </a:ext>
                  </a:extLst>
                </a:gridCol>
                <a:gridCol w="493776">
                  <a:extLst>
                    <a:ext uri="{9D8B030D-6E8A-4147-A177-3AD203B41FA5}">
                      <a16:colId xmlns:a16="http://schemas.microsoft.com/office/drawing/2014/main" val="2410688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1937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 15:00:01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88298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29106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1604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45102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12871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11/30/2017 11:45:08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3422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29184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00481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521153450"/>
                  </a:ext>
                </a:extLst>
              </a:tr>
            </a:tbl>
          </a:graphicData>
        </a:graphic>
      </p:graphicFrame>
      <p:sp>
        <p:nvSpPr>
          <p:cNvPr id="4" name="Text Placeholder 3">
            <a:extLst>
              <a:ext uri="{FF2B5EF4-FFF2-40B4-BE49-F238E27FC236}">
                <a16:creationId xmlns:a16="http://schemas.microsoft.com/office/drawing/2014/main" id="{20E0EE43-57CD-4D01-A211-EF3CA5F3B8CD}"/>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961788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FEF91-1483-43CB-8D71-8668154AF1EB}"/>
              </a:ext>
            </a:extLst>
          </p:cNvPr>
          <p:cNvSpPr>
            <a:spLocks noGrp="1"/>
          </p:cNvSpPr>
          <p:nvPr>
            <p:ph type="title"/>
          </p:nvPr>
        </p:nvSpPr>
        <p:spPr/>
        <p:txBody>
          <a:bodyPr/>
          <a:lstStyle/>
          <a:p>
            <a:r>
              <a:rPr lang="en-US"/>
              <a:t>Video Views - 3 of 3</a:t>
            </a:r>
          </a:p>
        </p:txBody>
      </p:sp>
      <p:graphicFrame>
        <p:nvGraphicFramePr>
          <p:cNvPr id="5" name="Table Placeholder 4">
            <a:extLst>
              <a:ext uri="{FF2B5EF4-FFF2-40B4-BE49-F238E27FC236}">
                <a16:creationId xmlns:a16="http://schemas.microsoft.com/office/drawing/2014/main" id="{3858CC52-CE51-4A53-AB92-013D9CE64251}"/>
              </a:ext>
            </a:extLst>
          </p:cNvPr>
          <p:cNvGraphicFramePr>
            <a:graphicFrameLocks noGrp="1"/>
          </p:cNvGraphicFramePr>
          <p:nvPr>
            <p:ph type="tbl" sz="quarter" idx="13"/>
            <p:extLst>
              <p:ext uri="{D42A27DB-BD31-4B8C-83A1-F6EECF244321}">
                <p14:modId xmlns:p14="http://schemas.microsoft.com/office/powerpoint/2010/main" val="3557304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6905742"/>
                    </a:ext>
                  </a:extLst>
                </a:gridCol>
                <a:gridCol w="905256">
                  <a:extLst>
                    <a:ext uri="{9D8B030D-6E8A-4147-A177-3AD203B41FA5}">
                      <a16:colId xmlns:a16="http://schemas.microsoft.com/office/drawing/2014/main" val="636029089"/>
                    </a:ext>
                  </a:extLst>
                </a:gridCol>
                <a:gridCol w="1069848">
                  <a:extLst>
                    <a:ext uri="{9D8B030D-6E8A-4147-A177-3AD203B41FA5}">
                      <a16:colId xmlns:a16="http://schemas.microsoft.com/office/drawing/2014/main" val="1264019046"/>
                    </a:ext>
                  </a:extLst>
                </a:gridCol>
                <a:gridCol w="1152144">
                  <a:extLst>
                    <a:ext uri="{9D8B030D-6E8A-4147-A177-3AD203B41FA5}">
                      <a16:colId xmlns:a16="http://schemas.microsoft.com/office/drawing/2014/main" val="1580396076"/>
                    </a:ext>
                  </a:extLst>
                </a:gridCol>
                <a:gridCol w="576072">
                  <a:extLst>
                    <a:ext uri="{9D8B030D-6E8A-4147-A177-3AD203B41FA5}">
                      <a16:colId xmlns:a16="http://schemas.microsoft.com/office/drawing/2014/main" val="533246443"/>
                    </a:ext>
                  </a:extLst>
                </a:gridCol>
                <a:gridCol w="658368">
                  <a:extLst>
                    <a:ext uri="{9D8B030D-6E8A-4147-A177-3AD203B41FA5}">
                      <a16:colId xmlns:a16="http://schemas.microsoft.com/office/drawing/2014/main" val="3357473666"/>
                    </a:ext>
                  </a:extLst>
                </a:gridCol>
                <a:gridCol w="493776">
                  <a:extLst>
                    <a:ext uri="{9D8B030D-6E8A-4147-A177-3AD203B41FA5}">
                      <a16:colId xmlns:a16="http://schemas.microsoft.com/office/drawing/2014/main" val="1539408857"/>
                    </a:ext>
                  </a:extLst>
                </a:gridCol>
                <a:gridCol w="576072">
                  <a:extLst>
                    <a:ext uri="{9D8B030D-6E8A-4147-A177-3AD203B41FA5}">
                      <a16:colId xmlns:a16="http://schemas.microsoft.com/office/drawing/2014/main" val="299794516"/>
                    </a:ext>
                  </a:extLst>
                </a:gridCol>
                <a:gridCol w="493776">
                  <a:extLst>
                    <a:ext uri="{9D8B030D-6E8A-4147-A177-3AD203B41FA5}">
                      <a16:colId xmlns:a16="http://schemas.microsoft.com/office/drawing/2014/main" val="167712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des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mn-lt"/>
                          <a:ea typeface="+mn-ea"/>
                          <a:cs typeface="+mn-cs"/>
                        </a:rPr>
                        <a:t>Länge des Videos (in Min.)</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Wiedergabe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5606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 15:00:01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18058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0129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15:37:37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61333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01/30/2018 15:00:04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63483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1019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38608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779609491"/>
                  </a:ext>
                </a:extLst>
              </a:tr>
            </a:tbl>
          </a:graphicData>
        </a:graphic>
      </p:graphicFrame>
      <p:sp>
        <p:nvSpPr>
          <p:cNvPr id="4" name="Text Placeholder 3">
            <a:extLst>
              <a:ext uri="{FF2B5EF4-FFF2-40B4-BE49-F238E27FC236}">
                <a16:creationId xmlns:a16="http://schemas.microsoft.com/office/drawing/2014/main" id="{4B4BEC41-8420-4279-8A2F-B268F86BCB6C}"/>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3639863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2B16-136D-4352-BAA1-C69EA383611C}"/>
              </a:ext>
            </a:extLst>
          </p:cNvPr>
          <p:cNvSpPr>
            <a:spLocks noGrp="1"/>
          </p:cNvSpPr>
          <p:nvPr>
            <p:ph type="title"/>
          </p:nvPr>
        </p:nvSpPr>
        <p:spPr/>
        <p:txBody>
          <a:bodyPr/>
          <a:lstStyle/>
          <a:p>
            <a:r>
              <a:rPr lang="en-US"/>
              <a:t>Altersverteilung Docupy</a:t>
            </a:r>
          </a:p>
        </p:txBody>
      </p:sp>
      <p:graphicFrame>
        <p:nvGraphicFramePr>
          <p:cNvPr id="6" name="Chart Placeholder 5">
            <a:extLst>
              <a:ext uri="{FF2B5EF4-FFF2-40B4-BE49-F238E27FC236}">
                <a16:creationId xmlns:a16="http://schemas.microsoft.com/office/drawing/2014/main" id="{DA704C86-3F5D-4D00-BD72-8C2E118EB59E}"/>
              </a:ext>
            </a:extLst>
          </p:cNvPr>
          <p:cNvGraphicFramePr>
            <a:graphicFrameLocks noGrp="1"/>
          </p:cNvGraphicFramePr>
          <p:nvPr>
            <p:ph type="chart" sz="quarter" idx="13"/>
            <p:extLst>
              <p:ext uri="{D42A27DB-BD31-4B8C-83A1-F6EECF244321}">
                <p14:modId xmlns:p14="http://schemas.microsoft.com/office/powerpoint/2010/main" val="794893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16AA6-DD6C-4D6B-AD27-13E2D2D9F713}"/>
              </a:ext>
            </a:extLst>
          </p:cNvPr>
          <p:cNvSpPr>
            <a:spLocks noGrp="1"/>
          </p:cNvSpPr>
          <p:nvPr>
            <p:ph type="body" sz="quarter" idx="14"/>
          </p:nvPr>
        </p:nvSpPr>
        <p:spPr/>
        <p:txBody>
          <a:bodyPr/>
          <a:lstStyle/>
          <a:p>
            <a:r>
              <a:rPr lang="en-US"/>
              <a:t>04/08/2018 - 04/08/2018</a:t>
            </a:r>
          </a:p>
        </p:txBody>
      </p:sp>
      <p:sp>
        <p:nvSpPr>
          <p:cNvPr id="5" name="Footer Placeholder 4">
            <a:extLst>
              <a:ext uri="{FF2B5EF4-FFF2-40B4-BE49-F238E27FC236}">
                <a16:creationId xmlns:a16="http://schemas.microsoft.com/office/drawing/2014/main" id="{51D33294-A01F-4E66-BAF6-1B5D71991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071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DD1AA-76D6-4108-AA25-AF5C9494C5EB}"/>
              </a:ext>
            </a:extLst>
          </p:cNvPr>
          <p:cNvSpPr>
            <a:spLocks noGrp="1"/>
          </p:cNvSpPr>
          <p:nvPr>
            <p:ph type="title"/>
          </p:nvPr>
        </p:nvSpPr>
        <p:spPr/>
        <p:txBody>
          <a:bodyPr/>
          <a:lstStyle/>
          <a:p>
            <a:r>
              <a:rPr lang="en-US"/>
              <a:t>Altersverteilung Alle WDR-Accounts</a:t>
            </a:r>
          </a:p>
        </p:txBody>
      </p:sp>
      <p:graphicFrame>
        <p:nvGraphicFramePr>
          <p:cNvPr id="6" name="Chart Placeholder 5">
            <a:extLst>
              <a:ext uri="{FF2B5EF4-FFF2-40B4-BE49-F238E27FC236}">
                <a16:creationId xmlns:a16="http://schemas.microsoft.com/office/drawing/2014/main" id="{0FCD3E93-C34D-4300-AC95-A1EBADBF7876}"/>
              </a:ext>
            </a:extLst>
          </p:cNvPr>
          <p:cNvGraphicFramePr>
            <a:graphicFrameLocks noGrp="1"/>
          </p:cNvGraphicFramePr>
          <p:nvPr>
            <p:ph type="chart" sz="quarter" idx="13"/>
            <p:extLst>
              <p:ext uri="{D42A27DB-BD31-4B8C-83A1-F6EECF244321}">
                <p14:modId xmlns:p14="http://schemas.microsoft.com/office/powerpoint/2010/main" val="2011486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9D845-A915-4878-BD46-F00B26467BB7}"/>
              </a:ext>
            </a:extLst>
          </p:cNvPr>
          <p:cNvSpPr>
            <a:spLocks noGrp="1"/>
          </p:cNvSpPr>
          <p:nvPr>
            <p:ph type="body" sz="quarter" idx="14"/>
          </p:nvPr>
        </p:nvSpPr>
        <p:spPr/>
        <p:txBody>
          <a:bodyPr/>
          <a:lstStyle/>
          <a:p>
            <a:r>
              <a:rPr lang="en-US"/>
              <a:t>04/08/2018 - 04/08/2018</a:t>
            </a:r>
          </a:p>
        </p:txBody>
      </p:sp>
      <p:sp>
        <p:nvSpPr>
          <p:cNvPr id="5" name="Footer Placeholder 4">
            <a:extLst>
              <a:ext uri="{FF2B5EF4-FFF2-40B4-BE49-F238E27FC236}">
                <a16:creationId xmlns:a16="http://schemas.microsoft.com/office/drawing/2014/main" id="{D9C5E5FF-4FA9-4451-83A7-A42881346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493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597B-E3AD-45F7-A7D9-F711FE5D2CB3}"/>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6CEF789B-1DD1-4350-A669-A4FAF7FC48FF}"/>
              </a:ext>
            </a:extLst>
          </p:cNvPr>
          <p:cNvGraphicFramePr>
            <a:graphicFrameLocks noGrp="1"/>
          </p:cNvGraphicFramePr>
          <p:nvPr>
            <p:ph type="tbl" sz="quarter" idx="13"/>
            <p:extLst>
              <p:ext uri="{D42A27DB-BD31-4B8C-83A1-F6EECF244321}">
                <p14:modId xmlns:p14="http://schemas.microsoft.com/office/powerpoint/2010/main" val="428315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76276874"/>
                    </a:ext>
                  </a:extLst>
                </a:gridCol>
                <a:gridCol w="493776">
                  <a:extLst>
                    <a:ext uri="{9D8B030D-6E8A-4147-A177-3AD203B41FA5}">
                      <a16:colId xmlns:a16="http://schemas.microsoft.com/office/drawing/2014/main" val="3802713807"/>
                    </a:ext>
                  </a:extLst>
                </a:gridCol>
                <a:gridCol w="493776">
                  <a:extLst>
                    <a:ext uri="{9D8B030D-6E8A-4147-A177-3AD203B41FA5}">
                      <a16:colId xmlns:a16="http://schemas.microsoft.com/office/drawing/2014/main" val="1781328474"/>
                    </a:ext>
                  </a:extLst>
                </a:gridCol>
                <a:gridCol w="493776">
                  <a:extLst>
                    <a:ext uri="{9D8B030D-6E8A-4147-A177-3AD203B41FA5}">
                      <a16:colId xmlns:a16="http://schemas.microsoft.com/office/drawing/2014/main" val="714201032"/>
                    </a:ext>
                  </a:extLst>
                </a:gridCol>
                <a:gridCol w="493776">
                  <a:extLst>
                    <a:ext uri="{9D8B030D-6E8A-4147-A177-3AD203B41FA5}">
                      <a16:colId xmlns:a16="http://schemas.microsoft.com/office/drawing/2014/main" val="325222171"/>
                    </a:ext>
                  </a:extLst>
                </a:gridCol>
                <a:gridCol w="493776">
                  <a:extLst>
                    <a:ext uri="{9D8B030D-6E8A-4147-A177-3AD203B41FA5}">
                      <a16:colId xmlns:a16="http://schemas.microsoft.com/office/drawing/2014/main" val="4229989875"/>
                    </a:ext>
                  </a:extLst>
                </a:gridCol>
                <a:gridCol w="493776">
                  <a:extLst>
                    <a:ext uri="{9D8B030D-6E8A-4147-A177-3AD203B41FA5}">
                      <a16:colId xmlns:a16="http://schemas.microsoft.com/office/drawing/2014/main" val="1957253333"/>
                    </a:ext>
                  </a:extLst>
                </a:gridCol>
                <a:gridCol w="493776">
                  <a:extLst>
                    <a:ext uri="{9D8B030D-6E8A-4147-A177-3AD203B41FA5}">
                      <a16:colId xmlns:a16="http://schemas.microsoft.com/office/drawing/2014/main" val="3578058562"/>
                    </a:ext>
                  </a:extLst>
                </a:gridCol>
                <a:gridCol w="493776">
                  <a:extLst>
                    <a:ext uri="{9D8B030D-6E8A-4147-A177-3AD203B41FA5}">
                      <a16:colId xmlns:a16="http://schemas.microsoft.com/office/drawing/2014/main" val="3001001727"/>
                    </a:ext>
                  </a:extLst>
                </a:gridCol>
                <a:gridCol w="493776">
                  <a:extLst>
                    <a:ext uri="{9D8B030D-6E8A-4147-A177-3AD203B41FA5}">
                      <a16:colId xmlns:a16="http://schemas.microsoft.com/office/drawing/2014/main" val="184036874"/>
                    </a:ext>
                  </a:extLst>
                </a:gridCol>
                <a:gridCol w="493776">
                  <a:extLst>
                    <a:ext uri="{9D8B030D-6E8A-4147-A177-3AD203B41FA5}">
                      <a16:colId xmlns:a16="http://schemas.microsoft.com/office/drawing/2014/main" val="1669269015"/>
                    </a:ext>
                  </a:extLst>
                </a:gridCol>
                <a:gridCol w="493776">
                  <a:extLst>
                    <a:ext uri="{9D8B030D-6E8A-4147-A177-3AD203B41FA5}">
                      <a16:colId xmlns:a16="http://schemas.microsoft.com/office/drawing/2014/main" val="2521396181"/>
                    </a:ext>
                  </a:extLst>
                </a:gridCol>
                <a:gridCol w="493776">
                  <a:extLst>
                    <a:ext uri="{9D8B030D-6E8A-4147-A177-3AD203B41FA5}">
                      <a16:colId xmlns:a16="http://schemas.microsoft.com/office/drawing/2014/main" val="2740024500"/>
                    </a:ext>
                  </a:extLst>
                </a:gridCol>
                <a:gridCol w="493776">
                  <a:extLst>
                    <a:ext uri="{9D8B030D-6E8A-4147-A177-3AD203B41FA5}">
                      <a16:colId xmlns:a16="http://schemas.microsoft.com/office/drawing/2014/main" val="33348782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9505379"/>
                  </a:ext>
                </a:extLst>
              </a:tr>
              <a:tr h="370840">
                <a:tc>
                  <a:txBody>
                    <a:bodyPr/>
                    <a:lstStyle/>
                    <a:p>
                      <a:r>
                        <a:rPr lang="en-US" sz="1000"/>
                        <a:t>@docupy</a:t>
                      </a:r>
                    </a:p>
                  </a:txBody>
                  <a:tcPr/>
                </a:tc>
                <a:tc>
                  <a:txBody>
                    <a:bodyPr/>
                    <a:lstStyle/>
                    <a:p>
                      <a:r>
                        <a:rPr lang="en-US" sz="1000"/>
                        <a:t>5101</a:t>
                      </a:r>
                    </a:p>
                  </a:txBody>
                  <a:tcPr/>
                </a:tc>
                <a:tc>
                  <a:txBody>
                    <a:bodyPr/>
                    <a:lstStyle/>
                    <a:p>
                      <a:r>
                        <a:rPr lang="en-US" sz="1000"/>
                        <a:t>4883</a:t>
                      </a:r>
                    </a:p>
                  </a:txBody>
                  <a:tcPr/>
                </a:tc>
                <a:tc>
                  <a:txBody>
                    <a:bodyPr/>
                    <a:lstStyle/>
                    <a:p>
                      <a:r>
                        <a:rPr lang="en-US" sz="1000"/>
                        <a:t>103</a:t>
                      </a:r>
                    </a:p>
                  </a:txBody>
                  <a:tcPr/>
                </a:tc>
                <a:tc>
                  <a:txBody>
                    <a:bodyPr/>
                    <a:lstStyle/>
                    <a:p>
                      <a:r>
                        <a:rPr lang="en-US" sz="1000"/>
                        <a:t>47</a:t>
                      </a:r>
                    </a:p>
                  </a:txBody>
                  <a:tcPr/>
                </a:tc>
                <a:tc>
                  <a:txBody>
                    <a:bodyPr/>
                    <a:lstStyle/>
                    <a:p>
                      <a:r>
                        <a:rPr lang="en-US" sz="1000"/>
                        <a:t>13</a:t>
                      </a:r>
                    </a:p>
                  </a:txBody>
                  <a:tcPr/>
                </a:tc>
                <a:tc>
                  <a:txBody>
                    <a:bodyPr/>
                    <a:lstStyle/>
                    <a:p>
                      <a:r>
                        <a:rPr lang="en-US" sz="1000"/>
                        <a:t>43</a:t>
                      </a:r>
                    </a:p>
                  </a:txBody>
                  <a:tcPr/>
                </a:tc>
                <a:tc>
                  <a:txBody>
                    <a:bodyPr/>
                    <a:lstStyle/>
                    <a:p>
                      <a:r>
                        <a:rPr lang="en-US" sz="1000"/>
                        <a:t>2913</a:t>
                      </a:r>
                    </a:p>
                  </a:txBody>
                  <a:tcPr/>
                </a:tc>
                <a:tc>
                  <a:txBody>
                    <a:bodyPr/>
                    <a:lstStyle/>
                    <a:p>
                      <a:r>
                        <a:rPr lang="en-US" sz="1000"/>
                        <a:t>2801</a:t>
                      </a:r>
                    </a:p>
                  </a:txBody>
                  <a:tcPr/>
                </a:tc>
                <a:tc>
                  <a:txBody>
                    <a:bodyPr/>
                    <a:lstStyle/>
                    <a:p>
                      <a:r>
                        <a:rPr lang="en-US" sz="1000"/>
                        <a:t>6390</a:t>
                      </a:r>
                    </a:p>
                  </a:txBody>
                  <a:tcPr/>
                </a:tc>
                <a:tc>
                  <a:txBody>
                    <a:bodyPr/>
                    <a:lstStyle/>
                    <a:p>
                      <a:r>
                        <a:rPr lang="en-US" sz="1000"/>
                        <a:t>639</a:t>
                      </a:r>
                    </a:p>
                  </a:txBody>
                  <a:tcPr/>
                </a:tc>
                <a:tc>
                  <a:txBody>
                    <a:bodyPr/>
                    <a:lstStyle/>
                    <a:p>
                      <a:r>
                        <a:rPr lang="en-US" sz="1000"/>
                        <a:t>2488</a:t>
                      </a:r>
                    </a:p>
                  </a:txBody>
                  <a:tcPr/>
                </a:tc>
                <a:tc>
                  <a:txBody>
                    <a:bodyPr/>
                    <a:lstStyle/>
                    <a:p>
                      <a:r>
                        <a:rPr lang="en-US" sz="1000"/>
                        <a:t>7.8657%</a:t>
                      </a:r>
                    </a:p>
                  </a:txBody>
                  <a:tcPr/>
                </a:tc>
                <a:tc>
                  <a:txBody>
                    <a:bodyPr/>
                    <a:lstStyle/>
                    <a:p>
                      <a:r>
                        <a:rPr lang="en-US" sz="1000"/>
                        <a:t>15.9%</a:t>
                      </a:r>
                    </a:p>
                  </a:txBody>
                  <a:tcPr/>
                </a:tc>
                <a:extLst>
                  <a:ext uri="{0D108BD9-81ED-4DB2-BD59-A6C34878D82A}">
                    <a16:rowId xmlns:a16="http://schemas.microsoft.com/office/drawing/2014/main" val="369911118"/>
                  </a:ext>
                </a:extLst>
              </a:tr>
            </a:tbl>
          </a:graphicData>
        </a:graphic>
      </p:graphicFrame>
      <p:sp>
        <p:nvSpPr>
          <p:cNvPr id="4" name="Text Placeholder 3">
            <a:extLst>
              <a:ext uri="{FF2B5EF4-FFF2-40B4-BE49-F238E27FC236}">
                <a16:creationId xmlns:a16="http://schemas.microsoft.com/office/drawing/2014/main" id="{69A56AA7-C28D-4AD3-A2EA-C567BA39589E}"/>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4194460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BB0A-548D-4EA3-A501-F9B113891010}"/>
              </a:ext>
            </a:extLst>
          </p:cNvPr>
          <p:cNvSpPr>
            <a:spLocks noGrp="1"/>
          </p:cNvSpPr>
          <p:nvPr>
            <p:ph type="title"/>
          </p:nvPr>
        </p:nvSpPr>
        <p:spPr/>
        <p:txBody>
          <a:bodyPr/>
          <a:lstStyle/>
          <a:p>
            <a:r>
              <a:rPr lang="en-US"/>
              <a:t>Veränderung Twitter Follower</a:t>
            </a:r>
          </a:p>
        </p:txBody>
      </p:sp>
      <p:graphicFrame>
        <p:nvGraphicFramePr>
          <p:cNvPr id="6" name="Chart Placeholder 5">
            <a:extLst>
              <a:ext uri="{FF2B5EF4-FFF2-40B4-BE49-F238E27FC236}">
                <a16:creationId xmlns:a16="http://schemas.microsoft.com/office/drawing/2014/main" id="{9FBDB3BF-1A55-474D-8168-AF706012D745}"/>
              </a:ext>
            </a:extLst>
          </p:cNvPr>
          <p:cNvGraphicFramePr>
            <a:graphicFrameLocks noGrp="1"/>
          </p:cNvGraphicFramePr>
          <p:nvPr>
            <p:ph type="chart" sz="quarter" idx="13"/>
            <p:extLst>
              <p:ext uri="{D42A27DB-BD31-4B8C-83A1-F6EECF244321}">
                <p14:modId xmlns:p14="http://schemas.microsoft.com/office/powerpoint/2010/main" val="993483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D5E373-D98A-4DCD-BD56-315E37A947D3}"/>
              </a:ext>
            </a:extLst>
          </p:cNvPr>
          <p:cNvSpPr>
            <a:spLocks noGrp="1"/>
          </p:cNvSpPr>
          <p:nvPr>
            <p:ph type="body" sz="quarter" idx="14"/>
          </p:nvPr>
        </p:nvSpPr>
        <p:spPr/>
        <p:txBody>
          <a:bodyPr/>
          <a:lstStyle/>
          <a:p>
            <a:r>
              <a:rPr lang="en-US"/>
              <a:t>04/02/2018 - 04/08/2018</a:t>
            </a:r>
          </a:p>
        </p:txBody>
      </p:sp>
      <p:sp>
        <p:nvSpPr>
          <p:cNvPr id="5" name="Footer Placeholder 4">
            <a:extLst>
              <a:ext uri="{FF2B5EF4-FFF2-40B4-BE49-F238E27FC236}">
                <a16:creationId xmlns:a16="http://schemas.microsoft.com/office/drawing/2014/main" id="{D9BD5454-AE04-43F4-BDA5-761A3BC7E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7692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F6EBD-0295-40AF-A28A-7A9ECBFAE2F9}"/>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9BD1B3F8-2F3F-438D-BC63-0E6DA841DFB7}"/>
              </a:ext>
            </a:extLst>
          </p:cNvPr>
          <p:cNvGraphicFramePr>
            <a:graphicFrameLocks noGrp="1"/>
          </p:cNvGraphicFramePr>
          <p:nvPr>
            <p:ph type="chart" sz="quarter" idx="13"/>
            <p:extLst>
              <p:ext uri="{D42A27DB-BD31-4B8C-83A1-F6EECF244321}">
                <p14:modId xmlns:p14="http://schemas.microsoft.com/office/powerpoint/2010/main" val="1611095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A13D9A-B968-4311-B180-F0B071431C20}"/>
              </a:ext>
            </a:extLst>
          </p:cNvPr>
          <p:cNvSpPr>
            <a:spLocks noGrp="1"/>
          </p:cNvSpPr>
          <p:nvPr>
            <p:ph type="body" sz="quarter" idx="14"/>
          </p:nvPr>
        </p:nvSpPr>
        <p:spPr/>
        <p:txBody>
          <a:bodyPr/>
          <a:lstStyle/>
          <a:p>
            <a:r>
              <a:rPr lang="en-US"/>
              <a:t>03/05/2018 - 04/15/2018</a:t>
            </a:r>
          </a:p>
        </p:txBody>
      </p:sp>
      <p:sp>
        <p:nvSpPr>
          <p:cNvPr id="5" name="Footer Placeholder 4">
            <a:extLst>
              <a:ext uri="{FF2B5EF4-FFF2-40B4-BE49-F238E27FC236}">
                <a16:creationId xmlns:a16="http://schemas.microsoft.com/office/drawing/2014/main" id="{A4B7772D-3AC6-47F1-A366-DCFFBCD6D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196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1B9E-6116-4DAD-A654-10CAC27EBA3A}"/>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BE5ECE24-B46E-4D9B-BF55-7E79855EABB0}"/>
              </a:ext>
            </a:extLst>
          </p:cNvPr>
          <p:cNvGraphicFramePr>
            <a:graphicFrameLocks noGrp="1"/>
          </p:cNvGraphicFramePr>
          <p:nvPr>
            <p:ph type="tbl" sz="quarter" idx="13"/>
            <p:extLst>
              <p:ext uri="{D42A27DB-BD31-4B8C-83A1-F6EECF244321}">
                <p14:modId xmlns:p14="http://schemas.microsoft.com/office/powerpoint/2010/main" val="232790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6457626"/>
                    </a:ext>
                  </a:extLst>
                </a:gridCol>
                <a:gridCol w="699516">
                  <a:extLst>
                    <a:ext uri="{9D8B030D-6E8A-4147-A177-3AD203B41FA5}">
                      <a16:colId xmlns:a16="http://schemas.microsoft.com/office/drawing/2014/main" val="1759251407"/>
                    </a:ext>
                  </a:extLst>
                </a:gridCol>
                <a:gridCol w="699516">
                  <a:extLst>
                    <a:ext uri="{9D8B030D-6E8A-4147-A177-3AD203B41FA5}">
                      <a16:colId xmlns:a16="http://schemas.microsoft.com/office/drawing/2014/main" val="2385131545"/>
                    </a:ext>
                  </a:extLst>
                </a:gridCol>
                <a:gridCol w="658368">
                  <a:extLst>
                    <a:ext uri="{9D8B030D-6E8A-4147-A177-3AD203B41FA5}">
                      <a16:colId xmlns:a16="http://schemas.microsoft.com/office/drawing/2014/main" val="2268206601"/>
                    </a:ext>
                  </a:extLst>
                </a:gridCol>
                <a:gridCol w="658368">
                  <a:extLst>
                    <a:ext uri="{9D8B030D-6E8A-4147-A177-3AD203B41FA5}">
                      <a16:colId xmlns:a16="http://schemas.microsoft.com/office/drawing/2014/main" val="3024702847"/>
                    </a:ext>
                  </a:extLst>
                </a:gridCol>
                <a:gridCol w="658368">
                  <a:extLst>
                    <a:ext uri="{9D8B030D-6E8A-4147-A177-3AD203B41FA5}">
                      <a16:colId xmlns:a16="http://schemas.microsoft.com/office/drawing/2014/main" val="3295664320"/>
                    </a:ext>
                  </a:extLst>
                </a:gridCol>
                <a:gridCol w="699516">
                  <a:extLst>
                    <a:ext uri="{9D8B030D-6E8A-4147-A177-3AD203B41FA5}">
                      <a16:colId xmlns:a16="http://schemas.microsoft.com/office/drawing/2014/main" val="4251000606"/>
                    </a:ext>
                  </a:extLst>
                </a:gridCol>
                <a:gridCol w="699516">
                  <a:extLst>
                    <a:ext uri="{9D8B030D-6E8A-4147-A177-3AD203B41FA5}">
                      <a16:colId xmlns:a16="http://schemas.microsoft.com/office/drawing/2014/main" val="4251072606"/>
                    </a:ext>
                  </a:extLst>
                </a:gridCol>
                <a:gridCol w="699516">
                  <a:extLst>
                    <a:ext uri="{9D8B030D-6E8A-4147-A177-3AD203B41FA5}">
                      <a16:colId xmlns:a16="http://schemas.microsoft.com/office/drawing/2014/main" val="3036511384"/>
                    </a:ext>
                  </a:extLst>
                </a:gridCol>
                <a:gridCol w="658368">
                  <a:extLst>
                    <a:ext uri="{9D8B030D-6E8A-4147-A177-3AD203B41FA5}">
                      <a16:colId xmlns:a16="http://schemas.microsoft.com/office/drawing/2014/main" val="9463756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7901846"/>
                  </a:ext>
                </a:extLst>
              </a:tr>
              <a:tr h="370840">
                <a:tc>
                  <a:txBody>
                    <a:bodyPr/>
                    <a:lstStyle/>
                    <a:p>
                      <a:r>
                        <a:rPr lang="en-US" sz="1000"/>
                        <a:t>docupy</a:t>
                      </a:r>
                    </a:p>
                  </a:txBody>
                  <a:tcPr/>
                </a:tc>
                <a:tc>
                  <a:txBody>
                    <a:bodyPr/>
                    <a:lstStyle/>
                    <a:p>
                      <a:r>
                        <a:rPr lang="en-US" sz="1000"/>
                        <a:t>1565</a:t>
                      </a:r>
                    </a:p>
                  </a:txBody>
                  <a:tcPr/>
                </a:tc>
                <a:tc>
                  <a:txBody>
                    <a:bodyPr/>
                    <a:lstStyle/>
                    <a:p>
                      <a:r>
                        <a:rPr lang="en-US" sz="1000"/>
                        <a:t>1537</a:t>
                      </a:r>
                    </a:p>
                  </a:txBody>
                  <a:tcPr/>
                </a:tc>
                <a:tc>
                  <a:txBody>
                    <a:bodyPr/>
                    <a:lstStyle/>
                    <a:p>
                      <a:r>
                        <a:rPr lang="en-US" sz="1000"/>
                        <a:t>8</a:t>
                      </a:r>
                    </a:p>
                  </a:txBody>
                  <a:tcPr/>
                </a:tc>
                <a:tc>
                  <a:txBody>
                    <a:bodyPr/>
                    <a:lstStyle/>
                    <a:p>
                      <a:r>
                        <a:rPr lang="en-US" sz="1000"/>
                        <a:t>32</a:t>
                      </a:r>
                    </a:p>
                  </a:txBody>
                  <a:tcPr/>
                </a:tc>
                <a:tc>
                  <a:txBody>
                    <a:bodyPr/>
                    <a:lstStyle/>
                    <a:p>
                      <a:r>
                        <a:rPr lang="en-US" sz="1000"/>
                        <a:t>1</a:t>
                      </a:r>
                    </a:p>
                  </a:txBody>
                  <a:tcPr/>
                </a:tc>
                <a:tc>
                  <a:txBody>
                    <a:bodyPr/>
                    <a:lstStyle/>
                    <a:p>
                      <a:r>
                        <a:rPr lang="en-US" sz="1000"/>
                        <a:t>41</a:t>
                      </a:r>
                    </a:p>
                  </a:txBody>
                  <a:tcPr/>
                </a:tc>
                <a:tc>
                  <a:txBody>
                    <a:bodyPr/>
                    <a:lstStyle/>
                    <a:p>
                      <a:r>
                        <a:rPr lang="en-US" sz="1000"/>
                        <a:t>1588</a:t>
                      </a:r>
                    </a:p>
                  </a:txBody>
                  <a:tcPr/>
                </a:tc>
                <a:tc>
                  <a:txBody>
                    <a:bodyPr/>
                    <a:lstStyle/>
                    <a:p>
                      <a:r>
                        <a:rPr lang="en-US" sz="1000"/>
                        <a:t>23</a:t>
                      </a:r>
                    </a:p>
                  </a:txBody>
                  <a:tcPr/>
                </a:tc>
                <a:tc>
                  <a:txBody>
                    <a:bodyPr/>
                    <a:lstStyle/>
                    <a:p>
                      <a:r>
                        <a:rPr lang="en-US" sz="1000"/>
                        <a:t>4.9363%</a:t>
                      </a:r>
                    </a:p>
                  </a:txBody>
                  <a:tcPr/>
                </a:tc>
                <a:extLst>
                  <a:ext uri="{0D108BD9-81ED-4DB2-BD59-A6C34878D82A}">
                    <a16:rowId xmlns:a16="http://schemas.microsoft.com/office/drawing/2014/main" val="152258172"/>
                  </a:ext>
                </a:extLst>
              </a:tr>
            </a:tbl>
          </a:graphicData>
        </a:graphic>
      </p:graphicFrame>
      <p:sp>
        <p:nvSpPr>
          <p:cNvPr id="4" name="Text Placeholder 3">
            <a:extLst>
              <a:ext uri="{FF2B5EF4-FFF2-40B4-BE49-F238E27FC236}">
                <a16:creationId xmlns:a16="http://schemas.microsoft.com/office/drawing/2014/main" id="{A76C073F-D886-4050-829C-E632EB4A5BFC}"/>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4258010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6066D-F7BF-4317-BDA8-702D80E42035}"/>
              </a:ext>
            </a:extLst>
          </p:cNvPr>
          <p:cNvSpPr>
            <a:spLocks noGrp="1"/>
          </p:cNvSpPr>
          <p:nvPr>
            <p:ph type="title"/>
          </p:nvPr>
        </p:nvSpPr>
        <p:spPr/>
        <p:txBody>
          <a:bodyPr/>
          <a:lstStyle/>
          <a:p>
            <a:r>
              <a:rPr lang="en-US"/>
              <a:t>Twitter Own and Retweeted Tweets Table - 1 of 6</a:t>
            </a:r>
          </a:p>
        </p:txBody>
      </p:sp>
      <p:graphicFrame>
        <p:nvGraphicFramePr>
          <p:cNvPr id="5" name="Table Placeholder 4">
            <a:extLst>
              <a:ext uri="{FF2B5EF4-FFF2-40B4-BE49-F238E27FC236}">
                <a16:creationId xmlns:a16="http://schemas.microsoft.com/office/drawing/2014/main" id="{264D7912-7234-4984-BA7F-F40571341310}"/>
              </a:ext>
            </a:extLst>
          </p:cNvPr>
          <p:cNvGraphicFramePr>
            <a:graphicFrameLocks noGrp="1"/>
          </p:cNvGraphicFramePr>
          <p:nvPr>
            <p:ph type="tbl" sz="quarter" idx="13"/>
            <p:extLst>
              <p:ext uri="{D42A27DB-BD31-4B8C-83A1-F6EECF244321}">
                <p14:modId xmlns:p14="http://schemas.microsoft.com/office/powerpoint/2010/main" val="3576339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7646799"/>
                    </a:ext>
                  </a:extLst>
                </a:gridCol>
                <a:gridCol w="822960">
                  <a:extLst>
                    <a:ext uri="{9D8B030D-6E8A-4147-A177-3AD203B41FA5}">
                      <a16:colId xmlns:a16="http://schemas.microsoft.com/office/drawing/2014/main" val="1427605898"/>
                    </a:ext>
                  </a:extLst>
                </a:gridCol>
                <a:gridCol w="822960">
                  <a:extLst>
                    <a:ext uri="{9D8B030D-6E8A-4147-A177-3AD203B41FA5}">
                      <a16:colId xmlns:a16="http://schemas.microsoft.com/office/drawing/2014/main" val="3635389986"/>
                    </a:ext>
                  </a:extLst>
                </a:gridCol>
                <a:gridCol w="822960">
                  <a:extLst>
                    <a:ext uri="{9D8B030D-6E8A-4147-A177-3AD203B41FA5}">
                      <a16:colId xmlns:a16="http://schemas.microsoft.com/office/drawing/2014/main" val="650370412"/>
                    </a:ext>
                  </a:extLst>
                </a:gridCol>
                <a:gridCol w="822960">
                  <a:extLst>
                    <a:ext uri="{9D8B030D-6E8A-4147-A177-3AD203B41FA5}">
                      <a16:colId xmlns:a16="http://schemas.microsoft.com/office/drawing/2014/main" val="2778804393"/>
                    </a:ext>
                  </a:extLst>
                </a:gridCol>
                <a:gridCol w="822960">
                  <a:extLst>
                    <a:ext uri="{9D8B030D-6E8A-4147-A177-3AD203B41FA5}">
                      <a16:colId xmlns:a16="http://schemas.microsoft.com/office/drawing/2014/main" val="3458840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5613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- 2018-04-09 15:13:35</a:t>
                      </a:r>
                      <a:r>
                        <a:rPr kumimoji="0" lang="de-DE" sz="1000" b="0" i="0" u="none" strike="noStrike" kern="1200" cap="none" spc="0" normalizeH="0" baseline="0" noProof="0">
                          <a:ln>
                            <a:noFill/>
                          </a:ln>
                          <a:solidFill>
                            <a:prstClr val="black"/>
                          </a:solidFill>
                          <a:effectLst/>
                          <a:uLnTx/>
                          <a:uFillTx/>
                          <a:latin typeface="+mn-lt"/>
                          <a:ea typeface="+mn-ea"/>
                          <a:cs typeface="+mn-cs"/>
                        </a:rPr>
                        <a:t>
Sie haben “1000 Mal berührt” geschrieben, waren Artenvielfaltsforscher oder Zahnarzt - Bundestagsmitglieder über ihre Berufe vor ihrer Zeit als Abgeordnete. #ungleichland https://t.co/14WoP2wcF7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5.1951%</a:t>
                      </a:r>
                    </a:p>
                  </a:txBody>
                  <a:tcPr/>
                </a:tc>
                <a:extLst>
                  <a:ext uri="{0D108BD9-81ED-4DB2-BD59-A6C34878D82A}">
                    <a16:rowId xmlns:a16="http://schemas.microsoft.com/office/drawing/2014/main" val="30895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- 2018-04-04 15:01:21</a:t>
                      </a:r>
                      <a:r>
                        <a:rPr kumimoji="0" lang="de-DE" sz="1000" b="0" i="0" u="none" strike="noStrike" kern="1200" cap="none" spc="0" normalizeH="0" baseline="0" noProof="0">
                          <a:ln>
                            <a:noFill/>
                          </a:ln>
                          <a:solidFill>
                            <a:prstClr val="black"/>
                          </a:solidFill>
                          <a:effectLst/>
                          <a:uLnTx/>
                          <a:uFillTx/>
                          <a:latin typeface="+mn-lt"/>
                          <a:ea typeface="+mn-ea"/>
                          <a:cs typeface="+mn-cs"/>
                        </a:rPr>
                        <a:t>
Über 16% der Abgeordneten im Bundestag sind Juristen. In der deutschen Gesamtbevölkerung sind es unter 1%. Passt das zusammen? #ungleichland https://t.co/4uC2AOz0cg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0.6535%</a:t>
                      </a:r>
                    </a:p>
                  </a:txBody>
                  <a:tcPr/>
                </a:tc>
                <a:extLst>
                  <a:ext uri="{0D108BD9-81ED-4DB2-BD59-A6C34878D82A}">
                    <a16:rowId xmlns:a16="http://schemas.microsoft.com/office/drawing/2014/main" val="90310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- 2018-03-29 15:00:17</a:t>
                      </a:r>
                      <a:r>
                        <a:rPr kumimoji="0" lang="de-DE" sz="1000" b="0" i="0" u="none" strike="noStrike" kern="1200" cap="none" spc="0" normalizeH="0" baseline="0" noProof="0">
                          <a:ln>
                            <a:noFill/>
                          </a:ln>
                          <a:solidFill>
                            <a:prstClr val="black"/>
                          </a:solidFill>
                          <a:effectLst/>
                          <a:uLnTx/>
                          <a:uFillTx/>
                          <a:latin typeface="+mn-lt"/>
                          <a:ea typeface="+mn-ea"/>
                          <a:cs typeface="+mn-cs"/>
                        </a:rPr>
                        <a:t>
Wer hat die Macht im #ungleichland? Wir suchen nach Antworten - im Deutschen Bundestag, in Duisburg-Marxloh und in Leipzig-Grünau. https://t.co/QXifo3PlZa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12.4036%</a:t>
                      </a:r>
                    </a:p>
                  </a:txBody>
                  <a:tcPr/>
                </a:tc>
                <a:extLst>
                  <a:ext uri="{0D108BD9-81ED-4DB2-BD59-A6C34878D82A}">
                    <a16:rowId xmlns:a16="http://schemas.microsoft.com/office/drawing/2014/main" val="95874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- 2018-03-22 15:03:49</a:t>
                      </a:r>
                      <a:r>
                        <a:rPr kumimoji="0" lang="de-DE" sz="1000" b="0" i="0" u="none" strike="noStrike" kern="1200" cap="none" spc="0" normalizeH="0" baseline="0" noProof="0">
                          <a:ln>
                            <a:noFill/>
                          </a:ln>
                          <a:solidFill>
                            <a:prstClr val="black"/>
                          </a:solidFill>
                          <a:effectLst/>
                          <a:uLnTx/>
                          <a:uFillTx/>
                          <a:latin typeface="+mn-lt"/>
                          <a:ea typeface="+mn-ea"/>
                          <a:cs typeface="+mn-cs"/>
                        </a:rPr>
                        <a:t>
Ein Monopoly-Spiel mit unterschiedlichen Startbedingungen. Wie beeinflussen Vorteile unser Verhalten? Paul Piff, Professor für Sozialverhalten, mit einem Versuch. #ungleichland https://t.co/a1IKKSbqnx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3.5640%</a:t>
                      </a:r>
                    </a:p>
                  </a:txBody>
                  <a:tcPr/>
                </a:tc>
                <a:extLst>
                  <a:ext uri="{0D108BD9-81ED-4DB2-BD59-A6C34878D82A}">
                    <a16:rowId xmlns:a16="http://schemas.microsoft.com/office/drawing/2014/main" val="326828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- 2018-03-19 15:01:22</a:t>
                      </a:r>
                      <a:r>
                        <a:rPr kumimoji="0" lang="de-DE" sz="1000" b="0" i="0" u="none" strike="noStrike" kern="1200" cap="none" spc="0" normalizeH="0" baseline="0" noProof="0">
                          <a:ln>
                            <a:noFill/>
                          </a:ln>
                          <a:solidFill>
                            <a:prstClr val="black"/>
                          </a:solidFill>
                          <a:effectLst/>
                          <a:uLnTx/>
                          <a:uFillTx/>
                          <a:latin typeface="+mn-lt"/>
                          <a:ea typeface="+mn-ea"/>
                          <a:cs typeface="+mn-cs"/>
                        </a:rPr>
                        <a:t>
Bemühen sich arbeitlose Menschen nicht genug? – Privatschülerin Kimia antwortet auf diese Frage mit einer sehr persönlichen Geschichte aus dem #ungleichland. https://t.co/mIy8oC3qpy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1.6817%</a:t>
                      </a:r>
                    </a:p>
                  </a:txBody>
                  <a:tcPr/>
                </a:tc>
                <a:extLst>
                  <a:ext uri="{0D108BD9-81ED-4DB2-BD59-A6C34878D82A}">
                    <a16:rowId xmlns:a16="http://schemas.microsoft.com/office/drawing/2014/main" val="2021726558"/>
                  </a:ext>
                </a:extLst>
              </a:tr>
            </a:tbl>
          </a:graphicData>
        </a:graphic>
      </p:graphicFrame>
      <p:sp>
        <p:nvSpPr>
          <p:cNvPr id="4" name="Text Placeholder 3">
            <a:extLst>
              <a:ext uri="{FF2B5EF4-FFF2-40B4-BE49-F238E27FC236}">
                <a16:creationId xmlns:a16="http://schemas.microsoft.com/office/drawing/2014/main" id="{3BB975B6-42F3-46A7-B2FE-378749180AB6}"/>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262164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E284B-E6B8-473F-8456-0BB697CD90B9}"/>
              </a:ext>
            </a:extLst>
          </p:cNvPr>
          <p:cNvSpPr>
            <a:spLocks noGrp="1"/>
          </p:cNvSpPr>
          <p:nvPr>
            <p:ph type="title"/>
          </p:nvPr>
        </p:nvSpPr>
        <p:spPr/>
        <p:txBody>
          <a:bodyPr/>
          <a:lstStyle/>
          <a:p>
            <a:r>
              <a:rPr lang="en-US"/>
              <a:t>Twitter Own and Retweeted Tweets Table - 2 of 6</a:t>
            </a:r>
          </a:p>
        </p:txBody>
      </p:sp>
      <p:graphicFrame>
        <p:nvGraphicFramePr>
          <p:cNvPr id="5" name="Table Placeholder 4">
            <a:extLst>
              <a:ext uri="{FF2B5EF4-FFF2-40B4-BE49-F238E27FC236}">
                <a16:creationId xmlns:a16="http://schemas.microsoft.com/office/drawing/2014/main" id="{50B6371E-381B-4344-8223-E16D8446083A}"/>
              </a:ext>
            </a:extLst>
          </p:cNvPr>
          <p:cNvGraphicFramePr>
            <a:graphicFrameLocks noGrp="1"/>
          </p:cNvGraphicFramePr>
          <p:nvPr>
            <p:ph type="tbl" sz="quarter" idx="13"/>
            <p:extLst>
              <p:ext uri="{D42A27DB-BD31-4B8C-83A1-F6EECF244321}">
                <p14:modId xmlns:p14="http://schemas.microsoft.com/office/powerpoint/2010/main" val="366794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16420397"/>
                    </a:ext>
                  </a:extLst>
                </a:gridCol>
                <a:gridCol w="822960">
                  <a:extLst>
                    <a:ext uri="{9D8B030D-6E8A-4147-A177-3AD203B41FA5}">
                      <a16:colId xmlns:a16="http://schemas.microsoft.com/office/drawing/2014/main" val="932977669"/>
                    </a:ext>
                  </a:extLst>
                </a:gridCol>
                <a:gridCol w="822960">
                  <a:extLst>
                    <a:ext uri="{9D8B030D-6E8A-4147-A177-3AD203B41FA5}">
                      <a16:colId xmlns:a16="http://schemas.microsoft.com/office/drawing/2014/main" val="4221410446"/>
                    </a:ext>
                  </a:extLst>
                </a:gridCol>
                <a:gridCol w="822960">
                  <a:extLst>
                    <a:ext uri="{9D8B030D-6E8A-4147-A177-3AD203B41FA5}">
                      <a16:colId xmlns:a16="http://schemas.microsoft.com/office/drawing/2014/main" val="3361418738"/>
                    </a:ext>
                  </a:extLst>
                </a:gridCol>
                <a:gridCol w="822960">
                  <a:extLst>
                    <a:ext uri="{9D8B030D-6E8A-4147-A177-3AD203B41FA5}">
                      <a16:colId xmlns:a16="http://schemas.microsoft.com/office/drawing/2014/main" val="1379053107"/>
                    </a:ext>
                  </a:extLst>
                </a:gridCol>
                <a:gridCol w="822960">
                  <a:extLst>
                    <a:ext uri="{9D8B030D-6E8A-4147-A177-3AD203B41FA5}">
                      <a16:colId xmlns:a16="http://schemas.microsoft.com/office/drawing/2014/main" val="3633648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6867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- 2018-03-15 15:02:03</a:t>
                      </a:r>
                      <a:r>
                        <a:rPr kumimoji="0" lang="de-DE" sz="1000" b="0" i="0" u="none" strike="noStrike" kern="1200" cap="none" spc="0" normalizeH="0" baseline="0" noProof="0">
                          <a:ln>
                            <a:noFill/>
                          </a:ln>
                          <a:solidFill>
                            <a:prstClr val="black"/>
                          </a:solidFill>
                          <a:effectLst/>
                          <a:uLnTx/>
                          <a:uFillTx/>
                          <a:latin typeface="+mn-lt"/>
                          <a:ea typeface="+mn-ea"/>
                          <a:cs typeface="+mn-cs"/>
                        </a:rPr>
                        <a:t>
Von Herkunft und Reichtum – Wir haben den Schülern bei „Zwei Klassen” die Möglichkeit gegeben, sich gegenseitig Fragen zu stellen. #ungleichland https://t.co/xjeiSwRO4k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6.6610%</a:t>
                      </a:r>
                    </a:p>
                  </a:txBody>
                  <a:tcPr/>
                </a:tc>
                <a:extLst>
                  <a:ext uri="{0D108BD9-81ED-4DB2-BD59-A6C34878D82A}">
                    <a16:rowId xmlns:a16="http://schemas.microsoft.com/office/drawing/2014/main" val="187429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- 2018-03-12 15:02:18</a:t>
                      </a:r>
                      <a:r>
                        <a:rPr kumimoji="0" lang="de-DE" sz="1000" b="0" i="0" u="none" strike="noStrike" kern="1200" cap="none" spc="0" normalizeH="0" baseline="0" noProof="0">
                          <a:ln>
                            <a:noFill/>
                          </a:ln>
                          <a:solidFill>
                            <a:prstClr val="black"/>
                          </a:solidFill>
                          <a:effectLst/>
                          <a:uLnTx/>
                          <a:uFillTx/>
                          <a:latin typeface="+mn-lt"/>
                          <a:ea typeface="+mn-ea"/>
                          <a:cs typeface="+mn-cs"/>
                        </a:rPr>
                        <a:t>
„Im gewissen Sinne wird man ja schon irgendwo reingeboren. Und das kann man nun mal leider nicht ändern.”  – Wir wollten von Schülern verschiedener Schulformen wissen, ob alle Kinder in Deutschland die gleichen Chancen haben. #ungleichland https://t.co/ikthdaGILz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1.3325%</a:t>
                      </a:r>
                    </a:p>
                  </a:txBody>
                  <a:tcPr/>
                </a:tc>
                <a:extLst>
                  <a:ext uri="{0D108BD9-81ED-4DB2-BD59-A6C34878D82A}">
                    <a16:rowId xmlns:a16="http://schemas.microsoft.com/office/drawing/2014/main" val="413058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- 2018-03-08 15:01:09</a:t>
                      </a:r>
                      <a:r>
                        <a:rPr kumimoji="0" lang="de-DE" sz="1000" b="0" i="0" u="none" strike="noStrike" kern="1200" cap="none" spc="0" normalizeH="0" baseline="0" noProof="0">
                          <a:ln>
                            <a:noFill/>
                          </a:ln>
                          <a:solidFill>
                            <a:prstClr val="black"/>
                          </a:solidFill>
                          <a:effectLst/>
                          <a:uLnTx/>
                          <a:uFillTx/>
                          <a:latin typeface="+mn-lt"/>
                          <a:ea typeface="+mn-ea"/>
                          <a:cs typeface="+mn-cs"/>
                        </a:rPr>
                        <a:t>
Sprache und Herkunft: Wie sehr unterscheiden sich eine Waldorfschule aus Herne und eine Gesamtschule aus Köln-Kalk? #ungleichland https://t.co/kpxN9qOGFt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6.7195%</a:t>
                      </a:r>
                    </a:p>
                  </a:txBody>
                  <a:tcPr/>
                </a:tc>
                <a:extLst>
                  <a:ext uri="{0D108BD9-81ED-4DB2-BD59-A6C34878D82A}">
                    <a16:rowId xmlns:a16="http://schemas.microsoft.com/office/drawing/2014/main" val="112552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- 2018-03-05 15:01:09</a:t>
                      </a:r>
                      <a:r>
                        <a:rPr kumimoji="0" lang="de-DE" sz="1000" b="0" i="0" u="none" strike="noStrike" kern="1200" cap="none" spc="0" normalizeH="0" baseline="0" noProof="0">
                          <a:ln>
                            <a:noFill/>
                          </a:ln>
                          <a:solidFill>
                            <a:prstClr val="black"/>
                          </a:solidFill>
                          <a:effectLst/>
                          <a:uLnTx/>
                          <a:uFillTx/>
                          <a:latin typeface="+mn-lt"/>
                          <a:ea typeface="+mn-ea"/>
                          <a:cs typeface="+mn-cs"/>
                        </a:rPr>
                        <a:t>
Von der Krankenschwester zum Unternehmensberater – wir haben Schüler verschiedener Schulformen nach ihren Traumberufen gefragt. #ungleichland https://t.co/rJoLyskX73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1.0574%</a:t>
                      </a:r>
                    </a:p>
                  </a:txBody>
                  <a:tcPr/>
                </a:tc>
                <a:extLst>
                  <a:ext uri="{0D108BD9-81ED-4DB2-BD59-A6C34878D82A}">
                    <a16:rowId xmlns:a16="http://schemas.microsoft.com/office/drawing/2014/main" val="174140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- 2018-03-01 15:00:56</a:t>
                      </a:r>
                      <a:r>
                        <a:rPr kumimoji="0" lang="de-DE" sz="1000" b="0" i="0" u="none" strike="noStrike" kern="1200" cap="none" spc="0" normalizeH="0" baseline="0" noProof="0">
                          <a:ln>
                            <a:noFill/>
                          </a:ln>
                          <a:solidFill>
                            <a:prstClr val="black"/>
                          </a:solidFill>
                          <a:effectLst/>
                          <a:uLnTx/>
                          <a:uFillTx/>
                          <a:latin typeface="+mn-lt"/>
                          <a:ea typeface="+mn-ea"/>
                          <a:cs typeface="+mn-cs"/>
                        </a:rPr>
                        <a:t>
Zwei Klassen. Eine Frage.
Ab jetzt geht es im #ungleichland um Chancen. Haben alle Schüler dieselben? Oder bestimmt die Herkunft die Zukunft? https://t.co/iFWQfhyEBN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4.1757%</a:t>
                      </a:r>
                    </a:p>
                  </a:txBody>
                  <a:tcPr/>
                </a:tc>
                <a:extLst>
                  <a:ext uri="{0D108BD9-81ED-4DB2-BD59-A6C34878D82A}">
                    <a16:rowId xmlns:a16="http://schemas.microsoft.com/office/drawing/2014/main" val="3328155276"/>
                  </a:ext>
                </a:extLst>
              </a:tr>
            </a:tbl>
          </a:graphicData>
        </a:graphic>
      </p:graphicFrame>
      <p:sp>
        <p:nvSpPr>
          <p:cNvPr id="4" name="Text Placeholder 3">
            <a:extLst>
              <a:ext uri="{FF2B5EF4-FFF2-40B4-BE49-F238E27FC236}">
                <a16:creationId xmlns:a16="http://schemas.microsoft.com/office/drawing/2014/main" id="{3C62066F-0A5D-44BA-B38F-14391A46D090}"/>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455552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0B182-38EC-439A-AF9F-18306684B5F5}"/>
              </a:ext>
            </a:extLst>
          </p:cNvPr>
          <p:cNvSpPr>
            <a:spLocks noGrp="1"/>
          </p:cNvSpPr>
          <p:nvPr>
            <p:ph type="title"/>
          </p:nvPr>
        </p:nvSpPr>
        <p:spPr/>
        <p:txBody>
          <a:bodyPr/>
          <a:lstStyle/>
          <a:p>
            <a:r>
              <a:rPr lang="en-US"/>
              <a:t>Twitter Own and Retweeted Tweets Table - 3 of 6</a:t>
            </a:r>
          </a:p>
        </p:txBody>
      </p:sp>
      <p:graphicFrame>
        <p:nvGraphicFramePr>
          <p:cNvPr id="5" name="Table Placeholder 4">
            <a:extLst>
              <a:ext uri="{FF2B5EF4-FFF2-40B4-BE49-F238E27FC236}">
                <a16:creationId xmlns:a16="http://schemas.microsoft.com/office/drawing/2014/main" id="{A930FDDC-1143-4B1F-A1A8-55D01F193D97}"/>
              </a:ext>
            </a:extLst>
          </p:cNvPr>
          <p:cNvGraphicFramePr>
            <a:graphicFrameLocks noGrp="1"/>
          </p:cNvGraphicFramePr>
          <p:nvPr>
            <p:ph type="tbl" sz="quarter" idx="13"/>
            <p:extLst>
              <p:ext uri="{D42A27DB-BD31-4B8C-83A1-F6EECF244321}">
                <p14:modId xmlns:p14="http://schemas.microsoft.com/office/powerpoint/2010/main" val="284976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3058908"/>
                    </a:ext>
                  </a:extLst>
                </a:gridCol>
                <a:gridCol w="822960">
                  <a:extLst>
                    <a:ext uri="{9D8B030D-6E8A-4147-A177-3AD203B41FA5}">
                      <a16:colId xmlns:a16="http://schemas.microsoft.com/office/drawing/2014/main" val="3450409064"/>
                    </a:ext>
                  </a:extLst>
                </a:gridCol>
                <a:gridCol w="822960">
                  <a:extLst>
                    <a:ext uri="{9D8B030D-6E8A-4147-A177-3AD203B41FA5}">
                      <a16:colId xmlns:a16="http://schemas.microsoft.com/office/drawing/2014/main" val="2880884648"/>
                    </a:ext>
                  </a:extLst>
                </a:gridCol>
                <a:gridCol w="822960">
                  <a:extLst>
                    <a:ext uri="{9D8B030D-6E8A-4147-A177-3AD203B41FA5}">
                      <a16:colId xmlns:a16="http://schemas.microsoft.com/office/drawing/2014/main" val="293900367"/>
                    </a:ext>
                  </a:extLst>
                </a:gridCol>
                <a:gridCol w="822960">
                  <a:extLst>
                    <a:ext uri="{9D8B030D-6E8A-4147-A177-3AD203B41FA5}">
                      <a16:colId xmlns:a16="http://schemas.microsoft.com/office/drawing/2014/main" val="2507874338"/>
                    </a:ext>
                  </a:extLst>
                </a:gridCol>
                <a:gridCol w="822960">
                  <a:extLst>
                    <a:ext uri="{9D8B030D-6E8A-4147-A177-3AD203B41FA5}">
                      <a16:colId xmlns:a16="http://schemas.microsoft.com/office/drawing/2014/main" val="1818326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1459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- 2018-03-01 11:02:08</a:t>
                      </a:r>
                      <a:r>
                        <a:rPr kumimoji="0" lang="de-DE" sz="1000" b="0" i="0" u="none" strike="noStrike" kern="1200" cap="none" spc="0" normalizeH="0" baseline="0" noProof="0">
                          <a:ln>
                            <a:noFill/>
                          </a:ln>
                          <a:solidFill>
                            <a:prstClr val="black"/>
                          </a:solidFill>
                          <a:effectLst/>
                          <a:uLnTx/>
                          <a:uFillTx/>
                          <a:latin typeface="+mn-lt"/>
                          <a:ea typeface="+mn-ea"/>
                          <a:cs typeface="+mn-cs"/>
                        </a:rPr>
                        <a:t>
Familie Haub steckt hinter dem Unternehmen Tengelmann. Warum es anders heißt als die Familie selbst und wie sie es geschafft hat, über 100 Jahre reich zu bleiben – jetzt in unserer Galerie bei Instagram: https://t.co/6IStehFbdH
#ungleichland https://t.co/UbSslYf6jd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a:t>
                      </a:r>
                    </a:p>
                  </a:txBody>
                  <a:tcPr/>
                </a:tc>
                <a:extLst>
                  <a:ext uri="{0D108BD9-81ED-4DB2-BD59-A6C34878D82A}">
                    <a16:rowId xmlns:a16="http://schemas.microsoft.com/office/drawing/2014/main" val="279616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- 2018-02-28 15:00:36</a:t>
                      </a:r>
                      <a:r>
                        <a:rPr kumimoji="0" lang="de-DE" sz="1000" b="0" i="0" u="none" strike="noStrike" kern="1200" cap="none" spc="0" normalizeH="0" baseline="0" noProof="0">
                          <a:ln>
                            <a:noFill/>
                          </a:ln>
                          <a:solidFill>
                            <a:prstClr val="black"/>
                          </a:solidFill>
                          <a:effectLst/>
                          <a:uLnTx/>
                          <a:uFillTx/>
                          <a:latin typeface="+mn-lt"/>
                          <a:ea typeface="+mn-ea"/>
                          <a:cs typeface="+mn-cs"/>
                        </a:rPr>
                        <a:t>
Familie von Boch-Galhau produziert vom Saarland aus Keramik für die Welt. Dadurch sind sie seit über 100 Jahren reich. Ihre Geschichte in unserer Galerie bei Instagram: https://t.co/BKXHV0GECo #ungleichland https://t.co/T2dypAqQPj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0.3704%</a:t>
                      </a:r>
                    </a:p>
                  </a:txBody>
                  <a:tcPr/>
                </a:tc>
                <a:extLst>
                  <a:ext uri="{0D108BD9-81ED-4DB2-BD59-A6C34878D82A}">
                    <a16:rowId xmlns:a16="http://schemas.microsoft.com/office/drawing/2014/main" val="99446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- 2018-02-27 15:03:19</a:t>
                      </a:r>
                      <a:r>
                        <a:rPr kumimoji="0" lang="de-DE" sz="1000" b="0" i="0" u="none" strike="noStrike" kern="1200" cap="none" spc="0" normalizeH="0" baseline="0" noProof="0">
                          <a:ln>
                            <a:noFill/>
                          </a:ln>
                          <a:solidFill>
                            <a:prstClr val="black"/>
                          </a:solidFill>
                          <a:effectLst/>
                          <a:uLnTx/>
                          <a:uFillTx/>
                          <a:latin typeface="+mn-lt"/>
                          <a:ea typeface="+mn-ea"/>
                          <a:cs typeface="+mn-cs"/>
                        </a:rPr>
                        <a:t>
Familie von Thurn und Taxis hat ein Schloss, das größer als der Buckingham Palace sein soll. Wie haben sie es geschafft, über 100 Jahre reich zu bleiben? Ihre Geschichte in unserer Galerie bei Instagram: https://t.co/X2psLprVWr
#ungleichland https://t.co/rbM4cW1jON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0.5667%</a:t>
                      </a:r>
                    </a:p>
                  </a:txBody>
                  <a:tcPr/>
                </a:tc>
                <a:extLst>
                  <a:ext uri="{0D108BD9-81ED-4DB2-BD59-A6C34878D82A}">
                    <a16:rowId xmlns:a16="http://schemas.microsoft.com/office/drawing/2014/main" val="273256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- 2018-02-26 15:30:12</a:t>
                      </a:r>
                      <a:r>
                        <a:rPr kumimoji="0" lang="de-DE" sz="1000" b="0" i="0" u="none" strike="noStrike" kern="1200" cap="none" spc="0" normalizeH="0" baseline="0" noProof="0">
                          <a:ln>
                            <a:noFill/>
                          </a:ln>
                          <a:solidFill>
                            <a:prstClr val="black"/>
                          </a:solidFill>
                          <a:effectLst/>
                          <a:uLnTx/>
                          <a:uFillTx/>
                          <a:latin typeface="+mn-lt"/>
                          <a:ea typeface="+mn-ea"/>
                          <a:cs typeface="+mn-cs"/>
                        </a:rPr>
                        <a:t>
Auch Familie von Siemens ist 100 Jahre reich. Eine weltbekannte Marke, hinter der eine unbekannte Familie steht. Ihre Geschichte jetzt in unserer Galerie bei Instagram: https://t.co/U3JOcXNtYT
#ungleichland https://t.co/oYI1VlOdAF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0.5673%</a:t>
                      </a:r>
                    </a:p>
                  </a:txBody>
                  <a:tcPr/>
                </a:tc>
                <a:extLst>
                  <a:ext uri="{0D108BD9-81ED-4DB2-BD59-A6C34878D82A}">
                    <a16:rowId xmlns:a16="http://schemas.microsoft.com/office/drawing/2014/main" val="3608678758"/>
                  </a:ext>
                </a:extLst>
              </a:tr>
            </a:tbl>
          </a:graphicData>
        </a:graphic>
      </p:graphicFrame>
      <p:sp>
        <p:nvSpPr>
          <p:cNvPr id="4" name="Text Placeholder 3">
            <a:extLst>
              <a:ext uri="{FF2B5EF4-FFF2-40B4-BE49-F238E27FC236}">
                <a16:creationId xmlns:a16="http://schemas.microsoft.com/office/drawing/2014/main" id="{123C0CC4-0D10-4769-9C71-93B1FE6ED7CC}"/>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610688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6F398-3D62-47DF-BAC9-F3D245315EE0}"/>
              </a:ext>
            </a:extLst>
          </p:cNvPr>
          <p:cNvSpPr>
            <a:spLocks noGrp="1"/>
          </p:cNvSpPr>
          <p:nvPr>
            <p:ph type="title"/>
          </p:nvPr>
        </p:nvSpPr>
        <p:spPr/>
        <p:txBody>
          <a:bodyPr/>
          <a:lstStyle/>
          <a:p>
            <a:r>
              <a:rPr lang="en-US"/>
              <a:t>Twitter Own and Retweeted Tweets Table - 4 of 6</a:t>
            </a:r>
          </a:p>
        </p:txBody>
      </p:sp>
      <p:graphicFrame>
        <p:nvGraphicFramePr>
          <p:cNvPr id="5" name="Table Placeholder 4">
            <a:extLst>
              <a:ext uri="{FF2B5EF4-FFF2-40B4-BE49-F238E27FC236}">
                <a16:creationId xmlns:a16="http://schemas.microsoft.com/office/drawing/2014/main" id="{7FD71FC3-AEC5-430C-A5C8-EDE17A90DE89}"/>
              </a:ext>
            </a:extLst>
          </p:cNvPr>
          <p:cNvGraphicFramePr>
            <a:graphicFrameLocks noGrp="1"/>
          </p:cNvGraphicFramePr>
          <p:nvPr>
            <p:ph type="tbl" sz="quarter" idx="13"/>
            <p:extLst>
              <p:ext uri="{D42A27DB-BD31-4B8C-83A1-F6EECF244321}">
                <p14:modId xmlns:p14="http://schemas.microsoft.com/office/powerpoint/2010/main" val="358595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1372073"/>
                    </a:ext>
                  </a:extLst>
                </a:gridCol>
                <a:gridCol w="822960">
                  <a:extLst>
                    <a:ext uri="{9D8B030D-6E8A-4147-A177-3AD203B41FA5}">
                      <a16:colId xmlns:a16="http://schemas.microsoft.com/office/drawing/2014/main" val="1684677289"/>
                    </a:ext>
                  </a:extLst>
                </a:gridCol>
                <a:gridCol w="822960">
                  <a:extLst>
                    <a:ext uri="{9D8B030D-6E8A-4147-A177-3AD203B41FA5}">
                      <a16:colId xmlns:a16="http://schemas.microsoft.com/office/drawing/2014/main" val="1584302429"/>
                    </a:ext>
                  </a:extLst>
                </a:gridCol>
                <a:gridCol w="822960">
                  <a:extLst>
                    <a:ext uri="{9D8B030D-6E8A-4147-A177-3AD203B41FA5}">
                      <a16:colId xmlns:a16="http://schemas.microsoft.com/office/drawing/2014/main" val="61263791"/>
                    </a:ext>
                  </a:extLst>
                </a:gridCol>
                <a:gridCol w="822960">
                  <a:extLst>
                    <a:ext uri="{9D8B030D-6E8A-4147-A177-3AD203B41FA5}">
                      <a16:colId xmlns:a16="http://schemas.microsoft.com/office/drawing/2014/main" val="2054668379"/>
                    </a:ext>
                  </a:extLst>
                </a:gridCol>
                <a:gridCol w="822960">
                  <a:extLst>
                    <a:ext uri="{9D8B030D-6E8A-4147-A177-3AD203B41FA5}">
                      <a16:colId xmlns:a16="http://schemas.microsoft.com/office/drawing/2014/main" val="200814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2539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15:08:53</a:t>
                      </a:r>
                      <a:r>
                        <a:rPr kumimoji="0" lang="de-DE" sz="1000" b="0" i="0" u="none" strike="noStrike" kern="1200" cap="none" spc="0" normalizeH="0" baseline="0" noProof="0">
                          <a:ln>
                            <a:noFill/>
                          </a:ln>
                          <a:solidFill>
                            <a:prstClr val="black"/>
                          </a:solidFill>
                          <a:effectLst/>
                          <a:uLnTx/>
                          <a:uFillTx/>
                          <a:latin typeface="+mn-lt"/>
                          <a:ea typeface="+mn-ea"/>
                          <a:cs typeface="+mn-cs"/>
                        </a:rPr>
                        <a:t>
Familie von Faber-Castell ist 100 Jahre reich. Eine Geschichte von Stiften und Tinten-Shots – jetzt in unserer Galerie bei Instagram:
https://t.co/3ijyssZfUe
#ungleichland https://t.co/Kklvn2PXAQ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0.3059%</a:t>
                      </a:r>
                    </a:p>
                  </a:txBody>
                  <a:tcPr/>
                </a:tc>
                <a:extLst>
                  <a:ext uri="{0D108BD9-81ED-4DB2-BD59-A6C34878D82A}">
                    <a16:rowId xmlns:a16="http://schemas.microsoft.com/office/drawing/2014/main" val="326170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15:06:54</a:t>
                      </a:r>
                      <a:r>
                        <a:rPr kumimoji="0" lang="de-DE" sz="1000" b="0" i="0" u="none" strike="noStrike" kern="1200" cap="none" spc="0" normalizeH="0" baseline="0" noProof="0">
                          <a:ln>
                            <a:noFill/>
                          </a:ln>
                          <a:solidFill>
                            <a:prstClr val="black"/>
                          </a:solidFill>
                          <a:effectLst/>
                          <a:uLnTx/>
                          <a:uFillTx/>
                          <a:latin typeface="+mn-lt"/>
                          <a:ea typeface="+mn-ea"/>
                          <a:cs typeface="+mn-cs"/>
                        </a:rPr>
                        <a:t>
Reich werden ist das Eine. Reich bleiben das Andere. Wer schafft das, seit mindestens 100 Jahren? Wir portraitieren bei Instagram ab heute fünf Familien.
https://t.co/2MVWwsSqeO
#ungleichland https://t.co/yo7BhI0H1k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0.7867%</a:t>
                      </a:r>
                    </a:p>
                  </a:txBody>
                  <a:tcPr/>
                </a:tc>
                <a:extLst>
                  <a:ext uri="{0D108BD9-81ED-4DB2-BD59-A6C34878D82A}">
                    <a16:rowId xmlns:a16="http://schemas.microsoft.com/office/drawing/2014/main" val="127399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- 2018-02-22 15:00:25</a:t>
                      </a:r>
                      <a:r>
                        <a:rPr kumimoji="0" lang="de-DE" sz="1000" b="0" i="0" u="none" strike="noStrike" kern="1200" cap="none" spc="0" normalizeH="0" baseline="0" noProof="0">
                          <a:ln>
                            <a:noFill/>
                          </a:ln>
                          <a:solidFill>
                            <a:prstClr val="black"/>
                          </a:solidFill>
                          <a:effectLst/>
                          <a:uLnTx/>
                          <a:uFillTx/>
                          <a:latin typeface="+mn-lt"/>
                          <a:ea typeface="+mn-ea"/>
                          <a:cs typeface="+mn-cs"/>
                        </a:rPr>
                        <a:t>
Sollte das Einkommen aller Deutschen wie in Schweden öffentlich einsehbar sein?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5.4593%</a:t>
                      </a:r>
                    </a:p>
                  </a:txBody>
                  <a:tcPr/>
                </a:tc>
                <a:extLst>
                  <a:ext uri="{0D108BD9-81ED-4DB2-BD59-A6C34878D82A}">
                    <a16:rowId xmlns:a16="http://schemas.microsoft.com/office/drawing/2014/main" val="31518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- 2018-02-20 15:00:59</a:t>
                      </a:r>
                      <a:r>
                        <a:rPr kumimoji="0" lang="de-DE" sz="1000" b="0" i="0" u="none" strike="noStrike" kern="1200" cap="none" spc="0" normalizeH="0" baseline="0" noProof="0">
                          <a:ln>
                            <a:noFill/>
                          </a:ln>
                          <a:solidFill>
                            <a:prstClr val="black"/>
                          </a:solidFill>
                          <a:effectLst/>
                          <a:uLnTx/>
                          <a:uFillTx/>
                          <a:latin typeface="+mn-lt"/>
                          <a:ea typeface="+mn-ea"/>
                          <a:cs typeface="+mn-cs"/>
                        </a:rPr>
                        <a:t>
In Schweden kann jeder nachsehen, was sein Nachbar verdient. Sollte auch das Einkommen aller Deutschen öffentlich sein? Diese drei sind sich uneinig. #ungleichland https://t.co/FeFCMOQjvn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8.5149%</a:t>
                      </a:r>
                    </a:p>
                  </a:txBody>
                  <a:tcPr/>
                </a:tc>
                <a:extLst>
                  <a:ext uri="{0D108BD9-81ED-4DB2-BD59-A6C34878D82A}">
                    <a16:rowId xmlns:a16="http://schemas.microsoft.com/office/drawing/2014/main" val="300869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- 2018-02-15 15:00:56</a:t>
                      </a:r>
                      <a:r>
                        <a:rPr kumimoji="0" lang="de-DE" sz="1000" b="0" i="0" u="none" strike="noStrike" kern="1200" cap="none" spc="0" normalizeH="0" baseline="0" noProof="0">
                          <a:ln>
                            <a:noFill/>
                          </a:ln>
                          <a:solidFill>
                            <a:prstClr val="black"/>
                          </a:solidFill>
                          <a:effectLst/>
                          <a:uLnTx/>
                          <a:uFillTx/>
                          <a:latin typeface="+mn-lt"/>
                          <a:ea typeface="+mn-ea"/>
                          <a:cs typeface="+mn-cs"/>
                        </a:rPr>
                        <a:t>
Weltweit gibt es 226.000 Superreiche. Sie haben jeweils ein Nettovermögen von mehr als 30 Millionen Dollar. Wie sind sie über die Welt verteilt? #ungleichland https://t.co/ry9jQjse9u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1.1948%</a:t>
                      </a:r>
                    </a:p>
                  </a:txBody>
                  <a:tcPr/>
                </a:tc>
                <a:extLst>
                  <a:ext uri="{0D108BD9-81ED-4DB2-BD59-A6C34878D82A}">
                    <a16:rowId xmlns:a16="http://schemas.microsoft.com/office/drawing/2014/main" val="1052591596"/>
                  </a:ext>
                </a:extLst>
              </a:tr>
            </a:tbl>
          </a:graphicData>
        </a:graphic>
      </p:graphicFrame>
      <p:sp>
        <p:nvSpPr>
          <p:cNvPr id="4" name="Text Placeholder 3">
            <a:extLst>
              <a:ext uri="{FF2B5EF4-FFF2-40B4-BE49-F238E27FC236}">
                <a16:creationId xmlns:a16="http://schemas.microsoft.com/office/drawing/2014/main" id="{BC072ACD-0DF4-4EB8-9785-73A863DCF5CC}"/>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3801933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0D45-0E14-47AA-9DAD-484339470823}"/>
              </a:ext>
            </a:extLst>
          </p:cNvPr>
          <p:cNvSpPr>
            <a:spLocks noGrp="1"/>
          </p:cNvSpPr>
          <p:nvPr>
            <p:ph type="title"/>
          </p:nvPr>
        </p:nvSpPr>
        <p:spPr/>
        <p:txBody>
          <a:bodyPr/>
          <a:lstStyle/>
          <a:p>
            <a:r>
              <a:rPr lang="en-US"/>
              <a:t>Twitter Own and Retweeted Tweets Table - 5 of 6</a:t>
            </a:r>
          </a:p>
        </p:txBody>
      </p:sp>
      <p:graphicFrame>
        <p:nvGraphicFramePr>
          <p:cNvPr id="5" name="Table Placeholder 4">
            <a:extLst>
              <a:ext uri="{FF2B5EF4-FFF2-40B4-BE49-F238E27FC236}">
                <a16:creationId xmlns:a16="http://schemas.microsoft.com/office/drawing/2014/main" id="{349AECFC-A788-4A48-AF65-F7F168E2BD34}"/>
              </a:ext>
            </a:extLst>
          </p:cNvPr>
          <p:cNvGraphicFramePr>
            <a:graphicFrameLocks noGrp="1"/>
          </p:cNvGraphicFramePr>
          <p:nvPr>
            <p:ph type="tbl" sz="quarter" idx="13"/>
            <p:extLst>
              <p:ext uri="{D42A27DB-BD31-4B8C-83A1-F6EECF244321}">
                <p14:modId xmlns:p14="http://schemas.microsoft.com/office/powerpoint/2010/main" val="3893801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73672155"/>
                    </a:ext>
                  </a:extLst>
                </a:gridCol>
                <a:gridCol w="822960">
                  <a:extLst>
                    <a:ext uri="{9D8B030D-6E8A-4147-A177-3AD203B41FA5}">
                      <a16:colId xmlns:a16="http://schemas.microsoft.com/office/drawing/2014/main" val="556150639"/>
                    </a:ext>
                  </a:extLst>
                </a:gridCol>
                <a:gridCol w="822960">
                  <a:extLst>
                    <a:ext uri="{9D8B030D-6E8A-4147-A177-3AD203B41FA5}">
                      <a16:colId xmlns:a16="http://schemas.microsoft.com/office/drawing/2014/main" val="3501210126"/>
                    </a:ext>
                  </a:extLst>
                </a:gridCol>
                <a:gridCol w="822960">
                  <a:extLst>
                    <a:ext uri="{9D8B030D-6E8A-4147-A177-3AD203B41FA5}">
                      <a16:colId xmlns:a16="http://schemas.microsoft.com/office/drawing/2014/main" val="3858441149"/>
                    </a:ext>
                  </a:extLst>
                </a:gridCol>
                <a:gridCol w="822960">
                  <a:extLst>
                    <a:ext uri="{9D8B030D-6E8A-4147-A177-3AD203B41FA5}">
                      <a16:colId xmlns:a16="http://schemas.microsoft.com/office/drawing/2014/main" val="3789729259"/>
                    </a:ext>
                  </a:extLst>
                </a:gridCol>
                <a:gridCol w="822960">
                  <a:extLst>
                    <a:ext uri="{9D8B030D-6E8A-4147-A177-3AD203B41FA5}">
                      <a16:colId xmlns:a16="http://schemas.microsoft.com/office/drawing/2014/main" val="335050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7030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- 2018-02-13 15:02:37</a:t>
                      </a:r>
                      <a:r>
                        <a:rPr kumimoji="0" lang="de-DE" sz="1000" b="0" i="0" u="none" strike="noStrike" kern="1200" cap="none" spc="0" normalizeH="0" baseline="0" noProof="0">
                          <a:ln>
                            <a:noFill/>
                          </a:ln>
                          <a:solidFill>
                            <a:prstClr val="black"/>
                          </a:solidFill>
                          <a:effectLst/>
                          <a:uLnTx/>
                          <a:uFillTx/>
                          <a:latin typeface="+mn-lt"/>
                          <a:ea typeface="+mn-ea"/>
                          <a:cs typeface="+mn-cs"/>
                        </a:rPr>
                        <a:t>
„Wenn ich mich dran erinnere, ich war selbst schon Millionär.“ Bei Money Talks sprechen dieses Mal Kolleginnen und Rentner über ihre Einkünfte – mal mehr, mal weniger offen. #ungleichland https://t.co/buZmn9GAlm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1.0163%</a:t>
                      </a:r>
                    </a:p>
                  </a:txBody>
                  <a:tcPr/>
                </a:tc>
                <a:extLst>
                  <a:ext uri="{0D108BD9-81ED-4DB2-BD59-A6C34878D82A}">
                    <a16:rowId xmlns:a16="http://schemas.microsoft.com/office/drawing/2014/main" val="54872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- 2018-02-06 15:01:09</a:t>
                      </a:r>
                      <a:r>
                        <a:rPr kumimoji="0" lang="de-DE" sz="1000" b="0" i="0" u="none" strike="noStrike" kern="1200" cap="none" spc="0" normalizeH="0" baseline="0" noProof="0">
                          <a:ln>
                            <a:noFill/>
                          </a:ln>
                          <a:solidFill>
                            <a:prstClr val="black"/>
                          </a:solidFill>
                          <a:effectLst/>
                          <a:uLnTx/>
                          <a:uFillTx/>
                          <a:latin typeface="+mn-lt"/>
                          <a:ea typeface="+mn-ea"/>
                          <a:cs typeface="+mn-cs"/>
                        </a:rPr>
                        <a:t>
„Das ist wirklich peinlich. Ich sollte es wissen.” – Auch den Experten unserer Filme haben wir die Frage gestellt: Was verdienen Sie eigentlich? #ungleichland https://t.co/REtmBtDOWa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a:t>
                      </a:r>
                    </a:p>
                  </a:txBody>
                  <a:tcPr/>
                </a:tc>
                <a:extLst>
                  <a:ext uri="{0D108BD9-81ED-4DB2-BD59-A6C34878D82A}">
                    <a16:rowId xmlns:a16="http://schemas.microsoft.com/office/drawing/2014/main" val="34027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- 2018-02-01 15:02:08</a:t>
                      </a:r>
                      <a:r>
                        <a:rPr kumimoji="0" lang="de-DE" sz="1000" b="0" i="0" u="none" strike="noStrike" kern="1200" cap="none" spc="0" normalizeH="0" baseline="0" noProof="0">
                          <a:ln>
                            <a:noFill/>
                          </a:ln>
                          <a:solidFill>
                            <a:prstClr val="black"/>
                          </a:solidFill>
                          <a:effectLst/>
                          <a:uLnTx/>
                          <a:uFillTx/>
                          <a:latin typeface="+mn-lt"/>
                          <a:ea typeface="+mn-ea"/>
                          <a:cs typeface="+mn-cs"/>
                        </a:rPr>
                        <a:t>
Ein Sachse unterhält sich mit einem Rheinländer über den Stellenwert von Geld, ein Tindermatch errät das Gehalt des jeweils Anderen - in einer neuen Folge Money Talks. #ungleichland https://t.co/nu3jqiaKSC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0.5821%</a:t>
                      </a:r>
                    </a:p>
                  </a:txBody>
                  <a:tcPr/>
                </a:tc>
                <a:extLst>
                  <a:ext uri="{0D108BD9-81ED-4DB2-BD59-A6C34878D82A}">
                    <a16:rowId xmlns:a16="http://schemas.microsoft.com/office/drawing/2014/main" val="171171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- 2018-01-31 09:57:58</a:t>
                      </a:r>
                      <a:r>
                        <a:rPr kumimoji="0" lang="de-DE" sz="1000" b="0" i="0" u="none" strike="noStrike" kern="1200" cap="none" spc="0" normalizeH="0" baseline="0" noProof="0">
                          <a:ln>
                            <a:noFill/>
                          </a:ln>
                          <a:solidFill>
                            <a:prstClr val="black"/>
                          </a:solidFill>
                          <a:effectLst/>
                          <a:uLnTx/>
                          <a:uFillTx/>
                          <a:latin typeface="+mn-lt"/>
                          <a:ea typeface="+mn-ea"/>
                          <a:cs typeface="+mn-cs"/>
                        </a:rPr>
                        <a:t>
RT @WaltherJones: @docupy @janboehm @DIW_Berlin Für mich kann er noch n Post-It unten dran hängen...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681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- 2018-01-30 15:01:57</a:t>
                      </a:r>
                      <a:r>
                        <a:rPr kumimoji="0" lang="de-DE" sz="1000" b="0" i="0" u="none" strike="noStrike" kern="1200" cap="none" spc="0" normalizeH="0" baseline="0" noProof="0">
                          <a:ln>
                            <a:noFill/>
                          </a:ln>
                          <a:solidFill>
                            <a:prstClr val="black"/>
                          </a:solidFill>
                          <a:effectLst/>
                          <a:uLnTx/>
                          <a:uFillTx/>
                          <a:latin typeface="+mn-lt"/>
                          <a:ea typeface="+mn-ea"/>
                          <a:cs typeface="+mn-cs"/>
                        </a:rPr>
                        <a:t>
Wie weit weg sind die Reichsten von den Ärmsten in Deutschland? Das erklärt Markus Grabka vom @DIW_Berlin anhand eines DIN-A4-Blattes. #ungleichland https://t.co/mPWDSuH5nB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20.8973%</a:t>
                      </a:r>
                    </a:p>
                  </a:txBody>
                  <a:tcPr/>
                </a:tc>
                <a:extLst>
                  <a:ext uri="{0D108BD9-81ED-4DB2-BD59-A6C34878D82A}">
                    <a16:rowId xmlns:a16="http://schemas.microsoft.com/office/drawing/2014/main" val="1997881911"/>
                  </a:ext>
                </a:extLst>
              </a:tr>
            </a:tbl>
          </a:graphicData>
        </a:graphic>
      </p:graphicFrame>
      <p:sp>
        <p:nvSpPr>
          <p:cNvPr id="4" name="Text Placeholder 3">
            <a:extLst>
              <a:ext uri="{FF2B5EF4-FFF2-40B4-BE49-F238E27FC236}">
                <a16:creationId xmlns:a16="http://schemas.microsoft.com/office/drawing/2014/main" id="{DB36A627-4D69-449C-8D57-D7B2A7C5AE78}"/>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4122990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E5F1-3DFB-4349-B1BA-EC4B2EC1B05E}"/>
              </a:ext>
            </a:extLst>
          </p:cNvPr>
          <p:cNvSpPr>
            <a:spLocks noGrp="1"/>
          </p:cNvSpPr>
          <p:nvPr>
            <p:ph type="title"/>
          </p:nvPr>
        </p:nvSpPr>
        <p:spPr/>
        <p:txBody>
          <a:bodyPr/>
          <a:lstStyle/>
          <a:p>
            <a:r>
              <a:rPr lang="en-US"/>
              <a:t>Twitter Own and Retweeted Tweets Table - 6 of 6</a:t>
            </a:r>
          </a:p>
        </p:txBody>
      </p:sp>
      <p:graphicFrame>
        <p:nvGraphicFramePr>
          <p:cNvPr id="5" name="Table Placeholder 4">
            <a:extLst>
              <a:ext uri="{FF2B5EF4-FFF2-40B4-BE49-F238E27FC236}">
                <a16:creationId xmlns:a16="http://schemas.microsoft.com/office/drawing/2014/main" id="{A88C5FE2-C0FA-41F0-A2B8-2B7B645E558B}"/>
              </a:ext>
            </a:extLst>
          </p:cNvPr>
          <p:cNvGraphicFramePr>
            <a:graphicFrameLocks noGrp="1"/>
          </p:cNvGraphicFramePr>
          <p:nvPr>
            <p:ph type="tbl" sz="quarter" idx="13"/>
            <p:extLst>
              <p:ext uri="{D42A27DB-BD31-4B8C-83A1-F6EECF244321}">
                <p14:modId xmlns:p14="http://schemas.microsoft.com/office/powerpoint/2010/main" val="29239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64363576"/>
                    </a:ext>
                  </a:extLst>
                </a:gridCol>
                <a:gridCol w="822960">
                  <a:extLst>
                    <a:ext uri="{9D8B030D-6E8A-4147-A177-3AD203B41FA5}">
                      <a16:colId xmlns:a16="http://schemas.microsoft.com/office/drawing/2014/main" val="1532892524"/>
                    </a:ext>
                  </a:extLst>
                </a:gridCol>
                <a:gridCol w="822960">
                  <a:extLst>
                    <a:ext uri="{9D8B030D-6E8A-4147-A177-3AD203B41FA5}">
                      <a16:colId xmlns:a16="http://schemas.microsoft.com/office/drawing/2014/main" val="3277400392"/>
                    </a:ext>
                  </a:extLst>
                </a:gridCol>
                <a:gridCol w="822960">
                  <a:extLst>
                    <a:ext uri="{9D8B030D-6E8A-4147-A177-3AD203B41FA5}">
                      <a16:colId xmlns:a16="http://schemas.microsoft.com/office/drawing/2014/main" val="4074078916"/>
                    </a:ext>
                  </a:extLst>
                </a:gridCol>
                <a:gridCol w="822960">
                  <a:extLst>
                    <a:ext uri="{9D8B030D-6E8A-4147-A177-3AD203B41FA5}">
                      <a16:colId xmlns:a16="http://schemas.microsoft.com/office/drawing/2014/main" val="3103836644"/>
                    </a:ext>
                  </a:extLst>
                </a:gridCol>
                <a:gridCol w="822960">
                  <a:extLst>
                    <a:ext uri="{9D8B030D-6E8A-4147-A177-3AD203B41FA5}">
                      <a16:colId xmlns:a16="http://schemas.microsoft.com/office/drawing/2014/main" val="2278983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7587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- 2018-01-25 15:00:30</a:t>
                      </a:r>
                      <a:r>
                        <a:rPr kumimoji="0" lang="de-DE" sz="1000" b="0" i="0" u="none" strike="noStrike" kern="1200" cap="none" spc="0" normalizeH="0" baseline="0" noProof="0">
                          <a:ln>
                            <a:noFill/>
                          </a:ln>
                          <a:solidFill>
                            <a:prstClr val="black"/>
                          </a:solidFill>
                          <a:effectLst/>
                          <a:uLnTx/>
                          <a:uFillTx/>
                          <a:latin typeface="+mn-lt"/>
                          <a:ea typeface="+mn-ea"/>
                          <a:cs typeface="+mn-cs"/>
                        </a:rPr>
                        <a:t>
Superreich ist, wer ein Nettovermögen von mehr als 30 Millionen Dollar hat. Sollten diese Menschen einen Teil ihres Geldes abgeben müssen? Und wenn ja, wie viel?
#ungleichland https://t.co/YLpA5Q8tsx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2.1256%</a:t>
                      </a:r>
                    </a:p>
                  </a:txBody>
                  <a:tcPr/>
                </a:tc>
                <a:extLst>
                  <a:ext uri="{0D108BD9-81ED-4DB2-BD59-A6C34878D82A}">
                    <a16:rowId xmlns:a16="http://schemas.microsoft.com/office/drawing/2014/main" val="622259924"/>
                  </a:ext>
                </a:extLst>
              </a:tr>
            </a:tbl>
          </a:graphicData>
        </a:graphic>
      </p:graphicFrame>
      <p:sp>
        <p:nvSpPr>
          <p:cNvPr id="4" name="Text Placeholder 3">
            <a:extLst>
              <a:ext uri="{FF2B5EF4-FFF2-40B4-BE49-F238E27FC236}">
                <a16:creationId xmlns:a16="http://schemas.microsoft.com/office/drawing/2014/main" id="{D7F17998-E458-45B7-A1EF-E8381DB36EB6}"/>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778665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1727-3717-46E7-B3B7-329E1ECCD0F2}"/>
              </a:ext>
            </a:extLst>
          </p:cNvPr>
          <p:cNvSpPr>
            <a:spLocks noGrp="1"/>
          </p:cNvSpPr>
          <p:nvPr>
            <p:ph type="title"/>
          </p:nvPr>
        </p:nvSpPr>
        <p:spPr/>
        <p:txBody>
          <a:bodyPr/>
          <a:lstStyle/>
          <a:p>
            <a:r>
              <a:rPr lang="en-US"/>
              <a:t>Veränderung Instagram Follower</a:t>
            </a:r>
          </a:p>
        </p:txBody>
      </p:sp>
      <p:graphicFrame>
        <p:nvGraphicFramePr>
          <p:cNvPr id="6" name="Chart Placeholder 5">
            <a:extLst>
              <a:ext uri="{FF2B5EF4-FFF2-40B4-BE49-F238E27FC236}">
                <a16:creationId xmlns:a16="http://schemas.microsoft.com/office/drawing/2014/main" id="{64A51060-E5BB-4E58-A293-614B899EFB1B}"/>
              </a:ext>
            </a:extLst>
          </p:cNvPr>
          <p:cNvGraphicFramePr>
            <a:graphicFrameLocks noGrp="1"/>
          </p:cNvGraphicFramePr>
          <p:nvPr>
            <p:ph type="chart" sz="quarter" idx="13"/>
            <p:extLst>
              <p:ext uri="{D42A27DB-BD31-4B8C-83A1-F6EECF244321}">
                <p14:modId xmlns:p14="http://schemas.microsoft.com/office/powerpoint/2010/main" val="1892024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F0F19-B54D-41A8-9DC8-D81C325140CD}"/>
              </a:ext>
            </a:extLst>
          </p:cNvPr>
          <p:cNvSpPr>
            <a:spLocks noGrp="1"/>
          </p:cNvSpPr>
          <p:nvPr>
            <p:ph type="body" sz="quarter" idx="14"/>
          </p:nvPr>
        </p:nvSpPr>
        <p:spPr/>
        <p:txBody>
          <a:bodyPr/>
          <a:lstStyle/>
          <a:p>
            <a:r>
              <a:rPr lang="en-US"/>
              <a:t>04/02/2018 - 04/08/2018</a:t>
            </a:r>
          </a:p>
        </p:txBody>
      </p:sp>
      <p:sp>
        <p:nvSpPr>
          <p:cNvPr id="5" name="Footer Placeholder 4">
            <a:extLst>
              <a:ext uri="{FF2B5EF4-FFF2-40B4-BE49-F238E27FC236}">
                <a16:creationId xmlns:a16="http://schemas.microsoft.com/office/drawing/2014/main" id="{7A836EEF-2D66-46B9-BFC3-FA2807FCCE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585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CB17-EBA4-47DA-A390-DACDCE8ED8F5}"/>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38DC01EA-6D36-409A-8A58-4D5E9467A71F}"/>
              </a:ext>
            </a:extLst>
          </p:cNvPr>
          <p:cNvGraphicFramePr>
            <a:graphicFrameLocks noGrp="1"/>
          </p:cNvGraphicFramePr>
          <p:nvPr>
            <p:ph type="chart" sz="quarter" idx="13"/>
            <p:extLst>
              <p:ext uri="{D42A27DB-BD31-4B8C-83A1-F6EECF244321}">
                <p14:modId xmlns:p14="http://schemas.microsoft.com/office/powerpoint/2010/main" val="3264807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72821-3B10-478D-A4C8-FA2C0B720228}"/>
              </a:ext>
            </a:extLst>
          </p:cNvPr>
          <p:cNvSpPr>
            <a:spLocks noGrp="1"/>
          </p:cNvSpPr>
          <p:nvPr>
            <p:ph type="body" sz="quarter" idx="14"/>
          </p:nvPr>
        </p:nvSpPr>
        <p:spPr/>
        <p:txBody>
          <a:bodyPr/>
          <a:lstStyle/>
          <a:p>
            <a:r>
              <a:rPr lang="en-US"/>
              <a:t>03/05/2018 - 04/15/2018</a:t>
            </a:r>
          </a:p>
        </p:txBody>
      </p:sp>
      <p:sp>
        <p:nvSpPr>
          <p:cNvPr id="5" name="Footer Placeholder 4">
            <a:extLst>
              <a:ext uri="{FF2B5EF4-FFF2-40B4-BE49-F238E27FC236}">
                <a16:creationId xmlns:a16="http://schemas.microsoft.com/office/drawing/2014/main" id="{58DBA693-ACEA-4E50-891E-6398BB1E0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278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1F18-FFDA-4901-93D0-BA75CB94FAEC}"/>
              </a:ext>
            </a:extLst>
          </p:cNvPr>
          <p:cNvSpPr>
            <a:spLocks noGrp="1"/>
          </p:cNvSpPr>
          <p:nvPr>
            <p:ph type="title"/>
          </p:nvPr>
        </p:nvSpPr>
        <p:spPr/>
        <p:txBody>
          <a:bodyPr/>
          <a:lstStyle/>
          <a:p>
            <a:r>
              <a:rPr lang="en-US"/>
              <a:t>Instagram Posts Table - 1 of 7</a:t>
            </a:r>
          </a:p>
        </p:txBody>
      </p:sp>
      <p:graphicFrame>
        <p:nvGraphicFramePr>
          <p:cNvPr id="5" name="Table Placeholder 4">
            <a:extLst>
              <a:ext uri="{FF2B5EF4-FFF2-40B4-BE49-F238E27FC236}">
                <a16:creationId xmlns:a16="http://schemas.microsoft.com/office/drawing/2014/main" id="{96D047CF-2AF6-4C59-9C06-6CC103862272}"/>
              </a:ext>
            </a:extLst>
          </p:cNvPr>
          <p:cNvGraphicFramePr>
            <a:graphicFrameLocks noGrp="1"/>
          </p:cNvGraphicFramePr>
          <p:nvPr>
            <p:ph type="tbl" sz="quarter" idx="13"/>
            <p:extLst>
              <p:ext uri="{D42A27DB-BD31-4B8C-83A1-F6EECF244321}">
                <p14:modId xmlns:p14="http://schemas.microsoft.com/office/powerpoint/2010/main" val="129055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00327553"/>
                    </a:ext>
                  </a:extLst>
                </a:gridCol>
                <a:gridCol w="987552">
                  <a:extLst>
                    <a:ext uri="{9D8B030D-6E8A-4147-A177-3AD203B41FA5}">
                      <a16:colId xmlns:a16="http://schemas.microsoft.com/office/drawing/2014/main" val="1177505360"/>
                    </a:ext>
                  </a:extLst>
                </a:gridCol>
                <a:gridCol w="987552">
                  <a:extLst>
                    <a:ext uri="{9D8B030D-6E8A-4147-A177-3AD203B41FA5}">
                      <a16:colId xmlns:a16="http://schemas.microsoft.com/office/drawing/2014/main" val="1569110689"/>
                    </a:ext>
                  </a:extLst>
                </a:gridCol>
                <a:gridCol w="987552">
                  <a:extLst>
                    <a:ext uri="{9D8B030D-6E8A-4147-A177-3AD203B41FA5}">
                      <a16:colId xmlns:a16="http://schemas.microsoft.com/office/drawing/2014/main" val="230041314"/>
                    </a:ext>
                  </a:extLst>
                </a:gridCol>
                <a:gridCol w="987552">
                  <a:extLst>
                    <a:ext uri="{9D8B030D-6E8A-4147-A177-3AD203B41FA5}">
                      <a16:colId xmlns:a16="http://schemas.microsoft.com/office/drawing/2014/main" val="67123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702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- 2018-04-09 14:59:07</a:t>
                      </a:r>
                      <a:r>
                        <a:rPr kumimoji="0" lang="de-DE" sz="1000" b="0" i="0" u="none" strike="noStrike" kern="1200" cap="none" spc="0" normalizeH="0" baseline="0" noProof="0">
                          <a:ln>
                            <a:noFill/>
                          </a:ln>
                          <a:solidFill>
                            <a:prstClr val="black"/>
                          </a:solidFill>
                          <a:effectLst/>
                          <a:uLnTx/>
                          <a:uFillTx/>
                          <a:latin typeface="+mn-lt"/>
                          <a:ea typeface="+mn-ea"/>
                          <a:cs typeface="+mn-cs"/>
                        </a:rPr>
                        <a:t>
Sie haben „1000 Mal berührt“ geschrieben, waren Artenvielfaltsforscher oder Zahnarzt - Bundestagsmitglieder über ihre Berufe vor ihrer Zeit als Abgeordnete. Den ganzen Clip finden Sie in der Bio verlinkt. ☝🏻
.
.
.
#ungleichland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8115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- 2018-04-04 15:00:34</a:t>
                      </a:r>
                      <a:r>
                        <a:rPr kumimoji="0" lang="de-DE" sz="1000" b="0" i="0" u="none" strike="noStrike" kern="1200" cap="none" spc="0" normalizeH="0" baseline="0" noProof="0">
                          <a:ln>
                            <a:noFill/>
                          </a:ln>
                          <a:solidFill>
                            <a:prstClr val="black"/>
                          </a:solidFill>
                          <a:effectLst/>
                          <a:uLnTx/>
                          <a:uFillTx/>
                          <a:latin typeface="+mn-lt"/>
                          <a:ea typeface="+mn-ea"/>
                          <a:cs typeface="+mn-cs"/>
                        </a:rPr>
                        <a:t>
Über 16 Prozent der Abgeordneten im Bundestag sind Juristen. In der deutschen Gesamtbevölkerung sind es unter einem Prozent. Passt das zusammen? Wir haben bei den Abgeordneten nachgefragt, die selbst Juristen sind. Wolfgang Kubickis Meinung in unserer Galerie. Der ganze Clip ist in der Bio verlinkt.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779377"/>
                  </a:ext>
                </a:extLst>
              </a:tr>
            </a:tbl>
          </a:graphicData>
        </a:graphic>
      </p:graphicFrame>
      <p:sp>
        <p:nvSpPr>
          <p:cNvPr id="4" name="Text Placeholder 3">
            <a:extLst>
              <a:ext uri="{FF2B5EF4-FFF2-40B4-BE49-F238E27FC236}">
                <a16:creationId xmlns:a16="http://schemas.microsoft.com/office/drawing/2014/main" id="{9F21543A-762E-4341-8345-5AEF150B4724}"/>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624854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2859-8284-40F0-AACC-B538EE9FD23B}"/>
              </a:ext>
            </a:extLst>
          </p:cNvPr>
          <p:cNvSpPr>
            <a:spLocks noGrp="1"/>
          </p:cNvSpPr>
          <p:nvPr>
            <p:ph type="title"/>
          </p:nvPr>
        </p:nvSpPr>
        <p:spPr/>
        <p:txBody>
          <a:bodyPr/>
          <a:lstStyle/>
          <a:p>
            <a:r>
              <a:rPr lang="en-US"/>
              <a:t>Instagram Posts Table - 2 of 7</a:t>
            </a:r>
          </a:p>
        </p:txBody>
      </p:sp>
      <p:graphicFrame>
        <p:nvGraphicFramePr>
          <p:cNvPr id="5" name="Table Placeholder 4">
            <a:extLst>
              <a:ext uri="{FF2B5EF4-FFF2-40B4-BE49-F238E27FC236}">
                <a16:creationId xmlns:a16="http://schemas.microsoft.com/office/drawing/2014/main" id="{6F66CE70-9C20-4E0E-AB81-E270EFBC50B5}"/>
              </a:ext>
            </a:extLst>
          </p:cNvPr>
          <p:cNvGraphicFramePr>
            <a:graphicFrameLocks noGrp="1"/>
          </p:cNvGraphicFramePr>
          <p:nvPr>
            <p:ph type="tbl" sz="quarter" idx="13"/>
            <p:extLst>
              <p:ext uri="{D42A27DB-BD31-4B8C-83A1-F6EECF244321}">
                <p14:modId xmlns:p14="http://schemas.microsoft.com/office/powerpoint/2010/main" val="318285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42527535"/>
                    </a:ext>
                  </a:extLst>
                </a:gridCol>
                <a:gridCol w="987552">
                  <a:extLst>
                    <a:ext uri="{9D8B030D-6E8A-4147-A177-3AD203B41FA5}">
                      <a16:colId xmlns:a16="http://schemas.microsoft.com/office/drawing/2014/main" val="2823246971"/>
                    </a:ext>
                  </a:extLst>
                </a:gridCol>
                <a:gridCol w="987552">
                  <a:extLst>
                    <a:ext uri="{9D8B030D-6E8A-4147-A177-3AD203B41FA5}">
                      <a16:colId xmlns:a16="http://schemas.microsoft.com/office/drawing/2014/main" val="2962621726"/>
                    </a:ext>
                  </a:extLst>
                </a:gridCol>
                <a:gridCol w="987552">
                  <a:extLst>
                    <a:ext uri="{9D8B030D-6E8A-4147-A177-3AD203B41FA5}">
                      <a16:colId xmlns:a16="http://schemas.microsoft.com/office/drawing/2014/main" val="3593966022"/>
                    </a:ext>
                  </a:extLst>
                </a:gridCol>
                <a:gridCol w="987552">
                  <a:extLst>
                    <a:ext uri="{9D8B030D-6E8A-4147-A177-3AD203B41FA5}">
                      <a16:colId xmlns:a16="http://schemas.microsoft.com/office/drawing/2014/main" val="268611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720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- 2018-03-29 15:00:42</a:t>
                      </a:r>
                      <a:r>
                        <a:rPr kumimoji="0" lang="de-DE" sz="1000" b="0" i="0" u="none" strike="noStrike" kern="1200" cap="none" spc="0" normalizeH="0" baseline="0" noProof="0">
                          <a:ln>
                            <a:noFill/>
                          </a:ln>
                          <a:solidFill>
                            <a:prstClr val="black"/>
                          </a:solidFill>
                          <a:effectLst/>
                          <a:uLnTx/>
                          <a:uFillTx/>
                          <a:latin typeface="+mn-lt"/>
                          <a:ea typeface="+mn-ea"/>
                          <a:cs typeface="+mn-cs"/>
                        </a:rPr>
                        <a:t>
Wer hat die Macht im #ungleichland? Wir suchen nach Antworten - im Deutschen Bundestag, in Duisburg-Marxloh und in Leipzig-Grünau. 
Der erste Clip unseres neuen Themenschwerpunkts Macht ist jetzt in der Bio verlinkt.
.
.
.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991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- 2018-03-19 15:08:28</a:t>
                      </a:r>
                      <a:r>
                        <a:rPr kumimoji="0" lang="de-DE" sz="1000" b="0" i="0" u="none" strike="noStrike" kern="1200" cap="none" spc="0" normalizeH="0" baseline="0" noProof="0">
                          <a:ln>
                            <a:noFill/>
                          </a:ln>
                          <a:solidFill>
                            <a:prstClr val="black"/>
                          </a:solidFill>
                          <a:effectLst/>
                          <a:uLnTx/>
                          <a:uFillTx/>
                          <a:latin typeface="+mn-lt"/>
                          <a:ea typeface="+mn-ea"/>
                          <a:cs typeface="+mn-cs"/>
                        </a:rPr>
                        <a:t>
Bemühen sich arbeitslose Menschen nicht genug? - Privatschülerin Kimia antwortet auf diese Frage mit einer sehr persönlichen Geschichte aus dem #ungleichland in unserer Galerie.
.
.
.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070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- 2018-03-12 15:01:08</a:t>
                      </a:r>
                      <a:r>
                        <a:rPr kumimoji="0" lang="de-DE" sz="1000" b="0" i="0" u="none" strike="noStrike" kern="1200" cap="none" spc="0" normalizeH="0" baseline="0" noProof="0">
                          <a:ln>
                            <a:noFill/>
                          </a:ln>
                          <a:solidFill>
                            <a:prstClr val="black"/>
                          </a:solidFill>
                          <a:effectLst/>
                          <a:uLnTx/>
                          <a:uFillTx/>
                          <a:latin typeface="+mn-lt"/>
                          <a:ea typeface="+mn-ea"/>
                          <a:cs typeface="+mn-cs"/>
                        </a:rPr>
                        <a:t>
„Im gewissen Sinne wird man ja schon irgendwo reingeboren. Und das kann man nun mal leider nicht ändern.” – Wir wollten von Schülern verschiedener Schulformen wissen, ob alle Kinder in Deutschland die gleichen Chancen haben. Einige Antworten in unserer Galerie.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6956723"/>
                  </a:ext>
                </a:extLst>
              </a:tr>
            </a:tbl>
          </a:graphicData>
        </a:graphic>
      </p:graphicFrame>
      <p:sp>
        <p:nvSpPr>
          <p:cNvPr id="4" name="Text Placeholder 3">
            <a:extLst>
              <a:ext uri="{FF2B5EF4-FFF2-40B4-BE49-F238E27FC236}">
                <a16:creationId xmlns:a16="http://schemas.microsoft.com/office/drawing/2014/main" id="{8D238F36-4CBF-42B3-BFA7-EDB2C77AF3D4}"/>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980779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D23E3-1E90-445E-B77D-60892BF1E061}"/>
              </a:ext>
            </a:extLst>
          </p:cNvPr>
          <p:cNvSpPr>
            <a:spLocks noGrp="1"/>
          </p:cNvSpPr>
          <p:nvPr>
            <p:ph type="title"/>
          </p:nvPr>
        </p:nvSpPr>
        <p:spPr/>
        <p:txBody>
          <a:bodyPr/>
          <a:lstStyle/>
          <a:p>
            <a:r>
              <a:rPr lang="en-US"/>
              <a:t>Instagram Posts Table - 3 of 7</a:t>
            </a:r>
          </a:p>
        </p:txBody>
      </p:sp>
      <p:graphicFrame>
        <p:nvGraphicFramePr>
          <p:cNvPr id="5" name="Table Placeholder 4">
            <a:extLst>
              <a:ext uri="{FF2B5EF4-FFF2-40B4-BE49-F238E27FC236}">
                <a16:creationId xmlns:a16="http://schemas.microsoft.com/office/drawing/2014/main" id="{F88A33EF-1C39-45AB-9518-8122C0396AF8}"/>
              </a:ext>
            </a:extLst>
          </p:cNvPr>
          <p:cNvGraphicFramePr>
            <a:graphicFrameLocks noGrp="1"/>
          </p:cNvGraphicFramePr>
          <p:nvPr>
            <p:ph type="tbl" sz="quarter" idx="13"/>
            <p:extLst>
              <p:ext uri="{D42A27DB-BD31-4B8C-83A1-F6EECF244321}">
                <p14:modId xmlns:p14="http://schemas.microsoft.com/office/powerpoint/2010/main" val="347986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87399948"/>
                    </a:ext>
                  </a:extLst>
                </a:gridCol>
                <a:gridCol w="987552">
                  <a:extLst>
                    <a:ext uri="{9D8B030D-6E8A-4147-A177-3AD203B41FA5}">
                      <a16:colId xmlns:a16="http://schemas.microsoft.com/office/drawing/2014/main" val="1027021218"/>
                    </a:ext>
                  </a:extLst>
                </a:gridCol>
                <a:gridCol w="987552">
                  <a:extLst>
                    <a:ext uri="{9D8B030D-6E8A-4147-A177-3AD203B41FA5}">
                      <a16:colId xmlns:a16="http://schemas.microsoft.com/office/drawing/2014/main" val="2683006953"/>
                    </a:ext>
                  </a:extLst>
                </a:gridCol>
                <a:gridCol w="987552">
                  <a:extLst>
                    <a:ext uri="{9D8B030D-6E8A-4147-A177-3AD203B41FA5}">
                      <a16:colId xmlns:a16="http://schemas.microsoft.com/office/drawing/2014/main" val="1059488498"/>
                    </a:ext>
                  </a:extLst>
                </a:gridCol>
                <a:gridCol w="987552">
                  <a:extLst>
                    <a:ext uri="{9D8B030D-6E8A-4147-A177-3AD203B41FA5}">
                      <a16:colId xmlns:a16="http://schemas.microsoft.com/office/drawing/2014/main" val="217222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114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- 2018-03-05 15:01:28</a:t>
                      </a:r>
                      <a:r>
                        <a:rPr kumimoji="0" lang="de-DE" sz="1000" b="0" i="0" u="none" strike="noStrike" kern="1200" cap="none" spc="0" normalizeH="0" baseline="0" noProof="0">
                          <a:ln>
                            <a:noFill/>
                          </a:ln>
                          <a:solidFill>
                            <a:prstClr val="black"/>
                          </a:solidFill>
                          <a:effectLst/>
                          <a:uLnTx/>
                          <a:uFillTx/>
                          <a:latin typeface="+mn-lt"/>
                          <a:ea typeface="+mn-ea"/>
                          <a:cs typeface="+mn-cs"/>
                        </a:rPr>
                        <a:t>
Von der Krankenschwester zum Unternehmensberater - wir haben Schüler verschiedener Schulformen nach ihren Traumberufen gefragt. Jetzt in unserer Galerie.
.
.
.
.
#ungleichland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888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docupy - 2018-03-01 11:04:00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089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docupy - 2018-03-01 11:03:49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0784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docupy - 2018-03-01 11:03:28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246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- 2018-03-01 11:01:28</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 Heute: Familie Haub.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08627338"/>
                  </a:ext>
                </a:extLst>
              </a:tr>
            </a:tbl>
          </a:graphicData>
        </a:graphic>
      </p:graphicFrame>
      <p:sp>
        <p:nvSpPr>
          <p:cNvPr id="4" name="Text Placeholder 3">
            <a:extLst>
              <a:ext uri="{FF2B5EF4-FFF2-40B4-BE49-F238E27FC236}">
                <a16:creationId xmlns:a16="http://schemas.microsoft.com/office/drawing/2014/main" id="{6CD31FCC-098E-45E3-A674-21EB207B3118}"/>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646482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8A42-337F-4A5C-A631-FC0F0F7C0B32}"/>
              </a:ext>
            </a:extLst>
          </p:cNvPr>
          <p:cNvSpPr>
            <a:spLocks noGrp="1"/>
          </p:cNvSpPr>
          <p:nvPr>
            <p:ph type="title"/>
          </p:nvPr>
        </p:nvSpPr>
        <p:spPr/>
        <p:txBody>
          <a:bodyPr/>
          <a:lstStyle/>
          <a:p>
            <a:r>
              <a:rPr lang="en-US"/>
              <a:t>Instagram Posts Table - 4 of 7</a:t>
            </a:r>
          </a:p>
        </p:txBody>
      </p:sp>
      <p:graphicFrame>
        <p:nvGraphicFramePr>
          <p:cNvPr id="5" name="Table Placeholder 4">
            <a:extLst>
              <a:ext uri="{FF2B5EF4-FFF2-40B4-BE49-F238E27FC236}">
                <a16:creationId xmlns:a16="http://schemas.microsoft.com/office/drawing/2014/main" id="{C87408FC-1544-4F23-9863-CE6494D146E4}"/>
              </a:ext>
            </a:extLst>
          </p:cNvPr>
          <p:cNvGraphicFramePr>
            <a:graphicFrameLocks noGrp="1"/>
          </p:cNvGraphicFramePr>
          <p:nvPr>
            <p:ph type="tbl" sz="quarter" idx="13"/>
            <p:extLst>
              <p:ext uri="{D42A27DB-BD31-4B8C-83A1-F6EECF244321}">
                <p14:modId xmlns:p14="http://schemas.microsoft.com/office/powerpoint/2010/main" val="422218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09283474"/>
                    </a:ext>
                  </a:extLst>
                </a:gridCol>
                <a:gridCol w="987552">
                  <a:extLst>
                    <a:ext uri="{9D8B030D-6E8A-4147-A177-3AD203B41FA5}">
                      <a16:colId xmlns:a16="http://schemas.microsoft.com/office/drawing/2014/main" val="664742822"/>
                    </a:ext>
                  </a:extLst>
                </a:gridCol>
                <a:gridCol w="987552">
                  <a:extLst>
                    <a:ext uri="{9D8B030D-6E8A-4147-A177-3AD203B41FA5}">
                      <a16:colId xmlns:a16="http://schemas.microsoft.com/office/drawing/2014/main" val="2744505874"/>
                    </a:ext>
                  </a:extLst>
                </a:gridCol>
                <a:gridCol w="987552">
                  <a:extLst>
                    <a:ext uri="{9D8B030D-6E8A-4147-A177-3AD203B41FA5}">
                      <a16:colId xmlns:a16="http://schemas.microsoft.com/office/drawing/2014/main" val="2383725732"/>
                    </a:ext>
                  </a:extLst>
                </a:gridCol>
                <a:gridCol w="987552">
                  <a:extLst>
                    <a:ext uri="{9D8B030D-6E8A-4147-A177-3AD203B41FA5}">
                      <a16:colId xmlns:a16="http://schemas.microsoft.com/office/drawing/2014/main" val="2078375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170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- 2018-02-28 14:59:44</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 Heute: Familie von Boch-Galhau.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198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- 2018-02-27 15:00:06</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 Heute: Familie von Thurn und Taxis.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375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- 2018-02-26 15:24:40</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 Heute: Familie von Siemens.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0628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15:03:00</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 Heute: Familie von Faber-Castell.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2010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15:01:28</a:t>
                      </a:r>
                      <a:r>
                        <a:rPr kumimoji="0" lang="de-DE" sz="1000" b="0" i="0" u="none" strike="noStrike" kern="1200" cap="none" spc="0" normalizeH="0" baseline="0" noProof="0">
                          <a:ln>
                            <a:noFill/>
                          </a:ln>
                          <a:solidFill>
                            <a:prstClr val="black"/>
                          </a:solidFill>
                          <a:effectLst/>
                          <a:uLnTx/>
                          <a:uFillTx/>
                          <a:latin typeface="+mn-lt"/>
                          <a:ea typeface="+mn-ea"/>
                          <a:cs typeface="+mn-cs"/>
                        </a:rPr>
                        <a:t>
Reich werden ist das Eine. Reich bleiben das Andere.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3213656"/>
                  </a:ext>
                </a:extLst>
              </a:tr>
            </a:tbl>
          </a:graphicData>
        </a:graphic>
      </p:graphicFrame>
      <p:sp>
        <p:nvSpPr>
          <p:cNvPr id="4" name="Text Placeholder 3">
            <a:extLst>
              <a:ext uri="{FF2B5EF4-FFF2-40B4-BE49-F238E27FC236}">
                <a16:creationId xmlns:a16="http://schemas.microsoft.com/office/drawing/2014/main" id="{E0DC1E3F-951A-4FF7-8E15-52D8728F0EED}"/>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306373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2B905-21E0-4540-BB23-603FC97542F3}"/>
              </a:ext>
            </a:extLst>
          </p:cNvPr>
          <p:cNvSpPr>
            <a:spLocks noGrp="1"/>
          </p:cNvSpPr>
          <p:nvPr>
            <p:ph type="title"/>
          </p:nvPr>
        </p:nvSpPr>
        <p:spPr/>
        <p:txBody>
          <a:bodyPr/>
          <a:lstStyle/>
          <a:p>
            <a:r>
              <a:rPr lang="en-US"/>
              <a:t>Instagram Posts Table - 5 of 7</a:t>
            </a:r>
          </a:p>
        </p:txBody>
      </p:sp>
      <p:graphicFrame>
        <p:nvGraphicFramePr>
          <p:cNvPr id="5" name="Table Placeholder 4">
            <a:extLst>
              <a:ext uri="{FF2B5EF4-FFF2-40B4-BE49-F238E27FC236}">
                <a16:creationId xmlns:a16="http://schemas.microsoft.com/office/drawing/2014/main" id="{34616271-B0BF-4CB6-981A-0D09B93B4321}"/>
              </a:ext>
            </a:extLst>
          </p:cNvPr>
          <p:cNvGraphicFramePr>
            <a:graphicFrameLocks noGrp="1"/>
          </p:cNvGraphicFramePr>
          <p:nvPr>
            <p:ph type="tbl" sz="quarter" idx="13"/>
            <p:extLst>
              <p:ext uri="{D42A27DB-BD31-4B8C-83A1-F6EECF244321}">
                <p14:modId xmlns:p14="http://schemas.microsoft.com/office/powerpoint/2010/main" val="156944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9725764"/>
                    </a:ext>
                  </a:extLst>
                </a:gridCol>
                <a:gridCol w="987552">
                  <a:extLst>
                    <a:ext uri="{9D8B030D-6E8A-4147-A177-3AD203B41FA5}">
                      <a16:colId xmlns:a16="http://schemas.microsoft.com/office/drawing/2014/main" val="3618946612"/>
                    </a:ext>
                  </a:extLst>
                </a:gridCol>
                <a:gridCol w="987552">
                  <a:extLst>
                    <a:ext uri="{9D8B030D-6E8A-4147-A177-3AD203B41FA5}">
                      <a16:colId xmlns:a16="http://schemas.microsoft.com/office/drawing/2014/main" val="3141661622"/>
                    </a:ext>
                  </a:extLst>
                </a:gridCol>
                <a:gridCol w="987552">
                  <a:extLst>
                    <a:ext uri="{9D8B030D-6E8A-4147-A177-3AD203B41FA5}">
                      <a16:colId xmlns:a16="http://schemas.microsoft.com/office/drawing/2014/main" val="2762043014"/>
                    </a:ext>
                  </a:extLst>
                </a:gridCol>
                <a:gridCol w="987552">
                  <a:extLst>
                    <a:ext uri="{9D8B030D-6E8A-4147-A177-3AD203B41FA5}">
                      <a16:colId xmlns:a16="http://schemas.microsoft.com/office/drawing/2014/main" val="320591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440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15:00:26</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713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15:00:15</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725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- 2018-02-23 15:00:02</a:t>
                      </a:r>
                      <a:r>
                        <a:rPr kumimoji="0" lang="de-DE" sz="1000" b="0" i="0" u="none" strike="noStrike" kern="1200" cap="none" spc="0" normalizeH="0" baseline="0" noProof="0">
                          <a:ln>
                            <a:noFill/>
                          </a:ln>
                          <a:solidFill>
                            <a:prstClr val="black"/>
                          </a:solidFill>
                          <a:effectLst/>
                          <a:uLnTx/>
                          <a:uFillTx/>
                          <a:latin typeface="+mn-lt"/>
                          <a:ea typeface="+mn-ea"/>
                          <a:cs typeface="+mn-cs"/>
                        </a:rPr>
                        <a:t>
100 Jahre 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53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- 2018-02-22 15:00:12</a:t>
                      </a:r>
                      <a:r>
                        <a:rPr kumimoji="0" lang="de-DE" sz="1000" b="0" i="0" u="none" strike="noStrike" kern="1200" cap="none" spc="0" normalizeH="0" baseline="0" noProof="0">
                          <a:ln>
                            <a:noFill/>
                          </a:ln>
                          <a:solidFill>
                            <a:prstClr val="black"/>
                          </a:solidFill>
                          <a:effectLst/>
                          <a:uLnTx/>
                          <a:uFillTx/>
                          <a:latin typeface="+mn-lt"/>
                          <a:ea typeface="+mn-ea"/>
                          <a:cs typeface="+mn-cs"/>
                        </a:rPr>
                        <a:t>
Sollte das Einkommen aller Deutschen öffentlich einsehbar sein? Definitiv ja, sagt Luka Häfele. Seine Begründung finden Sie in unserer Galerie.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401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- 2018-02-21 15:00:18</a:t>
                      </a:r>
                      <a:r>
                        <a:rPr kumimoji="0" lang="de-DE" sz="1000" b="0" i="0" u="none" strike="noStrike" kern="1200" cap="none" spc="0" normalizeH="0" baseline="0" noProof="0">
                          <a:ln>
                            <a:noFill/>
                          </a:ln>
                          <a:solidFill>
                            <a:prstClr val="black"/>
                          </a:solidFill>
                          <a:effectLst/>
                          <a:uLnTx/>
                          <a:uFillTx/>
                          <a:latin typeface="+mn-lt"/>
                          <a:ea typeface="+mn-ea"/>
                          <a:cs typeface="+mn-cs"/>
                        </a:rPr>
                        <a:t>
In Schweden kann jeder nachsehen, was sein Nachbar verdient. Sollte auch das Einkommen aller Deutschen öffentlich sein? Clara Venjakobs Meinung in unserer Galerie.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1546048"/>
                  </a:ext>
                </a:extLst>
              </a:tr>
            </a:tbl>
          </a:graphicData>
        </a:graphic>
      </p:graphicFrame>
      <p:sp>
        <p:nvSpPr>
          <p:cNvPr id="4" name="Text Placeholder 3">
            <a:extLst>
              <a:ext uri="{FF2B5EF4-FFF2-40B4-BE49-F238E27FC236}">
                <a16:creationId xmlns:a16="http://schemas.microsoft.com/office/drawing/2014/main" id="{1F095DDF-6A45-43DC-B04B-B30C3824C5B2}"/>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037148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5F5-A368-419D-B24E-072D7569226B}"/>
              </a:ext>
            </a:extLst>
          </p:cNvPr>
          <p:cNvSpPr>
            <a:spLocks noGrp="1"/>
          </p:cNvSpPr>
          <p:nvPr>
            <p:ph type="title"/>
          </p:nvPr>
        </p:nvSpPr>
        <p:spPr/>
        <p:txBody>
          <a:bodyPr/>
          <a:lstStyle/>
          <a:p>
            <a:r>
              <a:rPr lang="en-US"/>
              <a:t>Instagram Posts Table - 6 of 7</a:t>
            </a:r>
          </a:p>
        </p:txBody>
      </p:sp>
      <p:graphicFrame>
        <p:nvGraphicFramePr>
          <p:cNvPr id="5" name="Table Placeholder 4">
            <a:extLst>
              <a:ext uri="{FF2B5EF4-FFF2-40B4-BE49-F238E27FC236}">
                <a16:creationId xmlns:a16="http://schemas.microsoft.com/office/drawing/2014/main" id="{F0E107B5-9387-4319-87AD-C528F7ABB92A}"/>
              </a:ext>
            </a:extLst>
          </p:cNvPr>
          <p:cNvGraphicFramePr>
            <a:graphicFrameLocks noGrp="1"/>
          </p:cNvGraphicFramePr>
          <p:nvPr>
            <p:ph type="tbl" sz="quarter" idx="13"/>
            <p:extLst>
              <p:ext uri="{D42A27DB-BD31-4B8C-83A1-F6EECF244321}">
                <p14:modId xmlns:p14="http://schemas.microsoft.com/office/powerpoint/2010/main" val="192835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94262926"/>
                    </a:ext>
                  </a:extLst>
                </a:gridCol>
                <a:gridCol w="987552">
                  <a:extLst>
                    <a:ext uri="{9D8B030D-6E8A-4147-A177-3AD203B41FA5}">
                      <a16:colId xmlns:a16="http://schemas.microsoft.com/office/drawing/2014/main" val="4031708731"/>
                    </a:ext>
                  </a:extLst>
                </a:gridCol>
                <a:gridCol w="987552">
                  <a:extLst>
                    <a:ext uri="{9D8B030D-6E8A-4147-A177-3AD203B41FA5}">
                      <a16:colId xmlns:a16="http://schemas.microsoft.com/office/drawing/2014/main" val="815650000"/>
                    </a:ext>
                  </a:extLst>
                </a:gridCol>
                <a:gridCol w="987552">
                  <a:extLst>
                    <a:ext uri="{9D8B030D-6E8A-4147-A177-3AD203B41FA5}">
                      <a16:colId xmlns:a16="http://schemas.microsoft.com/office/drawing/2014/main" val="2182042334"/>
                    </a:ext>
                  </a:extLst>
                </a:gridCol>
                <a:gridCol w="987552">
                  <a:extLst>
                    <a:ext uri="{9D8B030D-6E8A-4147-A177-3AD203B41FA5}">
                      <a16:colId xmlns:a16="http://schemas.microsoft.com/office/drawing/2014/main" val="2675949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270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- 2018-02-20 15:00:29</a:t>
                      </a:r>
                      <a:r>
                        <a:rPr kumimoji="0" lang="de-DE" sz="1000" b="0" i="0" u="none" strike="noStrike" kern="1200" cap="none" spc="0" normalizeH="0" baseline="0" noProof="0">
                          <a:ln>
                            <a:noFill/>
                          </a:ln>
                          <a:solidFill>
                            <a:prstClr val="black"/>
                          </a:solidFill>
                          <a:effectLst/>
                          <a:uLnTx/>
                          <a:uFillTx/>
                          <a:latin typeface="+mn-lt"/>
                          <a:ea typeface="+mn-ea"/>
                          <a:cs typeface="+mn-cs"/>
                        </a:rPr>
                        <a:t>
Drei Menschen, drei Meinungen: Sollte das Einkommen aller Deutschen öffentlich einsehbar sein? Die erste Einschätzung von Floris Rudolph - jetzt in unserer Galerie. .
.
.
#docupy #ungleichland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446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- 2018-02-13 14:59:30</a:t>
                      </a:r>
                      <a:r>
                        <a:rPr kumimoji="0" lang="de-DE" sz="1000" b="0" i="0" u="none" strike="noStrike" kern="1200" cap="none" spc="0" normalizeH="0" baseline="0" noProof="0">
                          <a:ln>
                            <a:noFill/>
                          </a:ln>
                          <a:solidFill>
                            <a:prstClr val="black"/>
                          </a:solidFill>
                          <a:effectLst/>
                          <a:uLnTx/>
                          <a:uFillTx/>
                          <a:latin typeface="+mn-lt"/>
                          <a:ea typeface="+mn-ea"/>
                          <a:cs typeface="+mn-cs"/>
                        </a:rPr>
                        <a:t>
„Wenn ich mich dran erinnere, ich war selbst schon Millionär.“ Bei Money Talks sprechen dieses Mal Kolleginnen und Rentner über ihre Einkünfte - mal mehr, mal weniger offen. Den ganzen Clip finden Sie in unserer Bio verlinkt.
.
.
.
#ungleichland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957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- 2018-02-06 15:04:09</a:t>
                      </a:r>
                      <a:r>
                        <a:rPr kumimoji="0" lang="de-DE" sz="1000" b="0" i="0" u="none" strike="noStrike" kern="1200" cap="none" spc="0" normalizeH="0" baseline="0" noProof="0">
                          <a:ln>
                            <a:noFill/>
                          </a:ln>
                          <a:solidFill>
                            <a:prstClr val="black"/>
                          </a:solidFill>
                          <a:effectLst/>
                          <a:uLnTx/>
                          <a:uFillTx/>
                          <a:latin typeface="+mn-lt"/>
                          <a:ea typeface="+mn-ea"/>
                          <a:cs typeface="+mn-cs"/>
                        </a:rPr>
                        <a:t>
Auch den Experten unserer Filme haben wir die Frage gestellt: Was verdienen Sie eigentlich? 
Die Antworten finden Sie in unserer Galerie.
#ungleichland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3529964"/>
                  </a:ext>
                </a:extLst>
              </a:tr>
            </a:tbl>
          </a:graphicData>
        </a:graphic>
      </p:graphicFrame>
      <p:sp>
        <p:nvSpPr>
          <p:cNvPr id="4" name="Text Placeholder 3">
            <a:extLst>
              <a:ext uri="{FF2B5EF4-FFF2-40B4-BE49-F238E27FC236}">
                <a16:creationId xmlns:a16="http://schemas.microsoft.com/office/drawing/2014/main" id="{03C61A9D-8A16-4C89-91D5-7079AE769F17}"/>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4068428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CC8E-BA4E-45EA-9CEA-522186A4C633}"/>
              </a:ext>
            </a:extLst>
          </p:cNvPr>
          <p:cNvSpPr>
            <a:spLocks noGrp="1"/>
          </p:cNvSpPr>
          <p:nvPr>
            <p:ph type="title"/>
          </p:nvPr>
        </p:nvSpPr>
        <p:spPr/>
        <p:txBody>
          <a:bodyPr/>
          <a:lstStyle/>
          <a:p>
            <a:r>
              <a:rPr lang="en-US"/>
              <a:t>Instagram Posts Table - 7 of 7</a:t>
            </a:r>
          </a:p>
        </p:txBody>
      </p:sp>
      <p:graphicFrame>
        <p:nvGraphicFramePr>
          <p:cNvPr id="5" name="Table Placeholder 4">
            <a:extLst>
              <a:ext uri="{FF2B5EF4-FFF2-40B4-BE49-F238E27FC236}">
                <a16:creationId xmlns:a16="http://schemas.microsoft.com/office/drawing/2014/main" id="{4B41DAF2-CE2C-4047-8CCA-88B5B78D0738}"/>
              </a:ext>
            </a:extLst>
          </p:cNvPr>
          <p:cNvGraphicFramePr>
            <a:graphicFrameLocks noGrp="1"/>
          </p:cNvGraphicFramePr>
          <p:nvPr>
            <p:ph type="tbl" sz="quarter" idx="13"/>
            <p:extLst>
              <p:ext uri="{D42A27DB-BD31-4B8C-83A1-F6EECF244321}">
                <p14:modId xmlns:p14="http://schemas.microsoft.com/office/powerpoint/2010/main" val="1712662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6734789"/>
                    </a:ext>
                  </a:extLst>
                </a:gridCol>
                <a:gridCol w="987552">
                  <a:extLst>
                    <a:ext uri="{9D8B030D-6E8A-4147-A177-3AD203B41FA5}">
                      <a16:colId xmlns:a16="http://schemas.microsoft.com/office/drawing/2014/main" val="3055680476"/>
                    </a:ext>
                  </a:extLst>
                </a:gridCol>
                <a:gridCol w="987552">
                  <a:extLst>
                    <a:ext uri="{9D8B030D-6E8A-4147-A177-3AD203B41FA5}">
                      <a16:colId xmlns:a16="http://schemas.microsoft.com/office/drawing/2014/main" val="4250635809"/>
                    </a:ext>
                  </a:extLst>
                </a:gridCol>
                <a:gridCol w="987552">
                  <a:extLst>
                    <a:ext uri="{9D8B030D-6E8A-4147-A177-3AD203B41FA5}">
                      <a16:colId xmlns:a16="http://schemas.microsoft.com/office/drawing/2014/main" val="1520402225"/>
                    </a:ext>
                  </a:extLst>
                </a:gridCol>
                <a:gridCol w="987552">
                  <a:extLst>
                    <a:ext uri="{9D8B030D-6E8A-4147-A177-3AD203B41FA5}">
                      <a16:colId xmlns:a16="http://schemas.microsoft.com/office/drawing/2014/main" val="28257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15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- 2018-02-01 14:59:49</a:t>
                      </a:r>
                      <a:r>
                        <a:rPr kumimoji="0" lang="de-DE" sz="1000" b="0" i="0" u="none" strike="noStrike" kern="1200" cap="none" spc="0" normalizeH="0" baseline="0" noProof="0">
                          <a:ln>
                            <a:noFill/>
                          </a:ln>
                          <a:solidFill>
                            <a:prstClr val="black"/>
                          </a:solidFill>
                          <a:effectLst/>
                          <a:uLnTx/>
                          <a:uFillTx/>
                          <a:latin typeface="+mn-lt"/>
                          <a:ea typeface="+mn-ea"/>
                          <a:cs typeface="+mn-cs"/>
                        </a:rPr>
                        <a:t>
Ein Sachse unterhält sich mit einem Rheinländer über den Stellenwert von Geld, ein Tindermatch errät das Gehalt des jeweils Anderen - in einer neuen Folge Money Talks. Den kompletten Clip finden Sie in unserer Bio verlinkt.  #ungleichland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856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docupy - 2018-01-25 15:03:35</a:t>
                      </a:r>
                      <a:r>
                        <a:rPr kumimoji="0" lang="de-DE" sz="1000" b="0" i="0" u="none" strike="noStrike" kern="1200" cap="none" spc="0" normalizeH="0" baseline="0" noProof="0">
                          <a:ln>
                            <a:noFill/>
                          </a:ln>
                          <a:solidFill>
                            <a:prstClr val="black"/>
                          </a:solidFill>
                          <a:effectLst/>
                          <a:uLnTx/>
                          <a:uFillTx/>
                          <a:latin typeface="+mn-lt"/>
                          <a:ea typeface="+mn-ea"/>
                          <a:cs typeface="+mn-cs"/>
                        </a:rPr>
                        <a:t>
Superreich ist, wer ein Nettovermögen von mehr als 30 Millionen Dollar hat. Sollten diese Menschen einen Teil ihres Geldes abgeben müssen? Und wenn ja, wie viel? Einige Meinungen dazu finden Sie in unserer Galerie. #ungleichland #docupy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9345686"/>
                  </a:ext>
                </a:extLst>
              </a:tr>
            </a:tbl>
          </a:graphicData>
        </a:graphic>
      </p:graphicFrame>
      <p:sp>
        <p:nvSpPr>
          <p:cNvPr id="4" name="Text Placeholder 3">
            <a:extLst>
              <a:ext uri="{FF2B5EF4-FFF2-40B4-BE49-F238E27FC236}">
                <a16:creationId xmlns:a16="http://schemas.microsoft.com/office/drawing/2014/main" id="{9DFB3506-758A-44C4-AECC-6B00C69A62C9}"/>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9382529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007A-CEAC-4F05-A5CB-8A9CCC0CF235}"/>
              </a:ext>
            </a:extLst>
          </p:cNvPr>
          <p:cNvSpPr>
            <a:spLocks noGrp="1"/>
          </p:cNvSpPr>
          <p:nvPr>
            <p:ph type="title"/>
          </p:nvPr>
        </p:nvSpPr>
        <p:spPr/>
        <p:txBody>
          <a:bodyPr/>
          <a:lstStyle/>
          <a:p>
            <a:r>
              <a:rPr lang="de-DE"/>
              <a:t>Zentrale Kennwerte für alle WDR Accounts - 1 of 13</a:t>
            </a:r>
            <a:endParaRPr lang="en-US"/>
          </a:p>
        </p:txBody>
      </p:sp>
      <p:graphicFrame>
        <p:nvGraphicFramePr>
          <p:cNvPr id="5" name="Table Placeholder 4">
            <a:extLst>
              <a:ext uri="{FF2B5EF4-FFF2-40B4-BE49-F238E27FC236}">
                <a16:creationId xmlns:a16="http://schemas.microsoft.com/office/drawing/2014/main" id="{307F82EE-6749-43D8-A1B7-868D97BFD527}"/>
              </a:ext>
            </a:extLst>
          </p:cNvPr>
          <p:cNvGraphicFramePr>
            <a:graphicFrameLocks noGrp="1"/>
          </p:cNvGraphicFramePr>
          <p:nvPr>
            <p:ph type="tbl" sz="quarter" idx="13"/>
            <p:extLst>
              <p:ext uri="{D42A27DB-BD31-4B8C-83A1-F6EECF244321}">
                <p14:modId xmlns:p14="http://schemas.microsoft.com/office/powerpoint/2010/main" val="338870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456711848"/>
                    </a:ext>
                  </a:extLst>
                </a:gridCol>
                <a:gridCol w="304495">
                  <a:extLst>
                    <a:ext uri="{9D8B030D-6E8A-4147-A177-3AD203B41FA5}">
                      <a16:colId xmlns:a16="http://schemas.microsoft.com/office/drawing/2014/main" val="3551366187"/>
                    </a:ext>
                  </a:extLst>
                </a:gridCol>
                <a:gridCol w="304495">
                  <a:extLst>
                    <a:ext uri="{9D8B030D-6E8A-4147-A177-3AD203B41FA5}">
                      <a16:colId xmlns:a16="http://schemas.microsoft.com/office/drawing/2014/main" val="3348195891"/>
                    </a:ext>
                  </a:extLst>
                </a:gridCol>
                <a:gridCol w="304495">
                  <a:extLst>
                    <a:ext uri="{9D8B030D-6E8A-4147-A177-3AD203B41FA5}">
                      <a16:colId xmlns:a16="http://schemas.microsoft.com/office/drawing/2014/main" val="4075350699"/>
                    </a:ext>
                  </a:extLst>
                </a:gridCol>
                <a:gridCol w="304495">
                  <a:extLst>
                    <a:ext uri="{9D8B030D-6E8A-4147-A177-3AD203B41FA5}">
                      <a16:colId xmlns:a16="http://schemas.microsoft.com/office/drawing/2014/main" val="3303193322"/>
                    </a:ext>
                  </a:extLst>
                </a:gridCol>
                <a:gridCol w="304495">
                  <a:extLst>
                    <a:ext uri="{9D8B030D-6E8A-4147-A177-3AD203B41FA5}">
                      <a16:colId xmlns:a16="http://schemas.microsoft.com/office/drawing/2014/main" val="1953665355"/>
                    </a:ext>
                  </a:extLst>
                </a:gridCol>
                <a:gridCol w="304495">
                  <a:extLst>
                    <a:ext uri="{9D8B030D-6E8A-4147-A177-3AD203B41FA5}">
                      <a16:colId xmlns:a16="http://schemas.microsoft.com/office/drawing/2014/main" val="3669613533"/>
                    </a:ext>
                  </a:extLst>
                </a:gridCol>
                <a:gridCol w="304495">
                  <a:extLst>
                    <a:ext uri="{9D8B030D-6E8A-4147-A177-3AD203B41FA5}">
                      <a16:colId xmlns:a16="http://schemas.microsoft.com/office/drawing/2014/main" val="409666087"/>
                    </a:ext>
                  </a:extLst>
                </a:gridCol>
                <a:gridCol w="304495">
                  <a:extLst>
                    <a:ext uri="{9D8B030D-6E8A-4147-A177-3AD203B41FA5}">
                      <a16:colId xmlns:a16="http://schemas.microsoft.com/office/drawing/2014/main" val="3735524180"/>
                    </a:ext>
                  </a:extLst>
                </a:gridCol>
                <a:gridCol w="304495">
                  <a:extLst>
                    <a:ext uri="{9D8B030D-6E8A-4147-A177-3AD203B41FA5}">
                      <a16:colId xmlns:a16="http://schemas.microsoft.com/office/drawing/2014/main" val="1645053258"/>
                    </a:ext>
                  </a:extLst>
                </a:gridCol>
                <a:gridCol w="304495">
                  <a:extLst>
                    <a:ext uri="{9D8B030D-6E8A-4147-A177-3AD203B41FA5}">
                      <a16:colId xmlns:a16="http://schemas.microsoft.com/office/drawing/2014/main" val="723664591"/>
                    </a:ext>
                  </a:extLst>
                </a:gridCol>
                <a:gridCol w="304495">
                  <a:extLst>
                    <a:ext uri="{9D8B030D-6E8A-4147-A177-3AD203B41FA5}">
                      <a16:colId xmlns:a16="http://schemas.microsoft.com/office/drawing/2014/main" val="687051825"/>
                    </a:ext>
                  </a:extLst>
                </a:gridCol>
                <a:gridCol w="304495">
                  <a:extLst>
                    <a:ext uri="{9D8B030D-6E8A-4147-A177-3AD203B41FA5}">
                      <a16:colId xmlns:a16="http://schemas.microsoft.com/office/drawing/2014/main" val="1434899520"/>
                    </a:ext>
                  </a:extLst>
                </a:gridCol>
                <a:gridCol w="304495">
                  <a:extLst>
                    <a:ext uri="{9D8B030D-6E8A-4147-A177-3AD203B41FA5}">
                      <a16:colId xmlns:a16="http://schemas.microsoft.com/office/drawing/2014/main" val="2824497746"/>
                    </a:ext>
                  </a:extLst>
                </a:gridCol>
                <a:gridCol w="304495">
                  <a:extLst>
                    <a:ext uri="{9D8B030D-6E8A-4147-A177-3AD203B41FA5}">
                      <a16:colId xmlns:a16="http://schemas.microsoft.com/office/drawing/2014/main" val="2618585626"/>
                    </a:ext>
                  </a:extLst>
                </a:gridCol>
                <a:gridCol w="304495">
                  <a:extLst>
                    <a:ext uri="{9D8B030D-6E8A-4147-A177-3AD203B41FA5}">
                      <a16:colId xmlns:a16="http://schemas.microsoft.com/office/drawing/2014/main" val="2813900508"/>
                    </a:ext>
                  </a:extLst>
                </a:gridCol>
                <a:gridCol w="304495">
                  <a:extLst>
                    <a:ext uri="{9D8B030D-6E8A-4147-A177-3AD203B41FA5}">
                      <a16:colId xmlns:a16="http://schemas.microsoft.com/office/drawing/2014/main" val="602415840"/>
                    </a:ext>
                  </a:extLst>
                </a:gridCol>
                <a:gridCol w="304495">
                  <a:extLst>
                    <a:ext uri="{9D8B030D-6E8A-4147-A177-3AD203B41FA5}">
                      <a16:colId xmlns:a16="http://schemas.microsoft.com/office/drawing/2014/main" val="1161546758"/>
                    </a:ext>
                  </a:extLst>
                </a:gridCol>
                <a:gridCol w="304495">
                  <a:extLst>
                    <a:ext uri="{9D8B030D-6E8A-4147-A177-3AD203B41FA5}">
                      <a16:colId xmlns:a16="http://schemas.microsoft.com/office/drawing/2014/main" val="3728234689"/>
                    </a:ext>
                  </a:extLst>
                </a:gridCol>
                <a:gridCol w="304495">
                  <a:extLst>
                    <a:ext uri="{9D8B030D-6E8A-4147-A177-3AD203B41FA5}">
                      <a16:colId xmlns:a16="http://schemas.microsoft.com/office/drawing/2014/main" val="3528654649"/>
                    </a:ext>
                  </a:extLst>
                </a:gridCol>
                <a:gridCol w="304495">
                  <a:extLst>
                    <a:ext uri="{9D8B030D-6E8A-4147-A177-3AD203B41FA5}">
                      <a16:colId xmlns:a16="http://schemas.microsoft.com/office/drawing/2014/main" val="2990834564"/>
                    </a:ext>
                  </a:extLst>
                </a:gridCol>
                <a:gridCol w="304495">
                  <a:extLst>
                    <a:ext uri="{9D8B030D-6E8A-4147-A177-3AD203B41FA5}">
                      <a16:colId xmlns:a16="http://schemas.microsoft.com/office/drawing/2014/main" val="3453903597"/>
                    </a:ext>
                  </a:extLst>
                </a:gridCol>
                <a:gridCol w="304495">
                  <a:extLst>
                    <a:ext uri="{9D8B030D-6E8A-4147-A177-3AD203B41FA5}">
                      <a16:colId xmlns:a16="http://schemas.microsoft.com/office/drawing/2014/main" val="2292128313"/>
                    </a:ext>
                  </a:extLst>
                </a:gridCol>
                <a:gridCol w="304495">
                  <a:extLst>
                    <a:ext uri="{9D8B030D-6E8A-4147-A177-3AD203B41FA5}">
                      <a16:colId xmlns:a16="http://schemas.microsoft.com/office/drawing/2014/main" val="2675867491"/>
                    </a:ext>
                  </a:extLst>
                </a:gridCol>
                <a:gridCol w="304495">
                  <a:extLst>
                    <a:ext uri="{9D8B030D-6E8A-4147-A177-3AD203B41FA5}">
                      <a16:colId xmlns:a16="http://schemas.microsoft.com/office/drawing/2014/main" val="37693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5193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57140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1489215010"/>
                  </a:ext>
                </a:extLst>
              </a:tr>
            </a:tbl>
          </a:graphicData>
        </a:graphic>
      </p:graphicFrame>
      <p:sp>
        <p:nvSpPr>
          <p:cNvPr id="4" name="Text Placeholder 3">
            <a:extLst>
              <a:ext uri="{FF2B5EF4-FFF2-40B4-BE49-F238E27FC236}">
                <a16:creationId xmlns:a16="http://schemas.microsoft.com/office/drawing/2014/main" id="{4BE55989-6D4C-48A3-B4E4-2873F267E767}"/>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204123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78E4-CAB8-4B47-B33A-22E0D594CC11}"/>
              </a:ext>
            </a:extLst>
          </p:cNvPr>
          <p:cNvSpPr>
            <a:spLocks noGrp="1"/>
          </p:cNvSpPr>
          <p:nvPr>
            <p:ph type="title"/>
          </p:nvPr>
        </p:nvSpPr>
        <p:spPr/>
        <p:txBody>
          <a:bodyPr/>
          <a:lstStyle/>
          <a:p>
            <a:r>
              <a:rPr lang="de-DE"/>
              <a:t>Zentrale Kennwerte für alle WDR Accounts - 2 of 13</a:t>
            </a:r>
            <a:endParaRPr lang="en-US"/>
          </a:p>
        </p:txBody>
      </p:sp>
      <p:graphicFrame>
        <p:nvGraphicFramePr>
          <p:cNvPr id="5" name="Table Placeholder 4">
            <a:extLst>
              <a:ext uri="{FF2B5EF4-FFF2-40B4-BE49-F238E27FC236}">
                <a16:creationId xmlns:a16="http://schemas.microsoft.com/office/drawing/2014/main" id="{10D441F0-B97C-4564-8F56-6791FE12D759}"/>
              </a:ext>
            </a:extLst>
          </p:cNvPr>
          <p:cNvGraphicFramePr>
            <a:graphicFrameLocks noGrp="1"/>
          </p:cNvGraphicFramePr>
          <p:nvPr>
            <p:ph type="tbl" sz="quarter" idx="13"/>
            <p:extLst>
              <p:ext uri="{D42A27DB-BD31-4B8C-83A1-F6EECF244321}">
                <p14:modId xmlns:p14="http://schemas.microsoft.com/office/powerpoint/2010/main" val="383282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02327649"/>
                    </a:ext>
                  </a:extLst>
                </a:gridCol>
                <a:gridCol w="304495">
                  <a:extLst>
                    <a:ext uri="{9D8B030D-6E8A-4147-A177-3AD203B41FA5}">
                      <a16:colId xmlns:a16="http://schemas.microsoft.com/office/drawing/2014/main" val="2697786046"/>
                    </a:ext>
                  </a:extLst>
                </a:gridCol>
                <a:gridCol w="304495">
                  <a:extLst>
                    <a:ext uri="{9D8B030D-6E8A-4147-A177-3AD203B41FA5}">
                      <a16:colId xmlns:a16="http://schemas.microsoft.com/office/drawing/2014/main" val="3073150091"/>
                    </a:ext>
                  </a:extLst>
                </a:gridCol>
                <a:gridCol w="304495">
                  <a:extLst>
                    <a:ext uri="{9D8B030D-6E8A-4147-A177-3AD203B41FA5}">
                      <a16:colId xmlns:a16="http://schemas.microsoft.com/office/drawing/2014/main" val="1244528539"/>
                    </a:ext>
                  </a:extLst>
                </a:gridCol>
                <a:gridCol w="304495">
                  <a:extLst>
                    <a:ext uri="{9D8B030D-6E8A-4147-A177-3AD203B41FA5}">
                      <a16:colId xmlns:a16="http://schemas.microsoft.com/office/drawing/2014/main" val="1162198122"/>
                    </a:ext>
                  </a:extLst>
                </a:gridCol>
                <a:gridCol w="304495">
                  <a:extLst>
                    <a:ext uri="{9D8B030D-6E8A-4147-A177-3AD203B41FA5}">
                      <a16:colId xmlns:a16="http://schemas.microsoft.com/office/drawing/2014/main" val="33164600"/>
                    </a:ext>
                  </a:extLst>
                </a:gridCol>
                <a:gridCol w="304495">
                  <a:extLst>
                    <a:ext uri="{9D8B030D-6E8A-4147-A177-3AD203B41FA5}">
                      <a16:colId xmlns:a16="http://schemas.microsoft.com/office/drawing/2014/main" val="1457619891"/>
                    </a:ext>
                  </a:extLst>
                </a:gridCol>
                <a:gridCol w="304495">
                  <a:extLst>
                    <a:ext uri="{9D8B030D-6E8A-4147-A177-3AD203B41FA5}">
                      <a16:colId xmlns:a16="http://schemas.microsoft.com/office/drawing/2014/main" val="1197737567"/>
                    </a:ext>
                  </a:extLst>
                </a:gridCol>
                <a:gridCol w="304495">
                  <a:extLst>
                    <a:ext uri="{9D8B030D-6E8A-4147-A177-3AD203B41FA5}">
                      <a16:colId xmlns:a16="http://schemas.microsoft.com/office/drawing/2014/main" val="2746544772"/>
                    </a:ext>
                  </a:extLst>
                </a:gridCol>
                <a:gridCol w="304495">
                  <a:extLst>
                    <a:ext uri="{9D8B030D-6E8A-4147-A177-3AD203B41FA5}">
                      <a16:colId xmlns:a16="http://schemas.microsoft.com/office/drawing/2014/main" val="2283818101"/>
                    </a:ext>
                  </a:extLst>
                </a:gridCol>
                <a:gridCol w="304495">
                  <a:extLst>
                    <a:ext uri="{9D8B030D-6E8A-4147-A177-3AD203B41FA5}">
                      <a16:colId xmlns:a16="http://schemas.microsoft.com/office/drawing/2014/main" val="3900446327"/>
                    </a:ext>
                  </a:extLst>
                </a:gridCol>
                <a:gridCol w="304495">
                  <a:extLst>
                    <a:ext uri="{9D8B030D-6E8A-4147-A177-3AD203B41FA5}">
                      <a16:colId xmlns:a16="http://schemas.microsoft.com/office/drawing/2014/main" val="3392771885"/>
                    </a:ext>
                  </a:extLst>
                </a:gridCol>
                <a:gridCol w="304495">
                  <a:extLst>
                    <a:ext uri="{9D8B030D-6E8A-4147-A177-3AD203B41FA5}">
                      <a16:colId xmlns:a16="http://schemas.microsoft.com/office/drawing/2014/main" val="3228324472"/>
                    </a:ext>
                  </a:extLst>
                </a:gridCol>
                <a:gridCol w="304495">
                  <a:extLst>
                    <a:ext uri="{9D8B030D-6E8A-4147-A177-3AD203B41FA5}">
                      <a16:colId xmlns:a16="http://schemas.microsoft.com/office/drawing/2014/main" val="4236240955"/>
                    </a:ext>
                  </a:extLst>
                </a:gridCol>
                <a:gridCol w="304495">
                  <a:extLst>
                    <a:ext uri="{9D8B030D-6E8A-4147-A177-3AD203B41FA5}">
                      <a16:colId xmlns:a16="http://schemas.microsoft.com/office/drawing/2014/main" val="1111369487"/>
                    </a:ext>
                  </a:extLst>
                </a:gridCol>
                <a:gridCol w="304495">
                  <a:extLst>
                    <a:ext uri="{9D8B030D-6E8A-4147-A177-3AD203B41FA5}">
                      <a16:colId xmlns:a16="http://schemas.microsoft.com/office/drawing/2014/main" val="660025931"/>
                    </a:ext>
                  </a:extLst>
                </a:gridCol>
                <a:gridCol w="304495">
                  <a:extLst>
                    <a:ext uri="{9D8B030D-6E8A-4147-A177-3AD203B41FA5}">
                      <a16:colId xmlns:a16="http://schemas.microsoft.com/office/drawing/2014/main" val="2475411125"/>
                    </a:ext>
                  </a:extLst>
                </a:gridCol>
                <a:gridCol w="304495">
                  <a:extLst>
                    <a:ext uri="{9D8B030D-6E8A-4147-A177-3AD203B41FA5}">
                      <a16:colId xmlns:a16="http://schemas.microsoft.com/office/drawing/2014/main" val="4125665613"/>
                    </a:ext>
                  </a:extLst>
                </a:gridCol>
                <a:gridCol w="304495">
                  <a:extLst>
                    <a:ext uri="{9D8B030D-6E8A-4147-A177-3AD203B41FA5}">
                      <a16:colId xmlns:a16="http://schemas.microsoft.com/office/drawing/2014/main" val="2583815268"/>
                    </a:ext>
                  </a:extLst>
                </a:gridCol>
                <a:gridCol w="304495">
                  <a:extLst>
                    <a:ext uri="{9D8B030D-6E8A-4147-A177-3AD203B41FA5}">
                      <a16:colId xmlns:a16="http://schemas.microsoft.com/office/drawing/2014/main" val="637009436"/>
                    </a:ext>
                  </a:extLst>
                </a:gridCol>
                <a:gridCol w="304495">
                  <a:extLst>
                    <a:ext uri="{9D8B030D-6E8A-4147-A177-3AD203B41FA5}">
                      <a16:colId xmlns:a16="http://schemas.microsoft.com/office/drawing/2014/main" val="3925941606"/>
                    </a:ext>
                  </a:extLst>
                </a:gridCol>
                <a:gridCol w="304495">
                  <a:extLst>
                    <a:ext uri="{9D8B030D-6E8A-4147-A177-3AD203B41FA5}">
                      <a16:colId xmlns:a16="http://schemas.microsoft.com/office/drawing/2014/main" val="3644493460"/>
                    </a:ext>
                  </a:extLst>
                </a:gridCol>
                <a:gridCol w="304495">
                  <a:extLst>
                    <a:ext uri="{9D8B030D-6E8A-4147-A177-3AD203B41FA5}">
                      <a16:colId xmlns:a16="http://schemas.microsoft.com/office/drawing/2014/main" val="856113145"/>
                    </a:ext>
                  </a:extLst>
                </a:gridCol>
                <a:gridCol w="304495">
                  <a:extLst>
                    <a:ext uri="{9D8B030D-6E8A-4147-A177-3AD203B41FA5}">
                      <a16:colId xmlns:a16="http://schemas.microsoft.com/office/drawing/2014/main" val="1372167416"/>
                    </a:ext>
                  </a:extLst>
                </a:gridCol>
                <a:gridCol w="304495">
                  <a:extLst>
                    <a:ext uri="{9D8B030D-6E8A-4147-A177-3AD203B41FA5}">
                      <a16:colId xmlns:a16="http://schemas.microsoft.com/office/drawing/2014/main" val="1488844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3051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2495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Aktuelle Stunde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163776186"/>
                  </a:ext>
                </a:extLst>
              </a:tr>
            </a:tbl>
          </a:graphicData>
        </a:graphic>
      </p:graphicFrame>
      <p:sp>
        <p:nvSpPr>
          <p:cNvPr id="4" name="Text Placeholder 3">
            <a:extLst>
              <a:ext uri="{FF2B5EF4-FFF2-40B4-BE49-F238E27FC236}">
                <a16:creationId xmlns:a16="http://schemas.microsoft.com/office/drawing/2014/main" id="{34BD12CD-AABF-4ED2-92EF-6F8AB26A4F44}"/>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680509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20A1B-55CB-4337-86B1-E052FCFEB8AB}"/>
              </a:ext>
            </a:extLst>
          </p:cNvPr>
          <p:cNvSpPr>
            <a:spLocks noGrp="1"/>
          </p:cNvSpPr>
          <p:nvPr>
            <p:ph type="title"/>
          </p:nvPr>
        </p:nvSpPr>
        <p:spPr/>
        <p:txBody>
          <a:bodyPr/>
          <a:lstStyle/>
          <a:p>
            <a:r>
              <a:rPr lang="de-DE"/>
              <a:t>Zentrale Kennwerte für alle WDR Accounts - 3 of 13</a:t>
            </a:r>
            <a:endParaRPr lang="en-US"/>
          </a:p>
        </p:txBody>
      </p:sp>
      <p:graphicFrame>
        <p:nvGraphicFramePr>
          <p:cNvPr id="5" name="Table Placeholder 4">
            <a:extLst>
              <a:ext uri="{FF2B5EF4-FFF2-40B4-BE49-F238E27FC236}">
                <a16:creationId xmlns:a16="http://schemas.microsoft.com/office/drawing/2014/main" id="{32AFD0CE-75C7-48AC-BB8A-F912792DC4B1}"/>
              </a:ext>
            </a:extLst>
          </p:cNvPr>
          <p:cNvGraphicFramePr>
            <a:graphicFrameLocks noGrp="1"/>
          </p:cNvGraphicFramePr>
          <p:nvPr>
            <p:ph type="tbl" sz="quarter" idx="13"/>
            <p:extLst>
              <p:ext uri="{D42A27DB-BD31-4B8C-83A1-F6EECF244321}">
                <p14:modId xmlns:p14="http://schemas.microsoft.com/office/powerpoint/2010/main" val="306724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700621839"/>
                    </a:ext>
                  </a:extLst>
                </a:gridCol>
                <a:gridCol w="304495">
                  <a:extLst>
                    <a:ext uri="{9D8B030D-6E8A-4147-A177-3AD203B41FA5}">
                      <a16:colId xmlns:a16="http://schemas.microsoft.com/office/drawing/2014/main" val="3538104304"/>
                    </a:ext>
                  </a:extLst>
                </a:gridCol>
                <a:gridCol w="304495">
                  <a:extLst>
                    <a:ext uri="{9D8B030D-6E8A-4147-A177-3AD203B41FA5}">
                      <a16:colId xmlns:a16="http://schemas.microsoft.com/office/drawing/2014/main" val="3788255499"/>
                    </a:ext>
                  </a:extLst>
                </a:gridCol>
                <a:gridCol w="304495">
                  <a:extLst>
                    <a:ext uri="{9D8B030D-6E8A-4147-A177-3AD203B41FA5}">
                      <a16:colId xmlns:a16="http://schemas.microsoft.com/office/drawing/2014/main" val="3064385095"/>
                    </a:ext>
                  </a:extLst>
                </a:gridCol>
                <a:gridCol w="304495">
                  <a:extLst>
                    <a:ext uri="{9D8B030D-6E8A-4147-A177-3AD203B41FA5}">
                      <a16:colId xmlns:a16="http://schemas.microsoft.com/office/drawing/2014/main" val="1454784168"/>
                    </a:ext>
                  </a:extLst>
                </a:gridCol>
                <a:gridCol w="304495">
                  <a:extLst>
                    <a:ext uri="{9D8B030D-6E8A-4147-A177-3AD203B41FA5}">
                      <a16:colId xmlns:a16="http://schemas.microsoft.com/office/drawing/2014/main" val="246057771"/>
                    </a:ext>
                  </a:extLst>
                </a:gridCol>
                <a:gridCol w="304495">
                  <a:extLst>
                    <a:ext uri="{9D8B030D-6E8A-4147-A177-3AD203B41FA5}">
                      <a16:colId xmlns:a16="http://schemas.microsoft.com/office/drawing/2014/main" val="3873754423"/>
                    </a:ext>
                  </a:extLst>
                </a:gridCol>
                <a:gridCol w="304495">
                  <a:extLst>
                    <a:ext uri="{9D8B030D-6E8A-4147-A177-3AD203B41FA5}">
                      <a16:colId xmlns:a16="http://schemas.microsoft.com/office/drawing/2014/main" val="1151535180"/>
                    </a:ext>
                  </a:extLst>
                </a:gridCol>
                <a:gridCol w="304495">
                  <a:extLst>
                    <a:ext uri="{9D8B030D-6E8A-4147-A177-3AD203B41FA5}">
                      <a16:colId xmlns:a16="http://schemas.microsoft.com/office/drawing/2014/main" val="1565104672"/>
                    </a:ext>
                  </a:extLst>
                </a:gridCol>
                <a:gridCol w="304495">
                  <a:extLst>
                    <a:ext uri="{9D8B030D-6E8A-4147-A177-3AD203B41FA5}">
                      <a16:colId xmlns:a16="http://schemas.microsoft.com/office/drawing/2014/main" val="3122267665"/>
                    </a:ext>
                  </a:extLst>
                </a:gridCol>
                <a:gridCol w="304495">
                  <a:extLst>
                    <a:ext uri="{9D8B030D-6E8A-4147-A177-3AD203B41FA5}">
                      <a16:colId xmlns:a16="http://schemas.microsoft.com/office/drawing/2014/main" val="2344376669"/>
                    </a:ext>
                  </a:extLst>
                </a:gridCol>
                <a:gridCol w="304495">
                  <a:extLst>
                    <a:ext uri="{9D8B030D-6E8A-4147-A177-3AD203B41FA5}">
                      <a16:colId xmlns:a16="http://schemas.microsoft.com/office/drawing/2014/main" val="1267812678"/>
                    </a:ext>
                  </a:extLst>
                </a:gridCol>
                <a:gridCol w="304495">
                  <a:extLst>
                    <a:ext uri="{9D8B030D-6E8A-4147-A177-3AD203B41FA5}">
                      <a16:colId xmlns:a16="http://schemas.microsoft.com/office/drawing/2014/main" val="2428226823"/>
                    </a:ext>
                  </a:extLst>
                </a:gridCol>
                <a:gridCol w="304495">
                  <a:extLst>
                    <a:ext uri="{9D8B030D-6E8A-4147-A177-3AD203B41FA5}">
                      <a16:colId xmlns:a16="http://schemas.microsoft.com/office/drawing/2014/main" val="2342676760"/>
                    </a:ext>
                  </a:extLst>
                </a:gridCol>
                <a:gridCol w="304495">
                  <a:extLst>
                    <a:ext uri="{9D8B030D-6E8A-4147-A177-3AD203B41FA5}">
                      <a16:colId xmlns:a16="http://schemas.microsoft.com/office/drawing/2014/main" val="1240936607"/>
                    </a:ext>
                  </a:extLst>
                </a:gridCol>
                <a:gridCol w="304495">
                  <a:extLst>
                    <a:ext uri="{9D8B030D-6E8A-4147-A177-3AD203B41FA5}">
                      <a16:colId xmlns:a16="http://schemas.microsoft.com/office/drawing/2014/main" val="2684911746"/>
                    </a:ext>
                  </a:extLst>
                </a:gridCol>
                <a:gridCol w="304495">
                  <a:extLst>
                    <a:ext uri="{9D8B030D-6E8A-4147-A177-3AD203B41FA5}">
                      <a16:colId xmlns:a16="http://schemas.microsoft.com/office/drawing/2014/main" val="4286453074"/>
                    </a:ext>
                  </a:extLst>
                </a:gridCol>
                <a:gridCol w="304495">
                  <a:extLst>
                    <a:ext uri="{9D8B030D-6E8A-4147-A177-3AD203B41FA5}">
                      <a16:colId xmlns:a16="http://schemas.microsoft.com/office/drawing/2014/main" val="3819407933"/>
                    </a:ext>
                  </a:extLst>
                </a:gridCol>
                <a:gridCol w="304495">
                  <a:extLst>
                    <a:ext uri="{9D8B030D-6E8A-4147-A177-3AD203B41FA5}">
                      <a16:colId xmlns:a16="http://schemas.microsoft.com/office/drawing/2014/main" val="1806424605"/>
                    </a:ext>
                  </a:extLst>
                </a:gridCol>
                <a:gridCol w="304495">
                  <a:extLst>
                    <a:ext uri="{9D8B030D-6E8A-4147-A177-3AD203B41FA5}">
                      <a16:colId xmlns:a16="http://schemas.microsoft.com/office/drawing/2014/main" val="2527594241"/>
                    </a:ext>
                  </a:extLst>
                </a:gridCol>
                <a:gridCol w="304495">
                  <a:extLst>
                    <a:ext uri="{9D8B030D-6E8A-4147-A177-3AD203B41FA5}">
                      <a16:colId xmlns:a16="http://schemas.microsoft.com/office/drawing/2014/main" val="2848952879"/>
                    </a:ext>
                  </a:extLst>
                </a:gridCol>
                <a:gridCol w="304495">
                  <a:extLst>
                    <a:ext uri="{9D8B030D-6E8A-4147-A177-3AD203B41FA5}">
                      <a16:colId xmlns:a16="http://schemas.microsoft.com/office/drawing/2014/main" val="149496121"/>
                    </a:ext>
                  </a:extLst>
                </a:gridCol>
                <a:gridCol w="304495">
                  <a:extLst>
                    <a:ext uri="{9D8B030D-6E8A-4147-A177-3AD203B41FA5}">
                      <a16:colId xmlns:a16="http://schemas.microsoft.com/office/drawing/2014/main" val="2280372179"/>
                    </a:ext>
                  </a:extLst>
                </a:gridCol>
                <a:gridCol w="304495">
                  <a:extLst>
                    <a:ext uri="{9D8B030D-6E8A-4147-A177-3AD203B41FA5}">
                      <a16:colId xmlns:a16="http://schemas.microsoft.com/office/drawing/2014/main" val="3869172471"/>
                    </a:ext>
                  </a:extLst>
                </a:gridCol>
                <a:gridCol w="304495">
                  <a:extLst>
                    <a:ext uri="{9D8B030D-6E8A-4147-A177-3AD203B41FA5}">
                      <a16:colId xmlns:a16="http://schemas.microsoft.com/office/drawing/2014/main" val="313868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13527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81999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extLst>
                  <a:ext uri="{0D108BD9-81ED-4DB2-BD59-A6C34878D82A}">
                    <a16:rowId xmlns:a16="http://schemas.microsoft.com/office/drawing/2014/main" val="3831055559"/>
                  </a:ext>
                </a:extLst>
              </a:tr>
            </a:tbl>
          </a:graphicData>
        </a:graphic>
      </p:graphicFrame>
      <p:sp>
        <p:nvSpPr>
          <p:cNvPr id="4" name="Text Placeholder 3">
            <a:extLst>
              <a:ext uri="{FF2B5EF4-FFF2-40B4-BE49-F238E27FC236}">
                <a16:creationId xmlns:a16="http://schemas.microsoft.com/office/drawing/2014/main" id="{5F090E38-3312-4B37-BF14-BE641C7C9D7D}"/>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061176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7803-9A59-4CAF-8A75-E8F17D37A9EF}"/>
              </a:ext>
            </a:extLst>
          </p:cNvPr>
          <p:cNvSpPr>
            <a:spLocks noGrp="1"/>
          </p:cNvSpPr>
          <p:nvPr>
            <p:ph type="title"/>
          </p:nvPr>
        </p:nvSpPr>
        <p:spPr/>
        <p:txBody>
          <a:bodyPr/>
          <a:lstStyle/>
          <a:p>
            <a:r>
              <a:rPr lang="de-DE"/>
              <a:t>Zentrale Kennwerte für alle WDR Accounts - 4 of 13</a:t>
            </a:r>
            <a:endParaRPr lang="en-US"/>
          </a:p>
        </p:txBody>
      </p:sp>
      <p:graphicFrame>
        <p:nvGraphicFramePr>
          <p:cNvPr id="5" name="Table Placeholder 4">
            <a:extLst>
              <a:ext uri="{FF2B5EF4-FFF2-40B4-BE49-F238E27FC236}">
                <a16:creationId xmlns:a16="http://schemas.microsoft.com/office/drawing/2014/main" id="{D0C22FD1-A5FD-4CC4-A0DD-C051B7440664}"/>
              </a:ext>
            </a:extLst>
          </p:cNvPr>
          <p:cNvGraphicFramePr>
            <a:graphicFrameLocks noGrp="1"/>
          </p:cNvGraphicFramePr>
          <p:nvPr>
            <p:ph type="tbl" sz="quarter" idx="13"/>
            <p:extLst>
              <p:ext uri="{D42A27DB-BD31-4B8C-83A1-F6EECF244321}">
                <p14:modId xmlns:p14="http://schemas.microsoft.com/office/powerpoint/2010/main" val="409322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677118458"/>
                    </a:ext>
                  </a:extLst>
                </a:gridCol>
                <a:gridCol w="304495">
                  <a:extLst>
                    <a:ext uri="{9D8B030D-6E8A-4147-A177-3AD203B41FA5}">
                      <a16:colId xmlns:a16="http://schemas.microsoft.com/office/drawing/2014/main" val="1520878145"/>
                    </a:ext>
                  </a:extLst>
                </a:gridCol>
                <a:gridCol w="304495">
                  <a:extLst>
                    <a:ext uri="{9D8B030D-6E8A-4147-A177-3AD203B41FA5}">
                      <a16:colId xmlns:a16="http://schemas.microsoft.com/office/drawing/2014/main" val="3117320979"/>
                    </a:ext>
                  </a:extLst>
                </a:gridCol>
                <a:gridCol w="304495">
                  <a:extLst>
                    <a:ext uri="{9D8B030D-6E8A-4147-A177-3AD203B41FA5}">
                      <a16:colId xmlns:a16="http://schemas.microsoft.com/office/drawing/2014/main" val="2216826666"/>
                    </a:ext>
                  </a:extLst>
                </a:gridCol>
                <a:gridCol w="304495">
                  <a:extLst>
                    <a:ext uri="{9D8B030D-6E8A-4147-A177-3AD203B41FA5}">
                      <a16:colId xmlns:a16="http://schemas.microsoft.com/office/drawing/2014/main" val="4069208729"/>
                    </a:ext>
                  </a:extLst>
                </a:gridCol>
                <a:gridCol w="304495">
                  <a:extLst>
                    <a:ext uri="{9D8B030D-6E8A-4147-A177-3AD203B41FA5}">
                      <a16:colId xmlns:a16="http://schemas.microsoft.com/office/drawing/2014/main" val="4148968094"/>
                    </a:ext>
                  </a:extLst>
                </a:gridCol>
                <a:gridCol w="304495">
                  <a:extLst>
                    <a:ext uri="{9D8B030D-6E8A-4147-A177-3AD203B41FA5}">
                      <a16:colId xmlns:a16="http://schemas.microsoft.com/office/drawing/2014/main" val="435710889"/>
                    </a:ext>
                  </a:extLst>
                </a:gridCol>
                <a:gridCol w="304495">
                  <a:extLst>
                    <a:ext uri="{9D8B030D-6E8A-4147-A177-3AD203B41FA5}">
                      <a16:colId xmlns:a16="http://schemas.microsoft.com/office/drawing/2014/main" val="4089481469"/>
                    </a:ext>
                  </a:extLst>
                </a:gridCol>
                <a:gridCol w="304495">
                  <a:extLst>
                    <a:ext uri="{9D8B030D-6E8A-4147-A177-3AD203B41FA5}">
                      <a16:colId xmlns:a16="http://schemas.microsoft.com/office/drawing/2014/main" val="1256470013"/>
                    </a:ext>
                  </a:extLst>
                </a:gridCol>
                <a:gridCol w="304495">
                  <a:extLst>
                    <a:ext uri="{9D8B030D-6E8A-4147-A177-3AD203B41FA5}">
                      <a16:colId xmlns:a16="http://schemas.microsoft.com/office/drawing/2014/main" val="2209496981"/>
                    </a:ext>
                  </a:extLst>
                </a:gridCol>
                <a:gridCol w="304495">
                  <a:extLst>
                    <a:ext uri="{9D8B030D-6E8A-4147-A177-3AD203B41FA5}">
                      <a16:colId xmlns:a16="http://schemas.microsoft.com/office/drawing/2014/main" val="1244382611"/>
                    </a:ext>
                  </a:extLst>
                </a:gridCol>
                <a:gridCol w="304495">
                  <a:extLst>
                    <a:ext uri="{9D8B030D-6E8A-4147-A177-3AD203B41FA5}">
                      <a16:colId xmlns:a16="http://schemas.microsoft.com/office/drawing/2014/main" val="3855207532"/>
                    </a:ext>
                  </a:extLst>
                </a:gridCol>
                <a:gridCol w="304495">
                  <a:extLst>
                    <a:ext uri="{9D8B030D-6E8A-4147-A177-3AD203B41FA5}">
                      <a16:colId xmlns:a16="http://schemas.microsoft.com/office/drawing/2014/main" val="2175411972"/>
                    </a:ext>
                  </a:extLst>
                </a:gridCol>
                <a:gridCol w="304495">
                  <a:extLst>
                    <a:ext uri="{9D8B030D-6E8A-4147-A177-3AD203B41FA5}">
                      <a16:colId xmlns:a16="http://schemas.microsoft.com/office/drawing/2014/main" val="1863147276"/>
                    </a:ext>
                  </a:extLst>
                </a:gridCol>
                <a:gridCol w="304495">
                  <a:extLst>
                    <a:ext uri="{9D8B030D-6E8A-4147-A177-3AD203B41FA5}">
                      <a16:colId xmlns:a16="http://schemas.microsoft.com/office/drawing/2014/main" val="1397777225"/>
                    </a:ext>
                  </a:extLst>
                </a:gridCol>
                <a:gridCol w="304495">
                  <a:extLst>
                    <a:ext uri="{9D8B030D-6E8A-4147-A177-3AD203B41FA5}">
                      <a16:colId xmlns:a16="http://schemas.microsoft.com/office/drawing/2014/main" val="353161902"/>
                    </a:ext>
                  </a:extLst>
                </a:gridCol>
                <a:gridCol w="304495">
                  <a:extLst>
                    <a:ext uri="{9D8B030D-6E8A-4147-A177-3AD203B41FA5}">
                      <a16:colId xmlns:a16="http://schemas.microsoft.com/office/drawing/2014/main" val="3598326847"/>
                    </a:ext>
                  </a:extLst>
                </a:gridCol>
                <a:gridCol w="304495">
                  <a:extLst>
                    <a:ext uri="{9D8B030D-6E8A-4147-A177-3AD203B41FA5}">
                      <a16:colId xmlns:a16="http://schemas.microsoft.com/office/drawing/2014/main" val="3185303652"/>
                    </a:ext>
                  </a:extLst>
                </a:gridCol>
                <a:gridCol w="304495">
                  <a:extLst>
                    <a:ext uri="{9D8B030D-6E8A-4147-A177-3AD203B41FA5}">
                      <a16:colId xmlns:a16="http://schemas.microsoft.com/office/drawing/2014/main" val="1312338406"/>
                    </a:ext>
                  </a:extLst>
                </a:gridCol>
                <a:gridCol w="304495">
                  <a:extLst>
                    <a:ext uri="{9D8B030D-6E8A-4147-A177-3AD203B41FA5}">
                      <a16:colId xmlns:a16="http://schemas.microsoft.com/office/drawing/2014/main" val="3197875256"/>
                    </a:ext>
                  </a:extLst>
                </a:gridCol>
                <a:gridCol w="304495">
                  <a:extLst>
                    <a:ext uri="{9D8B030D-6E8A-4147-A177-3AD203B41FA5}">
                      <a16:colId xmlns:a16="http://schemas.microsoft.com/office/drawing/2014/main" val="3190932891"/>
                    </a:ext>
                  </a:extLst>
                </a:gridCol>
                <a:gridCol w="304495">
                  <a:extLst>
                    <a:ext uri="{9D8B030D-6E8A-4147-A177-3AD203B41FA5}">
                      <a16:colId xmlns:a16="http://schemas.microsoft.com/office/drawing/2014/main" val="2072729530"/>
                    </a:ext>
                  </a:extLst>
                </a:gridCol>
                <a:gridCol w="304495">
                  <a:extLst>
                    <a:ext uri="{9D8B030D-6E8A-4147-A177-3AD203B41FA5}">
                      <a16:colId xmlns:a16="http://schemas.microsoft.com/office/drawing/2014/main" val="4072447671"/>
                    </a:ext>
                  </a:extLst>
                </a:gridCol>
                <a:gridCol w="304495">
                  <a:extLst>
                    <a:ext uri="{9D8B030D-6E8A-4147-A177-3AD203B41FA5}">
                      <a16:colId xmlns:a16="http://schemas.microsoft.com/office/drawing/2014/main" val="1389482302"/>
                    </a:ext>
                  </a:extLst>
                </a:gridCol>
                <a:gridCol w="304495">
                  <a:extLst>
                    <a:ext uri="{9D8B030D-6E8A-4147-A177-3AD203B41FA5}">
                      <a16:colId xmlns:a16="http://schemas.microsoft.com/office/drawing/2014/main" val="319306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53639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extLst>
                  <a:ext uri="{0D108BD9-81ED-4DB2-BD59-A6C34878D82A}">
                    <a16:rowId xmlns:a16="http://schemas.microsoft.com/office/drawing/2014/main" val="413190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Lindenstraße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32879223"/>
                  </a:ext>
                </a:extLst>
              </a:tr>
            </a:tbl>
          </a:graphicData>
        </a:graphic>
      </p:graphicFrame>
      <p:sp>
        <p:nvSpPr>
          <p:cNvPr id="4" name="Text Placeholder 3">
            <a:extLst>
              <a:ext uri="{FF2B5EF4-FFF2-40B4-BE49-F238E27FC236}">
                <a16:creationId xmlns:a16="http://schemas.microsoft.com/office/drawing/2014/main" id="{FA1C0795-D914-43E5-994D-CD00A3D42EEB}"/>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905159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0CE08-6C1E-49D3-881C-3AA047CD8CB7}"/>
              </a:ext>
            </a:extLst>
          </p:cNvPr>
          <p:cNvSpPr>
            <a:spLocks noGrp="1"/>
          </p:cNvSpPr>
          <p:nvPr>
            <p:ph type="title"/>
          </p:nvPr>
        </p:nvSpPr>
        <p:spPr/>
        <p:txBody>
          <a:bodyPr/>
          <a:lstStyle/>
          <a:p>
            <a:r>
              <a:rPr lang="de-DE"/>
              <a:t>Zentrale Kennwerte für alle WDR Accounts - 5 of 13</a:t>
            </a:r>
            <a:endParaRPr lang="en-US"/>
          </a:p>
        </p:txBody>
      </p:sp>
      <p:graphicFrame>
        <p:nvGraphicFramePr>
          <p:cNvPr id="5" name="Table Placeholder 4">
            <a:extLst>
              <a:ext uri="{FF2B5EF4-FFF2-40B4-BE49-F238E27FC236}">
                <a16:creationId xmlns:a16="http://schemas.microsoft.com/office/drawing/2014/main" id="{5CBD2BA5-DE93-4AAE-9DEF-5590B04DA6FA}"/>
              </a:ext>
            </a:extLst>
          </p:cNvPr>
          <p:cNvGraphicFramePr>
            <a:graphicFrameLocks noGrp="1"/>
          </p:cNvGraphicFramePr>
          <p:nvPr>
            <p:ph type="tbl" sz="quarter" idx="13"/>
            <p:extLst>
              <p:ext uri="{D42A27DB-BD31-4B8C-83A1-F6EECF244321}">
                <p14:modId xmlns:p14="http://schemas.microsoft.com/office/powerpoint/2010/main" val="81113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854519604"/>
                    </a:ext>
                  </a:extLst>
                </a:gridCol>
                <a:gridCol w="304495">
                  <a:extLst>
                    <a:ext uri="{9D8B030D-6E8A-4147-A177-3AD203B41FA5}">
                      <a16:colId xmlns:a16="http://schemas.microsoft.com/office/drawing/2014/main" val="3604328323"/>
                    </a:ext>
                  </a:extLst>
                </a:gridCol>
                <a:gridCol w="304495">
                  <a:extLst>
                    <a:ext uri="{9D8B030D-6E8A-4147-A177-3AD203B41FA5}">
                      <a16:colId xmlns:a16="http://schemas.microsoft.com/office/drawing/2014/main" val="3925421181"/>
                    </a:ext>
                  </a:extLst>
                </a:gridCol>
                <a:gridCol w="304495">
                  <a:extLst>
                    <a:ext uri="{9D8B030D-6E8A-4147-A177-3AD203B41FA5}">
                      <a16:colId xmlns:a16="http://schemas.microsoft.com/office/drawing/2014/main" val="3070783674"/>
                    </a:ext>
                  </a:extLst>
                </a:gridCol>
                <a:gridCol w="304495">
                  <a:extLst>
                    <a:ext uri="{9D8B030D-6E8A-4147-A177-3AD203B41FA5}">
                      <a16:colId xmlns:a16="http://schemas.microsoft.com/office/drawing/2014/main" val="909013199"/>
                    </a:ext>
                  </a:extLst>
                </a:gridCol>
                <a:gridCol w="304495">
                  <a:extLst>
                    <a:ext uri="{9D8B030D-6E8A-4147-A177-3AD203B41FA5}">
                      <a16:colId xmlns:a16="http://schemas.microsoft.com/office/drawing/2014/main" val="2611825518"/>
                    </a:ext>
                  </a:extLst>
                </a:gridCol>
                <a:gridCol w="304495">
                  <a:extLst>
                    <a:ext uri="{9D8B030D-6E8A-4147-A177-3AD203B41FA5}">
                      <a16:colId xmlns:a16="http://schemas.microsoft.com/office/drawing/2014/main" val="2954828376"/>
                    </a:ext>
                  </a:extLst>
                </a:gridCol>
                <a:gridCol w="304495">
                  <a:extLst>
                    <a:ext uri="{9D8B030D-6E8A-4147-A177-3AD203B41FA5}">
                      <a16:colId xmlns:a16="http://schemas.microsoft.com/office/drawing/2014/main" val="1296534328"/>
                    </a:ext>
                  </a:extLst>
                </a:gridCol>
                <a:gridCol w="304495">
                  <a:extLst>
                    <a:ext uri="{9D8B030D-6E8A-4147-A177-3AD203B41FA5}">
                      <a16:colId xmlns:a16="http://schemas.microsoft.com/office/drawing/2014/main" val="2554892842"/>
                    </a:ext>
                  </a:extLst>
                </a:gridCol>
                <a:gridCol w="304495">
                  <a:extLst>
                    <a:ext uri="{9D8B030D-6E8A-4147-A177-3AD203B41FA5}">
                      <a16:colId xmlns:a16="http://schemas.microsoft.com/office/drawing/2014/main" val="200434785"/>
                    </a:ext>
                  </a:extLst>
                </a:gridCol>
                <a:gridCol w="304495">
                  <a:extLst>
                    <a:ext uri="{9D8B030D-6E8A-4147-A177-3AD203B41FA5}">
                      <a16:colId xmlns:a16="http://schemas.microsoft.com/office/drawing/2014/main" val="1448550673"/>
                    </a:ext>
                  </a:extLst>
                </a:gridCol>
                <a:gridCol w="304495">
                  <a:extLst>
                    <a:ext uri="{9D8B030D-6E8A-4147-A177-3AD203B41FA5}">
                      <a16:colId xmlns:a16="http://schemas.microsoft.com/office/drawing/2014/main" val="2458792835"/>
                    </a:ext>
                  </a:extLst>
                </a:gridCol>
                <a:gridCol w="304495">
                  <a:extLst>
                    <a:ext uri="{9D8B030D-6E8A-4147-A177-3AD203B41FA5}">
                      <a16:colId xmlns:a16="http://schemas.microsoft.com/office/drawing/2014/main" val="4009265604"/>
                    </a:ext>
                  </a:extLst>
                </a:gridCol>
                <a:gridCol w="304495">
                  <a:extLst>
                    <a:ext uri="{9D8B030D-6E8A-4147-A177-3AD203B41FA5}">
                      <a16:colId xmlns:a16="http://schemas.microsoft.com/office/drawing/2014/main" val="1871815120"/>
                    </a:ext>
                  </a:extLst>
                </a:gridCol>
                <a:gridCol w="304495">
                  <a:extLst>
                    <a:ext uri="{9D8B030D-6E8A-4147-A177-3AD203B41FA5}">
                      <a16:colId xmlns:a16="http://schemas.microsoft.com/office/drawing/2014/main" val="3386345293"/>
                    </a:ext>
                  </a:extLst>
                </a:gridCol>
                <a:gridCol w="304495">
                  <a:extLst>
                    <a:ext uri="{9D8B030D-6E8A-4147-A177-3AD203B41FA5}">
                      <a16:colId xmlns:a16="http://schemas.microsoft.com/office/drawing/2014/main" val="143578443"/>
                    </a:ext>
                  </a:extLst>
                </a:gridCol>
                <a:gridCol w="304495">
                  <a:extLst>
                    <a:ext uri="{9D8B030D-6E8A-4147-A177-3AD203B41FA5}">
                      <a16:colId xmlns:a16="http://schemas.microsoft.com/office/drawing/2014/main" val="2762652995"/>
                    </a:ext>
                  </a:extLst>
                </a:gridCol>
                <a:gridCol w="304495">
                  <a:extLst>
                    <a:ext uri="{9D8B030D-6E8A-4147-A177-3AD203B41FA5}">
                      <a16:colId xmlns:a16="http://schemas.microsoft.com/office/drawing/2014/main" val="3217069033"/>
                    </a:ext>
                  </a:extLst>
                </a:gridCol>
                <a:gridCol w="304495">
                  <a:extLst>
                    <a:ext uri="{9D8B030D-6E8A-4147-A177-3AD203B41FA5}">
                      <a16:colId xmlns:a16="http://schemas.microsoft.com/office/drawing/2014/main" val="1721247614"/>
                    </a:ext>
                  </a:extLst>
                </a:gridCol>
                <a:gridCol w="304495">
                  <a:extLst>
                    <a:ext uri="{9D8B030D-6E8A-4147-A177-3AD203B41FA5}">
                      <a16:colId xmlns:a16="http://schemas.microsoft.com/office/drawing/2014/main" val="1597867666"/>
                    </a:ext>
                  </a:extLst>
                </a:gridCol>
                <a:gridCol w="304495">
                  <a:extLst>
                    <a:ext uri="{9D8B030D-6E8A-4147-A177-3AD203B41FA5}">
                      <a16:colId xmlns:a16="http://schemas.microsoft.com/office/drawing/2014/main" val="741475648"/>
                    </a:ext>
                  </a:extLst>
                </a:gridCol>
                <a:gridCol w="304495">
                  <a:extLst>
                    <a:ext uri="{9D8B030D-6E8A-4147-A177-3AD203B41FA5}">
                      <a16:colId xmlns:a16="http://schemas.microsoft.com/office/drawing/2014/main" val="634344030"/>
                    </a:ext>
                  </a:extLst>
                </a:gridCol>
                <a:gridCol w="304495">
                  <a:extLst>
                    <a:ext uri="{9D8B030D-6E8A-4147-A177-3AD203B41FA5}">
                      <a16:colId xmlns:a16="http://schemas.microsoft.com/office/drawing/2014/main" val="1252496587"/>
                    </a:ext>
                  </a:extLst>
                </a:gridCol>
                <a:gridCol w="304495">
                  <a:extLst>
                    <a:ext uri="{9D8B030D-6E8A-4147-A177-3AD203B41FA5}">
                      <a16:colId xmlns:a16="http://schemas.microsoft.com/office/drawing/2014/main" val="3442940361"/>
                    </a:ext>
                  </a:extLst>
                </a:gridCol>
                <a:gridCol w="304495">
                  <a:extLst>
                    <a:ext uri="{9D8B030D-6E8A-4147-A177-3AD203B41FA5}">
                      <a16:colId xmlns:a16="http://schemas.microsoft.com/office/drawing/2014/main" val="259942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38206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28352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192956334"/>
                  </a:ext>
                </a:extLst>
              </a:tr>
            </a:tbl>
          </a:graphicData>
        </a:graphic>
      </p:graphicFrame>
      <p:sp>
        <p:nvSpPr>
          <p:cNvPr id="4" name="Text Placeholder 3">
            <a:extLst>
              <a:ext uri="{FF2B5EF4-FFF2-40B4-BE49-F238E27FC236}">
                <a16:creationId xmlns:a16="http://schemas.microsoft.com/office/drawing/2014/main" id="{18A9574D-398A-4670-8648-5E9741B6E6F0}"/>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717159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CD63-1987-4029-8F33-D68BE7477805}"/>
              </a:ext>
            </a:extLst>
          </p:cNvPr>
          <p:cNvSpPr>
            <a:spLocks noGrp="1"/>
          </p:cNvSpPr>
          <p:nvPr>
            <p:ph type="title"/>
          </p:nvPr>
        </p:nvSpPr>
        <p:spPr/>
        <p:txBody>
          <a:bodyPr/>
          <a:lstStyle/>
          <a:p>
            <a:r>
              <a:rPr lang="de-DE"/>
              <a:t>Zentrale Kennwerte für alle WDR Accounts - 6 of 13</a:t>
            </a:r>
            <a:endParaRPr lang="en-US"/>
          </a:p>
        </p:txBody>
      </p:sp>
      <p:graphicFrame>
        <p:nvGraphicFramePr>
          <p:cNvPr id="5" name="Table Placeholder 4">
            <a:extLst>
              <a:ext uri="{FF2B5EF4-FFF2-40B4-BE49-F238E27FC236}">
                <a16:creationId xmlns:a16="http://schemas.microsoft.com/office/drawing/2014/main" id="{18142280-992E-4B68-A62B-F70FE7777AF7}"/>
              </a:ext>
            </a:extLst>
          </p:cNvPr>
          <p:cNvGraphicFramePr>
            <a:graphicFrameLocks noGrp="1"/>
          </p:cNvGraphicFramePr>
          <p:nvPr>
            <p:ph type="tbl" sz="quarter" idx="13"/>
            <p:extLst>
              <p:ext uri="{D42A27DB-BD31-4B8C-83A1-F6EECF244321}">
                <p14:modId xmlns:p14="http://schemas.microsoft.com/office/powerpoint/2010/main" val="78890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876387778"/>
                    </a:ext>
                  </a:extLst>
                </a:gridCol>
                <a:gridCol w="304495">
                  <a:extLst>
                    <a:ext uri="{9D8B030D-6E8A-4147-A177-3AD203B41FA5}">
                      <a16:colId xmlns:a16="http://schemas.microsoft.com/office/drawing/2014/main" val="238989680"/>
                    </a:ext>
                  </a:extLst>
                </a:gridCol>
                <a:gridCol w="304495">
                  <a:extLst>
                    <a:ext uri="{9D8B030D-6E8A-4147-A177-3AD203B41FA5}">
                      <a16:colId xmlns:a16="http://schemas.microsoft.com/office/drawing/2014/main" val="3119108492"/>
                    </a:ext>
                  </a:extLst>
                </a:gridCol>
                <a:gridCol w="304495">
                  <a:extLst>
                    <a:ext uri="{9D8B030D-6E8A-4147-A177-3AD203B41FA5}">
                      <a16:colId xmlns:a16="http://schemas.microsoft.com/office/drawing/2014/main" val="4064767716"/>
                    </a:ext>
                  </a:extLst>
                </a:gridCol>
                <a:gridCol w="304495">
                  <a:extLst>
                    <a:ext uri="{9D8B030D-6E8A-4147-A177-3AD203B41FA5}">
                      <a16:colId xmlns:a16="http://schemas.microsoft.com/office/drawing/2014/main" val="3631655058"/>
                    </a:ext>
                  </a:extLst>
                </a:gridCol>
                <a:gridCol w="304495">
                  <a:extLst>
                    <a:ext uri="{9D8B030D-6E8A-4147-A177-3AD203B41FA5}">
                      <a16:colId xmlns:a16="http://schemas.microsoft.com/office/drawing/2014/main" val="2043919581"/>
                    </a:ext>
                  </a:extLst>
                </a:gridCol>
                <a:gridCol w="304495">
                  <a:extLst>
                    <a:ext uri="{9D8B030D-6E8A-4147-A177-3AD203B41FA5}">
                      <a16:colId xmlns:a16="http://schemas.microsoft.com/office/drawing/2014/main" val="2129963865"/>
                    </a:ext>
                  </a:extLst>
                </a:gridCol>
                <a:gridCol w="304495">
                  <a:extLst>
                    <a:ext uri="{9D8B030D-6E8A-4147-A177-3AD203B41FA5}">
                      <a16:colId xmlns:a16="http://schemas.microsoft.com/office/drawing/2014/main" val="3961125728"/>
                    </a:ext>
                  </a:extLst>
                </a:gridCol>
                <a:gridCol w="304495">
                  <a:extLst>
                    <a:ext uri="{9D8B030D-6E8A-4147-A177-3AD203B41FA5}">
                      <a16:colId xmlns:a16="http://schemas.microsoft.com/office/drawing/2014/main" val="1093965257"/>
                    </a:ext>
                  </a:extLst>
                </a:gridCol>
                <a:gridCol w="304495">
                  <a:extLst>
                    <a:ext uri="{9D8B030D-6E8A-4147-A177-3AD203B41FA5}">
                      <a16:colId xmlns:a16="http://schemas.microsoft.com/office/drawing/2014/main" val="2910695355"/>
                    </a:ext>
                  </a:extLst>
                </a:gridCol>
                <a:gridCol w="304495">
                  <a:extLst>
                    <a:ext uri="{9D8B030D-6E8A-4147-A177-3AD203B41FA5}">
                      <a16:colId xmlns:a16="http://schemas.microsoft.com/office/drawing/2014/main" val="199777525"/>
                    </a:ext>
                  </a:extLst>
                </a:gridCol>
                <a:gridCol w="304495">
                  <a:extLst>
                    <a:ext uri="{9D8B030D-6E8A-4147-A177-3AD203B41FA5}">
                      <a16:colId xmlns:a16="http://schemas.microsoft.com/office/drawing/2014/main" val="2827263613"/>
                    </a:ext>
                  </a:extLst>
                </a:gridCol>
                <a:gridCol w="304495">
                  <a:extLst>
                    <a:ext uri="{9D8B030D-6E8A-4147-A177-3AD203B41FA5}">
                      <a16:colId xmlns:a16="http://schemas.microsoft.com/office/drawing/2014/main" val="186642955"/>
                    </a:ext>
                  </a:extLst>
                </a:gridCol>
                <a:gridCol w="304495">
                  <a:extLst>
                    <a:ext uri="{9D8B030D-6E8A-4147-A177-3AD203B41FA5}">
                      <a16:colId xmlns:a16="http://schemas.microsoft.com/office/drawing/2014/main" val="4262260267"/>
                    </a:ext>
                  </a:extLst>
                </a:gridCol>
                <a:gridCol w="304495">
                  <a:extLst>
                    <a:ext uri="{9D8B030D-6E8A-4147-A177-3AD203B41FA5}">
                      <a16:colId xmlns:a16="http://schemas.microsoft.com/office/drawing/2014/main" val="487754979"/>
                    </a:ext>
                  </a:extLst>
                </a:gridCol>
                <a:gridCol w="304495">
                  <a:extLst>
                    <a:ext uri="{9D8B030D-6E8A-4147-A177-3AD203B41FA5}">
                      <a16:colId xmlns:a16="http://schemas.microsoft.com/office/drawing/2014/main" val="1810586277"/>
                    </a:ext>
                  </a:extLst>
                </a:gridCol>
                <a:gridCol w="304495">
                  <a:extLst>
                    <a:ext uri="{9D8B030D-6E8A-4147-A177-3AD203B41FA5}">
                      <a16:colId xmlns:a16="http://schemas.microsoft.com/office/drawing/2014/main" val="3845795572"/>
                    </a:ext>
                  </a:extLst>
                </a:gridCol>
                <a:gridCol w="304495">
                  <a:extLst>
                    <a:ext uri="{9D8B030D-6E8A-4147-A177-3AD203B41FA5}">
                      <a16:colId xmlns:a16="http://schemas.microsoft.com/office/drawing/2014/main" val="1402500089"/>
                    </a:ext>
                  </a:extLst>
                </a:gridCol>
                <a:gridCol w="304495">
                  <a:extLst>
                    <a:ext uri="{9D8B030D-6E8A-4147-A177-3AD203B41FA5}">
                      <a16:colId xmlns:a16="http://schemas.microsoft.com/office/drawing/2014/main" val="1386335405"/>
                    </a:ext>
                  </a:extLst>
                </a:gridCol>
                <a:gridCol w="304495">
                  <a:extLst>
                    <a:ext uri="{9D8B030D-6E8A-4147-A177-3AD203B41FA5}">
                      <a16:colId xmlns:a16="http://schemas.microsoft.com/office/drawing/2014/main" val="3477827074"/>
                    </a:ext>
                  </a:extLst>
                </a:gridCol>
                <a:gridCol w="304495">
                  <a:extLst>
                    <a:ext uri="{9D8B030D-6E8A-4147-A177-3AD203B41FA5}">
                      <a16:colId xmlns:a16="http://schemas.microsoft.com/office/drawing/2014/main" val="1667949746"/>
                    </a:ext>
                  </a:extLst>
                </a:gridCol>
                <a:gridCol w="304495">
                  <a:extLst>
                    <a:ext uri="{9D8B030D-6E8A-4147-A177-3AD203B41FA5}">
                      <a16:colId xmlns:a16="http://schemas.microsoft.com/office/drawing/2014/main" val="1974221541"/>
                    </a:ext>
                  </a:extLst>
                </a:gridCol>
                <a:gridCol w="304495">
                  <a:extLst>
                    <a:ext uri="{9D8B030D-6E8A-4147-A177-3AD203B41FA5}">
                      <a16:colId xmlns:a16="http://schemas.microsoft.com/office/drawing/2014/main" val="155665875"/>
                    </a:ext>
                  </a:extLst>
                </a:gridCol>
                <a:gridCol w="304495">
                  <a:extLst>
                    <a:ext uri="{9D8B030D-6E8A-4147-A177-3AD203B41FA5}">
                      <a16:colId xmlns:a16="http://schemas.microsoft.com/office/drawing/2014/main" val="3588009217"/>
                    </a:ext>
                  </a:extLst>
                </a:gridCol>
                <a:gridCol w="304495">
                  <a:extLst>
                    <a:ext uri="{9D8B030D-6E8A-4147-A177-3AD203B41FA5}">
                      <a16:colId xmlns:a16="http://schemas.microsoft.com/office/drawing/2014/main" val="314903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7595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Sinfonieorchester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86121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Zeiglers wunderbare Welt des Fußballs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29984939"/>
                  </a:ext>
                </a:extLst>
              </a:tr>
            </a:tbl>
          </a:graphicData>
        </a:graphic>
      </p:graphicFrame>
      <p:sp>
        <p:nvSpPr>
          <p:cNvPr id="4" name="Text Placeholder 3">
            <a:extLst>
              <a:ext uri="{FF2B5EF4-FFF2-40B4-BE49-F238E27FC236}">
                <a16:creationId xmlns:a16="http://schemas.microsoft.com/office/drawing/2014/main" id="{BFEC17A5-9838-4E5E-94BE-F84B4817B3F2}"/>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1383417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856CE-42D4-4360-831D-D1FD3C81FD7B}"/>
              </a:ext>
            </a:extLst>
          </p:cNvPr>
          <p:cNvSpPr>
            <a:spLocks noGrp="1"/>
          </p:cNvSpPr>
          <p:nvPr>
            <p:ph type="title"/>
          </p:nvPr>
        </p:nvSpPr>
        <p:spPr/>
        <p:txBody>
          <a:bodyPr/>
          <a:lstStyle/>
          <a:p>
            <a:r>
              <a:rPr lang="de-DE"/>
              <a:t>Zentrale Kennwerte für alle WDR Accounts - 7 of 13</a:t>
            </a:r>
            <a:endParaRPr lang="en-US"/>
          </a:p>
        </p:txBody>
      </p:sp>
      <p:graphicFrame>
        <p:nvGraphicFramePr>
          <p:cNvPr id="5" name="Table Placeholder 4">
            <a:extLst>
              <a:ext uri="{FF2B5EF4-FFF2-40B4-BE49-F238E27FC236}">
                <a16:creationId xmlns:a16="http://schemas.microsoft.com/office/drawing/2014/main" id="{D6558D35-46BE-43CE-93E0-24E7BCC3D87B}"/>
              </a:ext>
            </a:extLst>
          </p:cNvPr>
          <p:cNvGraphicFramePr>
            <a:graphicFrameLocks noGrp="1"/>
          </p:cNvGraphicFramePr>
          <p:nvPr>
            <p:ph type="tbl" sz="quarter" idx="13"/>
            <p:extLst>
              <p:ext uri="{D42A27DB-BD31-4B8C-83A1-F6EECF244321}">
                <p14:modId xmlns:p14="http://schemas.microsoft.com/office/powerpoint/2010/main" val="206965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71836340"/>
                    </a:ext>
                  </a:extLst>
                </a:gridCol>
                <a:gridCol w="304495">
                  <a:extLst>
                    <a:ext uri="{9D8B030D-6E8A-4147-A177-3AD203B41FA5}">
                      <a16:colId xmlns:a16="http://schemas.microsoft.com/office/drawing/2014/main" val="499410235"/>
                    </a:ext>
                  </a:extLst>
                </a:gridCol>
                <a:gridCol w="304495">
                  <a:extLst>
                    <a:ext uri="{9D8B030D-6E8A-4147-A177-3AD203B41FA5}">
                      <a16:colId xmlns:a16="http://schemas.microsoft.com/office/drawing/2014/main" val="1071416951"/>
                    </a:ext>
                  </a:extLst>
                </a:gridCol>
                <a:gridCol w="304495">
                  <a:extLst>
                    <a:ext uri="{9D8B030D-6E8A-4147-A177-3AD203B41FA5}">
                      <a16:colId xmlns:a16="http://schemas.microsoft.com/office/drawing/2014/main" val="320836541"/>
                    </a:ext>
                  </a:extLst>
                </a:gridCol>
                <a:gridCol w="304495">
                  <a:extLst>
                    <a:ext uri="{9D8B030D-6E8A-4147-A177-3AD203B41FA5}">
                      <a16:colId xmlns:a16="http://schemas.microsoft.com/office/drawing/2014/main" val="182279142"/>
                    </a:ext>
                  </a:extLst>
                </a:gridCol>
                <a:gridCol w="304495">
                  <a:extLst>
                    <a:ext uri="{9D8B030D-6E8A-4147-A177-3AD203B41FA5}">
                      <a16:colId xmlns:a16="http://schemas.microsoft.com/office/drawing/2014/main" val="3076386731"/>
                    </a:ext>
                  </a:extLst>
                </a:gridCol>
                <a:gridCol w="304495">
                  <a:extLst>
                    <a:ext uri="{9D8B030D-6E8A-4147-A177-3AD203B41FA5}">
                      <a16:colId xmlns:a16="http://schemas.microsoft.com/office/drawing/2014/main" val="4020892877"/>
                    </a:ext>
                  </a:extLst>
                </a:gridCol>
                <a:gridCol w="304495">
                  <a:extLst>
                    <a:ext uri="{9D8B030D-6E8A-4147-A177-3AD203B41FA5}">
                      <a16:colId xmlns:a16="http://schemas.microsoft.com/office/drawing/2014/main" val="4023521342"/>
                    </a:ext>
                  </a:extLst>
                </a:gridCol>
                <a:gridCol w="304495">
                  <a:extLst>
                    <a:ext uri="{9D8B030D-6E8A-4147-A177-3AD203B41FA5}">
                      <a16:colId xmlns:a16="http://schemas.microsoft.com/office/drawing/2014/main" val="3857138746"/>
                    </a:ext>
                  </a:extLst>
                </a:gridCol>
                <a:gridCol w="304495">
                  <a:extLst>
                    <a:ext uri="{9D8B030D-6E8A-4147-A177-3AD203B41FA5}">
                      <a16:colId xmlns:a16="http://schemas.microsoft.com/office/drawing/2014/main" val="3226262217"/>
                    </a:ext>
                  </a:extLst>
                </a:gridCol>
                <a:gridCol w="304495">
                  <a:extLst>
                    <a:ext uri="{9D8B030D-6E8A-4147-A177-3AD203B41FA5}">
                      <a16:colId xmlns:a16="http://schemas.microsoft.com/office/drawing/2014/main" val="232903491"/>
                    </a:ext>
                  </a:extLst>
                </a:gridCol>
                <a:gridCol w="304495">
                  <a:extLst>
                    <a:ext uri="{9D8B030D-6E8A-4147-A177-3AD203B41FA5}">
                      <a16:colId xmlns:a16="http://schemas.microsoft.com/office/drawing/2014/main" val="1644589762"/>
                    </a:ext>
                  </a:extLst>
                </a:gridCol>
                <a:gridCol w="304495">
                  <a:extLst>
                    <a:ext uri="{9D8B030D-6E8A-4147-A177-3AD203B41FA5}">
                      <a16:colId xmlns:a16="http://schemas.microsoft.com/office/drawing/2014/main" val="3429618865"/>
                    </a:ext>
                  </a:extLst>
                </a:gridCol>
                <a:gridCol w="304495">
                  <a:extLst>
                    <a:ext uri="{9D8B030D-6E8A-4147-A177-3AD203B41FA5}">
                      <a16:colId xmlns:a16="http://schemas.microsoft.com/office/drawing/2014/main" val="2015617794"/>
                    </a:ext>
                  </a:extLst>
                </a:gridCol>
                <a:gridCol w="304495">
                  <a:extLst>
                    <a:ext uri="{9D8B030D-6E8A-4147-A177-3AD203B41FA5}">
                      <a16:colId xmlns:a16="http://schemas.microsoft.com/office/drawing/2014/main" val="2401898299"/>
                    </a:ext>
                  </a:extLst>
                </a:gridCol>
                <a:gridCol w="304495">
                  <a:extLst>
                    <a:ext uri="{9D8B030D-6E8A-4147-A177-3AD203B41FA5}">
                      <a16:colId xmlns:a16="http://schemas.microsoft.com/office/drawing/2014/main" val="274143443"/>
                    </a:ext>
                  </a:extLst>
                </a:gridCol>
                <a:gridCol w="304495">
                  <a:extLst>
                    <a:ext uri="{9D8B030D-6E8A-4147-A177-3AD203B41FA5}">
                      <a16:colId xmlns:a16="http://schemas.microsoft.com/office/drawing/2014/main" val="4032899176"/>
                    </a:ext>
                  </a:extLst>
                </a:gridCol>
                <a:gridCol w="304495">
                  <a:extLst>
                    <a:ext uri="{9D8B030D-6E8A-4147-A177-3AD203B41FA5}">
                      <a16:colId xmlns:a16="http://schemas.microsoft.com/office/drawing/2014/main" val="3245864309"/>
                    </a:ext>
                  </a:extLst>
                </a:gridCol>
                <a:gridCol w="304495">
                  <a:extLst>
                    <a:ext uri="{9D8B030D-6E8A-4147-A177-3AD203B41FA5}">
                      <a16:colId xmlns:a16="http://schemas.microsoft.com/office/drawing/2014/main" val="3408638038"/>
                    </a:ext>
                  </a:extLst>
                </a:gridCol>
                <a:gridCol w="304495">
                  <a:extLst>
                    <a:ext uri="{9D8B030D-6E8A-4147-A177-3AD203B41FA5}">
                      <a16:colId xmlns:a16="http://schemas.microsoft.com/office/drawing/2014/main" val="2577717961"/>
                    </a:ext>
                  </a:extLst>
                </a:gridCol>
                <a:gridCol w="304495">
                  <a:extLst>
                    <a:ext uri="{9D8B030D-6E8A-4147-A177-3AD203B41FA5}">
                      <a16:colId xmlns:a16="http://schemas.microsoft.com/office/drawing/2014/main" val="3598508361"/>
                    </a:ext>
                  </a:extLst>
                </a:gridCol>
                <a:gridCol w="304495">
                  <a:extLst>
                    <a:ext uri="{9D8B030D-6E8A-4147-A177-3AD203B41FA5}">
                      <a16:colId xmlns:a16="http://schemas.microsoft.com/office/drawing/2014/main" val="533658944"/>
                    </a:ext>
                  </a:extLst>
                </a:gridCol>
                <a:gridCol w="304495">
                  <a:extLst>
                    <a:ext uri="{9D8B030D-6E8A-4147-A177-3AD203B41FA5}">
                      <a16:colId xmlns:a16="http://schemas.microsoft.com/office/drawing/2014/main" val="236174961"/>
                    </a:ext>
                  </a:extLst>
                </a:gridCol>
                <a:gridCol w="304495">
                  <a:extLst>
                    <a:ext uri="{9D8B030D-6E8A-4147-A177-3AD203B41FA5}">
                      <a16:colId xmlns:a16="http://schemas.microsoft.com/office/drawing/2014/main" val="1445764202"/>
                    </a:ext>
                  </a:extLst>
                </a:gridCol>
                <a:gridCol w="304495">
                  <a:extLst>
                    <a:ext uri="{9D8B030D-6E8A-4147-A177-3AD203B41FA5}">
                      <a16:colId xmlns:a16="http://schemas.microsoft.com/office/drawing/2014/main" val="252618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0509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Hier und heute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115935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600194658"/>
                  </a:ext>
                </a:extLst>
              </a:tr>
            </a:tbl>
          </a:graphicData>
        </a:graphic>
      </p:graphicFrame>
      <p:sp>
        <p:nvSpPr>
          <p:cNvPr id="4" name="Text Placeholder 3">
            <a:extLst>
              <a:ext uri="{FF2B5EF4-FFF2-40B4-BE49-F238E27FC236}">
                <a16:creationId xmlns:a16="http://schemas.microsoft.com/office/drawing/2014/main" id="{D55FB763-9862-4DA0-9AB1-2B2AD17B514D}"/>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3500268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B706-4485-4635-B5EC-CCBDD3175063}"/>
              </a:ext>
            </a:extLst>
          </p:cNvPr>
          <p:cNvSpPr>
            <a:spLocks noGrp="1"/>
          </p:cNvSpPr>
          <p:nvPr>
            <p:ph type="title"/>
          </p:nvPr>
        </p:nvSpPr>
        <p:spPr/>
        <p:txBody>
          <a:bodyPr/>
          <a:lstStyle/>
          <a:p>
            <a:r>
              <a:rPr lang="de-DE"/>
              <a:t>Zentrale Kennwerte für alle WDR Accounts - 8 of 13</a:t>
            </a:r>
            <a:endParaRPr lang="en-US"/>
          </a:p>
        </p:txBody>
      </p:sp>
      <p:graphicFrame>
        <p:nvGraphicFramePr>
          <p:cNvPr id="5" name="Table Placeholder 4">
            <a:extLst>
              <a:ext uri="{FF2B5EF4-FFF2-40B4-BE49-F238E27FC236}">
                <a16:creationId xmlns:a16="http://schemas.microsoft.com/office/drawing/2014/main" id="{4BFFA462-B496-433D-8AAF-708C80D824F4}"/>
              </a:ext>
            </a:extLst>
          </p:cNvPr>
          <p:cNvGraphicFramePr>
            <a:graphicFrameLocks noGrp="1"/>
          </p:cNvGraphicFramePr>
          <p:nvPr>
            <p:ph type="tbl" sz="quarter" idx="13"/>
            <p:extLst>
              <p:ext uri="{D42A27DB-BD31-4B8C-83A1-F6EECF244321}">
                <p14:modId xmlns:p14="http://schemas.microsoft.com/office/powerpoint/2010/main" val="205709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32382407"/>
                    </a:ext>
                  </a:extLst>
                </a:gridCol>
                <a:gridCol w="304495">
                  <a:extLst>
                    <a:ext uri="{9D8B030D-6E8A-4147-A177-3AD203B41FA5}">
                      <a16:colId xmlns:a16="http://schemas.microsoft.com/office/drawing/2014/main" val="2803856635"/>
                    </a:ext>
                  </a:extLst>
                </a:gridCol>
                <a:gridCol w="304495">
                  <a:extLst>
                    <a:ext uri="{9D8B030D-6E8A-4147-A177-3AD203B41FA5}">
                      <a16:colId xmlns:a16="http://schemas.microsoft.com/office/drawing/2014/main" val="1937735038"/>
                    </a:ext>
                  </a:extLst>
                </a:gridCol>
                <a:gridCol w="304495">
                  <a:extLst>
                    <a:ext uri="{9D8B030D-6E8A-4147-A177-3AD203B41FA5}">
                      <a16:colId xmlns:a16="http://schemas.microsoft.com/office/drawing/2014/main" val="2416900282"/>
                    </a:ext>
                  </a:extLst>
                </a:gridCol>
                <a:gridCol w="304495">
                  <a:extLst>
                    <a:ext uri="{9D8B030D-6E8A-4147-A177-3AD203B41FA5}">
                      <a16:colId xmlns:a16="http://schemas.microsoft.com/office/drawing/2014/main" val="3247456830"/>
                    </a:ext>
                  </a:extLst>
                </a:gridCol>
                <a:gridCol w="304495">
                  <a:extLst>
                    <a:ext uri="{9D8B030D-6E8A-4147-A177-3AD203B41FA5}">
                      <a16:colId xmlns:a16="http://schemas.microsoft.com/office/drawing/2014/main" val="3517378266"/>
                    </a:ext>
                  </a:extLst>
                </a:gridCol>
                <a:gridCol w="304495">
                  <a:extLst>
                    <a:ext uri="{9D8B030D-6E8A-4147-A177-3AD203B41FA5}">
                      <a16:colId xmlns:a16="http://schemas.microsoft.com/office/drawing/2014/main" val="94920963"/>
                    </a:ext>
                  </a:extLst>
                </a:gridCol>
                <a:gridCol w="304495">
                  <a:extLst>
                    <a:ext uri="{9D8B030D-6E8A-4147-A177-3AD203B41FA5}">
                      <a16:colId xmlns:a16="http://schemas.microsoft.com/office/drawing/2014/main" val="3698816014"/>
                    </a:ext>
                  </a:extLst>
                </a:gridCol>
                <a:gridCol w="304495">
                  <a:extLst>
                    <a:ext uri="{9D8B030D-6E8A-4147-A177-3AD203B41FA5}">
                      <a16:colId xmlns:a16="http://schemas.microsoft.com/office/drawing/2014/main" val="3426753698"/>
                    </a:ext>
                  </a:extLst>
                </a:gridCol>
                <a:gridCol w="304495">
                  <a:extLst>
                    <a:ext uri="{9D8B030D-6E8A-4147-A177-3AD203B41FA5}">
                      <a16:colId xmlns:a16="http://schemas.microsoft.com/office/drawing/2014/main" val="528201940"/>
                    </a:ext>
                  </a:extLst>
                </a:gridCol>
                <a:gridCol w="304495">
                  <a:extLst>
                    <a:ext uri="{9D8B030D-6E8A-4147-A177-3AD203B41FA5}">
                      <a16:colId xmlns:a16="http://schemas.microsoft.com/office/drawing/2014/main" val="2423620332"/>
                    </a:ext>
                  </a:extLst>
                </a:gridCol>
                <a:gridCol w="304495">
                  <a:extLst>
                    <a:ext uri="{9D8B030D-6E8A-4147-A177-3AD203B41FA5}">
                      <a16:colId xmlns:a16="http://schemas.microsoft.com/office/drawing/2014/main" val="864503715"/>
                    </a:ext>
                  </a:extLst>
                </a:gridCol>
                <a:gridCol w="304495">
                  <a:extLst>
                    <a:ext uri="{9D8B030D-6E8A-4147-A177-3AD203B41FA5}">
                      <a16:colId xmlns:a16="http://schemas.microsoft.com/office/drawing/2014/main" val="1681843163"/>
                    </a:ext>
                  </a:extLst>
                </a:gridCol>
                <a:gridCol w="304495">
                  <a:extLst>
                    <a:ext uri="{9D8B030D-6E8A-4147-A177-3AD203B41FA5}">
                      <a16:colId xmlns:a16="http://schemas.microsoft.com/office/drawing/2014/main" val="384861211"/>
                    </a:ext>
                  </a:extLst>
                </a:gridCol>
                <a:gridCol w="304495">
                  <a:extLst>
                    <a:ext uri="{9D8B030D-6E8A-4147-A177-3AD203B41FA5}">
                      <a16:colId xmlns:a16="http://schemas.microsoft.com/office/drawing/2014/main" val="2856299924"/>
                    </a:ext>
                  </a:extLst>
                </a:gridCol>
                <a:gridCol w="304495">
                  <a:extLst>
                    <a:ext uri="{9D8B030D-6E8A-4147-A177-3AD203B41FA5}">
                      <a16:colId xmlns:a16="http://schemas.microsoft.com/office/drawing/2014/main" val="207929916"/>
                    </a:ext>
                  </a:extLst>
                </a:gridCol>
                <a:gridCol w="304495">
                  <a:extLst>
                    <a:ext uri="{9D8B030D-6E8A-4147-A177-3AD203B41FA5}">
                      <a16:colId xmlns:a16="http://schemas.microsoft.com/office/drawing/2014/main" val="623468746"/>
                    </a:ext>
                  </a:extLst>
                </a:gridCol>
                <a:gridCol w="304495">
                  <a:extLst>
                    <a:ext uri="{9D8B030D-6E8A-4147-A177-3AD203B41FA5}">
                      <a16:colId xmlns:a16="http://schemas.microsoft.com/office/drawing/2014/main" val="2388241394"/>
                    </a:ext>
                  </a:extLst>
                </a:gridCol>
                <a:gridCol w="304495">
                  <a:extLst>
                    <a:ext uri="{9D8B030D-6E8A-4147-A177-3AD203B41FA5}">
                      <a16:colId xmlns:a16="http://schemas.microsoft.com/office/drawing/2014/main" val="2093272271"/>
                    </a:ext>
                  </a:extLst>
                </a:gridCol>
                <a:gridCol w="304495">
                  <a:extLst>
                    <a:ext uri="{9D8B030D-6E8A-4147-A177-3AD203B41FA5}">
                      <a16:colId xmlns:a16="http://schemas.microsoft.com/office/drawing/2014/main" val="486437385"/>
                    </a:ext>
                  </a:extLst>
                </a:gridCol>
                <a:gridCol w="304495">
                  <a:extLst>
                    <a:ext uri="{9D8B030D-6E8A-4147-A177-3AD203B41FA5}">
                      <a16:colId xmlns:a16="http://schemas.microsoft.com/office/drawing/2014/main" val="4047723529"/>
                    </a:ext>
                  </a:extLst>
                </a:gridCol>
                <a:gridCol w="304495">
                  <a:extLst>
                    <a:ext uri="{9D8B030D-6E8A-4147-A177-3AD203B41FA5}">
                      <a16:colId xmlns:a16="http://schemas.microsoft.com/office/drawing/2014/main" val="2146417893"/>
                    </a:ext>
                  </a:extLst>
                </a:gridCol>
                <a:gridCol w="304495">
                  <a:extLst>
                    <a:ext uri="{9D8B030D-6E8A-4147-A177-3AD203B41FA5}">
                      <a16:colId xmlns:a16="http://schemas.microsoft.com/office/drawing/2014/main" val="1706352325"/>
                    </a:ext>
                  </a:extLst>
                </a:gridCol>
                <a:gridCol w="304495">
                  <a:extLst>
                    <a:ext uri="{9D8B030D-6E8A-4147-A177-3AD203B41FA5}">
                      <a16:colId xmlns:a16="http://schemas.microsoft.com/office/drawing/2014/main" val="1389175516"/>
                    </a:ext>
                  </a:extLst>
                </a:gridCol>
                <a:gridCol w="304495">
                  <a:extLst>
                    <a:ext uri="{9D8B030D-6E8A-4147-A177-3AD203B41FA5}">
                      <a16:colId xmlns:a16="http://schemas.microsoft.com/office/drawing/2014/main" val="363605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05296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 Sendung mit der Maus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68724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Karriere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46495970"/>
                  </a:ext>
                </a:extLst>
              </a:tr>
            </a:tbl>
          </a:graphicData>
        </a:graphic>
      </p:graphicFrame>
      <p:sp>
        <p:nvSpPr>
          <p:cNvPr id="4" name="Text Placeholder 3">
            <a:extLst>
              <a:ext uri="{FF2B5EF4-FFF2-40B4-BE49-F238E27FC236}">
                <a16:creationId xmlns:a16="http://schemas.microsoft.com/office/drawing/2014/main" id="{FB9A11AF-EDAA-482F-91FF-7E29F108E937}"/>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36951084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A597-6FCA-4775-9761-1EE5BE489C67}"/>
              </a:ext>
            </a:extLst>
          </p:cNvPr>
          <p:cNvSpPr>
            <a:spLocks noGrp="1"/>
          </p:cNvSpPr>
          <p:nvPr>
            <p:ph type="title"/>
          </p:nvPr>
        </p:nvSpPr>
        <p:spPr/>
        <p:txBody>
          <a:bodyPr/>
          <a:lstStyle/>
          <a:p>
            <a:r>
              <a:rPr lang="de-DE"/>
              <a:t>Zentrale Kennwerte für alle WDR Accounts - 9 of 13</a:t>
            </a:r>
            <a:endParaRPr lang="en-US"/>
          </a:p>
        </p:txBody>
      </p:sp>
      <p:graphicFrame>
        <p:nvGraphicFramePr>
          <p:cNvPr id="5" name="Table Placeholder 4">
            <a:extLst>
              <a:ext uri="{FF2B5EF4-FFF2-40B4-BE49-F238E27FC236}">
                <a16:creationId xmlns:a16="http://schemas.microsoft.com/office/drawing/2014/main" id="{FE851B30-7A1D-4FB2-8DFB-33EBB130E70A}"/>
              </a:ext>
            </a:extLst>
          </p:cNvPr>
          <p:cNvGraphicFramePr>
            <a:graphicFrameLocks noGrp="1"/>
          </p:cNvGraphicFramePr>
          <p:nvPr>
            <p:ph type="tbl" sz="quarter" idx="13"/>
            <p:extLst>
              <p:ext uri="{D42A27DB-BD31-4B8C-83A1-F6EECF244321}">
                <p14:modId xmlns:p14="http://schemas.microsoft.com/office/powerpoint/2010/main" val="207362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243730602"/>
                    </a:ext>
                  </a:extLst>
                </a:gridCol>
                <a:gridCol w="304495">
                  <a:extLst>
                    <a:ext uri="{9D8B030D-6E8A-4147-A177-3AD203B41FA5}">
                      <a16:colId xmlns:a16="http://schemas.microsoft.com/office/drawing/2014/main" val="2968964655"/>
                    </a:ext>
                  </a:extLst>
                </a:gridCol>
                <a:gridCol w="304495">
                  <a:extLst>
                    <a:ext uri="{9D8B030D-6E8A-4147-A177-3AD203B41FA5}">
                      <a16:colId xmlns:a16="http://schemas.microsoft.com/office/drawing/2014/main" val="2520264159"/>
                    </a:ext>
                  </a:extLst>
                </a:gridCol>
                <a:gridCol w="304495">
                  <a:extLst>
                    <a:ext uri="{9D8B030D-6E8A-4147-A177-3AD203B41FA5}">
                      <a16:colId xmlns:a16="http://schemas.microsoft.com/office/drawing/2014/main" val="1532755482"/>
                    </a:ext>
                  </a:extLst>
                </a:gridCol>
                <a:gridCol w="304495">
                  <a:extLst>
                    <a:ext uri="{9D8B030D-6E8A-4147-A177-3AD203B41FA5}">
                      <a16:colId xmlns:a16="http://schemas.microsoft.com/office/drawing/2014/main" val="3625757483"/>
                    </a:ext>
                  </a:extLst>
                </a:gridCol>
                <a:gridCol w="304495">
                  <a:extLst>
                    <a:ext uri="{9D8B030D-6E8A-4147-A177-3AD203B41FA5}">
                      <a16:colId xmlns:a16="http://schemas.microsoft.com/office/drawing/2014/main" val="1298511439"/>
                    </a:ext>
                  </a:extLst>
                </a:gridCol>
                <a:gridCol w="304495">
                  <a:extLst>
                    <a:ext uri="{9D8B030D-6E8A-4147-A177-3AD203B41FA5}">
                      <a16:colId xmlns:a16="http://schemas.microsoft.com/office/drawing/2014/main" val="3855822209"/>
                    </a:ext>
                  </a:extLst>
                </a:gridCol>
                <a:gridCol w="304495">
                  <a:extLst>
                    <a:ext uri="{9D8B030D-6E8A-4147-A177-3AD203B41FA5}">
                      <a16:colId xmlns:a16="http://schemas.microsoft.com/office/drawing/2014/main" val="2680674708"/>
                    </a:ext>
                  </a:extLst>
                </a:gridCol>
                <a:gridCol w="304495">
                  <a:extLst>
                    <a:ext uri="{9D8B030D-6E8A-4147-A177-3AD203B41FA5}">
                      <a16:colId xmlns:a16="http://schemas.microsoft.com/office/drawing/2014/main" val="4257672158"/>
                    </a:ext>
                  </a:extLst>
                </a:gridCol>
                <a:gridCol w="304495">
                  <a:extLst>
                    <a:ext uri="{9D8B030D-6E8A-4147-A177-3AD203B41FA5}">
                      <a16:colId xmlns:a16="http://schemas.microsoft.com/office/drawing/2014/main" val="1775506069"/>
                    </a:ext>
                  </a:extLst>
                </a:gridCol>
                <a:gridCol w="304495">
                  <a:extLst>
                    <a:ext uri="{9D8B030D-6E8A-4147-A177-3AD203B41FA5}">
                      <a16:colId xmlns:a16="http://schemas.microsoft.com/office/drawing/2014/main" val="451973997"/>
                    </a:ext>
                  </a:extLst>
                </a:gridCol>
                <a:gridCol w="304495">
                  <a:extLst>
                    <a:ext uri="{9D8B030D-6E8A-4147-A177-3AD203B41FA5}">
                      <a16:colId xmlns:a16="http://schemas.microsoft.com/office/drawing/2014/main" val="3303686840"/>
                    </a:ext>
                  </a:extLst>
                </a:gridCol>
                <a:gridCol w="304495">
                  <a:extLst>
                    <a:ext uri="{9D8B030D-6E8A-4147-A177-3AD203B41FA5}">
                      <a16:colId xmlns:a16="http://schemas.microsoft.com/office/drawing/2014/main" val="2093882981"/>
                    </a:ext>
                  </a:extLst>
                </a:gridCol>
                <a:gridCol w="304495">
                  <a:extLst>
                    <a:ext uri="{9D8B030D-6E8A-4147-A177-3AD203B41FA5}">
                      <a16:colId xmlns:a16="http://schemas.microsoft.com/office/drawing/2014/main" val="3723248253"/>
                    </a:ext>
                  </a:extLst>
                </a:gridCol>
                <a:gridCol w="304495">
                  <a:extLst>
                    <a:ext uri="{9D8B030D-6E8A-4147-A177-3AD203B41FA5}">
                      <a16:colId xmlns:a16="http://schemas.microsoft.com/office/drawing/2014/main" val="3536445783"/>
                    </a:ext>
                  </a:extLst>
                </a:gridCol>
                <a:gridCol w="304495">
                  <a:extLst>
                    <a:ext uri="{9D8B030D-6E8A-4147-A177-3AD203B41FA5}">
                      <a16:colId xmlns:a16="http://schemas.microsoft.com/office/drawing/2014/main" val="446630908"/>
                    </a:ext>
                  </a:extLst>
                </a:gridCol>
                <a:gridCol w="304495">
                  <a:extLst>
                    <a:ext uri="{9D8B030D-6E8A-4147-A177-3AD203B41FA5}">
                      <a16:colId xmlns:a16="http://schemas.microsoft.com/office/drawing/2014/main" val="1982251668"/>
                    </a:ext>
                  </a:extLst>
                </a:gridCol>
                <a:gridCol w="304495">
                  <a:extLst>
                    <a:ext uri="{9D8B030D-6E8A-4147-A177-3AD203B41FA5}">
                      <a16:colId xmlns:a16="http://schemas.microsoft.com/office/drawing/2014/main" val="1917279052"/>
                    </a:ext>
                  </a:extLst>
                </a:gridCol>
                <a:gridCol w="304495">
                  <a:extLst>
                    <a:ext uri="{9D8B030D-6E8A-4147-A177-3AD203B41FA5}">
                      <a16:colId xmlns:a16="http://schemas.microsoft.com/office/drawing/2014/main" val="1274001187"/>
                    </a:ext>
                  </a:extLst>
                </a:gridCol>
                <a:gridCol w="304495">
                  <a:extLst>
                    <a:ext uri="{9D8B030D-6E8A-4147-A177-3AD203B41FA5}">
                      <a16:colId xmlns:a16="http://schemas.microsoft.com/office/drawing/2014/main" val="238821139"/>
                    </a:ext>
                  </a:extLst>
                </a:gridCol>
                <a:gridCol w="304495">
                  <a:extLst>
                    <a:ext uri="{9D8B030D-6E8A-4147-A177-3AD203B41FA5}">
                      <a16:colId xmlns:a16="http://schemas.microsoft.com/office/drawing/2014/main" val="177400269"/>
                    </a:ext>
                  </a:extLst>
                </a:gridCol>
                <a:gridCol w="304495">
                  <a:extLst>
                    <a:ext uri="{9D8B030D-6E8A-4147-A177-3AD203B41FA5}">
                      <a16:colId xmlns:a16="http://schemas.microsoft.com/office/drawing/2014/main" val="1400989736"/>
                    </a:ext>
                  </a:extLst>
                </a:gridCol>
                <a:gridCol w="304495">
                  <a:extLst>
                    <a:ext uri="{9D8B030D-6E8A-4147-A177-3AD203B41FA5}">
                      <a16:colId xmlns:a16="http://schemas.microsoft.com/office/drawing/2014/main" val="1043737583"/>
                    </a:ext>
                  </a:extLst>
                </a:gridCol>
                <a:gridCol w="304495">
                  <a:extLst>
                    <a:ext uri="{9D8B030D-6E8A-4147-A177-3AD203B41FA5}">
                      <a16:colId xmlns:a16="http://schemas.microsoft.com/office/drawing/2014/main" val="518840250"/>
                    </a:ext>
                  </a:extLst>
                </a:gridCol>
                <a:gridCol w="304495">
                  <a:extLst>
                    <a:ext uri="{9D8B030D-6E8A-4147-A177-3AD203B41FA5}">
                      <a16:colId xmlns:a16="http://schemas.microsoft.com/office/drawing/2014/main" val="140150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0648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5794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2169124263"/>
                  </a:ext>
                </a:extLst>
              </a:tr>
            </a:tbl>
          </a:graphicData>
        </a:graphic>
      </p:graphicFrame>
      <p:sp>
        <p:nvSpPr>
          <p:cNvPr id="4" name="Text Placeholder 3">
            <a:extLst>
              <a:ext uri="{FF2B5EF4-FFF2-40B4-BE49-F238E27FC236}">
                <a16:creationId xmlns:a16="http://schemas.microsoft.com/office/drawing/2014/main" id="{FD357BBB-E10E-4B9A-B3C5-7E638FB6D07B}"/>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639362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095D4-A292-4EC5-9A27-11ACD8FB03F8}"/>
              </a:ext>
            </a:extLst>
          </p:cNvPr>
          <p:cNvSpPr>
            <a:spLocks noGrp="1"/>
          </p:cNvSpPr>
          <p:nvPr>
            <p:ph type="title"/>
          </p:nvPr>
        </p:nvSpPr>
        <p:spPr/>
        <p:txBody>
          <a:bodyPr/>
          <a:lstStyle/>
          <a:p>
            <a:r>
              <a:rPr lang="de-DE"/>
              <a:t>Zentrale Kennwerte für alle WDR Accounts - 10 of 13</a:t>
            </a:r>
            <a:endParaRPr lang="en-US"/>
          </a:p>
        </p:txBody>
      </p:sp>
      <p:graphicFrame>
        <p:nvGraphicFramePr>
          <p:cNvPr id="5" name="Table Placeholder 4">
            <a:extLst>
              <a:ext uri="{FF2B5EF4-FFF2-40B4-BE49-F238E27FC236}">
                <a16:creationId xmlns:a16="http://schemas.microsoft.com/office/drawing/2014/main" id="{CE7DE967-5349-4F12-A8A6-076790F807B3}"/>
              </a:ext>
            </a:extLst>
          </p:cNvPr>
          <p:cNvGraphicFramePr>
            <a:graphicFrameLocks noGrp="1"/>
          </p:cNvGraphicFramePr>
          <p:nvPr>
            <p:ph type="tbl" sz="quarter" idx="13"/>
            <p:extLst>
              <p:ext uri="{D42A27DB-BD31-4B8C-83A1-F6EECF244321}">
                <p14:modId xmlns:p14="http://schemas.microsoft.com/office/powerpoint/2010/main" val="379207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40573555"/>
                    </a:ext>
                  </a:extLst>
                </a:gridCol>
                <a:gridCol w="304495">
                  <a:extLst>
                    <a:ext uri="{9D8B030D-6E8A-4147-A177-3AD203B41FA5}">
                      <a16:colId xmlns:a16="http://schemas.microsoft.com/office/drawing/2014/main" val="335828241"/>
                    </a:ext>
                  </a:extLst>
                </a:gridCol>
                <a:gridCol w="304495">
                  <a:extLst>
                    <a:ext uri="{9D8B030D-6E8A-4147-A177-3AD203B41FA5}">
                      <a16:colId xmlns:a16="http://schemas.microsoft.com/office/drawing/2014/main" val="1674954627"/>
                    </a:ext>
                  </a:extLst>
                </a:gridCol>
                <a:gridCol w="304495">
                  <a:extLst>
                    <a:ext uri="{9D8B030D-6E8A-4147-A177-3AD203B41FA5}">
                      <a16:colId xmlns:a16="http://schemas.microsoft.com/office/drawing/2014/main" val="1305102999"/>
                    </a:ext>
                  </a:extLst>
                </a:gridCol>
                <a:gridCol w="304495">
                  <a:extLst>
                    <a:ext uri="{9D8B030D-6E8A-4147-A177-3AD203B41FA5}">
                      <a16:colId xmlns:a16="http://schemas.microsoft.com/office/drawing/2014/main" val="4238584344"/>
                    </a:ext>
                  </a:extLst>
                </a:gridCol>
                <a:gridCol w="304495">
                  <a:extLst>
                    <a:ext uri="{9D8B030D-6E8A-4147-A177-3AD203B41FA5}">
                      <a16:colId xmlns:a16="http://schemas.microsoft.com/office/drawing/2014/main" val="2650019314"/>
                    </a:ext>
                  </a:extLst>
                </a:gridCol>
                <a:gridCol w="304495">
                  <a:extLst>
                    <a:ext uri="{9D8B030D-6E8A-4147-A177-3AD203B41FA5}">
                      <a16:colId xmlns:a16="http://schemas.microsoft.com/office/drawing/2014/main" val="3898921582"/>
                    </a:ext>
                  </a:extLst>
                </a:gridCol>
                <a:gridCol w="304495">
                  <a:extLst>
                    <a:ext uri="{9D8B030D-6E8A-4147-A177-3AD203B41FA5}">
                      <a16:colId xmlns:a16="http://schemas.microsoft.com/office/drawing/2014/main" val="100101162"/>
                    </a:ext>
                  </a:extLst>
                </a:gridCol>
                <a:gridCol w="304495">
                  <a:extLst>
                    <a:ext uri="{9D8B030D-6E8A-4147-A177-3AD203B41FA5}">
                      <a16:colId xmlns:a16="http://schemas.microsoft.com/office/drawing/2014/main" val="919778947"/>
                    </a:ext>
                  </a:extLst>
                </a:gridCol>
                <a:gridCol w="304495">
                  <a:extLst>
                    <a:ext uri="{9D8B030D-6E8A-4147-A177-3AD203B41FA5}">
                      <a16:colId xmlns:a16="http://schemas.microsoft.com/office/drawing/2014/main" val="3036641211"/>
                    </a:ext>
                  </a:extLst>
                </a:gridCol>
                <a:gridCol w="304495">
                  <a:extLst>
                    <a:ext uri="{9D8B030D-6E8A-4147-A177-3AD203B41FA5}">
                      <a16:colId xmlns:a16="http://schemas.microsoft.com/office/drawing/2014/main" val="3406938413"/>
                    </a:ext>
                  </a:extLst>
                </a:gridCol>
                <a:gridCol w="304495">
                  <a:extLst>
                    <a:ext uri="{9D8B030D-6E8A-4147-A177-3AD203B41FA5}">
                      <a16:colId xmlns:a16="http://schemas.microsoft.com/office/drawing/2014/main" val="2553435031"/>
                    </a:ext>
                  </a:extLst>
                </a:gridCol>
                <a:gridCol w="304495">
                  <a:extLst>
                    <a:ext uri="{9D8B030D-6E8A-4147-A177-3AD203B41FA5}">
                      <a16:colId xmlns:a16="http://schemas.microsoft.com/office/drawing/2014/main" val="3721959045"/>
                    </a:ext>
                  </a:extLst>
                </a:gridCol>
                <a:gridCol w="304495">
                  <a:extLst>
                    <a:ext uri="{9D8B030D-6E8A-4147-A177-3AD203B41FA5}">
                      <a16:colId xmlns:a16="http://schemas.microsoft.com/office/drawing/2014/main" val="712408531"/>
                    </a:ext>
                  </a:extLst>
                </a:gridCol>
                <a:gridCol w="304495">
                  <a:extLst>
                    <a:ext uri="{9D8B030D-6E8A-4147-A177-3AD203B41FA5}">
                      <a16:colId xmlns:a16="http://schemas.microsoft.com/office/drawing/2014/main" val="1506514364"/>
                    </a:ext>
                  </a:extLst>
                </a:gridCol>
                <a:gridCol w="304495">
                  <a:extLst>
                    <a:ext uri="{9D8B030D-6E8A-4147-A177-3AD203B41FA5}">
                      <a16:colId xmlns:a16="http://schemas.microsoft.com/office/drawing/2014/main" val="2394300538"/>
                    </a:ext>
                  </a:extLst>
                </a:gridCol>
                <a:gridCol w="304495">
                  <a:extLst>
                    <a:ext uri="{9D8B030D-6E8A-4147-A177-3AD203B41FA5}">
                      <a16:colId xmlns:a16="http://schemas.microsoft.com/office/drawing/2014/main" val="3938562793"/>
                    </a:ext>
                  </a:extLst>
                </a:gridCol>
                <a:gridCol w="304495">
                  <a:extLst>
                    <a:ext uri="{9D8B030D-6E8A-4147-A177-3AD203B41FA5}">
                      <a16:colId xmlns:a16="http://schemas.microsoft.com/office/drawing/2014/main" val="4239879419"/>
                    </a:ext>
                  </a:extLst>
                </a:gridCol>
                <a:gridCol w="304495">
                  <a:extLst>
                    <a:ext uri="{9D8B030D-6E8A-4147-A177-3AD203B41FA5}">
                      <a16:colId xmlns:a16="http://schemas.microsoft.com/office/drawing/2014/main" val="2379038449"/>
                    </a:ext>
                  </a:extLst>
                </a:gridCol>
                <a:gridCol w="304495">
                  <a:extLst>
                    <a:ext uri="{9D8B030D-6E8A-4147-A177-3AD203B41FA5}">
                      <a16:colId xmlns:a16="http://schemas.microsoft.com/office/drawing/2014/main" val="349794340"/>
                    </a:ext>
                  </a:extLst>
                </a:gridCol>
                <a:gridCol w="304495">
                  <a:extLst>
                    <a:ext uri="{9D8B030D-6E8A-4147-A177-3AD203B41FA5}">
                      <a16:colId xmlns:a16="http://schemas.microsoft.com/office/drawing/2014/main" val="567353130"/>
                    </a:ext>
                  </a:extLst>
                </a:gridCol>
                <a:gridCol w="304495">
                  <a:extLst>
                    <a:ext uri="{9D8B030D-6E8A-4147-A177-3AD203B41FA5}">
                      <a16:colId xmlns:a16="http://schemas.microsoft.com/office/drawing/2014/main" val="1436840926"/>
                    </a:ext>
                  </a:extLst>
                </a:gridCol>
                <a:gridCol w="304495">
                  <a:extLst>
                    <a:ext uri="{9D8B030D-6E8A-4147-A177-3AD203B41FA5}">
                      <a16:colId xmlns:a16="http://schemas.microsoft.com/office/drawing/2014/main" val="2843536024"/>
                    </a:ext>
                  </a:extLst>
                </a:gridCol>
                <a:gridCol w="304495">
                  <a:extLst>
                    <a:ext uri="{9D8B030D-6E8A-4147-A177-3AD203B41FA5}">
                      <a16:colId xmlns:a16="http://schemas.microsoft.com/office/drawing/2014/main" val="3350659699"/>
                    </a:ext>
                  </a:extLst>
                </a:gridCol>
                <a:gridCol w="304495">
                  <a:extLst>
                    <a:ext uri="{9D8B030D-6E8A-4147-A177-3AD203B41FA5}">
                      <a16:colId xmlns:a16="http://schemas.microsoft.com/office/drawing/2014/main" val="160193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83133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8539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Ruhr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400951868"/>
                  </a:ext>
                </a:extLst>
              </a:tr>
            </a:tbl>
          </a:graphicData>
        </a:graphic>
      </p:graphicFrame>
      <p:sp>
        <p:nvSpPr>
          <p:cNvPr id="4" name="Text Placeholder 3">
            <a:extLst>
              <a:ext uri="{FF2B5EF4-FFF2-40B4-BE49-F238E27FC236}">
                <a16:creationId xmlns:a16="http://schemas.microsoft.com/office/drawing/2014/main" id="{FFA46DD5-CE2D-4E7A-AB9E-BE4881DB19F7}"/>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671645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DEBC1-2EAF-422A-B976-165671A01A37}"/>
              </a:ext>
            </a:extLst>
          </p:cNvPr>
          <p:cNvSpPr>
            <a:spLocks noGrp="1"/>
          </p:cNvSpPr>
          <p:nvPr>
            <p:ph type="title"/>
          </p:nvPr>
        </p:nvSpPr>
        <p:spPr/>
        <p:txBody>
          <a:bodyPr/>
          <a:lstStyle/>
          <a:p>
            <a:r>
              <a:rPr lang="de-DE"/>
              <a:t>Zentrale Kennwerte für alle WDR Accounts - 11 of 13</a:t>
            </a:r>
            <a:endParaRPr lang="en-US"/>
          </a:p>
        </p:txBody>
      </p:sp>
      <p:graphicFrame>
        <p:nvGraphicFramePr>
          <p:cNvPr id="5" name="Table Placeholder 4">
            <a:extLst>
              <a:ext uri="{FF2B5EF4-FFF2-40B4-BE49-F238E27FC236}">
                <a16:creationId xmlns:a16="http://schemas.microsoft.com/office/drawing/2014/main" id="{233D38F0-D6A4-4E56-96EC-1454C72D1D8E}"/>
              </a:ext>
            </a:extLst>
          </p:cNvPr>
          <p:cNvGraphicFramePr>
            <a:graphicFrameLocks noGrp="1"/>
          </p:cNvGraphicFramePr>
          <p:nvPr>
            <p:ph type="tbl" sz="quarter" idx="13"/>
            <p:extLst>
              <p:ext uri="{D42A27DB-BD31-4B8C-83A1-F6EECF244321}">
                <p14:modId xmlns:p14="http://schemas.microsoft.com/office/powerpoint/2010/main" val="28815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159801817"/>
                    </a:ext>
                  </a:extLst>
                </a:gridCol>
                <a:gridCol w="304495">
                  <a:extLst>
                    <a:ext uri="{9D8B030D-6E8A-4147-A177-3AD203B41FA5}">
                      <a16:colId xmlns:a16="http://schemas.microsoft.com/office/drawing/2014/main" val="1044126965"/>
                    </a:ext>
                  </a:extLst>
                </a:gridCol>
                <a:gridCol w="304495">
                  <a:extLst>
                    <a:ext uri="{9D8B030D-6E8A-4147-A177-3AD203B41FA5}">
                      <a16:colId xmlns:a16="http://schemas.microsoft.com/office/drawing/2014/main" val="1530944050"/>
                    </a:ext>
                  </a:extLst>
                </a:gridCol>
                <a:gridCol w="304495">
                  <a:extLst>
                    <a:ext uri="{9D8B030D-6E8A-4147-A177-3AD203B41FA5}">
                      <a16:colId xmlns:a16="http://schemas.microsoft.com/office/drawing/2014/main" val="3281248725"/>
                    </a:ext>
                  </a:extLst>
                </a:gridCol>
                <a:gridCol w="304495">
                  <a:extLst>
                    <a:ext uri="{9D8B030D-6E8A-4147-A177-3AD203B41FA5}">
                      <a16:colId xmlns:a16="http://schemas.microsoft.com/office/drawing/2014/main" val="1756698565"/>
                    </a:ext>
                  </a:extLst>
                </a:gridCol>
                <a:gridCol w="304495">
                  <a:extLst>
                    <a:ext uri="{9D8B030D-6E8A-4147-A177-3AD203B41FA5}">
                      <a16:colId xmlns:a16="http://schemas.microsoft.com/office/drawing/2014/main" val="702919496"/>
                    </a:ext>
                  </a:extLst>
                </a:gridCol>
                <a:gridCol w="304495">
                  <a:extLst>
                    <a:ext uri="{9D8B030D-6E8A-4147-A177-3AD203B41FA5}">
                      <a16:colId xmlns:a16="http://schemas.microsoft.com/office/drawing/2014/main" val="474377069"/>
                    </a:ext>
                  </a:extLst>
                </a:gridCol>
                <a:gridCol w="304495">
                  <a:extLst>
                    <a:ext uri="{9D8B030D-6E8A-4147-A177-3AD203B41FA5}">
                      <a16:colId xmlns:a16="http://schemas.microsoft.com/office/drawing/2014/main" val="2802441831"/>
                    </a:ext>
                  </a:extLst>
                </a:gridCol>
                <a:gridCol w="304495">
                  <a:extLst>
                    <a:ext uri="{9D8B030D-6E8A-4147-A177-3AD203B41FA5}">
                      <a16:colId xmlns:a16="http://schemas.microsoft.com/office/drawing/2014/main" val="1931411646"/>
                    </a:ext>
                  </a:extLst>
                </a:gridCol>
                <a:gridCol w="304495">
                  <a:extLst>
                    <a:ext uri="{9D8B030D-6E8A-4147-A177-3AD203B41FA5}">
                      <a16:colId xmlns:a16="http://schemas.microsoft.com/office/drawing/2014/main" val="875604471"/>
                    </a:ext>
                  </a:extLst>
                </a:gridCol>
                <a:gridCol w="304495">
                  <a:extLst>
                    <a:ext uri="{9D8B030D-6E8A-4147-A177-3AD203B41FA5}">
                      <a16:colId xmlns:a16="http://schemas.microsoft.com/office/drawing/2014/main" val="1093443849"/>
                    </a:ext>
                  </a:extLst>
                </a:gridCol>
                <a:gridCol w="304495">
                  <a:extLst>
                    <a:ext uri="{9D8B030D-6E8A-4147-A177-3AD203B41FA5}">
                      <a16:colId xmlns:a16="http://schemas.microsoft.com/office/drawing/2014/main" val="4028704001"/>
                    </a:ext>
                  </a:extLst>
                </a:gridCol>
                <a:gridCol w="304495">
                  <a:extLst>
                    <a:ext uri="{9D8B030D-6E8A-4147-A177-3AD203B41FA5}">
                      <a16:colId xmlns:a16="http://schemas.microsoft.com/office/drawing/2014/main" val="471843354"/>
                    </a:ext>
                  </a:extLst>
                </a:gridCol>
                <a:gridCol w="304495">
                  <a:extLst>
                    <a:ext uri="{9D8B030D-6E8A-4147-A177-3AD203B41FA5}">
                      <a16:colId xmlns:a16="http://schemas.microsoft.com/office/drawing/2014/main" val="1081224516"/>
                    </a:ext>
                  </a:extLst>
                </a:gridCol>
                <a:gridCol w="304495">
                  <a:extLst>
                    <a:ext uri="{9D8B030D-6E8A-4147-A177-3AD203B41FA5}">
                      <a16:colId xmlns:a16="http://schemas.microsoft.com/office/drawing/2014/main" val="847690740"/>
                    </a:ext>
                  </a:extLst>
                </a:gridCol>
                <a:gridCol w="304495">
                  <a:extLst>
                    <a:ext uri="{9D8B030D-6E8A-4147-A177-3AD203B41FA5}">
                      <a16:colId xmlns:a16="http://schemas.microsoft.com/office/drawing/2014/main" val="2008770599"/>
                    </a:ext>
                  </a:extLst>
                </a:gridCol>
                <a:gridCol w="304495">
                  <a:extLst>
                    <a:ext uri="{9D8B030D-6E8A-4147-A177-3AD203B41FA5}">
                      <a16:colId xmlns:a16="http://schemas.microsoft.com/office/drawing/2014/main" val="2648555087"/>
                    </a:ext>
                  </a:extLst>
                </a:gridCol>
                <a:gridCol w="304495">
                  <a:extLst>
                    <a:ext uri="{9D8B030D-6E8A-4147-A177-3AD203B41FA5}">
                      <a16:colId xmlns:a16="http://schemas.microsoft.com/office/drawing/2014/main" val="3152062856"/>
                    </a:ext>
                  </a:extLst>
                </a:gridCol>
                <a:gridCol w="304495">
                  <a:extLst>
                    <a:ext uri="{9D8B030D-6E8A-4147-A177-3AD203B41FA5}">
                      <a16:colId xmlns:a16="http://schemas.microsoft.com/office/drawing/2014/main" val="4164343030"/>
                    </a:ext>
                  </a:extLst>
                </a:gridCol>
                <a:gridCol w="304495">
                  <a:extLst>
                    <a:ext uri="{9D8B030D-6E8A-4147-A177-3AD203B41FA5}">
                      <a16:colId xmlns:a16="http://schemas.microsoft.com/office/drawing/2014/main" val="4192585600"/>
                    </a:ext>
                  </a:extLst>
                </a:gridCol>
                <a:gridCol w="304495">
                  <a:extLst>
                    <a:ext uri="{9D8B030D-6E8A-4147-A177-3AD203B41FA5}">
                      <a16:colId xmlns:a16="http://schemas.microsoft.com/office/drawing/2014/main" val="3944482847"/>
                    </a:ext>
                  </a:extLst>
                </a:gridCol>
                <a:gridCol w="304495">
                  <a:extLst>
                    <a:ext uri="{9D8B030D-6E8A-4147-A177-3AD203B41FA5}">
                      <a16:colId xmlns:a16="http://schemas.microsoft.com/office/drawing/2014/main" val="1699655209"/>
                    </a:ext>
                  </a:extLst>
                </a:gridCol>
                <a:gridCol w="304495">
                  <a:extLst>
                    <a:ext uri="{9D8B030D-6E8A-4147-A177-3AD203B41FA5}">
                      <a16:colId xmlns:a16="http://schemas.microsoft.com/office/drawing/2014/main" val="372536099"/>
                    </a:ext>
                  </a:extLst>
                </a:gridCol>
                <a:gridCol w="304495">
                  <a:extLst>
                    <a:ext uri="{9D8B030D-6E8A-4147-A177-3AD203B41FA5}">
                      <a16:colId xmlns:a16="http://schemas.microsoft.com/office/drawing/2014/main" val="2874990967"/>
                    </a:ext>
                  </a:extLst>
                </a:gridCol>
                <a:gridCol w="304495">
                  <a:extLst>
                    <a:ext uri="{9D8B030D-6E8A-4147-A177-3AD203B41FA5}">
                      <a16:colId xmlns:a16="http://schemas.microsoft.com/office/drawing/2014/main" val="1011039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75140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aus Köln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8045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Bergisches 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extLst>
                  <a:ext uri="{0D108BD9-81ED-4DB2-BD59-A6C34878D82A}">
                    <a16:rowId xmlns:a16="http://schemas.microsoft.com/office/drawing/2014/main" val="492622656"/>
                  </a:ext>
                </a:extLst>
              </a:tr>
            </a:tbl>
          </a:graphicData>
        </a:graphic>
      </p:graphicFrame>
      <p:sp>
        <p:nvSpPr>
          <p:cNvPr id="4" name="Text Placeholder 3">
            <a:extLst>
              <a:ext uri="{FF2B5EF4-FFF2-40B4-BE49-F238E27FC236}">
                <a16:creationId xmlns:a16="http://schemas.microsoft.com/office/drawing/2014/main" id="{284C1F8F-F129-4057-B6B5-592894F1C625}"/>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28565621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C4910-25E2-4D9F-8B85-684F7854E0B9}"/>
              </a:ext>
            </a:extLst>
          </p:cNvPr>
          <p:cNvSpPr>
            <a:spLocks noGrp="1"/>
          </p:cNvSpPr>
          <p:nvPr>
            <p:ph type="title"/>
          </p:nvPr>
        </p:nvSpPr>
        <p:spPr/>
        <p:txBody>
          <a:bodyPr/>
          <a:lstStyle/>
          <a:p>
            <a:r>
              <a:rPr lang="de-DE"/>
              <a:t>Zentrale Kennwerte für alle WDR Accounts - 12 of 13</a:t>
            </a:r>
            <a:endParaRPr lang="en-US"/>
          </a:p>
        </p:txBody>
      </p:sp>
      <p:graphicFrame>
        <p:nvGraphicFramePr>
          <p:cNvPr id="5" name="Table Placeholder 4">
            <a:extLst>
              <a:ext uri="{FF2B5EF4-FFF2-40B4-BE49-F238E27FC236}">
                <a16:creationId xmlns:a16="http://schemas.microsoft.com/office/drawing/2014/main" id="{A108E0EF-B241-4818-8AEA-45DA781EFA09}"/>
              </a:ext>
            </a:extLst>
          </p:cNvPr>
          <p:cNvGraphicFramePr>
            <a:graphicFrameLocks noGrp="1"/>
          </p:cNvGraphicFramePr>
          <p:nvPr>
            <p:ph type="tbl" sz="quarter" idx="13"/>
            <p:extLst>
              <p:ext uri="{D42A27DB-BD31-4B8C-83A1-F6EECF244321}">
                <p14:modId xmlns:p14="http://schemas.microsoft.com/office/powerpoint/2010/main" val="282471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269868854"/>
                    </a:ext>
                  </a:extLst>
                </a:gridCol>
                <a:gridCol w="304495">
                  <a:extLst>
                    <a:ext uri="{9D8B030D-6E8A-4147-A177-3AD203B41FA5}">
                      <a16:colId xmlns:a16="http://schemas.microsoft.com/office/drawing/2014/main" val="3370909391"/>
                    </a:ext>
                  </a:extLst>
                </a:gridCol>
                <a:gridCol w="304495">
                  <a:extLst>
                    <a:ext uri="{9D8B030D-6E8A-4147-A177-3AD203B41FA5}">
                      <a16:colId xmlns:a16="http://schemas.microsoft.com/office/drawing/2014/main" val="2394366879"/>
                    </a:ext>
                  </a:extLst>
                </a:gridCol>
                <a:gridCol w="304495">
                  <a:extLst>
                    <a:ext uri="{9D8B030D-6E8A-4147-A177-3AD203B41FA5}">
                      <a16:colId xmlns:a16="http://schemas.microsoft.com/office/drawing/2014/main" val="4062027774"/>
                    </a:ext>
                  </a:extLst>
                </a:gridCol>
                <a:gridCol w="304495">
                  <a:extLst>
                    <a:ext uri="{9D8B030D-6E8A-4147-A177-3AD203B41FA5}">
                      <a16:colId xmlns:a16="http://schemas.microsoft.com/office/drawing/2014/main" val="2524487505"/>
                    </a:ext>
                  </a:extLst>
                </a:gridCol>
                <a:gridCol w="304495">
                  <a:extLst>
                    <a:ext uri="{9D8B030D-6E8A-4147-A177-3AD203B41FA5}">
                      <a16:colId xmlns:a16="http://schemas.microsoft.com/office/drawing/2014/main" val="1294118732"/>
                    </a:ext>
                  </a:extLst>
                </a:gridCol>
                <a:gridCol w="304495">
                  <a:extLst>
                    <a:ext uri="{9D8B030D-6E8A-4147-A177-3AD203B41FA5}">
                      <a16:colId xmlns:a16="http://schemas.microsoft.com/office/drawing/2014/main" val="2367491531"/>
                    </a:ext>
                  </a:extLst>
                </a:gridCol>
                <a:gridCol w="304495">
                  <a:extLst>
                    <a:ext uri="{9D8B030D-6E8A-4147-A177-3AD203B41FA5}">
                      <a16:colId xmlns:a16="http://schemas.microsoft.com/office/drawing/2014/main" val="1239748503"/>
                    </a:ext>
                  </a:extLst>
                </a:gridCol>
                <a:gridCol w="304495">
                  <a:extLst>
                    <a:ext uri="{9D8B030D-6E8A-4147-A177-3AD203B41FA5}">
                      <a16:colId xmlns:a16="http://schemas.microsoft.com/office/drawing/2014/main" val="144891955"/>
                    </a:ext>
                  </a:extLst>
                </a:gridCol>
                <a:gridCol w="304495">
                  <a:extLst>
                    <a:ext uri="{9D8B030D-6E8A-4147-A177-3AD203B41FA5}">
                      <a16:colId xmlns:a16="http://schemas.microsoft.com/office/drawing/2014/main" val="4140038155"/>
                    </a:ext>
                  </a:extLst>
                </a:gridCol>
                <a:gridCol w="304495">
                  <a:extLst>
                    <a:ext uri="{9D8B030D-6E8A-4147-A177-3AD203B41FA5}">
                      <a16:colId xmlns:a16="http://schemas.microsoft.com/office/drawing/2014/main" val="3525485443"/>
                    </a:ext>
                  </a:extLst>
                </a:gridCol>
                <a:gridCol w="304495">
                  <a:extLst>
                    <a:ext uri="{9D8B030D-6E8A-4147-A177-3AD203B41FA5}">
                      <a16:colId xmlns:a16="http://schemas.microsoft.com/office/drawing/2014/main" val="2374368976"/>
                    </a:ext>
                  </a:extLst>
                </a:gridCol>
                <a:gridCol w="304495">
                  <a:extLst>
                    <a:ext uri="{9D8B030D-6E8A-4147-A177-3AD203B41FA5}">
                      <a16:colId xmlns:a16="http://schemas.microsoft.com/office/drawing/2014/main" val="919466935"/>
                    </a:ext>
                  </a:extLst>
                </a:gridCol>
                <a:gridCol w="304495">
                  <a:extLst>
                    <a:ext uri="{9D8B030D-6E8A-4147-A177-3AD203B41FA5}">
                      <a16:colId xmlns:a16="http://schemas.microsoft.com/office/drawing/2014/main" val="3522623709"/>
                    </a:ext>
                  </a:extLst>
                </a:gridCol>
                <a:gridCol w="304495">
                  <a:extLst>
                    <a:ext uri="{9D8B030D-6E8A-4147-A177-3AD203B41FA5}">
                      <a16:colId xmlns:a16="http://schemas.microsoft.com/office/drawing/2014/main" val="1321302538"/>
                    </a:ext>
                  </a:extLst>
                </a:gridCol>
                <a:gridCol w="304495">
                  <a:extLst>
                    <a:ext uri="{9D8B030D-6E8A-4147-A177-3AD203B41FA5}">
                      <a16:colId xmlns:a16="http://schemas.microsoft.com/office/drawing/2014/main" val="2411988679"/>
                    </a:ext>
                  </a:extLst>
                </a:gridCol>
                <a:gridCol w="304495">
                  <a:extLst>
                    <a:ext uri="{9D8B030D-6E8A-4147-A177-3AD203B41FA5}">
                      <a16:colId xmlns:a16="http://schemas.microsoft.com/office/drawing/2014/main" val="3240043210"/>
                    </a:ext>
                  </a:extLst>
                </a:gridCol>
                <a:gridCol w="304495">
                  <a:extLst>
                    <a:ext uri="{9D8B030D-6E8A-4147-A177-3AD203B41FA5}">
                      <a16:colId xmlns:a16="http://schemas.microsoft.com/office/drawing/2014/main" val="3626310601"/>
                    </a:ext>
                  </a:extLst>
                </a:gridCol>
                <a:gridCol w="304495">
                  <a:extLst>
                    <a:ext uri="{9D8B030D-6E8A-4147-A177-3AD203B41FA5}">
                      <a16:colId xmlns:a16="http://schemas.microsoft.com/office/drawing/2014/main" val="866949042"/>
                    </a:ext>
                  </a:extLst>
                </a:gridCol>
                <a:gridCol w="304495">
                  <a:extLst>
                    <a:ext uri="{9D8B030D-6E8A-4147-A177-3AD203B41FA5}">
                      <a16:colId xmlns:a16="http://schemas.microsoft.com/office/drawing/2014/main" val="2296244330"/>
                    </a:ext>
                  </a:extLst>
                </a:gridCol>
                <a:gridCol w="304495">
                  <a:extLst>
                    <a:ext uri="{9D8B030D-6E8A-4147-A177-3AD203B41FA5}">
                      <a16:colId xmlns:a16="http://schemas.microsoft.com/office/drawing/2014/main" val="4192977387"/>
                    </a:ext>
                  </a:extLst>
                </a:gridCol>
                <a:gridCol w="304495">
                  <a:extLst>
                    <a:ext uri="{9D8B030D-6E8A-4147-A177-3AD203B41FA5}">
                      <a16:colId xmlns:a16="http://schemas.microsoft.com/office/drawing/2014/main" val="2770996906"/>
                    </a:ext>
                  </a:extLst>
                </a:gridCol>
                <a:gridCol w="304495">
                  <a:extLst>
                    <a:ext uri="{9D8B030D-6E8A-4147-A177-3AD203B41FA5}">
                      <a16:colId xmlns:a16="http://schemas.microsoft.com/office/drawing/2014/main" val="4140959311"/>
                    </a:ext>
                  </a:extLst>
                </a:gridCol>
                <a:gridCol w="304495">
                  <a:extLst>
                    <a:ext uri="{9D8B030D-6E8A-4147-A177-3AD203B41FA5}">
                      <a16:colId xmlns:a16="http://schemas.microsoft.com/office/drawing/2014/main" val="546684114"/>
                    </a:ext>
                  </a:extLst>
                </a:gridCol>
                <a:gridCol w="304495">
                  <a:extLst>
                    <a:ext uri="{9D8B030D-6E8A-4147-A177-3AD203B41FA5}">
                      <a16:colId xmlns:a16="http://schemas.microsoft.com/office/drawing/2014/main" val="250276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0608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hart aber 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3648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Big 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4164545"/>
                  </a:ext>
                </a:extLst>
              </a:tr>
            </a:tbl>
          </a:graphicData>
        </a:graphic>
      </p:graphicFrame>
      <p:sp>
        <p:nvSpPr>
          <p:cNvPr id="4" name="Text Placeholder 3">
            <a:extLst>
              <a:ext uri="{FF2B5EF4-FFF2-40B4-BE49-F238E27FC236}">
                <a16:creationId xmlns:a16="http://schemas.microsoft.com/office/drawing/2014/main" id="{007F3434-0F30-4DFC-897C-8C2149EF03FB}"/>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13288009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D194-EA63-4450-9D54-92979F827F5E}"/>
              </a:ext>
            </a:extLst>
          </p:cNvPr>
          <p:cNvSpPr>
            <a:spLocks noGrp="1"/>
          </p:cNvSpPr>
          <p:nvPr>
            <p:ph type="title"/>
          </p:nvPr>
        </p:nvSpPr>
        <p:spPr/>
        <p:txBody>
          <a:bodyPr/>
          <a:lstStyle/>
          <a:p>
            <a:r>
              <a:rPr lang="de-DE"/>
              <a:t>Zentrale Kennwerte für alle WDR Accounts - 13 of 13</a:t>
            </a:r>
            <a:endParaRPr lang="en-US"/>
          </a:p>
        </p:txBody>
      </p:sp>
      <p:graphicFrame>
        <p:nvGraphicFramePr>
          <p:cNvPr id="5" name="Table Placeholder 4">
            <a:extLst>
              <a:ext uri="{FF2B5EF4-FFF2-40B4-BE49-F238E27FC236}">
                <a16:creationId xmlns:a16="http://schemas.microsoft.com/office/drawing/2014/main" id="{7A2C28DE-794B-431F-A500-2A5133D3DB7A}"/>
              </a:ext>
            </a:extLst>
          </p:cNvPr>
          <p:cNvGraphicFramePr>
            <a:graphicFrameLocks noGrp="1"/>
          </p:cNvGraphicFramePr>
          <p:nvPr>
            <p:ph type="tbl" sz="quarter" idx="13"/>
            <p:extLst>
              <p:ext uri="{D42A27DB-BD31-4B8C-83A1-F6EECF244321}">
                <p14:modId xmlns:p14="http://schemas.microsoft.com/office/powerpoint/2010/main" val="3219212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708845764"/>
                    </a:ext>
                  </a:extLst>
                </a:gridCol>
                <a:gridCol w="304495">
                  <a:extLst>
                    <a:ext uri="{9D8B030D-6E8A-4147-A177-3AD203B41FA5}">
                      <a16:colId xmlns:a16="http://schemas.microsoft.com/office/drawing/2014/main" val="1553278925"/>
                    </a:ext>
                  </a:extLst>
                </a:gridCol>
                <a:gridCol w="304495">
                  <a:extLst>
                    <a:ext uri="{9D8B030D-6E8A-4147-A177-3AD203B41FA5}">
                      <a16:colId xmlns:a16="http://schemas.microsoft.com/office/drawing/2014/main" val="3724993462"/>
                    </a:ext>
                  </a:extLst>
                </a:gridCol>
                <a:gridCol w="304495">
                  <a:extLst>
                    <a:ext uri="{9D8B030D-6E8A-4147-A177-3AD203B41FA5}">
                      <a16:colId xmlns:a16="http://schemas.microsoft.com/office/drawing/2014/main" val="354993670"/>
                    </a:ext>
                  </a:extLst>
                </a:gridCol>
                <a:gridCol w="304495">
                  <a:extLst>
                    <a:ext uri="{9D8B030D-6E8A-4147-A177-3AD203B41FA5}">
                      <a16:colId xmlns:a16="http://schemas.microsoft.com/office/drawing/2014/main" val="1254213571"/>
                    </a:ext>
                  </a:extLst>
                </a:gridCol>
                <a:gridCol w="304495">
                  <a:extLst>
                    <a:ext uri="{9D8B030D-6E8A-4147-A177-3AD203B41FA5}">
                      <a16:colId xmlns:a16="http://schemas.microsoft.com/office/drawing/2014/main" val="3774874032"/>
                    </a:ext>
                  </a:extLst>
                </a:gridCol>
                <a:gridCol w="304495">
                  <a:extLst>
                    <a:ext uri="{9D8B030D-6E8A-4147-A177-3AD203B41FA5}">
                      <a16:colId xmlns:a16="http://schemas.microsoft.com/office/drawing/2014/main" val="1256924529"/>
                    </a:ext>
                  </a:extLst>
                </a:gridCol>
                <a:gridCol w="304495">
                  <a:extLst>
                    <a:ext uri="{9D8B030D-6E8A-4147-A177-3AD203B41FA5}">
                      <a16:colId xmlns:a16="http://schemas.microsoft.com/office/drawing/2014/main" val="3538444749"/>
                    </a:ext>
                  </a:extLst>
                </a:gridCol>
                <a:gridCol w="304495">
                  <a:extLst>
                    <a:ext uri="{9D8B030D-6E8A-4147-A177-3AD203B41FA5}">
                      <a16:colId xmlns:a16="http://schemas.microsoft.com/office/drawing/2014/main" val="2502475839"/>
                    </a:ext>
                  </a:extLst>
                </a:gridCol>
                <a:gridCol w="304495">
                  <a:extLst>
                    <a:ext uri="{9D8B030D-6E8A-4147-A177-3AD203B41FA5}">
                      <a16:colId xmlns:a16="http://schemas.microsoft.com/office/drawing/2014/main" val="4027220126"/>
                    </a:ext>
                  </a:extLst>
                </a:gridCol>
                <a:gridCol w="304495">
                  <a:extLst>
                    <a:ext uri="{9D8B030D-6E8A-4147-A177-3AD203B41FA5}">
                      <a16:colId xmlns:a16="http://schemas.microsoft.com/office/drawing/2014/main" val="2695669301"/>
                    </a:ext>
                  </a:extLst>
                </a:gridCol>
                <a:gridCol w="304495">
                  <a:extLst>
                    <a:ext uri="{9D8B030D-6E8A-4147-A177-3AD203B41FA5}">
                      <a16:colId xmlns:a16="http://schemas.microsoft.com/office/drawing/2014/main" val="655993773"/>
                    </a:ext>
                  </a:extLst>
                </a:gridCol>
                <a:gridCol w="304495">
                  <a:extLst>
                    <a:ext uri="{9D8B030D-6E8A-4147-A177-3AD203B41FA5}">
                      <a16:colId xmlns:a16="http://schemas.microsoft.com/office/drawing/2014/main" val="2327809295"/>
                    </a:ext>
                  </a:extLst>
                </a:gridCol>
                <a:gridCol w="304495">
                  <a:extLst>
                    <a:ext uri="{9D8B030D-6E8A-4147-A177-3AD203B41FA5}">
                      <a16:colId xmlns:a16="http://schemas.microsoft.com/office/drawing/2014/main" val="3545146864"/>
                    </a:ext>
                  </a:extLst>
                </a:gridCol>
                <a:gridCol w="304495">
                  <a:extLst>
                    <a:ext uri="{9D8B030D-6E8A-4147-A177-3AD203B41FA5}">
                      <a16:colId xmlns:a16="http://schemas.microsoft.com/office/drawing/2014/main" val="1872455151"/>
                    </a:ext>
                  </a:extLst>
                </a:gridCol>
                <a:gridCol w="304495">
                  <a:extLst>
                    <a:ext uri="{9D8B030D-6E8A-4147-A177-3AD203B41FA5}">
                      <a16:colId xmlns:a16="http://schemas.microsoft.com/office/drawing/2014/main" val="359358966"/>
                    </a:ext>
                  </a:extLst>
                </a:gridCol>
                <a:gridCol w="304495">
                  <a:extLst>
                    <a:ext uri="{9D8B030D-6E8A-4147-A177-3AD203B41FA5}">
                      <a16:colId xmlns:a16="http://schemas.microsoft.com/office/drawing/2014/main" val="2060596545"/>
                    </a:ext>
                  </a:extLst>
                </a:gridCol>
                <a:gridCol w="304495">
                  <a:extLst>
                    <a:ext uri="{9D8B030D-6E8A-4147-A177-3AD203B41FA5}">
                      <a16:colId xmlns:a16="http://schemas.microsoft.com/office/drawing/2014/main" val="4016249109"/>
                    </a:ext>
                  </a:extLst>
                </a:gridCol>
                <a:gridCol w="304495">
                  <a:extLst>
                    <a:ext uri="{9D8B030D-6E8A-4147-A177-3AD203B41FA5}">
                      <a16:colId xmlns:a16="http://schemas.microsoft.com/office/drawing/2014/main" val="275293540"/>
                    </a:ext>
                  </a:extLst>
                </a:gridCol>
                <a:gridCol w="304495">
                  <a:extLst>
                    <a:ext uri="{9D8B030D-6E8A-4147-A177-3AD203B41FA5}">
                      <a16:colId xmlns:a16="http://schemas.microsoft.com/office/drawing/2014/main" val="103410746"/>
                    </a:ext>
                  </a:extLst>
                </a:gridCol>
                <a:gridCol w="304495">
                  <a:extLst>
                    <a:ext uri="{9D8B030D-6E8A-4147-A177-3AD203B41FA5}">
                      <a16:colId xmlns:a16="http://schemas.microsoft.com/office/drawing/2014/main" val="382060933"/>
                    </a:ext>
                  </a:extLst>
                </a:gridCol>
                <a:gridCol w="304495">
                  <a:extLst>
                    <a:ext uri="{9D8B030D-6E8A-4147-A177-3AD203B41FA5}">
                      <a16:colId xmlns:a16="http://schemas.microsoft.com/office/drawing/2014/main" val="3509976598"/>
                    </a:ext>
                  </a:extLst>
                </a:gridCol>
                <a:gridCol w="304495">
                  <a:extLst>
                    <a:ext uri="{9D8B030D-6E8A-4147-A177-3AD203B41FA5}">
                      <a16:colId xmlns:a16="http://schemas.microsoft.com/office/drawing/2014/main" val="4174770313"/>
                    </a:ext>
                  </a:extLst>
                </a:gridCol>
                <a:gridCol w="304495">
                  <a:extLst>
                    <a:ext uri="{9D8B030D-6E8A-4147-A177-3AD203B41FA5}">
                      <a16:colId xmlns:a16="http://schemas.microsoft.com/office/drawing/2014/main" val="1510391888"/>
                    </a:ext>
                  </a:extLst>
                </a:gridCol>
                <a:gridCol w="304495">
                  <a:extLst>
                    <a:ext uri="{9D8B030D-6E8A-4147-A177-3AD203B41FA5}">
                      <a16:colId xmlns:a16="http://schemas.microsoft.com/office/drawing/2014/main" val="266126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45691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Lokalzeit Südwestfalen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911039888"/>
                  </a:ext>
                </a:extLst>
              </a:tr>
            </a:tbl>
          </a:graphicData>
        </a:graphic>
      </p:graphicFrame>
      <p:sp>
        <p:nvSpPr>
          <p:cNvPr id="4" name="Text Placeholder 3">
            <a:extLst>
              <a:ext uri="{FF2B5EF4-FFF2-40B4-BE49-F238E27FC236}">
                <a16:creationId xmlns:a16="http://schemas.microsoft.com/office/drawing/2014/main" id="{D5286E6A-3DE8-425C-9687-D631005D4182}"/>
              </a:ext>
            </a:extLst>
          </p:cNvPr>
          <p:cNvSpPr>
            <a:spLocks noGrp="1"/>
          </p:cNvSpPr>
          <p:nvPr>
            <p:ph type="body" sz="quarter" idx="14"/>
          </p:nvPr>
        </p:nvSpPr>
        <p:spPr/>
        <p:txBody>
          <a:bodyPr/>
          <a:lstStyle/>
          <a:p>
            <a:r>
              <a:rPr lang="en-US"/>
              <a:t>11/30/2017 - 04/09/2018</a:t>
            </a:r>
          </a:p>
        </p:txBody>
      </p:sp>
    </p:spTree>
    <p:extLst>
      <p:ext uri="{BB962C8B-B14F-4D97-AF65-F5344CB8AC3E}">
        <p14:creationId xmlns:p14="http://schemas.microsoft.com/office/powerpoint/2010/main" val="31642156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3417</Words>
  <Application>Microsoft Office PowerPoint</Application>
  <PresentationFormat>On-screen Show (4:3)</PresentationFormat>
  <Paragraphs>2127</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Calibri</vt:lpstr>
      <vt:lpstr>Arial</vt:lpstr>
      <vt:lpstr>quintly_template</vt:lpstr>
      <vt:lpstr>TM_Docupy Überblick</vt:lpstr>
      <vt:lpstr>Zentrale Kennwerte</vt:lpstr>
      <vt:lpstr>Fan-Entwicklung seit Beginn</vt:lpstr>
      <vt:lpstr>Veränderung der Fan-Zahl nach Einzelmonaten</vt:lpstr>
      <vt:lpstr>FB-Reichweite</vt:lpstr>
      <vt:lpstr>Reach aller WDR-Accounts im März und Februar - 1 of 3</vt:lpstr>
      <vt:lpstr>Reach aller WDR-Accounts im März und Februar - 2 of 3</vt:lpstr>
      <vt:lpstr>Reach aller WDR-Accounts im März und Februar - 3 of 3</vt:lpstr>
      <vt:lpstr>Top-FB-Postings (nach Reichweite) - 1 of 5</vt:lpstr>
      <vt:lpstr>Top-FB-Postings (nach Reichweite) - 2 of 5</vt:lpstr>
      <vt:lpstr>Top-FB-Postings (nach Reichweite) - 3 of 5</vt:lpstr>
      <vt:lpstr>Top-FB-Postings (nach Reichweite) - 4 of 5</vt:lpstr>
      <vt:lpstr>Top-FB-Postings (nach Reichweite) - 5 of 5</vt:lpstr>
      <vt:lpstr>Video Views - 1 of 3</vt:lpstr>
      <vt:lpstr>Video Views - 2 of 3</vt:lpstr>
      <vt:lpstr>Video Views - 3 of 3</vt:lpstr>
      <vt:lpstr>Altersverteilung Docupy</vt:lpstr>
      <vt:lpstr>Altersverteilung Alle WDR-Accounts</vt:lpstr>
      <vt:lpstr>Twitter Key Metrics Table</vt:lpstr>
      <vt:lpstr>Veränderung Twitter Follower</vt:lpstr>
      <vt:lpstr>Twitter Followers Total</vt:lpstr>
      <vt:lpstr>Instagram Key Metrics Table</vt:lpstr>
      <vt:lpstr>Twitter Own and Retweeted Tweets Table - 1 of 6</vt:lpstr>
      <vt:lpstr>Twitter Own and Retweeted Tweets Table - 2 of 6</vt:lpstr>
      <vt:lpstr>Twitter Own and Retweeted Tweets Table - 3 of 6</vt:lpstr>
      <vt:lpstr>Twitter Own and Retweeted Tweets Table - 4 of 6</vt:lpstr>
      <vt:lpstr>Twitter Own and Retweeted Tweets Table - 5 of 6</vt:lpstr>
      <vt:lpstr>Twitter Own and Retweeted Tweets Table - 6 of 6</vt:lpstr>
      <vt:lpstr>Veränderung Instagram Follower</vt:lpstr>
      <vt:lpstr>Instagram Followers Total</vt:lpstr>
      <vt:lpstr>Instagram Posts Table - 1 of 7</vt:lpstr>
      <vt:lpstr>Instagram Posts Table - 2 of 7</vt:lpstr>
      <vt:lpstr>Instagram Posts Table - 3 of 7</vt:lpstr>
      <vt:lpstr>Instagram Posts Table - 4 of 7</vt:lpstr>
      <vt:lpstr>Instagram Posts Table - 5 of 7</vt:lpstr>
      <vt:lpstr>Instagram Posts Table - 6 of 7</vt:lpstr>
      <vt:lpstr>Instagram Posts Table - 7 of 7</vt:lpstr>
      <vt:lpstr>Zentrale Kennwerte für alle WDR Accounts - 1 of 13</vt:lpstr>
      <vt:lpstr>Zentrale Kennwerte für alle WDR Accounts - 2 of 13</vt:lpstr>
      <vt:lpstr>Zentrale Kennwerte für alle WDR Accounts - 3 of 13</vt:lpstr>
      <vt:lpstr>Zentrale Kennwerte für alle WDR Accounts - 4 of 13</vt:lpstr>
      <vt:lpstr>Zentrale Kennwerte für alle WDR Accounts - 5 of 13</vt:lpstr>
      <vt:lpstr>Zentrale Kennwerte für alle WDR Accounts - 6 of 13</vt:lpstr>
      <vt:lpstr>Zentrale Kennwerte für alle WDR Accounts - 7 of 13</vt:lpstr>
      <vt:lpstr>Zentrale Kennwerte für alle WDR Accounts - 8 of 13</vt:lpstr>
      <vt:lpstr>Zentrale Kennwerte für alle WDR Accounts - 9 of 13</vt:lpstr>
      <vt:lpstr>Zentrale Kennwerte für alle WDR Accounts - 10 of 13</vt:lpstr>
      <vt:lpstr>Zentrale Kennwerte für alle WDR Accounts - 11 of 13</vt:lpstr>
      <vt:lpstr>Zentrale Kennwerte für alle WDR Accounts - 12 of 13</vt:lpstr>
      <vt:lpstr>Zentrale Kennwerte für alle WDR Accounts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TM_Docupy Überblick</dc:title>
  <dc:creator>Administrator</dc:creator>
  <cp:lastModifiedBy>Administrator</cp:lastModifiedBy>
  <cp:revision>1</cp:revision>
  <dcterms:created xsi:type="dcterms:W3CDTF">2018-04-10T12:15:55Z</dcterms:created>
  <dcterms:modified xsi:type="dcterms:W3CDTF">2018-04-10T12:18:36Z</dcterms:modified>
</cp:coreProperties>
</file>