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90DE-9D0C-43BE-AE8F-06877205E1AC}"/>
              </a:ext>
            </a:extLst>
          </p:cNvPr>
          <p:cNvSpPr>
            <a:spLocks noGrp="1"/>
          </p:cNvSpPr>
          <p:nvPr>
            <p:ph type="title"/>
          </p:nvPr>
        </p:nvSpPr>
        <p:spPr/>
        <p:txBody>
          <a:bodyPr/>
          <a:lstStyle/>
          <a:p>
            <a:r>
              <a:rPr lang="de-DE"/>
              <a:t>Top-FB-Postings (nach Reichweite) - 1 of 10</a:t>
            </a:r>
            <a:endParaRPr lang="en-US"/>
          </a:p>
        </p:txBody>
      </p:sp>
      <p:graphicFrame>
        <p:nvGraphicFramePr>
          <p:cNvPr id="5" name="Table Placeholder 4">
            <a:extLst>
              <a:ext uri="{FF2B5EF4-FFF2-40B4-BE49-F238E27FC236}">
                <a16:creationId xmlns:a16="http://schemas.microsoft.com/office/drawing/2014/main" id="{FDB531BB-38FC-4EEF-B033-CC856CE2FB14}"/>
              </a:ext>
            </a:extLst>
          </p:cNvPr>
          <p:cNvGraphicFramePr>
            <a:graphicFrameLocks noGrp="1"/>
          </p:cNvGraphicFramePr>
          <p:nvPr>
            <p:ph type="tbl" sz="quarter" idx="13"/>
            <p:extLst>
              <p:ext uri="{D42A27DB-BD31-4B8C-83A1-F6EECF244321}">
                <p14:modId xmlns:p14="http://schemas.microsoft.com/office/powerpoint/2010/main" val="924448474"/>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0218354"/>
                    </a:ext>
                  </a:extLst>
                </a:gridCol>
                <a:gridCol w="493776">
                  <a:extLst>
                    <a:ext uri="{9D8B030D-6E8A-4147-A177-3AD203B41FA5}">
                      <a16:colId xmlns:a16="http://schemas.microsoft.com/office/drawing/2014/main" val="3748998544"/>
                    </a:ext>
                  </a:extLst>
                </a:gridCol>
                <a:gridCol w="493776">
                  <a:extLst>
                    <a:ext uri="{9D8B030D-6E8A-4147-A177-3AD203B41FA5}">
                      <a16:colId xmlns:a16="http://schemas.microsoft.com/office/drawing/2014/main" val="252403491"/>
                    </a:ext>
                  </a:extLst>
                </a:gridCol>
                <a:gridCol w="493776">
                  <a:extLst>
                    <a:ext uri="{9D8B030D-6E8A-4147-A177-3AD203B41FA5}">
                      <a16:colId xmlns:a16="http://schemas.microsoft.com/office/drawing/2014/main" val="202384231"/>
                    </a:ext>
                  </a:extLst>
                </a:gridCol>
                <a:gridCol w="493776">
                  <a:extLst>
                    <a:ext uri="{9D8B030D-6E8A-4147-A177-3AD203B41FA5}">
                      <a16:colId xmlns:a16="http://schemas.microsoft.com/office/drawing/2014/main" val="643275129"/>
                    </a:ext>
                  </a:extLst>
                </a:gridCol>
                <a:gridCol w="493776">
                  <a:extLst>
                    <a:ext uri="{9D8B030D-6E8A-4147-A177-3AD203B41FA5}">
                      <a16:colId xmlns:a16="http://schemas.microsoft.com/office/drawing/2014/main" val="180267412"/>
                    </a:ext>
                  </a:extLst>
                </a:gridCol>
                <a:gridCol w="493776">
                  <a:extLst>
                    <a:ext uri="{9D8B030D-6E8A-4147-A177-3AD203B41FA5}">
                      <a16:colId xmlns:a16="http://schemas.microsoft.com/office/drawing/2014/main" val="2455691708"/>
                    </a:ext>
                  </a:extLst>
                </a:gridCol>
                <a:gridCol w="493776">
                  <a:extLst>
                    <a:ext uri="{9D8B030D-6E8A-4147-A177-3AD203B41FA5}">
                      <a16:colId xmlns:a16="http://schemas.microsoft.com/office/drawing/2014/main" val="3515869218"/>
                    </a:ext>
                  </a:extLst>
                </a:gridCol>
                <a:gridCol w="493776">
                  <a:extLst>
                    <a:ext uri="{9D8B030D-6E8A-4147-A177-3AD203B41FA5}">
                      <a16:colId xmlns:a16="http://schemas.microsoft.com/office/drawing/2014/main" val="1449561600"/>
                    </a:ext>
                  </a:extLst>
                </a:gridCol>
                <a:gridCol w="493776">
                  <a:extLst>
                    <a:ext uri="{9D8B030D-6E8A-4147-A177-3AD203B41FA5}">
                      <a16:colId xmlns:a16="http://schemas.microsoft.com/office/drawing/2014/main" val="4130804277"/>
                    </a:ext>
                  </a:extLst>
                </a:gridCol>
                <a:gridCol w="493776">
                  <a:extLst>
                    <a:ext uri="{9D8B030D-6E8A-4147-A177-3AD203B41FA5}">
                      <a16:colId xmlns:a16="http://schemas.microsoft.com/office/drawing/2014/main" val="911040714"/>
                    </a:ext>
                  </a:extLst>
                </a:gridCol>
                <a:gridCol w="493776">
                  <a:extLst>
                    <a:ext uri="{9D8B030D-6E8A-4147-A177-3AD203B41FA5}">
                      <a16:colId xmlns:a16="http://schemas.microsoft.com/office/drawing/2014/main" val="1692759881"/>
                    </a:ext>
                  </a:extLst>
                </a:gridCol>
                <a:gridCol w="493776">
                  <a:extLst>
                    <a:ext uri="{9D8B030D-6E8A-4147-A177-3AD203B41FA5}">
                      <a16:colId xmlns:a16="http://schemas.microsoft.com/office/drawing/2014/main" val="262595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061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06:57:35</a:t>
                      </a:r>
                      <a:r>
                        <a:rPr kumimoji="0" lang="de-DE" sz="1000" b="0" i="0" u="none" strike="noStrike" kern="1200" cap="none" spc="0" normalizeH="0" baseline="0" noProof="0">
                          <a:ln>
                            <a:noFill/>
                          </a:ln>
                          <a:solidFill>
                            <a:prstClr val="black"/>
                          </a:solidFill>
                          <a:effectLst/>
                          <a:uLnTx/>
                          <a:uFillTx/>
                          <a:latin typeface="+mn-lt"/>
                          <a:ea typeface="+mn-ea"/>
                          <a:cs typeface="+mn-cs"/>
                        </a:rPr>
                        <a:t>
Was! Für! Ein! Drama! Super gekämpft, Jungs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976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04:40:25</a:t>
                      </a:r>
                      <a:r>
                        <a:rPr kumimoji="0" lang="de-DE" sz="1000" b="0" i="0" u="none" strike="noStrike" kern="1200" cap="none" spc="0" normalizeH="0" baseline="0" noProof="0">
                          <a:ln>
                            <a:noFill/>
                          </a:ln>
                          <a:solidFill>
                            <a:prstClr val="black"/>
                          </a:solidFill>
                          <a:effectLst/>
                          <a:uLnTx/>
                          <a:uFillTx/>
                          <a:latin typeface="+mn-lt"/>
                          <a:ea typeface="+mn-ea"/>
                          <a:cs typeface="+mn-cs"/>
                        </a:rPr>
                        <a:t>
Das ist sehr, sehr unterhaltsam: Superman beim Eiskunstlauf-Schaulaufen - Bronze-Gewinner Javier Fernandez.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797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- 2018-02-25 11:15:00</a:t>
                      </a:r>
                      <a:r>
                        <a:rPr kumimoji="0" lang="de-DE" sz="1000" b="0" i="0" u="none" strike="noStrike" kern="1200" cap="none" spc="0" normalizeH="0" baseline="0" noProof="0">
                          <a:ln>
                            <a:noFill/>
                          </a:ln>
                          <a:solidFill>
                            <a:prstClr val="black"/>
                          </a:solidFill>
                          <a:effectLst/>
                          <a:uLnTx/>
                          <a:uFillTx/>
                          <a:latin typeface="+mn-lt"/>
                          <a:ea typeface="+mn-ea"/>
                          <a:cs typeface="+mn-cs"/>
                        </a:rPr>
                        <a:t>
🐶🐕🐩🐺 Wenn Hunde aufeinandertreffen, schrillen bei den Haltern oft die Alarmglocken! Stress für Mensch und Hund. Warum eigentlich? 🤷‍ Haben wir zuviel Angst oder können wir die Hundesprache nicht richtig deuten? Im Revier für Hunde kann man die Kommunikation gut erkennen.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5263791"/>
                  </a:ext>
                </a:extLst>
              </a:tr>
            </a:tbl>
          </a:graphicData>
        </a:graphic>
      </p:graphicFrame>
      <p:sp>
        <p:nvSpPr>
          <p:cNvPr id="4" name="Text Placeholder 3">
            <a:extLst>
              <a:ext uri="{FF2B5EF4-FFF2-40B4-BE49-F238E27FC236}">
                <a16:creationId xmlns:a16="http://schemas.microsoft.com/office/drawing/2014/main" id="{10BEDADA-B6EB-4D20-90FE-E5B4EC18AD10}"/>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2659997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0F0F7-669B-40D2-842E-FF87ADA604BF}"/>
              </a:ext>
            </a:extLst>
          </p:cNvPr>
          <p:cNvSpPr>
            <a:spLocks noGrp="1"/>
          </p:cNvSpPr>
          <p:nvPr>
            <p:ph type="title"/>
          </p:nvPr>
        </p:nvSpPr>
        <p:spPr/>
        <p:txBody>
          <a:bodyPr/>
          <a:lstStyle/>
          <a:p>
            <a:r>
              <a:rPr lang="de-DE"/>
              <a:t>Top-FB-Postings (nach Reichweite) - 2 of 10</a:t>
            </a:r>
            <a:endParaRPr lang="en-US"/>
          </a:p>
        </p:txBody>
      </p:sp>
      <p:graphicFrame>
        <p:nvGraphicFramePr>
          <p:cNvPr id="5" name="Table Placeholder 4">
            <a:extLst>
              <a:ext uri="{FF2B5EF4-FFF2-40B4-BE49-F238E27FC236}">
                <a16:creationId xmlns:a16="http://schemas.microsoft.com/office/drawing/2014/main" id="{1C706912-77E8-43BF-902C-36262507CD71}"/>
              </a:ext>
            </a:extLst>
          </p:cNvPr>
          <p:cNvGraphicFramePr>
            <a:graphicFrameLocks noGrp="1"/>
          </p:cNvGraphicFramePr>
          <p:nvPr>
            <p:ph type="tbl" sz="quarter" idx="13"/>
            <p:extLst>
              <p:ext uri="{D42A27DB-BD31-4B8C-83A1-F6EECF244321}">
                <p14:modId xmlns:p14="http://schemas.microsoft.com/office/powerpoint/2010/main" val="21735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78063454"/>
                    </a:ext>
                  </a:extLst>
                </a:gridCol>
                <a:gridCol w="493776">
                  <a:extLst>
                    <a:ext uri="{9D8B030D-6E8A-4147-A177-3AD203B41FA5}">
                      <a16:colId xmlns:a16="http://schemas.microsoft.com/office/drawing/2014/main" val="3532004297"/>
                    </a:ext>
                  </a:extLst>
                </a:gridCol>
                <a:gridCol w="493776">
                  <a:extLst>
                    <a:ext uri="{9D8B030D-6E8A-4147-A177-3AD203B41FA5}">
                      <a16:colId xmlns:a16="http://schemas.microsoft.com/office/drawing/2014/main" val="1297273020"/>
                    </a:ext>
                  </a:extLst>
                </a:gridCol>
                <a:gridCol w="493776">
                  <a:extLst>
                    <a:ext uri="{9D8B030D-6E8A-4147-A177-3AD203B41FA5}">
                      <a16:colId xmlns:a16="http://schemas.microsoft.com/office/drawing/2014/main" val="2504313367"/>
                    </a:ext>
                  </a:extLst>
                </a:gridCol>
                <a:gridCol w="493776">
                  <a:extLst>
                    <a:ext uri="{9D8B030D-6E8A-4147-A177-3AD203B41FA5}">
                      <a16:colId xmlns:a16="http://schemas.microsoft.com/office/drawing/2014/main" val="112129661"/>
                    </a:ext>
                  </a:extLst>
                </a:gridCol>
                <a:gridCol w="493776">
                  <a:extLst>
                    <a:ext uri="{9D8B030D-6E8A-4147-A177-3AD203B41FA5}">
                      <a16:colId xmlns:a16="http://schemas.microsoft.com/office/drawing/2014/main" val="3851871302"/>
                    </a:ext>
                  </a:extLst>
                </a:gridCol>
                <a:gridCol w="493776">
                  <a:extLst>
                    <a:ext uri="{9D8B030D-6E8A-4147-A177-3AD203B41FA5}">
                      <a16:colId xmlns:a16="http://schemas.microsoft.com/office/drawing/2014/main" val="1819201658"/>
                    </a:ext>
                  </a:extLst>
                </a:gridCol>
                <a:gridCol w="493776">
                  <a:extLst>
                    <a:ext uri="{9D8B030D-6E8A-4147-A177-3AD203B41FA5}">
                      <a16:colId xmlns:a16="http://schemas.microsoft.com/office/drawing/2014/main" val="474980903"/>
                    </a:ext>
                  </a:extLst>
                </a:gridCol>
                <a:gridCol w="493776">
                  <a:extLst>
                    <a:ext uri="{9D8B030D-6E8A-4147-A177-3AD203B41FA5}">
                      <a16:colId xmlns:a16="http://schemas.microsoft.com/office/drawing/2014/main" val="2836740134"/>
                    </a:ext>
                  </a:extLst>
                </a:gridCol>
                <a:gridCol w="493776">
                  <a:extLst>
                    <a:ext uri="{9D8B030D-6E8A-4147-A177-3AD203B41FA5}">
                      <a16:colId xmlns:a16="http://schemas.microsoft.com/office/drawing/2014/main" val="4199938604"/>
                    </a:ext>
                  </a:extLst>
                </a:gridCol>
                <a:gridCol w="493776">
                  <a:extLst>
                    <a:ext uri="{9D8B030D-6E8A-4147-A177-3AD203B41FA5}">
                      <a16:colId xmlns:a16="http://schemas.microsoft.com/office/drawing/2014/main" val="2143862420"/>
                    </a:ext>
                  </a:extLst>
                </a:gridCol>
                <a:gridCol w="493776">
                  <a:extLst>
                    <a:ext uri="{9D8B030D-6E8A-4147-A177-3AD203B41FA5}">
                      <a16:colId xmlns:a16="http://schemas.microsoft.com/office/drawing/2014/main" val="3114817843"/>
                    </a:ext>
                  </a:extLst>
                </a:gridCol>
                <a:gridCol w="493776">
                  <a:extLst>
                    <a:ext uri="{9D8B030D-6E8A-4147-A177-3AD203B41FA5}">
                      <a16:colId xmlns:a16="http://schemas.microsoft.com/office/drawing/2014/main" val="152054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9544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- 2018-02-25 15:15:00</a:t>
                      </a:r>
                      <a:r>
                        <a:rPr kumimoji="0" lang="de-DE" sz="1000" b="0" i="0" u="none" strike="noStrike" kern="1200" cap="none" spc="0" normalizeH="0" baseline="0" noProof="0">
                          <a:ln>
                            <a:noFill/>
                          </a:ln>
                          <a:solidFill>
                            <a:prstClr val="black"/>
                          </a:solidFill>
                          <a:effectLst/>
                          <a:uLnTx/>
                          <a:uFillTx/>
                          <a:latin typeface="+mn-lt"/>
                          <a:ea typeface="+mn-ea"/>
                          <a:cs typeface="+mn-cs"/>
                        </a:rPr>
                        <a:t>
🐶 Soo jung und schon soo viel hinter sich ... 😭
... verängstigt und voller Milben wurde Nougat aufgefunden! Das Fell ist nachgewachsen und aus ihm ist ein freundlicher Junghund geworden, der in seinem neuen Zuhause die Welt entdecken will! 👣💟🗺
☎ Tierschutzverein Coesfeld, Dülmen und Umgebung e.V.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6403774"/>
                  </a:ext>
                </a:extLst>
              </a:tr>
            </a:tbl>
          </a:graphicData>
        </a:graphic>
      </p:graphicFrame>
      <p:sp>
        <p:nvSpPr>
          <p:cNvPr id="4" name="Text Placeholder 3">
            <a:extLst>
              <a:ext uri="{FF2B5EF4-FFF2-40B4-BE49-F238E27FC236}">
                <a16:creationId xmlns:a16="http://schemas.microsoft.com/office/drawing/2014/main" id="{CCDF3F24-ED81-4014-AB95-D4660C8D95A8}"/>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939090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84E2-6245-4B17-AC61-B855C512C71F}"/>
              </a:ext>
            </a:extLst>
          </p:cNvPr>
          <p:cNvSpPr>
            <a:spLocks noGrp="1"/>
          </p:cNvSpPr>
          <p:nvPr>
            <p:ph type="title"/>
          </p:nvPr>
        </p:nvSpPr>
        <p:spPr/>
        <p:txBody>
          <a:bodyPr/>
          <a:lstStyle/>
          <a:p>
            <a:r>
              <a:rPr lang="de-DE"/>
              <a:t>Top-FB-Postings (nach Reichweite) - 3 of 10</a:t>
            </a:r>
            <a:endParaRPr lang="en-US"/>
          </a:p>
        </p:txBody>
      </p:sp>
      <p:graphicFrame>
        <p:nvGraphicFramePr>
          <p:cNvPr id="5" name="Table Placeholder 4">
            <a:extLst>
              <a:ext uri="{FF2B5EF4-FFF2-40B4-BE49-F238E27FC236}">
                <a16:creationId xmlns:a16="http://schemas.microsoft.com/office/drawing/2014/main" id="{2D3E8EA9-2BC9-40E4-9DD2-5A6FCBED686E}"/>
              </a:ext>
            </a:extLst>
          </p:cNvPr>
          <p:cNvGraphicFramePr>
            <a:graphicFrameLocks noGrp="1"/>
          </p:cNvGraphicFramePr>
          <p:nvPr>
            <p:ph type="tbl" sz="quarter" idx="13"/>
            <p:extLst>
              <p:ext uri="{D42A27DB-BD31-4B8C-83A1-F6EECF244321}">
                <p14:modId xmlns:p14="http://schemas.microsoft.com/office/powerpoint/2010/main" val="159333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226282"/>
                    </a:ext>
                  </a:extLst>
                </a:gridCol>
                <a:gridCol w="493776">
                  <a:extLst>
                    <a:ext uri="{9D8B030D-6E8A-4147-A177-3AD203B41FA5}">
                      <a16:colId xmlns:a16="http://schemas.microsoft.com/office/drawing/2014/main" val="3988298398"/>
                    </a:ext>
                  </a:extLst>
                </a:gridCol>
                <a:gridCol w="493776">
                  <a:extLst>
                    <a:ext uri="{9D8B030D-6E8A-4147-A177-3AD203B41FA5}">
                      <a16:colId xmlns:a16="http://schemas.microsoft.com/office/drawing/2014/main" val="328466780"/>
                    </a:ext>
                  </a:extLst>
                </a:gridCol>
                <a:gridCol w="493776">
                  <a:extLst>
                    <a:ext uri="{9D8B030D-6E8A-4147-A177-3AD203B41FA5}">
                      <a16:colId xmlns:a16="http://schemas.microsoft.com/office/drawing/2014/main" val="3516238252"/>
                    </a:ext>
                  </a:extLst>
                </a:gridCol>
                <a:gridCol w="493776">
                  <a:extLst>
                    <a:ext uri="{9D8B030D-6E8A-4147-A177-3AD203B41FA5}">
                      <a16:colId xmlns:a16="http://schemas.microsoft.com/office/drawing/2014/main" val="2424743780"/>
                    </a:ext>
                  </a:extLst>
                </a:gridCol>
                <a:gridCol w="493776">
                  <a:extLst>
                    <a:ext uri="{9D8B030D-6E8A-4147-A177-3AD203B41FA5}">
                      <a16:colId xmlns:a16="http://schemas.microsoft.com/office/drawing/2014/main" val="1840791167"/>
                    </a:ext>
                  </a:extLst>
                </a:gridCol>
                <a:gridCol w="493776">
                  <a:extLst>
                    <a:ext uri="{9D8B030D-6E8A-4147-A177-3AD203B41FA5}">
                      <a16:colId xmlns:a16="http://schemas.microsoft.com/office/drawing/2014/main" val="3223745081"/>
                    </a:ext>
                  </a:extLst>
                </a:gridCol>
                <a:gridCol w="493776">
                  <a:extLst>
                    <a:ext uri="{9D8B030D-6E8A-4147-A177-3AD203B41FA5}">
                      <a16:colId xmlns:a16="http://schemas.microsoft.com/office/drawing/2014/main" val="4204463001"/>
                    </a:ext>
                  </a:extLst>
                </a:gridCol>
                <a:gridCol w="493776">
                  <a:extLst>
                    <a:ext uri="{9D8B030D-6E8A-4147-A177-3AD203B41FA5}">
                      <a16:colId xmlns:a16="http://schemas.microsoft.com/office/drawing/2014/main" val="2163830081"/>
                    </a:ext>
                  </a:extLst>
                </a:gridCol>
                <a:gridCol w="493776">
                  <a:extLst>
                    <a:ext uri="{9D8B030D-6E8A-4147-A177-3AD203B41FA5}">
                      <a16:colId xmlns:a16="http://schemas.microsoft.com/office/drawing/2014/main" val="1105978653"/>
                    </a:ext>
                  </a:extLst>
                </a:gridCol>
                <a:gridCol w="493776">
                  <a:extLst>
                    <a:ext uri="{9D8B030D-6E8A-4147-A177-3AD203B41FA5}">
                      <a16:colId xmlns:a16="http://schemas.microsoft.com/office/drawing/2014/main" val="1619043706"/>
                    </a:ext>
                  </a:extLst>
                </a:gridCol>
                <a:gridCol w="493776">
                  <a:extLst>
                    <a:ext uri="{9D8B030D-6E8A-4147-A177-3AD203B41FA5}">
                      <a16:colId xmlns:a16="http://schemas.microsoft.com/office/drawing/2014/main" val="2670280937"/>
                    </a:ext>
                  </a:extLst>
                </a:gridCol>
                <a:gridCol w="493776">
                  <a:extLst>
                    <a:ext uri="{9D8B030D-6E8A-4147-A177-3AD203B41FA5}">
                      <a16:colId xmlns:a16="http://schemas.microsoft.com/office/drawing/2014/main" val="621689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540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- 2018-02-25 09:00:00</a:t>
                      </a:r>
                      <a:r>
                        <a:rPr kumimoji="0" lang="de-DE" sz="1000" b="0" i="0" u="none" strike="noStrike" kern="1200" cap="none" spc="0" normalizeH="0" baseline="0" noProof="0">
                          <a:ln>
                            <a:noFill/>
                          </a:ln>
                          <a:solidFill>
                            <a:prstClr val="black"/>
                          </a:solidFill>
                          <a:effectLst/>
                          <a:uLnTx/>
                          <a:uFillTx/>
                          <a:latin typeface="+mn-lt"/>
                          <a:ea typeface="+mn-ea"/>
                          <a:cs typeface="+mn-cs"/>
                        </a:rPr>
                        <a:t>
🐕❤💚 Superhund mit 2 Herzen in seiner Brust: eines Jagdhundes und eines Schmusehundes 💚❤🐕
2 Jahre vegetierte Cooper in einem andalusischen Tierheim vor sich hin. Jetzt möchte der Charmeur zeigen wie toll er ist.
➡ pro Hund andaluz e.V.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25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07:30:43</a:t>
                      </a:r>
                      <a:r>
                        <a:rPr kumimoji="0" lang="de-DE" sz="1000" b="0" i="0" u="none" strike="noStrike" kern="1200" cap="none" spc="0" normalizeH="0" baseline="0" noProof="0">
                          <a:ln>
                            <a:noFill/>
                          </a:ln>
                          <a:solidFill>
                            <a:prstClr val="black"/>
                          </a:solidFill>
                          <a:effectLst/>
                          <a:uLnTx/>
                          <a:uFillTx/>
                          <a:latin typeface="+mn-lt"/>
                          <a:ea typeface="+mn-ea"/>
                          <a:cs typeface="+mn-cs"/>
                        </a:rPr>
                        <a:t>
Ein Finale, sieben Tore, drei Gewinner: 🥇 Russland, 🥈 Deutschland und das 🇩🇪 Eishockey insgesamt.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343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03:50:39</a:t>
                      </a:r>
                      <a:r>
                        <a:rPr kumimoji="0" lang="de-DE" sz="1000" b="0" i="0" u="none" strike="noStrike" kern="1200" cap="none" spc="0" normalizeH="0" baseline="0" noProof="0">
                          <a:ln>
                            <a:noFill/>
                          </a:ln>
                          <a:solidFill>
                            <a:prstClr val="black"/>
                          </a:solidFill>
                          <a:effectLst/>
                          <a:uLnTx/>
                          <a:uFillTx/>
                          <a:latin typeface="+mn-lt"/>
                          <a:ea typeface="+mn-ea"/>
                          <a:cs typeface="+mn-cs"/>
                        </a:rPr>
                        <a:t>
Francesco Friedrich holt nach seinem Zweier-Sieg auch im Viererbob mit Thorsten Margis, Candy Bauer und Martin Grothkopp Gold. Gratulation.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539461"/>
                  </a:ext>
                </a:extLst>
              </a:tr>
            </a:tbl>
          </a:graphicData>
        </a:graphic>
      </p:graphicFrame>
      <p:sp>
        <p:nvSpPr>
          <p:cNvPr id="4" name="Text Placeholder 3">
            <a:extLst>
              <a:ext uri="{FF2B5EF4-FFF2-40B4-BE49-F238E27FC236}">
                <a16:creationId xmlns:a16="http://schemas.microsoft.com/office/drawing/2014/main" id="{5944A496-8EE2-4982-A0E9-F405639C0284}"/>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126558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7997-11FB-49C5-9A7A-4A67E1D8C14A}"/>
              </a:ext>
            </a:extLst>
          </p:cNvPr>
          <p:cNvSpPr>
            <a:spLocks noGrp="1"/>
          </p:cNvSpPr>
          <p:nvPr>
            <p:ph type="title"/>
          </p:nvPr>
        </p:nvSpPr>
        <p:spPr/>
        <p:txBody>
          <a:bodyPr/>
          <a:lstStyle/>
          <a:p>
            <a:r>
              <a:rPr lang="de-DE"/>
              <a:t>Top-FB-Postings (nach Reichweite) - 4 of 10</a:t>
            </a:r>
            <a:endParaRPr lang="en-US"/>
          </a:p>
        </p:txBody>
      </p:sp>
      <p:graphicFrame>
        <p:nvGraphicFramePr>
          <p:cNvPr id="5" name="Table Placeholder 4">
            <a:extLst>
              <a:ext uri="{FF2B5EF4-FFF2-40B4-BE49-F238E27FC236}">
                <a16:creationId xmlns:a16="http://schemas.microsoft.com/office/drawing/2014/main" id="{8C04EB5F-EF7F-44D9-899C-C37997FD9F8E}"/>
              </a:ext>
            </a:extLst>
          </p:cNvPr>
          <p:cNvGraphicFramePr>
            <a:graphicFrameLocks noGrp="1"/>
          </p:cNvGraphicFramePr>
          <p:nvPr>
            <p:ph type="tbl" sz="quarter" idx="13"/>
            <p:extLst>
              <p:ext uri="{D42A27DB-BD31-4B8C-83A1-F6EECF244321}">
                <p14:modId xmlns:p14="http://schemas.microsoft.com/office/powerpoint/2010/main" val="3756001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5461558"/>
                    </a:ext>
                  </a:extLst>
                </a:gridCol>
                <a:gridCol w="493776">
                  <a:extLst>
                    <a:ext uri="{9D8B030D-6E8A-4147-A177-3AD203B41FA5}">
                      <a16:colId xmlns:a16="http://schemas.microsoft.com/office/drawing/2014/main" val="2182398166"/>
                    </a:ext>
                  </a:extLst>
                </a:gridCol>
                <a:gridCol w="493776">
                  <a:extLst>
                    <a:ext uri="{9D8B030D-6E8A-4147-A177-3AD203B41FA5}">
                      <a16:colId xmlns:a16="http://schemas.microsoft.com/office/drawing/2014/main" val="2737192317"/>
                    </a:ext>
                  </a:extLst>
                </a:gridCol>
                <a:gridCol w="493776">
                  <a:extLst>
                    <a:ext uri="{9D8B030D-6E8A-4147-A177-3AD203B41FA5}">
                      <a16:colId xmlns:a16="http://schemas.microsoft.com/office/drawing/2014/main" val="1233619950"/>
                    </a:ext>
                  </a:extLst>
                </a:gridCol>
                <a:gridCol w="493776">
                  <a:extLst>
                    <a:ext uri="{9D8B030D-6E8A-4147-A177-3AD203B41FA5}">
                      <a16:colId xmlns:a16="http://schemas.microsoft.com/office/drawing/2014/main" val="2993283897"/>
                    </a:ext>
                  </a:extLst>
                </a:gridCol>
                <a:gridCol w="493776">
                  <a:extLst>
                    <a:ext uri="{9D8B030D-6E8A-4147-A177-3AD203B41FA5}">
                      <a16:colId xmlns:a16="http://schemas.microsoft.com/office/drawing/2014/main" val="681153876"/>
                    </a:ext>
                  </a:extLst>
                </a:gridCol>
                <a:gridCol w="493776">
                  <a:extLst>
                    <a:ext uri="{9D8B030D-6E8A-4147-A177-3AD203B41FA5}">
                      <a16:colId xmlns:a16="http://schemas.microsoft.com/office/drawing/2014/main" val="3884893062"/>
                    </a:ext>
                  </a:extLst>
                </a:gridCol>
                <a:gridCol w="493776">
                  <a:extLst>
                    <a:ext uri="{9D8B030D-6E8A-4147-A177-3AD203B41FA5}">
                      <a16:colId xmlns:a16="http://schemas.microsoft.com/office/drawing/2014/main" val="3047817673"/>
                    </a:ext>
                  </a:extLst>
                </a:gridCol>
                <a:gridCol w="493776">
                  <a:extLst>
                    <a:ext uri="{9D8B030D-6E8A-4147-A177-3AD203B41FA5}">
                      <a16:colId xmlns:a16="http://schemas.microsoft.com/office/drawing/2014/main" val="880873106"/>
                    </a:ext>
                  </a:extLst>
                </a:gridCol>
                <a:gridCol w="493776">
                  <a:extLst>
                    <a:ext uri="{9D8B030D-6E8A-4147-A177-3AD203B41FA5}">
                      <a16:colId xmlns:a16="http://schemas.microsoft.com/office/drawing/2014/main" val="666936717"/>
                    </a:ext>
                  </a:extLst>
                </a:gridCol>
                <a:gridCol w="493776">
                  <a:extLst>
                    <a:ext uri="{9D8B030D-6E8A-4147-A177-3AD203B41FA5}">
                      <a16:colId xmlns:a16="http://schemas.microsoft.com/office/drawing/2014/main" val="2878115768"/>
                    </a:ext>
                  </a:extLst>
                </a:gridCol>
                <a:gridCol w="493776">
                  <a:extLst>
                    <a:ext uri="{9D8B030D-6E8A-4147-A177-3AD203B41FA5}">
                      <a16:colId xmlns:a16="http://schemas.microsoft.com/office/drawing/2014/main" val="3317878722"/>
                    </a:ext>
                  </a:extLst>
                </a:gridCol>
                <a:gridCol w="493776">
                  <a:extLst>
                    <a:ext uri="{9D8B030D-6E8A-4147-A177-3AD203B41FA5}">
                      <a16:colId xmlns:a16="http://schemas.microsoft.com/office/drawing/2014/main" val="375175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635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Monitor - 2018-02-25 12:09:54</a:t>
                      </a:r>
                      <a:r>
                        <a:rPr kumimoji="0" lang="de-DE" sz="1000" b="0" i="0" u="none" strike="noStrike" kern="1200" cap="none" spc="0" normalizeH="0" baseline="0" noProof="0">
                          <a:ln>
                            <a:noFill/>
                          </a:ln>
                          <a:solidFill>
                            <a:prstClr val="black"/>
                          </a:solidFill>
                          <a:effectLst/>
                          <a:uLnTx/>
                          <a:uFillTx/>
                          <a:latin typeface="+mn-lt"/>
                          <a:ea typeface="+mn-ea"/>
                          <a:cs typeface="+mn-cs"/>
                        </a:rPr>
                        <a:t>
Konjunkturprogramm für Ärzte? Was von der Bürgerversicherung übrigblieb
190.000 Euro verdient ein niedergelassener Arzt pro Jahr im Durchschnitt in Deutschland. Geht es nach Union und SPD, könnten die Spitzenverdiener künftig noch mehr bekommen – obwohl es eigentlich um die Patienten gehen sollte. Noch im Januar hatte die SPD die Bürgerversicherung als Voraussetzung für die Große Koalition gefordert. Stattdessen soll jetzt eine Kommission ausloten, ob Ärzte für Kassenpatienten künftig dasselbe Honorar erhalten sollen wie für Privatpatienten. Für Gesundheitsökonomen nichts anderes als ein staatliches Konjunkturprogramm für Ärzte.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2396684"/>
                  </a:ext>
                </a:extLst>
              </a:tr>
            </a:tbl>
          </a:graphicData>
        </a:graphic>
      </p:graphicFrame>
      <p:sp>
        <p:nvSpPr>
          <p:cNvPr id="4" name="Text Placeholder 3">
            <a:extLst>
              <a:ext uri="{FF2B5EF4-FFF2-40B4-BE49-F238E27FC236}">
                <a16:creationId xmlns:a16="http://schemas.microsoft.com/office/drawing/2014/main" id="{7A13DFB4-6253-46CB-87FD-C63CF1A0AFE7}"/>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1412505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8797-1ADC-4462-B4F6-AA700E3A90F1}"/>
              </a:ext>
            </a:extLst>
          </p:cNvPr>
          <p:cNvSpPr>
            <a:spLocks noGrp="1"/>
          </p:cNvSpPr>
          <p:nvPr>
            <p:ph type="title"/>
          </p:nvPr>
        </p:nvSpPr>
        <p:spPr/>
        <p:txBody>
          <a:bodyPr/>
          <a:lstStyle/>
          <a:p>
            <a:r>
              <a:rPr lang="de-DE"/>
              <a:t>Top-FB-Postings (nach Reichweite) - 5 of 10</a:t>
            </a:r>
            <a:endParaRPr lang="en-US"/>
          </a:p>
        </p:txBody>
      </p:sp>
      <p:graphicFrame>
        <p:nvGraphicFramePr>
          <p:cNvPr id="5" name="Table Placeholder 4">
            <a:extLst>
              <a:ext uri="{FF2B5EF4-FFF2-40B4-BE49-F238E27FC236}">
                <a16:creationId xmlns:a16="http://schemas.microsoft.com/office/drawing/2014/main" id="{EDEAA649-282D-49DE-B8FB-E8C46D39A69B}"/>
              </a:ext>
            </a:extLst>
          </p:cNvPr>
          <p:cNvGraphicFramePr>
            <a:graphicFrameLocks noGrp="1"/>
          </p:cNvGraphicFramePr>
          <p:nvPr>
            <p:ph type="tbl" sz="quarter" idx="13"/>
            <p:extLst>
              <p:ext uri="{D42A27DB-BD31-4B8C-83A1-F6EECF244321}">
                <p14:modId xmlns:p14="http://schemas.microsoft.com/office/powerpoint/2010/main" val="3668869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0570379"/>
                    </a:ext>
                  </a:extLst>
                </a:gridCol>
                <a:gridCol w="493776">
                  <a:extLst>
                    <a:ext uri="{9D8B030D-6E8A-4147-A177-3AD203B41FA5}">
                      <a16:colId xmlns:a16="http://schemas.microsoft.com/office/drawing/2014/main" val="1819235372"/>
                    </a:ext>
                  </a:extLst>
                </a:gridCol>
                <a:gridCol w="493776">
                  <a:extLst>
                    <a:ext uri="{9D8B030D-6E8A-4147-A177-3AD203B41FA5}">
                      <a16:colId xmlns:a16="http://schemas.microsoft.com/office/drawing/2014/main" val="2805573139"/>
                    </a:ext>
                  </a:extLst>
                </a:gridCol>
                <a:gridCol w="493776">
                  <a:extLst>
                    <a:ext uri="{9D8B030D-6E8A-4147-A177-3AD203B41FA5}">
                      <a16:colId xmlns:a16="http://schemas.microsoft.com/office/drawing/2014/main" val="3174829086"/>
                    </a:ext>
                  </a:extLst>
                </a:gridCol>
                <a:gridCol w="493776">
                  <a:extLst>
                    <a:ext uri="{9D8B030D-6E8A-4147-A177-3AD203B41FA5}">
                      <a16:colId xmlns:a16="http://schemas.microsoft.com/office/drawing/2014/main" val="3542165154"/>
                    </a:ext>
                  </a:extLst>
                </a:gridCol>
                <a:gridCol w="493776">
                  <a:extLst>
                    <a:ext uri="{9D8B030D-6E8A-4147-A177-3AD203B41FA5}">
                      <a16:colId xmlns:a16="http://schemas.microsoft.com/office/drawing/2014/main" val="2477793374"/>
                    </a:ext>
                  </a:extLst>
                </a:gridCol>
                <a:gridCol w="493776">
                  <a:extLst>
                    <a:ext uri="{9D8B030D-6E8A-4147-A177-3AD203B41FA5}">
                      <a16:colId xmlns:a16="http://schemas.microsoft.com/office/drawing/2014/main" val="3331834569"/>
                    </a:ext>
                  </a:extLst>
                </a:gridCol>
                <a:gridCol w="493776">
                  <a:extLst>
                    <a:ext uri="{9D8B030D-6E8A-4147-A177-3AD203B41FA5}">
                      <a16:colId xmlns:a16="http://schemas.microsoft.com/office/drawing/2014/main" val="4291831943"/>
                    </a:ext>
                  </a:extLst>
                </a:gridCol>
                <a:gridCol w="493776">
                  <a:extLst>
                    <a:ext uri="{9D8B030D-6E8A-4147-A177-3AD203B41FA5}">
                      <a16:colId xmlns:a16="http://schemas.microsoft.com/office/drawing/2014/main" val="1284092519"/>
                    </a:ext>
                  </a:extLst>
                </a:gridCol>
                <a:gridCol w="493776">
                  <a:extLst>
                    <a:ext uri="{9D8B030D-6E8A-4147-A177-3AD203B41FA5}">
                      <a16:colId xmlns:a16="http://schemas.microsoft.com/office/drawing/2014/main" val="307833483"/>
                    </a:ext>
                  </a:extLst>
                </a:gridCol>
                <a:gridCol w="493776">
                  <a:extLst>
                    <a:ext uri="{9D8B030D-6E8A-4147-A177-3AD203B41FA5}">
                      <a16:colId xmlns:a16="http://schemas.microsoft.com/office/drawing/2014/main" val="1870679688"/>
                    </a:ext>
                  </a:extLst>
                </a:gridCol>
                <a:gridCol w="493776">
                  <a:extLst>
                    <a:ext uri="{9D8B030D-6E8A-4147-A177-3AD203B41FA5}">
                      <a16:colId xmlns:a16="http://schemas.microsoft.com/office/drawing/2014/main" val="3586008142"/>
                    </a:ext>
                  </a:extLst>
                </a:gridCol>
                <a:gridCol w="493776">
                  <a:extLst>
                    <a:ext uri="{9D8B030D-6E8A-4147-A177-3AD203B41FA5}">
                      <a16:colId xmlns:a16="http://schemas.microsoft.com/office/drawing/2014/main" val="35268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186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 - 2018-02-25 08:04:43</a:t>
                      </a:r>
                      <a:r>
                        <a:rPr kumimoji="0" lang="de-DE" sz="1000" b="0" i="0" u="none" strike="noStrike" kern="1200" cap="none" spc="0" normalizeH="0" baseline="0" noProof="0">
                          <a:ln>
                            <a:noFill/>
                          </a:ln>
                          <a:solidFill>
                            <a:prstClr val="black"/>
                          </a:solidFill>
                          <a:effectLst/>
                          <a:uLnTx/>
                          <a:uFillTx/>
                          <a:latin typeface="+mn-lt"/>
                          <a:ea typeface="+mn-ea"/>
                          <a:cs typeface="+mn-cs"/>
                        </a:rPr>
                        <a:t>
Wann kann man sonst schon mal gefrorene Seifenblasen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382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03:02:12</a:t>
                      </a:r>
                      <a:r>
                        <a:rPr kumimoji="0" lang="de-DE" sz="1000" b="0" i="0" u="none" strike="noStrike" kern="1200" cap="none" spc="0" normalizeH="0" baseline="0" noProof="0">
                          <a:ln>
                            <a:noFill/>
                          </a:ln>
                          <a:solidFill>
                            <a:prstClr val="black"/>
                          </a:solidFill>
                          <a:effectLst/>
                          <a:uLnTx/>
                          <a:uFillTx/>
                          <a:latin typeface="+mn-lt"/>
                          <a:ea typeface="+mn-ea"/>
                          <a:cs typeface="+mn-cs"/>
                        </a:rPr>
                        <a:t>
Gold und Silber für die deutschen Viererbobs! Deutschland triumphiert im Eiskanal. Es ist die zweite Goldene für Friedrich in PyeongChang.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82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2 - 2018-02-25 07:09:53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953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- 2018-02-25 10:12:00</a:t>
                      </a:r>
                      <a:r>
                        <a:rPr kumimoji="0" lang="de-DE" sz="1000" b="0" i="0" u="none" strike="noStrike" kern="1200" cap="none" spc="0" normalizeH="0" baseline="0" noProof="0">
                          <a:ln>
                            <a:noFill/>
                          </a:ln>
                          <a:solidFill>
                            <a:prstClr val="black"/>
                          </a:solidFill>
                          <a:effectLst/>
                          <a:uLnTx/>
                          <a:uFillTx/>
                          <a:latin typeface="+mn-lt"/>
                          <a:ea typeface="+mn-ea"/>
                          <a:cs typeface="+mn-cs"/>
                        </a:rPr>
                        <a:t>
Influencer war gestern. Kevin Funke ist Deutschlands erster Outfluencer. Damit lässt sich sogar noch leichter Geld verdienen. Das Bohemian Browser Ballett von funk berichtet.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896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 - 2018-02-25 16:05:28</a:t>
                      </a:r>
                      <a:r>
                        <a:rPr kumimoji="0" lang="de-DE" sz="1000" b="0" i="0" u="none" strike="noStrike" kern="1200" cap="none" spc="0" normalizeH="0" baseline="0" noProof="0">
                          <a:ln>
                            <a:noFill/>
                          </a:ln>
                          <a:solidFill>
                            <a:prstClr val="black"/>
                          </a:solidFill>
                          <a:effectLst/>
                          <a:uLnTx/>
                          <a:uFillTx/>
                          <a:latin typeface="+mn-lt"/>
                          <a:ea typeface="+mn-ea"/>
                          <a:cs typeface="+mn-cs"/>
                        </a:rPr>
                        <a:t>
Stare fliegen irre Formationen – und das unfallfrei.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0786037"/>
                  </a:ext>
                </a:extLst>
              </a:tr>
            </a:tbl>
          </a:graphicData>
        </a:graphic>
      </p:graphicFrame>
      <p:sp>
        <p:nvSpPr>
          <p:cNvPr id="4" name="Text Placeholder 3">
            <a:extLst>
              <a:ext uri="{FF2B5EF4-FFF2-40B4-BE49-F238E27FC236}">
                <a16:creationId xmlns:a16="http://schemas.microsoft.com/office/drawing/2014/main" id="{9283515F-9822-4BCC-A62A-BD2280CCE1E1}"/>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2920557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21836-1EC5-4AD9-A997-65BFFF581490}"/>
              </a:ext>
            </a:extLst>
          </p:cNvPr>
          <p:cNvSpPr>
            <a:spLocks noGrp="1"/>
          </p:cNvSpPr>
          <p:nvPr>
            <p:ph type="title"/>
          </p:nvPr>
        </p:nvSpPr>
        <p:spPr/>
        <p:txBody>
          <a:bodyPr/>
          <a:lstStyle/>
          <a:p>
            <a:r>
              <a:rPr lang="de-DE"/>
              <a:t>Top-FB-Postings (nach Reichweite) - 6 of 10</a:t>
            </a:r>
            <a:endParaRPr lang="en-US"/>
          </a:p>
        </p:txBody>
      </p:sp>
      <p:graphicFrame>
        <p:nvGraphicFramePr>
          <p:cNvPr id="5" name="Table Placeholder 4">
            <a:extLst>
              <a:ext uri="{FF2B5EF4-FFF2-40B4-BE49-F238E27FC236}">
                <a16:creationId xmlns:a16="http://schemas.microsoft.com/office/drawing/2014/main" id="{4E161D44-E13A-429C-99AF-246D53D22400}"/>
              </a:ext>
            </a:extLst>
          </p:cNvPr>
          <p:cNvGraphicFramePr>
            <a:graphicFrameLocks noGrp="1"/>
          </p:cNvGraphicFramePr>
          <p:nvPr>
            <p:ph type="tbl" sz="quarter" idx="13"/>
            <p:extLst>
              <p:ext uri="{D42A27DB-BD31-4B8C-83A1-F6EECF244321}">
                <p14:modId xmlns:p14="http://schemas.microsoft.com/office/powerpoint/2010/main" val="151245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3398890"/>
                    </a:ext>
                  </a:extLst>
                </a:gridCol>
                <a:gridCol w="493776">
                  <a:extLst>
                    <a:ext uri="{9D8B030D-6E8A-4147-A177-3AD203B41FA5}">
                      <a16:colId xmlns:a16="http://schemas.microsoft.com/office/drawing/2014/main" val="1415034323"/>
                    </a:ext>
                  </a:extLst>
                </a:gridCol>
                <a:gridCol w="493776">
                  <a:extLst>
                    <a:ext uri="{9D8B030D-6E8A-4147-A177-3AD203B41FA5}">
                      <a16:colId xmlns:a16="http://schemas.microsoft.com/office/drawing/2014/main" val="4126155739"/>
                    </a:ext>
                  </a:extLst>
                </a:gridCol>
                <a:gridCol w="493776">
                  <a:extLst>
                    <a:ext uri="{9D8B030D-6E8A-4147-A177-3AD203B41FA5}">
                      <a16:colId xmlns:a16="http://schemas.microsoft.com/office/drawing/2014/main" val="1644943854"/>
                    </a:ext>
                  </a:extLst>
                </a:gridCol>
                <a:gridCol w="493776">
                  <a:extLst>
                    <a:ext uri="{9D8B030D-6E8A-4147-A177-3AD203B41FA5}">
                      <a16:colId xmlns:a16="http://schemas.microsoft.com/office/drawing/2014/main" val="2773330379"/>
                    </a:ext>
                  </a:extLst>
                </a:gridCol>
                <a:gridCol w="493776">
                  <a:extLst>
                    <a:ext uri="{9D8B030D-6E8A-4147-A177-3AD203B41FA5}">
                      <a16:colId xmlns:a16="http://schemas.microsoft.com/office/drawing/2014/main" val="417656316"/>
                    </a:ext>
                  </a:extLst>
                </a:gridCol>
                <a:gridCol w="493776">
                  <a:extLst>
                    <a:ext uri="{9D8B030D-6E8A-4147-A177-3AD203B41FA5}">
                      <a16:colId xmlns:a16="http://schemas.microsoft.com/office/drawing/2014/main" val="3820848439"/>
                    </a:ext>
                  </a:extLst>
                </a:gridCol>
                <a:gridCol w="493776">
                  <a:extLst>
                    <a:ext uri="{9D8B030D-6E8A-4147-A177-3AD203B41FA5}">
                      <a16:colId xmlns:a16="http://schemas.microsoft.com/office/drawing/2014/main" val="2549957251"/>
                    </a:ext>
                  </a:extLst>
                </a:gridCol>
                <a:gridCol w="493776">
                  <a:extLst>
                    <a:ext uri="{9D8B030D-6E8A-4147-A177-3AD203B41FA5}">
                      <a16:colId xmlns:a16="http://schemas.microsoft.com/office/drawing/2014/main" val="2087345325"/>
                    </a:ext>
                  </a:extLst>
                </a:gridCol>
                <a:gridCol w="493776">
                  <a:extLst>
                    <a:ext uri="{9D8B030D-6E8A-4147-A177-3AD203B41FA5}">
                      <a16:colId xmlns:a16="http://schemas.microsoft.com/office/drawing/2014/main" val="3956909147"/>
                    </a:ext>
                  </a:extLst>
                </a:gridCol>
                <a:gridCol w="493776">
                  <a:extLst>
                    <a:ext uri="{9D8B030D-6E8A-4147-A177-3AD203B41FA5}">
                      <a16:colId xmlns:a16="http://schemas.microsoft.com/office/drawing/2014/main" val="1523543884"/>
                    </a:ext>
                  </a:extLst>
                </a:gridCol>
                <a:gridCol w="493776">
                  <a:extLst>
                    <a:ext uri="{9D8B030D-6E8A-4147-A177-3AD203B41FA5}">
                      <a16:colId xmlns:a16="http://schemas.microsoft.com/office/drawing/2014/main" val="4260613868"/>
                    </a:ext>
                  </a:extLst>
                </a:gridCol>
                <a:gridCol w="493776">
                  <a:extLst>
                    <a:ext uri="{9D8B030D-6E8A-4147-A177-3AD203B41FA5}">
                      <a16:colId xmlns:a16="http://schemas.microsoft.com/office/drawing/2014/main" val="1837619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569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18:51:50</a:t>
                      </a:r>
                      <a:r>
                        <a:rPr kumimoji="0" lang="de-DE" sz="1000" b="0" i="0" u="none" strike="noStrike" kern="1200" cap="none" spc="0" normalizeH="0" baseline="0" noProof="0">
                          <a:ln>
                            <a:noFill/>
                          </a:ln>
                          <a:solidFill>
                            <a:prstClr val="black"/>
                          </a:solidFill>
                          <a:effectLst/>
                          <a:uLnTx/>
                          <a:uFillTx/>
                          <a:latin typeface="+mn-lt"/>
                          <a:ea typeface="+mn-ea"/>
                          <a:cs typeface="+mn-cs"/>
                        </a:rPr>
                        <a:t>
Ganz ehrlich, wer hat das so getippt?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954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08:14:02</a:t>
                      </a:r>
                      <a:r>
                        <a:rPr kumimoji="0" lang="de-DE" sz="1000" b="0" i="0" u="none" strike="noStrike" kern="1200" cap="none" spc="0" normalizeH="0" baseline="0" noProof="0">
                          <a:ln>
                            <a:noFill/>
                          </a:ln>
                          <a:solidFill>
                            <a:prstClr val="black"/>
                          </a:solidFill>
                          <a:effectLst/>
                          <a:uLnTx/>
                          <a:uFillTx/>
                          <a:latin typeface="+mn-lt"/>
                          <a:ea typeface="+mn-ea"/>
                          <a:cs typeface="+mn-cs"/>
                        </a:rPr>
                        <a:t>
🥈 Silber - wer hätte das vorher gedacht? Wir verneigen uns vor Marco Sturm und dem  Deutscher Eishockey-Bund e.V.-Team!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747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- 2018-02-25 07:02:48</a:t>
                      </a:r>
                      <a:r>
                        <a:rPr kumimoji="0" lang="de-DE" sz="1000" b="0" i="0" u="none" strike="noStrike" kern="1200" cap="none" spc="0" normalizeH="0" baseline="0" noProof="0">
                          <a:ln>
                            <a:noFill/>
                          </a:ln>
                          <a:solidFill>
                            <a:prstClr val="black"/>
                          </a:solidFill>
                          <a:effectLst/>
                          <a:uLnTx/>
                          <a:uFillTx/>
                          <a:latin typeface="+mn-lt"/>
                          <a:ea typeface="+mn-ea"/>
                          <a:cs typeface="+mn-cs"/>
                        </a:rPr>
                        <a:t>
Verdammt, war das knapp! Aber Silber ist auch der Wahnsinn!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719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15:25:00</a:t>
                      </a:r>
                      <a:r>
                        <a:rPr kumimoji="0" lang="de-DE" sz="1000" b="0" i="0" u="none" strike="noStrike" kern="1200" cap="none" spc="0" normalizeH="0" baseline="0" noProof="0">
                          <a:ln>
                            <a:noFill/>
                          </a:ln>
                          <a:solidFill>
                            <a:prstClr val="black"/>
                          </a:solidFill>
                          <a:effectLst/>
                          <a:uLnTx/>
                          <a:uFillTx/>
                          <a:latin typeface="+mn-lt"/>
                          <a:ea typeface="+mn-ea"/>
                          <a:cs typeface="+mn-cs"/>
                        </a:rPr>
                        <a:t>
Was würden Fans des FC St. Pauli nie sagen? Die Kollegen von WUMMS kennen die Antwort!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1934413"/>
                  </a:ext>
                </a:extLst>
              </a:tr>
            </a:tbl>
          </a:graphicData>
        </a:graphic>
      </p:graphicFrame>
      <p:sp>
        <p:nvSpPr>
          <p:cNvPr id="4" name="Text Placeholder 3">
            <a:extLst>
              <a:ext uri="{FF2B5EF4-FFF2-40B4-BE49-F238E27FC236}">
                <a16:creationId xmlns:a16="http://schemas.microsoft.com/office/drawing/2014/main" id="{84A621A1-744E-47ED-95CC-953E4E9DD6B5}"/>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1474614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B1D0-7271-40FE-B286-22C43B183EC5}"/>
              </a:ext>
            </a:extLst>
          </p:cNvPr>
          <p:cNvSpPr>
            <a:spLocks noGrp="1"/>
          </p:cNvSpPr>
          <p:nvPr>
            <p:ph type="title"/>
          </p:nvPr>
        </p:nvSpPr>
        <p:spPr/>
        <p:txBody>
          <a:bodyPr/>
          <a:lstStyle/>
          <a:p>
            <a:r>
              <a:rPr lang="de-DE"/>
              <a:t>Top-FB-Postings (nach Reichweite) - 7 of 10</a:t>
            </a:r>
            <a:endParaRPr lang="en-US"/>
          </a:p>
        </p:txBody>
      </p:sp>
      <p:graphicFrame>
        <p:nvGraphicFramePr>
          <p:cNvPr id="5" name="Table Placeholder 4">
            <a:extLst>
              <a:ext uri="{FF2B5EF4-FFF2-40B4-BE49-F238E27FC236}">
                <a16:creationId xmlns:a16="http://schemas.microsoft.com/office/drawing/2014/main" id="{E300256B-ECC4-4EB8-8E7D-F6CC13886B88}"/>
              </a:ext>
            </a:extLst>
          </p:cNvPr>
          <p:cNvGraphicFramePr>
            <a:graphicFrameLocks noGrp="1"/>
          </p:cNvGraphicFramePr>
          <p:nvPr>
            <p:ph type="tbl" sz="quarter" idx="13"/>
            <p:extLst>
              <p:ext uri="{D42A27DB-BD31-4B8C-83A1-F6EECF244321}">
                <p14:modId xmlns:p14="http://schemas.microsoft.com/office/powerpoint/2010/main" val="56889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1707000"/>
                    </a:ext>
                  </a:extLst>
                </a:gridCol>
                <a:gridCol w="493776">
                  <a:extLst>
                    <a:ext uri="{9D8B030D-6E8A-4147-A177-3AD203B41FA5}">
                      <a16:colId xmlns:a16="http://schemas.microsoft.com/office/drawing/2014/main" val="2321789484"/>
                    </a:ext>
                  </a:extLst>
                </a:gridCol>
                <a:gridCol w="493776">
                  <a:extLst>
                    <a:ext uri="{9D8B030D-6E8A-4147-A177-3AD203B41FA5}">
                      <a16:colId xmlns:a16="http://schemas.microsoft.com/office/drawing/2014/main" val="2208180305"/>
                    </a:ext>
                  </a:extLst>
                </a:gridCol>
                <a:gridCol w="493776">
                  <a:extLst>
                    <a:ext uri="{9D8B030D-6E8A-4147-A177-3AD203B41FA5}">
                      <a16:colId xmlns:a16="http://schemas.microsoft.com/office/drawing/2014/main" val="3112307562"/>
                    </a:ext>
                  </a:extLst>
                </a:gridCol>
                <a:gridCol w="493776">
                  <a:extLst>
                    <a:ext uri="{9D8B030D-6E8A-4147-A177-3AD203B41FA5}">
                      <a16:colId xmlns:a16="http://schemas.microsoft.com/office/drawing/2014/main" val="3783031791"/>
                    </a:ext>
                  </a:extLst>
                </a:gridCol>
                <a:gridCol w="493776">
                  <a:extLst>
                    <a:ext uri="{9D8B030D-6E8A-4147-A177-3AD203B41FA5}">
                      <a16:colId xmlns:a16="http://schemas.microsoft.com/office/drawing/2014/main" val="3720111283"/>
                    </a:ext>
                  </a:extLst>
                </a:gridCol>
                <a:gridCol w="493776">
                  <a:extLst>
                    <a:ext uri="{9D8B030D-6E8A-4147-A177-3AD203B41FA5}">
                      <a16:colId xmlns:a16="http://schemas.microsoft.com/office/drawing/2014/main" val="1422515342"/>
                    </a:ext>
                  </a:extLst>
                </a:gridCol>
                <a:gridCol w="493776">
                  <a:extLst>
                    <a:ext uri="{9D8B030D-6E8A-4147-A177-3AD203B41FA5}">
                      <a16:colId xmlns:a16="http://schemas.microsoft.com/office/drawing/2014/main" val="1201150116"/>
                    </a:ext>
                  </a:extLst>
                </a:gridCol>
                <a:gridCol w="493776">
                  <a:extLst>
                    <a:ext uri="{9D8B030D-6E8A-4147-A177-3AD203B41FA5}">
                      <a16:colId xmlns:a16="http://schemas.microsoft.com/office/drawing/2014/main" val="390948476"/>
                    </a:ext>
                  </a:extLst>
                </a:gridCol>
                <a:gridCol w="493776">
                  <a:extLst>
                    <a:ext uri="{9D8B030D-6E8A-4147-A177-3AD203B41FA5}">
                      <a16:colId xmlns:a16="http://schemas.microsoft.com/office/drawing/2014/main" val="740127239"/>
                    </a:ext>
                  </a:extLst>
                </a:gridCol>
                <a:gridCol w="493776">
                  <a:extLst>
                    <a:ext uri="{9D8B030D-6E8A-4147-A177-3AD203B41FA5}">
                      <a16:colId xmlns:a16="http://schemas.microsoft.com/office/drawing/2014/main" val="1335552667"/>
                    </a:ext>
                  </a:extLst>
                </a:gridCol>
                <a:gridCol w="493776">
                  <a:extLst>
                    <a:ext uri="{9D8B030D-6E8A-4147-A177-3AD203B41FA5}">
                      <a16:colId xmlns:a16="http://schemas.microsoft.com/office/drawing/2014/main" val="1235313482"/>
                    </a:ext>
                  </a:extLst>
                </a:gridCol>
                <a:gridCol w="493776">
                  <a:extLst>
                    <a:ext uri="{9D8B030D-6E8A-4147-A177-3AD203B41FA5}">
                      <a16:colId xmlns:a16="http://schemas.microsoft.com/office/drawing/2014/main" val="347187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050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- 2018-02-25 07:05:00</a:t>
                      </a:r>
                      <a:r>
                        <a:rPr kumimoji="0" lang="de-DE" sz="1000" b="0" i="0" u="none" strike="noStrike" kern="1200" cap="none" spc="0" normalizeH="0" baseline="0" noProof="0">
                          <a:ln>
                            <a:noFill/>
                          </a:ln>
                          <a:solidFill>
                            <a:prstClr val="black"/>
                          </a:solidFill>
                          <a:effectLst/>
                          <a:uLnTx/>
                          <a:uFillTx/>
                          <a:latin typeface="+mn-lt"/>
                          <a:ea typeface="+mn-ea"/>
                          <a:cs typeface="+mn-cs"/>
                        </a:rPr>
                        <a:t>
❤ Zuhause gefunden ❤
Hibbelig, misstrauisch, nicht an Menschen interessiert - das WAR der rumänische Straßenhund Toby. Heute ist er ausgeglichen, anhänglich... und endlich angekommen. 🐕👨‍👩‍👧🏡 Hunde-Happy-End: wie ein Hund beim Tierschutz Siebengebirge e.V. auszog und sein Glück 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886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- 2018-02-25 17:11:00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سیاست مداران آلمانی چقدر درآمد دارند؟ به طور مثال نمایندگان پارلمان در برلین. این گزارش به شما توضیح می دهد 
</a:t>
                      </a:r>
                      <a:r>
                        <a:rPr kumimoji="0" lang="en-US" sz="1000" b="0" i="0" u="none" strike="noStrike" kern="1200" cap="none" spc="0" normalizeH="0" baseline="0" noProof="0">
                          <a:ln>
                            <a:noFill/>
                          </a:ln>
                          <a:solidFill>
                            <a:prstClr val="black"/>
                          </a:solidFill>
                          <a:effectLst/>
                          <a:uLnTx/>
                          <a:uFillTx/>
                          <a:latin typeface="+mn-lt"/>
                          <a:ea typeface="+mn-ea"/>
                          <a:cs typeface="+mn-cs"/>
                        </a:rPr>
                        <a:t>Was verdienen Politiker in Deutschland? Zum Beispiel Politiker im Deutschen Bundestag. #kurzerklärt Dieses Video ist Persisch untertitelt.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3968613"/>
                  </a:ext>
                </a:extLst>
              </a:tr>
            </a:tbl>
          </a:graphicData>
        </a:graphic>
      </p:graphicFrame>
      <p:sp>
        <p:nvSpPr>
          <p:cNvPr id="4" name="Text Placeholder 3">
            <a:extLst>
              <a:ext uri="{FF2B5EF4-FFF2-40B4-BE49-F238E27FC236}">
                <a16:creationId xmlns:a16="http://schemas.microsoft.com/office/drawing/2014/main" id="{FA9D22C0-7632-49B4-BAB3-609C33DA7CCB}"/>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4166729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42956-10BF-479F-A48E-8697813B95AD}"/>
              </a:ext>
            </a:extLst>
          </p:cNvPr>
          <p:cNvSpPr>
            <a:spLocks noGrp="1"/>
          </p:cNvSpPr>
          <p:nvPr>
            <p:ph type="title"/>
          </p:nvPr>
        </p:nvSpPr>
        <p:spPr/>
        <p:txBody>
          <a:bodyPr/>
          <a:lstStyle/>
          <a:p>
            <a:r>
              <a:rPr lang="de-DE"/>
              <a:t>Top-FB-Postings (nach Reichweite) - 8 of 10</a:t>
            </a:r>
            <a:endParaRPr lang="en-US"/>
          </a:p>
        </p:txBody>
      </p:sp>
      <p:graphicFrame>
        <p:nvGraphicFramePr>
          <p:cNvPr id="5" name="Table Placeholder 4">
            <a:extLst>
              <a:ext uri="{FF2B5EF4-FFF2-40B4-BE49-F238E27FC236}">
                <a16:creationId xmlns:a16="http://schemas.microsoft.com/office/drawing/2014/main" id="{4E2DBC85-AB99-4352-BF5C-2226C52032AB}"/>
              </a:ext>
            </a:extLst>
          </p:cNvPr>
          <p:cNvGraphicFramePr>
            <a:graphicFrameLocks noGrp="1"/>
          </p:cNvGraphicFramePr>
          <p:nvPr>
            <p:ph type="tbl" sz="quarter" idx="13"/>
            <p:extLst>
              <p:ext uri="{D42A27DB-BD31-4B8C-83A1-F6EECF244321}">
                <p14:modId xmlns:p14="http://schemas.microsoft.com/office/powerpoint/2010/main" val="3374843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19562374"/>
                    </a:ext>
                  </a:extLst>
                </a:gridCol>
                <a:gridCol w="493776">
                  <a:extLst>
                    <a:ext uri="{9D8B030D-6E8A-4147-A177-3AD203B41FA5}">
                      <a16:colId xmlns:a16="http://schemas.microsoft.com/office/drawing/2014/main" val="3050663409"/>
                    </a:ext>
                  </a:extLst>
                </a:gridCol>
                <a:gridCol w="493776">
                  <a:extLst>
                    <a:ext uri="{9D8B030D-6E8A-4147-A177-3AD203B41FA5}">
                      <a16:colId xmlns:a16="http://schemas.microsoft.com/office/drawing/2014/main" val="1779671610"/>
                    </a:ext>
                  </a:extLst>
                </a:gridCol>
                <a:gridCol w="493776">
                  <a:extLst>
                    <a:ext uri="{9D8B030D-6E8A-4147-A177-3AD203B41FA5}">
                      <a16:colId xmlns:a16="http://schemas.microsoft.com/office/drawing/2014/main" val="944969675"/>
                    </a:ext>
                  </a:extLst>
                </a:gridCol>
                <a:gridCol w="493776">
                  <a:extLst>
                    <a:ext uri="{9D8B030D-6E8A-4147-A177-3AD203B41FA5}">
                      <a16:colId xmlns:a16="http://schemas.microsoft.com/office/drawing/2014/main" val="1545897733"/>
                    </a:ext>
                  </a:extLst>
                </a:gridCol>
                <a:gridCol w="493776">
                  <a:extLst>
                    <a:ext uri="{9D8B030D-6E8A-4147-A177-3AD203B41FA5}">
                      <a16:colId xmlns:a16="http://schemas.microsoft.com/office/drawing/2014/main" val="768224487"/>
                    </a:ext>
                  </a:extLst>
                </a:gridCol>
                <a:gridCol w="493776">
                  <a:extLst>
                    <a:ext uri="{9D8B030D-6E8A-4147-A177-3AD203B41FA5}">
                      <a16:colId xmlns:a16="http://schemas.microsoft.com/office/drawing/2014/main" val="3506291996"/>
                    </a:ext>
                  </a:extLst>
                </a:gridCol>
                <a:gridCol w="493776">
                  <a:extLst>
                    <a:ext uri="{9D8B030D-6E8A-4147-A177-3AD203B41FA5}">
                      <a16:colId xmlns:a16="http://schemas.microsoft.com/office/drawing/2014/main" val="83930806"/>
                    </a:ext>
                  </a:extLst>
                </a:gridCol>
                <a:gridCol w="493776">
                  <a:extLst>
                    <a:ext uri="{9D8B030D-6E8A-4147-A177-3AD203B41FA5}">
                      <a16:colId xmlns:a16="http://schemas.microsoft.com/office/drawing/2014/main" val="1326525608"/>
                    </a:ext>
                  </a:extLst>
                </a:gridCol>
                <a:gridCol w="493776">
                  <a:extLst>
                    <a:ext uri="{9D8B030D-6E8A-4147-A177-3AD203B41FA5}">
                      <a16:colId xmlns:a16="http://schemas.microsoft.com/office/drawing/2014/main" val="3579306982"/>
                    </a:ext>
                  </a:extLst>
                </a:gridCol>
                <a:gridCol w="493776">
                  <a:extLst>
                    <a:ext uri="{9D8B030D-6E8A-4147-A177-3AD203B41FA5}">
                      <a16:colId xmlns:a16="http://schemas.microsoft.com/office/drawing/2014/main" val="3930968217"/>
                    </a:ext>
                  </a:extLst>
                </a:gridCol>
                <a:gridCol w="493776">
                  <a:extLst>
                    <a:ext uri="{9D8B030D-6E8A-4147-A177-3AD203B41FA5}">
                      <a16:colId xmlns:a16="http://schemas.microsoft.com/office/drawing/2014/main" val="3618831279"/>
                    </a:ext>
                  </a:extLst>
                </a:gridCol>
                <a:gridCol w="493776">
                  <a:extLst>
                    <a:ext uri="{9D8B030D-6E8A-4147-A177-3AD203B41FA5}">
                      <a16:colId xmlns:a16="http://schemas.microsoft.com/office/drawing/2014/main" val="332658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670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- 2018-02-25 11:00:00</a:t>
                      </a:r>
                      <a:r>
                        <a:rPr kumimoji="0" lang="de-DE" sz="1000" b="0" i="0" u="none" strike="noStrike" kern="1200" cap="none" spc="0" normalizeH="0" baseline="0" noProof="0">
                          <a:ln>
                            <a:noFill/>
                          </a:ln>
                          <a:solidFill>
                            <a:prstClr val="black"/>
                          </a:solidFill>
                          <a:effectLst/>
                          <a:uLnTx/>
                          <a:uFillTx/>
                          <a:latin typeface="+mn-lt"/>
                          <a:ea typeface="+mn-ea"/>
                          <a:cs typeface="+mn-cs"/>
                        </a:rPr>
                        <a:t>
Ganz knappe Kiste: Todesmutig misst sich ein koreanisches Eichhörnchen 🐿️ mit den Snowboarderinnen 🏂 bei den Olympischen Winterspielen. Aber keine Sorge: Dem kleinen Nager geht's gut.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166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Tiere suchen ein Zuhause - 2018-02-25 13:15:00</a:t>
                      </a:r>
                      <a:r>
                        <a:rPr kumimoji="0" lang="en-US" sz="1000" b="0" i="0" u="none" strike="noStrike" kern="1200" cap="none" spc="0" normalizeH="0" baseline="0" noProof="0">
                          <a:ln>
                            <a:noFill/>
                          </a:ln>
                          <a:solidFill>
                            <a:prstClr val="black"/>
                          </a:solidFill>
                          <a:effectLst/>
                          <a:uLnTx/>
                          <a:uFillTx/>
                          <a:latin typeface="+mn-lt"/>
                          <a:ea typeface="+mn-ea"/>
                          <a:cs typeface="+mn-cs"/>
                        </a:rPr>
                        <a:t>
🥒🐶😂 Coco liebt Gurken! 
❓Und eure Tiere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69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Torsten Sträters Männerhaushalt - 2018-02-25 12:00:00</a:t>
                      </a:r>
                      <a:r>
                        <a:rPr kumimoji="0" lang="de-DE" sz="1000" b="0" i="0" u="none" strike="noStrike" kern="1200" cap="none" spc="0" normalizeH="0" baseline="0" noProof="0">
                          <a:ln>
                            <a:noFill/>
                          </a:ln>
                          <a:solidFill>
                            <a:prstClr val="black"/>
                          </a:solidFill>
                          <a:effectLst/>
                          <a:uLnTx/>
                          <a:uFillTx/>
                          <a:latin typeface="+mn-lt"/>
                          <a:ea typeface="+mn-ea"/>
                          <a:cs typeface="+mn-cs"/>
                        </a:rPr>
                        <a:t>
Donald Trump in Gelsenkirchen? 😁😂
Und: Wie kam es eigentlich dazu, dass die "Nachrichten aus der Region" von Kai Pflaume gelesen wurden?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3323496"/>
                  </a:ext>
                </a:extLst>
              </a:tr>
            </a:tbl>
          </a:graphicData>
        </a:graphic>
      </p:graphicFrame>
      <p:sp>
        <p:nvSpPr>
          <p:cNvPr id="4" name="Text Placeholder 3">
            <a:extLst>
              <a:ext uri="{FF2B5EF4-FFF2-40B4-BE49-F238E27FC236}">
                <a16:creationId xmlns:a16="http://schemas.microsoft.com/office/drawing/2014/main" id="{9738D4C6-9E47-4B18-A7DC-BBD1577F49A5}"/>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349202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56C0-3DB1-4E09-813A-945DFC72B23B}"/>
              </a:ext>
            </a:extLst>
          </p:cNvPr>
          <p:cNvSpPr>
            <a:spLocks noGrp="1"/>
          </p:cNvSpPr>
          <p:nvPr>
            <p:ph type="title"/>
          </p:nvPr>
        </p:nvSpPr>
        <p:spPr/>
        <p:txBody>
          <a:bodyPr/>
          <a:lstStyle/>
          <a:p>
            <a:r>
              <a:rPr lang="de-DE"/>
              <a:t>Top-FB-Postings (nach Reichweite) - 9 of 10</a:t>
            </a:r>
            <a:endParaRPr lang="en-US"/>
          </a:p>
        </p:txBody>
      </p:sp>
      <p:graphicFrame>
        <p:nvGraphicFramePr>
          <p:cNvPr id="5" name="Table Placeholder 4">
            <a:extLst>
              <a:ext uri="{FF2B5EF4-FFF2-40B4-BE49-F238E27FC236}">
                <a16:creationId xmlns:a16="http://schemas.microsoft.com/office/drawing/2014/main" id="{14EBDDA0-4BB2-462C-9098-F05A2AE5BE5B}"/>
              </a:ext>
            </a:extLst>
          </p:cNvPr>
          <p:cNvGraphicFramePr>
            <a:graphicFrameLocks noGrp="1"/>
          </p:cNvGraphicFramePr>
          <p:nvPr>
            <p:ph type="tbl" sz="quarter" idx="13"/>
            <p:extLst>
              <p:ext uri="{D42A27DB-BD31-4B8C-83A1-F6EECF244321}">
                <p14:modId xmlns:p14="http://schemas.microsoft.com/office/powerpoint/2010/main" val="295781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1429349"/>
                    </a:ext>
                  </a:extLst>
                </a:gridCol>
                <a:gridCol w="493776">
                  <a:extLst>
                    <a:ext uri="{9D8B030D-6E8A-4147-A177-3AD203B41FA5}">
                      <a16:colId xmlns:a16="http://schemas.microsoft.com/office/drawing/2014/main" val="3534339843"/>
                    </a:ext>
                  </a:extLst>
                </a:gridCol>
                <a:gridCol w="493776">
                  <a:extLst>
                    <a:ext uri="{9D8B030D-6E8A-4147-A177-3AD203B41FA5}">
                      <a16:colId xmlns:a16="http://schemas.microsoft.com/office/drawing/2014/main" val="3209693674"/>
                    </a:ext>
                  </a:extLst>
                </a:gridCol>
                <a:gridCol w="493776">
                  <a:extLst>
                    <a:ext uri="{9D8B030D-6E8A-4147-A177-3AD203B41FA5}">
                      <a16:colId xmlns:a16="http://schemas.microsoft.com/office/drawing/2014/main" val="1126568827"/>
                    </a:ext>
                  </a:extLst>
                </a:gridCol>
                <a:gridCol w="493776">
                  <a:extLst>
                    <a:ext uri="{9D8B030D-6E8A-4147-A177-3AD203B41FA5}">
                      <a16:colId xmlns:a16="http://schemas.microsoft.com/office/drawing/2014/main" val="266589080"/>
                    </a:ext>
                  </a:extLst>
                </a:gridCol>
                <a:gridCol w="493776">
                  <a:extLst>
                    <a:ext uri="{9D8B030D-6E8A-4147-A177-3AD203B41FA5}">
                      <a16:colId xmlns:a16="http://schemas.microsoft.com/office/drawing/2014/main" val="3256486196"/>
                    </a:ext>
                  </a:extLst>
                </a:gridCol>
                <a:gridCol w="493776">
                  <a:extLst>
                    <a:ext uri="{9D8B030D-6E8A-4147-A177-3AD203B41FA5}">
                      <a16:colId xmlns:a16="http://schemas.microsoft.com/office/drawing/2014/main" val="2240702611"/>
                    </a:ext>
                  </a:extLst>
                </a:gridCol>
                <a:gridCol w="493776">
                  <a:extLst>
                    <a:ext uri="{9D8B030D-6E8A-4147-A177-3AD203B41FA5}">
                      <a16:colId xmlns:a16="http://schemas.microsoft.com/office/drawing/2014/main" val="3158560086"/>
                    </a:ext>
                  </a:extLst>
                </a:gridCol>
                <a:gridCol w="493776">
                  <a:extLst>
                    <a:ext uri="{9D8B030D-6E8A-4147-A177-3AD203B41FA5}">
                      <a16:colId xmlns:a16="http://schemas.microsoft.com/office/drawing/2014/main" val="1835313183"/>
                    </a:ext>
                  </a:extLst>
                </a:gridCol>
                <a:gridCol w="493776">
                  <a:extLst>
                    <a:ext uri="{9D8B030D-6E8A-4147-A177-3AD203B41FA5}">
                      <a16:colId xmlns:a16="http://schemas.microsoft.com/office/drawing/2014/main" val="3255551972"/>
                    </a:ext>
                  </a:extLst>
                </a:gridCol>
                <a:gridCol w="493776">
                  <a:extLst>
                    <a:ext uri="{9D8B030D-6E8A-4147-A177-3AD203B41FA5}">
                      <a16:colId xmlns:a16="http://schemas.microsoft.com/office/drawing/2014/main" val="3953446847"/>
                    </a:ext>
                  </a:extLst>
                </a:gridCol>
                <a:gridCol w="493776">
                  <a:extLst>
                    <a:ext uri="{9D8B030D-6E8A-4147-A177-3AD203B41FA5}">
                      <a16:colId xmlns:a16="http://schemas.microsoft.com/office/drawing/2014/main" val="616601099"/>
                    </a:ext>
                  </a:extLst>
                </a:gridCol>
                <a:gridCol w="493776">
                  <a:extLst>
                    <a:ext uri="{9D8B030D-6E8A-4147-A177-3AD203B41FA5}">
                      <a16:colId xmlns:a16="http://schemas.microsoft.com/office/drawing/2014/main" val="179540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13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 - 2018-02-25 15:31:04</a:t>
                      </a:r>
                      <a:r>
                        <a:rPr kumimoji="0" lang="de-DE" sz="1000" b="0" i="0" u="none" strike="noStrike" kern="1200" cap="none" spc="0" normalizeH="0" baseline="0" noProof="0">
                          <a:ln>
                            <a:noFill/>
                          </a:ln>
                          <a:solidFill>
                            <a:prstClr val="black"/>
                          </a:solidFill>
                          <a:effectLst/>
                          <a:uLnTx/>
                          <a:uFillTx/>
                          <a:latin typeface="+mn-lt"/>
                          <a:ea typeface="+mn-ea"/>
                          <a:cs typeface="+mn-cs"/>
                        </a:rPr>
                        <a:t>
"FUCK NAZIS": Weil die Essener Tafel vorübergehend nur noch deutsche Neumitglieder aufnehmen will, haben Unbekannte Türen und Fahrzeuge besprüht. Doch das geht zu weit -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669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- 2018-02-25 17:05:00</a:t>
                      </a:r>
                      <a:r>
                        <a:rPr kumimoji="0" lang="de-DE" sz="1000" b="0" i="0" u="none" strike="noStrike" kern="1200" cap="none" spc="0" normalizeH="0" baseline="0" noProof="0">
                          <a:ln>
                            <a:noFill/>
                          </a:ln>
                          <a:solidFill>
                            <a:prstClr val="black"/>
                          </a:solidFill>
                          <a:effectLst/>
                          <a:uLnTx/>
                          <a:uFillTx/>
                          <a:latin typeface="+mn-lt"/>
                          <a:ea typeface="+mn-ea"/>
                          <a:cs typeface="+mn-cs"/>
                        </a:rPr>
                        <a:t>
🐶 Hund einfach mal Hund sein lassen ... 🐶
❓ Warum fällt das Menschen oft so schwer? Was meint ihr: Muten wir unseren Hunden zu viel Erziehung und Druck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415205"/>
                  </a:ext>
                </a:extLst>
              </a:tr>
            </a:tbl>
          </a:graphicData>
        </a:graphic>
      </p:graphicFrame>
      <p:sp>
        <p:nvSpPr>
          <p:cNvPr id="4" name="Text Placeholder 3">
            <a:extLst>
              <a:ext uri="{FF2B5EF4-FFF2-40B4-BE49-F238E27FC236}">
                <a16:creationId xmlns:a16="http://schemas.microsoft.com/office/drawing/2014/main" id="{FFFFB404-6D26-4611-BC45-AFFAFED69828}"/>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2026721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68E2-2AF3-43A9-95C8-681E210D0ED7}"/>
              </a:ext>
            </a:extLst>
          </p:cNvPr>
          <p:cNvSpPr>
            <a:spLocks noGrp="1"/>
          </p:cNvSpPr>
          <p:nvPr>
            <p:ph type="title"/>
          </p:nvPr>
        </p:nvSpPr>
        <p:spPr/>
        <p:txBody>
          <a:bodyPr/>
          <a:lstStyle/>
          <a:p>
            <a:r>
              <a:rPr lang="de-DE"/>
              <a:t>Top-FB-Postings (nach Reichweite) - 10 of 10</a:t>
            </a:r>
            <a:endParaRPr lang="en-US"/>
          </a:p>
        </p:txBody>
      </p:sp>
      <p:graphicFrame>
        <p:nvGraphicFramePr>
          <p:cNvPr id="5" name="Table Placeholder 4">
            <a:extLst>
              <a:ext uri="{FF2B5EF4-FFF2-40B4-BE49-F238E27FC236}">
                <a16:creationId xmlns:a16="http://schemas.microsoft.com/office/drawing/2014/main" id="{4EE4B807-AE4D-4382-B6E8-9DB3D134AD91}"/>
              </a:ext>
            </a:extLst>
          </p:cNvPr>
          <p:cNvGraphicFramePr>
            <a:graphicFrameLocks noGrp="1"/>
          </p:cNvGraphicFramePr>
          <p:nvPr>
            <p:ph type="tbl" sz="quarter" idx="13"/>
            <p:extLst>
              <p:ext uri="{D42A27DB-BD31-4B8C-83A1-F6EECF244321}">
                <p14:modId xmlns:p14="http://schemas.microsoft.com/office/powerpoint/2010/main" val="425697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6653012"/>
                    </a:ext>
                  </a:extLst>
                </a:gridCol>
                <a:gridCol w="493776">
                  <a:extLst>
                    <a:ext uri="{9D8B030D-6E8A-4147-A177-3AD203B41FA5}">
                      <a16:colId xmlns:a16="http://schemas.microsoft.com/office/drawing/2014/main" val="4272816768"/>
                    </a:ext>
                  </a:extLst>
                </a:gridCol>
                <a:gridCol w="493776">
                  <a:extLst>
                    <a:ext uri="{9D8B030D-6E8A-4147-A177-3AD203B41FA5}">
                      <a16:colId xmlns:a16="http://schemas.microsoft.com/office/drawing/2014/main" val="1323182167"/>
                    </a:ext>
                  </a:extLst>
                </a:gridCol>
                <a:gridCol w="493776">
                  <a:extLst>
                    <a:ext uri="{9D8B030D-6E8A-4147-A177-3AD203B41FA5}">
                      <a16:colId xmlns:a16="http://schemas.microsoft.com/office/drawing/2014/main" val="1433550529"/>
                    </a:ext>
                  </a:extLst>
                </a:gridCol>
                <a:gridCol w="493776">
                  <a:extLst>
                    <a:ext uri="{9D8B030D-6E8A-4147-A177-3AD203B41FA5}">
                      <a16:colId xmlns:a16="http://schemas.microsoft.com/office/drawing/2014/main" val="458057645"/>
                    </a:ext>
                  </a:extLst>
                </a:gridCol>
                <a:gridCol w="493776">
                  <a:extLst>
                    <a:ext uri="{9D8B030D-6E8A-4147-A177-3AD203B41FA5}">
                      <a16:colId xmlns:a16="http://schemas.microsoft.com/office/drawing/2014/main" val="3416968327"/>
                    </a:ext>
                  </a:extLst>
                </a:gridCol>
                <a:gridCol w="493776">
                  <a:extLst>
                    <a:ext uri="{9D8B030D-6E8A-4147-A177-3AD203B41FA5}">
                      <a16:colId xmlns:a16="http://schemas.microsoft.com/office/drawing/2014/main" val="1625238887"/>
                    </a:ext>
                  </a:extLst>
                </a:gridCol>
                <a:gridCol w="493776">
                  <a:extLst>
                    <a:ext uri="{9D8B030D-6E8A-4147-A177-3AD203B41FA5}">
                      <a16:colId xmlns:a16="http://schemas.microsoft.com/office/drawing/2014/main" val="205338433"/>
                    </a:ext>
                  </a:extLst>
                </a:gridCol>
                <a:gridCol w="493776">
                  <a:extLst>
                    <a:ext uri="{9D8B030D-6E8A-4147-A177-3AD203B41FA5}">
                      <a16:colId xmlns:a16="http://schemas.microsoft.com/office/drawing/2014/main" val="2530999358"/>
                    </a:ext>
                  </a:extLst>
                </a:gridCol>
                <a:gridCol w="493776">
                  <a:extLst>
                    <a:ext uri="{9D8B030D-6E8A-4147-A177-3AD203B41FA5}">
                      <a16:colId xmlns:a16="http://schemas.microsoft.com/office/drawing/2014/main" val="4005695468"/>
                    </a:ext>
                  </a:extLst>
                </a:gridCol>
                <a:gridCol w="493776">
                  <a:extLst>
                    <a:ext uri="{9D8B030D-6E8A-4147-A177-3AD203B41FA5}">
                      <a16:colId xmlns:a16="http://schemas.microsoft.com/office/drawing/2014/main" val="347073739"/>
                    </a:ext>
                  </a:extLst>
                </a:gridCol>
                <a:gridCol w="493776">
                  <a:extLst>
                    <a:ext uri="{9D8B030D-6E8A-4147-A177-3AD203B41FA5}">
                      <a16:colId xmlns:a16="http://schemas.microsoft.com/office/drawing/2014/main" val="3999678970"/>
                    </a:ext>
                  </a:extLst>
                </a:gridCol>
                <a:gridCol w="493776">
                  <a:extLst>
                    <a:ext uri="{9D8B030D-6E8A-4147-A177-3AD203B41FA5}">
                      <a16:colId xmlns:a16="http://schemas.microsoft.com/office/drawing/2014/main" val="3080979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376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Sendung mit der Maus - 2018-02-25 09:53:48</a:t>
                      </a:r>
                      <a:r>
                        <a:rPr kumimoji="0" lang="de-DE" sz="1000" b="0" i="0" u="none" strike="noStrike" kern="1200" cap="none" spc="0" normalizeH="0" baseline="0" noProof="0">
                          <a:ln>
                            <a:noFill/>
                          </a:ln>
                          <a:solidFill>
                            <a:prstClr val="black"/>
                          </a:solidFill>
                          <a:effectLst/>
                          <a:uLnTx/>
                          <a:uFillTx/>
                          <a:latin typeface="+mn-lt"/>
                          <a:ea typeface="+mn-ea"/>
                          <a:cs typeface="+mn-cs"/>
                        </a:rPr>
                        <a:t>
Wusstest du, dass die Ringe so schön bunt sind, weil mindestens eine Farbe aller Nationalflaggen vertreten sein sollte? Der weiße Hintergrund zählt übrigens auch als Farbe!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9206648"/>
                  </a:ext>
                </a:extLst>
              </a:tr>
            </a:tbl>
          </a:graphicData>
        </a:graphic>
      </p:graphicFrame>
      <p:sp>
        <p:nvSpPr>
          <p:cNvPr id="4" name="Text Placeholder 3">
            <a:extLst>
              <a:ext uri="{FF2B5EF4-FFF2-40B4-BE49-F238E27FC236}">
                <a16:creationId xmlns:a16="http://schemas.microsoft.com/office/drawing/2014/main" id="{DA78FCCE-AEE0-466A-9351-15B9AEACDC11}"/>
              </a:ext>
            </a:extLst>
          </p:cNvPr>
          <p:cNvSpPr>
            <a:spLocks noGrp="1"/>
          </p:cNvSpPr>
          <p:nvPr>
            <p:ph type="body" sz="quarter" idx="14"/>
          </p:nvPr>
        </p:nvSpPr>
        <p:spPr/>
        <p:txBody>
          <a:bodyPr/>
          <a:lstStyle/>
          <a:p>
            <a:r>
              <a:rPr lang="en-US"/>
              <a:t>02/25/2018 - 02/25/2018</a:t>
            </a:r>
          </a:p>
        </p:txBody>
      </p:sp>
    </p:spTree>
    <p:extLst>
      <p:ext uri="{BB962C8B-B14F-4D97-AF65-F5344CB8AC3E}">
        <p14:creationId xmlns:p14="http://schemas.microsoft.com/office/powerpoint/2010/main" val="3591207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952</Words>
  <Application>Microsoft Office PowerPoint</Application>
  <PresentationFormat>On-screen Show (4:3)</PresentationFormat>
  <Paragraphs>475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Top-FB-Postings (nach Reichweite) - 1 of 10</vt:lpstr>
      <vt:lpstr>Top-FB-Postings (nach Reichweite) - 2 of 10</vt:lpstr>
      <vt:lpstr>Top-FB-Postings (nach Reichweite) - 3 of 10</vt:lpstr>
      <vt:lpstr>Top-FB-Postings (nach Reichweite) - 4 of 10</vt:lpstr>
      <vt:lpstr>Top-FB-Postings (nach Reichweite) - 5 of 10</vt:lpstr>
      <vt:lpstr>Top-FB-Postings (nach Reichweite) - 6 of 10</vt:lpstr>
      <vt:lpstr>Top-FB-Postings (nach Reichweite) - 7 of 10</vt:lpstr>
      <vt:lpstr>Top-FB-Postings (nach Reichweite) - 8 of 10</vt:lpstr>
      <vt:lpstr>Top-FB-Postings (nach Reichweite) - 9 of 10</vt:lpstr>
      <vt:lpstr>Top-FB-Postings (nach Reichweite)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Top-FB-Postings (nach Reichweite) - 1 of 10</dc:title>
  <dc:creator>Administrator</dc:creator>
  <cp:lastModifiedBy>Administrator</cp:lastModifiedBy>
  <cp:revision>1</cp:revision>
  <dcterms:created xsi:type="dcterms:W3CDTF">2018-02-26T11:41:26Z</dcterms:created>
  <dcterms:modified xsi:type="dcterms:W3CDTF">2018-02-26T11:46:38Z</dcterms:modified>
</cp:coreProperties>
</file>