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Heimathäppchen - Rezepte aus NRW</c:v>
                </c:pt>
              </c:strCache>
            </c:strRef>
          </c:tx>
          <c:spPr>
            <a:ln w="28575" cap="rnd">
              <a:solidFill>
                <a:schemeClr val="accent1"/>
              </a:solidFill>
              <a:round/>
            </a:ln>
            <a:effectLst/>
          </c:spPr>
          <c:marker>
            <c:symbol val="none"/>
          </c:marker>
          <c:cat>
            <c:numRef>
              <c:f>Sheet1!$A$2:$A$7</c:f>
              <c:numCache>
                <c:formatCode>m/d/yyyy</c:formatCode>
                <c:ptCount val="6"/>
                <c:pt idx="0">
                  <c:v>43052</c:v>
                </c:pt>
                <c:pt idx="1">
                  <c:v>43059</c:v>
                </c:pt>
                <c:pt idx="2">
                  <c:v>43066</c:v>
                </c:pt>
                <c:pt idx="3">
                  <c:v>43073</c:v>
                </c:pt>
                <c:pt idx="4">
                  <c:v>43080</c:v>
                </c:pt>
                <c:pt idx="5">
                  <c:v>43087</c:v>
                </c:pt>
              </c:numCache>
            </c:numRef>
          </c:cat>
          <c:val>
            <c:numRef>
              <c:f>Sheet1!$B$2:$B$7</c:f>
              <c:numCache>
                <c:formatCode>General</c:formatCode>
                <c:ptCount val="6"/>
                <c:pt idx="0">
                  <c:v>31414</c:v>
                </c:pt>
                <c:pt idx="1">
                  <c:v>31836</c:v>
                </c:pt>
                <c:pt idx="2">
                  <c:v>32336</c:v>
                </c:pt>
                <c:pt idx="3">
                  <c:v>32620</c:v>
                </c:pt>
                <c:pt idx="4">
                  <c:v>32738</c:v>
                </c:pt>
                <c:pt idx="5">
                  <c:v>32783</c:v>
                </c:pt>
              </c:numCache>
            </c:numRef>
          </c:val>
          <c:smooth val="0"/>
          <c:extLst>
            <c:ext xmlns:c16="http://schemas.microsoft.com/office/drawing/2014/chart" uri="{C3380CC4-5D6E-409C-BE32-E72D297353CC}">
              <c16:uniqueId val="{00000000-009D-4375-B6C0-901C05E709E0}"/>
            </c:ext>
          </c:extLst>
        </c:ser>
        <c:dLbls>
          <c:showLegendKey val="0"/>
          <c:showVal val="0"/>
          <c:showCatName val="0"/>
          <c:showSerName val="0"/>
          <c:showPercent val="0"/>
          <c:showBubbleSize val="0"/>
        </c:dLbls>
        <c:smooth val="0"/>
        <c:axId val="291651800"/>
        <c:axId val="291650160"/>
      </c:lineChart>
      <c:dateAx>
        <c:axId val="29165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50160"/>
        <c:crosses val="autoZero"/>
        <c:auto val="1"/>
        <c:lblOffset val="100"/>
        <c:baseTimeUnit val="days"/>
      </c:dateAx>
      <c:valAx>
        <c:axId val="2916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5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Heimathäppchen - Rezepte aus NRW</c:v>
                </c:pt>
              </c:strCache>
            </c:strRef>
          </c:tx>
          <c:spPr>
            <a:solidFill>
              <a:schemeClr val="accent1"/>
            </a:solidFill>
            <a:ln>
              <a:noFill/>
            </a:ln>
            <a:effectLst/>
          </c:spPr>
          <c:invertIfNegative val="0"/>
          <c:cat>
            <c:numRef>
              <c:f>Sheet1!$A$2:$A$9</c:f>
              <c:numCache>
                <c:formatCode>m/d/yyyy</c:formatCode>
                <c:ptCount val="8"/>
                <c:pt idx="0">
                  <c:v>43081</c:v>
                </c:pt>
                <c:pt idx="1">
                  <c:v>43082</c:v>
                </c:pt>
                <c:pt idx="2">
                  <c:v>43083</c:v>
                </c:pt>
                <c:pt idx="3">
                  <c:v>43084</c:v>
                </c:pt>
                <c:pt idx="4">
                  <c:v>43085</c:v>
                </c:pt>
                <c:pt idx="5">
                  <c:v>43086</c:v>
                </c:pt>
                <c:pt idx="6">
                  <c:v>43087</c:v>
                </c:pt>
                <c:pt idx="7">
                  <c:v>43088</c:v>
                </c:pt>
              </c:numCache>
            </c:numRef>
          </c:cat>
          <c:val>
            <c:numRef>
              <c:f>Sheet1!$B$2:$B$9</c:f>
              <c:numCache>
                <c:formatCode>General</c:formatCode>
                <c:ptCount val="8"/>
                <c:pt idx="0">
                  <c:v>6</c:v>
                </c:pt>
                <c:pt idx="1">
                  <c:v>19</c:v>
                </c:pt>
                <c:pt idx="2">
                  <c:v>8</c:v>
                </c:pt>
                <c:pt idx="3">
                  <c:v>41</c:v>
                </c:pt>
                <c:pt idx="4">
                  <c:v>15</c:v>
                </c:pt>
                <c:pt idx="5">
                  <c:v>21</c:v>
                </c:pt>
                <c:pt idx="6">
                  <c:v>17</c:v>
                </c:pt>
                <c:pt idx="7">
                  <c:v>16</c:v>
                </c:pt>
              </c:numCache>
            </c:numRef>
          </c:val>
          <c:extLst>
            <c:ext xmlns:c16="http://schemas.microsoft.com/office/drawing/2014/chart" uri="{C3380CC4-5D6E-409C-BE32-E72D297353CC}">
              <c16:uniqueId val="{00000000-CEAF-461E-8C6A-160300276B23}"/>
            </c:ext>
          </c:extLst>
        </c:ser>
        <c:dLbls>
          <c:showLegendKey val="0"/>
          <c:showVal val="0"/>
          <c:showCatName val="0"/>
          <c:showSerName val="0"/>
          <c:showPercent val="0"/>
          <c:showBubbleSize val="0"/>
        </c:dLbls>
        <c:gapWidth val="219"/>
        <c:overlap val="-27"/>
        <c:axId val="291649176"/>
        <c:axId val="291651144"/>
      </c:barChart>
      <c:dateAx>
        <c:axId val="29164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51144"/>
        <c:crosses val="autoZero"/>
        <c:auto val="1"/>
        <c:lblOffset val="100"/>
        <c:baseTimeUnit val="days"/>
      </c:dateAx>
      <c:valAx>
        <c:axId val="29165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4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Heimathäppchen - Rezepte aus NRW</c:v>
                </c:pt>
              </c:strCache>
            </c:strRef>
          </c:tx>
          <c:spPr>
            <a:solidFill>
              <a:schemeClr val="accent1"/>
            </a:solidFill>
            <a:ln>
              <a:noFill/>
            </a:ln>
            <a:effectLst/>
          </c:spPr>
          <c:invertIfNegative val="0"/>
          <c:cat>
            <c:numRef>
              <c:f>Sheet1!$A$2:$A$9</c:f>
              <c:numCache>
                <c:formatCode>m/d/yyyy</c:formatCode>
                <c:ptCount val="8"/>
                <c:pt idx="0">
                  <c:v>43081</c:v>
                </c:pt>
                <c:pt idx="1">
                  <c:v>43082</c:v>
                </c:pt>
                <c:pt idx="2">
                  <c:v>43083</c:v>
                </c:pt>
                <c:pt idx="3">
                  <c:v>43084</c:v>
                </c:pt>
                <c:pt idx="4">
                  <c:v>43085</c:v>
                </c:pt>
                <c:pt idx="5">
                  <c:v>43086</c:v>
                </c:pt>
                <c:pt idx="6">
                  <c:v>43087</c:v>
                </c:pt>
                <c:pt idx="7">
                  <c:v>43088</c:v>
                </c:pt>
              </c:numCache>
            </c:numRef>
          </c:cat>
          <c:val>
            <c:numRef>
              <c:f>Sheet1!$B$2:$B$9</c:f>
              <c:numCache>
                <c:formatCode>General</c:formatCode>
                <c:ptCount val="8"/>
                <c:pt idx="0">
                  <c:v>20247</c:v>
                </c:pt>
                <c:pt idx="1">
                  <c:v>19120</c:v>
                </c:pt>
                <c:pt idx="2">
                  <c:v>23002</c:v>
                </c:pt>
                <c:pt idx="3">
                  <c:v>20766</c:v>
                </c:pt>
                <c:pt idx="4">
                  <c:v>15957</c:v>
                </c:pt>
                <c:pt idx="5">
                  <c:v>18738</c:v>
                </c:pt>
                <c:pt idx="6">
                  <c:v>20603</c:v>
                </c:pt>
                <c:pt idx="7">
                  <c:v>15163</c:v>
                </c:pt>
              </c:numCache>
            </c:numRef>
          </c:val>
          <c:extLst>
            <c:ext xmlns:c16="http://schemas.microsoft.com/office/drawing/2014/chart" uri="{C3380CC4-5D6E-409C-BE32-E72D297353CC}">
              <c16:uniqueId val="{00000000-C64F-4238-972A-0640F7BF9AA5}"/>
            </c:ext>
          </c:extLst>
        </c:ser>
        <c:dLbls>
          <c:showLegendKey val="0"/>
          <c:showVal val="0"/>
          <c:showCatName val="0"/>
          <c:showSerName val="0"/>
          <c:showPercent val="0"/>
          <c:showBubbleSize val="0"/>
        </c:dLbls>
        <c:gapWidth val="219"/>
        <c:overlap val="-27"/>
        <c:axId val="292331592"/>
        <c:axId val="292327000"/>
      </c:barChart>
      <c:dateAx>
        <c:axId val="29233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27000"/>
        <c:crosses val="autoZero"/>
        <c:auto val="1"/>
        <c:lblOffset val="100"/>
        <c:baseTimeUnit val="days"/>
      </c:dateAx>
      <c:valAx>
        <c:axId val="29232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3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000CD-8ED2-4C34-A6AD-B5EF4535BF31}"/>
              </a:ext>
            </a:extLst>
          </p:cNvPr>
          <p:cNvSpPr>
            <a:spLocks noGrp="1"/>
          </p:cNvSpPr>
          <p:nvPr>
            <p:ph type="ctrTitle"/>
          </p:nvPr>
        </p:nvSpPr>
        <p:spPr/>
        <p:txBody>
          <a:bodyPr/>
          <a:lstStyle/>
          <a:p>
            <a:r>
              <a:rPr lang="en-US"/>
              <a:t>w_Heimathäppchen</a:t>
            </a:r>
          </a:p>
        </p:txBody>
      </p:sp>
      <p:sp>
        <p:nvSpPr>
          <p:cNvPr id="3" name="Subtitle 2">
            <a:extLst>
              <a:ext uri="{FF2B5EF4-FFF2-40B4-BE49-F238E27FC236}">
                <a16:creationId xmlns:a16="http://schemas.microsoft.com/office/drawing/2014/main" id="{CDC4E4DC-DCFE-43F3-8868-159B4013845B}"/>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3830440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89715-0C6F-46BF-9616-25BFB0B4F32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810C228-F99A-4225-80AB-1FC92E3DC654}"/>
              </a:ext>
            </a:extLst>
          </p:cNvPr>
          <p:cNvGraphicFramePr>
            <a:graphicFrameLocks noGrp="1"/>
          </p:cNvGraphicFramePr>
          <p:nvPr>
            <p:ph type="tbl" sz="quarter" idx="13"/>
            <p:extLst>
              <p:ext uri="{D42A27DB-BD31-4B8C-83A1-F6EECF244321}">
                <p14:modId xmlns:p14="http://schemas.microsoft.com/office/powerpoint/2010/main" val="124205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31739678"/>
                    </a:ext>
                  </a:extLst>
                </a:gridCol>
                <a:gridCol w="740664">
                  <a:extLst>
                    <a:ext uri="{9D8B030D-6E8A-4147-A177-3AD203B41FA5}">
                      <a16:colId xmlns:a16="http://schemas.microsoft.com/office/drawing/2014/main" val="4032437270"/>
                    </a:ext>
                  </a:extLst>
                </a:gridCol>
                <a:gridCol w="740664">
                  <a:extLst>
                    <a:ext uri="{9D8B030D-6E8A-4147-A177-3AD203B41FA5}">
                      <a16:colId xmlns:a16="http://schemas.microsoft.com/office/drawing/2014/main" val="1500743787"/>
                    </a:ext>
                  </a:extLst>
                </a:gridCol>
                <a:gridCol w="740664">
                  <a:extLst>
                    <a:ext uri="{9D8B030D-6E8A-4147-A177-3AD203B41FA5}">
                      <a16:colId xmlns:a16="http://schemas.microsoft.com/office/drawing/2014/main" val="773392125"/>
                    </a:ext>
                  </a:extLst>
                </a:gridCol>
                <a:gridCol w="740664">
                  <a:extLst>
                    <a:ext uri="{9D8B030D-6E8A-4147-A177-3AD203B41FA5}">
                      <a16:colId xmlns:a16="http://schemas.microsoft.com/office/drawing/2014/main" val="980496496"/>
                    </a:ext>
                  </a:extLst>
                </a:gridCol>
                <a:gridCol w="740664">
                  <a:extLst>
                    <a:ext uri="{9D8B030D-6E8A-4147-A177-3AD203B41FA5}">
                      <a16:colId xmlns:a16="http://schemas.microsoft.com/office/drawing/2014/main" val="2986624749"/>
                    </a:ext>
                  </a:extLst>
                </a:gridCol>
                <a:gridCol w="740664">
                  <a:extLst>
                    <a:ext uri="{9D8B030D-6E8A-4147-A177-3AD203B41FA5}">
                      <a16:colId xmlns:a16="http://schemas.microsoft.com/office/drawing/2014/main" val="1899881643"/>
                    </a:ext>
                  </a:extLst>
                </a:gridCol>
                <a:gridCol w="740664">
                  <a:extLst>
                    <a:ext uri="{9D8B030D-6E8A-4147-A177-3AD203B41FA5}">
                      <a16:colId xmlns:a16="http://schemas.microsoft.com/office/drawing/2014/main" val="3439818045"/>
                    </a:ext>
                  </a:extLst>
                </a:gridCol>
                <a:gridCol w="740664">
                  <a:extLst>
                    <a:ext uri="{9D8B030D-6E8A-4147-A177-3AD203B41FA5}">
                      <a16:colId xmlns:a16="http://schemas.microsoft.com/office/drawing/2014/main" val="3031527697"/>
                    </a:ext>
                  </a:extLst>
                </a:gridCol>
                <a:gridCol w="740664">
                  <a:extLst>
                    <a:ext uri="{9D8B030D-6E8A-4147-A177-3AD203B41FA5}">
                      <a16:colId xmlns:a16="http://schemas.microsoft.com/office/drawing/2014/main" val="25038519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57064875"/>
                  </a:ext>
                </a:extLst>
              </a:tr>
              <a:tr h="370840">
                <a:tc>
                  <a:txBody>
                    <a:bodyPr/>
                    <a:lstStyle/>
                    <a:p>
                      <a:r>
                        <a:rPr lang="en-US" sz="1000"/>
                        <a:t>Heimathäppchen - Rezepte aus NRW</a:t>
                      </a:r>
                    </a:p>
                  </a:txBody>
                  <a:tcPr/>
                </a:tc>
                <a:tc>
                  <a:txBody>
                    <a:bodyPr/>
                    <a:lstStyle/>
                    <a:p>
                      <a:r>
                        <a:rPr lang="en-US" sz="1000"/>
                        <a:t>31993</a:t>
                      </a:r>
                    </a:p>
                  </a:txBody>
                  <a:tcPr/>
                </a:tc>
                <a:tc>
                  <a:txBody>
                    <a:bodyPr/>
                    <a:lstStyle/>
                    <a:p>
                      <a:r>
                        <a:rPr lang="en-US" sz="1000"/>
                        <a:t>4876</a:t>
                      </a:r>
                    </a:p>
                  </a:txBody>
                  <a:tcPr/>
                </a:tc>
                <a:tc>
                  <a:txBody>
                    <a:bodyPr/>
                    <a:lstStyle/>
                    <a:p>
                      <a:r>
                        <a:rPr lang="en-US" sz="1000"/>
                        <a:t>31</a:t>
                      </a:r>
                    </a:p>
                  </a:txBody>
                  <a:tcPr/>
                </a:tc>
                <a:tc>
                  <a:txBody>
                    <a:bodyPr/>
                    <a:lstStyle/>
                    <a:p>
                      <a:r>
                        <a:rPr lang="en-US" sz="1000"/>
                        <a:t>5402</a:t>
                      </a:r>
                    </a:p>
                  </a:txBody>
                  <a:tcPr/>
                </a:tc>
                <a:tc>
                  <a:txBody>
                    <a:bodyPr/>
                    <a:lstStyle/>
                    <a:p>
                      <a:r>
                        <a:rPr lang="en-US" sz="1000"/>
                        <a:t>1489</a:t>
                      </a:r>
                    </a:p>
                  </a:txBody>
                  <a:tcPr/>
                </a:tc>
                <a:tc>
                  <a:txBody>
                    <a:bodyPr/>
                    <a:lstStyle/>
                    <a:p>
                      <a:r>
                        <a:rPr lang="en-US" sz="1000"/>
                        <a:t>1484</a:t>
                      </a:r>
                    </a:p>
                  </a:txBody>
                  <a:tcPr/>
                </a:tc>
                <a:tc>
                  <a:txBody>
                    <a:bodyPr/>
                    <a:lstStyle/>
                    <a:p>
                      <a:r>
                        <a:rPr lang="en-US" sz="1000"/>
                        <a:t>0</a:t>
                      </a:r>
                    </a:p>
                  </a:txBody>
                  <a:tcPr/>
                </a:tc>
                <a:tc>
                  <a:txBody>
                    <a:bodyPr/>
                    <a:lstStyle/>
                    <a:p>
                      <a:r>
                        <a:rPr lang="en-US" sz="1000"/>
                        <a:t>0.9141%</a:t>
                      </a:r>
                    </a:p>
                  </a:txBody>
                  <a:tcPr/>
                </a:tc>
                <a:tc>
                  <a:txBody>
                    <a:bodyPr/>
                    <a:lstStyle/>
                    <a:p>
                      <a:r>
                        <a:rPr lang="en-US" sz="1000"/>
                        <a:t>0.0%</a:t>
                      </a:r>
                    </a:p>
                  </a:txBody>
                  <a:tcPr/>
                </a:tc>
                <a:extLst>
                  <a:ext uri="{0D108BD9-81ED-4DB2-BD59-A6C34878D82A}">
                    <a16:rowId xmlns:a16="http://schemas.microsoft.com/office/drawing/2014/main" val="3625579307"/>
                  </a:ext>
                </a:extLst>
              </a:tr>
            </a:tbl>
          </a:graphicData>
        </a:graphic>
      </p:graphicFrame>
      <p:sp>
        <p:nvSpPr>
          <p:cNvPr id="4" name="Text Placeholder 3">
            <a:extLst>
              <a:ext uri="{FF2B5EF4-FFF2-40B4-BE49-F238E27FC236}">
                <a16:creationId xmlns:a16="http://schemas.microsoft.com/office/drawing/2014/main" id="{F47AB920-E9EB-4E5B-94E2-7A959018D22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75511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2260-EF94-4ECD-AA0E-7F4063CE53F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1AF5721-76C9-490E-9B20-7974B5B8BD55}"/>
              </a:ext>
            </a:extLst>
          </p:cNvPr>
          <p:cNvGraphicFramePr>
            <a:graphicFrameLocks noGrp="1"/>
          </p:cNvGraphicFramePr>
          <p:nvPr>
            <p:ph type="chart" sz="quarter" idx="13"/>
            <p:extLst>
              <p:ext uri="{D42A27DB-BD31-4B8C-83A1-F6EECF244321}">
                <p14:modId xmlns:p14="http://schemas.microsoft.com/office/powerpoint/2010/main" val="3978647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909E5-6D37-47A2-8920-3C36F56823AE}"/>
              </a:ext>
            </a:extLst>
          </p:cNvPr>
          <p:cNvSpPr>
            <a:spLocks noGrp="1"/>
          </p:cNvSpPr>
          <p:nvPr>
            <p:ph type="body" sz="quarter" idx="14"/>
          </p:nvPr>
        </p:nvSpPr>
        <p:spPr/>
        <p:txBody>
          <a:bodyPr/>
          <a:lstStyle/>
          <a:p>
            <a:r>
              <a:rPr lang="en-US"/>
              <a:t>11/13/2017 - 12/24/2017</a:t>
            </a:r>
          </a:p>
        </p:txBody>
      </p:sp>
      <p:sp>
        <p:nvSpPr>
          <p:cNvPr id="5" name="Footer Placeholder 4">
            <a:extLst>
              <a:ext uri="{FF2B5EF4-FFF2-40B4-BE49-F238E27FC236}">
                <a16:creationId xmlns:a16="http://schemas.microsoft.com/office/drawing/2014/main" id="{F14FED2B-3A40-4516-9BCB-C55C84B82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839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1803-A6B2-4B41-998B-92243CB1E1AE}"/>
              </a:ext>
            </a:extLst>
          </p:cNvPr>
          <p:cNvSpPr>
            <a:spLocks noGrp="1"/>
          </p:cNvSpPr>
          <p:nvPr>
            <p:ph type="title"/>
          </p:nvPr>
        </p:nvSpPr>
        <p:spPr/>
        <p:txBody>
          <a:bodyPr/>
          <a:lstStyle/>
          <a:p>
            <a:r>
              <a:rPr lang="en-US"/>
              <a:t>Veränderung FB-Fanzahl</a:t>
            </a:r>
          </a:p>
        </p:txBody>
      </p:sp>
      <p:graphicFrame>
        <p:nvGraphicFramePr>
          <p:cNvPr id="6" name="Chart Placeholder 5">
            <a:extLst>
              <a:ext uri="{FF2B5EF4-FFF2-40B4-BE49-F238E27FC236}">
                <a16:creationId xmlns:a16="http://schemas.microsoft.com/office/drawing/2014/main" id="{487FB71C-446C-43CE-9BED-BD257B33F849}"/>
              </a:ext>
            </a:extLst>
          </p:cNvPr>
          <p:cNvGraphicFramePr>
            <a:graphicFrameLocks noGrp="1"/>
          </p:cNvGraphicFramePr>
          <p:nvPr>
            <p:ph type="chart" sz="quarter" idx="13"/>
            <p:extLst>
              <p:ext uri="{D42A27DB-BD31-4B8C-83A1-F6EECF244321}">
                <p14:modId xmlns:p14="http://schemas.microsoft.com/office/powerpoint/2010/main" val="1321582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B82F84-34A5-4707-A1F8-46352BA51CE9}"/>
              </a:ext>
            </a:extLst>
          </p:cNvPr>
          <p:cNvSpPr>
            <a:spLocks noGrp="1"/>
          </p:cNvSpPr>
          <p:nvPr>
            <p:ph type="body" sz="quarter" idx="14"/>
          </p:nvPr>
        </p:nvSpPr>
        <p:spPr/>
        <p:txBody>
          <a:bodyPr/>
          <a:lstStyle/>
          <a:p>
            <a:r>
              <a:rPr lang="en-US"/>
              <a:t>12/12/2017 - 12/19/2017</a:t>
            </a:r>
          </a:p>
        </p:txBody>
      </p:sp>
      <p:sp>
        <p:nvSpPr>
          <p:cNvPr id="5" name="Footer Placeholder 4">
            <a:extLst>
              <a:ext uri="{FF2B5EF4-FFF2-40B4-BE49-F238E27FC236}">
                <a16:creationId xmlns:a16="http://schemas.microsoft.com/office/drawing/2014/main" id="{E14B17C7-F219-4FA0-96DA-753B86F12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219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B82A5-6FD8-4CBF-8BEF-4E958F7D920F}"/>
              </a:ext>
            </a:extLst>
          </p:cNvPr>
          <p:cNvSpPr>
            <a:spLocks noGrp="1"/>
          </p:cNvSpPr>
          <p:nvPr>
            <p:ph type="title"/>
          </p:nvPr>
        </p:nvSpPr>
        <p:spPr/>
        <p:txBody>
          <a:bodyPr/>
          <a:lstStyle/>
          <a:p>
            <a:r>
              <a:rPr lang="en-US"/>
              <a:t>FB-Reichweite</a:t>
            </a:r>
          </a:p>
        </p:txBody>
      </p:sp>
      <p:graphicFrame>
        <p:nvGraphicFramePr>
          <p:cNvPr id="6" name="Chart Placeholder 5">
            <a:extLst>
              <a:ext uri="{FF2B5EF4-FFF2-40B4-BE49-F238E27FC236}">
                <a16:creationId xmlns:a16="http://schemas.microsoft.com/office/drawing/2014/main" id="{2BB69451-0232-4151-9926-A093366A8982}"/>
              </a:ext>
            </a:extLst>
          </p:cNvPr>
          <p:cNvGraphicFramePr>
            <a:graphicFrameLocks noGrp="1"/>
          </p:cNvGraphicFramePr>
          <p:nvPr>
            <p:ph type="chart" sz="quarter" idx="13"/>
            <p:extLst>
              <p:ext uri="{D42A27DB-BD31-4B8C-83A1-F6EECF244321}">
                <p14:modId xmlns:p14="http://schemas.microsoft.com/office/powerpoint/2010/main" val="3979060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BF34B-E476-4AB5-81B4-2F70186BF877}"/>
              </a:ext>
            </a:extLst>
          </p:cNvPr>
          <p:cNvSpPr>
            <a:spLocks noGrp="1"/>
          </p:cNvSpPr>
          <p:nvPr>
            <p:ph type="body" sz="quarter" idx="14"/>
          </p:nvPr>
        </p:nvSpPr>
        <p:spPr/>
        <p:txBody>
          <a:bodyPr/>
          <a:lstStyle/>
          <a:p>
            <a:r>
              <a:rPr lang="en-US"/>
              <a:t>12/12/2017 - 12/19/2017</a:t>
            </a:r>
          </a:p>
        </p:txBody>
      </p:sp>
      <p:sp>
        <p:nvSpPr>
          <p:cNvPr id="5" name="Footer Placeholder 4">
            <a:extLst>
              <a:ext uri="{FF2B5EF4-FFF2-40B4-BE49-F238E27FC236}">
                <a16:creationId xmlns:a16="http://schemas.microsoft.com/office/drawing/2014/main" id="{7A8B344C-19A7-4DD9-8E6F-DCA627D9C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212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1A9D-3F0A-44FC-99CA-2D84889C791E}"/>
              </a:ext>
            </a:extLst>
          </p:cNvPr>
          <p:cNvSpPr>
            <a:spLocks noGrp="1"/>
          </p:cNvSpPr>
          <p:nvPr>
            <p:ph type="title"/>
          </p:nvPr>
        </p:nvSpPr>
        <p:spPr/>
        <p:txBody>
          <a:bodyPr/>
          <a:lstStyle/>
          <a:p>
            <a:r>
              <a:rPr lang="de-DE"/>
              <a:t>Top-FB-Postings (nach Reichweite) - 1 of 9</a:t>
            </a:r>
            <a:endParaRPr lang="en-US"/>
          </a:p>
        </p:txBody>
      </p:sp>
      <p:graphicFrame>
        <p:nvGraphicFramePr>
          <p:cNvPr id="5" name="Table Placeholder 4">
            <a:extLst>
              <a:ext uri="{FF2B5EF4-FFF2-40B4-BE49-F238E27FC236}">
                <a16:creationId xmlns:a16="http://schemas.microsoft.com/office/drawing/2014/main" id="{E7756281-F9EE-4CC9-9630-C2FA911FDA5B}"/>
              </a:ext>
            </a:extLst>
          </p:cNvPr>
          <p:cNvGraphicFramePr>
            <a:graphicFrameLocks noGrp="1"/>
          </p:cNvGraphicFramePr>
          <p:nvPr>
            <p:ph type="tbl" sz="quarter" idx="13"/>
            <p:extLst>
              <p:ext uri="{D42A27DB-BD31-4B8C-83A1-F6EECF244321}">
                <p14:modId xmlns:p14="http://schemas.microsoft.com/office/powerpoint/2010/main" val="2753146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941975733"/>
                    </a:ext>
                  </a:extLst>
                </a:gridCol>
                <a:gridCol w="576072">
                  <a:extLst>
                    <a:ext uri="{9D8B030D-6E8A-4147-A177-3AD203B41FA5}">
                      <a16:colId xmlns:a16="http://schemas.microsoft.com/office/drawing/2014/main" val="2147433328"/>
                    </a:ext>
                  </a:extLst>
                </a:gridCol>
                <a:gridCol w="576072">
                  <a:extLst>
                    <a:ext uri="{9D8B030D-6E8A-4147-A177-3AD203B41FA5}">
                      <a16:colId xmlns:a16="http://schemas.microsoft.com/office/drawing/2014/main" val="1402644982"/>
                    </a:ext>
                  </a:extLst>
                </a:gridCol>
                <a:gridCol w="576072">
                  <a:extLst>
                    <a:ext uri="{9D8B030D-6E8A-4147-A177-3AD203B41FA5}">
                      <a16:colId xmlns:a16="http://schemas.microsoft.com/office/drawing/2014/main" val="216815274"/>
                    </a:ext>
                  </a:extLst>
                </a:gridCol>
                <a:gridCol w="576072">
                  <a:extLst>
                    <a:ext uri="{9D8B030D-6E8A-4147-A177-3AD203B41FA5}">
                      <a16:colId xmlns:a16="http://schemas.microsoft.com/office/drawing/2014/main" val="617563966"/>
                    </a:ext>
                  </a:extLst>
                </a:gridCol>
                <a:gridCol w="576072">
                  <a:extLst>
                    <a:ext uri="{9D8B030D-6E8A-4147-A177-3AD203B41FA5}">
                      <a16:colId xmlns:a16="http://schemas.microsoft.com/office/drawing/2014/main" val="1265094885"/>
                    </a:ext>
                  </a:extLst>
                </a:gridCol>
                <a:gridCol w="576072">
                  <a:extLst>
                    <a:ext uri="{9D8B030D-6E8A-4147-A177-3AD203B41FA5}">
                      <a16:colId xmlns:a16="http://schemas.microsoft.com/office/drawing/2014/main" val="59266405"/>
                    </a:ext>
                  </a:extLst>
                </a:gridCol>
                <a:gridCol w="576072">
                  <a:extLst>
                    <a:ext uri="{9D8B030D-6E8A-4147-A177-3AD203B41FA5}">
                      <a16:colId xmlns:a16="http://schemas.microsoft.com/office/drawing/2014/main" val="1563312243"/>
                    </a:ext>
                  </a:extLst>
                </a:gridCol>
                <a:gridCol w="576072">
                  <a:extLst>
                    <a:ext uri="{9D8B030D-6E8A-4147-A177-3AD203B41FA5}">
                      <a16:colId xmlns:a16="http://schemas.microsoft.com/office/drawing/2014/main" val="4285651404"/>
                    </a:ext>
                  </a:extLst>
                </a:gridCol>
                <a:gridCol w="576072">
                  <a:extLst>
                    <a:ext uri="{9D8B030D-6E8A-4147-A177-3AD203B41FA5}">
                      <a16:colId xmlns:a16="http://schemas.microsoft.com/office/drawing/2014/main" val="2244304362"/>
                    </a:ext>
                  </a:extLst>
                </a:gridCol>
                <a:gridCol w="493776">
                  <a:extLst>
                    <a:ext uri="{9D8B030D-6E8A-4147-A177-3AD203B41FA5}">
                      <a16:colId xmlns:a16="http://schemas.microsoft.com/office/drawing/2014/main" val="1842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55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- 2017-11-23 18:05:00</a:t>
                      </a:r>
                      <a:r>
                        <a:rPr kumimoji="0" lang="de-DE" sz="1000" b="0" i="0" u="none" strike="noStrike" kern="1200" cap="none" spc="0" normalizeH="0" baseline="0" noProof="0">
                          <a:ln>
                            <a:noFill/>
                          </a:ln>
                          <a:solidFill>
                            <a:prstClr val="black"/>
                          </a:solidFill>
                          <a:effectLst/>
                          <a:uLnTx/>
                          <a:uFillTx/>
                          <a:latin typeface="+mn-lt"/>
                          <a:ea typeface="+mn-ea"/>
                          <a:cs typeface="+mn-cs"/>
                        </a:rPr>
                        <a:t>
Reisfladen! Und alle so: Häh ❓❓❓ Das deutsche Reisfladen-Gebiet endet nämlich bereits kurz hinter Aachen. Ursprünglich kommt das leckere Küchlein aus Ostbelgien 🇧🇪 und der niederländischen Provinz Limburg 🇳🇱. Vielleicht verhelft ihr dem Reisfladen ja zu größerer Bekanntheit...
➡️ Rezept: http://www.wdr.de/k/reisfladen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47292410"/>
                  </a:ext>
                </a:extLst>
              </a:tr>
            </a:tbl>
          </a:graphicData>
        </a:graphic>
      </p:graphicFrame>
      <p:sp>
        <p:nvSpPr>
          <p:cNvPr id="4" name="Text Placeholder 3">
            <a:extLst>
              <a:ext uri="{FF2B5EF4-FFF2-40B4-BE49-F238E27FC236}">
                <a16:creationId xmlns:a16="http://schemas.microsoft.com/office/drawing/2014/main" id="{AD50B3E2-5393-4B74-B44D-22A792ED133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85849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602B-08FA-4860-9C2F-49BD2861D605}"/>
              </a:ext>
            </a:extLst>
          </p:cNvPr>
          <p:cNvSpPr>
            <a:spLocks noGrp="1"/>
          </p:cNvSpPr>
          <p:nvPr>
            <p:ph type="title"/>
          </p:nvPr>
        </p:nvSpPr>
        <p:spPr/>
        <p:txBody>
          <a:bodyPr/>
          <a:lstStyle/>
          <a:p>
            <a:r>
              <a:rPr lang="de-DE"/>
              <a:t>Top-FB-Postings (nach Reichweite) - 2 of 9</a:t>
            </a:r>
            <a:endParaRPr lang="en-US"/>
          </a:p>
        </p:txBody>
      </p:sp>
      <p:graphicFrame>
        <p:nvGraphicFramePr>
          <p:cNvPr id="5" name="Table Placeholder 4">
            <a:extLst>
              <a:ext uri="{FF2B5EF4-FFF2-40B4-BE49-F238E27FC236}">
                <a16:creationId xmlns:a16="http://schemas.microsoft.com/office/drawing/2014/main" id="{103A7B0D-25CE-4537-84DF-D60ED03A63D3}"/>
              </a:ext>
            </a:extLst>
          </p:cNvPr>
          <p:cNvGraphicFramePr>
            <a:graphicFrameLocks noGrp="1"/>
          </p:cNvGraphicFramePr>
          <p:nvPr>
            <p:ph type="tbl" sz="quarter" idx="13"/>
            <p:extLst>
              <p:ext uri="{D42A27DB-BD31-4B8C-83A1-F6EECF244321}">
                <p14:modId xmlns:p14="http://schemas.microsoft.com/office/powerpoint/2010/main" val="706646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860735105"/>
                    </a:ext>
                  </a:extLst>
                </a:gridCol>
                <a:gridCol w="576072">
                  <a:extLst>
                    <a:ext uri="{9D8B030D-6E8A-4147-A177-3AD203B41FA5}">
                      <a16:colId xmlns:a16="http://schemas.microsoft.com/office/drawing/2014/main" val="3425203544"/>
                    </a:ext>
                  </a:extLst>
                </a:gridCol>
                <a:gridCol w="576072">
                  <a:extLst>
                    <a:ext uri="{9D8B030D-6E8A-4147-A177-3AD203B41FA5}">
                      <a16:colId xmlns:a16="http://schemas.microsoft.com/office/drawing/2014/main" val="579038782"/>
                    </a:ext>
                  </a:extLst>
                </a:gridCol>
                <a:gridCol w="576072">
                  <a:extLst>
                    <a:ext uri="{9D8B030D-6E8A-4147-A177-3AD203B41FA5}">
                      <a16:colId xmlns:a16="http://schemas.microsoft.com/office/drawing/2014/main" val="3905381127"/>
                    </a:ext>
                  </a:extLst>
                </a:gridCol>
                <a:gridCol w="576072">
                  <a:extLst>
                    <a:ext uri="{9D8B030D-6E8A-4147-A177-3AD203B41FA5}">
                      <a16:colId xmlns:a16="http://schemas.microsoft.com/office/drawing/2014/main" val="1078836505"/>
                    </a:ext>
                  </a:extLst>
                </a:gridCol>
                <a:gridCol w="576072">
                  <a:extLst>
                    <a:ext uri="{9D8B030D-6E8A-4147-A177-3AD203B41FA5}">
                      <a16:colId xmlns:a16="http://schemas.microsoft.com/office/drawing/2014/main" val="964563562"/>
                    </a:ext>
                  </a:extLst>
                </a:gridCol>
                <a:gridCol w="576072">
                  <a:extLst>
                    <a:ext uri="{9D8B030D-6E8A-4147-A177-3AD203B41FA5}">
                      <a16:colId xmlns:a16="http://schemas.microsoft.com/office/drawing/2014/main" val="3258275124"/>
                    </a:ext>
                  </a:extLst>
                </a:gridCol>
                <a:gridCol w="576072">
                  <a:extLst>
                    <a:ext uri="{9D8B030D-6E8A-4147-A177-3AD203B41FA5}">
                      <a16:colId xmlns:a16="http://schemas.microsoft.com/office/drawing/2014/main" val="308503862"/>
                    </a:ext>
                  </a:extLst>
                </a:gridCol>
                <a:gridCol w="576072">
                  <a:extLst>
                    <a:ext uri="{9D8B030D-6E8A-4147-A177-3AD203B41FA5}">
                      <a16:colId xmlns:a16="http://schemas.microsoft.com/office/drawing/2014/main" val="3585348635"/>
                    </a:ext>
                  </a:extLst>
                </a:gridCol>
                <a:gridCol w="576072">
                  <a:extLst>
                    <a:ext uri="{9D8B030D-6E8A-4147-A177-3AD203B41FA5}">
                      <a16:colId xmlns:a16="http://schemas.microsoft.com/office/drawing/2014/main" val="1177788857"/>
                    </a:ext>
                  </a:extLst>
                </a:gridCol>
                <a:gridCol w="493776">
                  <a:extLst>
                    <a:ext uri="{9D8B030D-6E8A-4147-A177-3AD203B41FA5}">
                      <a16:colId xmlns:a16="http://schemas.microsoft.com/office/drawing/2014/main" val="1394995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626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- 2017-11-01 14:30:00</a:t>
                      </a:r>
                      <a:r>
                        <a:rPr kumimoji="0" lang="en-US" sz="1000" b="0" i="0" u="none" strike="noStrike" kern="1200" cap="none" spc="0" normalizeH="0" baseline="0" noProof="0">
                          <a:ln>
                            <a:noFill/>
                          </a:ln>
                          <a:solidFill>
                            <a:prstClr val="black"/>
                          </a:solidFill>
                          <a:effectLst/>
                          <a:uLnTx/>
                          <a:uFillTx/>
                          <a:latin typeface="+mn-lt"/>
                          <a:ea typeface="+mn-ea"/>
                          <a:cs typeface="+mn-cs"/>
                        </a:rPr>
                        <a:t>
Mensch Eifel - bei euch heißt 🥔🥓 "Auflauf" aber auch nicht weniger als "du wirst drei Tage satt sein"! 😉 Liebe Nicht-Eifler: Das hier heißt "Backesgrumbeere" - Backes für Backofen und Grumbeere für "Kartoffel". Häppchen-Fans, was sagt man eigentlich bei euch zu "Kartoffel"? 🤔
➡️ Rezept: http://www1.wdr.de/verbraucher/rezepte/heimathaeppchen/backesgrumbeere-104.html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043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- 2017-11-04 14:00:00</a:t>
                      </a:r>
                      <a:r>
                        <a:rPr kumimoji="0" lang="de-DE" sz="1000" b="0" i="0" u="none" strike="noStrike" kern="1200" cap="none" spc="0" normalizeH="0" baseline="0" noProof="0">
                          <a:ln>
                            <a:noFill/>
                          </a:ln>
                          <a:solidFill>
                            <a:prstClr val="black"/>
                          </a:solidFill>
                          <a:effectLst/>
                          <a:uLnTx/>
                          <a:uFillTx/>
                          <a:latin typeface="+mn-lt"/>
                          <a:ea typeface="+mn-ea"/>
                          <a:cs typeface="+mn-cs"/>
                        </a:rPr>
                        <a:t>
Der Strohsemmel 😋😋 ist eine Gebäcksorte 🥞, die aus der Hansestadt Lemgo kommt, aber auch in anderen lippischen Orten hergestellt und verkauft wird. 
➡️ Rezept: www.wdr.de/k/Lemgoer-Strohsemmel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6820461"/>
                  </a:ext>
                </a:extLst>
              </a:tr>
            </a:tbl>
          </a:graphicData>
        </a:graphic>
      </p:graphicFrame>
      <p:sp>
        <p:nvSpPr>
          <p:cNvPr id="4" name="Text Placeholder 3">
            <a:extLst>
              <a:ext uri="{FF2B5EF4-FFF2-40B4-BE49-F238E27FC236}">
                <a16:creationId xmlns:a16="http://schemas.microsoft.com/office/drawing/2014/main" id="{1E8CFA70-028D-479F-A262-9C6F9726CDC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03231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718E-E62F-49C3-B679-994DF401B402}"/>
              </a:ext>
            </a:extLst>
          </p:cNvPr>
          <p:cNvSpPr>
            <a:spLocks noGrp="1"/>
          </p:cNvSpPr>
          <p:nvPr>
            <p:ph type="title"/>
          </p:nvPr>
        </p:nvSpPr>
        <p:spPr/>
        <p:txBody>
          <a:bodyPr/>
          <a:lstStyle/>
          <a:p>
            <a:r>
              <a:rPr lang="de-DE"/>
              <a:t>Top-FB-Postings (nach Reichweite) - 3 of 9</a:t>
            </a:r>
            <a:endParaRPr lang="en-US"/>
          </a:p>
        </p:txBody>
      </p:sp>
      <p:graphicFrame>
        <p:nvGraphicFramePr>
          <p:cNvPr id="5" name="Table Placeholder 4">
            <a:extLst>
              <a:ext uri="{FF2B5EF4-FFF2-40B4-BE49-F238E27FC236}">
                <a16:creationId xmlns:a16="http://schemas.microsoft.com/office/drawing/2014/main" id="{0208C68F-4FD9-49EE-A0C9-557A2527873E}"/>
              </a:ext>
            </a:extLst>
          </p:cNvPr>
          <p:cNvGraphicFramePr>
            <a:graphicFrameLocks noGrp="1"/>
          </p:cNvGraphicFramePr>
          <p:nvPr>
            <p:ph type="tbl" sz="quarter" idx="13"/>
            <p:extLst>
              <p:ext uri="{D42A27DB-BD31-4B8C-83A1-F6EECF244321}">
                <p14:modId xmlns:p14="http://schemas.microsoft.com/office/powerpoint/2010/main" val="395732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441494655"/>
                    </a:ext>
                  </a:extLst>
                </a:gridCol>
                <a:gridCol w="576072">
                  <a:extLst>
                    <a:ext uri="{9D8B030D-6E8A-4147-A177-3AD203B41FA5}">
                      <a16:colId xmlns:a16="http://schemas.microsoft.com/office/drawing/2014/main" val="160075857"/>
                    </a:ext>
                  </a:extLst>
                </a:gridCol>
                <a:gridCol w="576072">
                  <a:extLst>
                    <a:ext uri="{9D8B030D-6E8A-4147-A177-3AD203B41FA5}">
                      <a16:colId xmlns:a16="http://schemas.microsoft.com/office/drawing/2014/main" val="4266279592"/>
                    </a:ext>
                  </a:extLst>
                </a:gridCol>
                <a:gridCol w="576072">
                  <a:extLst>
                    <a:ext uri="{9D8B030D-6E8A-4147-A177-3AD203B41FA5}">
                      <a16:colId xmlns:a16="http://schemas.microsoft.com/office/drawing/2014/main" val="3518762574"/>
                    </a:ext>
                  </a:extLst>
                </a:gridCol>
                <a:gridCol w="576072">
                  <a:extLst>
                    <a:ext uri="{9D8B030D-6E8A-4147-A177-3AD203B41FA5}">
                      <a16:colId xmlns:a16="http://schemas.microsoft.com/office/drawing/2014/main" val="2318869558"/>
                    </a:ext>
                  </a:extLst>
                </a:gridCol>
                <a:gridCol w="576072">
                  <a:extLst>
                    <a:ext uri="{9D8B030D-6E8A-4147-A177-3AD203B41FA5}">
                      <a16:colId xmlns:a16="http://schemas.microsoft.com/office/drawing/2014/main" val="1777885871"/>
                    </a:ext>
                  </a:extLst>
                </a:gridCol>
                <a:gridCol w="576072">
                  <a:extLst>
                    <a:ext uri="{9D8B030D-6E8A-4147-A177-3AD203B41FA5}">
                      <a16:colId xmlns:a16="http://schemas.microsoft.com/office/drawing/2014/main" val="1321408242"/>
                    </a:ext>
                  </a:extLst>
                </a:gridCol>
                <a:gridCol w="576072">
                  <a:extLst>
                    <a:ext uri="{9D8B030D-6E8A-4147-A177-3AD203B41FA5}">
                      <a16:colId xmlns:a16="http://schemas.microsoft.com/office/drawing/2014/main" val="126775608"/>
                    </a:ext>
                  </a:extLst>
                </a:gridCol>
                <a:gridCol w="576072">
                  <a:extLst>
                    <a:ext uri="{9D8B030D-6E8A-4147-A177-3AD203B41FA5}">
                      <a16:colId xmlns:a16="http://schemas.microsoft.com/office/drawing/2014/main" val="984726290"/>
                    </a:ext>
                  </a:extLst>
                </a:gridCol>
                <a:gridCol w="576072">
                  <a:extLst>
                    <a:ext uri="{9D8B030D-6E8A-4147-A177-3AD203B41FA5}">
                      <a16:colId xmlns:a16="http://schemas.microsoft.com/office/drawing/2014/main" val="110807188"/>
                    </a:ext>
                  </a:extLst>
                </a:gridCol>
                <a:gridCol w="493776">
                  <a:extLst>
                    <a:ext uri="{9D8B030D-6E8A-4147-A177-3AD203B41FA5}">
                      <a16:colId xmlns:a16="http://schemas.microsoft.com/office/drawing/2014/main" val="337456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71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- 2017-11-25 12:00:00</a:t>
                      </a:r>
                      <a:r>
                        <a:rPr kumimoji="0" lang="de-DE" sz="1000" b="0" i="0" u="none" strike="noStrike" kern="1200" cap="none" spc="0" normalizeH="0" baseline="0" noProof="0">
                          <a:ln>
                            <a:noFill/>
                          </a:ln>
                          <a:solidFill>
                            <a:prstClr val="black"/>
                          </a:solidFill>
                          <a:effectLst/>
                          <a:uLnTx/>
                          <a:uFillTx/>
                          <a:latin typeface="+mn-lt"/>
                          <a:ea typeface="+mn-ea"/>
                          <a:cs typeface="+mn-cs"/>
                        </a:rPr>
                        <a:t>
Hedewittken wurden 1684 erstmals urkundlich erwähnt. ✍️ Damals verbot ☝️ der fiese "Simon Heinrich Graf und edler Herr zu Lippe" die leckeren Brötchen. Doch die Lipper ließen sich nichts verbieten - schon gar nicht ihre geliebten Hedewittken. Und ihr dürft sie natürlich völlig straffrei nachbacken. 😉
➡️ Rezept: http://www.wdr.de/k/hedewittken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0241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- 2017-11-30 18:04:50</a:t>
                      </a:r>
                      <a:r>
                        <a:rPr kumimoji="0" lang="de-DE" sz="1000" b="0" i="0" u="none" strike="noStrike" kern="1200" cap="none" spc="0" normalizeH="0" baseline="0" noProof="0">
                          <a:ln>
                            <a:noFill/>
                          </a:ln>
                          <a:solidFill>
                            <a:prstClr val="black"/>
                          </a:solidFill>
                          <a:effectLst/>
                          <a:uLnTx/>
                          <a:uFillTx/>
                          <a:latin typeface="+mn-lt"/>
                          <a:ea typeface="+mn-ea"/>
                          <a:cs typeface="+mn-cs"/>
                        </a:rPr>
                        <a:t>
Die Heimathäppchen-Kochtour hat in Paderborn Station gemacht. Ein toller Abend mit super netten Teilnehmern und vielen leckeren Rezepten (u.a. gab es Grünkohl, Bratäpfel und Lippische Rosen). Hier könnt ihr den zweiten Heimathäppchen-Kochabend noch einmal miterleben.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924295"/>
                  </a:ext>
                </a:extLst>
              </a:tr>
            </a:tbl>
          </a:graphicData>
        </a:graphic>
      </p:graphicFrame>
      <p:sp>
        <p:nvSpPr>
          <p:cNvPr id="4" name="Text Placeholder 3">
            <a:extLst>
              <a:ext uri="{FF2B5EF4-FFF2-40B4-BE49-F238E27FC236}">
                <a16:creationId xmlns:a16="http://schemas.microsoft.com/office/drawing/2014/main" id="{866AC93D-030E-4E97-9CBA-E9628BA35C7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87272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D090E-3210-4E4D-9E97-FE4585DC1D35}"/>
              </a:ext>
            </a:extLst>
          </p:cNvPr>
          <p:cNvSpPr>
            <a:spLocks noGrp="1"/>
          </p:cNvSpPr>
          <p:nvPr>
            <p:ph type="title"/>
          </p:nvPr>
        </p:nvSpPr>
        <p:spPr/>
        <p:txBody>
          <a:bodyPr/>
          <a:lstStyle/>
          <a:p>
            <a:r>
              <a:rPr lang="de-DE"/>
              <a:t>Top-FB-Postings (nach Reichweite) - 4 of 9</a:t>
            </a:r>
            <a:endParaRPr lang="en-US"/>
          </a:p>
        </p:txBody>
      </p:sp>
      <p:graphicFrame>
        <p:nvGraphicFramePr>
          <p:cNvPr id="5" name="Table Placeholder 4">
            <a:extLst>
              <a:ext uri="{FF2B5EF4-FFF2-40B4-BE49-F238E27FC236}">
                <a16:creationId xmlns:a16="http://schemas.microsoft.com/office/drawing/2014/main" id="{EFC5D130-C640-4BEF-9943-AAC5EA438E48}"/>
              </a:ext>
            </a:extLst>
          </p:cNvPr>
          <p:cNvGraphicFramePr>
            <a:graphicFrameLocks noGrp="1"/>
          </p:cNvGraphicFramePr>
          <p:nvPr>
            <p:ph type="tbl" sz="quarter" idx="13"/>
            <p:extLst>
              <p:ext uri="{D42A27DB-BD31-4B8C-83A1-F6EECF244321}">
                <p14:modId xmlns:p14="http://schemas.microsoft.com/office/powerpoint/2010/main" val="1446449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284239839"/>
                    </a:ext>
                  </a:extLst>
                </a:gridCol>
                <a:gridCol w="576072">
                  <a:extLst>
                    <a:ext uri="{9D8B030D-6E8A-4147-A177-3AD203B41FA5}">
                      <a16:colId xmlns:a16="http://schemas.microsoft.com/office/drawing/2014/main" val="2292352658"/>
                    </a:ext>
                  </a:extLst>
                </a:gridCol>
                <a:gridCol w="576072">
                  <a:extLst>
                    <a:ext uri="{9D8B030D-6E8A-4147-A177-3AD203B41FA5}">
                      <a16:colId xmlns:a16="http://schemas.microsoft.com/office/drawing/2014/main" val="2097589399"/>
                    </a:ext>
                  </a:extLst>
                </a:gridCol>
                <a:gridCol w="576072">
                  <a:extLst>
                    <a:ext uri="{9D8B030D-6E8A-4147-A177-3AD203B41FA5}">
                      <a16:colId xmlns:a16="http://schemas.microsoft.com/office/drawing/2014/main" val="2502422844"/>
                    </a:ext>
                  </a:extLst>
                </a:gridCol>
                <a:gridCol w="576072">
                  <a:extLst>
                    <a:ext uri="{9D8B030D-6E8A-4147-A177-3AD203B41FA5}">
                      <a16:colId xmlns:a16="http://schemas.microsoft.com/office/drawing/2014/main" val="3552720529"/>
                    </a:ext>
                  </a:extLst>
                </a:gridCol>
                <a:gridCol w="576072">
                  <a:extLst>
                    <a:ext uri="{9D8B030D-6E8A-4147-A177-3AD203B41FA5}">
                      <a16:colId xmlns:a16="http://schemas.microsoft.com/office/drawing/2014/main" val="1672609329"/>
                    </a:ext>
                  </a:extLst>
                </a:gridCol>
                <a:gridCol w="576072">
                  <a:extLst>
                    <a:ext uri="{9D8B030D-6E8A-4147-A177-3AD203B41FA5}">
                      <a16:colId xmlns:a16="http://schemas.microsoft.com/office/drawing/2014/main" val="837959757"/>
                    </a:ext>
                  </a:extLst>
                </a:gridCol>
                <a:gridCol w="576072">
                  <a:extLst>
                    <a:ext uri="{9D8B030D-6E8A-4147-A177-3AD203B41FA5}">
                      <a16:colId xmlns:a16="http://schemas.microsoft.com/office/drawing/2014/main" val="4061379014"/>
                    </a:ext>
                  </a:extLst>
                </a:gridCol>
                <a:gridCol w="576072">
                  <a:extLst>
                    <a:ext uri="{9D8B030D-6E8A-4147-A177-3AD203B41FA5}">
                      <a16:colId xmlns:a16="http://schemas.microsoft.com/office/drawing/2014/main" val="1871576961"/>
                    </a:ext>
                  </a:extLst>
                </a:gridCol>
                <a:gridCol w="576072">
                  <a:extLst>
                    <a:ext uri="{9D8B030D-6E8A-4147-A177-3AD203B41FA5}">
                      <a16:colId xmlns:a16="http://schemas.microsoft.com/office/drawing/2014/main" val="273689621"/>
                    </a:ext>
                  </a:extLst>
                </a:gridCol>
                <a:gridCol w="493776">
                  <a:extLst>
                    <a:ext uri="{9D8B030D-6E8A-4147-A177-3AD203B41FA5}">
                      <a16:colId xmlns:a16="http://schemas.microsoft.com/office/drawing/2014/main" val="2245708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89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- 2017-11-02 18:10:00</a:t>
                      </a:r>
                      <a:r>
                        <a:rPr kumimoji="0" lang="de-DE" sz="1000" b="0" i="0" u="none" strike="noStrike" kern="1200" cap="none" spc="0" normalizeH="0" baseline="0" noProof="0">
                          <a:ln>
                            <a:noFill/>
                          </a:ln>
                          <a:solidFill>
                            <a:prstClr val="black"/>
                          </a:solidFill>
                          <a:effectLst/>
                          <a:uLnTx/>
                          <a:uFillTx/>
                          <a:latin typeface="+mn-lt"/>
                          <a:ea typeface="+mn-ea"/>
                          <a:cs typeface="+mn-cs"/>
                        </a:rPr>
                        <a:t>
Roter Heringssalat! 😋 Gut, wir sind kein Fischland - aber der gehört in NRW zum kleinen Einmaleins. 🙌 Wir bereiten ihn mit Rindfleisch 🥩, gekochtem Ei und rote Bete zu. Dazu: Brat-🥔🥔🥔. Wie würdet ihr ihn machen? 🤔
➡️ Rezept: www.wdr.de/k/roter-heringssalat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077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- 2017-11-29 18:09:00</a:t>
                      </a:r>
                      <a:r>
                        <a:rPr kumimoji="0" lang="de-DE" sz="1000" b="0" i="0" u="none" strike="noStrike" kern="1200" cap="none" spc="0" normalizeH="0" baseline="0" noProof="0">
                          <a:ln>
                            <a:noFill/>
                          </a:ln>
                          <a:solidFill>
                            <a:prstClr val="black"/>
                          </a:solidFill>
                          <a:effectLst/>
                          <a:uLnTx/>
                          <a:uFillTx/>
                          <a:latin typeface="+mn-lt"/>
                          <a:ea typeface="+mn-ea"/>
                          <a:cs typeface="+mn-cs"/>
                        </a:rPr>
                        <a:t>
Okay, diese Suppe 🍲 gibt's natürlich nicht nur in Mülheim. Aber die Mülheimer haben ihr einen besonders schönen Namen verpasst: Hammeleck. Das ist "Mölmsch Platt", eine Mundart 🗣️, die immer seltener zu hören ist, aber von einigen Gesellschaften liebevoll gepflegt wird.
➡️ Rezept: http://www.wdr.de/k/hammeleck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9476344"/>
                  </a:ext>
                </a:extLst>
              </a:tr>
            </a:tbl>
          </a:graphicData>
        </a:graphic>
      </p:graphicFrame>
      <p:sp>
        <p:nvSpPr>
          <p:cNvPr id="4" name="Text Placeholder 3">
            <a:extLst>
              <a:ext uri="{FF2B5EF4-FFF2-40B4-BE49-F238E27FC236}">
                <a16:creationId xmlns:a16="http://schemas.microsoft.com/office/drawing/2014/main" id="{5CD5E141-9585-457E-99EB-10B04F13390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74028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DB466-D812-48B5-9A40-768FB1EC6344}"/>
              </a:ext>
            </a:extLst>
          </p:cNvPr>
          <p:cNvSpPr>
            <a:spLocks noGrp="1"/>
          </p:cNvSpPr>
          <p:nvPr>
            <p:ph type="title"/>
          </p:nvPr>
        </p:nvSpPr>
        <p:spPr/>
        <p:txBody>
          <a:bodyPr/>
          <a:lstStyle/>
          <a:p>
            <a:r>
              <a:rPr lang="de-DE"/>
              <a:t>Top-FB-Postings (nach Reichweite) - 5 of 9</a:t>
            </a:r>
            <a:endParaRPr lang="en-US"/>
          </a:p>
        </p:txBody>
      </p:sp>
      <p:graphicFrame>
        <p:nvGraphicFramePr>
          <p:cNvPr id="5" name="Table Placeholder 4">
            <a:extLst>
              <a:ext uri="{FF2B5EF4-FFF2-40B4-BE49-F238E27FC236}">
                <a16:creationId xmlns:a16="http://schemas.microsoft.com/office/drawing/2014/main" id="{FF91E46B-8CBC-46FD-9F66-0F445E12EA6F}"/>
              </a:ext>
            </a:extLst>
          </p:cNvPr>
          <p:cNvGraphicFramePr>
            <a:graphicFrameLocks noGrp="1"/>
          </p:cNvGraphicFramePr>
          <p:nvPr>
            <p:ph type="tbl" sz="quarter" idx="13"/>
            <p:extLst>
              <p:ext uri="{D42A27DB-BD31-4B8C-83A1-F6EECF244321}">
                <p14:modId xmlns:p14="http://schemas.microsoft.com/office/powerpoint/2010/main" val="53874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4037979785"/>
                    </a:ext>
                  </a:extLst>
                </a:gridCol>
                <a:gridCol w="576072">
                  <a:extLst>
                    <a:ext uri="{9D8B030D-6E8A-4147-A177-3AD203B41FA5}">
                      <a16:colId xmlns:a16="http://schemas.microsoft.com/office/drawing/2014/main" val="2626366939"/>
                    </a:ext>
                  </a:extLst>
                </a:gridCol>
                <a:gridCol w="576072">
                  <a:extLst>
                    <a:ext uri="{9D8B030D-6E8A-4147-A177-3AD203B41FA5}">
                      <a16:colId xmlns:a16="http://schemas.microsoft.com/office/drawing/2014/main" val="1864260428"/>
                    </a:ext>
                  </a:extLst>
                </a:gridCol>
                <a:gridCol w="576072">
                  <a:extLst>
                    <a:ext uri="{9D8B030D-6E8A-4147-A177-3AD203B41FA5}">
                      <a16:colId xmlns:a16="http://schemas.microsoft.com/office/drawing/2014/main" val="1207743165"/>
                    </a:ext>
                  </a:extLst>
                </a:gridCol>
                <a:gridCol w="576072">
                  <a:extLst>
                    <a:ext uri="{9D8B030D-6E8A-4147-A177-3AD203B41FA5}">
                      <a16:colId xmlns:a16="http://schemas.microsoft.com/office/drawing/2014/main" val="1097474664"/>
                    </a:ext>
                  </a:extLst>
                </a:gridCol>
                <a:gridCol w="576072">
                  <a:extLst>
                    <a:ext uri="{9D8B030D-6E8A-4147-A177-3AD203B41FA5}">
                      <a16:colId xmlns:a16="http://schemas.microsoft.com/office/drawing/2014/main" val="2249967320"/>
                    </a:ext>
                  </a:extLst>
                </a:gridCol>
                <a:gridCol w="576072">
                  <a:extLst>
                    <a:ext uri="{9D8B030D-6E8A-4147-A177-3AD203B41FA5}">
                      <a16:colId xmlns:a16="http://schemas.microsoft.com/office/drawing/2014/main" val="1455535240"/>
                    </a:ext>
                  </a:extLst>
                </a:gridCol>
                <a:gridCol w="576072">
                  <a:extLst>
                    <a:ext uri="{9D8B030D-6E8A-4147-A177-3AD203B41FA5}">
                      <a16:colId xmlns:a16="http://schemas.microsoft.com/office/drawing/2014/main" val="2481419296"/>
                    </a:ext>
                  </a:extLst>
                </a:gridCol>
                <a:gridCol w="576072">
                  <a:extLst>
                    <a:ext uri="{9D8B030D-6E8A-4147-A177-3AD203B41FA5}">
                      <a16:colId xmlns:a16="http://schemas.microsoft.com/office/drawing/2014/main" val="4257173441"/>
                    </a:ext>
                  </a:extLst>
                </a:gridCol>
                <a:gridCol w="576072">
                  <a:extLst>
                    <a:ext uri="{9D8B030D-6E8A-4147-A177-3AD203B41FA5}">
                      <a16:colId xmlns:a16="http://schemas.microsoft.com/office/drawing/2014/main" val="3403077460"/>
                    </a:ext>
                  </a:extLst>
                </a:gridCol>
                <a:gridCol w="493776">
                  <a:extLst>
                    <a:ext uri="{9D8B030D-6E8A-4147-A177-3AD203B41FA5}">
                      <a16:colId xmlns:a16="http://schemas.microsoft.com/office/drawing/2014/main" val="4257662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62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- 2017-11-24 17:58:00</a:t>
                      </a:r>
                      <a:r>
                        <a:rPr kumimoji="0" lang="en-US" sz="1000" b="0" i="0" u="none" strike="noStrike" kern="1200" cap="none" spc="0" normalizeH="0" baseline="0" noProof="0">
                          <a:ln>
                            <a:noFill/>
                          </a:ln>
                          <a:solidFill>
                            <a:prstClr val="black"/>
                          </a:solidFill>
                          <a:effectLst/>
                          <a:uLnTx/>
                          <a:uFillTx/>
                          <a:latin typeface="+mn-lt"/>
                          <a:ea typeface="+mn-ea"/>
                          <a:cs typeface="+mn-cs"/>
                        </a:rPr>
                        <a:t>
Dieses Gulasch 🍲 macht in vielen Düsseldorfer Altstadtkneipen die Nachtschwärmer satt. Nur original mit Altbier und Düsseldorfer Senf. Mal ne Frage an alle Kölner: Haben die Düsseldorfer das nicht gut gemacht? 😀
➡️ Rezept: http://www.wdr.de/k/gulasch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2666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- 2017-11-13 18:00:00</a:t>
                      </a:r>
                      <a:r>
                        <a:rPr kumimoji="0" lang="en-US" sz="1000" b="0" i="0" u="none" strike="noStrike" kern="1200" cap="none" spc="0" normalizeH="0" baseline="0" noProof="0">
                          <a:ln>
                            <a:noFill/>
                          </a:ln>
                          <a:solidFill>
                            <a:prstClr val="black"/>
                          </a:solidFill>
                          <a:effectLst/>
                          <a:uLnTx/>
                          <a:uFillTx/>
                          <a:latin typeface="+mn-lt"/>
                          <a:ea typeface="+mn-ea"/>
                          <a:cs typeface="+mn-cs"/>
                        </a:rPr>
                        <a:t>
Wenn ihr uns hierfür kein Like 👍schenkt, dann ist aber "Panhas am Schwenkmast"  - wie man im Ruhrpott so charmant sagt. 😆 Wir kombinieren die Panhas-Wurst mit Zwiebeln und Äpfeln 🍎 zu einer raffinierten Ravioli-Füllung.
➡️ Rezept: http://www.wdr.de/k/ravioli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0159213"/>
                  </a:ext>
                </a:extLst>
              </a:tr>
            </a:tbl>
          </a:graphicData>
        </a:graphic>
      </p:graphicFrame>
      <p:sp>
        <p:nvSpPr>
          <p:cNvPr id="4" name="Text Placeholder 3">
            <a:extLst>
              <a:ext uri="{FF2B5EF4-FFF2-40B4-BE49-F238E27FC236}">
                <a16:creationId xmlns:a16="http://schemas.microsoft.com/office/drawing/2014/main" id="{8CDF830F-3087-42E4-8F3B-5FDFD0E66BF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15834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8B60B-BE20-47E7-B167-D8483AB41ADF}"/>
              </a:ext>
            </a:extLst>
          </p:cNvPr>
          <p:cNvSpPr>
            <a:spLocks noGrp="1"/>
          </p:cNvSpPr>
          <p:nvPr>
            <p:ph type="title"/>
          </p:nvPr>
        </p:nvSpPr>
        <p:spPr/>
        <p:txBody>
          <a:bodyPr/>
          <a:lstStyle/>
          <a:p>
            <a:r>
              <a:rPr lang="de-DE"/>
              <a:t>Top-FB-Postings (nach Reichweite) - 6 of 9</a:t>
            </a:r>
            <a:endParaRPr lang="en-US"/>
          </a:p>
        </p:txBody>
      </p:sp>
      <p:graphicFrame>
        <p:nvGraphicFramePr>
          <p:cNvPr id="5" name="Table Placeholder 4">
            <a:extLst>
              <a:ext uri="{FF2B5EF4-FFF2-40B4-BE49-F238E27FC236}">
                <a16:creationId xmlns:a16="http://schemas.microsoft.com/office/drawing/2014/main" id="{1F74FFE1-2C65-4520-BADF-D6F9F7E5FF63}"/>
              </a:ext>
            </a:extLst>
          </p:cNvPr>
          <p:cNvGraphicFramePr>
            <a:graphicFrameLocks noGrp="1"/>
          </p:cNvGraphicFramePr>
          <p:nvPr>
            <p:ph type="tbl" sz="quarter" idx="13"/>
            <p:extLst>
              <p:ext uri="{D42A27DB-BD31-4B8C-83A1-F6EECF244321}">
                <p14:modId xmlns:p14="http://schemas.microsoft.com/office/powerpoint/2010/main" val="1134155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295994010"/>
                    </a:ext>
                  </a:extLst>
                </a:gridCol>
                <a:gridCol w="576072">
                  <a:extLst>
                    <a:ext uri="{9D8B030D-6E8A-4147-A177-3AD203B41FA5}">
                      <a16:colId xmlns:a16="http://schemas.microsoft.com/office/drawing/2014/main" val="2496867359"/>
                    </a:ext>
                  </a:extLst>
                </a:gridCol>
                <a:gridCol w="576072">
                  <a:extLst>
                    <a:ext uri="{9D8B030D-6E8A-4147-A177-3AD203B41FA5}">
                      <a16:colId xmlns:a16="http://schemas.microsoft.com/office/drawing/2014/main" val="2007353382"/>
                    </a:ext>
                  </a:extLst>
                </a:gridCol>
                <a:gridCol w="576072">
                  <a:extLst>
                    <a:ext uri="{9D8B030D-6E8A-4147-A177-3AD203B41FA5}">
                      <a16:colId xmlns:a16="http://schemas.microsoft.com/office/drawing/2014/main" val="560445892"/>
                    </a:ext>
                  </a:extLst>
                </a:gridCol>
                <a:gridCol w="576072">
                  <a:extLst>
                    <a:ext uri="{9D8B030D-6E8A-4147-A177-3AD203B41FA5}">
                      <a16:colId xmlns:a16="http://schemas.microsoft.com/office/drawing/2014/main" val="3515835483"/>
                    </a:ext>
                  </a:extLst>
                </a:gridCol>
                <a:gridCol w="576072">
                  <a:extLst>
                    <a:ext uri="{9D8B030D-6E8A-4147-A177-3AD203B41FA5}">
                      <a16:colId xmlns:a16="http://schemas.microsoft.com/office/drawing/2014/main" val="3722961692"/>
                    </a:ext>
                  </a:extLst>
                </a:gridCol>
                <a:gridCol w="576072">
                  <a:extLst>
                    <a:ext uri="{9D8B030D-6E8A-4147-A177-3AD203B41FA5}">
                      <a16:colId xmlns:a16="http://schemas.microsoft.com/office/drawing/2014/main" val="4068068926"/>
                    </a:ext>
                  </a:extLst>
                </a:gridCol>
                <a:gridCol w="576072">
                  <a:extLst>
                    <a:ext uri="{9D8B030D-6E8A-4147-A177-3AD203B41FA5}">
                      <a16:colId xmlns:a16="http://schemas.microsoft.com/office/drawing/2014/main" val="3394089419"/>
                    </a:ext>
                  </a:extLst>
                </a:gridCol>
                <a:gridCol w="576072">
                  <a:extLst>
                    <a:ext uri="{9D8B030D-6E8A-4147-A177-3AD203B41FA5}">
                      <a16:colId xmlns:a16="http://schemas.microsoft.com/office/drawing/2014/main" val="3435452474"/>
                    </a:ext>
                  </a:extLst>
                </a:gridCol>
                <a:gridCol w="576072">
                  <a:extLst>
                    <a:ext uri="{9D8B030D-6E8A-4147-A177-3AD203B41FA5}">
                      <a16:colId xmlns:a16="http://schemas.microsoft.com/office/drawing/2014/main" val="4138362729"/>
                    </a:ext>
                  </a:extLst>
                </a:gridCol>
                <a:gridCol w="493776">
                  <a:extLst>
                    <a:ext uri="{9D8B030D-6E8A-4147-A177-3AD203B41FA5}">
                      <a16:colId xmlns:a16="http://schemas.microsoft.com/office/drawing/2014/main" val="3066458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05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- 2017-11-10 08:00:00</a:t>
                      </a:r>
                      <a:r>
                        <a:rPr kumimoji="0" lang="de-DE" sz="1000" b="0" i="0" u="none" strike="noStrike" kern="1200" cap="none" spc="0" normalizeH="0" baseline="0" noProof="0">
                          <a:ln>
                            <a:noFill/>
                          </a:ln>
                          <a:solidFill>
                            <a:prstClr val="black"/>
                          </a:solidFill>
                          <a:effectLst/>
                          <a:uLnTx/>
                          <a:uFillTx/>
                          <a:latin typeface="+mn-lt"/>
                          <a:ea typeface="+mn-ea"/>
                          <a:cs typeface="+mn-cs"/>
                        </a:rPr>
                        <a:t>
Der Knabe ist in diesen Tagen wahrlich in aller Munde 😋😋. Wie heißt er bei euch? 🤔 Er hat ja so einige Namen.
(Ach ja: Ein Rezept für den leckeren Kerl haben wir natürlich auch. Noch ein bisschen Geduld...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430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- 2017-11-11 16:07:01</a:t>
                      </a:r>
                      <a:r>
                        <a:rPr kumimoji="0" lang="en-US" sz="1000" b="0" i="0" u="none" strike="noStrike" kern="1200" cap="none" spc="0" normalizeH="0" baseline="0" noProof="0">
                          <a:ln>
                            <a:noFill/>
                          </a:ln>
                          <a:solidFill>
                            <a:prstClr val="black"/>
                          </a:solidFill>
                          <a:effectLst/>
                          <a:uLnTx/>
                          <a:uFillTx/>
                          <a:latin typeface="+mn-lt"/>
                          <a:ea typeface="+mn-ea"/>
                          <a:cs typeface="+mn-cs"/>
                        </a:rPr>
                        <a:t>
️🎉 Alaaf und Helau! 🤡 Wir haben genau die richtige Nascherei fürs Feiern: Muzemandeln - besonders im Rheinland ein Muss an den tollen Tagen.️ 🎉 Wie haltet ihr es denn mit Karneval: Feiermuffel oder -biest?
➡️ Rezept: http://www.wdr.de/k/Muzemandeln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4956208"/>
                  </a:ext>
                </a:extLst>
              </a:tr>
            </a:tbl>
          </a:graphicData>
        </a:graphic>
      </p:graphicFrame>
      <p:sp>
        <p:nvSpPr>
          <p:cNvPr id="4" name="Text Placeholder 3">
            <a:extLst>
              <a:ext uri="{FF2B5EF4-FFF2-40B4-BE49-F238E27FC236}">
                <a16:creationId xmlns:a16="http://schemas.microsoft.com/office/drawing/2014/main" id="{4E2B460C-B091-4649-A393-84012B8E96B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03848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2A798-3C31-425A-A1BC-B4CA53A806F4}"/>
              </a:ext>
            </a:extLst>
          </p:cNvPr>
          <p:cNvSpPr>
            <a:spLocks noGrp="1"/>
          </p:cNvSpPr>
          <p:nvPr>
            <p:ph type="title"/>
          </p:nvPr>
        </p:nvSpPr>
        <p:spPr/>
        <p:txBody>
          <a:bodyPr/>
          <a:lstStyle/>
          <a:p>
            <a:r>
              <a:rPr lang="de-DE"/>
              <a:t>Top-FB-Postings (nach Reichweite) - 7 of 9</a:t>
            </a:r>
            <a:endParaRPr lang="en-US"/>
          </a:p>
        </p:txBody>
      </p:sp>
      <p:graphicFrame>
        <p:nvGraphicFramePr>
          <p:cNvPr id="5" name="Table Placeholder 4">
            <a:extLst>
              <a:ext uri="{FF2B5EF4-FFF2-40B4-BE49-F238E27FC236}">
                <a16:creationId xmlns:a16="http://schemas.microsoft.com/office/drawing/2014/main" id="{42D58E7D-7BD9-42A1-9B4F-05D7E838ED62}"/>
              </a:ext>
            </a:extLst>
          </p:cNvPr>
          <p:cNvGraphicFramePr>
            <a:graphicFrameLocks noGrp="1"/>
          </p:cNvGraphicFramePr>
          <p:nvPr>
            <p:ph type="tbl" sz="quarter" idx="13"/>
            <p:extLst>
              <p:ext uri="{D42A27DB-BD31-4B8C-83A1-F6EECF244321}">
                <p14:modId xmlns:p14="http://schemas.microsoft.com/office/powerpoint/2010/main" val="97628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006637810"/>
                    </a:ext>
                  </a:extLst>
                </a:gridCol>
                <a:gridCol w="576072">
                  <a:extLst>
                    <a:ext uri="{9D8B030D-6E8A-4147-A177-3AD203B41FA5}">
                      <a16:colId xmlns:a16="http://schemas.microsoft.com/office/drawing/2014/main" val="4161364562"/>
                    </a:ext>
                  </a:extLst>
                </a:gridCol>
                <a:gridCol w="576072">
                  <a:extLst>
                    <a:ext uri="{9D8B030D-6E8A-4147-A177-3AD203B41FA5}">
                      <a16:colId xmlns:a16="http://schemas.microsoft.com/office/drawing/2014/main" val="2347078478"/>
                    </a:ext>
                  </a:extLst>
                </a:gridCol>
                <a:gridCol w="576072">
                  <a:extLst>
                    <a:ext uri="{9D8B030D-6E8A-4147-A177-3AD203B41FA5}">
                      <a16:colId xmlns:a16="http://schemas.microsoft.com/office/drawing/2014/main" val="2795566266"/>
                    </a:ext>
                  </a:extLst>
                </a:gridCol>
                <a:gridCol w="576072">
                  <a:extLst>
                    <a:ext uri="{9D8B030D-6E8A-4147-A177-3AD203B41FA5}">
                      <a16:colId xmlns:a16="http://schemas.microsoft.com/office/drawing/2014/main" val="2623732340"/>
                    </a:ext>
                  </a:extLst>
                </a:gridCol>
                <a:gridCol w="576072">
                  <a:extLst>
                    <a:ext uri="{9D8B030D-6E8A-4147-A177-3AD203B41FA5}">
                      <a16:colId xmlns:a16="http://schemas.microsoft.com/office/drawing/2014/main" val="2653393998"/>
                    </a:ext>
                  </a:extLst>
                </a:gridCol>
                <a:gridCol w="576072">
                  <a:extLst>
                    <a:ext uri="{9D8B030D-6E8A-4147-A177-3AD203B41FA5}">
                      <a16:colId xmlns:a16="http://schemas.microsoft.com/office/drawing/2014/main" val="1911600896"/>
                    </a:ext>
                  </a:extLst>
                </a:gridCol>
                <a:gridCol w="576072">
                  <a:extLst>
                    <a:ext uri="{9D8B030D-6E8A-4147-A177-3AD203B41FA5}">
                      <a16:colId xmlns:a16="http://schemas.microsoft.com/office/drawing/2014/main" val="893961754"/>
                    </a:ext>
                  </a:extLst>
                </a:gridCol>
                <a:gridCol w="576072">
                  <a:extLst>
                    <a:ext uri="{9D8B030D-6E8A-4147-A177-3AD203B41FA5}">
                      <a16:colId xmlns:a16="http://schemas.microsoft.com/office/drawing/2014/main" val="3281159955"/>
                    </a:ext>
                  </a:extLst>
                </a:gridCol>
                <a:gridCol w="576072">
                  <a:extLst>
                    <a:ext uri="{9D8B030D-6E8A-4147-A177-3AD203B41FA5}">
                      <a16:colId xmlns:a16="http://schemas.microsoft.com/office/drawing/2014/main" val="3366296365"/>
                    </a:ext>
                  </a:extLst>
                </a:gridCol>
                <a:gridCol w="493776">
                  <a:extLst>
                    <a:ext uri="{9D8B030D-6E8A-4147-A177-3AD203B41FA5}">
                      <a16:colId xmlns:a16="http://schemas.microsoft.com/office/drawing/2014/main" val="723715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039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- 2017-11-06 18:08:00</a:t>
                      </a:r>
                      <a:r>
                        <a:rPr kumimoji="0" lang="de-DE" sz="1000" b="0" i="0" u="none" strike="noStrike" kern="1200" cap="none" spc="0" normalizeH="0" baseline="0" noProof="0">
                          <a:ln>
                            <a:noFill/>
                          </a:ln>
                          <a:solidFill>
                            <a:prstClr val="black"/>
                          </a:solidFill>
                          <a:effectLst/>
                          <a:uLnTx/>
                          <a:uFillTx/>
                          <a:latin typeface="+mn-lt"/>
                          <a:ea typeface="+mn-ea"/>
                          <a:cs typeface="+mn-cs"/>
                        </a:rPr>
                        <a:t>
Senf können wir in NRW 💪: Der Monschauer ist genauso legendär wie der Düsseldorfer. Wir kombinieren ihn mit Weißkohl und packen ihn mit Hackbällchen in eine Pitatasche.🥙 Welchen Senf mögt ihr denn am liebsten? Süß? Extrascharf? 🔥 Gebt doch mal euren Senf dazu!
➡️ Rezept: http://www1.wdr.de/verbraucher/rezepte/heimathaeppchen/mini-albondigas-duesseldorf-senfkraut-100.html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1585764"/>
                  </a:ext>
                </a:extLst>
              </a:tr>
            </a:tbl>
          </a:graphicData>
        </a:graphic>
      </p:graphicFrame>
      <p:sp>
        <p:nvSpPr>
          <p:cNvPr id="4" name="Text Placeholder 3">
            <a:extLst>
              <a:ext uri="{FF2B5EF4-FFF2-40B4-BE49-F238E27FC236}">
                <a16:creationId xmlns:a16="http://schemas.microsoft.com/office/drawing/2014/main" id="{CBA5DA24-69DA-4ECB-9653-B1408D48FBC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66672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07B9-650F-4A4E-B9FD-E72975A8C480}"/>
              </a:ext>
            </a:extLst>
          </p:cNvPr>
          <p:cNvSpPr>
            <a:spLocks noGrp="1"/>
          </p:cNvSpPr>
          <p:nvPr>
            <p:ph type="title"/>
          </p:nvPr>
        </p:nvSpPr>
        <p:spPr/>
        <p:txBody>
          <a:bodyPr/>
          <a:lstStyle/>
          <a:p>
            <a:r>
              <a:rPr lang="de-DE"/>
              <a:t>Top-FB-Postings (nach Reichweite) - 8 of 9</a:t>
            </a:r>
            <a:endParaRPr lang="en-US"/>
          </a:p>
        </p:txBody>
      </p:sp>
      <p:graphicFrame>
        <p:nvGraphicFramePr>
          <p:cNvPr id="5" name="Table Placeholder 4">
            <a:extLst>
              <a:ext uri="{FF2B5EF4-FFF2-40B4-BE49-F238E27FC236}">
                <a16:creationId xmlns:a16="http://schemas.microsoft.com/office/drawing/2014/main" id="{03AF4F81-CDD5-4D8D-A94D-75FBE4B97297}"/>
              </a:ext>
            </a:extLst>
          </p:cNvPr>
          <p:cNvGraphicFramePr>
            <a:graphicFrameLocks noGrp="1"/>
          </p:cNvGraphicFramePr>
          <p:nvPr>
            <p:ph type="tbl" sz="quarter" idx="13"/>
            <p:extLst>
              <p:ext uri="{D42A27DB-BD31-4B8C-83A1-F6EECF244321}">
                <p14:modId xmlns:p14="http://schemas.microsoft.com/office/powerpoint/2010/main" val="2979236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4242290144"/>
                    </a:ext>
                  </a:extLst>
                </a:gridCol>
                <a:gridCol w="576072">
                  <a:extLst>
                    <a:ext uri="{9D8B030D-6E8A-4147-A177-3AD203B41FA5}">
                      <a16:colId xmlns:a16="http://schemas.microsoft.com/office/drawing/2014/main" val="3641975338"/>
                    </a:ext>
                  </a:extLst>
                </a:gridCol>
                <a:gridCol w="576072">
                  <a:extLst>
                    <a:ext uri="{9D8B030D-6E8A-4147-A177-3AD203B41FA5}">
                      <a16:colId xmlns:a16="http://schemas.microsoft.com/office/drawing/2014/main" val="2356478294"/>
                    </a:ext>
                  </a:extLst>
                </a:gridCol>
                <a:gridCol w="576072">
                  <a:extLst>
                    <a:ext uri="{9D8B030D-6E8A-4147-A177-3AD203B41FA5}">
                      <a16:colId xmlns:a16="http://schemas.microsoft.com/office/drawing/2014/main" val="656591339"/>
                    </a:ext>
                  </a:extLst>
                </a:gridCol>
                <a:gridCol w="576072">
                  <a:extLst>
                    <a:ext uri="{9D8B030D-6E8A-4147-A177-3AD203B41FA5}">
                      <a16:colId xmlns:a16="http://schemas.microsoft.com/office/drawing/2014/main" val="4158110540"/>
                    </a:ext>
                  </a:extLst>
                </a:gridCol>
                <a:gridCol w="576072">
                  <a:extLst>
                    <a:ext uri="{9D8B030D-6E8A-4147-A177-3AD203B41FA5}">
                      <a16:colId xmlns:a16="http://schemas.microsoft.com/office/drawing/2014/main" val="3891088202"/>
                    </a:ext>
                  </a:extLst>
                </a:gridCol>
                <a:gridCol w="576072">
                  <a:extLst>
                    <a:ext uri="{9D8B030D-6E8A-4147-A177-3AD203B41FA5}">
                      <a16:colId xmlns:a16="http://schemas.microsoft.com/office/drawing/2014/main" val="1490813159"/>
                    </a:ext>
                  </a:extLst>
                </a:gridCol>
                <a:gridCol w="576072">
                  <a:extLst>
                    <a:ext uri="{9D8B030D-6E8A-4147-A177-3AD203B41FA5}">
                      <a16:colId xmlns:a16="http://schemas.microsoft.com/office/drawing/2014/main" val="641576090"/>
                    </a:ext>
                  </a:extLst>
                </a:gridCol>
                <a:gridCol w="576072">
                  <a:extLst>
                    <a:ext uri="{9D8B030D-6E8A-4147-A177-3AD203B41FA5}">
                      <a16:colId xmlns:a16="http://schemas.microsoft.com/office/drawing/2014/main" val="2233076881"/>
                    </a:ext>
                  </a:extLst>
                </a:gridCol>
                <a:gridCol w="576072">
                  <a:extLst>
                    <a:ext uri="{9D8B030D-6E8A-4147-A177-3AD203B41FA5}">
                      <a16:colId xmlns:a16="http://schemas.microsoft.com/office/drawing/2014/main" val="629703604"/>
                    </a:ext>
                  </a:extLst>
                </a:gridCol>
                <a:gridCol w="493776">
                  <a:extLst>
                    <a:ext uri="{9D8B030D-6E8A-4147-A177-3AD203B41FA5}">
                      <a16:colId xmlns:a16="http://schemas.microsoft.com/office/drawing/2014/main" val="74340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040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- 2017-11-09 17:45:00</a:t>
                      </a:r>
                      <a:r>
                        <a:rPr kumimoji="0" lang="de-DE" sz="1000" b="0" i="0" u="none" strike="noStrike" kern="1200" cap="none" spc="0" normalizeH="0" baseline="0" noProof="0">
                          <a:ln>
                            <a:noFill/>
                          </a:ln>
                          <a:solidFill>
                            <a:prstClr val="black"/>
                          </a:solidFill>
                          <a:effectLst/>
                          <a:uLnTx/>
                          <a:uFillTx/>
                          <a:latin typeface="+mn-lt"/>
                          <a:ea typeface="+mn-ea"/>
                          <a:cs typeface="+mn-cs"/>
                        </a:rPr>
                        <a:t>
Niederrheinische Püfferkes ähneln den rheinischen Mutzen, werden aber aus Hefe- und nicht aus Quarkteig hergestellt. Sie sind ein Muss zu Sankt Martin - schmecken aber auch zu 🎄 Weihnachten, 🎇 Silvester, 🐰Ostern, 🎂 Geburtstag... Zu welchem Anlass möchtet ihr sie verdrücken?
➡️ Rezept: http://www.wdr.de/k/puefferkes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7395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- 2017-11-18 12:00:00</a:t>
                      </a:r>
                      <a:r>
                        <a:rPr kumimoji="0" lang="de-DE" sz="1000" b="0" i="0" u="none" strike="noStrike" kern="1200" cap="none" spc="0" normalizeH="0" baseline="0" noProof="0">
                          <a:ln>
                            <a:noFill/>
                          </a:ln>
                          <a:solidFill>
                            <a:prstClr val="black"/>
                          </a:solidFill>
                          <a:effectLst/>
                          <a:uLnTx/>
                          <a:uFillTx/>
                          <a:latin typeface="+mn-lt"/>
                          <a:ea typeface="+mn-ea"/>
                          <a:cs typeface="+mn-cs"/>
                        </a:rPr>
                        <a:t>
Hase 🐇 im Topf war in Westfalen ein beliebtes und vor allem günstiges Wildgericht. Denn wilde Hasen 🐇🐇🐇 gab es ohne Ende. Heute ist Hasenpfeffer eine Delikatesse, die nur noch selten auf den Tisch kommt.
➡️ Rezept: http://www.wdr.de/k/hasenpfeffer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9351310"/>
                  </a:ext>
                </a:extLst>
              </a:tr>
            </a:tbl>
          </a:graphicData>
        </a:graphic>
      </p:graphicFrame>
      <p:sp>
        <p:nvSpPr>
          <p:cNvPr id="4" name="Text Placeholder 3">
            <a:extLst>
              <a:ext uri="{FF2B5EF4-FFF2-40B4-BE49-F238E27FC236}">
                <a16:creationId xmlns:a16="http://schemas.microsoft.com/office/drawing/2014/main" id="{54842160-CC10-41FB-B742-1BB3D2D4715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29625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0958C-A6C1-40A5-B9E2-8DC7B793F645}"/>
              </a:ext>
            </a:extLst>
          </p:cNvPr>
          <p:cNvSpPr>
            <a:spLocks noGrp="1"/>
          </p:cNvSpPr>
          <p:nvPr>
            <p:ph type="title"/>
          </p:nvPr>
        </p:nvSpPr>
        <p:spPr/>
        <p:txBody>
          <a:bodyPr/>
          <a:lstStyle/>
          <a:p>
            <a:r>
              <a:rPr lang="de-DE"/>
              <a:t>Top-FB-Postings (nach Reichweite) - 9 of 9</a:t>
            </a:r>
            <a:endParaRPr lang="en-US"/>
          </a:p>
        </p:txBody>
      </p:sp>
      <p:graphicFrame>
        <p:nvGraphicFramePr>
          <p:cNvPr id="5" name="Table Placeholder 4">
            <a:extLst>
              <a:ext uri="{FF2B5EF4-FFF2-40B4-BE49-F238E27FC236}">
                <a16:creationId xmlns:a16="http://schemas.microsoft.com/office/drawing/2014/main" id="{3C2F2E01-0D61-4134-B75D-C82613F3CD2C}"/>
              </a:ext>
            </a:extLst>
          </p:cNvPr>
          <p:cNvGraphicFramePr>
            <a:graphicFrameLocks noGrp="1"/>
          </p:cNvGraphicFramePr>
          <p:nvPr>
            <p:ph type="tbl" sz="quarter" idx="13"/>
            <p:extLst>
              <p:ext uri="{D42A27DB-BD31-4B8C-83A1-F6EECF244321}">
                <p14:modId xmlns:p14="http://schemas.microsoft.com/office/powerpoint/2010/main" val="63975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544402423"/>
                    </a:ext>
                  </a:extLst>
                </a:gridCol>
                <a:gridCol w="576072">
                  <a:extLst>
                    <a:ext uri="{9D8B030D-6E8A-4147-A177-3AD203B41FA5}">
                      <a16:colId xmlns:a16="http://schemas.microsoft.com/office/drawing/2014/main" val="2352252475"/>
                    </a:ext>
                  </a:extLst>
                </a:gridCol>
                <a:gridCol w="576072">
                  <a:extLst>
                    <a:ext uri="{9D8B030D-6E8A-4147-A177-3AD203B41FA5}">
                      <a16:colId xmlns:a16="http://schemas.microsoft.com/office/drawing/2014/main" val="115863269"/>
                    </a:ext>
                  </a:extLst>
                </a:gridCol>
                <a:gridCol w="576072">
                  <a:extLst>
                    <a:ext uri="{9D8B030D-6E8A-4147-A177-3AD203B41FA5}">
                      <a16:colId xmlns:a16="http://schemas.microsoft.com/office/drawing/2014/main" val="4185161073"/>
                    </a:ext>
                  </a:extLst>
                </a:gridCol>
                <a:gridCol w="576072">
                  <a:extLst>
                    <a:ext uri="{9D8B030D-6E8A-4147-A177-3AD203B41FA5}">
                      <a16:colId xmlns:a16="http://schemas.microsoft.com/office/drawing/2014/main" val="995705375"/>
                    </a:ext>
                  </a:extLst>
                </a:gridCol>
                <a:gridCol w="576072">
                  <a:extLst>
                    <a:ext uri="{9D8B030D-6E8A-4147-A177-3AD203B41FA5}">
                      <a16:colId xmlns:a16="http://schemas.microsoft.com/office/drawing/2014/main" val="395079890"/>
                    </a:ext>
                  </a:extLst>
                </a:gridCol>
                <a:gridCol w="576072">
                  <a:extLst>
                    <a:ext uri="{9D8B030D-6E8A-4147-A177-3AD203B41FA5}">
                      <a16:colId xmlns:a16="http://schemas.microsoft.com/office/drawing/2014/main" val="204971971"/>
                    </a:ext>
                  </a:extLst>
                </a:gridCol>
                <a:gridCol w="576072">
                  <a:extLst>
                    <a:ext uri="{9D8B030D-6E8A-4147-A177-3AD203B41FA5}">
                      <a16:colId xmlns:a16="http://schemas.microsoft.com/office/drawing/2014/main" val="2253642582"/>
                    </a:ext>
                  </a:extLst>
                </a:gridCol>
                <a:gridCol w="576072">
                  <a:extLst>
                    <a:ext uri="{9D8B030D-6E8A-4147-A177-3AD203B41FA5}">
                      <a16:colId xmlns:a16="http://schemas.microsoft.com/office/drawing/2014/main" val="3834099036"/>
                    </a:ext>
                  </a:extLst>
                </a:gridCol>
                <a:gridCol w="576072">
                  <a:extLst>
                    <a:ext uri="{9D8B030D-6E8A-4147-A177-3AD203B41FA5}">
                      <a16:colId xmlns:a16="http://schemas.microsoft.com/office/drawing/2014/main" val="2013056468"/>
                    </a:ext>
                  </a:extLst>
                </a:gridCol>
                <a:gridCol w="493776">
                  <a:extLst>
                    <a:ext uri="{9D8B030D-6E8A-4147-A177-3AD203B41FA5}">
                      <a16:colId xmlns:a16="http://schemas.microsoft.com/office/drawing/2014/main" val="3852875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682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- 2017-11-14 18:00:00</a:t>
                      </a:r>
                      <a:r>
                        <a:rPr kumimoji="0" lang="en-US" sz="1000" b="0" i="0" u="none" strike="noStrike" kern="1200" cap="none" spc="0" normalizeH="0" baseline="0" noProof="0">
                          <a:ln>
                            <a:noFill/>
                          </a:ln>
                          <a:solidFill>
                            <a:prstClr val="black"/>
                          </a:solidFill>
                          <a:effectLst/>
                          <a:uLnTx/>
                          <a:uFillTx/>
                          <a:latin typeface="+mn-lt"/>
                          <a:ea typeface="+mn-ea"/>
                          <a:cs typeface="+mn-cs"/>
                        </a:rPr>
                        <a:t>
Soore Kappes - früher im Kölner Raum als typisches Reste-Essen gern kombiniert "met Schnüßjer 🐽 un Öhrche". Mittlerweile eher mit Speck und Hämmche (Eisbein). ️🎶 "För e Hämmche loss ich alles ston" ️🎶, sangen die Bläck Fööss - geht's euch auch so?  🤔
➡️ Rezept: http://www.wdr.de/k/kappes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9625605"/>
                  </a:ext>
                </a:extLst>
              </a:tr>
            </a:tbl>
          </a:graphicData>
        </a:graphic>
      </p:graphicFrame>
      <p:sp>
        <p:nvSpPr>
          <p:cNvPr id="4" name="Text Placeholder 3">
            <a:extLst>
              <a:ext uri="{FF2B5EF4-FFF2-40B4-BE49-F238E27FC236}">
                <a16:creationId xmlns:a16="http://schemas.microsoft.com/office/drawing/2014/main" id="{3D8BA1FF-7B62-4D11-926D-BED69745B2F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7593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8437-B185-4D83-A7DB-3CBC3C32D5AE}"/>
              </a:ext>
            </a:extLst>
          </p:cNvPr>
          <p:cNvSpPr>
            <a:spLocks noGrp="1"/>
          </p:cNvSpPr>
          <p:nvPr>
            <p:ph type="title"/>
          </p:nvPr>
        </p:nvSpPr>
        <p:spPr/>
        <p:txBody>
          <a:bodyPr/>
          <a:lstStyle/>
          <a:p>
            <a:r>
              <a:rPr lang="de-DE"/>
              <a:t>Facebook Video-Tabelle mit 10 Sekunden - 1 of 10</a:t>
            </a:r>
            <a:endParaRPr lang="en-US"/>
          </a:p>
        </p:txBody>
      </p:sp>
      <p:graphicFrame>
        <p:nvGraphicFramePr>
          <p:cNvPr id="5" name="Table Placeholder 4">
            <a:extLst>
              <a:ext uri="{FF2B5EF4-FFF2-40B4-BE49-F238E27FC236}">
                <a16:creationId xmlns:a16="http://schemas.microsoft.com/office/drawing/2014/main" id="{1A38A204-D2DE-4F84-9102-AE7BB6F60ACF}"/>
              </a:ext>
            </a:extLst>
          </p:cNvPr>
          <p:cNvGraphicFramePr>
            <a:graphicFrameLocks noGrp="1"/>
          </p:cNvGraphicFramePr>
          <p:nvPr>
            <p:ph type="tbl" sz="quarter" idx="13"/>
            <p:extLst>
              <p:ext uri="{D42A27DB-BD31-4B8C-83A1-F6EECF244321}">
                <p14:modId xmlns:p14="http://schemas.microsoft.com/office/powerpoint/2010/main" val="29660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4741186"/>
                    </a:ext>
                  </a:extLst>
                </a:gridCol>
                <a:gridCol w="987552">
                  <a:extLst>
                    <a:ext uri="{9D8B030D-6E8A-4147-A177-3AD203B41FA5}">
                      <a16:colId xmlns:a16="http://schemas.microsoft.com/office/drawing/2014/main" val="2842709275"/>
                    </a:ext>
                  </a:extLst>
                </a:gridCol>
                <a:gridCol w="987552">
                  <a:extLst>
                    <a:ext uri="{9D8B030D-6E8A-4147-A177-3AD203B41FA5}">
                      <a16:colId xmlns:a16="http://schemas.microsoft.com/office/drawing/2014/main" val="1054764046"/>
                    </a:ext>
                  </a:extLst>
                </a:gridCol>
                <a:gridCol w="987552">
                  <a:extLst>
                    <a:ext uri="{9D8B030D-6E8A-4147-A177-3AD203B41FA5}">
                      <a16:colId xmlns:a16="http://schemas.microsoft.com/office/drawing/2014/main" val="2565114070"/>
                    </a:ext>
                  </a:extLst>
                </a:gridCol>
                <a:gridCol w="987552">
                  <a:extLst>
                    <a:ext uri="{9D8B030D-6E8A-4147-A177-3AD203B41FA5}">
                      <a16:colId xmlns:a16="http://schemas.microsoft.com/office/drawing/2014/main" val="4220778197"/>
                    </a:ext>
                  </a:extLst>
                </a:gridCol>
                <a:gridCol w="987552">
                  <a:extLst>
                    <a:ext uri="{9D8B030D-6E8A-4147-A177-3AD203B41FA5}">
                      <a16:colId xmlns:a16="http://schemas.microsoft.com/office/drawing/2014/main" val="682990901"/>
                    </a:ext>
                  </a:extLst>
                </a:gridCol>
                <a:gridCol w="987552">
                  <a:extLst>
                    <a:ext uri="{9D8B030D-6E8A-4147-A177-3AD203B41FA5}">
                      <a16:colId xmlns:a16="http://schemas.microsoft.com/office/drawing/2014/main" val="2105893387"/>
                    </a:ext>
                  </a:extLst>
                </a:gridCol>
                <a:gridCol w="987552">
                  <a:extLst>
                    <a:ext uri="{9D8B030D-6E8A-4147-A177-3AD203B41FA5}">
                      <a16:colId xmlns:a16="http://schemas.microsoft.com/office/drawing/2014/main" val="712413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93863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- 2017-11-30 18:04:50</a:t>
                      </a:r>
                      <a:r>
                        <a:rPr kumimoji="0" lang="de-DE" sz="1000" b="0" i="0" u="none" strike="noStrike" kern="1200" cap="none" spc="0" normalizeH="0" baseline="0" noProof="0">
                          <a:ln>
                            <a:noFill/>
                          </a:ln>
                          <a:solidFill>
                            <a:prstClr val="black"/>
                          </a:solidFill>
                          <a:effectLst/>
                          <a:uLnTx/>
                          <a:uFillTx/>
                          <a:latin typeface="+mn-lt"/>
                          <a:ea typeface="+mn-ea"/>
                          <a:cs typeface="+mn-cs"/>
                        </a:rPr>
                        <a:t>
Die Heimathäppchen-Kochtour hat in Paderborn Station gemacht. Ein toller Abend mit super netten Teilnehmern und vielen leckeren Rezepten (u.a. gab es Grünkohl, Bratäpfel und Lippische Rosen). Hier könnt ihr den zweiten Heimathäppchen-Kochabend noch einmal miterleben.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extLst>
                  <a:ext uri="{0D108BD9-81ED-4DB2-BD59-A6C34878D82A}">
                    <a16:rowId xmlns:a16="http://schemas.microsoft.com/office/drawing/2014/main" val="1826597645"/>
                  </a:ext>
                </a:extLst>
              </a:tr>
            </a:tbl>
          </a:graphicData>
        </a:graphic>
      </p:graphicFrame>
      <p:sp>
        <p:nvSpPr>
          <p:cNvPr id="4" name="Text Placeholder 3">
            <a:extLst>
              <a:ext uri="{FF2B5EF4-FFF2-40B4-BE49-F238E27FC236}">
                <a16:creationId xmlns:a16="http://schemas.microsoft.com/office/drawing/2014/main" id="{3DD68ECB-7219-420E-87F1-80E442DD2AD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93646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A3091-7224-4D70-B750-C4203A5E8F89}"/>
              </a:ext>
            </a:extLst>
          </p:cNvPr>
          <p:cNvSpPr>
            <a:spLocks noGrp="1"/>
          </p:cNvSpPr>
          <p:nvPr>
            <p:ph type="title"/>
          </p:nvPr>
        </p:nvSpPr>
        <p:spPr/>
        <p:txBody>
          <a:bodyPr/>
          <a:lstStyle/>
          <a:p>
            <a:r>
              <a:rPr lang="de-DE"/>
              <a:t>Facebook Video-Tabelle mit 10 Sekunden - 2 of 10</a:t>
            </a:r>
            <a:endParaRPr lang="en-US"/>
          </a:p>
        </p:txBody>
      </p:sp>
      <p:graphicFrame>
        <p:nvGraphicFramePr>
          <p:cNvPr id="5" name="Table Placeholder 4">
            <a:extLst>
              <a:ext uri="{FF2B5EF4-FFF2-40B4-BE49-F238E27FC236}">
                <a16:creationId xmlns:a16="http://schemas.microsoft.com/office/drawing/2014/main" id="{B6F046CE-D97A-410A-97B0-5F0B46F1B8F0}"/>
              </a:ext>
            </a:extLst>
          </p:cNvPr>
          <p:cNvGraphicFramePr>
            <a:graphicFrameLocks noGrp="1"/>
          </p:cNvGraphicFramePr>
          <p:nvPr>
            <p:ph type="tbl" sz="quarter" idx="13"/>
            <p:extLst>
              <p:ext uri="{D42A27DB-BD31-4B8C-83A1-F6EECF244321}">
                <p14:modId xmlns:p14="http://schemas.microsoft.com/office/powerpoint/2010/main" val="211683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82527550"/>
                    </a:ext>
                  </a:extLst>
                </a:gridCol>
                <a:gridCol w="987552">
                  <a:extLst>
                    <a:ext uri="{9D8B030D-6E8A-4147-A177-3AD203B41FA5}">
                      <a16:colId xmlns:a16="http://schemas.microsoft.com/office/drawing/2014/main" val="2828526783"/>
                    </a:ext>
                  </a:extLst>
                </a:gridCol>
                <a:gridCol w="987552">
                  <a:extLst>
                    <a:ext uri="{9D8B030D-6E8A-4147-A177-3AD203B41FA5}">
                      <a16:colId xmlns:a16="http://schemas.microsoft.com/office/drawing/2014/main" val="2595089323"/>
                    </a:ext>
                  </a:extLst>
                </a:gridCol>
                <a:gridCol w="987552">
                  <a:extLst>
                    <a:ext uri="{9D8B030D-6E8A-4147-A177-3AD203B41FA5}">
                      <a16:colId xmlns:a16="http://schemas.microsoft.com/office/drawing/2014/main" val="3840554875"/>
                    </a:ext>
                  </a:extLst>
                </a:gridCol>
                <a:gridCol w="987552">
                  <a:extLst>
                    <a:ext uri="{9D8B030D-6E8A-4147-A177-3AD203B41FA5}">
                      <a16:colId xmlns:a16="http://schemas.microsoft.com/office/drawing/2014/main" val="2531891404"/>
                    </a:ext>
                  </a:extLst>
                </a:gridCol>
                <a:gridCol w="987552">
                  <a:extLst>
                    <a:ext uri="{9D8B030D-6E8A-4147-A177-3AD203B41FA5}">
                      <a16:colId xmlns:a16="http://schemas.microsoft.com/office/drawing/2014/main" val="1722367191"/>
                    </a:ext>
                  </a:extLst>
                </a:gridCol>
                <a:gridCol w="987552">
                  <a:extLst>
                    <a:ext uri="{9D8B030D-6E8A-4147-A177-3AD203B41FA5}">
                      <a16:colId xmlns:a16="http://schemas.microsoft.com/office/drawing/2014/main" val="1801077846"/>
                    </a:ext>
                  </a:extLst>
                </a:gridCol>
                <a:gridCol w="987552">
                  <a:extLst>
                    <a:ext uri="{9D8B030D-6E8A-4147-A177-3AD203B41FA5}">
                      <a16:colId xmlns:a16="http://schemas.microsoft.com/office/drawing/2014/main" val="2776618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39130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- 2017-11-29 18:09:00</a:t>
                      </a:r>
                      <a:r>
                        <a:rPr kumimoji="0" lang="de-DE" sz="1000" b="0" i="0" u="none" strike="noStrike" kern="1200" cap="none" spc="0" normalizeH="0" baseline="0" noProof="0">
                          <a:ln>
                            <a:noFill/>
                          </a:ln>
                          <a:solidFill>
                            <a:prstClr val="black"/>
                          </a:solidFill>
                          <a:effectLst/>
                          <a:uLnTx/>
                          <a:uFillTx/>
                          <a:latin typeface="+mn-lt"/>
                          <a:ea typeface="+mn-ea"/>
                          <a:cs typeface="+mn-cs"/>
                        </a:rPr>
                        <a:t>
Okay, diese Suppe 🍲 gibt's natürlich nicht nur in Mülheim. Aber die Mülheimer haben ihr einen besonders schönen Namen verpasst: Hammeleck. Das ist "Mölmsch Platt", eine Mundart 🗣️, die immer seltener zu hören ist, aber von einigen Gesellschaften liebevoll gepflegt wird.
➡️ Rezept: http://www.wdr.de/k/hammeleck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14662</a:t>
                      </a:r>
                    </a:p>
                  </a:txBody>
                  <a:tcPr/>
                </a:tc>
                <a:extLst>
                  <a:ext uri="{0D108BD9-81ED-4DB2-BD59-A6C34878D82A}">
                    <a16:rowId xmlns:a16="http://schemas.microsoft.com/office/drawing/2014/main" val="4230555800"/>
                  </a:ext>
                </a:extLst>
              </a:tr>
            </a:tbl>
          </a:graphicData>
        </a:graphic>
      </p:graphicFrame>
      <p:sp>
        <p:nvSpPr>
          <p:cNvPr id="4" name="Text Placeholder 3">
            <a:extLst>
              <a:ext uri="{FF2B5EF4-FFF2-40B4-BE49-F238E27FC236}">
                <a16:creationId xmlns:a16="http://schemas.microsoft.com/office/drawing/2014/main" id="{4CDD958D-94B7-4420-85D3-A7B7E1468A6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0770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96B8-3E19-41DA-9813-EE1BDB19B290}"/>
              </a:ext>
            </a:extLst>
          </p:cNvPr>
          <p:cNvSpPr>
            <a:spLocks noGrp="1"/>
          </p:cNvSpPr>
          <p:nvPr>
            <p:ph type="title"/>
          </p:nvPr>
        </p:nvSpPr>
        <p:spPr/>
        <p:txBody>
          <a:bodyPr/>
          <a:lstStyle/>
          <a:p>
            <a:r>
              <a:rPr lang="de-DE"/>
              <a:t>Facebook Video-Tabelle mit 10 Sekunden - 3 of 10</a:t>
            </a:r>
            <a:endParaRPr lang="en-US"/>
          </a:p>
        </p:txBody>
      </p:sp>
      <p:graphicFrame>
        <p:nvGraphicFramePr>
          <p:cNvPr id="5" name="Table Placeholder 4">
            <a:extLst>
              <a:ext uri="{FF2B5EF4-FFF2-40B4-BE49-F238E27FC236}">
                <a16:creationId xmlns:a16="http://schemas.microsoft.com/office/drawing/2014/main" id="{40AAF158-B415-45F8-BC49-8CA84ABF17BD}"/>
              </a:ext>
            </a:extLst>
          </p:cNvPr>
          <p:cNvGraphicFramePr>
            <a:graphicFrameLocks noGrp="1"/>
          </p:cNvGraphicFramePr>
          <p:nvPr>
            <p:ph type="tbl" sz="quarter" idx="13"/>
            <p:extLst>
              <p:ext uri="{D42A27DB-BD31-4B8C-83A1-F6EECF244321}">
                <p14:modId xmlns:p14="http://schemas.microsoft.com/office/powerpoint/2010/main" val="1876392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68800287"/>
                    </a:ext>
                  </a:extLst>
                </a:gridCol>
                <a:gridCol w="987552">
                  <a:extLst>
                    <a:ext uri="{9D8B030D-6E8A-4147-A177-3AD203B41FA5}">
                      <a16:colId xmlns:a16="http://schemas.microsoft.com/office/drawing/2014/main" val="4068709329"/>
                    </a:ext>
                  </a:extLst>
                </a:gridCol>
                <a:gridCol w="987552">
                  <a:extLst>
                    <a:ext uri="{9D8B030D-6E8A-4147-A177-3AD203B41FA5}">
                      <a16:colId xmlns:a16="http://schemas.microsoft.com/office/drawing/2014/main" val="3770996556"/>
                    </a:ext>
                  </a:extLst>
                </a:gridCol>
                <a:gridCol w="987552">
                  <a:extLst>
                    <a:ext uri="{9D8B030D-6E8A-4147-A177-3AD203B41FA5}">
                      <a16:colId xmlns:a16="http://schemas.microsoft.com/office/drawing/2014/main" val="1075108025"/>
                    </a:ext>
                  </a:extLst>
                </a:gridCol>
                <a:gridCol w="987552">
                  <a:extLst>
                    <a:ext uri="{9D8B030D-6E8A-4147-A177-3AD203B41FA5}">
                      <a16:colId xmlns:a16="http://schemas.microsoft.com/office/drawing/2014/main" val="543405751"/>
                    </a:ext>
                  </a:extLst>
                </a:gridCol>
                <a:gridCol w="987552">
                  <a:extLst>
                    <a:ext uri="{9D8B030D-6E8A-4147-A177-3AD203B41FA5}">
                      <a16:colId xmlns:a16="http://schemas.microsoft.com/office/drawing/2014/main" val="701078585"/>
                    </a:ext>
                  </a:extLst>
                </a:gridCol>
                <a:gridCol w="987552">
                  <a:extLst>
                    <a:ext uri="{9D8B030D-6E8A-4147-A177-3AD203B41FA5}">
                      <a16:colId xmlns:a16="http://schemas.microsoft.com/office/drawing/2014/main" val="1573331058"/>
                    </a:ext>
                  </a:extLst>
                </a:gridCol>
                <a:gridCol w="987552">
                  <a:extLst>
                    <a:ext uri="{9D8B030D-6E8A-4147-A177-3AD203B41FA5}">
                      <a16:colId xmlns:a16="http://schemas.microsoft.com/office/drawing/2014/main" val="2443441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56073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- 2017-11-28 18:00:00</a:t>
                      </a:r>
                      <a:r>
                        <a:rPr kumimoji="0" lang="en-US" sz="1000" b="0" i="0" u="none" strike="noStrike" kern="1200" cap="none" spc="0" normalizeH="0" baseline="0" noProof="0">
                          <a:ln>
                            <a:noFill/>
                          </a:ln>
                          <a:solidFill>
                            <a:prstClr val="black"/>
                          </a:solidFill>
                          <a:effectLst/>
                          <a:uLnTx/>
                          <a:uFillTx/>
                          <a:latin typeface="+mn-lt"/>
                          <a:ea typeface="+mn-ea"/>
                          <a:cs typeface="+mn-cs"/>
                        </a:rPr>
                        <a:t>
So langsam wird's kalt ❄ im Land. Wie gut, wenn da eine Eifeler Jeärschtesupp 🍲 auf den Tisch kommt. Die dicke Graupensuppe wärmt so richtig schön von innen. Vielen Dank, liebe Eifeler! 😍
➡️ Rezept: http://www.wdr.de/k/graupensuppe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10248</a:t>
                      </a:r>
                    </a:p>
                  </a:txBody>
                  <a:tcPr/>
                </a:tc>
                <a:extLst>
                  <a:ext uri="{0D108BD9-81ED-4DB2-BD59-A6C34878D82A}">
                    <a16:rowId xmlns:a16="http://schemas.microsoft.com/office/drawing/2014/main" val="4271004642"/>
                  </a:ext>
                </a:extLst>
              </a:tr>
            </a:tbl>
          </a:graphicData>
        </a:graphic>
      </p:graphicFrame>
      <p:sp>
        <p:nvSpPr>
          <p:cNvPr id="4" name="Text Placeholder 3">
            <a:extLst>
              <a:ext uri="{FF2B5EF4-FFF2-40B4-BE49-F238E27FC236}">
                <a16:creationId xmlns:a16="http://schemas.microsoft.com/office/drawing/2014/main" id="{EAC4E62A-6A37-456E-979C-642F2BD9AC5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72484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FE038-623A-4FC1-BD23-0991741805D6}"/>
              </a:ext>
            </a:extLst>
          </p:cNvPr>
          <p:cNvSpPr>
            <a:spLocks noGrp="1"/>
          </p:cNvSpPr>
          <p:nvPr>
            <p:ph type="title"/>
          </p:nvPr>
        </p:nvSpPr>
        <p:spPr/>
        <p:txBody>
          <a:bodyPr/>
          <a:lstStyle/>
          <a:p>
            <a:r>
              <a:rPr lang="de-DE"/>
              <a:t>Facebook Video-Tabelle mit 10 Sekunden - 4 of 10</a:t>
            </a:r>
            <a:endParaRPr lang="en-US"/>
          </a:p>
        </p:txBody>
      </p:sp>
      <p:graphicFrame>
        <p:nvGraphicFramePr>
          <p:cNvPr id="5" name="Table Placeholder 4">
            <a:extLst>
              <a:ext uri="{FF2B5EF4-FFF2-40B4-BE49-F238E27FC236}">
                <a16:creationId xmlns:a16="http://schemas.microsoft.com/office/drawing/2014/main" id="{CB1C60E3-C971-463F-B2FC-31C83829DAFB}"/>
              </a:ext>
            </a:extLst>
          </p:cNvPr>
          <p:cNvGraphicFramePr>
            <a:graphicFrameLocks noGrp="1"/>
          </p:cNvGraphicFramePr>
          <p:nvPr>
            <p:ph type="tbl" sz="quarter" idx="13"/>
            <p:extLst>
              <p:ext uri="{D42A27DB-BD31-4B8C-83A1-F6EECF244321}">
                <p14:modId xmlns:p14="http://schemas.microsoft.com/office/powerpoint/2010/main" val="68278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71865693"/>
                    </a:ext>
                  </a:extLst>
                </a:gridCol>
                <a:gridCol w="987552">
                  <a:extLst>
                    <a:ext uri="{9D8B030D-6E8A-4147-A177-3AD203B41FA5}">
                      <a16:colId xmlns:a16="http://schemas.microsoft.com/office/drawing/2014/main" val="3930176573"/>
                    </a:ext>
                  </a:extLst>
                </a:gridCol>
                <a:gridCol w="987552">
                  <a:extLst>
                    <a:ext uri="{9D8B030D-6E8A-4147-A177-3AD203B41FA5}">
                      <a16:colId xmlns:a16="http://schemas.microsoft.com/office/drawing/2014/main" val="1694917932"/>
                    </a:ext>
                  </a:extLst>
                </a:gridCol>
                <a:gridCol w="987552">
                  <a:extLst>
                    <a:ext uri="{9D8B030D-6E8A-4147-A177-3AD203B41FA5}">
                      <a16:colId xmlns:a16="http://schemas.microsoft.com/office/drawing/2014/main" val="1421761756"/>
                    </a:ext>
                  </a:extLst>
                </a:gridCol>
                <a:gridCol w="987552">
                  <a:extLst>
                    <a:ext uri="{9D8B030D-6E8A-4147-A177-3AD203B41FA5}">
                      <a16:colId xmlns:a16="http://schemas.microsoft.com/office/drawing/2014/main" val="4042912681"/>
                    </a:ext>
                  </a:extLst>
                </a:gridCol>
                <a:gridCol w="987552">
                  <a:extLst>
                    <a:ext uri="{9D8B030D-6E8A-4147-A177-3AD203B41FA5}">
                      <a16:colId xmlns:a16="http://schemas.microsoft.com/office/drawing/2014/main" val="882678649"/>
                    </a:ext>
                  </a:extLst>
                </a:gridCol>
                <a:gridCol w="987552">
                  <a:extLst>
                    <a:ext uri="{9D8B030D-6E8A-4147-A177-3AD203B41FA5}">
                      <a16:colId xmlns:a16="http://schemas.microsoft.com/office/drawing/2014/main" val="3029751943"/>
                    </a:ext>
                  </a:extLst>
                </a:gridCol>
                <a:gridCol w="987552">
                  <a:extLst>
                    <a:ext uri="{9D8B030D-6E8A-4147-A177-3AD203B41FA5}">
                      <a16:colId xmlns:a16="http://schemas.microsoft.com/office/drawing/2014/main" val="153157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16741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- 2017-11-27 18:00:00</a:t>
                      </a:r>
                      <a:r>
                        <a:rPr kumimoji="0" lang="de-DE" sz="1000" b="0" i="0" u="none" strike="noStrike" kern="1200" cap="none" spc="0" normalizeH="0" baseline="0" noProof="0">
                          <a:ln>
                            <a:noFill/>
                          </a:ln>
                          <a:solidFill>
                            <a:prstClr val="black"/>
                          </a:solidFill>
                          <a:effectLst/>
                          <a:uLnTx/>
                          <a:uFillTx/>
                          <a:latin typeface="+mn-lt"/>
                          <a:ea typeface="+mn-ea"/>
                          <a:cs typeface="+mn-cs"/>
                        </a:rPr>
                        <a:t>
Das klingt richtig lecker: ein Pudding 🍮 aus Weißwein und Zucker, bestreut mit Keksen, gekrönt mit Baiser und Mandelblättchen... 😋 Aber wieso heißt diese Köstlichkeit "Rheinischer Bund" - nach dem Bündnis von 1658 gegen den römisch-deutschen Kaiser? 🤔 Irgendeine Idee? Irgend jemand...?
➡️ Rezept: http://www.wdr.de/k/rheinischer-bund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14320</a:t>
                      </a:r>
                    </a:p>
                  </a:txBody>
                  <a:tcPr/>
                </a:tc>
                <a:extLst>
                  <a:ext uri="{0D108BD9-81ED-4DB2-BD59-A6C34878D82A}">
                    <a16:rowId xmlns:a16="http://schemas.microsoft.com/office/drawing/2014/main" val="2267678146"/>
                  </a:ext>
                </a:extLst>
              </a:tr>
            </a:tbl>
          </a:graphicData>
        </a:graphic>
      </p:graphicFrame>
      <p:sp>
        <p:nvSpPr>
          <p:cNvPr id="4" name="Text Placeholder 3">
            <a:extLst>
              <a:ext uri="{FF2B5EF4-FFF2-40B4-BE49-F238E27FC236}">
                <a16:creationId xmlns:a16="http://schemas.microsoft.com/office/drawing/2014/main" id="{07D4F64D-EE08-4BE3-B61A-5E1CDE35835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99600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39373-C8D2-4BFD-B421-84CFFA283880}"/>
              </a:ext>
            </a:extLst>
          </p:cNvPr>
          <p:cNvSpPr>
            <a:spLocks noGrp="1"/>
          </p:cNvSpPr>
          <p:nvPr>
            <p:ph type="title"/>
          </p:nvPr>
        </p:nvSpPr>
        <p:spPr/>
        <p:txBody>
          <a:bodyPr/>
          <a:lstStyle/>
          <a:p>
            <a:r>
              <a:rPr lang="de-DE"/>
              <a:t>Facebook Video-Tabelle mit 10 Sekunden - 5 of 10</a:t>
            </a:r>
            <a:endParaRPr lang="en-US"/>
          </a:p>
        </p:txBody>
      </p:sp>
      <p:graphicFrame>
        <p:nvGraphicFramePr>
          <p:cNvPr id="5" name="Table Placeholder 4">
            <a:extLst>
              <a:ext uri="{FF2B5EF4-FFF2-40B4-BE49-F238E27FC236}">
                <a16:creationId xmlns:a16="http://schemas.microsoft.com/office/drawing/2014/main" id="{05A62F01-B980-4494-A730-36047A06E13C}"/>
              </a:ext>
            </a:extLst>
          </p:cNvPr>
          <p:cNvGraphicFramePr>
            <a:graphicFrameLocks noGrp="1"/>
          </p:cNvGraphicFramePr>
          <p:nvPr>
            <p:ph type="tbl" sz="quarter" idx="13"/>
            <p:extLst>
              <p:ext uri="{D42A27DB-BD31-4B8C-83A1-F6EECF244321}">
                <p14:modId xmlns:p14="http://schemas.microsoft.com/office/powerpoint/2010/main" val="4226206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20015545"/>
                    </a:ext>
                  </a:extLst>
                </a:gridCol>
                <a:gridCol w="987552">
                  <a:extLst>
                    <a:ext uri="{9D8B030D-6E8A-4147-A177-3AD203B41FA5}">
                      <a16:colId xmlns:a16="http://schemas.microsoft.com/office/drawing/2014/main" val="1879824495"/>
                    </a:ext>
                  </a:extLst>
                </a:gridCol>
                <a:gridCol w="987552">
                  <a:extLst>
                    <a:ext uri="{9D8B030D-6E8A-4147-A177-3AD203B41FA5}">
                      <a16:colId xmlns:a16="http://schemas.microsoft.com/office/drawing/2014/main" val="1905893237"/>
                    </a:ext>
                  </a:extLst>
                </a:gridCol>
                <a:gridCol w="987552">
                  <a:extLst>
                    <a:ext uri="{9D8B030D-6E8A-4147-A177-3AD203B41FA5}">
                      <a16:colId xmlns:a16="http://schemas.microsoft.com/office/drawing/2014/main" val="3616247966"/>
                    </a:ext>
                  </a:extLst>
                </a:gridCol>
                <a:gridCol w="987552">
                  <a:extLst>
                    <a:ext uri="{9D8B030D-6E8A-4147-A177-3AD203B41FA5}">
                      <a16:colId xmlns:a16="http://schemas.microsoft.com/office/drawing/2014/main" val="4233939717"/>
                    </a:ext>
                  </a:extLst>
                </a:gridCol>
                <a:gridCol w="987552">
                  <a:extLst>
                    <a:ext uri="{9D8B030D-6E8A-4147-A177-3AD203B41FA5}">
                      <a16:colId xmlns:a16="http://schemas.microsoft.com/office/drawing/2014/main" val="2847447639"/>
                    </a:ext>
                  </a:extLst>
                </a:gridCol>
                <a:gridCol w="987552">
                  <a:extLst>
                    <a:ext uri="{9D8B030D-6E8A-4147-A177-3AD203B41FA5}">
                      <a16:colId xmlns:a16="http://schemas.microsoft.com/office/drawing/2014/main" val="3000506913"/>
                    </a:ext>
                  </a:extLst>
                </a:gridCol>
                <a:gridCol w="987552">
                  <a:extLst>
                    <a:ext uri="{9D8B030D-6E8A-4147-A177-3AD203B41FA5}">
                      <a16:colId xmlns:a16="http://schemas.microsoft.com/office/drawing/2014/main" val="884868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72426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- 2017-11-25 12:00:00</a:t>
                      </a:r>
                      <a:r>
                        <a:rPr kumimoji="0" lang="de-DE" sz="1000" b="0" i="0" u="none" strike="noStrike" kern="1200" cap="none" spc="0" normalizeH="0" baseline="0" noProof="0">
                          <a:ln>
                            <a:noFill/>
                          </a:ln>
                          <a:solidFill>
                            <a:prstClr val="black"/>
                          </a:solidFill>
                          <a:effectLst/>
                          <a:uLnTx/>
                          <a:uFillTx/>
                          <a:latin typeface="+mn-lt"/>
                          <a:ea typeface="+mn-ea"/>
                          <a:cs typeface="+mn-cs"/>
                        </a:rPr>
                        <a:t>
Hedewittken wurden 1684 erstmals urkundlich erwähnt. ✍️ Damals verbot ☝️ der fiese "Simon Heinrich Graf und edler Herr zu Lippe" die leckeren Brötchen. Doch die Lipper ließen sich nichts verbieten - schon gar nicht ihre geliebten Hedewittken. Und ihr dürft sie natürlich völlig straffrei nachbacken. 😉
➡️ Rezept: http://www.wdr.de/k/hedewittken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15524</a:t>
                      </a:r>
                    </a:p>
                  </a:txBody>
                  <a:tcPr/>
                </a:tc>
                <a:extLst>
                  <a:ext uri="{0D108BD9-81ED-4DB2-BD59-A6C34878D82A}">
                    <a16:rowId xmlns:a16="http://schemas.microsoft.com/office/drawing/2014/main" val="2527296612"/>
                  </a:ext>
                </a:extLst>
              </a:tr>
            </a:tbl>
          </a:graphicData>
        </a:graphic>
      </p:graphicFrame>
      <p:sp>
        <p:nvSpPr>
          <p:cNvPr id="4" name="Text Placeholder 3">
            <a:extLst>
              <a:ext uri="{FF2B5EF4-FFF2-40B4-BE49-F238E27FC236}">
                <a16:creationId xmlns:a16="http://schemas.microsoft.com/office/drawing/2014/main" id="{3083CF73-5866-4B8F-87D0-A31CFA9C42A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3373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3F31F-056B-47F8-9A55-2721C480EAA4}"/>
              </a:ext>
            </a:extLst>
          </p:cNvPr>
          <p:cNvSpPr>
            <a:spLocks noGrp="1"/>
          </p:cNvSpPr>
          <p:nvPr>
            <p:ph type="title"/>
          </p:nvPr>
        </p:nvSpPr>
        <p:spPr/>
        <p:txBody>
          <a:bodyPr/>
          <a:lstStyle/>
          <a:p>
            <a:r>
              <a:rPr lang="de-DE"/>
              <a:t>Facebook Video-Tabelle mit 10 Sekunden - 6 of 10</a:t>
            </a:r>
            <a:endParaRPr lang="en-US"/>
          </a:p>
        </p:txBody>
      </p:sp>
      <p:graphicFrame>
        <p:nvGraphicFramePr>
          <p:cNvPr id="5" name="Table Placeholder 4">
            <a:extLst>
              <a:ext uri="{FF2B5EF4-FFF2-40B4-BE49-F238E27FC236}">
                <a16:creationId xmlns:a16="http://schemas.microsoft.com/office/drawing/2014/main" id="{9CF3ACED-82C3-4BE3-B6F8-34AF6BA6E981}"/>
              </a:ext>
            </a:extLst>
          </p:cNvPr>
          <p:cNvGraphicFramePr>
            <a:graphicFrameLocks noGrp="1"/>
          </p:cNvGraphicFramePr>
          <p:nvPr>
            <p:ph type="tbl" sz="quarter" idx="13"/>
            <p:extLst>
              <p:ext uri="{D42A27DB-BD31-4B8C-83A1-F6EECF244321}">
                <p14:modId xmlns:p14="http://schemas.microsoft.com/office/powerpoint/2010/main" val="202327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03562030"/>
                    </a:ext>
                  </a:extLst>
                </a:gridCol>
                <a:gridCol w="987552">
                  <a:extLst>
                    <a:ext uri="{9D8B030D-6E8A-4147-A177-3AD203B41FA5}">
                      <a16:colId xmlns:a16="http://schemas.microsoft.com/office/drawing/2014/main" val="3724182386"/>
                    </a:ext>
                  </a:extLst>
                </a:gridCol>
                <a:gridCol w="987552">
                  <a:extLst>
                    <a:ext uri="{9D8B030D-6E8A-4147-A177-3AD203B41FA5}">
                      <a16:colId xmlns:a16="http://schemas.microsoft.com/office/drawing/2014/main" val="2038387289"/>
                    </a:ext>
                  </a:extLst>
                </a:gridCol>
                <a:gridCol w="987552">
                  <a:extLst>
                    <a:ext uri="{9D8B030D-6E8A-4147-A177-3AD203B41FA5}">
                      <a16:colId xmlns:a16="http://schemas.microsoft.com/office/drawing/2014/main" val="2179047663"/>
                    </a:ext>
                  </a:extLst>
                </a:gridCol>
                <a:gridCol w="987552">
                  <a:extLst>
                    <a:ext uri="{9D8B030D-6E8A-4147-A177-3AD203B41FA5}">
                      <a16:colId xmlns:a16="http://schemas.microsoft.com/office/drawing/2014/main" val="1112873792"/>
                    </a:ext>
                  </a:extLst>
                </a:gridCol>
                <a:gridCol w="987552">
                  <a:extLst>
                    <a:ext uri="{9D8B030D-6E8A-4147-A177-3AD203B41FA5}">
                      <a16:colId xmlns:a16="http://schemas.microsoft.com/office/drawing/2014/main" val="3846717573"/>
                    </a:ext>
                  </a:extLst>
                </a:gridCol>
                <a:gridCol w="987552">
                  <a:extLst>
                    <a:ext uri="{9D8B030D-6E8A-4147-A177-3AD203B41FA5}">
                      <a16:colId xmlns:a16="http://schemas.microsoft.com/office/drawing/2014/main" val="910757093"/>
                    </a:ext>
                  </a:extLst>
                </a:gridCol>
                <a:gridCol w="987552">
                  <a:extLst>
                    <a:ext uri="{9D8B030D-6E8A-4147-A177-3AD203B41FA5}">
                      <a16:colId xmlns:a16="http://schemas.microsoft.com/office/drawing/2014/main" val="70788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62786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- 2017-11-24 17:58:00</a:t>
                      </a:r>
                      <a:r>
                        <a:rPr kumimoji="0" lang="en-US" sz="1000" b="0" i="0" u="none" strike="noStrike" kern="1200" cap="none" spc="0" normalizeH="0" baseline="0" noProof="0">
                          <a:ln>
                            <a:noFill/>
                          </a:ln>
                          <a:solidFill>
                            <a:prstClr val="black"/>
                          </a:solidFill>
                          <a:effectLst/>
                          <a:uLnTx/>
                          <a:uFillTx/>
                          <a:latin typeface="+mn-lt"/>
                          <a:ea typeface="+mn-ea"/>
                          <a:cs typeface="+mn-cs"/>
                        </a:rPr>
                        <a:t>
Dieses Gulasch 🍲 macht in vielen Düsseldorfer Altstadtkneipen die Nachtschwärmer satt. Nur original mit Altbier und Düsseldorfer Senf. Mal ne Frage an alle Kölner: Haben die Düsseldorfer das nicht gut gemacht? 😀
➡️ Rezept: http://www.wdr.de/k/gulasch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17160</a:t>
                      </a:r>
                    </a:p>
                  </a:txBody>
                  <a:tcPr/>
                </a:tc>
                <a:extLst>
                  <a:ext uri="{0D108BD9-81ED-4DB2-BD59-A6C34878D82A}">
                    <a16:rowId xmlns:a16="http://schemas.microsoft.com/office/drawing/2014/main" val="4026230523"/>
                  </a:ext>
                </a:extLst>
              </a:tr>
            </a:tbl>
          </a:graphicData>
        </a:graphic>
      </p:graphicFrame>
      <p:sp>
        <p:nvSpPr>
          <p:cNvPr id="4" name="Text Placeholder 3">
            <a:extLst>
              <a:ext uri="{FF2B5EF4-FFF2-40B4-BE49-F238E27FC236}">
                <a16:creationId xmlns:a16="http://schemas.microsoft.com/office/drawing/2014/main" id="{4A9A27B5-2A58-4EEE-9C7C-252DCCB2A28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43896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0997A-5AF5-4AD6-B64B-0D87BBD3F2EB}"/>
              </a:ext>
            </a:extLst>
          </p:cNvPr>
          <p:cNvSpPr>
            <a:spLocks noGrp="1"/>
          </p:cNvSpPr>
          <p:nvPr>
            <p:ph type="title"/>
          </p:nvPr>
        </p:nvSpPr>
        <p:spPr/>
        <p:txBody>
          <a:bodyPr/>
          <a:lstStyle/>
          <a:p>
            <a:r>
              <a:rPr lang="de-DE"/>
              <a:t>Facebook Video-Tabelle mit 10 Sekunden - 7 of 10</a:t>
            </a:r>
            <a:endParaRPr lang="en-US"/>
          </a:p>
        </p:txBody>
      </p:sp>
      <p:graphicFrame>
        <p:nvGraphicFramePr>
          <p:cNvPr id="5" name="Table Placeholder 4">
            <a:extLst>
              <a:ext uri="{FF2B5EF4-FFF2-40B4-BE49-F238E27FC236}">
                <a16:creationId xmlns:a16="http://schemas.microsoft.com/office/drawing/2014/main" id="{5DA3A5EC-733A-41A9-AA7F-FB79CB0B651A}"/>
              </a:ext>
            </a:extLst>
          </p:cNvPr>
          <p:cNvGraphicFramePr>
            <a:graphicFrameLocks noGrp="1"/>
          </p:cNvGraphicFramePr>
          <p:nvPr>
            <p:ph type="tbl" sz="quarter" idx="13"/>
            <p:extLst>
              <p:ext uri="{D42A27DB-BD31-4B8C-83A1-F6EECF244321}">
                <p14:modId xmlns:p14="http://schemas.microsoft.com/office/powerpoint/2010/main" val="170525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93726629"/>
                    </a:ext>
                  </a:extLst>
                </a:gridCol>
                <a:gridCol w="987552">
                  <a:extLst>
                    <a:ext uri="{9D8B030D-6E8A-4147-A177-3AD203B41FA5}">
                      <a16:colId xmlns:a16="http://schemas.microsoft.com/office/drawing/2014/main" val="2078850173"/>
                    </a:ext>
                  </a:extLst>
                </a:gridCol>
                <a:gridCol w="987552">
                  <a:extLst>
                    <a:ext uri="{9D8B030D-6E8A-4147-A177-3AD203B41FA5}">
                      <a16:colId xmlns:a16="http://schemas.microsoft.com/office/drawing/2014/main" val="3806443133"/>
                    </a:ext>
                  </a:extLst>
                </a:gridCol>
                <a:gridCol w="987552">
                  <a:extLst>
                    <a:ext uri="{9D8B030D-6E8A-4147-A177-3AD203B41FA5}">
                      <a16:colId xmlns:a16="http://schemas.microsoft.com/office/drawing/2014/main" val="4120004109"/>
                    </a:ext>
                  </a:extLst>
                </a:gridCol>
                <a:gridCol w="987552">
                  <a:extLst>
                    <a:ext uri="{9D8B030D-6E8A-4147-A177-3AD203B41FA5}">
                      <a16:colId xmlns:a16="http://schemas.microsoft.com/office/drawing/2014/main" val="1764814371"/>
                    </a:ext>
                  </a:extLst>
                </a:gridCol>
                <a:gridCol w="987552">
                  <a:extLst>
                    <a:ext uri="{9D8B030D-6E8A-4147-A177-3AD203B41FA5}">
                      <a16:colId xmlns:a16="http://schemas.microsoft.com/office/drawing/2014/main" val="3456980684"/>
                    </a:ext>
                  </a:extLst>
                </a:gridCol>
                <a:gridCol w="987552">
                  <a:extLst>
                    <a:ext uri="{9D8B030D-6E8A-4147-A177-3AD203B41FA5}">
                      <a16:colId xmlns:a16="http://schemas.microsoft.com/office/drawing/2014/main" val="2507601938"/>
                    </a:ext>
                  </a:extLst>
                </a:gridCol>
                <a:gridCol w="987552">
                  <a:extLst>
                    <a:ext uri="{9D8B030D-6E8A-4147-A177-3AD203B41FA5}">
                      <a16:colId xmlns:a16="http://schemas.microsoft.com/office/drawing/2014/main" val="2057996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59780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- 2017-11-23 18:05:00</a:t>
                      </a:r>
                      <a:r>
                        <a:rPr kumimoji="0" lang="de-DE" sz="1000" b="0" i="0" u="none" strike="noStrike" kern="1200" cap="none" spc="0" normalizeH="0" baseline="0" noProof="0">
                          <a:ln>
                            <a:noFill/>
                          </a:ln>
                          <a:solidFill>
                            <a:prstClr val="black"/>
                          </a:solidFill>
                          <a:effectLst/>
                          <a:uLnTx/>
                          <a:uFillTx/>
                          <a:latin typeface="+mn-lt"/>
                          <a:ea typeface="+mn-ea"/>
                          <a:cs typeface="+mn-cs"/>
                        </a:rPr>
                        <a:t>
Reisfladen! Und alle so: Häh ❓❓❓ Das deutsche Reisfladen-Gebiet endet nämlich bereits kurz hinter Aachen. Ursprünglich kommt das leckere Küchlein aus Ostbelgien 🇧🇪 und der niederländischen Provinz Limburg 🇳🇱. Vielleicht verhelft ihr dem Reisfladen ja zu größerer Bekanntheit...
➡️ Rezept: http://www.wdr.de/k/reisfladen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23445</a:t>
                      </a:r>
                    </a:p>
                  </a:txBody>
                  <a:tcPr/>
                </a:tc>
                <a:extLst>
                  <a:ext uri="{0D108BD9-81ED-4DB2-BD59-A6C34878D82A}">
                    <a16:rowId xmlns:a16="http://schemas.microsoft.com/office/drawing/2014/main" val="831548931"/>
                  </a:ext>
                </a:extLst>
              </a:tr>
            </a:tbl>
          </a:graphicData>
        </a:graphic>
      </p:graphicFrame>
      <p:sp>
        <p:nvSpPr>
          <p:cNvPr id="4" name="Text Placeholder 3">
            <a:extLst>
              <a:ext uri="{FF2B5EF4-FFF2-40B4-BE49-F238E27FC236}">
                <a16:creationId xmlns:a16="http://schemas.microsoft.com/office/drawing/2014/main" id="{97156B58-4417-4190-9CB0-6DFA63A92EA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38304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1B563-8A77-48F3-ACFD-A8974533C3ED}"/>
              </a:ext>
            </a:extLst>
          </p:cNvPr>
          <p:cNvSpPr>
            <a:spLocks noGrp="1"/>
          </p:cNvSpPr>
          <p:nvPr>
            <p:ph type="title"/>
          </p:nvPr>
        </p:nvSpPr>
        <p:spPr/>
        <p:txBody>
          <a:bodyPr/>
          <a:lstStyle/>
          <a:p>
            <a:r>
              <a:rPr lang="de-DE"/>
              <a:t>Facebook Video-Tabelle mit 10 Sekunden - 8 of 10</a:t>
            </a:r>
            <a:endParaRPr lang="en-US"/>
          </a:p>
        </p:txBody>
      </p:sp>
      <p:graphicFrame>
        <p:nvGraphicFramePr>
          <p:cNvPr id="5" name="Table Placeholder 4">
            <a:extLst>
              <a:ext uri="{FF2B5EF4-FFF2-40B4-BE49-F238E27FC236}">
                <a16:creationId xmlns:a16="http://schemas.microsoft.com/office/drawing/2014/main" id="{07C78190-3B90-4851-8E19-4BE9E64081D6}"/>
              </a:ext>
            </a:extLst>
          </p:cNvPr>
          <p:cNvGraphicFramePr>
            <a:graphicFrameLocks noGrp="1"/>
          </p:cNvGraphicFramePr>
          <p:nvPr>
            <p:ph type="tbl" sz="quarter" idx="13"/>
            <p:extLst>
              <p:ext uri="{D42A27DB-BD31-4B8C-83A1-F6EECF244321}">
                <p14:modId xmlns:p14="http://schemas.microsoft.com/office/powerpoint/2010/main" val="3284380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39089377"/>
                    </a:ext>
                  </a:extLst>
                </a:gridCol>
                <a:gridCol w="987552">
                  <a:extLst>
                    <a:ext uri="{9D8B030D-6E8A-4147-A177-3AD203B41FA5}">
                      <a16:colId xmlns:a16="http://schemas.microsoft.com/office/drawing/2014/main" val="4260321228"/>
                    </a:ext>
                  </a:extLst>
                </a:gridCol>
                <a:gridCol w="987552">
                  <a:extLst>
                    <a:ext uri="{9D8B030D-6E8A-4147-A177-3AD203B41FA5}">
                      <a16:colId xmlns:a16="http://schemas.microsoft.com/office/drawing/2014/main" val="681423379"/>
                    </a:ext>
                  </a:extLst>
                </a:gridCol>
                <a:gridCol w="987552">
                  <a:extLst>
                    <a:ext uri="{9D8B030D-6E8A-4147-A177-3AD203B41FA5}">
                      <a16:colId xmlns:a16="http://schemas.microsoft.com/office/drawing/2014/main" val="3666897258"/>
                    </a:ext>
                  </a:extLst>
                </a:gridCol>
                <a:gridCol w="987552">
                  <a:extLst>
                    <a:ext uri="{9D8B030D-6E8A-4147-A177-3AD203B41FA5}">
                      <a16:colId xmlns:a16="http://schemas.microsoft.com/office/drawing/2014/main" val="570207288"/>
                    </a:ext>
                  </a:extLst>
                </a:gridCol>
                <a:gridCol w="987552">
                  <a:extLst>
                    <a:ext uri="{9D8B030D-6E8A-4147-A177-3AD203B41FA5}">
                      <a16:colId xmlns:a16="http://schemas.microsoft.com/office/drawing/2014/main" val="3038047263"/>
                    </a:ext>
                  </a:extLst>
                </a:gridCol>
                <a:gridCol w="987552">
                  <a:extLst>
                    <a:ext uri="{9D8B030D-6E8A-4147-A177-3AD203B41FA5}">
                      <a16:colId xmlns:a16="http://schemas.microsoft.com/office/drawing/2014/main" val="2459867290"/>
                    </a:ext>
                  </a:extLst>
                </a:gridCol>
                <a:gridCol w="987552">
                  <a:extLst>
                    <a:ext uri="{9D8B030D-6E8A-4147-A177-3AD203B41FA5}">
                      <a16:colId xmlns:a16="http://schemas.microsoft.com/office/drawing/2014/main" val="228549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21649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Heimathäppchen - Rezepte aus NRW - 2017-11-22 18:00:00</a:t>
                      </a:r>
                      <a:r>
                        <a:rPr kumimoji="0" lang="en-US" sz="1000" b="0" i="0" u="none" strike="noStrike" kern="1200" cap="none" spc="0" normalizeH="0" baseline="0" noProof="0">
                          <a:ln>
                            <a:noFill/>
                          </a:ln>
                          <a:solidFill>
                            <a:prstClr val="black"/>
                          </a:solidFill>
                          <a:effectLst/>
                          <a:uLnTx/>
                          <a:uFillTx/>
                          <a:latin typeface="+mn-lt"/>
                          <a:ea typeface="+mn-ea"/>
                          <a:cs typeface="+mn-cs"/>
                        </a:rPr>
                        <a:t>
Apfelkuchen 🍏🍎 geht immer - und überall in NRW. Wir machen rustikale Apfel-Tarteletts mit Mandelcreme und heimischem Apfelkraut. 😋 Welcher Apfelkuchen kommt bei euch auf den Tisch? Schickt uns doch mal eure Favoriten! 🙂
➡️ Rezept: http://www.wdr.de/k/apfel-tarteletts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a:t>
                      </a:r>
                    </a:p>
                  </a:txBody>
                  <a:tcPr/>
                </a:tc>
                <a:extLst>
                  <a:ext uri="{0D108BD9-81ED-4DB2-BD59-A6C34878D82A}">
                    <a16:rowId xmlns:a16="http://schemas.microsoft.com/office/drawing/2014/main" val="2994601500"/>
                  </a:ext>
                </a:extLst>
              </a:tr>
            </a:tbl>
          </a:graphicData>
        </a:graphic>
      </p:graphicFrame>
      <p:sp>
        <p:nvSpPr>
          <p:cNvPr id="4" name="Text Placeholder 3">
            <a:extLst>
              <a:ext uri="{FF2B5EF4-FFF2-40B4-BE49-F238E27FC236}">
                <a16:creationId xmlns:a16="http://schemas.microsoft.com/office/drawing/2014/main" id="{8EAF21D1-2929-4130-A271-CC4F20F47B2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41049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C445A-CC4E-438B-8FC0-09B3779681E1}"/>
              </a:ext>
            </a:extLst>
          </p:cNvPr>
          <p:cNvSpPr>
            <a:spLocks noGrp="1"/>
          </p:cNvSpPr>
          <p:nvPr>
            <p:ph type="title"/>
          </p:nvPr>
        </p:nvSpPr>
        <p:spPr/>
        <p:txBody>
          <a:bodyPr/>
          <a:lstStyle/>
          <a:p>
            <a:r>
              <a:rPr lang="de-DE"/>
              <a:t>Facebook Video-Tabelle mit 10 Sekunden - 9 of 10</a:t>
            </a:r>
            <a:endParaRPr lang="en-US"/>
          </a:p>
        </p:txBody>
      </p:sp>
      <p:graphicFrame>
        <p:nvGraphicFramePr>
          <p:cNvPr id="5" name="Table Placeholder 4">
            <a:extLst>
              <a:ext uri="{FF2B5EF4-FFF2-40B4-BE49-F238E27FC236}">
                <a16:creationId xmlns:a16="http://schemas.microsoft.com/office/drawing/2014/main" id="{946BA8C8-B176-4909-9586-578583AE7274}"/>
              </a:ext>
            </a:extLst>
          </p:cNvPr>
          <p:cNvGraphicFramePr>
            <a:graphicFrameLocks noGrp="1"/>
          </p:cNvGraphicFramePr>
          <p:nvPr>
            <p:ph type="tbl" sz="quarter" idx="13"/>
            <p:extLst>
              <p:ext uri="{D42A27DB-BD31-4B8C-83A1-F6EECF244321}">
                <p14:modId xmlns:p14="http://schemas.microsoft.com/office/powerpoint/2010/main" val="262546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64448706"/>
                    </a:ext>
                  </a:extLst>
                </a:gridCol>
                <a:gridCol w="987552">
                  <a:extLst>
                    <a:ext uri="{9D8B030D-6E8A-4147-A177-3AD203B41FA5}">
                      <a16:colId xmlns:a16="http://schemas.microsoft.com/office/drawing/2014/main" val="1733710286"/>
                    </a:ext>
                  </a:extLst>
                </a:gridCol>
                <a:gridCol w="987552">
                  <a:extLst>
                    <a:ext uri="{9D8B030D-6E8A-4147-A177-3AD203B41FA5}">
                      <a16:colId xmlns:a16="http://schemas.microsoft.com/office/drawing/2014/main" val="2186890982"/>
                    </a:ext>
                  </a:extLst>
                </a:gridCol>
                <a:gridCol w="987552">
                  <a:extLst>
                    <a:ext uri="{9D8B030D-6E8A-4147-A177-3AD203B41FA5}">
                      <a16:colId xmlns:a16="http://schemas.microsoft.com/office/drawing/2014/main" val="4257179563"/>
                    </a:ext>
                  </a:extLst>
                </a:gridCol>
                <a:gridCol w="987552">
                  <a:extLst>
                    <a:ext uri="{9D8B030D-6E8A-4147-A177-3AD203B41FA5}">
                      <a16:colId xmlns:a16="http://schemas.microsoft.com/office/drawing/2014/main" val="4141133800"/>
                    </a:ext>
                  </a:extLst>
                </a:gridCol>
                <a:gridCol w="987552">
                  <a:extLst>
                    <a:ext uri="{9D8B030D-6E8A-4147-A177-3AD203B41FA5}">
                      <a16:colId xmlns:a16="http://schemas.microsoft.com/office/drawing/2014/main" val="347709043"/>
                    </a:ext>
                  </a:extLst>
                </a:gridCol>
                <a:gridCol w="987552">
                  <a:extLst>
                    <a:ext uri="{9D8B030D-6E8A-4147-A177-3AD203B41FA5}">
                      <a16:colId xmlns:a16="http://schemas.microsoft.com/office/drawing/2014/main" val="3696572215"/>
                    </a:ext>
                  </a:extLst>
                </a:gridCol>
                <a:gridCol w="987552">
                  <a:extLst>
                    <a:ext uri="{9D8B030D-6E8A-4147-A177-3AD203B41FA5}">
                      <a16:colId xmlns:a16="http://schemas.microsoft.com/office/drawing/2014/main" val="1194929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53871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- 2017-11-21 18:00:00</a:t>
                      </a:r>
                      <a:r>
                        <a:rPr kumimoji="0" lang="de-DE" sz="1000" b="0" i="0" u="none" strike="noStrike" kern="1200" cap="none" spc="0" normalizeH="0" baseline="0" noProof="0">
                          <a:ln>
                            <a:noFill/>
                          </a:ln>
                          <a:solidFill>
                            <a:prstClr val="black"/>
                          </a:solidFill>
                          <a:effectLst/>
                          <a:uLnTx/>
                          <a:uFillTx/>
                          <a:latin typeface="+mn-lt"/>
                          <a:ea typeface="+mn-ea"/>
                          <a:cs typeface="+mn-cs"/>
                        </a:rPr>
                        <a:t>
Der Spitzname "Lippische Ananas" 🍍 für die Steckrübe begeistert uns immer wieder. ️🎉😀 Wir machen aus der Rübe ein Schnitzel und servieren es mit selbstgemachten Pommes. 🍟
➡️ Rezept: http://www.wdr.de/k/schnitzel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10218</a:t>
                      </a:r>
                    </a:p>
                  </a:txBody>
                  <a:tcPr/>
                </a:tc>
                <a:extLst>
                  <a:ext uri="{0D108BD9-81ED-4DB2-BD59-A6C34878D82A}">
                    <a16:rowId xmlns:a16="http://schemas.microsoft.com/office/drawing/2014/main" val="2122032305"/>
                  </a:ext>
                </a:extLst>
              </a:tr>
            </a:tbl>
          </a:graphicData>
        </a:graphic>
      </p:graphicFrame>
      <p:sp>
        <p:nvSpPr>
          <p:cNvPr id="4" name="Text Placeholder 3">
            <a:extLst>
              <a:ext uri="{FF2B5EF4-FFF2-40B4-BE49-F238E27FC236}">
                <a16:creationId xmlns:a16="http://schemas.microsoft.com/office/drawing/2014/main" id="{D320BAF2-4C27-413A-8F71-2B6BA6EB263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08836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77954-EC71-4E3B-B668-0A2BCA01206B}"/>
              </a:ext>
            </a:extLst>
          </p:cNvPr>
          <p:cNvSpPr>
            <a:spLocks noGrp="1"/>
          </p:cNvSpPr>
          <p:nvPr>
            <p:ph type="title"/>
          </p:nvPr>
        </p:nvSpPr>
        <p:spPr/>
        <p:txBody>
          <a:bodyPr/>
          <a:lstStyle/>
          <a:p>
            <a:r>
              <a:rPr lang="de-DE"/>
              <a:t>Facebook Video-Tabelle mit 10 Sekunden - 10 of 10</a:t>
            </a:r>
            <a:endParaRPr lang="en-US"/>
          </a:p>
        </p:txBody>
      </p:sp>
      <p:graphicFrame>
        <p:nvGraphicFramePr>
          <p:cNvPr id="5" name="Table Placeholder 4">
            <a:extLst>
              <a:ext uri="{FF2B5EF4-FFF2-40B4-BE49-F238E27FC236}">
                <a16:creationId xmlns:a16="http://schemas.microsoft.com/office/drawing/2014/main" id="{5CA79172-8D65-41B5-9D11-2498C36C2FF4}"/>
              </a:ext>
            </a:extLst>
          </p:cNvPr>
          <p:cNvGraphicFramePr>
            <a:graphicFrameLocks noGrp="1"/>
          </p:cNvGraphicFramePr>
          <p:nvPr>
            <p:ph type="tbl" sz="quarter" idx="13"/>
            <p:extLst>
              <p:ext uri="{D42A27DB-BD31-4B8C-83A1-F6EECF244321}">
                <p14:modId xmlns:p14="http://schemas.microsoft.com/office/powerpoint/2010/main" val="42033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342852"/>
                    </a:ext>
                  </a:extLst>
                </a:gridCol>
                <a:gridCol w="987552">
                  <a:extLst>
                    <a:ext uri="{9D8B030D-6E8A-4147-A177-3AD203B41FA5}">
                      <a16:colId xmlns:a16="http://schemas.microsoft.com/office/drawing/2014/main" val="4221120477"/>
                    </a:ext>
                  </a:extLst>
                </a:gridCol>
                <a:gridCol w="987552">
                  <a:extLst>
                    <a:ext uri="{9D8B030D-6E8A-4147-A177-3AD203B41FA5}">
                      <a16:colId xmlns:a16="http://schemas.microsoft.com/office/drawing/2014/main" val="2958657645"/>
                    </a:ext>
                  </a:extLst>
                </a:gridCol>
                <a:gridCol w="987552">
                  <a:extLst>
                    <a:ext uri="{9D8B030D-6E8A-4147-A177-3AD203B41FA5}">
                      <a16:colId xmlns:a16="http://schemas.microsoft.com/office/drawing/2014/main" val="3571673389"/>
                    </a:ext>
                  </a:extLst>
                </a:gridCol>
                <a:gridCol w="987552">
                  <a:extLst>
                    <a:ext uri="{9D8B030D-6E8A-4147-A177-3AD203B41FA5}">
                      <a16:colId xmlns:a16="http://schemas.microsoft.com/office/drawing/2014/main" val="1646876483"/>
                    </a:ext>
                  </a:extLst>
                </a:gridCol>
                <a:gridCol w="987552">
                  <a:extLst>
                    <a:ext uri="{9D8B030D-6E8A-4147-A177-3AD203B41FA5}">
                      <a16:colId xmlns:a16="http://schemas.microsoft.com/office/drawing/2014/main" val="1756392424"/>
                    </a:ext>
                  </a:extLst>
                </a:gridCol>
                <a:gridCol w="987552">
                  <a:extLst>
                    <a:ext uri="{9D8B030D-6E8A-4147-A177-3AD203B41FA5}">
                      <a16:colId xmlns:a16="http://schemas.microsoft.com/office/drawing/2014/main" val="44627632"/>
                    </a:ext>
                  </a:extLst>
                </a:gridCol>
                <a:gridCol w="987552">
                  <a:extLst>
                    <a:ext uri="{9D8B030D-6E8A-4147-A177-3AD203B41FA5}">
                      <a16:colId xmlns:a16="http://schemas.microsoft.com/office/drawing/2014/main" val="1187955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07290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Heimathäppchen - Rezepte aus NRW - 2017-11-20 18:02:00</a:t>
                      </a:r>
                      <a:r>
                        <a:rPr kumimoji="0" lang="de-DE" sz="1000" b="0" i="0" u="none" strike="noStrike" kern="1200" cap="none" spc="0" normalizeH="0" baseline="0" noProof="0">
                          <a:ln>
                            <a:noFill/>
                          </a:ln>
                          <a:solidFill>
                            <a:prstClr val="black"/>
                          </a:solidFill>
                          <a:effectLst/>
                          <a:uLnTx/>
                          <a:uFillTx/>
                          <a:latin typeface="+mn-lt"/>
                          <a:ea typeface="+mn-ea"/>
                          <a:cs typeface="+mn-cs"/>
                        </a:rPr>
                        <a:t>
Also, wie heißt es denn nun? "Suure" oder "soore" Kappes? 🤔 Wer kann helfen? Aber ob U oder O - dieser Kappes wird traditionell besonders im Ruhrgebiet an kalten Tagen gern genommen. 
➡️ Rezept: http://www.wdr.de/k/suure_kappes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9408</a:t>
                      </a:r>
                    </a:p>
                  </a:txBody>
                  <a:tcPr/>
                </a:tc>
                <a:extLst>
                  <a:ext uri="{0D108BD9-81ED-4DB2-BD59-A6C34878D82A}">
                    <a16:rowId xmlns:a16="http://schemas.microsoft.com/office/drawing/2014/main" val="1184863744"/>
                  </a:ext>
                </a:extLst>
              </a:tr>
            </a:tbl>
          </a:graphicData>
        </a:graphic>
      </p:graphicFrame>
      <p:sp>
        <p:nvSpPr>
          <p:cNvPr id="4" name="Text Placeholder 3">
            <a:extLst>
              <a:ext uri="{FF2B5EF4-FFF2-40B4-BE49-F238E27FC236}">
                <a16:creationId xmlns:a16="http://schemas.microsoft.com/office/drawing/2014/main" id="{1BE870D1-5EAF-4944-914E-6D30E518935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40901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69A94-0BDA-4D11-90EB-EE18B031CD1D}"/>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BB75E77B-0E3F-45D5-BAC0-DDD033E1CF24}"/>
              </a:ext>
            </a:extLst>
          </p:cNvPr>
          <p:cNvGraphicFramePr>
            <a:graphicFrameLocks noGrp="1"/>
          </p:cNvGraphicFramePr>
          <p:nvPr>
            <p:ph type="tbl" sz="quarter" idx="13"/>
            <p:extLst>
              <p:ext uri="{D42A27DB-BD31-4B8C-83A1-F6EECF244321}">
                <p14:modId xmlns:p14="http://schemas.microsoft.com/office/powerpoint/2010/main" val="1524218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61602215"/>
                    </a:ext>
                  </a:extLst>
                </a:gridCol>
                <a:gridCol w="2468880">
                  <a:extLst>
                    <a:ext uri="{9D8B030D-6E8A-4147-A177-3AD203B41FA5}">
                      <a16:colId xmlns:a16="http://schemas.microsoft.com/office/drawing/2014/main" val="684825356"/>
                    </a:ext>
                  </a:extLst>
                </a:gridCol>
                <a:gridCol w="822960">
                  <a:extLst>
                    <a:ext uri="{9D8B030D-6E8A-4147-A177-3AD203B41FA5}">
                      <a16:colId xmlns:a16="http://schemas.microsoft.com/office/drawing/2014/main" val="2802520294"/>
                    </a:ext>
                  </a:extLst>
                </a:gridCol>
                <a:gridCol w="822960">
                  <a:extLst>
                    <a:ext uri="{9D8B030D-6E8A-4147-A177-3AD203B41FA5}">
                      <a16:colId xmlns:a16="http://schemas.microsoft.com/office/drawing/2014/main" val="1616086039"/>
                    </a:ext>
                  </a:extLst>
                </a:gridCol>
                <a:gridCol w="822960">
                  <a:extLst>
                    <a:ext uri="{9D8B030D-6E8A-4147-A177-3AD203B41FA5}">
                      <a16:colId xmlns:a16="http://schemas.microsoft.com/office/drawing/2014/main" val="1219010745"/>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2855070268"/>
                  </a:ext>
                </a:extLst>
              </a:tr>
              <a:tr h="370840">
                <a:tc>
                  <a:txBody>
                    <a:bodyPr/>
                    <a:lstStyle/>
                    <a:p>
                      <a:r>
                        <a:rPr lang="en-US" sz="1000"/>
                        <a:t>Heike Wyrwich</a:t>
                      </a:r>
                    </a:p>
                  </a:txBody>
                  <a:tcPr/>
                </a:tc>
                <a:tc>
                  <a:txBody>
                    <a:bodyPr/>
                    <a:lstStyle/>
                    <a:p>
                      <a:r>
                        <a:rPr lang="de-DE" sz="1000"/>
                        <a:t>Heimathäppchen - Rezepte aus NRW (23)</a:t>
                      </a:r>
                      <a:endParaRPr lang="en-US" sz="1000"/>
                    </a:p>
                  </a:txBody>
                  <a:tcPr/>
                </a:tc>
                <a:tc>
                  <a:txBody>
                    <a:bodyPr/>
                    <a:lstStyle/>
                    <a:p>
                      <a:r>
                        <a:rPr lang="en-US" sz="1000"/>
                        <a:t>0</a:t>
                      </a:r>
                    </a:p>
                  </a:txBody>
                  <a:tcPr/>
                </a:tc>
                <a:tc>
                  <a:txBody>
                    <a:bodyPr/>
                    <a:lstStyle/>
                    <a:p>
                      <a:r>
                        <a:rPr lang="en-US" sz="1000"/>
                        <a:t>23</a:t>
                      </a:r>
                    </a:p>
                  </a:txBody>
                  <a:tcPr/>
                </a:tc>
                <a:tc>
                  <a:txBody>
                    <a:bodyPr/>
                    <a:lstStyle/>
                    <a:p>
                      <a:r>
                        <a:rPr lang="en-US" sz="1000"/>
                        <a:t>23</a:t>
                      </a:r>
                    </a:p>
                  </a:txBody>
                  <a:tcPr/>
                </a:tc>
                <a:extLst>
                  <a:ext uri="{0D108BD9-81ED-4DB2-BD59-A6C34878D82A}">
                    <a16:rowId xmlns:a16="http://schemas.microsoft.com/office/drawing/2014/main" val="2525761533"/>
                  </a:ext>
                </a:extLst>
              </a:tr>
              <a:tr h="370840">
                <a:tc>
                  <a:txBody>
                    <a:bodyPr/>
                    <a:lstStyle/>
                    <a:p>
                      <a:r>
                        <a:rPr lang="en-US" sz="1000"/>
                        <a:t>Helmut Caspar</a:t>
                      </a:r>
                    </a:p>
                  </a:txBody>
                  <a:tcPr/>
                </a:tc>
                <a:tc>
                  <a:txBody>
                    <a:bodyPr/>
                    <a:lstStyle/>
                    <a:p>
                      <a:r>
                        <a:rPr lang="de-DE" sz="1000"/>
                        <a:t>Heimathäppchen - Rezepte aus NRW (18)</a:t>
                      </a:r>
                      <a:endParaRPr lang="en-US" sz="1000"/>
                    </a:p>
                  </a:txBody>
                  <a:tcPr/>
                </a:tc>
                <a:tc>
                  <a:txBody>
                    <a:bodyPr/>
                    <a:lstStyle/>
                    <a:p>
                      <a:r>
                        <a:rPr lang="en-US" sz="1000"/>
                        <a:t>0</a:t>
                      </a:r>
                    </a:p>
                  </a:txBody>
                  <a:tcPr/>
                </a:tc>
                <a:tc>
                  <a:txBody>
                    <a:bodyPr/>
                    <a:lstStyle/>
                    <a:p>
                      <a:r>
                        <a:rPr lang="en-US" sz="1000"/>
                        <a:t>18</a:t>
                      </a:r>
                    </a:p>
                  </a:txBody>
                  <a:tcPr/>
                </a:tc>
                <a:tc>
                  <a:txBody>
                    <a:bodyPr/>
                    <a:lstStyle/>
                    <a:p>
                      <a:r>
                        <a:rPr lang="en-US" sz="1000"/>
                        <a:t>18</a:t>
                      </a:r>
                    </a:p>
                  </a:txBody>
                  <a:tcPr/>
                </a:tc>
                <a:extLst>
                  <a:ext uri="{0D108BD9-81ED-4DB2-BD59-A6C34878D82A}">
                    <a16:rowId xmlns:a16="http://schemas.microsoft.com/office/drawing/2014/main" val="2514345684"/>
                  </a:ext>
                </a:extLst>
              </a:tr>
              <a:tr h="370840">
                <a:tc>
                  <a:txBody>
                    <a:bodyPr/>
                    <a:lstStyle/>
                    <a:p>
                      <a:r>
                        <a:rPr lang="en-US" sz="1000"/>
                        <a:t>Ludwig Niggemann</a:t>
                      </a:r>
                    </a:p>
                  </a:txBody>
                  <a:tcPr/>
                </a:tc>
                <a:tc>
                  <a:txBody>
                    <a:bodyPr/>
                    <a:lstStyle/>
                    <a:p>
                      <a:r>
                        <a:rPr lang="de-DE" sz="1000"/>
                        <a:t>Heimathäppchen - Rezepte aus NRW (10)</a:t>
                      </a:r>
                      <a:endParaRPr lang="en-US" sz="1000"/>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extLst>
                  <a:ext uri="{0D108BD9-81ED-4DB2-BD59-A6C34878D82A}">
                    <a16:rowId xmlns:a16="http://schemas.microsoft.com/office/drawing/2014/main" val="580849664"/>
                  </a:ext>
                </a:extLst>
              </a:tr>
              <a:tr h="370840">
                <a:tc>
                  <a:txBody>
                    <a:bodyPr/>
                    <a:lstStyle/>
                    <a:p>
                      <a:r>
                        <a:rPr lang="en-US" sz="1000"/>
                        <a:t>Gudrun Clout</a:t>
                      </a:r>
                    </a:p>
                  </a:txBody>
                  <a:tcPr/>
                </a:tc>
                <a:tc>
                  <a:txBody>
                    <a:bodyPr/>
                    <a:lstStyle/>
                    <a:p>
                      <a:r>
                        <a:rPr lang="de-DE" sz="1000"/>
                        <a:t>Heimathäppchen - Rezepte aus NRW (9)</a:t>
                      </a:r>
                      <a:endParaRPr lang="en-US" sz="1000"/>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extLst>
                  <a:ext uri="{0D108BD9-81ED-4DB2-BD59-A6C34878D82A}">
                    <a16:rowId xmlns:a16="http://schemas.microsoft.com/office/drawing/2014/main" val="2216900891"/>
                  </a:ext>
                </a:extLst>
              </a:tr>
              <a:tr h="370840">
                <a:tc>
                  <a:txBody>
                    <a:bodyPr/>
                    <a:lstStyle/>
                    <a:p>
                      <a:r>
                        <a:rPr lang="en-US" sz="1000"/>
                        <a:t>Kamillo Waf</a:t>
                      </a:r>
                    </a:p>
                  </a:txBody>
                  <a:tcPr/>
                </a:tc>
                <a:tc>
                  <a:txBody>
                    <a:bodyPr/>
                    <a:lstStyle/>
                    <a:p>
                      <a:r>
                        <a:rPr lang="de-DE" sz="1000"/>
                        <a:t>Heimathäppchen - Rezepte aus NRW (9)</a:t>
                      </a:r>
                      <a:endParaRPr lang="en-US" sz="1000"/>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extLst>
                  <a:ext uri="{0D108BD9-81ED-4DB2-BD59-A6C34878D82A}">
                    <a16:rowId xmlns:a16="http://schemas.microsoft.com/office/drawing/2014/main" val="845204191"/>
                  </a:ext>
                </a:extLst>
              </a:tr>
              <a:tr h="370840">
                <a:tc>
                  <a:txBody>
                    <a:bodyPr/>
                    <a:lstStyle/>
                    <a:p>
                      <a:r>
                        <a:rPr lang="en-US" sz="1000"/>
                        <a:t>Kathrin Holtmanns</a:t>
                      </a:r>
                    </a:p>
                  </a:txBody>
                  <a:tcPr/>
                </a:tc>
                <a:tc>
                  <a:txBody>
                    <a:bodyPr/>
                    <a:lstStyle/>
                    <a:p>
                      <a:r>
                        <a:rPr lang="de-DE" sz="1000"/>
                        <a:t>Heimathäppchen - Rezepte aus NRW (9)</a:t>
                      </a:r>
                      <a:endParaRPr lang="en-US" sz="1000"/>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extLst>
                  <a:ext uri="{0D108BD9-81ED-4DB2-BD59-A6C34878D82A}">
                    <a16:rowId xmlns:a16="http://schemas.microsoft.com/office/drawing/2014/main" val="943313349"/>
                  </a:ext>
                </a:extLst>
              </a:tr>
              <a:tr h="370840">
                <a:tc>
                  <a:txBody>
                    <a:bodyPr/>
                    <a:lstStyle/>
                    <a:p>
                      <a:r>
                        <a:rPr lang="en-US" sz="1000"/>
                        <a:t>Monika van Mil</a:t>
                      </a:r>
                    </a:p>
                  </a:txBody>
                  <a:tcPr/>
                </a:tc>
                <a:tc>
                  <a:txBody>
                    <a:bodyPr/>
                    <a:lstStyle/>
                    <a:p>
                      <a:r>
                        <a:rPr lang="de-DE" sz="1000"/>
                        <a:t>Heimathäppchen - Rezepte aus NRW (8)</a:t>
                      </a:r>
                      <a:endParaRPr lang="en-US" sz="1000"/>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extLst>
                  <a:ext uri="{0D108BD9-81ED-4DB2-BD59-A6C34878D82A}">
                    <a16:rowId xmlns:a16="http://schemas.microsoft.com/office/drawing/2014/main" val="2611304854"/>
                  </a:ext>
                </a:extLst>
              </a:tr>
              <a:tr h="370840">
                <a:tc>
                  <a:txBody>
                    <a:bodyPr/>
                    <a:lstStyle/>
                    <a:p>
                      <a:r>
                        <a:rPr lang="en-US" sz="1000"/>
                        <a:t>Petra Steinweg</a:t>
                      </a:r>
                    </a:p>
                  </a:txBody>
                  <a:tcPr/>
                </a:tc>
                <a:tc>
                  <a:txBody>
                    <a:bodyPr/>
                    <a:lstStyle/>
                    <a:p>
                      <a:r>
                        <a:rPr lang="de-DE" sz="1000"/>
                        <a:t>Heimathäppchen - Rezepte aus NRW (8)</a:t>
                      </a:r>
                      <a:endParaRPr lang="en-US" sz="1000"/>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extLst>
                  <a:ext uri="{0D108BD9-81ED-4DB2-BD59-A6C34878D82A}">
                    <a16:rowId xmlns:a16="http://schemas.microsoft.com/office/drawing/2014/main" val="3952238345"/>
                  </a:ext>
                </a:extLst>
              </a:tr>
              <a:tr h="370840">
                <a:tc>
                  <a:txBody>
                    <a:bodyPr/>
                    <a:lstStyle/>
                    <a:p>
                      <a:r>
                        <a:rPr lang="en-US" sz="1000"/>
                        <a:t>Chaw Balak</a:t>
                      </a:r>
                    </a:p>
                  </a:txBody>
                  <a:tcPr/>
                </a:tc>
                <a:tc>
                  <a:txBody>
                    <a:bodyPr/>
                    <a:lstStyle/>
                    <a:p>
                      <a:r>
                        <a:rPr lang="de-DE" sz="1000"/>
                        <a:t>Heimathäppchen - Rezepte aus NRW (7)</a:t>
                      </a:r>
                      <a:endParaRPr lang="en-US" sz="1000"/>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extLst>
                  <a:ext uri="{0D108BD9-81ED-4DB2-BD59-A6C34878D82A}">
                    <a16:rowId xmlns:a16="http://schemas.microsoft.com/office/drawing/2014/main" val="572728231"/>
                  </a:ext>
                </a:extLst>
              </a:tr>
              <a:tr h="370840">
                <a:tc>
                  <a:txBody>
                    <a:bodyPr/>
                    <a:lstStyle/>
                    <a:p>
                      <a:r>
                        <a:rPr lang="en-US" sz="1000"/>
                        <a:t>Ute Peters</a:t>
                      </a:r>
                    </a:p>
                  </a:txBody>
                  <a:tcPr/>
                </a:tc>
                <a:tc>
                  <a:txBody>
                    <a:bodyPr/>
                    <a:lstStyle/>
                    <a:p>
                      <a:r>
                        <a:rPr lang="de-DE" sz="1000"/>
                        <a:t>Heimathäppchen - Rezepte aus NRW (6)</a:t>
                      </a:r>
                      <a:endParaRPr lang="en-US" sz="1000"/>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extLst>
                  <a:ext uri="{0D108BD9-81ED-4DB2-BD59-A6C34878D82A}">
                    <a16:rowId xmlns:a16="http://schemas.microsoft.com/office/drawing/2014/main" val="1118382372"/>
                  </a:ext>
                </a:extLst>
              </a:tr>
            </a:tbl>
          </a:graphicData>
        </a:graphic>
      </p:graphicFrame>
      <p:sp>
        <p:nvSpPr>
          <p:cNvPr id="4" name="Text Placeholder 3">
            <a:extLst>
              <a:ext uri="{FF2B5EF4-FFF2-40B4-BE49-F238E27FC236}">
                <a16:creationId xmlns:a16="http://schemas.microsoft.com/office/drawing/2014/main" id="{74BD820F-29CE-4B3B-98C3-78BB48268D5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6159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1392</Words>
  <Application>Microsoft Office PowerPoint</Application>
  <PresentationFormat>On-screen Show (4:3)</PresentationFormat>
  <Paragraphs>552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w_Heimathäppchen</vt:lpstr>
      <vt:lpstr>Facebook Key Metrics Table</vt:lpstr>
      <vt:lpstr>Facebook Fans Total</vt:lpstr>
      <vt:lpstr>Veränderung FB-Fanzahl</vt:lpstr>
      <vt:lpstr>FB-Reichweite</vt:lpstr>
      <vt:lpstr>Top-FB-Postings (nach Reichweite) - 1 of 9</vt:lpstr>
      <vt:lpstr>Top-FB-Postings (nach Reichweite) - 2 of 9</vt:lpstr>
      <vt:lpstr>Top-FB-Postings (nach Reichweite) - 3 of 9</vt:lpstr>
      <vt:lpstr>Top-FB-Postings (nach Reichweite) - 4 of 9</vt:lpstr>
      <vt:lpstr>Top-FB-Postings (nach Reichweite) - 5 of 9</vt:lpstr>
      <vt:lpstr>Top-FB-Postings (nach Reichweite) - 6 of 9</vt:lpstr>
      <vt:lpstr>Top-FB-Postings (nach Reichweite) - 7 of 9</vt:lpstr>
      <vt:lpstr>Top-FB-Postings (nach Reichweite) - 8 of 9</vt:lpstr>
      <vt:lpstr>Top-FB-Postings (nach Reichweite) - 9 of 9</vt:lpstr>
      <vt:lpstr>Facebook Video-Tabelle mit 10 Sekunden - 1 of 10</vt:lpstr>
      <vt:lpstr>Facebook Video-Tabelle mit 10 Sekunden - 2 of 10</vt:lpstr>
      <vt:lpstr>Facebook Video-Tabelle mit 10 Sekunden - 3 of 10</vt:lpstr>
      <vt:lpstr>Facebook Video-Tabelle mit 10 Sekunden - 4 of 10</vt:lpstr>
      <vt:lpstr>Facebook Video-Tabelle mit 10 Sekunden - 5 of 10</vt:lpstr>
      <vt:lpstr>Facebook Video-Tabelle mit 10 Sekunden - 6 of 10</vt:lpstr>
      <vt:lpstr>Facebook Video-Tabelle mit 10 Sekunden - 7 of 10</vt:lpstr>
      <vt:lpstr>Facebook Video-Tabelle mit 10 Sekunden - 8 of 10</vt:lpstr>
      <vt:lpstr>Facebook Video-Tabelle mit 10 Sekunden - 9 of 10</vt:lpstr>
      <vt:lpstr>Facebook Video-Tabelle mit 10 Sekunden - 10 of 10</vt:lpstr>
      <vt:lpstr>Facebook 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w_Heimathäppchen</dc:title>
  <dc:creator>Administrator</dc:creator>
  <cp:lastModifiedBy>Administrator</cp:lastModifiedBy>
  <cp:revision>1</cp:revision>
  <dcterms:created xsi:type="dcterms:W3CDTF">2017-12-20T11:12:20Z</dcterms:created>
  <dcterms:modified xsi:type="dcterms:W3CDTF">2017-12-20T11:12:59Z</dcterms:modified>
</cp:coreProperties>
</file>