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411E-E4B5-4AF1-BBE8-C34765FB8F28}"/>
              </a:ext>
            </a:extLst>
          </p:cNvPr>
          <p:cNvSpPr>
            <a:spLocks noGrp="1"/>
          </p:cNvSpPr>
          <p:nvPr>
            <p:ph type="ctrTitle"/>
          </p:nvPr>
        </p:nvSpPr>
        <p:spPr/>
        <p:txBody>
          <a:bodyPr/>
          <a:lstStyle/>
          <a:p>
            <a:r>
              <a:rPr lang="en-US"/>
              <a:t>d_Top-Postings/Tweets WDR gesamt</a:t>
            </a:r>
          </a:p>
        </p:txBody>
      </p:sp>
      <p:sp>
        <p:nvSpPr>
          <p:cNvPr id="3" name="Subtitle 2">
            <a:extLst>
              <a:ext uri="{FF2B5EF4-FFF2-40B4-BE49-F238E27FC236}">
                <a16:creationId xmlns:a16="http://schemas.microsoft.com/office/drawing/2014/main" id="{D2841088-F657-4137-9EDF-B616A5C432E3}"/>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304297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9CFE-55AB-4520-82CF-331172D82B6B}"/>
              </a:ext>
            </a:extLst>
          </p:cNvPr>
          <p:cNvSpPr>
            <a:spLocks noGrp="1"/>
          </p:cNvSpPr>
          <p:nvPr>
            <p:ph type="title"/>
          </p:nvPr>
        </p:nvSpPr>
        <p:spPr/>
        <p:txBody>
          <a:bodyPr/>
          <a:lstStyle/>
          <a:p>
            <a:r>
              <a:rPr lang="de-DE"/>
              <a:t>Top-FB-Postings (nach Reichweite) - 1 of 4</a:t>
            </a:r>
            <a:endParaRPr lang="en-US"/>
          </a:p>
        </p:txBody>
      </p:sp>
      <p:graphicFrame>
        <p:nvGraphicFramePr>
          <p:cNvPr id="5" name="Table Placeholder 4">
            <a:extLst>
              <a:ext uri="{FF2B5EF4-FFF2-40B4-BE49-F238E27FC236}">
                <a16:creationId xmlns:a16="http://schemas.microsoft.com/office/drawing/2014/main" id="{D0BCF0D3-6C07-4389-9681-5C38A9F17DB7}"/>
              </a:ext>
            </a:extLst>
          </p:cNvPr>
          <p:cNvGraphicFramePr>
            <a:graphicFrameLocks noGrp="1"/>
          </p:cNvGraphicFramePr>
          <p:nvPr>
            <p:ph type="tbl" sz="quarter" idx="13"/>
            <p:extLst>
              <p:ext uri="{D42A27DB-BD31-4B8C-83A1-F6EECF244321}">
                <p14:modId xmlns:p14="http://schemas.microsoft.com/office/powerpoint/2010/main" val="15232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4042501920"/>
                    </a:ext>
                  </a:extLst>
                </a:gridCol>
                <a:gridCol w="576072">
                  <a:extLst>
                    <a:ext uri="{9D8B030D-6E8A-4147-A177-3AD203B41FA5}">
                      <a16:colId xmlns:a16="http://schemas.microsoft.com/office/drawing/2014/main" val="2753062130"/>
                    </a:ext>
                  </a:extLst>
                </a:gridCol>
                <a:gridCol w="576072">
                  <a:extLst>
                    <a:ext uri="{9D8B030D-6E8A-4147-A177-3AD203B41FA5}">
                      <a16:colId xmlns:a16="http://schemas.microsoft.com/office/drawing/2014/main" val="1314839086"/>
                    </a:ext>
                  </a:extLst>
                </a:gridCol>
                <a:gridCol w="576072">
                  <a:extLst>
                    <a:ext uri="{9D8B030D-6E8A-4147-A177-3AD203B41FA5}">
                      <a16:colId xmlns:a16="http://schemas.microsoft.com/office/drawing/2014/main" val="1985667060"/>
                    </a:ext>
                  </a:extLst>
                </a:gridCol>
                <a:gridCol w="576072">
                  <a:extLst>
                    <a:ext uri="{9D8B030D-6E8A-4147-A177-3AD203B41FA5}">
                      <a16:colId xmlns:a16="http://schemas.microsoft.com/office/drawing/2014/main" val="542893083"/>
                    </a:ext>
                  </a:extLst>
                </a:gridCol>
                <a:gridCol w="576072">
                  <a:extLst>
                    <a:ext uri="{9D8B030D-6E8A-4147-A177-3AD203B41FA5}">
                      <a16:colId xmlns:a16="http://schemas.microsoft.com/office/drawing/2014/main" val="409728762"/>
                    </a:ext>
                  </a:extLst>
                </a:gridCol>
                <a:gridCol w="576072">
                  <a:extLst>
                    <a:ext uri="{9D8B030D-6E8A-4147-A177-3AD203B41FA5}">
                      <a16:colId xmlns:a16="http://schemas.microsoft.com/office/drawing/2014/main" val="44303343"/>
                    </a:ext>
                  </a:extLst>
                </a:gridCol>
                <a:gridCol w="576072">
                  <a:extLst>
                    <a:ext uri="{9D8B030D-6E8A-4147-A177-3AD203B41FA5}">
                      <a16:colId xmlns:a16="http://schemas.microsoft.com/office/drawing/2014/main" val="2411929302"/>
                    </a:ext>
                  </a:extLst>
                </a:gridCol>
                <a:gridCol w="576072">
                  <a:extLst>
                    <a:ext uri="{9D8B030D-6E8A-4147-A177-3AD203B41FA5}">
                      <a16:colId xmlns:a16="http://schemas.microsoft.com/office/drawing/2014/main" val="1760459193"/>
                    </a:ext>
                  </a:extLst>
                </a:gridCol>
                <a:gridCol w="576072">
                  <a:extLst>
                    <a:ext uri="{9D8B030D-6E8A-4147-A177-3AD203B41FA5}">
                      <a16:colId xmlns:a16="http://schemas.microsoft.com/office/drawing/2014/main" val="551281761"/>
                    </a:ext>
                  </a:extLst>
                </a:gridCol>
                <a:gridCol w="493776">
                  <a:extLst>
                    <a:ext uri="{9D8B030D-6E8A-4147-A177-3AD203B41FA5}">
                      <a16:colId xmlns:a16="http://schemas.microsoft.com/office/drawing/2014/main" val="12144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04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10:12:01</a:t>
                      </a:r>
                      <a:r>
                        <a:rPr kumimoji="0" lang="de-DE" sz="1000" b="0" i="0" u="none" strike="noStrike" kern="1200" cap="none" spc="0" normalizeH="0" baseline="0" noProof="0">
                          <a:ln>
                            <a:noFill/>
                          </a:ln>
                          <a:solidFill>
                            <a:prstClr val="black"/>
                          </a:solidFill>
                          <a:effectLst/>
                          <a:uLnTx/>
                          <a:uFillTx/>
                          <a:latin typeface="+mn-lt"/>
                          <a:ea typeface="+mn-ea"/>
                          <a:cs typeface="+mn-cs"/>
                        </a:rPr>
                        <a:t>
"Ich find's gut, dass der VfB die ganzen Jugendspieler nach Hoffenheim und Leipzig gelassen hat." 😂
(via WUMMS)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648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11:36:56</a:t>
                      </a:r>
                      <a:r>
                        <a:rPr kumimoji="0" lang="de-DE" sz="1000" b="0" i="0" u="none" strike="noStrike" kern="1200" cap="none" spc="0" normalizeH="0" baseline="0" noProof="0">
                          <a:ln>
                            <a:noFill/>
                          </a:ln>
                          <a:solidFill>
                            <a:prstClr val="black"/>
                          </a:solidFill>
                          <a:effectLst/>
                          <a:uLnTx/>
                          <a:uFillTx/>
                          <a:latin typeface="+mn-lt"/>
                          <a:ea typeface="+mn-ea"/>
                          <a:cs typeface="+mn-cs"/>
                        </a:rPr>
                        <a:t>
Eine Studie belegt, dass viele Paare das Schlussmachen aufschieben. Wir helfen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189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14:45:00</a:t>
                      </a:r>
                      <a:r>
                        <a:rPr kumimoji="0" lang="de-DE" sz="1000" b="0" i="0" u="none" strike="noStrike" kern="1200" cap="none" spc="0" normalizeH="0" baseline="0" noProof="0">
                          <a:ln>
                            <a:noFill/>
                          </a:ln>
                          <a:solidFill>
                            <a:prstClr val="black"/>
                          </a:solidFill>
                          <a:effectLst/>
                          <a:uLnTx/>
                          <a:uFillTx/>
                          <a:latin typeface="+mn-lt"/>
                          <a:ea typeface="+mn-ea"/>
                          <a:cs typeface="+mn-cs"/>
                        </a:rPr>
                        <a:t>
Unser Soundtrack zur Bundestagswahl 2017 #btw17.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229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12:36:00</a:t>
                      </a:r>
                      <a:r>
                        <a:rPr kumimoji="0" lang="de-DE" sz="1000" b="0" i="0" u="none" strike="noStrike" kern="1200" cap="none" spc="0" normalizeH="0" baseline="0" noProof="0">
                          <a:ln>
                            <a:noFill/>
                          </a:ln>
                          <a:solidFill>
                            <a:prstClr val="black"/>
                          </a:solidFill>
                          <a:effectLst/>
                          <a:uLnTx/>
                          <a:uFillTx/>
                          <a:latin typeface="+mn-lt"/>
                          <a:ea typeface="+mn-ea"/>
                          <a:cs typeface="+mn-cs"/>
                        </a:rPr>
                        <a:t>
Wenn Messi, Ronaldo und Neymar die drei besten Fußballer der Welt sind. Wer ist dann die Nummer vier?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837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08:14:00</a:t>
                      </a:r>
                      <a:r>
                        <a:rPr kumimoji="0" lang="de-DE" sz="1000" b="0" i="0" u="none" strike="noStrike" kern="1200" cap="none" spc="0" normalizeH="0" baseline="0" noProof="0">
                          <a:ln>
                            <a:noFill/>
                          </a:ln>
                          <a:solidFill>
                            <a:prstClr val="black"/>
                          </a:solidFill>
                          <a:effectLst/>
                          <a:uLnTx/>
                          <a:uFillTx/>
                          <a:latin typeface="+mn-lt"/>
                          <a:ea typeface="+mn-ea"/>
                          <a:cs typeface="+mn-cs"/>
                        </a:rPr>
                        <a:t>
Gute Nacht, allerseits!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8969349"/>
                  </a:ext>
                </a:extLst>
              </a:tr>
            </a:tbl>
          </a:graphicData>
        </a:graphic>
      </p:graphicFrame>
      <p:sp>
        <p:nvSpPr>
          <p:cNvPr id="4" name="Text Placeholder 3">
            <a:extLst>
              <a:ext uri="{FF2B5EF4-FFF2-40B4-BE49-F238E27FC236}">
                <a16:creationId xmlns:a16="http://schemas.microsoft.com/office/drawing/2014/main" id="{E37B5D2E-93BD-4265-9B02-C8DADD76247D}"/>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75069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90D09-9A1E-4E7B-A7FD-B7DD825BFBE4}"/>
              </a:ext>
            </a:extLst>
          </p:cNvPr>
          <p:cNvSpPr>
            <a:spLocks noGrp="1"/>
          </p:cNvSpPr>
          <p:nvPr>
            <p:ph type="title"/>
          </p:nvPr>
        </p:nvSpPr>
        <p:spPr/>
        <p:txBody>
          <a:bodyPr/>
          <a:lstStyle/>
          <a:p>
            <a:r>
              <a:rPr lang="de-DE"/>
              <a:t>Top-FB-Postings (nach Reichweite) - 2 of 4</a:t>
            </a:r>
            <a:endParaRPr lang="en-US"/>
          </a:p>
        </p:txBody>
      </p:sp>
      <p:graphicFrame>
        <p:nvGraphicFramePr>
          <p:cNvPr id="5" name="Table Placeholder 4">
            <a:extLst>
              <a:ext uri="{FF2B5EF4-FFF2-40B4-BE49-F238E27FC236}">
                <a16:creationId xmlns:a16="http://schemas.microsoft.com/office/drawing/2014/main" id="{CFD180BD-FEB4-49F1-A44F-BCB29CB871F1}"/>
              </a:ext>
            </a:extLst>
          </p:cNvPr>
          <p:cNvGraphicFramePr>
            <a:graphicFrameLocks noGrp="1"/>
          </p:cNvGraphicFramePr>
          <p:nvPr>
            <p:ph type="tbl" sz="quarter" idx="13"/>
            <p:extLst>
              <p:ext uri="{D42A27DB-BD31-4B8C-83A1-F6EECF244321}">
                <p14:modId xmlns:p14="http://schemas.microsoft.com/office/powerpoint/2010/main" val="180092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797298794"/>
                    </a:ext>
                  </a:extLst>
                </a:gridCol>
                <a:gridCol w="576072">
                  <a:extLst>
                    <a:ext uri="{9D8B030D-6E8A-4147-A177-3AD203B41FA5}">
                      <a16:colId xmlns:a16="http://schemas.microsoft.com/office/drawing/2014/main" val="3301086587"/>
                    </a:ext>
                  </a:extLst>
                </a:gridCol>
                <a:gridCol w="576072">
                  <a:extLst>
                    <a:ext uri="{9D8B030D-6E8A-4147-A177-3AD203B41FA5}">
                      <a16:colId xmlns:a16="http://schemas.microsoft.com/office/drawing/2014/main" val="409049064"/>
                    </a:ext>
                  </a:extLst>
                </a:gridCol>
                <a:gridCol w="576072">
                  <a:extLst>
                    <a:ext uri="{9D8B030D-6E8A-4147-A177-3AD203B41FA5}">
                      <a16:colId xmlns:a16="http://schemas.microsoft.com/office/drawing/2014/main" val="409869701"/>
                    </a:ext>
                  </a:extLst>
                </a:gridCol>
                <a:gridCol w="576072">
                  <a:extLst>
                    <a:ext uri="{9D8B030D-6E8A-4147-A177-3AD203B41FA5}">
                      <a16:colId xmlns:a16="http://schemas.microsoft.com/office/drawing/2014/main" val="612878424"/>
                    </a:ext>
                  </a:extLst>
                </a:gridCol>
                <a:gridCol w="576072">
                  <a:extLst>
                    <a:ext uri="{9D8B030D-6E8A-4147-A177-3AD203B41FA5}">
                      <a16:colId xmlns:a16="http://schemas.microsoft.com/office/drawing/2014/main" val="3281287649"/>
                    </a:ext>
                  </a:extLst>
                </a:gridCol>
                <a:gridCol w="576072">
                  <a:extLst>
                    <a:ext uri="{9D8B030D-6E8A-4147-A177-3AD203B41FA5}">
                      <a16:colId xmlns:a16="http://schemas.microsoft.com/office/drawing/2014/main" val="1892412157"/>
                    </a:ext>
                  </a:extLst>
                </a:gridCol>
                <a:gridCol w="576072">
                  <a:extLst>
                    <a:ext uri="{9D8B030D-6E8A-4147-A177-3AD203B41FA5}">
                      <a16:colId xmlns:a16="http://schemas.microsoft.com/office/drawing/2014/main" val="3155560706"/>
                    </a:ext>
                  </a:extLst>
                </a:gridCol>
                <a:gridCol w="576072">
                  <a:extLst>
                    <a:ext uri="{9D8B030D-6E8A-4147-A177-3AD203B41FA5}">
                      <a16:colId xmlns:a16="http://schemas.microsoft.com/office/drawing/2014/main" val="3460796092"/>
                    </a:ext>
                  </a:extLst>
                </a:gridCol>
                <a:gridCol w="576072">
                  <a:extLst>
                    <a:ext uri="{9D8B030D-6E8A-4147-A177-3AD203B41FA5}">
                      <a16:colId xmlns:a16="http://schemas.microsoft.com/office/drawing/2014/main" val="117928507"/>
                    </a:ext>
                  </a:extLst>
                </a:gridCol>
                <a:gridCol w="493776">
                  <a:extLst>
                    <a:ext uri="{9D8B030D-6E8A-4147-A177-3AD203B41FA5}">
                      <a16:colId xmlns:a16="http://schemas.microsoft.com/office/drawing/2014/main" val="1109424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90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09:36:00</a:t>
                      </a:r>
                      <a:r>
                        <a:rPr kumimoji="0" lang="de-DE" sz="1000" b="0" i="0" u="none" strike="noStrike" kern="1200" cap="none" spc="0" normalizeH="0" baseline="0" noProof="0">
                          <a:ln>
                            <a:noFill/>
                          </a:ln>
                          <a:solidFill>
                            <a:prstClr val="black"/>
                          </a:solidFill>
                          <a:effectLst/>
                          <a:uLnTx/>
                          <a:uFillTx/>
                          <a:latin typeface="+mn-lt"/>
                          <a:ea typeface="+mn-ea"/>
                          <a:cs typeface="+mn-cs"/>
                        </a:rPr>
                        <a:t>
"Amorphophallus titanum" heißt die Pflanze, die man seit dem 8. August in Bochum sehen und riechen kann. Ihr Name wird als "unförmiger Riesenpenis" übersetzt.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1828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14:03:00</a:t>
                      </a:r>
                      <a:r>
                        <a:rPr kumimoji="0" lang="de-DE" sz="1000" b="0" i="0" u="none" strike="noStrike" kern="1200" cap="none" spc="0" normalizeH="0" baseline="0" noProof="0">
                          <a:ln>
                            <a:noFill/>
                          </a:ln>
                          <a:solidFill>
                            <a:prstClr val="black"/>
                          </a:solidFill>
                          <a:effectLst/>
                          <a:uLnTx/>
                          <a:uFillTx/>
                          <a:latin typeface="+mn-lt"/>
                          <a:ea typeface="+mn-ea"/>
                          <a:cs typeface="+mn-cs"/>
                        </a:rPr>
                        <a:t>
Daniel Danger? Nie 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553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07:49:14</a:t>
                      </a:r>
                      <a:r>
                        <a:rPr kumimoji="0" lang="de-DE" sz="1000" b="0" i="0" u="none" strike="noStrike" kern="1200" cap="none" spc="0" normalizeH="0" baseline="0" noProof="0">
                          <a:ln>
                            <a:noFill/>
                          </a:ln>
                          <a:solidFill>
                            <a:prstClr val="black"/>
                          </a:solidFill>
                          <a:effectLst/>
                          <a:uLnTx/>
                          <a:uFillTx/>
                          <a:latin typeface="+mn-lt"/>
                          <a:ea typeface="+mn-ea"/>
                          <a:cs typeface="+mn-cs"/>
                        </a:rPr>
                        <a:t>
Cro im 1LIVE Fragenhagel.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428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14:52:00</a:t>
                      </a:r>
                      <a:r>
                        <a:rPr kumimoji="0" lang="de-DE" sz="1000" b="0" i="0" u="none" strike="noStrike" kern="1200" cap="none" spc="0" normalizeH="0" baseline="0" noProof="0">
                          <a:ln>
                            <a:noFill/>
                          </a:ln>
                          <a:solidFill>
                            <a:prstClr val="black"/>
                          </a:solidFill>
                          <a:effectLst/>
                          <a:uLnTx/>
                          <a:uFillTx/>
                          <a:latin typeface="+mn-lt"/>
                          <a:ea typeface="+mn-ea"/>
                          <a:cs typeface="+mn-cs"/>
                        </a:rPr>
                        <a:t>
Tom Brady, Aaron Rodgers und Co - diese NFL-Spieler könnten in der Saison noch eine größere Rolle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1763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- 2017-09-08 10:47:17</a:t>
                      </a:r>
                      <a:r>
                        <a:rPr kumimoji="0" lang="de-DE" sz="1000" b="0" i="0" u="none" strike="noStrike" kern="1200" cap="none" spc="0" normalizeH="0" baseline="0" noProof="0">
                          <a:ln>
                            <a:noFill/>
                          </a:ln>
                          <a:solidFill>
                            <a:prstClr val="black"/>
                          </a:solidFill>
                          <a:effectLst/>
                          <a:uLnTx/>
                          <a:uFillTx/>
                          <a:latin typeface="+mn-lt"/>
                          <a:ea typeface="+mn-ea"/>
                          <a:cs typeface="+mn-cs"/>
                        </a:rPr>
                        <a:t>
Großartig, was das Klinikum Fürth für eine todkranke Pferdefreundin möglich machte.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65228512"/>
                  </a:ext>
                </a:extLst>
              </a:tr>
            </a:tbl>
          </a:graphicData>
        </a:graphic>
      </p:graphicFrame>
      <p:sp>
        <p:nvSpPr>
          <p:cNvPr id="4" name="Text Placeholder 3">
            <a:extLst>
              <a:ext uri="{FF2B5EF4-FFF2-40B4-BE49-F238E27FC236}">
                <a16:creationId xmlns:a16="http://schemas.microsoft.com/office/drawing/2014/main" id="{949DFBB1-FCDD-4F5A-8F04-DC217CE8B4BC}"/>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3287986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4BDA-F084-4B31-9FF8-90D7D08D66C5}"/>
              </a:ext>
            </a:extLst>
          </p:cNvPr>
          <p:cNvSpPr>
            <a:spLocks noGrp="1"/>
          </p:cNvSpPr>
          <p:nvPr>
            <p:ph type="title"/>
          </p:nvPr>
        </p:nvSpPr>
        <p:spPr/>
        <p:txBody>
          <a:bodyPr/>
          <a:lstStyle/>
          <a:p>
            <a:r>
              <a:rPr lang="de-DE"/>
              <a:t>Top-FB-Postings (nach Reichweite) - 3 of 4</a:t>
            </a:r>
            <a:endParaRPr lang="en-US"/>
          </a:p>
        </p:txBody>
      </p:sp>
      <p:graphicFrame>
        <p:nvGraphicFramePr>
          <p:cNvPr id="5" name="Table Placeholder 4">
            <a:extLst>
              <a:ext uri="{FF2B5EF4-FFF2-40B4-BE49-F238E27FC236}">
                <a16:creationId xmlns:a16="http://schemas.microsoft.com/office/drawing/2014/main" id="{C9EAAA50-8433-40F7-886C-D907A2CD3E81}"/>
              </a:ext>
            </a:extLst>
          </p:cNvPr>
          <p:cNvGraphicFramePr>
            <a:graphicFrameLocks noGrp="1"/>
          </p:cNvGraphicFramePr>
          <p:nvPr>
            <p:ph type="tbl" sz="quarter" idx="13"/>
            <p:extLst>
              <p:ext uri="{D42A27DB-BD31-4B8C-83A1-F6EECF244321}">
                <p14:modId xmlns:p14="http://schemas.microsoft.com/office/powerpoint/2010/main" val="333898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400333129"/>
                    </a:ext>
                  </a:extLst>
                </a:gridCol>
                <a:gridCol w="576072">
                  <a:extLst>
                    <a:ext uri="{9D8B030D-6E8A-4147-A177-3AD203B41FA5}">
                      <a16:colId xmlns:a16="http://schemas.microsoft.com/office/drawing/2014/main" val="3562225339"/>
                    </a:ext>
                  </a:extLst>
                </a:gridCol>
                <a:gridCol w="576072">
                  <a:extLst>
                    <a:ext uri="{9D8B030D-6E8A-4147-A177-3AD203B41FA5}">
                      <a16:colId xmlns:a16="http://schemas.microsoft.com/office/drawing/2014/main" val="4174810805"/>
                    </a:ext>
                  </a:extLst>
                </a:gridCol>
                <a:gridCol w="576072">
                  <a:extLst>
                    <a:ext uri="{9D8B030D-6E8A-4147-A177-3AD203B41FA5}">
                      <a16:colId xmlns:a16="http://schemas.microsoft.com/office/drawing/2014/main" val="4107436707"/>
                    </a:ext>
                  </a:extLst>
                </a:gridCol>
                <a:gridCol w="576072">
                  <a:extLst>
                    <a:ext uri="{9D8B030D-6E8A-4147-A177-3AD203B41FA5}">
                      <a16:colId xmlns:a16="http://schemas.microsoft.com/office/drawing/2014/main" val="862045840"/>
                    </a:ext>
                  </a:extLst>
                </a:gridCol>
                <a:gridCol w="576072">
                  <a:extLst>
                    <a:ext uri="{9D8B030D-6E8A-4147-A177-3AD203B41FA5}">
                      <a16:colId xmlns:a16="http://schemas.microsoft.com/office/drawing/2014/main" val="4228284772"/>
                    </a:ext>
                  </a:extLst>
                </a:gridCol>
                <a:gridCol w="576072">
                  <a:extLst>
                    <a:ext uri="{9D8B030D-6E8A-4147-A177-3AD203B41FA5}">
                      <a16:colId xmlns:a16="http://schemas.microsoft.com/office/drawing/2014/main" val="1918760845"/>
                    </a:ext>
                  </a:extLst>
                </a:gridCol>
                <a:gridCol w="576072">
                  <a:extLst>
                    <a:ext uri="{9D8B030D-6E8A-4147-A177-3AD203B41FA5}">
                      <a16:colId xmlns:a16="http://schemas.microsoft.com/office/drawing/2014/main" val="4242582709"/>
                    </a:ext>
                  </a:extLst>
                </a:gridCol>
                <a:gridCol w="576072">
                  <a:extLst>
                    <a:ext uri="{9D8B030D-6E8A-4147-A177-3AD203B41FA5}">
                      <a16:colId xmlns:a16="http://schemas.microsoft.com/office/drawing/2014/main" val="1928582665"/>
                    </a:ext>
                  </a:extLst>
                </a:gridCol>
                <a:gridCol w="576072">
                  <a:extLst>
                    <a:ext uri="{9D8B030D-6E8A-4147-A177-3AD203B41FA5}">
                      <a16:colId xmlns:a16="http://schemas.microsoft.com/office/drawing/2014/main" val="2580034576"/>
                    </a:ext>
                  </a:extLst>
                </a:gridCol>
                <a:gridCol w="493776">
                  <a:extLst>
                    <a:ext uri="{9D8B030D-6E8A-4147-A177-3AD203B41FA5}">
                      <a16:colId xmlns:a16="http://schemas.microsoft.com/office/drawing/2014/main" val="2564429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751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13:49:01</a:t>
                      </a:r>
                      <a:r>
                        <a:rPr kumimoji="0" lang="de-DE" sz="1000" b="0" i="0" u="none" strike="noStrike" kern="1200" cap="none" spc="0" normalizeH="0" baseline="0" noProof="0">
                          <a:ln>
                            <a:noFill/>
                          </a:ln>
                          <a:solidFill>
                            <a:prstClr val="black"/>
                          </a:solidFill>
                          <a:effectLst/>
                          <a:uLnTx/>
                          <a:uFillTx/>
                          <a:latin typeface="+mn-lt"/>
                          <a:ea typeface="+mn-ea"/>
                          <a:cs typeface="+mn-cs"/>
                        </a:rPr>
                        <a:t>
St.-Pauli-Geschäftsführer Andreas Rettig hat beim "Football Summit" in Frankfurt eine ganz neue Idee ins Rennen geschickt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872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- 2017-09-08 14:49:48</a:t>
                      </a:r>
                      <a:r>
                        <a:rPr kumimoji="0" lang="de-DE" sz="1000" b="0" i="0" u="none" strike="noStrike" kern="1200" cap="none" spc="0" normalizeH="0" baseline="0" noProof="0">
                          <a:ln>
                            <a:noFill/>
                          </a:ln>
                          <a:solidFill>
                            <a:prstClr val="black"/>
                          </a:solidFill>
                          <a:effectLst/>
                          <a:uLnTx/>
                          <a:uFillTx/>
                          <a:latin typeface="+mn-lt"/>
                          <a:ea typeface="+mn-ea"/>
                          <a:cs typeface="+mn-cs"/>
                        </a:rPr>
                        <a:t>
Am Sonntag um 22:15 läuft unser Jubiläums-Film. Mit wunderschönen Highlights.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46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- 2017-09-08 17:21:00</a:t>
                      </a:r>
                      <a:r>
                        <a:rPr kumimoji="0" lang="de-DE" sz="1000" b="0" i="0" u="none" strike="noStrike" kern="1200" cap="none" spc="0" normalizeH="0" baseline="0" noProof="0">
                          <a:ln>
                            <a:noFill/>
                          </a:ln>
                          <a:solidFill>
                            <a:prstClr val="black"/>
                          </a:solidFill>
                          <a:effectLst/>
                          <a:uLnTx/>
                          <a:uFillTx/>
                          <a:latin typeface="+mn-lt"/>
                          <a:ea typeface="+mn-ea"/>
                          <a:cs typeface="+mn-cs"/>
                        </a:rPr>
                        <a:t>
🎯 Sorgenvoll betrachtet Schäferhund Simba neue Dinge, Umgebungen, Menschen. Er braucht eine Weile, bis die Neugierde siegt und er sich gaaanz vorsichtig nähert. Und dann genießt er es in vollen Zügen, wenn sich Hände in seinem Kuschelfell vergraben. 💝😜
👉 Tierschutzverein Neuss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562065"/>
                  </a:ext>
                </a:extLst>
              </a:tr>
            </a:tbl>
          </a:graphicData>
        </a:graphic>
      </p:graphicFrame>
      <p:sp>
        <p:nvSpPr>
          <p:cNvPr id="4" name="Text Placeholder 3">
            <a:extLst>
              <a:ext uri="{FF2B5EF4-FFF2-40B4-BE49-F238E27FC236}">
                <a16:creationId xmlns:a16="http://schemas.microsoft.com/office/drawing/2014/main" id="{011D8978-C5E0-4A19-B336-ADE00EEE8E1C}"/>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2195791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4E62E-A045-4221-809A-29B0EDD11CEE}"/>
              </a:ext>
            </a:extLst>
          </p:cNvPr>
          <p:cNvSpPr>
            <a:spLocks noGrp="1"/>
          </p:cNvSpPr>
          <p:nvPr>
            <p:ph type="title"/>
          </p:nvPr>
        </p:nvSpPr>
        <p:spPr/>
        <p:txBody>
          <a:bodyPr/>
          <a:lstStyle/>
          <a:p>
            <a:r>
              <a:rPr lang="de-DE"/>
              <a:t>Top-FB-Postings (nach Reichweite) - 4 of 4</a:t>
            </a:r>
            <a:endParaRPr lang="en-US"/>
          </a:p>
        </p:txBody>
      </p:sp>
      <p:graphicFrame>
        <p:nvGraphicFramePr>
          <p:cNvPr id="5" name="Table Placeholder 4">
            <a:extLst>
              <a:ext uri="{FF2B5EF4-FFF2-40B4-BE49-F238E27FC236}">
                <a16:creationId xmlns:a16="http://schemas.microsoft.com/office/drawing/2014/main" id="{34E1A94E-0130-4B88-870A-6D32F1A8364F}"/>
              </a:ext>
            </a:extLst>
          </p:cNvPr>
          <p:cNvGraphicFramePr>
            <a:graphicFrameLocks noGrp="1"/>
          </p:cNvGraphicFramePr>
          <p:nvPr>
            <p:ph type="tbl" sz="quarter" idx="13"/>
            <p:extLst>
              <p:ext uri="{D42A27DB-BD31-4B8C-83A1-F6EECF244321}">
                <p14:modId xmlns:p14="http://schemas.microsoft.com/office/powerpoint/2010/main" val="388673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844986436"/>
                    </a:ext>
                  </a:extLst>
                </a:gridCol>
                <a:gridCol w="576072">
                  <a:extLst>
                    <a:ext uri="{9D8B030D-6E8A-4147-A177-3AD203B41FA5}">
                      <a16:colId xmlns:a16="http://schemas.microsoft.com/office/drawing/2014/main" val="3150126946"/>
                    </a:ext>
                  </a:extLst>
                </a:gridCol>
                <a:gridCol w="576072">
                  <a:extLst>
                    <a:ext uri="{9D8B030D-6E8A-4147-A177-3AD203B41FA5}">
                      <a16:colId xmlns:a16="http://schemas.microsoft.com/office/drawing/2014/main" val="2668738881"/>
                    </a:ext>
                  </a:extLst>
                </a:gridCol>
                <a:gridCol w="576072">
                  <a:extLst>
                    <a:ext uri="{9D8B030D-6E8A-4147-A177-3AD203B41FA5}">
                      <a16:colId xmlns:a16="http://schemas.microsoft.com/office/drawing/2014/main" val="1580567673"/>
                    </a:ext>
                  </a:extLst>
                </a:gridCol>
                <a:gridCol w="576072">
                  <a:extLst>
                    <a:ext uri="{9D8B030D-6E8A-4147-A177-3AD203B41FA5}">
                      <a16:colId xmlns:a16="http://schemas.microsoft.com/office/drawing/2014/main" val="3909477708"/>
                    </a:ext>
                  </a:extLst>
                </a:gridCol>
                <a:gridCol w="576072">
                  <a:extLst>
                    <a:ext uri="{9D8B030D-6E8A-4147-A177-3AD203B41FA5}">
                      <a16:colId xmlns:a16="http://schemas.microsoft.com/office/drawing/2014/main" val="907034297"/>
                    </a:ext>
                  </a:extLst>
                </a:gridCol>
                <a:gridCol w="576072">
                  <a:extLst>
                    <a:ext uri="{9D8B030D-6E8A-4147-A177-3AD203B41FA5}">
                      <a16:colId xmlns:a16="http://schemas.microsoft.com/office/drawing/2014/main" val="148293536"/>
                    </a:ext>
                  </a:extLst>
                </a:gridCol>
                <a:gridCol w="576072">
                  <a:extLst>
                    <a:ext uri="{9D8B030D-6E8A-4147-A177-3AD203B41FA5}">
                      <a16:colId xmlns:a16="http://schemas.microsoft.com/office/drawing/2014/main" val="2361514271"/>
                    </a:ext>
                  </a:extLst>
                </a:gridCol>
                <a:gridCol w="576072">
                  <a:extLst>
                    <a:ext uri="{9D8B030D-6E8A-4147-A177-3AD203B41FA5}">
                      <a16:colId xmlns:a16="http://schemas.microsoft.com/office/drawing/2014/main" val="4072636056"/>
                    </a:ext>
                  </a:extLst>
                </a:gridCol>
                <a:gridCol w="576072">
                  <a:extLst>
                    <a:ext uri="{9D8B030D-6E8A-4147-A177-3AD203B41FA5}">
                      <a16:colId xmlns:a16="http://schemas.microsoft.com/office/drawing/2014/main" val="3392111035"/>
                    </a:ext>
                  </a:extLst>
                </a:gridCol>
                <a:gridCol w="493776">
                  <a:extLst>
                    <a:ext uri="{9D8B030D-6E8A-4147-A177-3AD203B41FA5}">
                      <a16:colId xmlns:a16="http://schemas.microsoft.com/office/drawing/2014/main" val="58470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83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11:25:32</a:t>
                      </a:r>
                      <a:r>
                        <a:rPr kumimoji="0" lang="de-DE" sz="1000" b="0" i="0" u="none" strike="noStrike" kern="1200" cap="none" spc="0" normalizeH="0" baseline="0" noProof="0">
                          <a:ln>
                            <a:noFill/>
                          </a:ln>
                          <a:solidFill>
                            <a:prstClr val="black"/>
                          </a:solidFill>
                          <a:effectLst/>
                          <a:uLnTx/>
                          <a:uFillTx/>
                          <a:latin typeface="+mn-lt"/>
                          <a:ea typeface="+mn-ea"/>
                          <a:cs typeface="+mn-cs"/>
                        </a:rPr>
                        <a:t>
Der Glanz eines Superstars geht Sebastian Rudy ab, trotzdem könnte er in dieser Saison der wichtigste Neuzugang des FC Bayern sein. Was macht den 27-Jährigen eigentlich so wertvoll?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4444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07:37:32</a:t>
                      </a:r>
                      <a:r>
                        <a:rPr kumimoji="0" lang="de-DE" sz="1000" b="0" i="0" u="none" strike="noStrike" kern="1200" cap="none" spc="0" normalizeH="0" baseline="0" noProof="0">
                          <a:ln>
                            <a:noFill/>
                          </a:ln>
                          <a:solidFill>
                            <a:prstClr val="black"/>
                          </a:solidFill>
                          <a:effectLst/>
                          <a:uLnTx/>
                          <a:uFillTx/>
                          <a:latin typeface="+mn-lt"/>
                          <a:ea typeface="+mn-ea"/>
                          <a:cs typeface="+mn-cs"/>
                        </a:rPr>
                        <a:t>
Titelverteidiger, Topfavorit – aber beim Saisonauftakt in der NFL haben Tom Brady die New England Patriots von den Kansas City Chiefs gleich mal böse eins auf die Mütze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296482"/>
                  </a:ext>
                </a:extLst>
              </a:tr>
            </a:tbl>
          </a:graphicData>
        </a:graphic>
      </p:graphicFrame>
      <p:sp>
        <p:nvSpPr>
          <p:cNvPr id="4" name="Text Placeholder 3">
            <a:extLst>
              <a:ext uri="{FF2B5EF4-FFF2-40B4-BE49-F238E27FC236}">
                <a16:creationId xmlns:a16="http://schemas.microsoft.com/office/drawing/2014/main" id="{D4B8906F-B2C1-438B-B87D-F4A5832CACFE}"/>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42030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74AC7-F68D-4B1F-98B0-DFDB857ED695}"/>
              </a:ext>
            </a:extLst>
          </p:cNvPr>
          <p:cNvSpPr>
            <a:spLocks noGrp="1"/>
          </p:cNvSpPr>
          <p:nvPr>
            <p:ph type="title"/>
          </p:nvPr>
        </p:nvSpPr>
        <p:spPr/>
        <p:txBody>
          <a:bodyPr/>
          <a:lstStyle/>
          <a:p>
            <a:r>
              <a:rPr lang="de-DE"/>
              <a:t>Top-Tweets (nach Summe RTs + Favs) (nur eigene) - 1 of 5</a:t>
            </a:r>
            <a:endParaRPr lang="en-US"/>
          </a:p>
        </p:txBody>
      </p:sp>
      <p:graphicFrame>
        <p:nvGraphicFramePr>
          <p:cNvPr id="5" name="Table Placeholder 4">
            <a:extLst>
              <a:ext uri="{FF2B5EF4-FFF2-40B4-BE49-F238E27FC236}">
                <a16:creationId xmlns:a16="http://schemas.microsoft.com/office/drawing/2014/main" id="{49769A77-8073-413E-8CD8-7106B5895FDA}"/>
              </a:ext>
            </a:extLst>
          </p:cNvPr>
          <p:cNvGraphicFramePr>
            <a:graphicFrameLocks noGrp="1"/>
          </p:cNvGraphicFramePr>
          <p:nvPr>
            <p:ph type="tbl" sz="quarter" idx="13"/>
            <p:extLst>
              <p:ext uri="{D42A27DB-BD31-4B8C-83A1-F6EECF244321}">
                <p14:modId xmlns:p14="http://schemas.microsoft.com/office/powerpoint/2010/main" val="750067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50244125"/>
                    </a:ext>
                  </a:extLst>
                </a:gridCol>
                <a:gridCol w="905256">
                  <a:extLst>
                    <a:ext uri="{9D8B030D-6E8A-4147-A177-3AD203B41FA5}">
                      <a16:colId xmlns:a16="http://schemas.microsoft.com/office/drawing/2014/main" val="1530594038"/>
                    </a:ext>
                  </a:extLst>
                </a:gridCol>
                <a:gridCol w="905256">
                  <a:extLst>
                    <a:ext uri="{9D8B030D-6E8A-4147-A177-3AD203B41FA5}">
                      <a16:colId xmlns:a16="http://schemas.microsoft.com/office/drawing/2014/main" val="4129756335"/>
                    </a:ext>
                  </a:extLst>
                </a:gridCol>
                <a:gridCol w="905256">
                  <a:extLst>
                    <a:ext uri="{9D8B030D-6E8A-4147-A177-3AD203B41FA5}">
                      <a16:colId xmlns:a16="http://schemas.microsoft.com/office/drawing/2014/main" val="2893457988"/>
                    </a:ext>
                  </a:extLst>
                </a:gridCol>
                <a:gridCol w="905256">
                  <a:extLst>
                    <a:ext uri="{9D8B030D-6E8A-4147-A177-3AD203B41FA5}">
                      <a16:colId xmlns:a16="http://schemas.microsoft.com/office/drawing/2014/main" val="2112714447"/>
                    </a:ext>
                  </a:extLst>
                </a:gridCol>
                <a:gridCol w="905256">
                  <a:extLst>
                    <a:ext uri="{9D8B030D-6E8A-4147-A177-3AD203B41FA5}">
                      <a16:colId xmlns:a16="http://schemas.microsoft.com/office/drawing/2014/main" val="3136139074"/>
                    </a:ext>
                  </a:extLst>
                </a:gridCol>
                <a:gridCol w="905256">
                  <a:extLst>
                    <a:ext uri="{9D8B030D-6E8A-4147-A177-3AD203B41FA5}">
                      <a16:colId xmlns:a16="http://schemas.microsoft.com/office/drawing/2014/main" val="1258911173"/>
                    </a:ext>
                  </a:extLst>
                </a:gridCol>
                <a:gridCol w="905256">
                  <a:extLst>
                    <a:ext uri="{9D8B030D-6E8A-4147-A177-3AD203B41FA5}">
                      <a16:colId xmlns:a16="http://schemas.microsoft.com/office/drawing/2014/main" val="137570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828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@DieMaus - 2017-09-08 06:28:06</a:t>
                      </a:r>
                      <a:r>
                        <a:rPr kumimoji="0" lang="de-DE" sz="1000" b="0" i="0" u="none" strike="noStrike" kern="1200" cap="none" spc="0" normalizeH="0" baseline="0" noProof="0">
                          <a:ln>
                            <a:noFill/>
                          </a:ln>
                          <a:solidFill>
                            <a:prstClr val="black"/>
                          </a:solidFill>
                          <a:effectLst/>
                          <a:uLnTx/>
                          <a:uFillTx/>
                          <a:latin typeface="+mn-lt"/>
                          <a:ea typeface="+mn-ea"/>
                          <a:cs typeface="+mn-cs"/>
                        </a:rPr>
                        <a:t>
Anke und Matthias hatten ganz schön viel Spaß beim Dreh für die „Sendung mit dem Elefanten“. #10Jahre #dieSendungmitdemElefanten https://t.co/HzLTOXEUM4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1.0703%</a:t>
                      </a:r>
                    </a:p>
                  </a:txBody>
                  <a:tcPr/>
                </a:tc>
                <a:extLst>
                  <a:ext uri="{0D108BD9-81ED-4DB2-BD59-A6C34878D82A}">
                    <a16:rowId xmlns:a16="http://schemas.microsoft.com/office/drawing/2014/main" val="392168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12:45:58</a:t>
                      </a:r>
                      <a:r>
                        <a:rPr kumimoji="0" lang="de-DE" sz="1000" b="0" i="0" u="none" strike="noStrike" kern="1200" cap="none" spc="0" normalizeH="0" baseline="0" noProof="0">
                          <a:ln>
                            <a:noFill/>
                          </a:ln>
                          <a:solidFill>
                            <a:prstClr val="black"/>
                          </a:solidFill>
                          <a:effectLst/>
                          <a:uLnTx/>
                          <a:uFillTx/>
                          <a:latin typeface="+mn-lt"/>
                          <a:ea typeface="+mn-ea"/>
                          <a:cs typeface="+mn-cs"/>
                        </a:rPr>
                        <a:t>
Hört das neue Album "TRU" von @thisiscro in unserem Special Channel. https://t.co/AdnwVdKmmX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a:t>
                      </a:r>
                    </a:p>
                  </a:txBody>
                  <a:tcPr/>
                </a:tc>
                <a:extLst>
                  <a:ext uri="{0D108BD9-81ED-4DB2-BD59-A6C34878D82A}">
                    <a16:rowId xmlns:a16="http://schemas.microsoft.com/office/drawing/2014/main" val="280053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@zwwdf - 2017-09-08 08:44:50</a:t>
                      </a:r>
                      <a:r>
                        <a:rPr kumimoji="0" lang="en-US" sz="1000" b="0" i="0" u="none" strike="noStrike" kern="1200" cap="none" spc="0" normalizeH="0" baseline="0" noProof="0">
                          <a:ln>
                            <a:noFill/>
                          </a:ln>
                          <a:solidFill>
                            <a:prstClr val="black"/>
                          </a:solidFill>
                          <a:effectLst/>
                          <a:uLnTx/>
                          <a:uFillTx/>
                          <a:latin typeface="+mn-lt"/>
                          <a:ea typeface="+mn-ea"/>
                          <a:cs typeface="+mn-cs"/>
                        </a:rPr>
                        <a:t>
Lässig macht er das Licht aus. RT @OfficialECFC 🎩 | Matt Taylor: Defensive coach and magician... #ECFC https://t.co/6k94r5W8m2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a:t>
                      </a:r>
                    </a:p>
                  </a:txBody>
                  <a:tcPr/>
                </a:tc>
                <a:extLst>
                  <a:ext uri="{0D108BD9-81ED-4DB2-BD59-A6C34878D82A}">
                    <a16:rowId xmlns:a16="http://schemas.microsoft.com/office/drawing/2014/main" val="98850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12:38:24</a:t>
                      </a:r>
                      <a:r>
                        <a:rPr kumimoji="0" lang="de-DE" sz="1000" b="0" i="0" u="none" strike="noStrike" kern="1200" cap="none" spc="0" normalizeH="0" baseline="0" noProof="0">
                          <a:ln>
                            <a:noFill/>
                          </a:ln>
                          <a:solidFill>
                            <a:prstClr val="black"/>
                          </a:solidFill>
                          <a:effectLst/>
                          <a:uLnTx/>
                          <a:uFillTx/>
                          <a:latin typeface="+mn-lt"/>
                          <a:ea typeface="+mn-ea"/>
                          <a:cs typeface="+mn-cs"/>
                        </a:rPr>
                        <a:t>
Das lange Warten auf das Album "Lang lebe der Tod" von @CASPERxOFFICIAL hat sich gelohnt. https://t.co/HNW68DdoSv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extLst>
                  <a:ext uri="{0D108BD9-81ED-4DB2-BD59-A6C34878D82A}">
                    <a16:rowId xmlns:a16="http://schemas.microsoft.com/office/drawing/2014/main" val="984278879"/>
                  </a:ext>
                </a:extLst>
              </a:tr>
            </a:tbl>
          </a:graphicData>
        </a:graphic>
      </p:graphicFrame>
      <p:sp>
        <p:nvSpPr>
          <p:cNvPr id="4" name="Text Placeholder 3">
            <a:extLst>
              <a:ext uri="{FF2B5EF4-FFF2-40B4-BE49-F238E27FC236}">
                <a16:creationId xmlns:a16="http://schemas.microsoft.com/office/drawing/2014/main" id="{5DC4C921-3534-4CE1-AA25-899AC8046AFF}"/>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2230822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9475-3AC3-477C-BA9C-93F764AEB1CD}"/>
              </a:ext>
            </a:extLst>
          </p:cNvPr>
          <p:cNvSpPr>
            <a:spLocks noGrp="1"/>
          </p:cNvSpPr>
          <p:nvPr>
            <p:ph type="title"/>
          </p:nvPr>
        </p:nvSpPr>
        <p:spPr/>
        <p:txBody>
          <a:bodyPr/>
          <a:lstStyle/>
          <a:p>
            <a:r>
              <a:rPr lang="de-DE"/>
              <a:t>Top-Tweets (nach Summe RTs + Favs) (nur eigene) - 2 of 5</a:t>
            </a:r>
            <a:endParaRPr lang="en-US"/>
          </a:p>
        </p:txBody>
      </p:sp>
      <p:graphicFrame>
        <p:nvGraphicFramePr>
          <p:cNvPr id="5" name="Table Placeholder 4">
            <a:extLst>
              <a:ext uri="{FF2B5EF4-FFF2-40B4-BE49-F238E27FC236}">
                <a16:creationId xmlns:a16="http://schemas.microsoft.com/office/drawing/2014/main" id="{7AAC0A2F-2533-46FC-9EE2-DE707C6EE93C}"/>
              </a:ext>
            </a:extLst>
          </p:cNvPr>
          <p:cNvGraphicFramePr>
            <a:graphicFrameLocks noGrp="1"/>
          </p:cNvGraphicFramePr>
          <p:nvPr>
            <p:ph type="tbl" sz="quarter" idx="13"/>
            <p:extLst>
              <p:ext uri="{D42A27DB-BD31-4B8C-83A1-F6EECF244321}">
                <p14:modId xmlns:p14="http://schemas.microsoft.com/office/powerpoint/2010/main" val="405473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43904428"/>
                    </a:ext>
                  </a:extLst>
                </a:gridCol>
                <a:gridCol w="905256">
                  <a:extLst>
                    <a:ext uri="{9D8B030D-6E8A-4147-A177-3AD203B41FA5}">
                      <a16:colId xmlns:a16="http://schemas.microsoft.com/office/drawing/2014/main" val="232338179"/>
                    </a:ext>
                  </a:extLst>
                </a:gridCol>
                <a:gridCol w="905256">
                  <a:extLst>
                    <a:ext uri="{9D8B030D-6E8A-4147-A177-3AD203B41FA5}">
                      <a16:colId xmlns:a16="http://schemas.microsoft.com/office/drawing/2014/main" val="3846453802"/>
                    </a:ext>
                  </a:extLst>
                </a:gridCol>
                <a:gridCol w="905256">
                  <a:extLst>
                    <a:ext uri="{9D8B030D-6E8A-4147-A177-3AD203B41FA5}">
                      <a16:colId xmlns:a16="http://schemas.microsoft.com/office/drawing/2014/main" val="713415682"/>
                    </a:ext>
                  </a:extLst>
                </a:gridCol>
                <a:gridCol w="905256">
                  <a:extLst>
                    <a:ext uri="{9D8B030D-6E8A-4147-A177-3AD203B41FA5}">
                      <a16:colId xmlns:a16="http://schemas.microsoft.com/office/drawing/2014/main" val="2711694220"/>
                    </a:ext>
                  </a:extLst>
                </a:gridCol>
                <a:gridCol w="905256">
                  <a:extLst>
                    <a:ext uri="{9D8B030D-6E8A-4147-A177-3AD203B41FA5}">
                      <a16:colId xmlns:a16="http://schemas.microsoft.com/office/drawing/2014/main" val="554978682"/>
                    </a:ext>
                  </a:extLst>
                </a:gridCol>
                <a:gridCol w="905256">
                  <a:extLst>
                    <a:ext uri="{9D8B030D-6E8A-4147-A177-3AD203B41FA5}">
                      <a16:colId xmlns:a16="http://schemas.microsoft.com/office/drawing/2014/main" val="2489127274"/>
                    </a:ext>
                  </a:extLst>
                </a:gridCol>
                <a:gridCol w="905256">
                  <a:extLst>
                    <a:ext uri="{9D8B030D-6E8A-4147-A177-3AD203B41FA5}">
                      <a16:colId xmlns:a16="http://schemas.microsoft.com/office/drawing/2014/main" val="114324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4808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@hartaberfair - 2017-09-08 14:11:03</a:t>
                      </a:r>
                      <a:r>
                        <a:rPr kumimoji="0" lang="de-DE" sz="1000" b="0" i="0" u="none" strike="noStrike" kern="1200" cap="none" spc="0" normalizeH="0" baseline="0" noProof="0">
                          <a:ln>
                            <a:noFill/>
                          </a:ln>
                          <a:solidFill>
                            <a:prstClr val="black"/>
                          </a:solidFill>
                          <a:effectLst/>
                          <a:uLnTx/>
                          <a:uFillTx/>
                          <a:latin typeface="+mn-lt"/>
                          <a:ea typeface="+mn-ea"/>
                          <a:cs typeface="+mn-cs"/>
                        </a:rPr>
                        <a:t>
"Der Bürgercheck: Was soll sich ändern bei Steuern, Rente, Wohnen?" #hartaberfair am Mo, 21.30h @DasErste: Mit dabei @c_lindner von der @fdp https://t.co/mJTBnSGKe3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0.2965%</a:t>
                      </a:r>
                    </a:p>
                  </a:txBody>
                  <a:tcPr/>
                </a:tc>
                <a:extLst>
                  <a:ext uri="{0D108BD9-81ED-4DB2-BD59-A6C34878D82A}">
                    <a16:rowId xmlns:a16="http://schemas.microsoft.com/office/drawing/2014/main" val="342957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@aktuelle_stunde - 2017-09-08 16:01:52</a:t>
                      </a:r>
                      <a:r>
                        <a:rPr kumimoji="0" lang="de-DE" sz="1000" b="0" i="0" u="none" strike="noStrike" kern="1200" cap="none" spc="0" normalizeH="0" baseline="0" noProof="0">
                          <a:ln>
                            <a:noFill/>
                          </a:ln>
                          <a:solidFill>
                            <a:prstClr val="black"/>
                          </a:solidFill>
                          <a:effectLst/>
                          <a:uLnTx/>
                          <a:uFillTx/>
                          <a:latin typeface="+mn-lt"/>
                          <a:ea typeface="+mn-ea"/>
                          <a:cs typeface="+mn-cs"/>
                        </a:rPr>
                        <a:t>
Die @polizei_nrw_do hat eine 17-Jährige für ihre Zivilcourage ausgezeichnet. Sie hat zwei Leben gerettet: https://t.co/dn2N8AKCyN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0.2046%</a:t>
                      </a:r>
                    </a:p>
                  </a:txBody>
                  <a:tcPr/>
                </a:tc>
                <a:extLst>
                  <a:ext uri="{0D108BD9-81ED-4DB2-BD59-A6C34878D82A}">
                    <a16:rowId xmlns:a16="http://schemas.microsoft.com/office/drawing/2014/main" val="90374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- 2017-09-08 13:25:21</a:t>
                      </a:r>
                      <a:r>
                        <a:rPr kumimoji="0" lang="de-DE" sz="1000" b="0" i="0" u="none" strike="noStrike" kern="1200" cap="none" spc="0" normalizeH="0" baseline="0" noProof="0">
                          <a:ln>
                            <a:noFill/>
                          </a:ln>
                          <a:solidFill>
                            <a:prstClr val="black"/>
                          </a:solidFill>
                          <a:effectLst/>
                          <a:uLnTx/>
                          <a:uFillTx/>
                          <a:latin typeface="+mn-lt"/>
                          <a:ea typeface="+mn-ea"/>
                          <a:cs typeface="+mn-cs"/>
                        </a:rPr>
                        <a:t>
St.-Pauli-Geschäftsführer Andreas Rettig hat beim "Football Summit" in Frankfurt eine ganz neue Idee ins Rennen geschickt. https://t.co/XjOEh9XcIw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extLst>
                  <a:ext uri="{0D108BD9-81ED-4DB2-BD59-A6C34878D82A}">
                    <a16:rowId xmlns:a16="http://schemas.microsoft.com/office/drawing/2014/main" val="2992964227"/>
                  </a:ext>
                </a:extLst>
              </a:tr>
            </a:tbl>
          </a:graphicData>
        </a:graphic>
      </p:graphicFrame>
      <p:sp>
        <p:nvSpPr>
          <p:cNvPr id="4" name="Text Placeholder 3">
            <a:extLst>
              <a:ext uri="{FF2B5EF4-FFF2-40B4-BE49-F238E27FC236}">
                <a16:creationId xmlns:a16="http://schemas.microsoft.com/office/drawing/2014/main" id="{5D50323E-DE90-4152-AC08-DF7217B50230}"/>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2619179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BAB0F-A94A-45D4-8AD6-1CCB8B60B490}"/>
              </a:ext>
            </a:extLst>
          </p:cNvPr>
          <p:cNvSpPr>
            <a:spLocks noGrp="1"/>
          </p:cNvSpPr>
          <p:nvPr>
            <p:ph type="title"/>
          </p:nvPr>
        </p:nvSpPr>
        <p:spPr/>
        <p:txBody>
          <a:bodyPr/>
          <a:lstStyle/>
          <a:p>
            <a:r>
              <a:rPr lang="de-DE"/>
              <a:t>Top-Tweets (nach Summe RTs + Favs) (nur eigene) - 3 of 5</a:t>
            </a:r>
            <a:endParaRPr lang="en-US"/>
          </a:p>
        </p:txBody>
      </p:sp>
      <p:graphicFrame>
        <p:nvGraphicFramePr>
          <p:cNvPr id="5" name="Table Placeholder 4">
            <a:extLst>
              <a:ext uri="{FF2B5EF4-FFF2-40B4-BE49-F238E27FC236}">
                <a16:creationId xmlns:a16="http://schemas.microsoft.com/office/drawing/2014/main" id="{B344AA6B-FF26-402A-AC2A-8B9B887E524C}"/>
              </a:ext>
            </a:extLst>
          </p:cNvPr>
          <p:cNvGraphicFramePr>
            <a:graphicFrameLocks noGrp="1"/>
          </p:cNvGraphicFramePr>
          <p:nvPr>
            <p:ph type="tbl" sz="quarter" idx="13"/>
            <p:extLst>
              <p:ext uri="{D42A27DB-BD31-4B8C-83A1-F6EECF244321}">
                <p14:modId xmlns:p14="http://schemas.microsoft.com/office/powerpoint/2010/main" val="388974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98703888"/>
                    </a:ext>
                  </a:extLst>
                </a:gridCol>
                <a:gridCol w="905256">
                  <a:extLst>
                    <a:ext uri="{9D8B030D-6E8A-4147-A177-3AD203B41FA5}">
                      <a16:colId xmlns:a16="http://schemas.microsoft.com/office/drawing/2014/main" val="2186944369"/>
                    </a:ext>
                  </a:extLst>
                </a:gridCol>
                <a:gridCol w="905256">
                  <a:extLst>
                    <a:ext uri="{9D8B030D-6E8A-4147-A177-3AD203B41FA5}">
                      <a16:colId xmlns:a16="http://schemas.microsoft.com/office/drawing/2014/main" val="255441804"/>
                    </a:ext>
                  </a:extLst>
                </a:gridCol>
                <a:gridCol w="905256">
                  <a:extLst>
                    <a:ext uri="{9D8B030D-6E8A-4147-A177-3AD203B41FA5}">
                      <a16:colId xmlns:a16="http://schemas.microsoft.com/office/drawing/2014/main" val="3034998584"/>
                    </a:ext>
                  </a:extLst>
                </a:gridCol>
                <a:gridCol w="905256">
                  <a:extLst>
                    <a:ext uri="{9D8B030D-6E8A-4147-A177-3AD203B41FA5}">
                      <a16:colId xmlns:a16="http://schemas.microsoft.com/office/drawing/2014/main" val="3469883754"/>
                    </a:ext>
                  </a:extLst>
                </a:gridCol>
                <a:gridCol w="905256">
                  <a:extLst>
                    <a:ext uri="{9D8B030D-6E8A-4147-A177-3AD203B41FA5}">
                      <a16:colId xmlns:a16="http://schemas.microsoft.com/office/drawing/2014/main" val="1148597402"/>
                    </a:ext>
                  </a:extLst>
                </a:gridCol>
                <a:gridCol w="905256">
                  <a:extLst>
                    <a:ext uri="{9D8B030D-6E8A-4147-A177-3AD203B41FA5}">
                      <a16:colId xmlns:a16="http://schemas.microsoft.com/office/drawing/2014/main" val="3378985389"/>
                    </a:ext>
                  </a:extLst>
                </a:gridCol>
                <a:gridCol w="905256">
                  <a:extLst>
                    <a:ext uri="{9D8B030D-6E8A-4147-A177-3AD203B41FA5}">
                      <a16:colId xmlns:a16="http://schemas.microsoft.com/office/drawing/2014/main" val="190556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205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@WDR2 - 2017-09-08 11:32:43</a:t>
                      </a:r>
                      <a:r>
                        <a:rPr kumimoji="0" lang="de-DE" sz="1000" b="0" i="0" u="none" strike="noStrike" kern="1200" cap="none" spc="0" normalizeH="0" baseline="0" noProof="0">
                          <a:ln>
                            <a:noFill/>
                          </a:ln>
                          <a:solidFill>
                            <a:prstClr val="black"/>
                          </a:solidFill>
                          <a:effectLst/>
                          <a:uLnTx/>
                          <a:uFillTx/>
                          <a:latin typeface="+mn-lt"/>
                          <a:ea typeface="+mn-ea"/>
                          <a:cs typeface="+mn-cs"/>
                        </a:rPr>
                        <a:t>
Anastacia's Geschmack total getroffen. @JoSi_Media und @AnastaciaMusic mit einem kleinen Snack im Studio! https://t.co/R1BIpCXvJU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0.2129%</a:t>
                      </a:r>
                    </a:p>
                  </a:txBody>
                  <a:tcPr/>
                </a:tc>
                <a:extLst>
                  <a:ext uri="{0D108BD9-81ED-4DB2-BD59-A6C34878D82A}">
                    <a16:rowId xmlns:a16="http://schemas.microsoft.com/office/drawing/2014/main" val="402829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- 2017-09-08 17:16:09</a:t>
                      </a:r>
                      <a:r>
                        <a:rPr kumimoji="0" lang="de-DE" sz="1000" b="0" i="0" u="none" strike="noStrike" kern="1200" cap="none" spc="0" normalizeH="0" baseline="0" noProof="0">
                          <a:ln>
                            <a:noFill/>
                          </a:ln>
                          <a:solidFill>
                            <a:prstClr val="black"/>
                          </a:solidFill>
                          <a:effectLst/>
                          <a:uLnTx/>
                          <a:uFillTx/>
                          <a:latin typeface="+mn-lt"/>
                          <a:ea typeface="+mn-ea"/>
                          <a:cs typeface="+mn-cs"/>
                        </a:rPr>
                        <a:t>
Erdogan hat dazu aufgerufen, keine „Türkeifeinde“ zu wählen. Auf Plakaten in NRW wirbt auch die Kleinpartei ADD mit dieser Forderung. https://t.co/mAdaZa3s1Z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a:t>
                      </a:r>
                    </a:p>
                  </a:txBody>
                  <a:tcPr/>
                </a:tc>
                <a:extLst>
                  <a:ext uri="{0D108BD9-81ED-4DB2-BD59-A6C34878D82A}">
                    <a16:rowId xmlns:a16="http://schemas.microsoft.com/office/drawing/2014/main" val="102930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@wdr5 - 2017-09-08 10:17:56</a:t>
                      </a:r>
                      <a:r>
                        <a:rPr kumimoji="0" lang="de-DE" sz="1000" b="0" i="0" u="none" strike="noStrike" kern="1200" cap="none" spc="0" normalizeH="0" baseline="0" noProof="0">
                          <a:ln>
                            <a:noFill/>
                          </a:ln>
                          <a:solidFill>
                            <a:prstClr val="black"/>
                          </a:solidFill>
                          <a:effectLst/>
                          <a:uLnTx/>
                          <a:uFillTx/>
                          <a:latin typeface="+mn-lt"/>
                          <a:ea typeface="+mn-ea"/>
                          <a:cs typeface="+mn-cs"/>
                        </a:rPr>
                        <a:t>
Forscher sagen, dass Klimawandel extreme Wetterphänomene verstärkt. Währenddessen erreicht Deutschland Klimaziel 2020 nicht. #hurricaneirma https://t.co/ONupzJH0qh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0.7990%</a:t>
                      </a:r>
                    </a:p>
                  </a:txBody>
                  <a:tcPr/>
                </a:tc>
                <a:extLst>
                  <a:ext uri="{0D108BD9-81ED-4DB2-BD59-A6C34878D82A}">
                    <a16:rowId xmlns:a16="http://schemas.microsoft.com/office/drawing/2014/main" val="1277913617"/>
                  </a:ext>
                </a:extLst>
              </a:tr>
            </a:tbl>
          </a:graphicData>
        </a:graphic>
      </p:graphicFrame>
      <p:sp>
        <p:nvSpPr>
          <p:cNvPr id="4" name="Text Placeholder 3">
            <a:extLst>
              <a:ext uri="{FF2B5EF4-FFF2-40B4-BE49-F238E27FC236}">
                <a16:creationId xmlns:a16="http://schemas.microsoft.com/office/drawing/2014/main" id="{9467EBD7-0747-4373-A7FE-52B43581BF66}"/>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112743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23D7-8775-40A9-9A69-ADF0A9FA33A1}"/>
              </a:ext>
            </a:extLst>
          </p:cNvPr>
          <p:cNvSpPr>
            <a:spLocks noGrp="1"/>
          </p:cNvSpPr>
          <p:nvPr>
            <p:ph type="title"/>
          </p:nvPr>
        </p:nvSpPr>
        <p:spPr/>
        <p:txBody>
          <a:bodyPr/>
          <a:lstStyle/>
          <a:p>
            <a:r>
              <a:rPr lang="de-DE"/>
              <a:t>Top-Tweets (nach Summe RTs + Favs) (nur eigene) - 4 of 5</a:t>
            </a:r>
            <a:endParaRPr lang="en-US"/>
          </a:p>
        </p:txBody>
      </p:sp>
      <p:graphicFrame>
        <p:nvGraphicFramePr>
          <p:cNvPr id="5" name="Table Placeholder 4">
            <a:extLst>
              <a:ext uri="{FF2B5EF4-FFF2-40B4-BE49-F238E27FC236}">
                <a16:creationId xmlns:a16="http://schemas.microsoft.com/office/drawing/2014/main" id="{7E526182-9C66-4F00-B1E8-F95EFE63771C}"/>
              </a:ext>
            </a:extLst>
          </p:cNvPr>
          <p:cNvGraphicFramePr>
            <a:graphicFrameLocks noGrp="1"/>
          </p:cNvGraphicFramePr>
          <p:nvPr>
            <p:ph type="tbl" sz="quarter" idx="13"/>
            <p:extLst>
              <p:ext uri="{D42A27DB-BD31-4B8C-83A1-F6EECF244321}">
                <p14:modId xmlns:p14="http://schemas.microsoft.com/office/powerpoint/2010/main" val="3693219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45502536"/>
                    </a:ext>
                  </a:extLst>
                </a:gridCol>
                <a:gridCol w="905256">
                  <a:extLst>
                    <a:ext uri="{9D8B030D-6E8A-4147-A177-3AD203B41FA5}">
                      <a16:colId xmlns:a16="http://schemas.microsoft.com/office/drawing/2014/main" val="949057068"/>
                    </a:ext>
                  </a:extLst>
                </a:gridCol>
                <a:gridCol w="905256">
                  <a:extLst>
                    <a:ext uri="{9D8B030D-6E8A-4147-A177-3AD203B41FA5}">
                      <a16:colId xmlns:a16="http://schemas.microsoft.com/office/drawing/2014/main" val="160057339"/>
                    </a:ext>
                  </a:extLst>
                </a:gridCol>
                <a:gridCol w="905256">
                  <a:extLst>
                    <a:ext uri="{9D8B030D-6E8A-4147-A177-3AD203B41FA5}">
                      <a16:colId xmlns:a16="http://schemas.microsoft.com/office/drawing/2014/main" val="913089657"/>
                    </a:ext>
                  </a:extLst>
                </a:gridCol>
                <a:gridCol w="905256">
                  <a:extLst>
                    <a:ext uri="{9D8B030D-6E8A-4147-A177-3AD203B41FA5}">
                      <a16:colId xmlns:a16="http://schemas.microsoft.com/office/drawing/2014/main" val="1266158775"/>
                    </a:ext>
                  </a:extLst>
                </a:gridCol>
                <a:gridCol w="905256">
                  <a:extLst>
                    <a:ext uri="{9D8B030D-6E8A-4147-A177-3AD203B41FA5}">
                      <a16:colId xmlns:a16="http://schemas.microsoft.com/office/drawing/2014/main" val="2464057438"/>
                    </a:ext>
                  </a:extLst>
                </a:gridCol>
                <a:gridCol w="905256">
                  <a:extLst>
                    <a:ext uri="{9D8B030D-6E8A-4147-A177-3AD203B41FA5}">
                      <a16:colId xmlns:a16="http://schemas.microsoft.com/office/drawing/2014/main" val="1559689126"/>
                    </a:ext>
                  </a:extLst>
                </a:gridCol>
                <a:gridCol w="905256">
                  <a:extLst>
                    <a:ext uri="{9D8B030D-6E8A-4147-A177-3AD203B41FA5}">
                      <a16:colId xmlns:a16="http://schemas.microsoft.com/office/drawing/2014/main" val="956056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1264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@WDR2 - 2017-09-08 10:08:43</a:t>
                      </a:r>
                      <a:r>
                        <a:rPr kumimoji="0" lang="de-DE" sz="1000" b="0" i="0" u="none" strike="noStrike" kern="1200" cap="none" spc="0" normalizeH="0" baseline="0" noProof="0">
                          <a:ln>
                            <a:noFill/>
                          </a:ln>
                          <a:solidFill>
                            <a:prstClr val="black"/>
                          </a:solidFill>
                          <a:effectLst/>
                          <a:uLnTx/>
                          <a:uFillTx/>
                          <a:latin typeface="+mn-lt"/>
                          <a:ea typeface="+mn-ea"/>
                          <a:cs typeface="+mn-cs"/>
                        </a:rPr>
                        <a:t>
Sie ist da, gleich geht's los: @AnastaciaMusic live bei #WDR2 - jetzt einschalten 🎧https://t.co/mLc1s2bbYS https://t.co/WH8HH0yakd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0.1794%</a:t>
                      </a:r>
                    </a:p>
                  </a:txBody>
                  <a:tcPr/>
                </a:tc>
                <a:extLst>
                  <a:ext uri="{0D108BD9-81ED-4DB2-BD59-A6C34878D82A}">
                    <a16:rowId xmlns:a16="http://schemas.microsoft.com/office/drawing/2014/main" val="111867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- 2017-09-08 15:33:00</a:t>
                      </a:r>
                      <a:r>
                        <a:rPr kumimoji="0" lang="de-DE" sz="1000" b="0" i="0" u="none" strike="noStrike" kern="1200" cap="none" spc="0" normalizeH="0" baseline="0" noProof="0">
                          <a:ln>
                            <a:noFill/>
                          </a:ln>
                          <a:solidFill>
                            <a:prstClr val="black"/>
                          </a:solidFill>
                          <a:effectLst/>
                          <a:uLnTx/>
                          <a:uFillTx/>
                          <a:latin typeface="+mn-lt"/>
                          <a:ea typeface="+mn-ea"/>
                          <a:cs typeface="+mn-cs"/>
                        </a:rPr>
                        <a:t>
Angebliches Krebs-Heilmittel: Auch der Kreis Wesel verbietet einem umstrittenen Heilpraktiker weitere Behandlungen. https://t.co/sbToHr0S2a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extLst>
                  <a:ext uri="{0D108BD9-81ED-4DB2-BD59-A6C34878D82A}">
                    <a16:rowId xmlns:a16="http://schemas.microsoft.com/office/drawing/2014/main" val="240118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- 2017-09-08 07:58:33</a:t>
                      </a:r>
                      <a:r>
                        <a:rPr kumimoji="0" lang="de-DE" sz="1000" b="0" i="0" u="none" strike="noStrike" kern="1200" cap="none" spc="0" normalizeH="0" baseline="0" noProof="0">
                          <a:ln>
                            <a:noFill/>
                          </a:ln>
                          <a:solidFill>
                            <a:prstClr val="black"/>
                          </a:solidFill>
                          <a:effectLst/>
                          <a:uLnTx/>
                          <a:uFillTx/>
                          <a:latin typeface="+mn-lt"/>
                          <a:ea typeface="+mn-ea"/>
                          <a:cs typeface="+mn-cs"/>
                        </a:rPr>
                        <a:t>
Könnt ihr das besser?
1LIVE sucht UX-Designer in freier Mitarbeit!
Schreibt uns eine Mail an 1live@wdr.de! https://t.co/Ig2Mbz4sPp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a:t>
                      </a:r>
                    </a:p>
                  </a:txBody>
                  <a:tcPr/>
                </a:tc>
                <a:extLst>
                  <a:ext uri="{0D108BD9-81ED-4DB2-BD59-A6C34878D82A}">
                    <a16:rowId xmlns:a16="http://schemas.microsoft.com/office/drawing/2014/main" val="2101689408"/>
                  </a:ext>
                </a:extLst>
              </a:tr>
            </a:tbl>
          </a:graphicData>
        </a:graphic>
      </p:graphicFrame>
      <p:sp>
        <p:nvSpPr>
          <p:cNvPr id="4" name="Text Placeholder 3">
            <a:extLst>
              <a:ext uri="{FF2B5EF4-FFF2-40B4-BE49-F238E27FC236}">
                <a16:creationId xmlns:a16="http://schemas.microsoft.com/office/drawing/2014/main" id="{78F005D0-8300-4122-9096-2575895BA4B7}"/>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2899159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4A5C-7232-4553-8515-DF18238EDA56}"/>
              </a:ext>
            </a:extLst>
          </p:cNvPr>
          <p:cNvSpPr>
            <a:spLocks noGrp="1"/>
          </p:cNvSpPr>
          <p:nvPr>
            <p:ph type="title"/>
          </p:nvPr>
        </p:nvSpPr>
        <p:spPr/>
        <p:txBody>
          <a:bodyPr/>
          <a:lstStyle/>
          <a:p>
            <a:r>
              <a:rPr lang="de-DE"/>
              <a:t>Top-Tweets (nach Summe RTs + Favs) (nur eigene) - 5 of 5</a:t>
            </a:r>
            <a:endParaRPr lang="en-US"/>
          </a:p>
        </p:txBody>
      </p:sp>
      <p:graphicFrame>
        <p:nvGraphicFramePr>
          <p:cNvPr id="5" name="Table Placeholder 4">
            <a:extLst>
              <a:ext uri="{FF2B5EF4-FFF2-40B4-BE49-F238E27FC236}">
                <a16:creationId xmlns:a16="http://schemas.microsoft.com/office/drawing/2014/main" id="{942AC9F8-8A52-4CB2-A202-AD02A2EEDFFF}"/>
              </a:ext>
            </a:extLst>
          </p:cNvPr>
          <p:cNvGraphicFramePr>
            <a:graphicFrameLocks noGrp="1"/>
          </p:cNvGraphicFramePr>
          <p:nvPr>
            <p:ph type="tbl" sz="quarter" idx="13"/>
            <p:extLst>
              <p:ext uri="{D42A27DB-BD31-4B8C-83A1-F6EECF244321}">
                <p14:modId xmlns:p14="http://schemas.microsoft.com/office/powerpoint/2010/main" val="148635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77563233"/>
                    </a:ext>
                  </a:extLst>
                </a:gridCol>
                <a:gridCol w="905256">
                  <a:extLst>
                    <a:ext uri="{9D8B030D-6E8A-4147-A177-3AD203B41FA5}">
                      <a16:colId xmlns:a16="http://schemas.microsoft.com/office/drawing/2014/main" val="777822108"/>
                    </a:ext>
                  </a:extLst>
                </a:gridCol>
                <a:gridCol w="905256">
                  <a:extLst>
                    <a:ext uri="{9D8B030D-6E8A-4147-A177-3AD203B41FA5}">
                      <a16:colId xmlns:a16="http://schemas.microsoft.com/office/drawing/2014/main" val="1219720886"/>
                    </a:ext>
                  </a:extLst>
                </a:gridCol>
                <a:gridCol w="905256">
                  <a:extLst>
                    <a:ext uri="{9D8B030D-6E8A-4147-A177-3AD203B41FA5}">
                      <a16:colId xmlns:a16="http://schemas.microsoft.com/office/drawing/2014/main" val="1447286100"/>
                    </a:ext>
                  </a:extLst>
                </a:gridCol>
                <a:gridCol w="905256">
                  <a:extLst>
                    <a:ext uri="{9D8B030D-6E8A-4147-A177-3AD203B41FA5}">
                      <a16:colId xmlns:a16="http://schemas.microsoft.com/office/drawing/2014/main" val="2840253789"/>
                    </a:ext>
                  </a:extLst>
                </a:gridCol>
                <a:gridCol w="905256">
                  <a:extLst>
                    <a:ext uri="{9D8B030D-6E8A-4147-A177-3AD203B41FA5}">
                      <a16:colId xmlns:a16="http://schemas.microsoft.com/office/drawing/2014/main" val="4075910060"/>
                    </a:ext>
                  </a:extLst>
                </a:gridCol>
                <a:gridCol w="905256">
                  <a:extLst>
                    <a:ext uri="{9D8B030D-6E8A-4147-A177-3AD203B41FA5}">
                      <a16:colId xmlns:a16="http://schemas.microsoft.com/office/drawing/2014/main" val="1212402303"/>
                    </a:ext>
                  </a:extLst>
                </a:gridCol>
                <a:gridCol w="905256">
                  <a:extLst>
                    <a:ext uri="{9D8B030D-6E8A-4147-A177-3AD203B41FA5}">
                      <a16:colId xmlns:a16="http://schemas.microsoft.com/office/drawing/2014/main" val="233890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8359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@WDR2 - 2017-09-08 12:11:28</a:t>
                      </a:r>
                      <a:r>
                        <a:rPr kumimoji="0" lang="de-DE" sz="1000" b="0" i="0" u="none" strike="noStrike" kern="1200" cap="none" spc="0" normalizeH="0" baseline="0" noProof="0">
                          <a:ln>
                            <a:noFill/>
                          </a:ln>
                          <a:solidFill>
                            <a:prstClr val="black"/>
                          </a:solidFill>
                          <a:effectLst/>
                          <a:uLnTx/>
                          <a:uFillTx/>
                          <a:latin typeface="+mn-lt"/>
                          <a:ea typeface="+mn-ea"/>
                          <a:cs typeface="+mn-cs"/>
                        </a:rPr>
                        <a:t>
Exklusiv auf WDR 2: @AnastaciaMusic verkündet ihre Tour. Sie startet im April. Das ganze Interview hier https://t.co/DbqXxs7PG3 #anastacia https://t.co/y3zX4X3IvQ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a:t>
                      </a:r>
                    </a:p>
                  </a:txBody>
                  <a:tcPr/>
                </a:tc>
                <a:extLst>
                  <a:ext uri="{0D108BD9-81ED-4DB2-BD59-A6C34878D82A}">
                    <a16:rowId xmlns:a16="http://schemas.microsoft.com/office/drawing/2014/main" val="326150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@zwwdf - 2017-09-08 15:47:00</a:t>
                      </a:r>
                      <a:r>
                        <a:rPr kumimoji="0" lang="de-DE" sz="1000" b="0" i="0" u="none" strike="noStrike" kern="1200" cap="none" spc="0" normalizeH="0" baseline="0" noProof="0">
                          <a:ln>
                            <a:noFill/>
                          </a:ln>
                          <a:solidFill>
                            <a:prstClr val="black"/>
                          </a:solidFill>
                          <a:effectLst/>
                          <a:uLnTx/>
                          <a:uFillTx/>
                          <a:latin typeface="+mn-lt"/>
                          <a:ea typeface="+mn-ea"/>
                          <a:cs typeface="+mn-cs"/>
                        </a:rPr>
                        <a:t>
10 Jahre Zeiglers wunderbare Welt des Fußballs. So viele tolle Momente...https://t.co/VoMRWL8oUC #zwwdf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a:t>
                      </a:r>
                    </a:p>
                  </a:txBody>
                  <a:tcPr/>
                </a:tc>
                <a:extLst>
                  <a:ext uri="{0D108BD9-81ED-4DB2-BD59-A6C34878D82A}">
                    <a16:rowId xmlns:a16="http://schemas.microsoft.com/office/drawing/2014/main" val="870638323"/>
                  </a:ext>
                </a:extLst>
              </a:tr>
            </a:tbl>
          </a:graphicData>
        </a:graphic>
      </p:graphicFrame>
      <p:sp>
        <p:nvSpPr>
          <p:cNvPr id="4" name="Text Placeholder 3">
            <a:extLst>
              <a:ext uri="{FF2B5EF4-FFF2-40B4-BE49-F238E27FC236}">
                <a16:creationId xmlns:a16="http://schemas.microsoft.com/office/drawing/2014/main" id="{108D99A6-DF2C-44F2-971B-727D33F3D910}"/>
              </a:ext>
            </a:extLst>
          </p:cNvPr>
          <p:cNvSpPr>
            <a:spLocks noGrp="1"/>
          </p:cNvSpPr>
          <p:nvPr>
            <p:ph type="body" sz="quarter" idx="14"/>
          </p:nvPr>
        </p:nvSpPr>
        <p:spPr/>
        <p:txBody>
          <a:bodyPr/>
          <a:lstStyle/>
          <a:p>
            <a:r>
              <a:rPr lang="en-US"/>
              <a:t>09/08/2017 - 09/08/2017</a:t>
            </a:r>
          </a:p>
        </p:txBody>
      </p:sp>
    </p:spTree>
    <p:extLst>
      <p:ext uri="{BB962C8B-B14F-4D97-AF65-F5344CB8AC3E}">
        <p14:creationId xmlns:p14="http://schemas.microsoft.com/office/powerpoint/2010/main" val="24149959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796</Words>
  <Application>Microsoft Office PowerPoint</Application>
  <PresentationFormat>On-screen Show (4:3)</PresentationFormat>
  <Paragraphs>389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d_Top-Postings/Tweets WDR gesamt</vt:lpstr>
      <vt:lpstr>Top-FB-Postings (nach Reichweite) - 1 of 4</vt:lpstr>
      <vt:lpstr>Top-FB-Postings (nach Reichweite) - 2 of 4</vt:lpstr>
      <vt:lpstr>Top-FB-Postings (nach Reichweite) - 3 of 4</vt:lpstr>
      <vt:lpstr>Top-FB-Postings (nach Reichweite) - 4 of 4</vt:lpstr>
      <vt:lpstr>Top-Tweets (nach Summe RTs + Favs) (nur eigene) - 1 of 5</vt:lpstr>
      <vt:lpstr>Top-Tweets (nach Summe RTs + Favs) (nur eigene) - 2 of 5</vt:lpstr>
      <vt:lpstr>Top-Tweets (nach Summe RTs + Favs) (nur eigene) - 3 of 5</vt:lpstr>
      <vt:lpstr>Top-Tweets (nach Summe RTs + Favs) (nur eigene) - 4 of 5</vt:lpstr>
      <vt:lpstr>Top-Tweets (nach Summe RTs + Favs) (nur eigene)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d_Top-Postings/Tweets WDR gesamt</dc:title>
  <dc:creator>Administrator</dc:creator>
  <cp:lastModifiedBy>Administrator</cp:lastModifiedBy>
  <cp:revision>1</cp:revision>
  <dcterms:created xsi:type="dcterms:W3CDTF">2017-09-09T08:07:28Z</dcterms:created>
  <dcterms:modified xsi:type="dcterms:W3CDTF">2017-09-09T08:08:04Z</dcterms:modified>
</cp:coreProperties>
</file>