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60BF5-8CDB-4862-9B27-0D3E2A49FF16}"/>
              </a:ext>
            </a:extLst>
          </p:cNvPr>
          <p:cNvSpPr>
            <a:spLocks noGrp="1"/>
          </p:cNvSpPr>
          <p:nvPr>
            <p:ph type="ctrTitle"/>
          </p:nvPr>
        </p:nvSpPr>
        <p:spPr/>
        <p:txBody>
          <a:bodyPr/>
          <a:lstStyle/>
          <a:p>
            <a:r>
              <a:rPr lang="en-US"/>
              <a:t>Facebook Videos</a:t>
            </a:r>
          </a:p>
        </p:txBody>
      </p:sp>
      <p:sp>
        <p:nvSpPr>
          <p:cNvPr id="3" name="Subtitle 2">
            <a:extLst>
              <a:ext uri="{FF2B5EF4-FFF2-40B4-BE49-F238E27FC236}">
                <a16:creationId xmlns:a16="http://schemas.microsoft.com/office/drawing/2014/main" id="{5FF436D9-2AD3-40C5-A353-1A7C616E0AB8}"/>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1778392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7F99E-E127-4A1F-8DC3-7511777C4109}"/>
              </a:ext>
            </a:extLst>
          </p:cNvPr>
          <p:cNvSpPr>
            <a:spLocks noGrp="1"/>
          </p:cNvSpPr>
          <p:nvPr>
            <p:ph type="title"/>
          </p:nvPr>
        </p:nvSpPr>
        <p:spPr/>
        <p:txBody>
          <a:bodyPr/>
          <a:lstStyle/>
          <a:p>
            <a:r>
              <a:rPr lang="de-DE"/>
              <a:t>Facebook Video-Tabelle mit 10 Sekunden - 1 of 18</a:t>
            </a:r>
            <a:endParaRPr lang="en-US"/>
          </a:p>
        </p:txBody>
      </p:sp>
      <p:graphicFrame>
        <p:nvGraphicFramePr>
          <p:cNvPr id="5" name="Table Placeholder 4">
            <a:extLst>
              <a:ext uri="{FF2B5EF4-FFF2-40B4-BE49-F238E27FC236}">
                <a16:creationId xmlns:a16="http://schemas.microsoft.com/office/drawing/2014/main" id="{F967741D-EAEA-4763-8D33-008357C46A29}"/>
              </a:ext>
            </a:extLst>
          </p:cNvPr>
          <p:cNvGraphicFramePr>
            <a:graphicFrameLocks noGrp="1"/>
          </p:cNvGraphicFramePr>
          <p:nvPr>
            <p:ph type="tbl" sz="quarter" idx="13"/>
            <p:extLst>
              <p:ext uri="{D42A27DB-BD31-4B8C-83A1-F6EECF244321}">
                <p14:modId xmlns:p14="http://schemas.microsoft.com/office/powerpoint/2010/main" val="3896900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73212311"/>
                    </a:ext>
                  </a:extLst>
                </a:gridCol>
                <a:gridCol w="987552">
                  <a:extLst>
                    <a:ext uri="{9D8B030D-6E8A-4147-A177-3AD203B41FA5}">
                      <a16:colId xmlns:a16="http://schemas.microsoft.com/office/drawing/2014/main" val="693379631"/>
                    </a:ext>
                  </a:extLst>
                </a:gridCol>
                <a:gridCol w="987552">
                  <a:extLst>
                    <a:ext uri="{9D8B030D-6E8A-4147-A177-3AD203B41FA5}">
                      <a16:colId xmlns:a16="http://schemas.microsoft.com/office/drawing/2014/main" val="971086874"/>
                    </a:ext>
                  </a:extLst>
                </a:gridCol>
                <a:gridCol w="987552">
                  <a:extLst>
                    <a:ext uri="{9D8B030D-6E8A-4147-A177-3AD203B41FA5}">
                      <a16:colId xmlns:a16="http://schemas.microsoft.com/office/drawing/2014/main" val="1693254456"/>
                    </a:ext>
                  </a:extLst>
                </a:gridCol>
                <a:gridCol w="987552">
                  <a:extLst>
                    <a:ext uri="{9D8B030D-6E8A-4147-A177-3AD203B41FA5}">
                      <a16:colId xmlns:a16="http://schemas.microsoft.com/office/drawing/2014/main" val="3681615205"/>
                    </a:ext>
                  </a:extLst>
                </a:gridCol>
                <a:gridCol w="987552">
                  <a:extLst>
                    <a:ext uri="{9D8B030D-6E8A-4147-A177-3AD203B41FA5}">
                      <a16:colId xmlns:a16="http://schemas.microsoft.com/office/drawing/2014/main" val="3117963904"/>
                    </a:ext>
                  </a:extLst>
                </a:gridCol>
                <a:gridCol w="987552">
                  <a:extLst>
                    <a:ext uri="{9D8B030D-6E8A-4147-A177-3AD203B41FA5}">
                      <a16:colId xmlns:a16="http://schemas.microsoft.com/office/drawing/2014/main" val="1966950454"/>
                    </a:ext>
                  </a:extLst>
                </a:gridCol>
                <a:gridCol w="987552">
                  <a:extLst>
                    <a:ext uri="{9D8B030D-6E8A-4147-A177-3AD203B41FA5}">
                      <a16:colId xmlns:a16="http://schemas.microsoft.com/office/drawing/2014/main" val="503603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157907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- 2015-06-25 11:38:17</a:t>
                      </a:r>
                      <a:r>
                        <a:rPr kumimoji="0" lang="de-DE" sz="1000" b="0" i="0" u="none" strike="noStrike" kern="1200" cap="none" spc="0" normalizeH="0" baseline="0" noProof="0">
                          <a:ln>
                            <a:noFill/>
                          </a:ln>
                          <a:solidFill>
                            <a:prstClr val="black"/>
                          </a:solidFill>
                          <a:effectLst/>
                          <a:uLnTx/>
                          <a:uFillTx/>
                          <a:latin typeface="+mn-lt"/>
                          <a:ea typeface="+mn-ea"/>
                          <a:cs typeface="+mn-cs"/>
                        </a:rPr>
                        <a:t>
Gleich gibt es zum letzten Mal in dieser Saison um 12:30 Uhr PhilharmonieLunch, in dem Sie sich kostenlos Appetit auf den morgigen Konzertabend holen können! Die Leitung hat Vassily Sinaisky.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extLst>
                  <a:ext uri="{0D108BD9-81ED-4DB2-BD59-A6C34878D82A}">
                    <a16:rowId xmlns:a16="http://schemas.microsoft.com/office/drawing/2014/main" val="2518707537"/>
                  </a:ext>
                </a:extLst>
              </a:tr>
            </a:tbl>
          </a:graphicData>
        </a:graphic>
      </p:graphicFrame>
      <p:sp>
        <p:nvSpPr>
          <p:cNvPr id="4" name="Text Placeholder 3">
            <a:extLst>
              <a:ext uri="{FF2B5EF4-FFF2-40B4-BE49-F238E27FC236}">
                <a16:creationId xmlns:a16="http://schemas.microsoft.com/office/drawing/2014/main" id="{5BD10C65-1B34-443E-8E8D-A95D80D73612}"/>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3645401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AD21B-BCA7-4366-AB72-28316F94CBA6}"/>
              </a:ext>
            </a:extLst>
          </p:cNvPr>
          <p:cNvSpPr>
            <a:spLocks noGrp="1"/>
          </p:cNvSpPr>
          <p:nvPr>
            <p:ph type="title"/>
          </p:nvPr>
        </p:nvSpPr>
        <p:spPr/>
        <p:txBody>
          <a:bodyPr/>
          <a:lstStyle/>
          <a:p>
            <a:r>
              <a:rPr lang="de-DE"/>
              <a:t>Facebook Video-Tabelle mit 10 Sekunden - 2 of 18</a:t>
            </a:r>
            <a:endParaRPr lang="en-US"/>
          </a:p>
        </p:txBody>
      </p:sp>
      <p:graphicFrame>
        <p:nvGraphicFramePr>
          <p:cNvPr id="5" name="Table Placeholder 4">
            <a:extLst>
              <a:ext uri="{FF2B5EF4-FFF2-40B4-BE49-F238E27FC236}">
                <a16:creationId xmlns:a16="http://schemas.microsoft.com/office/drawing/2014/main" id="{7ECEC05B-AD60-4623-B5C5-3D4FE6667F73}"/>
              </a:ext>
            </a:extLst>
          </p:cNvPr>
          <p:cNvGraphicFramePr>
            <a:graphicFrameLocks noGrp="1"/>
          </p:cNvGraphicFramePr>
          <p:nvPr>
            <p:ph type="tbl" sz="quarter" idx="13"/>
            <p:extLst>
              <p:ext uri="{D42A27DB-BD31-4B8C-83A1-F6EECF244321}">
                <p14:modId xmlns:p14="http://schemas.microsoft.com/office/powerpoint/2010/main" val="649735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68106900"/>
                    </a:ext>
                  </a:extLst>
                </a:gridCol>
                <a:gridCol w="987552">
                  <a:extLst>
                    <a:ext uri="{9D8B030D-6E8A-4147-A177-3AD203B41FA5}">
                      <a16:colId xmlns:a16="http://schemas.microsoft.com/office/drawing/2014/main" val="781018521"/>
                    </a:ext>
                  </a:extLst>
                </a:gridCol>
                <a:gridCol w="987552">
                  <a:extLst>
                    <a:ext uri="{9D8B030D-6E8A-4147-A177-3AD203B41FA5}">
                      <a16:colId xmlns:a16="http://schemas.microsoft.com/office/drawing/2014/main" val="1212403569"/>
                    </a:ext>
                  </a:extLst>
                </a:gridCol>
                <a:gridCol w="987552">
                  <a:extLst>
                    <a:ext uri="{9D8B030D-6E8A-4147-A177-3AD203B41FA5}">
                      <a16:colId xmlns:a16="http://schemas.microsoft.com/office/drawing/2014/main" val="3846592050"/>
                    </a:ext>
                  </a:extLst>
                </a:gridCol>
                <a:gridCol w="987552">
                  <a:extLst>
                    <a:ext uri="{9D8B030D-6E8A-4147-A177-3AD203B41FA5}">
                      <a16:colId xmlns:a16="http://schemas.microsoft.com/office/drawing/2014/main" val="2294425863"/>
                    </a:ext>
                  </a:extLst>
                </a:gridCol>
                <a:gridCol w="987552">
                  <a:extLst>
                    <a:ext uri="{9D8B030D-6E8A-4147-A177-3AD203B41FA5}">
                      <a16:colId xmlns:a16="http://schemas.microsoft.com/office/drawing/2014/main" val="2256118057"/>
                    </a:ext>
                  </a:extLst>
                </a:gridCol>
                <a:gridCol w="987552">
                  <a:extLst>
                    <a:ext uri="{9D8B030D-6E8A-4147-A177-3AD203B41FA5}">
                      <a16:colId xmlns:a16="http://schemas.microsoft.com/office/drawing/2014/main" val="3304792100"/>
                    </a:ext>
                  </a:extLst>
                </a:gridCol>
                <a:gridCol w="987552">
                  <a:extLst>
                    <a:ext uri="{9D8B030D-6E8A-4147-A177-3AD203B41FA5}">
                      <a16:colId xmlns:a16="http://schemas.microsoft.com/office/drawing/2014/main" val="257199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688982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- 2015-06-22 14:00:32</a:t>
                      </a:r>
                      <a:r>
                        <a:rPr kumimoji="0" lang="de-DE" sz="1000" b="0" i="0" u="none" strike="noStrike" kern="1200" cap="none" spc="0" normalizeH="0" baseline="0" noProof="0">
                          <a:ln>
                            <a:noFill/>
                          </a:ln>
                          <a:solidFill>
                            <a:prstClr val="black"/>
                          </a:solidFill>
                          <a:effectLst/>
                          <a:uLnTx/>
                          <a:uFillTx/>
                          <a:latin typeface="+mn-lt"/>
                          <a:ea typeface="+mn-ea"/>
                          <a:cs typeface="+mn-cs"/>
                        </a:rPr>
                        <a:t>
Heute Abend um 18 Uhr im Funkhaus Wallrafplatz haben Sie wieder die Möglichkeit, mit uns und unserem Chefdirigenten Stefan Parkman zusammen zu musizieren. Wer sich vorbereiten will, kann auf unserer Homepage schonmal in die Noten schauen! Eine Anmeldung ist nicht notwendig!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3970682700"/>
                  </a:ext>
                </a:extLst>
              </a:tr>
            </a:tbl>
          </a:graphicData>
        </a:graphic>
      </p:graphicFrame>
      <p:sp>
        <p:nvSpPr>
          <p:cNvPr id="4" name="Text Placeholder 3">
            <a:extLst>
              <a:ext uri="{FF2B5EF4-FFF2-40B4-BE49-F238E27FC236}">
                <a16:creationId xmlns:a16="http://schemas.microsoft.com/office/drawing/2014/main" id="{B199592D-3171-47AD-80A2-143EE032C867}"/>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09405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66661-5B50-469D-A835-819816B3A46F}"/>
              </a:ext>
            </a:extLst>
          </p:cNvPr>
          <p:cNvSpPr>
            <a:spLocks noGrp="1"/>
          </p:cNvSpPr>
          <p:nvPr>
            <p:ph type="title"/>
          </p:nvPr>
        </p:nvSpPr>
        <p:spPr/>
        <p:txBody>
          <a:bodyPr/>
          <a:lstStyle/>
          <a:p>
            <a:r>
              <a:rPr lang="de-DE"/>
              <a:t>Facebook Video-Tabelle mit 10 Sekunden - 3 of 18</a:t>
            </a:r>
            <a:endParaRPr lang="en-US"/>
          </a:p>
        </p:txBody>
      </p:sp>
      <p:graphicFrame>
        <p:nvGraphicFramePr>
          <p:cNvPr id="5" name="Table Placeholder 4">
            <a:extLst>
              <a:ext uri="{FF2B5EF4-FFF2-40B4-BE49-F238E27FC236}">
                <a16:creationId xmlns:a16="http://schemas.microsoft.com/office/drawing/2014/main" id="{7DFEF9C1-EA25-4130-982D-AB6320D25527}"/>
              </a:ext>
            </a:extLst>
          </p:cNvPr>
          <p:cNvGraphicFramePr>
            <a:graphicFrameLocks noGrp="1"/>
          </p:cNvGraphicFramePr>
          <p:nvPr>
            <p:ph type="tbl" sz="quarter" idx="13"/>
            <p:extLst>
              <p:ext uri="{D42A27DB-BD31-4B8C-83A1-F6EECF244321}">
                <p14:modId xmlns:p14="http://schemas.microsoft.com/office/powerpoint/2010/main" val="390331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97704332"/>
                    </a:ext>
                  </a:extLst>
                </a:gridCol>
                <a:gridCol w="987552">
                  <a:extLst>
                    <a:ext uri="{9D8B030D-6E8A-4147-A177-3AD203B41FA5}">
                      <a16:colId xmlns:a16="http://schemas.microsoft.com/office/drawing/2014/main" val="1113876908"/>
                    </a:ext>
                  </a:extLst>
                </a:gridCol>
                <a:gridCol w="987552">
                  <a:extLst>
                    <a:ext uri="{9D8B030D-6E8A-4147-A177-3AD203B41FA5}">
                      <a16:colId xmlns:a16="http://schemas.microsoft.com/office/drawing/2014/main" val="1125151730"/>
                    </a:ext>
                  </a:extLst>
                </a:gridCol>
                <a:gridCol w="987552">
                  <a:extLst>
                    <a:ext uri="{9D8B030D-6E8A-4147-A177-3AD203B41FA5}">
                      <a16:colId xmlns:a16="http://schemas.microsoft.com/office/drawing/2014/main" val="1352139891"/>
                    </a:ext>
                  </a:extLst>
                </a:gridCol>
                <a:gridCol w="987552">
                  <a:extLst>
                    <a:ext uri="{9D8B030D-6E8A-4147-A177-3AD203B41FA5}">
                      <a16:colId xmlns:a16="http://schemas.microsoft.com/office/drawing/2014/main" val="2865799724"/>
                    </a:ext>
                  </a:extLst>
                </a:gridCol>
                <a:gridCol w="987552">
                  <a:extLst>
                    <a:ext uri="{9D8B030D-6E8A-4147-A177-3AD203B41FA5}">
                      <a16:colId xmlns:a16="http://schemas.microsoft.com/office/drawing/2014/main" val="3200603824"/>
                    </a:ext>
                  </a:extLst>
                </a:gridCol>
                <a:gridCol w="987552">
                  <a:extLst>
                    <a:ext uri="{9D8B030D-6E8A-4147-A177-3AD203B41FA5}">
                      <a16:colId xmlns:a16="http://schemas.microsoft.com/office/drawing/2014/main" val="353937111"/>
                    </a:ext>
                  </a:extLst>
                </a:gridCol>
                <a:gridCol w="987552">
                  <a:extLst>
                    <a:ext uri="{9D8B030D-6E8A-4147-A177-3AD203B41FA5}">
                      <a16:colId xmlns:a16="http://schemas.microsoft.com/office/drawing/2014/main" val="4142640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35566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Sinfonieorchester - 2015-06-16 17:25:09</a:t>
                      </a:r>
                      <a:r>
                        <a:rPr kumimoji="0" lang="en-US" sz="1000" b="0" i="0" u="none" strike="noStrike" kern="1200" cap="none" spc="0" normalizeH="0" baseline="0" noProof="0">
                          <a:ln>
                            <a:noFill/>
                          </a:ln>
                          <a:solidFill>
                            <a:prstClr val="black"/>
                          </a:solidFill>
                          <a:effectLst/>
                          <a:uLnTx/>
                          <a:uFillTx/>
                          <a:latin typeface="+mn-lt"/>
                          <a:ea typeface="+mn-ea"/>
                          <a:cs typeface="+mn-cs"/>
                        </a:rPr>
                        <a:t>
Anlässlich 60-jährigen Bestehen des Joseph Haydn-Instituts Köln veranstaltet das WDR Sinfonieorchester Köln unter der Leitung von Ton Koopman ein Festkonzert. Dr. Armin Raab berichtet über Haydn und das Institut in Köln.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extLst>
                  <a:ext uri="{0D108BD9-81ED-4DB2-BD59-A6C34878D82A}">
                    <a16:rowId xmlns:a16="http://schemas.microsoft.com/office/drawing/2014/main" val="3955605273"/>
                  </a:ext>
                </a:extLst>
              </a:tr>
            </a:tbl>
          </a:graphicData>
        </a:graphic>
      </p:graphicFrame>
      <p:sp>
        <p:nvSpPr>
          <p:cNvPr id="4" name="Text Placeholder 3">
            <a:extLst>
              <a:ext uri="{FF2B5EF4-FFF2-40B4-BE49-F238E27FC236}">
                <a16:creationId xmlns:a16="http://schemas.microsoft.com/office/drawing/2014/main" id="{09782D78-758D-4DE4-97BE-761102713BC2}"/>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880982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EA4F-CC87-46FD-9700-1262603FE95F}"/>
              </a:ext>
            </a:extLst>
          </p:cNvPr>
          <p:cNvSpPr>
            <a:spLocks noGrp="1"/>
          </p:cNvSpPr>
          <p:nvPr>
            <p:ph type="title"/>
          </p:nvPr>
        </p:nvSpPr>
        <p:spPr/>
        <p:txBody>
          <a:bodyPr/>
          <a:lstStyle/>
          <a:p>
            <a:r>
              <a:rPr lang="de-DE"/>
              <a:t>Facebook Video-Tabelle mit 10 Sekunden - 4 of 18</a:t>
            </a:r>
            <a:endParaRPr lang="en-US"/>
          </a:p>
        </p:txBody>
      </p:sp>
      <p:graphicFrame>
        <p:nvGraphicFramePr>
          <p:cNvPr id="5" name="Table Placeholder 4">
            <a:extLst>
              <a:ext uri="{FF2B5EF4-FFF2-40B4-BE49-F238E27FC236}">
                <a16:creationId xmlns:a16="http://schemas.microsoft.com/office/drawing/2014/main" id="{72FADC14-6C94-40C9-983B-219D2BB2EF88}"/>
              </a:ext>
            </a:extLst>
          </p:cNvPr>
          <p:cNvGraphicFramePr>
            <a:graphicFrameLocks noGrp="1"/>
          </p:cNvGraphicFramePr>
          <p:nvPr>
            <p:ph type="tbl" sz="quarter" idx="13"/>
            <p:extLst>
              <p:ext uri="{D42A27DB-BD31-4B8C-83A1-F6EECF244321}">
                <p14:modId xmlns:p14="http://schemas.microsoft.com/office/powerpoint/2010/main" val="3645487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75787837"/>
                    </a:ext>
                  </a:extLst>
                </a:gridCol>
                <a:gridCol w="987552">
                  <a:extLst>
                    <a:ext uri="{9D8B030D-6E8A-4147-A177-3AD203B41FA5}">
                      <a16:colId xmlns:a16="http://schemas.microsoft.com/office/drawing/2014/main" val="2189081731"/>
                    </a:ext>
                  </a:extLst>
                </a:gridCol>
                <a:gridCol w="987552">
                  <a:extLst>
                    <a:ext uri="{9D8B030D-6E8A-4147-A177-3AD203B41FA5}">
                      <a16:colId xmlns:a16="http://schemas.microsoft.com/office/drawing/2014/main" val="527253714"/>
                    </a:ext>
                  </a:extLst>
                </a:gridCol>
                <a:gridCol w="987552">
                  <a:extLst>
                    <a:ext uri="{9D8B030D-6E8A-4147-A177-3AD203B41FA5}">
                      <a16:colId xmlns:a16="http://schemas.microsoft.com/office/drawing/2014/main" val="1541416302"/>
                    </a:ext>
                  </a:extLst>
                </a:gridCol>
                <a:gridCol w="987552">
                  <a:extLst>
                    <a:ext uri="{9D8B030D-6E8A-4147-A177-3AD203B41FA5}">
                      <a16:colId xmlns:a16="http://schemas.microsoft.com/office/drawing/2014/main" val="3771903300"/>
                    </a:ext>
                  </a:extLst>
                </a:gridCol>
                <a:gridCol w="987552">
                  <a:extLst>
                    <a:ext uri="{9D8B030D-6E8A-4147-A177-3AD203B41FA5}">
                      <a16:colId xmlns:a16="http://schemas.microsoft.com/office/drawing/2014/main" val="1780575932"/>
                    </a:ext>
                  </a:extLst>
                </a:gridCol>
                <a:gridCol w="987552">
                  <a:extLst>
                    <a:ext uri="{9D8B030D-6E8A-4147-A177-3AD203B41FA5}">
                      <a16:colId xmlns:a16="http://schemas.microsoft.com/office/drawing/2014/main" val="2204957450"/>
                    </a:ext>
                  </a:extLst>
                </a:gridCol>
                <a:gridCol w="987552">
                  <a:extLst>
                    <a:ext uri="{9D8B030D-6E8A-4147-A177-3AD203B41FA5}">
                      <a16:colId xmlns:a16="http://schemas.microsoft.com/office/drawing/2014/main" val="3906073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90908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- 2015-06-04 14:38:28</a:t>
                      </a:r>
                      <a:r>
                        <a:rPr kumimoji="0" lang="en-US" sz="1000" b="0" i="0" u="none" strike="noStrike" kern="1200" cap="none" spc="0" normalizeH="0" baseline="0" noProof="0">
                          <a:ln>
                            <a:noFill/>
                          </a:ln>
                          <a:solidFill>
                            <a:prstClr val="black"/>
                          </a:solidFill>
                          <a:effectLst/>
                          <a:uLnTx/>
                          <a:uFillTx/>
                          <a:latin typeface="+mn-lt"/>
                          <a:ea typeface="+mn-ea"/>
                          <a:cs typeface="+mn-cs"/>
                        </a:rPr>
                        <a:t>
One last video with Jacob :) Here's a casual version of the Ray Charles classic "Hallelujah I Just Love Her So" from last weeks rehearsals...this one features Jacob, Shannon Barnett on trombone and Jens Neufang on Bari Sax...arranged and conducted by Torsten Maaß!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extLst>
                  <a:ext uri="{0D108BD9-81ED-4DB2-BD59-A6C34878D82A}">
                    <a16:rowId xmlns:a16="http://schemas.microsoft.com/office/drawing/2014/main" val="100540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- 2015-06-02 13:15:00</a:t>
                      </a:r>
                      <a:r>
                        <a:rPr kumimoji="0" lang="de-DE" sz="1000" b="0" i="0" u="none" strike="noStrike" kern="1200" cap="none" spc="0" normalizeH="0" baseline="0" noProof="0">
                          <a:ln>
                            <a:noFill/>
                          </a:ln>
                          <a:solidFill>
                            <a:prstClr val="black"/>
                          </a:solidFill>
                          <a:effectLst/>
                          <a:uLnTx/>
                          <a:uFillTx/>
                          <a:latin typeface="+mn-lt"/>
                          <a:ea typeface="+mn-ea"/>
                          <a:cs typeface="+mn-cs"/>
                        </a:rPr>
                        <a:t>
Schöne Eindrücke von der "Late Night Serenade" am vergangenen Samstag in der Trinitatiskirche, Köln!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extLst>
                  <a:ext uri="{0D108BD9-81ED-4DB2-BD59-A6C34878D82A}">
                    <a16:rowId xmlns:a16="http://schemas.microsoft.com/office/drawing/2014/main" val="1435109205"/>
                  </a:ext>
                </a:extLst>
              </a:tr>
            </a:tbl>
          </a:graphicData>
        </a:graphic>
      </p:graphicFrame>
      <p:sp>
        <p:nvSpPr>
          <p:cNvPr id="4" name="Text Placeholder 3">
            <a:extLst>
              <a:ext uri="{FF2B5EF4-FFF2-40B4-BE49-F238E27FC236}">
                <a16:creationId xmlns:a16="http://schemas.microsoft.com/office/drawing/2014/main" id="{F076BF8C-0AAA-4074-8192-202443DF4749}"/>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816475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64CE5-B4E7-4329-9419-0D904D3E611E}"/>
              </a:ext>
            </a:extLst>
          </p:cNvPr>
          <p:cNvSpPr>
            <a:spLocks noGrp="1"/>
          </p:cNvSpPr>
          <p:nvPr>
            <p:ph type="title"/>
          </p:nvPr>
        </p:nvSpPr>
        <p:spPr/>
        <p:txBody>
          <a:bodyPr/>
          <a:lstStyle/>
          <a:p>
            <a:r>
              <a:rPr lang="de-DE"/>
              <a:t>Facebook Video-Tabelle mit 10 Sekunden - 5 of 18</a:t>
            </a:r>
            <a:endParaRPr lang="en-US"/>
          </a:p>
        </p:txBody>
      </p:sp>
      <p:graphicFrame>
        <p:nvGraphicFramePr>
          <p:cNvPr id="5" name="Table Placeholder 4">
            <a:extLst>
              <a:ext uri="{FF2B5EF4-FFF2-40B4-BE49-F238E27FC236}">
                <a16:creationId xmlns:a16="http://schemas.microsoft.com/office/drawing/2014/main" id="{010BF557-D178-415F-A1C1-5209E9A46B07}"/>
              </a:ext>
            </a:extLst>
          </p:cNvPr>
          <p:cNvGraphicFramePr>
            <a:graphicFrameLocks noGrp="1"/>
          </p:cNvGraphicFramePr>
          <p:nvPr>
            <p:ph type="tbl" sz="quarter" idx="13"/>
            <p:extLst>
              <p:ext uri="{D42A27DB-BD31-4B8C-83A1-F6EECF244321}">
                <p14:modId xmlns:p14="http://schemas.microsoft.com/office/powerpoint/2010/main" val="3783104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01133165"/>
                    </a:ext>
                  </a:extLst>
                </a:gridCol>
                <a:gridCol w="987552">
                  <a:extLst>
                    <a:ext uri="{9D8B030D-6E8A-4147-A177-3AD203B41FA5}">
                      <a16:colId xmlns:a16="http://schemas.microsoft.com/office/drawing/2014/main" val="4018969090"/>
                    </a:ext>
                  </a:extLst>
                </a:gridCol>
                <a:gridCol w="987552">
                  <a:extLst>
                    <a:ext uri="{9D8B030D-6E8A-4147-A177-3AD203B41FA5}">
                      <a16:colId xmlns:a16="http://schemas.microsoft.com/office/drawing/2014/main" val="3291453293"/>
                    </a:ext>
                  </a:extLst>
                </a:gridCol>
                <a:gridCol w="987552">
                  <a:extLst>
                    <a:ext uri="{9D8B030D-6E8A-4147-A177-3AD203B41FA5}">
                      <a16:colId xmlns:a16="http://schemas.microsoft.com/office/drawing/2014/main" val="2763675986"/>
                    </a:ext>
                  </a:extLst>
                </a:gridCol>
                <a:gridCol w="987552">
                  <a:extLst>
                    <a:ext uri="{9D8B030D-6E8A-4147-A177-3AD203B41FA5}">
                      <a16:colId xmlns:a16="http://schemas.microsoft.com/office/drawing/2014/main" val="3269270056"/>
                    </a:ext>
                  </a:extLst>
                </a:gridCol>
                <a:gridCol w="987552">
                  <a:extLst>
                    <a:ext uri="{9D8B030D-6E8A-4147-A177-3AD203B41FA5}">
                      <a16:colId xmlns:a16="http://schemas.microsoft.com/office/drawing/2014/main" val="2209295917"/>
                    </a:ext>
                  </a:extLst>
                </a:gridCol>
                <a:gridCol w="987552">
                  <a:extLst>
                    <a:ext uri="{9D8B030D-6E8A-4147-A177-3AD203B41FA5}">
                      <a16:colId xmlns:a16="http://schemas.microsoft.com/office/drawing/2014/main" val="3309278606"/>
                    </a:ext>
                  </a:extLst>
                </a:gridCol>
                <a:gridCol w="987552">
                  <a:extLst>
                    <a:ext uri="{9D8B030D-6E8A-4147-A177-3AD203B41FA5}">
                      <a16:colId xmlns:a16="http://schemas.microsoft.com/office/drawing/2014/main" val="550182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06740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- 2015-06-01 11:14:04</a:t>
                      </a:r>
                      <a:r>
                        <a:rPr kumimoji="0" lang="en-US" sz="1000" b="0" i="0" u="none" strike="noStrike" kern="1200" cap="none" spc="0" normalizeH="0" baseline="0" noProof="0">
                          <a:ln>
                            <a:noFill/>
                          </a:ln>
                          <a:solidFill>
                            <a:prstClr val="black"/>
                          </a:solidFill>
                          <a:effectLst/>
                          <a:uLnTx/>
                          <a:uFillTx/>
                          <a:latin typeface="+mn-lt"/>
                          <a:ea typeface="+mn-ea"/>
                          <a:cs typeface="+mn-cs"/>
                        </a:rPr>
                        <a:t>
Another session at the cutting table, editing bits and pieces together to make a complete puzzle :) Here's a snippet from one of our rehearsals with the effervescent Jacob Collier, with a few clips from the Philharmonie for good measure! Besides Jacob we also hear from Paul Shigihara and Andy Haderer...arranged and conducted by Torsten Maaß!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5423</a:t>
                      </a:r>
                    </a:p>
                  </a:txBody>
                  <a:tcPr/>
                </a:tc>
                <a:extLst>
                  <a:ext uri="{0D108BD9-81ED-4DB2-BD59-A6C34878D82A}">
                    <a16:rowId xmlns:a16="http://schemas.microsoft.com/office/drawing/2014/main" val="3896479669"/>
                  </a:ext>
                </a:extLst>
              </a:tr>
            </a:tbl>
          </a:graphicData>
        </a:graphic>
      </p:graphicFrame>
      <p:sp>
        <p:nvSpPr>
          <p:cNvPr id="4" name="Text Placeholder 3">
            <a:extLst>
              <a:ext uri="{FF2B5EF4-FFF2-40B4-BE49-F238E27FC236}">
                <a16:creationId xmlns:a16="http://schemas.microsoft.com/office/drawing/2014/main" id="{C68FEC56-2A91-4E3B-867E-1DF5905F48CC}"/>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466935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6D6F-71BD-4D57-B1BB-39CB53E15DB6}"/>
              </a:ext>
            </a:extLst>
          </p:cNvPr>
          <p:cNvSpPr>
            <a:spLocks noGrp="1"/>
          </p:cNvSpPr>
          <p:nvPr>
            <p:ph type="title"/>
          </p:nvPr>
        </p:nvSpPr>
        <p:spPr/>
        <p:txBody>
          <a:bodyPr/>
          <a:lstStyle/>
          <a:p>
            <a:r>
              <a:rPr lang="de-DE"/>
              <a:t>Facebook Video-Tabelle mit 10 Sekunden - 6 of 18</a:t>
            </a:r>
            <a:endParaRPr lang="en-US"/>
          </a:p>
        </p:txBody>
      </p:sp>
      <p:graphicFrame>
        <p:nvGraphicFramePr>
          <p:cNvPr id="5" name="Table Placeholder 4">
            <a:extLst>
              <a:ext uri="{FF2B5EF4-FFF2-40B4-BE49-F238E27FC236}">
                <a16:creationId xmlns:a16="http://schemas.microsoft.com/office/drawing/2014/main" id="{DC9716C1-776F-44A8-8C53-DFEDCBADEA37}"/>
              </a:ext>
            </a:extLst>
          </p:cNvPr>
          <p:cNvGraphicFramePr>
            <a:graphicFrameLocks noGrp="1"/>
          </p:cNvGraphicFramePr>
          <p:nvPr>
            <p:ph type="tbl" sz="quarter" idx="13"/>
            <p:extLst>
              <p:ext uri="{D42A27DB-BD31-4B8C-83A1-F6EECF244321}">
                <p14:modId xmlns:p14="http://schemas.microsoft.com/office/powerpoint/2010/main" val="1341495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03245077"/>
                    </a:ext>
                  </a:extLst>
                </a:gridCol>
                <a:gridCol w="987552">
                  <a:extLst>
                    <a:ext uri="{9D8B030D-6E8A-4147-A177-3AD203B41FA5}">
                      <a16:colId xmlns:a16="http://schemas.microsoft.com/office/drawing/2014/main" val="1414302061"/>
                    </a:ext>
                  </a:extLst>
                </a:gridCol>
                <a:gridCol w="987552">
                  <a:extLst>
                    <a:ext uri="{9D8B030D-6E8A-4147-A177-3AD203B41FA5}">
                      <a16:colId xmlns:a16="http://schemas.microsoft.com/office/drawing/2014/main" val="3073657511"/>
                    </a:ext>
                  </a:extLst>
                </a:gridCol>
                <a:gridCol w="987552">
                  <a:extLst>
                    <a:ext uri="{9D8B030D-6E8A-4147-A177-3AD203B41FA5}">
                      <a16:colId xmlns:a16="http://schemas.microsoft.com/office/drawing/2014/main" val="1407196003"/>
                    </a:ext>
                  </a:extLst>
                </a:gridCol>
                <a:gridCol w="987552">
                  <a:extLst>
                    <a:ext uri="{9D8B030D-6E8A-4147-A177-3AD203B41FA5}">
                      <a16:colId xmlns:a16="http://schemas.microsoft.com/office/drawing/2014/main" val="2126437701"/>
                    </a:ext>
                  </a:extLst>
                </a:gridCol>
                <a:gridCol w="987552">
                  <a:extLst>
                    <a:ext uri="{9D8B030D-6E8A-4147-A177-3AD203B41FA5}">
                      <a16:colId xmlns:a16="http://schemas.microsoft.com/office/drawing/2014/main" val="756584729"/>
                    </a:ext>
                  </a:extLst>
                </a:gridCol>
                <a:gridCol w="987552">
                  <a:extLst>
                    <a:ext uri="{9D8B030D-6E8A-4147-A177-3AD203B41FA5}">
                      <a16:colId xmlns:a16="http://schemas.microsoft.com/office/drawing/2014/main" val="2803407510"/>
                    </a:ext>
                  </a:extLst>
                </a:gridCol>
                <a:gridCol w="987552">
                  <a:extLst>
                    <a:ext uri="{9D8B030D-6E8A-4147-A177-3AD203B41FA5}">
                      <a16:colId xmlns:a16="http://schemas.microsoft.com/office/drawing/2014/main" val="2755243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35869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Rundfunkchor - 2015-05-28 18:02:47</a:t>
                      </a:r>
                      <a:r>
                        <a:rPr kumimoji="0" lang="en-US" sz="1000" b="0" i="0" u="none" strike="noStrike" kern="1200" cap="none" spc="0" normalizeH="0" baseline="0" noProof="0">
                          <a:ln>
                            <a:noFill/>
                          </a:ln>
                          <a:solidFill>
                            <a:prstClr val="black"/>
                          </a:solidFill>
                          <a:effectLst/>
                          <a:uLnTx/>
                          <a:uFillTx/>
                          <a:latin typeface="+mn-lt"/>
                          <a:ea typeface="+mn-ea"/>
                          <a:cs typeface="+mn-cs"/>
                        </a:rPr>
                        <a:t>
Probeneinblicke mit der Starsängerin Barbara Hendricks für die Late Night Serenade: Great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247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- 2015-05-27 20:09:08</a:t>
                      </a:r>
                      <a:r>
                        <a:rPr kumimoji="0" lang="de-DE" sz="1000" b="0" i="0" u="none" strike="noStrike" kern="1200" cap="none" spc="0" normalizeH="0" baseline="0" noProof="0">
                          <a:ln>
                            <a:noFill/>
                          </a:ln>
                          <a:solidFill>
                            <a:prstClr val="black"/>
                          </a:solidFill>
                          <a:effectLst/>
                          <a:uLnTx/>
                          <a:uFillTx/>
                          <a:latin typeface="+mn-lt"/>
                          <a:ea typeface="+mn-ea"/>
                          <a:cs typeface="+mn-cs"/>
                        </a:rPr>
                        <a:t>
Marek Janowski probt mit dem WDR Sinfonieorchester Köln Richard Strauss' "Metamorphosen" für 23 Solostreicher. Am kommenden Freitag und Samstag zu hören im gleichnamigen Konzerten.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6768610"/>
                  </a:ext>
                </a:extLst>
              </a:tr>
            </a:tbl>
          </a:graphicData>
        </a:graphic>
      </p:graphicFrame>
      <p:sp>
        <p:nvSpPr>
          <p:cNvPr id="4" name="Text Placeholder 3">
            <a:extLst>
              <a:ext uri="{FF2B5EF4-FFF2-40B4-BE49-F238E27FC236}">
                <a16:creationId xmlns:a16="http://schemas.microsoft.com/office/drawing/2014/main" id="{8716DC8F-6BAA-4DA1-8B04-C02DFF69C85F}"/>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236695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AF6DA-CE16-43CF-ABF5-E89BD02B65AF}"/>
              </a:ext>
            </a:extLst>
          </p:cNvPr>
          <p:cNvSpPr>
            <a:spLocks noGrp="1"/>
          </p:cNvSpPr>
          <p:nvPr>
            <p:ph type="title"/>
          </p:nvPr>
        </p:nvSpPr>
        <p:spPr/>
        <p:txBody>
          <a:bodyPr/>
          <a:lstStyle/>
          <a:p>
            <a:r>
              <a:rPr lang="de-DE"/>
              <a:t>Facebook Video-Tabelle mit 10 Sekunden - 7 of 18</a:t>
            </a:r>
            <a:endParaRPr lang="en-US"/>
          </a:p>
        </p:txBody>
      </p:sp>
      <p:graphicFrame>
        <p:nvGraphicFramePr>
          <p:cNvPr id="5" name="Table Placeholder 4">
            <a:extLst>
              <a:ext uri="{FF2B5EF4-FFF2-40B4-BE49-F238E27FC236}">
                <a16:creationId xmlns:a16="http://schemas.microsoft.com/office/drawing/2014/main" id="{4233C52F-7F98-4B5F-BAFF-23A52AD1336B}"/>
              </a:ext>
            </a:extLst>
          </p:cNvPr>
          <p:cNvGraphicFramePr>
            <a:graphicFrameLocks noGrp="1"/>
          </p:cNvGraphicFramePr>
          <p:nvPr>
            <p:ph type="tbl" sz="quarter" idx="13"/>
            <p:extLst>
              <p:ext uri="{D42A27DB-BD31-4B8C-83A1-F6EECF244321}">
                <p14:modId xmlns:p14="http://schemas.microsoft.com/office/powerpoint/2010/main" val="3741881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91834567"/>
                    </a:ext>
                  </a:extLst>
                </a:gridCol>
                <a:gridCol w="987552">
                  <a:extLst>
                    <a:ext uri="{9D8B030D-6E8A-4147-A177-3AD203B41FA5}">
                      <a16:colId xmlns:a16="http://schemas.microsoft.com/office/drawing/2014/main" val="3191152814"/>
                    </a:ext>
                  </a:extLst>
                </a:gridCol>
                <a:gridCol w="987552">
                  <a:extLst>
                    <a:ext uri="{9D8B030D-6E8A-4147-A177-3AD203B41FA5}">
                      <a16:colId xmlns:a16="http://schemas.microsoft.com/office/drawing/2014/main" val="4135250437"/>
                    </a:ext>
                  </a:extLst>
                </a:gridCol>
                <a:gridCol w="987552">
                  <a:extLst>
                    <a:ext uri="{9D8B030D-6E8A-4147-A177-3AD203B41FA5}">
                      <a16:colId xmlns:a16="http://schemas.microsoft.com/office/drawing/2014/main" val="165628436"/>
                    </a:ext>
                  </a:extLst>
                </a:gridCol>
                <a:gridCol w="987552">
                  <a:extLst>
                    <a:ext uri="{9D8B030D-6E8A-4147-A177-3AD203B41FA5}">
                      <a16:colId xmlns:a16="http://schemas.microsoft.com/office/drawing/2014/main" val="4213242917"/>
                    </a:ext>
                  </a:extLst>
                </a:gridCol>
                <a:gridCol w="987552">
                  <a:extLst>
                    <a:ext uri="{9D8B030D-6E8A-4147-A177-3AD203B41FA5}">
                      <a16:colId xmlns:a16="http://schemas.microsoft.com/office/drawing/2014/main" val="3020495104"/>
                    </a:ext>
                  </a:extLst>
                </a:gridCol>
                <a:gridCol w="987552">
                  <a:extLst>
                    <a:ext uri="{9D8B030D-6E8A-4147-A177-3AD203B41FA5}">
                      <a16:colId xmlns:a16="http://schemas.microsoft.com/office/drawing/2014/main" val="1048046900"/>
                    </a:ext>
                  </a:extLst>
                </a:gridCol>
                <a:gridCol w="987552">
                  <a:extLst>
                    <a:ext uri="{9D8B030D-6E8A-4147-A177-3AD203B41FA5}">
                      <a16:colId xmlns:a16="http://schemas.microsoft.com/office/drawing/2014/main" val="62861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4780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- 2015-05-27 17:46:13</a:t>
                      </a:r>
                      <a:r>
                        <a:rPr kumimoji="0" lang="de-DE" sz="1000" b="0" i="0" u="none" strike="noStrike" kern="1200" cap="none" spc="0" normalizeH="0" baseline="0" noProof="0">
                          <a:ln>
                            <a:noFill/>
                          </a:ln>
                          <a:solidFill>
                            <a:prstClr val="black"/>
                          </a:solidFill>
                          <a:effectLst/>
                          <a:uLnTx/>
                          <a:uFillTx/>
                          <a:latin typeface="+mn-lt"/>
                          <a:ea typeface="+mn-ea"/>
                          <a:cs typeface="+mn-cs"/>
                        </a:rPr>
                        <a:t>
Das Konzert wird Spitze!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332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- 2015-05-27 15:17:52</a:t>
                      </a:r>
                      <a:r>
                        <a:rPr kumimoji="0" lang="en-US" sz="1000" b="0" i="0" u="none" strike="noStrike" kern="1200" cap="none" spc="0" normalizeH="0" baseline="0" noProof="0">
                          <a:ln>
                            <a:noFill/>
                          </a:ln>
                          <a:solidFill>
                            <a:prstClr val="black"/>
                          </a:solidFill>
                          <a:effectLst/>
                          <a:uLnTx/>
                          <a:uFillTx/>
                          <a:latin typeface="+mn-lt"/>
                          <a:ea typeface="+mn-ea"/>
                          <a:cs typeface="+mn-cs"/>
                        </a:rPr>
                        <a:t>
LIVE STREAM 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3325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Sinfonieorchester - 2015-05-21 14:00:00</a:t>
                      </a:r>
                      <a:r>
                        <a:rPr kumimoji="0" lang="en-US" sz="1000" b="0" i="0" u="none" strike="noStrike" kern="1200" cap="none" spc="0" normalizeH="0" baseline="0" noProof="0">
                          <a:ln>
                            <a:noFill/>
                          </a:ln>
                          <a:solidFill>
                            <a:prstClr val="black"/>
                          </a:solidFill>
                          <a:effectLst/>
                          <a:uLnTx/>
                          <a:uFillTx/>
                          <a:latin typeface="+mn-lt"/>
                          <a:ea typeface="+mn-ea"/>
                          <a:cs typeface="+mn-cs"/>
                        </a:rPr>
                        <a:t>
Momentan produziert das WDR Sinfonieorchester ein spannendes Werk aus dem 20. Jahrhundert: "Musique pour les soupers du Roi Ubu" von Bernd Alois Zimmermann. Bald auch im Radio zu hören!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590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- 2015-05-10 00:09:21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7439753"/>
                  </a:ext>
                </a:extLst>
              </a:tr>
            </a:tbl>
          </a:graphicData>
        </a:graphic>
      </p:graphicFrame>
      <p:sp>
        <p:nvSpPr>
          <p:cNvPr id="4" name="Text Placeholder 3">
            <a:extLst>
              <a:ext uri="{FF2B5EF4-FFF2-40B4-BE49-F238E27FC236}">
                <a16:creationId xmlns:a16="http://schemas.microsoft.com/office/drawing/2014/main" id="{2BCD9B06-D439-46B2-BE6E-4B1803E9BF39}"/>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51854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9F77F-D4FC-406E-9CBA-3A0E90B28B99}"/>
              </a:ext>
            </a:extLst>
          </p:cNvPr>
          <p:cNvSpPr>
            <a:spLocks noGrp="1"/>
          </p:cNvSpPr>
          <p:nvPr>
            <p:ph type="title"/>
          </p:nvPr>
        </p:nvSpPr>
        <p:spPr/>
        <p:txBody>
          <a:bodyPr/>
          <a:lstStyle/>
          <a:p>
            <a:r>
              <a:rPr lang="de-DE"/>
              <a:t>Facebook Video-Tabelle mit 10 Sekunden - 8 of 18</a:t>
            </a:r>
            <a:endParaRPr lang="en-US"/>
          </a:p>
        </p:txBody>
      </p:sp>
      <p:graphicFrame>
        <p:nvGraphicFramePr>
          <p:cNvPr id="5" name="Table Placeholder 4">
            <a:extLst>
              <a:ext uri="{FF2B5EF4-FFF2-40B4-BE49-F238E27FC236}">
                <a16:creationId xmlns:a16="http://schemas.microsoft.com/office/drawing/2014/main" id="{658A02D1-3AB7-4DFC-B8EB-A5B1F4299A3B}"/>
              </a:ext>
            </a:extLst>
          </p:cNvPr>
          <p:cNvGraphicFramePr>
            <a:graphicFrameLocks noGrp="1"/>
          </p:cNvGraphicFramePr>
          <p:nvPr>
            <p:ph type="tbl" sz="quarter" idx="13"/>
            <p:extLst>
              <p:ext uri="{D42A27DB-BD31-4B8C-83A1-F6EECF244321}">
                <p14:modId xmlns:p14="http://schemas.microsoft.com/office/powerpoint/2010/main" val="4268768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55328143"/>
                    </a:ext>
                  </a:extLst>
                </a:gridCol>
                <a:gridCol w="987552">
                  <a:extLst>
                    <a:ext uri="{9D8B030D-6E8A-4147-A177-3AD203B41FA5}">
                      <a16:colId xmlns:a16="http://schemas.microsoft.com/office/drawing/2014/main" val="3675596326"/>
                    </a:ext>
                  </a:extLst>
                </a:gridCol>
                <a:gridCol w="987552">
                  <a:extLst>
                    <a:ext uri="{9D8B030D-6E8A-4147-A177-3AD203B41FA5}">
                      <a16:colId xmlns:a16="http://schemas.microsoft.com/office/drawing/2014/main" val="374747701"/>
                    </a:ext>
                  </a:extLst>
                </a:gridCol>
                <a:gridCol w="987552">
                  <a:extLst>
                    <a:ext uri="{9D8B030D-6E8A-4147-A177-3AD203B41FA5}">
                      <a16:colId xmlns:a16="http://schemas.microsoft.com/office/drawing/2014/main" val="421950099"/>
                    </a:ext>
                  </a:extLst>
                </a:gridCol>
                <a:gridCol w="987552">
                  <a:extLst>
                    <a:ext uri="{9D8B030D-6E8A-4147-A177-3AD203B41FA5}">
                      <a16:colId xmlns:a16="http://schemas.microsoft.com/office/drawing/2014/main" val="2499924697"/>
                    </a:ext>
                  </a:extLst>
                </a:gridCol>
                <a:gridCol w="987552">
                  <a:extLst>
                    <a:ext uri="{9D8B030D-6E8A-4147-A177-3AD203B41FA5}">
                      <a16:colId xmlns:a16="http://schemas.microsoft.com/office/drawing/2014/main" val="1918990057"/>
                    </a:ext>
                  </a:extLst>
                </a:gridCol>
                <a:gridCol w="987552">
                  <a:extLst>
                    <a:ext uri="{9D8B030D-6E8A-4147-A177-3AD203B41FA5}">
                      <a16:colId xmlns:a16="http://schemas.microsoft.com/office/drawing/2014/main" val="427537260"/>
                    </a:ext>
                  </a:extLst>
                </a:gridCol>
                <a:gridCol w="987552">
                  <a:extLst>
                    <a:ext uri="{9D8B030D-6E8A-4147-A177-3AD203B41FA5}">
                      <a16:colId xmlns:a16="http://schemas.microsoft.com/office/drawing/2014/main" val="3008499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86859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- 2015-04-30 15:00:00</a:t>
                      </a:r>
                      <a:r>
                        <a:rPr kumimoji="0" lang="de-DE" sz="1000" b="0" i="0" u="none" strike="noStrike" kern="1200" cap="none" spc="0" normalizeH="0" baseline="0" noProof="0">
                          <a:ln>
                            <a:noFill/>
                          </a:ln>
                          <a:solidFill>
                            <a:prstClr val="black"/>
                          </a:solidFill>
                          <a:effectLst/>
                          <a:uLnTx/>
                          <a:uFillTx/>
                          <a:latin typeface="+mn-lt"/>
                          <a:ea typeface="+mn-ea"/>
                          <a:cs typeface="+mn-cs"/>
                        </a:rPr>
                        <a:t>
Vor kurzem fand die Pressekonferenz statt, auf der die Saison 2015/2016 des WDR Sinfonieorchesters vorgestellt wurde. Hier gibt es einen exklusiven Einblick mit Informationen um und über die neue Spielzeit vom Manager des WDR Sinfonieorchesters, vom Chefdirigenten, dem Hauptabteilungsleiter und der Hörfunkdirektorin des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4972462"/>
                  </a:ext>
                </a:extLst>
              </a:tr>
            </a:tbl>
          </a:graphicData>
        </a:graphic>
      </p:graphicFrame>
      <p:sp>
        <p:nvSpPr>
          <p:cNvPr id="4" name="Text Placeholder 3">
            <a:extLst>
              <a:ext uri="{FF2B5EF4-FFF2-40B4-BE49-F238E27FC236}">
                <a16:creationId xmlns:a16="http://schemas.microsoft.com/office/drawing/2014/main" id="{74E4CAE2-B6D8-4C0A-ACBE-B4E8515D6DAA}"/>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3783933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6061-3D95-4FED-8A30-049122957A4C}"/>
              </a:ext>
            </a:extLst>
          </p:cNvPr>
          <p:cNvSpPr>
            <a:spLocks noGrp="1"/>
          </p:cNvSpPr>
          <p:nvPr>
            <p:ph type="title"/>
          </p:nvPr>
        </p:nvSpPr>
        <p:spPr/>
        <p:txBody>
          <a:bodyPr/>
          <a:lstStyle/>
          <a:p>
            <a:r>
              <a:rPr lang="de-DE"/>
              <a:t>Facebook Video-Tabelle mit 10 Sekunden - 9 of 18</a:t>
            </a:r>
            <a:endParaRPr lang="en-US"/>
          </a:p>
        </p:txBody>
      </p:sp>
      <p:graphicFrame>
        <p:nvGraphicFramePr>
          <p:cNvPr id="5" name="Table Placeholder 4">
            <a:extLst>
              <a:ext uri="{FF2B5EF4-FFF2-40B4-BE49-F238E27FC236}">
                <a16:creationId xmlns:a16="http://schemas.microsoft.com/office/drawing/2014/main" id="{CD0B54FC-F4B3-4E00-BC93-54A6731A0284}"/>
              </a:ext>
            </a:extLst>
          </p:cNvPr>
          <p:cNvGraphicFramePr>
            <a:graphicFrameLocks noGrp="1"/>
          </p:cNvGraphicFramePr>
          <p:nvPr>
            <p:ph type="tbl" sz="quarter" idx="13"/>
            <p:extLst>
              <p:ext uri="{D42A27DB-BD31-4B8C-83A1-F6EECF244321}">
                <p14:modId xmlns:p14="http://schemas.microsoft.com/office/powerpoint/2010/main" val="1539939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77813405"/>
                    </a:ext>
                  </a:extLst>
                </a:gridCol>
                <a:gridCol w="987552">
                  <a:extLst>
                    <a:ext uri="{9D8B030D-6E8A-4147-A177-3AD203B41FA5}">
                      <a16:colId xmlns:a16="http://schemas.microsoft.com/office/drawing/2014/main" val="1749449629"/>
                    </a:ext>
                  </a:extLst>
                </a:gridCol>
                <a:gridCol w="987552">
                  <a:extLst>
                    <a:ext uri="{9D8B030D-6E8A-4147-A177-3AD203B41FA5}">
                      <a16:colId xmlns:a16="http://schemas.microsoft.com/office/drawing/2014/main" val="2851790169"/>
                    </a:ext>
                  </a:extLst>
                </a:gridCol>
                <a:gridCol w="987552">
                  <a:extLst>
                    <a:ext uri="{9D8B030D-6E8A-4147-A177-3AD203B41FA5}">
                      <a16:colId xmlns:a16="http://schemas.microsoft.com/office/drawing/2014/main" val="584923221"/>
                    </a:ext>
                  </a:extLst>
                </a:gridCol>
                <a:gridCol w="987552">
                  <a:extLst>
                    <a:ext uri="{9D8B030D-6E8A-4147-A177-3AD203B41FA5}">
                      <a16:colId xmlns:a16="http://schemas.microsoft.com/office/drawing/2014/main" val="3315764771"/>
                    </a:ext>
                  </a:extLst>
                </a:gridCol>
                <a:gridCol w="987552">
                  <a:extLst>
                    <a:ext uri="{9D8B030D-6E8A-4147-A177-3AD203B41FA5}">
                      <a16:colId xmlns:a16="http://schemas.microsoft.com/office/drawing/2014/main" val="1459774550"/>
                    </a:ext>
                  </a:extLst>
                </a:gridCol>
                <a:gridCol w="987552">
                  <a:extLst>
                    <a:ext uri="{9D8B030D-6E8A-4147-A177-3AD203B41FA5}">
                      <a16:colId xmlns:a16="http://schemas.microsoft.com/office/drawing/2014/main" val="2221062894"/>
                    </a:ext>
                  </a:extLst>
                </a:gridCol>
                <a:gridCol w="987552">
                  <a:extLst>
                    <a:ext uri="{9D8B030D-6E8A-4147-A177-3AD203B41FA5}">
                      <a16:colId xmlns:a16="http://schemas.microsoft.com/office/drawing/2014/main" val="4198410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34475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- 2015-04-29 23:16:05</a:t>
                      </a:r>
                      <a:r>
                        <a:rPr kumimoji="0" lang="en-US" sz="1000" b="0" i="0" u="none" strike="noStrike" kern="1200" cap="none" spc="0" normalizeH="0" baseline="0" noProof="0">
                          <a:ln>
                            <a:noFill/>
                          </a:ln>
                          <a:solidFill>
                            <a:prstClr val="black"/>
                          </a:solidFill>
                          <a:effectLst/>
                          <a:uLnTx/>
                          <a:uFillTx/>
                          <a:latin typeface="+mn-lt"/>
                          <a:ea typeface="+mn-ea"/>
                          <a:cs typeface="+mn-cs"/>
                        </a:rPr>
                        <a:t>
Last week, playing with Maria Schneider, was such a treat! We got to play a lot of great new music! One of the two old tunes was Gumba Blue, a chart that Maria wrote in 1984...here's a video from one of the rehearsals, featuring Shannon Barnett, Ruud Breuls, special guest Gary Versace on accordion and Karolina Strassmayer.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9316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- 2015-04-28 21:43:16</a:t>
                      </a:r>
                      <a:r>
                        <a:rPr kumimoji="0" lang="en-US" sz="1000" b="0" i="0" u="none" strike="noStrike" kern="1200" cap="none" spc="0" normalizeH="0" baseline="0" noProof="0">
                          <a:ln>
                            <a:noFill/>
                          </a:ln>
                          <a:solidFill>
                            <a:prstClr val="black"/>
                          </a:solidFill>
                          <a:effectLst/>
                          <a:uLnTx/>
                          <a:uFillTx/>
                          <a:latin typeface="+mn-lt"/>
                          <a:ea typeface="+mn-ea"/>
                          <a:cs typeface="+mn-cs"/>
                        </a:rPr>
                        <a:t>
Electrified pensiveness!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7730860"/>
                  </a:ext>
                </a:extLst>
              </a:tr>
            </a:tbl>
          </a:graphicData>
        </a:graphic>
      </p:graphicFrame>
      <p:sp>
        <p:nvSpPr>
          <p:cNvPr id="4" name="Text Placeholder 3">
            <a:extLst>
              <a:ext uri="{FF2B5EF4-FFF2-40B4-BE49-F238E27FC236}">
                <a16:creationId xmlns:a16="http://schemas.microsoft.com/office/drawing/2014/main" id="{019A83B5-33DF-4EC9-B158-2FF8C4A623B8}"/>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8427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175C9-0797-423B-99F5-1011C5561355}"/>
              </a:ext>
            </a:extLst>
          </p:cNvPr>
          <p:cNvSpPr>
            <a:spLocks noGrp="1"/>
          </p:cNvSpPr>
          <p:nvPr>
            <p:ph type="title"/>
          </p:nvPr>
        </p:nvSpPr>
        <p:spPr/>
        <p:txBody>
          <a:bodyPr/>
          <a:lstStyle/>
          <a:p>
            <a:r>
              <a:rPr lang="de-DE"/>
              <a:t>Facebook Video-Tabelle mit 10 Sekunden - 10 of 18</a:t>
            </a:r>
            <a:endParaRPr lang="en-US"/>
          </a:p>
        </p:txBody>
      </p:sp>
      <p:graphicFrame>
        <p:nvGraphicFramePr>
          <p:cNvPr id="5" name="Table Placeholder 4">
            <a:extLst>
              <a:ext uri="{FF2B5EF4-FFF2-40B4-BE49-F238E27FC236}">
                <a16:creationId xmlns:a16="http://schemas.microsoft.com/office/drawing/2014/main" id="{393E40DE-C12E-4BC5-B282-4619571DA40D}"/>
              </a:ext>
            </a:extLst>
          </p:cNvPr>
          <p:cNvGraphicFramePr>
            <a:graphicFrameLocks noGrp="1"/>
          </p:cNvGraphicFramePr>
          <p:nvPr>
            <p:ph type="tbl" sz="quarter" idx="13"/>
            <p:extLst>
              <p:ext uri="{D42A27DB-BD31-4B8C-83A1-F6EECF244321}">
                <p14:modId xmlns:p14="http://schemas.microsoft.com/office/powerpoint/2010/main" val="91267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9442490"/>
                    </a:ext>
                  </a:extLst>
                </a:gridCol>
                <a:gridCol w="987552">
                  <a:extLst>
                    <a:ext uri="{9D8B030D-6E8A-4147-A177-3AD203B41FA5}">
                      <a16:colId xmlns:a16="http://schemas.microsoft.com/office/drawing/2014/main" val="3536136853"/>
                    </a:ext>
                  </a:extLst>
                </a:gridCol>
                <a:gridCol w="987552">
                  <a:extLst>
                    <a:ext uri="{9D8B030D-6E8A-4147-A177-3AD203B41FA5}">
                      <a16:colId xmlns:a16="http://schemas.microsoft.com/office/drawing/2014/main" val="1800106400"/>
                    </a:ext>
                  </a:extLst>
                </a:gridCol>
                <a:gridCol w="987552">
                  <a:extLst>
                    <a:ext uri="{9D8B030D-6E8A-4147-A177-3AD203B41FA5}">
                      <a16:colId xmlns:a16="http://schemas.microsoft.com/office/drawing/2014/main" val="1223025258"/>
                    </a:ext>
                  </a:extLst>
                </a:gridCol>
                <a:gridCol w="987552">
                  <a:extLst>
                    <a:ext uri="{9D8B030D-6E8A-4147-A177-3AD203B41FA5}">
                      <a16:colId xmlns:a16="http://schemas.microsoft.com/office/drawing/2014/main" val="3844097490"/>
                    </a:ext>
                  </a:extLst>
                </a:gridCol>
                <a:gridCol w="987552">
                  <a:extLst>
                    <a:ext uri="{9D8B030D-6E8A-4147-A177-3AD203B41FA5}">
                      <a16:colId xmlns:a16="http://schemas.microsoft.com/office/drawing/2014/main" val="2507842361"/>
                    </a:ext>
                  </a:extLst>
                </a:gridCol>
                <a:gridCol w="987552">
                  <a:extLst>
                    <a:ext uri="{9D8B030D-6E8A-4147-A177-3AD203B41FA5}">
                      <a16:colId xmlns:a16="http://schemas.microsoft.com/office/drawing/2014/main" val="2212093762"/>
                    </a:ext>
                  </a:extLst>
                </a:gridCol>
                <a:gridCol w="987552">
                  <a:extLst>
                    <a:ext uri="{9D8B030D-6E8A-4147-A177-3AD203B41FA5}">
                      <a16:colId xmlns:a16="http://schemas.microsoft.com/office/drawing/2014/main" val="201891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428512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- 2015-04-26 08:53:23</a:t>
                      </a:r>
                      <a:r>
                        <a:rPr kumimoji="0" lang="en-US" sz="1000" b="0" i="0" u="none" strike="noStrike" kern="1200" cap="none" spc="0" normalizeH="0" baseline="0" noProof="0">
                          <a:ln>
                            <a:noFill/>
                          </a:ln>
                          <a:solidFill>
                            <a:prstClr val="black"/>
                          </a:solidFill>
                          <a:effectLst/>
                          <a:uLnTx/>
                          <a:uFillTx/>
                          <a:latin typeface="+mn-lt"/>
                          <a:ea typeface="+mn-ea"/>
                          <a:cs typeface="+mn-cs"/>
                        </a:rPr>
                        <a:t>
Look kids, it's the Lick!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5447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- 2015-04-25 10:02:08</a:t>
                      </a:r>
                      <a:r>
                        <a:rPr kumimoji="0" lang="en-US" sz="1000" b="0" i="0" u="none" strike="noStrike" kern="1200" cap="none" spc="0" normalizeH="0" baseline="0" noProof="0">
                          <a:ln>
                            <a:noFill/>
                          </a:ln>
                          <a:solidFill>
                            <a:prstClr val="black"/>
                          </a:solidFill>
                          <a:effectLst/>
                          <a:uLnTx/>
                          <a:uFillTx/>
                          <a:latin typeface="+mn-lt"/>
                          <a:ea typeface="+mn-ea"/>
                          <a:cs typeface="+mn-cs"/>
                        </a:rPr>
                        <a:t>
One of the tunes we played with Jackie Terrasson was Mike Abene's beautiful rendering of the Charlie Chaplin classic "Smile". To hear the whole concert, tune in on tuesday on WDR3!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74522358"/>
                  </a:ext>
                </a:extLst>
              </a:tr>
            </a:tbl>
          </a:graphicData>
        </a:graphic>
      </p:graphicFrame>
      <p:sp>
        <p:nvSpPr>
          <p:cNvPr id="4" name="Text Placeholder 3">
            <a:extLst>
              <a:ext uri="{FF2B5EF4-FFF2-40B4-BE49-F238E27FC236}">
                <a16:creationId xmlns:a16="http://schemas.microsoft.com/office/drawing/2014/main" id="{4A6BB5C8-63EC-4D30-8614-F30393D3C1BD}"/>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546709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93C78-A8F6-473A-8A5C-2B1F07FB1AF1}"/>
              </a:ext>
            </a:extLst>
          </p:cNvPr>
          <p:cNvSpPr>
            <a:spLocks noGrp="1"/>
          </p:cNvSpPr>
          <p:nvPr>
            <p:ph type="title"/>
          </p:nvPr>
        </p:nvSpPr>
        <p:spPr/>
        <p:txBody>
          <a:bodyPr/>
          <a:lstStyle/>
          <a:p>
            <a:r>
              <a:rPr lang="de-DE"/>
              <a:t>Facebook Video-Tabelle mit 10 Sekunden - 11 of 18</a:t>
            </a:r>
            <a:endParaRPr lang="en-US"/>
          </a:p>
        </p:txBody>
      </p:sp>
      <p:graphicFrame>
        <p:nvGraphicFramePr>
          <p:cNvPr id="5" name="Table Placeholder 4">
            <a:extLst>
              <a:ext uri="{FF2B5EF4-FFF2-40B4-BE49-F238E27FC236}">
                <a16:creationId xmlns:a16="http://schemas.microsoft.com/office/drawing/2014/main" id="{603AC771-F1C8-43C7-BE0A-34B179E076E0}"/>
              </a:ext>
            </a:extLst>
          </p:cNvPr>
          <p:cNvGraphicFramePr>
            <a:graphicFrameLocks noGrp="1"/>
          </p:cNvGraphicFramePr>
          <p:nvPr>
            <p:ph type="tbl" sz="quarter" idx="13"/>
            <p:extLst>
              <p:ext uri="{D42A27DB-BD31-4B8C-83A1-F6EECF244321}">
                <p14:modId xmlns:p14="http://schemas.microsoft.com/office/powerpoint/2010/main" val="63063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2972638"/>
                    </a:ext>
                  </a:extLst>
                </a:gridCol>
                <a:gridCol w="987552">
                  <a:extLst>
                    <a:ext uri="{9D8B030D-6E8A-4147-A177-3AD203B41FA5}">
                      <a16:colId xmlns:a16="http://schemas.microsoft.com/office/drawing/2014/main" val="3383168384"/>
                    </a:ext>
                  </a:extLst>
                </a:gridCol>
                <a:gridCol w="987552">
                  <a:extLst>
                    <a:ext uri="{9D8B030D-6E8A-4147-A177-3AD203B41FA5}">
                      <a16:colId xmlns:a16="http://schemas.microsoft.com/office/drawing/2014/main" val="2271629286"/>
                    </a:ext>
                  </a:extLst>
                </a:gridCol>
                <a:gridCol w="987552">
                  <a:extLst>
                    <a:ext uri="{9D8B030D-6E8A-4147-A177-3AD203B41FA5}">
                      <a16:colId xmlns:a16="http://schemas.microsoft.com/office/drawing/2014/main" val="2674728109"/>
                    </a:ext>
                  </a:extLst>
                </a:gridCol>
                <a:gridCol w="987552">
                  <a:extLst>
                    <a:ext uri="{9D8B030D-6E8A-4147-A177-3AD203B41FA5}">
                      <a16:colId xmlns:a16="http://schemas.microsoft.com/office/drawing/2014/main" val="1566934833"/>
                    </a:ext>
                  </a:extLst>
                </a:gridCol>
                <a:gridCol w="987552">
                  <a:extLst>
                    <a:ext uri="{9D8B030D-6E8A-4147-A177-3AD203B41FA5}">
                      <a16:colId xmlns:a16="http://schemas.microsoft.com/office/drawing/2014/main" val="2358445945"/>
                    </a:ext>
                  </a:extLst>
                </a:gridCol>
                <a:gridCol w="987552">
                  <a:extLst>
                    <a:ext uri="{9D8B030D-6E8A-4147-A177-3AD203B41FA5}">
                      <a16:colId xmlns:a16="http://schemas.microsoft.com/office/drawing/2014/main" val="1114706319"/>
                    </a:ext>
                  </a:extLst>
                </a:gridCol>
                <a:gridCol w="987552">
                  <a:extLst>
                    <a:ext uri="{9D8B030D-6E8A-4147-A177-3AD203B41FA5}">
                      <a16:colId xmlns:a16="http://schemas.microsoft.com/office/drawing/2014/main" val="514484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88204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- 2015-04-20 14:00:00</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Singen mit dem WDR Rundfunkchor und Michael Betzner-Brandt.
Kommen Sie rein!
Interview: Michael Krügerke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891562"/>
                  </a:ext>
                </a:extLst>
              </a:tr>
            </a:tbl>
          </a:graphicData>
        </a:graphic>
      </p:graphicFrame>
      <p:sp>
        <p:nvSpPr>
          <p:cNvPr id="4" name="Text Placeholder 3">
            <a:extLst>
              <a:ext uri="{FF2B5EF4-FFF2-40B4-BE49-F238E27FC236}">
                <a16:creationId xmlns:a16="http://schemas.microsoft.com/office/drawing/2014/main" id="{BEC52955-0079-4E4C-A07B-2AB307A3985A}"/>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534795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FA8DD-F4AF-4327-909E-79D46BA6EC75}"/>
              </a:ext>
            </a:extLst>
          </p:cNvPr>
          <p:cNvSpPr>
            <a:spLocks noGrp="1"/>
          </p:cNvSpPr>
          <p:nvPr>
            <p:ph type="title"/>
          </p:nvPr>
        </p:nvSpPr>
        <p:spPr/>
        <p:txBody>
          <a:bodyPr/>
          <a:lstStyle/>
          <a:p>
            <a:r>
              <a:rPr lang="de-DE"/>
              <a:t>Facebook Video-Tabelle mit 10 Sekunden - 12 of 18</a:t>
            </a:r>
            <a:endParaRPr lang="en-US"/>
          </a:p>
        </p:txBody>
      </p:sp>
      <p:graphicFrame>
        <p:nvGraphicFramePr>
          <p:cNvPr id="5" name="Table Placeholder 4">
            <a:extLst>
              <a:ext uri="{FF2B5EF4-FFF2-40B4-BE49-F238E27FC236}">
                <a16:creationId xmlns:a16="http://schemas.microsoft.com/office/drawing/2014/main" id="{DC1582BF-A73F-40A8-A5CC-6820596866A7}"/>
              </a:ext>
            </a:extLst>
          </p:cNvPr>
          <p:cNvGraphicFramePr>
            <a:graphicFrameLocks noGrp="1"/>
          </p:cNvGraphicFramePr>
          <p:nvPr>
            <p:ph type="tbl" sz="quarter" idx="13"/>
            <p:extLst>
              <p:ext uri="{D42A27DB-BD31-4B8C-83A1-F6EECF244321}">
                <p14:modId xmlns:p14="http://schemas.microsoft.com/office/powerpoint/2010/main" val="2281151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13060802"/>
                    </a:ext>
                  </a:extLst>
                </a:gridCol>
                <a:gridCol w="987552">
                  <a:extLst>
                    <a:ext uri="{9D8B030D-6E8A-4147-A177-3AD203B41FA5}">
                      <a16:colId xmlns:a16="http://schemas.microsoft.com/office/drawing/2014/main" val="1155737048"/>
                    </a:ext>
                  </a:extLst>
                </a:gridCol>
                <a:gridCol w="987552">
                  <a:extLst>
                    <a:ext uri="{9D8B030D-6E8A-4147-A177-3AD203B41FA5}">
                      <a16:colId xmlns:a16="http://schemas.microsoft.com/office/drawing/2014/main" val="2253627834"/>
                    </a:ext>
                  </a:extLst>
                </a:gridCol>
                <a:gridCol w="987552">
                  <a:extLst>
                    <a:ext uri="{9D8B030D-6E8A-4147-A177-3AD203B41FA5}">
                      <a16:colId xmlns:a16="http://schemas.microsoft.com/office/drawing/2014/main" val="927468409"/>
                    </a:ext>
                  </a:extLst>
                </a:gridCol>
                <a:gridCol w="987552">
                  <a:extLst>
                    <a:ext uri="{9D8B030D-6E8A-4147-A177-3AD203B41FA5}">
                      <a16:colId xmlns:a16="http://schemas.microsoft.com/office/drawing/2014/main" val="1302258306"/>
                    </a:ext>
                  </a:extLst>
                </a:gridCol>
                <a:gridCol w="987552">
                  <a:extLst>
                    <a:ext uri="{9D8B030D-6E8A-4147-A177-3AD203B41FA5}">
                      <a16:colId xmlns:a16="http://schemas.microsoft.com/office/drawing/2014/main" val="3397871357"/>
                    </a:ext>
                  </a:extLst>
                </a:gridCol>
                <a:gridCol w="987552">
                  <a:extLst>
                    <a:ext uri="{9D8B030D-6E8A-4147-A177-3AD203B41FA5}">
                      <a16:colId xmlns:a16="http://schemas.microsoft.com/office/drawing/2014/main" val="2659268026"/>
                    </a:ext>
                  </a:extLst>
                </a:gridCol>
                <a:gridCol w="987552">
                  <a:extLst>
                    <a:ext uri="{9D8B030D-6E8A-4147-A177-3AD203B41FA5}">
                      <a16:colId xmlns:a16="http://schemas.microsoft.com/office/drawing/2014/main" val="1491128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41953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- 2015-04-16 17:24:56</a:t>
                      </a:r>
                      <a:r>
                        <a:rPr kumimoji="0" lang="de-DE" sz="1000" b="0" i="0" u="none" strike="noStrike" kern="1200" cap="none" spc="0" normalizeH="0" baseline="0" noProof="0">
                          <a:ln>
                            <a:noFill/>
                          </a:ln>
                          <a:solidFill>
                            <a:prstClr val="black"/>
                          </a:solidFill>
                          <a:effectLst/>
                          <a:uLnTx/>
                          <a:uFillTx/>
                          <a:latin typeface="+mn-lt"/>
                          <a:ea typeface="+mn-ea"/>
                          <a:cs typeface="+mn-cs"/>
                        </a:rPr>
                        <a:t>
Zwei Dinge verbinden die Werke des morgigen Abends. Erstens das Rheinland, das den Lebensmittelpunkt der Komponisten bildete, und zweitens Blechblasinstrumente, denen drei Solokonzerte gewidmet sind. Der Komponist und Dirigent Heinz Holliger hat die Leitung für das Konzert mit packenden Klassikmomenten. WDR 3 sendet das Programm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2832645"/>
                  </a:ext>
                </a:extLst>
              </a:tr>
            </a:tbl>
          </a:graphicData>
        </a:graphic>
      </p:graphicFrame>
      <p:sp>
        <p:nvSpPr>
          <p:cNvPr id="4" name="Text Placeholder 3">
            <a:extLst>
              <a:ext uri="{FF2B5EF4-FFF2-40B4-BE49-F238E27FC236}">
                <a16:creationId xmlns:a16="http://schemas.microsoft.com/office/drawing/2014/main" id="{AE4EB6FC-B592-438E-9CB3-2054CA9A2B41}"/>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067818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9302-847B-4BDB-A294-2681DC090062}"/>
              </a:ext>
            </a:extLst>
          </p:cNvPr>
          <p:cNvSpPr>
            <a:spLocks noGrp="1"/>
          </p:cNvSpPr>
          <p:nvPr>
            <p:ph type="title"/>
          </p:nvPr>
        </p:nvSpPr>
        <p:spPr/>
        <p:txBody>
          <a:bodyPr/>
          <a:lstStyle/>
          <a:p>
            <a:r>
              <a:rPr lang="de-DE"/>
              <a:t>Facebook Video-Tabelle mit 10 Sekunden - 13 of 18</a:t>
            </a:r>
            <a:endParaRPr lang="en-US"/>
          </a:p>
        </p:txBody>
      </p:sp>
      <p:graphicFrame>
        <p:nvGraphicFramePr>
          <p:cNvPr id="5" name="Table Placeholder 4">
            <a:extLst>
              <a:ext uri="{FF2B5EF4-FFF2-40B4-BE49-F238E27FC236}">
                <a16:creationId xmlns:a16="http://schemas.microsoft.com/office/drawing/2014/main" id="{70B98867-82A7-4D7E-A6F8-9403C2E48FFD}"/>
              </a:ext>
            </a:extLst>
          </p:cNvPr>
          <p:cNvGraphicFramePr>
            <a:graphicFrameLocks noGrp="1"/>
          </p:cNvGraphicFramePr>
          <p:nvPr>
            <p:ph type="tbl" sz="quarter" idx="13"/>
            <p:extLst>
              <p:ext uri="{D42A27DB-BD31-4B8C-83A1-F6EECF244321}">
                <p14:modId xmlns:p14="http://schemas.microsoft.com/office/powerpoint/2010/main" val="289211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64597024"/>
                    </a:ext>
                  </a:extLst>
                </a:gridCol>
                <a:gridCol w="987552">
                  <a:extLst>
                    <a:ext uri="{9D8B030D-6E8A-4147-A177-3AD203B41FA5}">
                      <a16:colId xmlns:a16="http://schemas.microsoft.com/office/drawing/2014/main" val="2189735493"/>
                    </a:ext>
                  </a:extLst>
                </a:gridCol>
                <a:gridCol w="987552">
                  <a:extLst>
                    <a:ext uri="{9D8B030D-6E8A-4147-A177-3AD203B41FA5}">
                      <a16:colId xmlns:a16="http://schemas.microsoft.com/office/drawing/2014/main" val="548951163"/>
                    </a:ext>
                  </a:extLst>
                </a:gridCol>
                <a:gridCol w="987552">
                  <a:extLst>
                    <a:ext uri="{9D8B030D-6E8A-4147-A177-3AD203B41FA5}">
                      <a16:colId xmlns:a16="http://schemas.microsoft.com/office/drawing/2014/main" val="983869586"/>
                    </a:ext>
                  </a:extLst>
                </a:gridCol>
                <a:gridCol w="987552">
                  <a:extLst>
                    <a:ext uri="{9D8B030D-6E8A-4147-A177-3AD203B41FA5}">
                      <a16:colId xmlns:a16="http://schemas.microsoft.com/office/drawing/2014/main" val="1709213509"/>
                    </a:ext>
                  </a:extLst>
                </a:gridCol>
                <a:gridCol w="987552">
                  <a:extLst>
                    <a:ext uri="{9D8B030D-6E8A-4147-A177-3AD203B41FA5}">
                      <a16:colId xmlns:a16="http://schemas.microsoft.com/office/drawing/2014/main" val="988443548"/>
                    </a:ext>
                  </a:extLst>
                </a:gridCol>
                <a:gridCol w="987552">
                  <a:extLst>
                    <a:ext uri="{9D8B030D-6E8A-4147-A177-3AD203B41FA5}">
                      <a16:colId xmlns:a16="http://schemas.microsoft.com/office/drawing/2014/main" val="2827640549"/>
                    </a:ext>
                  </a:extLst>
                </a:gridCol>
                <a:gridCol w="987552">
                  <a:extLst>
                    <a:ext uri="{9D8B030D-6E8A-4147-A177-3AD203B41FA5}">
                      <a16:colId xmlns:a16="http://schemas.microsoft.com/office/drawing/2014/main" val="2135824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37336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- 2015-04-06 13:21:14</a:t>
                      </a:r>
                      <a:r>
                        <a:rPr kumimoji="0" lang="en-US" sz="1000" b="0" i="0" u="none" strike="noStrike" kern="1200" cap="none" spc="0" normalizeH="0" baseline="0" noProof="0">
                          <a:ln>
                            <a:noFill/>
                          </a:ln>
                          <a:solidFill>
                            <a:prstClr val="black"/>
                          </a:solidFill>
                          <a:effectLst/>
                          <a:uLnTx/>
                          <a:uFillTx/>
                          <a:latin typeface="+mn-lt"/>
                          <a:ea typeface="+mn-ea"/>
                          <a:cs typeface="+mn-cs"/>
                        </a:rPr>
                        <a:t>
Spring is cautiously peeking out of it's winter lair here in Cologne and to encourage and accompany it, here's another rehearsal video with Jimmy Heath. A smooth, mellow tune, just right for the return of the sun! Featuring Jimmy and John Marshall, here's "Tender Touch", composed and arranged by Jimmy!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1531257"/>
                  </a:ext>
                </a:extLst>
              </a:tr>
            </a:tbl>
          </a:graphicData>
        </a:graphic>
      </p:graphicFrame>
      <p:sp>
        <p:nvSpPr>
          <p:cNvPr id="4" name="Text Placeholder 3">
            <a:extLst>
              <a:ext uri="{FF2B5EF4-FFF2-40B4-BE49-F238E27FC236}">
                <a16:creationId xmlns:a16="http://schemas.microsoft.com/office/drawing/2014/main" id="{E423C947-52E9-4FFD-89E3-226565D5B34B}"/>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59192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75F4F-61E8-4AB5-8017-0F49EA6DD041}"/>
              </a:ext>
            </a:extLst>
          </p:cNvPr>
          <p:cNvSpPr>
            <a:spLocks noGrp="1"/>
          </p:cNvSpPr>
          <p:nvPr>
            <p:ph type="title"/>
          </p:nvPr>
        </p:nvSpPr>
        <p:spPr/>
        <p:txBody>
          <a:bodyPr/>
          <a:lstStyle/>
          <a:p>
            <a:r>
              <a:rPr lang="de-DE"/>
              <a:t>Facebook Video-Tabelle mit 10 Sekunden - 14 of 18</a:t>
            </a:r>
            <a:endParaRPr lang="en-US"/>
          </a:p>
        </p:txBody>
      </p:sp>
      <p:graphicFrame>
        <p:nvGraphicFramePr>
          <p:cNvPr id="5" name="Table Placeholder 4">
            <a:extLst>
              <a:ext uri="{FF2B5EF4-FFF2-40B4-BE49-F238E27FC236}">
                <a16:creationId xmlns:a16="http://schemas.microsoft.com/office/drawing/2014/main" id="{5D586678-8A40-4CE0-A490-3864EB09CEC7}"/>
              </a:ext>
            </a:extLst>
          </p:cNvPr>
          <p:cNvGraphicFramePr>
            <a:graphicFrameLocks noGrp="1"/>
          </p:cNvGraphicFramePr>
          <p:nvPr>
            <p:ph type="tbl" sz="quarter" idx="13"/>
            <p:extLst>
              <p:ext uri="{D42A27DB-BD31-4B8C-83A1-F6EECF244321}">
                <p14:modId xmlns:p14="http://schemas.microsoft.com/office/powerpoint/2010/main" val="3576999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35910511"/>
                    </a:ext>
                  </a:extLst>
                </a:gridCol>
                <a:gridCol w="987552">
                  <a:extLst>
                    <a:ext uri="{9D8B030D-6E8A-4147-A177-3AD203B41FA5}">
                      <a16:colId xmlns:a16="http://schemas.microsoft.com/office/drawing/2014/main" val="4292295353"/>
                    </a:ext>
                  </a:extLst>
                </a:gridCol>
                <a:gridCol w="987552">
                  <a:extLst>
                    <a:ext uri="{9D8B030D-6E8A-4147-A177-3AD203B41FA5}">
                      <a16:colId xmlns:a16="http://schemas.microsoft.com/office/drawing/2014/main" val="2035199587"/>
                    </a:ext>
                  </a:extLst>
                </a:gridCol>
                <a:gridCol w="987552">
                  <a:extLst>
                    <a:ext uri="{9D8B030D-6E8A-4147-A177-3AD203B41FA5}">
                      <a16:colId xmlns:a16="http://schemas.microsoft.com/office/drawing/2014/main" val="3272332409"/>
                    </a:ext>
                  </a:extLst>
                </a:gridCol>
                <a:gridCol w="987552">
                  <a:extLst>
                    <a:ext uri="{9D8B030D-6E8A-4147-A177-3AD203B41FA5}">
                      <a16:colId xmlns:a16="http://schemas.microsoft.com/office/drawing/2014/main" val="722224529"/>
                    </a:ext>
                  </a:extLst>
                </a:gridCol>
                <a:gridCol w="987552">
                  <a:extLst>
                    <a:ext uri="{9D8B030D-6E8A-4147-A177-3AD203B41FA5}">
                      <a16:colId xmlns:a16="http://schemas.microsoft.com/office/drawing/2014/main" val="2210692762"/>
                    </a:ext>
                  </a:extLst>
                </a:gridCol>
                <a:gridCol w="987552">
                  <a:extLst>
                    <a:ext uri="{9D8B030D-6E8A-4147-A177-3AD203B41FA5}">
                      <a16:colId xmlns:a16="http://schemas.microsoft.com/office/drawing/2014/main" val="2032637548"/>
                    </a:ext>
                  </a:extLst>
                </a:gridCol>
                <a:gridCol w="987552">
                  <a:extLst>
                    <a:ext uri="{9D8B030D-6E8A-4147-A177-3AD203B41FA5}">
                      <a16:colId xmlns:a16="http://schemas.microsoft.com/office/drawing/2014/main" val="4087006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04444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- 2015-03-28 23:10:25</a:t>
                      </a:r>
                      <a:r>
                        <a:rPr kumimoji="0" lang="en-US" sz="1000" b="0" i="0" u="none" strike="noStrike" kern="1200" cap="none" spc="0" normalizeH="0" baseline="0" noProof="0">
                          <a:ln>
                            <a:noFill/>
                          </a:ln>
                          <a:solidFill>
                            <a:prstClr val="black"/>
                          </a:solidFill>
                          <a:effectLst/>
                          <a:uLnTx/>
                          <a:uFillTx/>
                          <a:latin typeface="+mn-lt"/>
                          <a:ea typeface="+mn-ea"/>
                          <a:cs typeface="+mn-cs"/>
                        </a:rPr>
                        <a:t>
Here's "Bruh Slim" by the great Jimmy Heath, WITH the great Jimmy Heath. This is from last thursday's rehearsal, featuring Johan, Jimmy, John, Shannon and Frank.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3727619"/>
                  </a:ext>
                </a:extLst>
              </a:tr>
            </a:tbl>
          </a:graphicData>
        </a:graphic>
      </p:graphicFrame>
      <p:sp>
        <p:nvSpPr>
          <p:cNvPr id="4" name="Text Placeholder 3">
            <a:extLst>
              <a:ext uri="{FF2B5EF4-FFF2-40B4-BE49-F238E27FC236}">
                <a16:creationId xmlns:a16="http://schemas.microsoft.com/office/drawing/2014/main" id="{A0C8FFDF-81EB-44F0-8B18-D6B5EF299C1C}"/>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325155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D9B5-FA63-40C4-AD0F-1CDAA9194AFF}"/>
              </a:ext>
            </a:extLst>
          </p:cNvPr>
          <p:cNvSpPr>
            <a:spLocks noGrp="1"/>
          </p:cNvSpPr>
          <p:nvPr>
            <p:ph type="title"/>
          </p:nvPr>
        </p:nvSpPr>
        <p:spPr/>
        <p:txBody>
          <a:bodyPr/>
          <a:lstStyle/>
          <a:p>
            <a:r>
              <a:rPr lang="de-DE"/>
              <a:t>Facebook Video-Tabelle mit 10 Sekunden - 15 of 18</a:t>
            </a:r>
            <a:endParaRPr lang="en-US"/>
          </a:p>
        </p:txBody>
      </p:sp>
      <p:graphicFrame>
        <p:nvGraphicFramePr>
          <p:cNvPr id="5" name="Table Placeholder 4">
            <a:extLst>
              <a:ext uri="{FF2B5EF4-FFF2-40B4-BE49-F238E27FC236}">
                <a16:creationId xmlns:a16="http://schemas.microsoft.com/office/drawing/2014/main" id="{7A14694A-109A-4053-BC56-F6E0106D737F}"/>
              </a:ext>
            </a:extLst>
          </p:cNvPr>
          <p:cNvGraphicFramePr>
            <a:graphicFrameLocks noGrp="1"/>
          </p:cNvGraphicFramePr>
          <p:nvPr>
            <p:ph type="tbl" sz="quarter" idx="13"/>
            <p:extLst>
              <p:ext uri="{D42A27DB-BD31-4B8C-83A1-F6EECF244321}">
                <p14:modId xmlns:p14="http://schemas.microsoft.com/office/powerpoint/2010/main" val="3921391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42179487"/>
                    </a:ext>
                  </a:extLst>
                </a:gridCol>
                <a:gridCol w="987552">
                  <a:extLst>
                    <a:ext uri="{9D8B030D-6E8A-4147-A177-3AD203B41FA5}">
                      <a16:colId xmlns:a16="http://schemas.microsoft.com/office/drawing/2014/main" val="2828818886"/>
                    </a:ext>
                  </a:extLst>
                </a:gridCol>
                <a:gridCol w="987552">
                  <a:extLst>
                    <a:ext uri="{9D8B030D-6E8A-4147-A177-3AD203B41FA5}">
                      <a16:colId xmlns:a16="http://schemas.microsoft.com/office/drawing/2014/main" val="129608514"/>
                    </a:ext>
                  </a:extLst>
                </a:gridCol>
                <a:gridCol w="987552">
                  <a:extLst>
                    <a:ext uri="{9D8B030D-6E8A-4147-A177-3AD203B41FA5}">
                      <a16:colId xmlns:a16="http://schemas.microsoft.com/office/drawing/2014/main" val="309925176"/>
                    </a:ext>
                  </a:extLst>
                </a:gridCol>
                <a:gridCol w="987552">
                  <a:extLst>
                    <a:ext uri="{9D8B030D-6E8A-4147-A177-3AD203B41FA5}">
                      <a16:colId xmlns:a16="http://schemas.microsoft.com/office/drawing/2014/main" val="5954679"/>
                    </a:ext>
                  </a:extLst>
                </a:gridCol>
                <a:gridCol w="987552">
                  <a:extLst>
                    <a:ext uri="{9D8B030D-6E8A-4147-A177-3AD203B41FA5}">
                      <a16:colId xmlns:a16="http://schemas.microsoft.com/office/drawing/2014/main" val="2243112523"/>
                    </a:ext>
                  </a:extLst>
                </a:gridCol>
                <a:gridCol w="987552">
                  <a:extLst>
                    <a:ext uri="{9D8B030D-6E8A-4147-A177-3AD203B41FA5}">
                      <a16:colId xmlns:a16="http://schemas.microsoft.com/office/drawing/2014/main" val="3273230407"/>
                    </a:ext>
                  </a:extLst>
                </a:gridCol>
                <a:gridCol w="987552">
                  <a:extLst>
                    <a:ext uri="{9D8B030D-6E8A-4147-A177-3AD203B41FA5}">
                      <a16:colId xmlns:a16="http://schemas.microsoft.com/office/drawing/2014/main" val="3004362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07435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- 2015-03-26 15:20:34</a:t>
                      </a:r>
                      <a:r>
                        <a:rPr kumimoji="0" lang="de-DE" sz="1000" b="0" i="0" u="none" strike="noStrike" kern="1200" cap="none" spc="0" normalizeH="0" baseline="0" noProof="0">
                          <a:ln>
                            <a:noFill/>
                          </a:ln>
                          <a:solidFill>
                            <a:prstClr val="black"/>
                          </a:solidFill>
                          <a:effectLst/>
                          <a:uLnTx/>
                          <a:uFillTx/>
                          <a:latin typeface="+mn-lt"/>
                          <a:ea typeface="+mn-ea"/>
                          <a:cs typeface="+mn-cs"/>
                        </a:rPr>
                        <a:t>
Am kommenden Freitag und Samstag übernehmen wir den chorischen Part in Franz Schuberts "Stabat Mater". Wir freuen uns auf ein berührendes Klangerlebnis mit Emotionen.
Die Mitglieder des WDR Sinfonieorchesters, des WDR Rundfunkchores sowie der Dirigent und die Solisten des heutigen Konzertes widmen diese Aufführung den Opfern und Angehörigen der tragischen Flugzeugkatastrophe vom vergangenen Dienstag.
Das Konzert wird im WDR 3-Radio live übertragen.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1364731"/>
                  </a:ext>
                </a:extLst>
              </a:tr>
            </a:tbl>
          </a:graphicData>
        </a:graphic>
      </p:graphicFrame>
      <p:sp>
        <p:nvSpPr>
          <p:cNvPr id="4" name="Text Placeholder 3">
            <a:extLst>
              <a:ext uri="{FF2B5EF4-FFF2-40B4-BE49-F238E27FC236}">
                <a16:creationId xmlns:a16="http://schemas.microsoft.com/office/drawing/2014/main" id="{4BC0E210-6038-44E9-BE7F-9C9E21A49364}"/>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3185918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8D970-3E69-4260-9844-944F2900C0FC}"/>
              </a:ext>
            </a:extLst>
          </p:cNvPr>
          <p:cNvSpPr>
            <a:spLocks noGrp="1"/>
          </p:cNvSpPr>
          <p:nvPr>
            <p:ph type="title"/>
          </p:nvPr>
        </p:nvSpPr>
        <p:spPr/>
        <p:txBody>
          <a:bodyPr/>
          <a:lstStyle/>
          <a:p>
            <a:r>
              <a:rPr lang="de-DE"/>
              <a:t>Facebook Video-Tabelle mit 10 Sekunden - 16 of 18</a:t>
            </a:r>
            <a:endParaRPr lang="en-US"/>
          </a:p>
        </p:txBody>
      </p:sp>
      <p:graphicFrame>
        <p:nvGraphicFramePr>
          <p:cNvPr id="5" name="Table Placeholder 4">
            <a:extLst>
              <a:ext uri="{FF2B5EF4-FFF2-40B4-BE49-F238E27FC236}">
                <a16:creationId xmlns:a16="http://schemas.microsoft.com/office/drawing/2014/main" id="{E347364C-6EEA-4D46-8FF5-D1ADDC756576}"/>
              </a:ext>
            </a:extLst>
          </p:cNvPr>
          <p:cNvGraphicFramePr>
            <a:graphicFrameLocks noGrp="1"/>
          </p:cNvGraphicFramePr>
          <p:nvPr>
            <p:ph type="tbl" sz="quarter" idx="13"/>
            <p:extLst>
              <p:ext uri="{D42A27DB-BD31-4B8C-83A1-F6EECF244321}">
                <p14:modId xmlns:p14="http://schemas.microsoft.com/office/powerpoint/2010/main" val="387887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80273993"/>
                    </a:ext>
                  </a:extLst>
                </a:gridCol>
                <a:gridCol w="987552">
                  <a:extLst>
                    <a:ext uri="{9D8B030D-6E8A-4147-A177-3AD203B41FA5}">
                      <a16:colId xmlns:a16="http://schemas.microsoft.com/office/drawing/2014/main" val="3626446165"/>
                    </a:ext>
                  </a:extLst>
                </a:gridCol>
                <a:gridCol w="987552">
                  <a:extLst>
                    <a:ext uri="{9D8B030D-6E8A-4147-A177-3AD203B41FA5}">
                      <a16:colId xmlns:a16="http://schemas.microsoft.com/office/drawing/2014/main" val="1177724074"/>
                    </a:ext>
                  </a:extLst>
                </a:gridCol>
                <a:gridCol w="987552">
                  <a:extLst>
                    <a:ext uri="{9D8B030D-6E8A-4147-A177-3AD203B41FA5}">
                      <a16:colId xmlns:a16="http://schemas.microsoft.com/office/drawing/2014/main" val="4168680323"/>
                    </a:ext>
                  </a:extLst>
                </a:gridCol>
                <a:gridCol w="987552">
                  <a:extLst>
                    <a:ext uri="{9D8B030D-6E8A-4147-A177-3AD203B41FA5}">
                      <a16:colId xmlns:a16="http://schemas.microsoft.com/office/drawing/2014/main" val="600123465"/>
                    </a:ext>
                  </a:extLst>
                </a:gridCol>
                <a:gridCol w="987552">
                  <a:extLst>
                    <a:ext uri="{9D8B030D-6E8A-4147-A177-3AD203B41FA5}">
                      <a16:colId xmlns:a16="http://schemas.microsoft.com/office/drawing/2014/main" val="2997835590"/>
                    </a:ext>
                  </a:extLst>
                </a:gridCol>
                <a:gridCol w="987552">
                  <a:extLst>
                    <a:ext uri="{9D8B030D-6E8A-4147-A177-3AD203B41FA5}">
                      <a16:colId xmlns:a16="http://schemas.microsoft.com/office/drawing/2014/main" val="2249536869"/>
                    </a:ext>
                  </a:extLst>
                </a:gridCol>
                <a:gridCol w="987552">
                  <a:extLst>
                    <a:ext uri="{9D8B030D-6E8A-4147-A177-3AD203B41FA5}">
                      <a16:colId xmlns:a16="http://schemas.microsoft.com/office/drawing/2014/main" val="156462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517453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- 2015-03-26 15:00:00</a:t>
                      </a:r>
                      <a:r>
                        <a:rPr kumimoji="0" lang="de-DE" sz="1000" b="0" i="0" u="none" strike="noStrike" kern="1200" cap="none" spc="0" normalizeH="0" baseline="0" noProof="0">
                          <a:ln>
                            <a:noFill/>
                          </a:ln>
                          <a:solidFill>
                            <a:prstClr val="black"/>
                          </a:solidFill>
                          <a:effectLst/>
                          <a:uLnTx/>
                          <a:uFillTx/>
                          <a:latin typeface="+mn-lt"/>
                          <a:ea typeface="+mn-ea"/>
                          <a:cs typeface="+mn-cs"/>
                        </a:rPr>
                        <a:t>
Stabat Mater: ein Bild der Gottesmutter Maria, die unter dem Kreuz Jesu steht, löst schmerzende Gefühle von Trennung und Abschied aus. Unter der Leitung von Michael Sanderling setzen das WDR Sinfonieorchester und der WDR Rundfunkchor Köln ihren Zyklus mit Vertonungen des Stabat Mater fort. Dieses Wochenende im Programm: Franz Schuberts "Stabat Mater f-moll für Soli, Chor und Orchester D 383".
Die Mitglieder des WDR Sinfonieorchesters, des WDR Rundfunkchores sowie der Dirigent und die Solisten des Konzertes widmen diese Aufführung den Opfern und Angehörigen der tragischen Flugzeugkatastrophe vom vergangenen Dienstag.
Das Konzert wird live im WDR 3-Radio übertragen!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6752412"/>
                  </a:ext>
                </a:extLst>
              </a:tr>
            </a:tbl>
          </a:graphicData>
        </a:graphic>
      </p:graphicFrame>
      <p:sp>
        <p:nvSpPr>
          <p:cNvPr id="4" name="Text Placeholder 3">
            <a:extLst>
              <a:ext uri="{FF2B5EF4-FFF2-40B4-BE49-F238E27FC236}">
                <a16:creationId xmlns:a16="http://schemas.microsoft.com/office/drawing/2014/main" id="{4C26F128-4266-4F18-A6CE-4E4F2C11480E}"/>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3299197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8BB84-9DE3-4B8C-B72B-2F549025CD37}"/>
              </a:ext>
            </a:extLst>
          </p:cNvPr>
          <p:cNvSpPr>
            <a:spLocks noGrp="1"/>
          </p:cNvSpPr>
          <p:nvPr>
            <p:ph type="title"/>
          </p:nvPr>
        </p:nvSpPr>
        <p:spPr/>
        <p:txBody>
          <a:bodyPr/>
          <a:lstStyle/>
          <a:p>
            <a:r>
              <a:rPr lang="de-DE"/>
              <a:t>Facebook Video-Tabelle mit 10 Sekunden - 17 of 18</a:t>
            </a:r>
            <a:endParaRPr lang="en-US"/>
          </a:p>
        </p:txBody>
      </p:sp>
      <p:graphicFrame>
        <p:nvGraphicFramePr>
          <p:cNvPr id="5" name="Table Placeholder 4">
            <a:extLst>
              <a:ext uri="{FF2B5EF4-FFF2-40B4-BE49-F238E27FC236}">
                <a16:creationId xmlns:a16="http://schemas.microsoft.com/office/drawing/2014/main" id="{23F3CAB8-BACB-4234-926D-D271C0170DBB}"/>
              </a:ext>
            </a:extLst>
          </p:cNvPr>
          <p:cNvGraphicFramePr>
            <a:graphicFrameLocks noGrp="1"/>
          </p:cNvGraphicFramePr>
          <p:nvPr>
            <p:ph type="tbl" sz="quarter" idx="13"/>
            <p:extLst>
              <p:ext uri="{D42A27DB-BD31-4B8C-83A1-F6EECF244321}">
                <p14:modId xmlns:p14="http://schemas.microsoft.com/office/powerpoint/2010/main" val="43371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66486296"/>
                    </a:ext>
                  </a:extLst>
                </a:gridCol>
                <a:gridCol w="987552">
                  <a:extLst>
                    <a:ext uri="{9D8B030D-6E8A-4147-A177-3AD203B41FA5}">
                      <a16:colId xmlns:a16="http://schemas.microsoft.com/office/drawing/2014/main" val="692343141"/>
                    </a:ext>
                  </a:extLst>
                </a:gridCol>
                <a:gridCol w="987552">
                  <a:extLst>
                    <a:ext uri="{9D8B030D-6E8A-4147-A177-3AD203B41FA5}">
                      <a16:colId xmlns:a16="http://schemas.microsoft.com/office/drawing/2014/main" val="567275094"/>
                    </a:ext>
                  </a:extLst>
                </a:gridCol>
                <a:gridCol w="987552">
                  <a:extLst>
                    <a:ext uri="{9D8B030D-6E8A-4147-A177-3AD203B41FA5}">
                      <a16:colId xmlns:a16="http://schemas.microsoft.com/office/drawing/2014/main" val="3770541760"/>
                    </a:ext>
                  </a:extLst>
                </a:gridCol>
                <a:gridCol w="987552">
                  <a:extLst>
                    <a:ext uri="{9D8B030D-6E8A-4147-A177-3AD203B41FA5}">
                      <a16:colId xmlns:a16="http://schemas.microsoft.com/office/drawing/2014/main" val="3823130021"/>
                    </a:ext>
                  </a:extLst>
                </a:gridCol>
                <a:gridCol w="987552">
                  <a:extLst>
                    <a:ext uri="{9D8B030D-6E8A-4147-A177-3AD203B41FA5}">
                      <a16:colId xmlns:a16="http://schemas.microsoft.com/office/drawing/2014/main" val="1515146591"/>
                    </a:ext>
                  </a:extLst>
                </a:gridCol>
                <a:gridCol w="987552">
                  <a:extLst>
                    <a:ext uri="{9D8B030D-6E8A-4147-A177-3AD203B41FA5}">
                      <a16:colId xmlns:a16="http://schemas.microsoft.com/office/drawing/2014/main" val="219506222"/>
                    </a:ext>
                  </a:extLst>
                </a:gridCol>
                <a:gridCol w="987552">
                  <a:extLst>
                    <a:ext uri="{9D8B030D-6E8A-4147-A177-3AD203B41FA5}">
                      <a16:colId xmlns:a16="http://schemas.microsoft.com/office/drawing/2014/main" val="2515445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63701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- 2015-03-20 20:02:44</a:t>
                      </a:r>
                      <a:r>
                        <a:rPr kumimoji="0" lang="de-DE" sz="1000" b="0" i="0" u="none" strike="noStrike" kern="1200" cap="none" spc="0" normalizeH="0" baseline="0" noProof="0">
                          <a:ln>
                            <a:noFill/>
                          </a:ln>
                          <a:solidFill>
                            <a:prstClr val="black"/>
                          </a:solidFill>
                          <a:effectLst/>
                          <a:uLnTx/>
                          <a:uFillTx/>
                          <a:latin typeface="+mn-lt"/>
                          <a:ea typeface="+mn-ea"/>
                          <a:cs typeface="+mn-cs"/>
                        </a:rPr>
                        <a:t>
Die Vorbereitungen für das Programm "Stabat Mater" zusammen mit dem WDR Sinfonieorchester Köln laufen. Mit diesem Programm setzen wir unseren Zyklus mit Stabat Mater Vertonungen fort.
Spannende Programme erwarten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43364817"/>
                  </a:ext>
                </a:extLst>
              </a:tr>
            </a:tbl>
          </a:graphicData>
        </a:graphic>
      </p:graphicFrame>
      <p:sp>
        <p:nvSpPr>
          <p:cNvPr id="4" name="Text Placeholder 3">
            <a:extLst>
              <a:ext uri="{FF2B5EF4-FFF2-40B4-BE49-F238E27FC236}">
                <a16:creationId xmlns:a16="http://schemas.microsoft.com/office/drawing/2014/main" id="{9AB8A498-D087-42F9-AF76-3F16EE373048}"/>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55709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4BC47-81AB-4586-BA70-BFDFD41E0182}"/>
              </a:ext>
            </a:extLst>
          </p:cNvPr>
          <p:cNvSpPr>
            <a:spLocks noGrp="1"/>
          </p:cNvSpPr>
          <p:nvPr>
            <p:ph type="title"/>
          </p:nvPr>
        </p:nvSpPr>
        <p:spPr/>
        <p:txBody>
          <a:bodyPr/>
          <a:lstStyle/>
          <a:p>
            <a:r>
              <a:rPr lang="de-DE"/>
              <a:t>Facebook Video-Tabelle mit 10 Sekunden - 18 of 18</a:t>
            </a:r>
            <a:endParaRPr lang="en-US"/>
          </a:p>
        </p:txBody>
      </p:sp>
      <p:graphicFrame>
        <p:nvGraphicFramePr>
          <p:cNvPr id="5" name="Table Placeholder 4">
            <a:extLst>
              <a:ext uri="{FF2B5EF4-FFF2-40B4-BE49-F238E27FC236}">
                <a16:creationId xmlns:a16="http://schemas.microsoft.com/office/drawing/2014/main" id="{36F015A6-2718-4CCD-9B61-F96F88C1079E}"/>
              </a:ext>
            </a:extLst>
          </p:cNvPr>
          <p:cNvGraphicFramePr>
            <a:graphicFrameLocks noGrp="1"/>
          </p:cNvGraphicFramePr>
          <p:nvPr>
            <p:ph type="tbl" sz="quarter" idx="13"/>
            <p:extLst>
              <p:ext uri="{D42A27DB-BD31-4B8C-83A1-F6EECF244321}">
                <p14:modId xmlns:p14="http://schemas.microsoft.com/office/powerpoint/2010/main" val="1391640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86314262"/>
                    </a:ext>
                  </a:extLst>
                </a:gridCol>
                <a:gridCol w="987552">
                  <a:extLst>
                    <a:ext uri="{9D8B030D-6E8A-4147-A177-3AD203B41FA5}">
                      <a16:colId xmlns:a16="http://schemas.microsoft.com/office/drawing/2014/main" val="2241637007"/>
                    </a:ext>
                  </a:extLst>
                </a:gridCol>
                <a:gridCol w="987552">
                  <a:extLst>
                    <a:ext uri="{9D8B030D-6E8A-4147-A177-3AD203B41FA5}">
                      <a16:colId xmlns:a16="http://schemas.microsoft.com/office/drawing/2014/main" val="243143978"/>
                    </a:ext>
                  </a:extLst>
                </a:gridCol>
                <a:gridCol w="987552">
                  <a:extLst>
                    <a:ext uri="{9D8B030D-6E8A-4147-A177-3AD203B41FA5}">
                      <a16:colId xmlns:a16="http://schemas.microsoft.com/office/drawing/2014/main" val="1747712817"/>
                    </a:ext>
                  </a:extLst>
                </a:gridCol>
                <a:gridCol w="987552">
                  <a:extLst>
                    <a:ext uri="{9D8B030D-6E8A-4147-A177-3AD203B41FA5}">
                      <a16:colId xmlns:a16="http://schemas.microsoft.com/office/drawing/2014/main" val="3774694389"/>
                    </a:ext>
                  </a:extLst>
                </a:gridCol>
                <a:gridCol w="987552">
                  <a:extLst>
                    <a:ext uri="{9D8B030D-6E8A-4147-A177-3AD203B41FA5}">
                      <a16:colId xmlns:a16="http://schemas.microsoft.com/office/drawing/2014/main" val="3795619711"/>
                    </a:ext>
                  </a:extLst>
                </a:gridCol>
                <a:gridCol w="987552">
                  <a:extLst>
                    <a:ext uri="{9D8B030D-6E8A-4147-A177-3AD203B41FA5}">
                      <a16:colId xmlns:a16="http://schemas.microsoft.com/office/drawing/2014/main" val="3416364554"/>
                    </a:ext>
                  </a:extLst>
                </a:gridCol>
                <a:gridCol w="987552">
                  <a:extLst>
                    <a:ext uri="{9D8B030D-6E8A-4147-A177-3AD203B41FA5}">
                      <a16:colId xmlns:a16="http://schemas.microsoft.com/office/drawing/2014/main" val="3402139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09804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- 2015-03-15 15:33:18</a:t>
                      </a:r>
                      <a:r>
                        <a:rPr kumimoji="0" lang="en-US" sz="1000" b="0" i="0" u="none" strike="noStrike" kern="1200" cap="none" spc="0" normalizeH="0" baseline="0" noProof="0">
                          <a:ln>
                            <a:noFill/>
                          </a:ln>
                          <a:solidFill>
                            <a:prstClr val="black"/>
                          </a:solidFill>
                          <a:effectLst/>
                          <a:uLnTx/>
                          <a:uFillTx/>
                          <a:latin typeface="+mn-lt"/>
                          <a:ea typeface="+mn-ea"/>
                          <a:cs typeface="+mn-cs"/>
                        </a:rPr>
                        <a:t>
Another throwback video, this time featuring Carl Fontana on trombone, playing the ballad "Emily". This production was called "Jazz Vegas" with Don Menza leading the band...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9823260"/>
                  </a:ext>
                </a:extLst>
              </a:tr>
            </a:tbl>
          </a:graphicData>
        </a:graphic>
      </p:graphicFrame>
      <p:sp>
        <p:nvSpPr>
          <p:cNvPr id="4" name="Text Placeholder 3">
            <a:extLst>
              <a:ext uri="{FF2B5EF4-FFF2-40B4-BE49-F238E27FC236}">
                <a16:creationId xmlns:a16="http://schemas.microsoft.com/office/drawing/2014/main" id="{7D70EF8C-D897-4C2F-B9BA-F08EC50836EC}"/>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017249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C200-A257-47F4-9DD6-9CE2B8412D33}"/>
              </a:ext>
            </a:extLst>
          </p:cNvPr>
          <p:cNvSpPr>
            <a:spLocks noGrp="1"/>
          </p:cNvSpPr>
          <p:nvPr>
            <p:ph type="title"/>
          </p:nvPr>
        </p:nvSpPr>
        <p:spPr/>
        <p:txBody>
          <a:bodyPr/>
          <a:lstStyle/>
          <a:p>
            <a:r>
              <a:rPr lang="de-DE"/>
              <a:t>Facebook Video-Tabelle mit 30 Sekunden - 1 of 18</a:t>
            </a:r>
            <a:endParaRPr lang="en-US"/>
          </a:p>
        </p:txBody>
      </p:sp>
      <p:graphicFrame>
        <p:nvGraphicFramePr>
          <p:cNvPr id="5" name="Table Placeholder 4">
            <a:extLst>
              <a:ext uri="{FF2B5EF4-FFF2-40B4-BE49-F238E27FC236}">
                <a16:creationId xmlns:a16="http://schemas.microsoft.com/office/drawing/2014/main" id="{585B86A3-0218-43BA-9CA6-DB414F4CFA46}"/>
              </a:ext>
            </a:extLst>
          </p:cNvPr>
          <p:cNvGraphicFramePr>
            <a:graphicFrameLocks noGrp="1"/>
          </p:cNvGraphicFramePr>
          <p:nvPr>
            <p:ph type="tbl" sz="quarter" idx="13"/>
            <p:extLst>
              <p:ext uri="{D42A27DB-BD31-4B8C-83A1-F6EECF244321}">
                <p14:modId xmlns:p14="http://schemas.microsoft.com/office/powerpoint/2010/main" val="1100984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54010344"/>
                    </a:ext>
                  </a:extLst>
                </a:gridCol>
                <a:gridCol w="987552">
                  <a:extLst>
                    <a:ext uri="{9D8B030D-6E8A-4147-A177-3AD203B41FA5}">
                      <a16:colId xmlns:a16="http://schemas.microsoft.com/office/drawing/2014/main" val="4187945549"/>
                    </a:ext>
                  </a:extLst>
                </a:gridCol>
                <a:gridCol w="987552">
                  <a:extLst>
                    <a:ext uri="{9D8B030D-6E8A-4147-A177-3AD203B41FA5}">
                      <a16:colId xmlns:a16="http://schemas.microsoft.com/office/drawing/2014/main" val="3107856134"/>
                    </a:ext>
                  </a:extLst>
                </a:gridCol>
                <a:gridCol w="987552">
                  <a:extLst>
                    <a:ext uri="{9D8B030D-6E8A-4147-A177-3AD203B41FA5}">
                      <a16:colId xmlns:a16="http://schemas.microsoft.com/office/drawing/2014/main" val="2862935308"/>
                    </a:ext>
                  </a:extLst>
                </a:gridCol>
                <a:gridCol w="987552">
                  <a:extLst>
                    <a:ext uri="{9D8B030D-6E8A-4147-A177-3AD203B41FA5}">
                      <a16:colId xmlns:a16="http://schemas.microsoft.com/office/drawing/2014/main" val="1103885776"/>
                    </a:ext>
                  </a:extLst>
                </a:gridCol>
                <a:gridCol w="987552">
                  <a:extLst>
                    <a:ext uri="{9D8B030D-6E8A-4147-A177-3AD203B41FA5}">
                      <a16:colId xmlns:a16="http://schemas.microsoft.com/office/drawing/2014/main" val="763378414"/>
                    </a:ext>
                  </a:extLst>
                </a:gridCol>
                <a:gridCol w="987552">
                  <a:extLst>
                    <a:ext uri="{9D8B030D-6E8A-4147-A177-3AD203B41FA5}">
                      <a16:colId xmlns:a16="http://schemas.microsoft.com/office/drawing/2014/main" val="30181224"/>
                    </a:ext>
                  </a:extLst>
                </a:gridCol>
                <a:gridCol w="987552">
                  <a:extLst>
                    <a:ext uri="{9D8B030D-6E8A-4147-A177-3AD203B41FA5}">
                      <a16:colId xmlns:a16="http://schemas.microsoft.com/office/drawing/2014/main" val="143841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83478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- 2015-06-25 11:38:17</a:t>
                      </a:r>
                      <a:r>
                        <a:rPr kumimoji="0" lang="de-DE" sz="1000" b="0" i="0" u="none" strike="noStrike" kern="1200" cap="none" spc="0" normalizeH="0" baseline="0" noProof="0">
                          <a:ln>
                            <a:noFill/>
                          </a:ln>
                          <a:solidFill>
                            <a:prstClr val="black"/>
                          </a:solidFill>
                          <a:effectLst/>
                          <a:uLnTx/>
                          <a:uFillTx/>
                          <a:latin typeface="+mn-lt"/>
                          <a:ea typeface="+mn-ea"/>
                          <a:cs typeface="+mn-cs"/>
                        </a:rPr>
                        <a:t>
Gleich gibt es zum letzten Mal in dieser Saison um 12:30 Uhr PhilharmonieLunch, in dem Sie sich kostenlos Appetit auf den morgigen Konzertabend holen können! Die Leitung hat Vassily Sinaisky.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extLst>
                  <a:ext uri="{0D108BD9-81ED-4DB2-BD59-A6C34878D82A}">
                    <a16:rowId xmlns:a16="http://schemas.microsoft.com/office/drawing/2014/main" val="3249470333"/>
                  </a:ext>
                </a:extLst>
              </a:tr>
            </a:tbl>
          </a:graphicData>
        </a:graphic>
      </p:graphicFrame>
      <p:sp>
        <p:nvSpPr>
          <p:cNvPr id="4" name="Text Placeholder 3">
            <a:extLst>
              <a:ext uri="{FF2B5EF4-FFF2-40B4-BE49-F238E27FC236}">
                <a16:creationId xmlns:a16="http://schemas.microsoft.com/office/drawing/2014/main" id="{02A3BA67-8AB6-4611-A5EB-28E6A1D0B6E7}"/>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905191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39C98-57B5-44A5-B5BC-1EBE457F4D63}"/>
              </a:ext>
            </a:extLst>
          </p:cNvPr>
          <p:cNvSpPr>
            <a:spLocks noGrp="1"/>
          </p:cNvSpPr>
          <p:nvPr>
            <p:ph type="title"/>
          </p:nvPr>
        </p:nvSpPr>
        <p:spPr/>
        <p:txBody>
          <a:bodyPr/>
          <a:lstStyle/>
          <a:p>
            <a:r>
              <a:rPr lang="de-DE"/>
              <a:t>Facebook Video-Tabelle mit 30 Sekunden - 2 of 18</a:t>
            </a:r>
            <a:endParaRPr lang="en-US"/>
          </a:p>
        </p:txBody>
      </p:sp>
      <p:graphicFrame>
        <p:nvGraphicFramePr>
          <p:cNvPr id="5" name="Table Placeholder 4">
            <a:extLst>
              <a:ext uri="{FF2B5EF4-FFF2-40B4-BE49-F238E27FC236}">
                <a16:creationId xmlns:a16="http://schemas.microsoft.com/office/drawing/2014/main" id="{E98DA9BB-2CAC-4CA0-93BC-560E03C3D0BE}"/>
              </a:ext>
            </a:extLst>
          </p:cNvPr>
          <p:cNvGraphicFramePr>
            <a:graphicFrameLocks noGrp="1"/>
          </p:cNvGraphicFramePr>
          <p:nvPr>
            <p:ph type="tbl" sz="quarter" idx="13"/>
            <p:extLst>
              <p:ext uri="{D42A27DB-BD31-4B8C-83A1-F6EECF244321}">
                <p14:modId xmlns:p14="http://schemas.microsoft.com/office/powerpoint/2010/main" val="824894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87411531"/>
                    </a:ext>
                  </a:extLst>
                </a:gridCol>
                <a:gridCol w="987552">
                  <a:extLst>
                    <a:ext uri="{9D8B030D-6E8A-4147-A177-3AD203B41FA5}">
                      <a16:colId xmlns:a16="http://schemas.microsoft.com/office/drawing/2014/main" val="1512955639"/>
                    </a:ext>
                  </a:extLst>
                </a:gridCol>
                <a:gridCol w="987552">
                  <a:extLst>
                    <a:ext uri="{9D8B030D-6E8A-4147-A177-3AD203B41FA5}">
                      <a16:colId xmlns:a16="http://schemas.microsoft.com/office/drawing/2014/main" val="1496558430"/>
                    </a:ext>
                  </a:extLst>
                </a:gridCol>
                <a:gridCol w="987552">
                  <a:extLst>
                    <a:ext uri="{9D8B030D-6E8A-4147-A177-3AD203B41FA5}">
                      <a16:colId xmlns:a16="http://schemas.microsoft.com/office/drawing/2014/main" val="3678899766"/>
                    </a:ext>
                  </a:extLst>
                </a:gridCol>
                <a:gridCol w="987552">
                  <a:extLst>
                    <a:ext uri="{9D8B030D-6E8A-4147-A177-3AD203B41FA5}">
                      <a16:colId xmlns:a16="http://schemas.microsoft.com/office/drawing/2014/main" val="1201373184"/>
                    </a:ext>
                  </a:extLst>
                </a:gridCol>
                <a:gridCol w="987552">
                  <a:extLst>
                    <a:ext uri="{9D8B030D-6E8A-4147-A177-3AD203B41FA5}">
                      <a16:colId xmlns:a16="http://schemas.microsoft.com/office/drawing/2014/main" val="3105014177"/>
                    </a:ext>
                  </a:extLst>
                </a:gridCol>
                <a:gridCol w="987552">
                  <a:extLst>
                    <a:ext uri="{9D8B030D-6E8A-4147-A177-3AD203B41FA5}">
                      <a16:colId xmlns:a16="http://schemas.microsoft.com/office/drawing/2014/main" val="3233719560"/>
                    </a:ext>
                  </a:extLst>
                </a:gridCol>
                <a:gridCol w="987552">
                  <a:extLst>
                    <a:ext uri="{9D8B030D-6E8A-4147-A177-3AD203B41FA5}">
                      <a16:colId xmlns:a16="http://schemas.microsoft.com/office/drawing/2014/main" val="492868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413443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- 2015-06-22 14:00:32</a:t>
                      </a:r>
                      <a:r>
                        <a:rPr kumimoji="0" lang="de-DE" sz="1000" b="0" i="0" u="none" strike="noStrike" kern="1200" cap="none" spc="0" normalizeH="0" baseline="0" noProof="0">
                          <a:ln>
                            <a:noFill/>
                          </a:ln>
                          <a:solidFill>
                            <a:prstClr val="black"/>
                          </a:solidFill>
                          <a:effectLst/>
                          <a:uLnTx/>
                          <a:uFillTx/>
                          <a:latin typeface="+mn-lt"/>
                          <a:ea typeface="+mn-ea"/>
                          <a:cs typeface="+mn-cs"/>
                        </a:rPr>
                        <a:t>
Heute Abend um 18 Uhr im Funkhaus Wallrafplatz haben Sie wieder die Möglichkeit, mit uns und unserem Chefdirigenten Stefan Parkman zusammen zu musizieren. Wer sich vorbereiten will, kann auf unserer Homepage schonmal in die Noten schauen! Eine Anmeldung ist nicht notwendig!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3158533321"/>
                  </a:ext>
                </a:extLst>
              </a:tr>
            </a:tbl>
          </a:graphicData>
        </a:graphic>
      </p:graphicFrame>
      <p:sp>
        <p:nvSpPr>
          <p:cNvPr id="4" name="Text Placeholder 3">
            <a:extLst>
              <a:ext uri="{FF2B5EF4-FFF2-40B4-BE49-F238E27FC236}">
                <a16:creationId xmlns:a16="http://schemas.microsoft.com/office/drawing/2014/main" id="{5BB22B6E-6E69-4DC5-89C7-6D66293CDB02}"/>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3979946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EE5B-17AC-42B0-9B95-D4D9FA999383}"/>
              </a:ext>
            </a:extLst>
          </p:cNvPr>
          <p:cNvSpPr>
            <a:spLocks noGrp="1"/>
          </p:cNvSpPr>
          <p:nvPr>
            <p:ph type="title"/>
          </p:nvPr>
        </p:nvSpPr>
        <p:spPr/>
        <p:txBody>
          <a:bodyPr/>
          <a:lstStyle/>
          <a:p>
            <a:r>
              <a:rPr lang="de-DE"/>
              <a:t>Facebook Video-Tabelle mit 30 Sekunden - 3 of 18</a:t>
            </a:r>
            <a:endParaRPr lang="en-US"/>
          </a:p>
        </p:txBody>
      </p:sp>
      <p:graphicFrame>
        <p:nvGraphicFramePr>
          <p:cNvPr id="5" name="Table Placeholder 4">
            <a:extLst>
              <a:ext uri="{FF2B5EF4-FFF2-40B4-BE49-F238E27FC236}">
                <a16:creationId xmlns:a16="http://schemas.microsoft.com/office/drawing/2014/main" id="{592A2B19-A41D-4D12-B74B-7CB496561E52}"/>
              </a:ext>
            </a:extLst>
          </p:cNvPr>
          <p:cNvGraphicFramePr>
            <a:graphicFrameLocks noGrp="1"/>
          </p:cNvGraphicFramePr>
          <p:nvPr>
            <p:ph type="tbl" sz="quarter" idx="13"/>
            <p:extLst>
              <p:ext uri="{D42A27DB-BD31-4B8C-83A1-F6EECF244321}">
                <p14:modId xmlns:p14="http://schemas.microsoft.com/office/powerpoint/2010/main" val="125498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83479525"/>
                    </a:ext>
                  </a:extLst>
                </a:gridCol>
                <a:gridCol w="987552">
                  <a:extLst>
                    <a:ext uri="{9D8B030D-6E8A-4147-A177-3AD203B41FA5}">
                      <a16:colId xmlns:a16="http://schemas.microsoft.com/office/drawing/2014/main" val="3589474454"/>
                    </a:ext>
                  </a:extLst>
                </a:gridCol>
                <a:gridCol w="987552">
                  <a:extLst>
                    <a:ext uri="{9D8B030D-6E8A-4147-A177-3AD203B41FA5}">
                      <a16:colId xmlns:a16="http://schemas.microsoft.com/office/drawing/2014/main" val="1582939115"/>
                    </a:ext>
                  </a:extLst>
                </a:gridCol>
                <a:gridCol w="987552">
                  <a:extLst>
                    <a:ext uri="{9D8B030D-6E8A-4147-A177-3AD203B41FA5}">
                      <a16:colId xmlns:a16="http://schemas.microsoft.com/office/drawing/2014/main" val="2087996298"/>
                    </a:ext>
                  </a:extLst>
                </a:gridCol>
                <a:gridCol w="987552">
                  <a:extLst>
                    <a:ext uri="{9D8B030D-6E8A-4147-A177-3AD203B41FA5}">
                      <a16:colId xmlns:a16="http://schemas.microsoft.com/office/drawing/2014/main" val="1620408523"/>
                    </a:ext>
                  </a:extLst>
                </a:gridCol>
                <a:gridCol w="987552">
                  <a:extLst>
                    <a:ext uri="{9D8B030D-6E8A-4147-A177-3AD203B41FA5}">
                      <a16:colId xmlns:a16="http://schemas.microsoft.com/office/drawing/2014/main" val="2419085398"/>
                    </a:ext>
                  </a:extLst>
                </a:gridCol>
                <a:gridCol w="987552">
                  <a:extLst>
                    <a:ext uri="{9D8B030D-6E8A-4147-A177-3AD203B41FA5}">
                      <a16:colId xmlns:a16="http://schemas.microsoft.com/office/drawing/2014/main" val="374388784"/>
                    </a:ext>
                  </a:extLst>
                </a:gridCol>
                <a:gridCol w="987552">
                  <a:extLst>
                    <a:ext uri="{9D8B030D-6E8A-4147-A177-3AD203B41FA5}">
                      <a16:colId xmlns:a16="http://schemas.microsoft.com/office/drawing/2014/main" val="636576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472951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Sinfonieorchester - 2015-06-16 17:25:09</a:t>
                      </a:r>
                      <a:r>
                        <a:rPr kumimoji="0" lang="en-US" sz="1000" b="0" i="0" u="none" strike="noStrike" kern="1200" cap="none" spc="0" normalizeH="0" baseline="0" noProof="0">
                          <a:ln>
                            <a:noFill/>
                          </a:ln>
                          <a:solidFill>
                            <a:prstClr val="black"/>
                          </a:solidFill>
                          <a:effectLst/>
                          <a:uLnTx/>
                          <a:uFillTx/>
                          <a:latin typeface="+mn-lt"/>
                          <a:ea typeface="+mn-ea"/>
                          <a:cs typeface="+mn-cs"/>
                        </a:rPr>
                        <a:t>
Anlässlich 60-jährigen Bestehen des Joseph Haydn-Instituts Köln veranstaltet das WDR Sinfonieorchester Köln unter der Leitung von Ton Koopman ein Festkonzert. Dr. Armin Raab berichtet über Haydn und das Institut in Köln.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extLst>
                  <a:ext uri="{0D108BD9-81ED-4DB2-BD59-A6C34878D82A}">
                    <a16:rowId xmlns:a16="http://schemas.microsoft.com/office/drawing/2014/main" val="2592371813"/>
                  </a:ext>
                </a:extLst>
              </a:tr>
            </a:tbl>
          </a:graphicData>
        </a:graphic>
      </p:graphicFrame>
      <p:sp>
        <p:nvSpPr>
          <p:cNvPr id="4" name="Text Placeholder 3">
            <a:extLst>
              <a:ext uri="{FF2B5EF4-FFF2-40B4-BE49-F238E27FC236}">
                <a16:creationId xmlns:a16="http://schemas.microsoft.com/office/drawing/2014/main" id="{F940C25D-D9F6-437F-8258-A0BA420053D2}"/>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454819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606F-9890-4DBF-AB17-EDBE657E628D}"/>
              </a:ext>
            </a:extLst>
          </p:cNvPr>
          <p:cNvSpPr>
            <a:spLocks noGrp="1"/>
          </p:cNvSpPr>
          <p:nvPr>
            <p:ph type="title"/>
          </p:nvPr>
        </p:nvSpPr>
        <p:spPr/>
        <p:txBody>
          <a:bodyPr/>
          <a:lstStyle/>
          <a:p>
            <a:r>
              <a:rPr lang="de-DE"/>
              <a:t>Facebook Video-Tabelle mit 30 Sekunden - 4 of 18</a:t>
            </a:r>
            <a:endParaRPr lang="en-US"/>
          </a:p>
        </p:txBody>
      </p:sp>
      <p:graphicFrame>
        <p:nvGraphicFramePr>
          <p:cNvPr id="5" name="Table Placeholder 4">
            <a:extLst>
              <a:ext uri="{FF2B5EF4-FFF2-40B4-BE49-F238E27FC236}">
                <a16:creationId xmlns:a16="http://schemas.microsoft.com/office/drawing/2014/main" id="{3930CFA2-BF6A-4DC8-B05F-0237EFD05904}"/>
              </a:ext>
            </a:extLst>
          </p:cNvPr>
          <p:cNvGraphicFramePr>
            <a:graphicFrameLocks noGrp="1"/>
          </p:cNvGraphicFramePr>
          <p:nvPr>
            <p:ph type="tbl" sz="quarter" idx="13"/>
            <p:extLst>
              <p:ext uri="{D42A27DB-BD31-4B8C-83A1-F6EECF244321}">
                <p14:modId xmlns:p14="http://schemas.microsoft.com/office/powerpoint/2010/main" val="4168140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72271099"/>
                    </a:ext>
                  </a:extLst>
                </a:gridCol>
                <a:gridCol w="987552">
                  <a:extLst>
                    <a:ext uri="{9D8B030D-6E8A-4147-A177-3AD203B41FA5}">
                      <a16:colId xmlns:a16="http://schemas.microsoft.com/office/drawing/2014/main" val="1302438241"/>
                    </a:ext>
                  </a:extLst>
                </a:gridCol>
                <a:gridCol w="987552">
                  <a:extLst>
                    <a:ext uri="{9D8B030D-6E8A-4147-A177-3AD203B41FA5}">
                      <a16:colId xmlns:a16="http://schemas.microsoft.com/office/drawing/2014/main" val="1056510683"/>
                    </a:ext>
                  </a:extLst>
                </a:gridCol>
                <a:gridCol w="987552">
                  <a:extLst>
                    <a:ext uri="{9D8B030D-6E8A-4147-A177-3AD203B41FA5}">
                      <a16:colId xmlns:a16="http://schemas.microsoft.com/office/drawing/2014/main" val="1050156193"/>
                    </a:ext>
                  </a:extLst>
                </a:gridCol>
                <a:gridCol w="987552">
                  <a:extLst>
                    <a:ext uri="{9D8B030D-6E8A-4147-A177-3AD203B41FA5}">
                      <a16:colId xmlns:a16="http://schemas.microsoft.com/office/drawing/2014/main" val="2860058446"/>
                    </a:ext>
                  </a:extLst>
                </a:gridCol>
                <a:gridCol w="987552">
                  <a:extLst>
                    <a:ext uri="{9D8B030D-6E8A-4147-A177-3AD203B41FA5}">
                      <a16:colId xmlns:a16="http://schemas.microsoft.com/office/drawing/2014/main" val="2647202754"/>
                    </a:ext>
                  </a:extLst>
                </a:gridCol>
                <a:gridCol w="987552">
                  <a:extLst>
                    <a:ext uri="{9D8B030D-6E8A-4147-A177-3AD203B41FA5}">
                      <a16:colId xmlns:a16="http://schemas.microsoft.com/office/drawing/2014/main" val="3836458953"/>
                    </a:ext>
                  </a:extLst>
                </a:gridCol>
                <a:gridCol w="987552">
                  <a:extLst>
                    <a:ext uri="{9D8B030D-6E8A-4147-A177-3AD203B41FA5}">
                      <a16:colId xmlns:a16="http://schemas.microsoft.com/office/drawing/2014/main" val="417794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13050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- 2015-06-04 14:38:28</a:t>
                      </a:r>
                      <a:r>
                        <a:rPr kumimoji="0" lang="en-US" sz="1000" b="0" i="0" u="none" strike="noStrike" kern="1200" cap="none" spc="0" normalizeH="0" baseline="0" noProof="0">
                          <a:ln>
                            <a:noFill/>
                          </a:ln>
                          <a:solidFill>
                            <a:prstClr val="black"/>
                          </a:solidFill>
                          <a:effectLst/>
                          <a:uLnTx/>
                          <a:uFillTx/>
                          <a:latin typeface="+mn-lt"/>
                          <a:ea typeface="+mn-ea"/>
                          <a:cs typeface="+mn-cs"/>
                        </a:rPr>
                        <a:t>
One last video with Jacob :) Here's a casual version of the Ray Charles classic "Hallelujah I Just Love Her So" from last weeks rehearsals...this one features Jacob, Shannon Barnett on trombone and Jens Neufang on Bari Sax...arranged and conducted by Torsten Maaß!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extLst>
                  <a:ext uri="{0D108BD9-81ED-4DB2-BD59-A6C34878D82A}">
                    <a16:rowId xmlns:a16="http://schemas.microsoft.com/office/drawing/2014/main" val="39031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- 2015-06-02 13:15:00</a:t>
                      </a:r>
                      <a:r>
                        <a:rPr kumimoji="0" lang="de-DE" sz="1000" b="0" i="0" u="none" strike="noStrike" kern="1200" cap="none" spc="0" normalizeH="0" baseline="0" noProof="0">
                          <a:ln>
                            <a:noFill/>
                          </a:ln>
                          <a:solidFill>
                            <a:prstClr val="black"/>
                          </a:solidFill>
                          <a:effectLst/>
                          <a:uLnTx/>
                          <a:uFillTx/>
                          <a:latin typeface="+mn-lt"/>
                          <a:ea typeface="+mn-ea"/>
                          <a:cs typeface="+mn-cs"/>
                        </a:rPr>
                        <a:t>
Schöne Eindrücke von der "Late Night Serenade" am vergangenen Samstag in der Trinitatiskirche, Köln!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extLst>
                  <a:ext uri="{0D108BD9-81ED-4DB2-BD59-A6C34878D82A}">
                    <a16:rowId xmlns:a16="http://schemas.microsoft.com/office/drawing/2014/main" val="4033125920"/>
                  </a:ext>
                </a:extLst>
              </a:tr>
            </a:tbl>
          </a:graphicData>
        </a:graphic>
      </p:graphicFrame>
      <p:sp>
        <p:nvSpPr>
          <p:cNvPr id="4" name="Text Placeholder 3">
            <a:extLst>
              <a:ext uri="{FF2B5EF4-FFF2-40B4-BE49-F238E27FC236}">
                <a16:creationId xmlns:a16="http://schemas.microsoft.com/office/drawing/2014/main" id="{5D6D32C7-B80A-46CA-8C58-7C9078391A57}"/>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318290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4C875-A910-4E78-9733-73AB7B36C6AC}"/>
              </a:ext>
            </a:extLst>
          </p:cNvPr>
          <p:cNvSpPr>
            <a:spLocks noGrp="1"/>
          </p:cNvSpPr>
          <p:nvPr>
            <p:ph type="title"/>
          </p:nvPr>
        </p:nvSpPr>
        <p:spPr/>
        <p:txBody>
          <a:bodyPr/>
          <a:lstStyle/>
          <a:p>
            <a:r>
              <a:rPr lang="de-DE"/>
              <a:t>Facebook Video-Tabelle mit 30 Sekunden - 5 of 18</a:t>
            </a:r>
            <a:endParaRPr lang="en-US"/>
          </a:p>
        </p:txBody>
      </p:sp>
      <p:graphicFrame>
        <p:nvGraphicFramePr>
          <p:cNvPr id="5" name="Table Placeholder 4">
            <a:extLst>
              <a:ext uri="{FF2B5EF4-FFF2-40B4-BE49-F238E27FC236}">
                <a16:creationId xmlns:a16="http://schemas.microsoft.com/office/drawing/2014/main" id="{D94D773E-07C2-4B59-A4D4-B21CD23CE87B}"/>
              </a:ext>
            </a:extLst>
          </p:cNvPr>
          <p:cNvGraphicFramePr>
            <a:graphicFrameLocks noGrp="1"/>
          </p:cNvGraphicFramePr>
          <p:nvPr>
            <p:ph type="tbl" sz="quarter" idx="13"/>
            <p:extLst>
              <p:ext uri="{D42A27DB-BD31-4B8C-83A1-F6EECF244321}">
                <p14:modId xmlns:p14="http://schemas.microsoft.com/office/powerpoint/2010/main" val="339180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76564946"/>
                    </a:ext>
                  </a:extLst>
                </a:gridCol>
                <a:gridCol w="987552">
                  <a:extLst>
                    <a:ext uri="{9D8B030D-6E8A-4147-A177-3AD203B41FA5}">
                      <a16:colId xmlns:a16="http://schemas.microsoft.com/office/drawing/2014/main" val="3752081891"/>
                    </a:ext>
                  </a:extLst>
                </a:gridCol>
                <a:gridCol w="987552">
                  <a:extLst>
                    <a:ext uri="{9D8B030D-6E8A-4147-A177-3AD203B41FA5}">
                      <a16:colId xmlns:a16="http://schemas.microsoft.com/office/drawing/2014/main" val="4215452363"/>
                    </a:ext>
                  </a:extLst>
                </a:gridCol>
                <a:gridCol w="987552">
                  <a:extLst>
                    <a:ext uri="{9D8B030D-6E8A-4147-A177-3AD203B41FA5}">
                      <a16:colId xmlns:a16="http://schemas.microsoft.com/office/drawing/2014/main" val="2317130714"/>
                    </a:ext>
                  </a:extLst>
                </a:gridCol>
                <a:gridCol w="987552">
                  <a:extLst>
                    <a:ext uri="{9D8B030D-6E8A-4147-A177-3AD203B41FA5}">
                      <a16:colId xmlns:a16="http://schemas.microsoft.com/office/drawing/2014/main" val="2512776635"/>
                    </a:ext>
                  </a:extLst>
                </a:gridCol>
                <a:gridCol w="987552">
                  <a:extLst>
                    <a:ext uri="{9D8B030D-6E8A-4147-A177-3AD203B41FA5}">
                      <a16:colId xmlns:a16="http://schemas.microsoft.com/office/drawing/2014/main" val="86337176"/>
                    </a:ext>
                  </a:extLst>
                </a:gridCol>
                <a:gridCol w="987552">
                  <a:extLst>
                    <a:ext uri="{9D8B030D-6E8A-4147-A177-3AD203B41FA5}">
                      <a16:colId xmlns:a16="http://schemas.microsoft.com/office/drawing/2014/main" val="937804511"/>
                    </a:ext>
                  </a:extLst>
                </a:gridCol>
                <a:gridCol w="987552">
                  <a:extLst>
                    <a:ext uri="{9D8B030D-6E8A-4147-A177-3AD203B41FA5}">
                      <a16:colId xmlns:a16="http://schemas.microsoft.com/office/drawing/2014/main" val="3940217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63632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- 2015-06-01 11:14:04</a:t>
                      </a:r>
                      <a:r>
                        <a:rPr kumimoji="0" lang="en-US" sz="1000" b="0" i="0" u="none" strike="noStrike" kern="1200" cap="none" spc="0" normalizeH="0" baseline="0" noProof="0">
                          <a:ln>
                            <a:noFill/>
                          </a:ln>
                          <a:solidFill>
                            <a:prstClr val="black"/>
                          </a:solidFill>
                          <a:effectLst/>
                          <a:uLnTx/>
                          <a:uFillTx/>
                          <a:latin typeface="+mn-lt"/>
                          <a:ea typeface="+mn-ea"/>
                          <a:cs typeface="+mn-cs"/>
                        </a:rPr>
                        <a:t>
Another session at the cutting table, editing bits and pieces together to make a complete puzzle :) Here's a snippet from one of our rehearsals with the effervescent Jacob Collier, with a few clips from the Philharmonie for good measure! Besides Jacob we also hear from Paul Shigihara and Andy Haderer...arranged and conducted by Torsten Maaß!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5423</a:t>
                      </a:r>
                    </a:p>
                  </a:txBody>
                  <a:tcPr/>
                </a:tc>
                <a:extLst>
                  <a:ext uri="{0D108BD9-81ED-4DB2-BD59-A6C34878D82A}">
                    <a16:rowId xmlns:a16="http://schemas.microsoft.com/office/drawing/2014/main" val="2090718215"/>
                  </a:ext>
                </a:extLst>
              </a:tr>
            </a:tbl>
          </a:graphicData>
        </a:graphic>
      </p:graphicFrame>
      <p:sp>
        <p:nvSpPr>
          <p:cNvPr id="4" name="Text Placeholder 3">
            <a:extLst>
              <a:ext uri="{FF2B5EF4-FFF2-40B4-BE49-F238E27FC236}">
                <a16:creationId xmlns:a16="http://schemas.microsoft.com/office/drawing/2014/main" id="{74360EE3-AB33-4422-8E66-74BBEABC1AA9}"/>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967459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98D1D-37BF-4BA2-B8B8-2126F765047B}"/>
              </a:ext>
            </a:extLst>
          </p:cNvPr>
          <p:cNvSpPr>
            <a:spLocks noGrp="1"/>
          </p:cNvSpPr>
          <p:nvPr>
            <p:ph type="title"/>
          </p:nvPr>
        </p:nvSpPr>
        <p:spPr/>
        <p:txBody>
          <a:bodyPr/>
          <a:lstStyle/>
          <a:p>
            <a:r>
              <a:rPr lang="de-DE"/>
              <a:t>Facebook Video-Tabelle mit 30 Sekunden - 6 of 18</a:t>
            </a:r>
            <a:endParaRPr lang="en-US"/>
          </a:p>
        </p:txBody>
      </p:sp>
      <p:graphicFrame>
        <p:nvGraphicFramePr>
          <p:cNvPr id="5" name="Table Placeholder 4">
            <a:extLst>
              <a:ext uri="{FF2B5EF4-FFF2-40B4-BE49-F238E27FC236}">
                <a16:creationId xmlns:a16="http://schemas.microsoft.com/office/drawing/2014/main" id="{138EC7DB-ED71-4FEB-A45E-CFDC05BFF6FC}"/>
              </a:ext>
            </a:extLst>
          </p:cNvPr>
          <p:cNvGraphicFramePr>
            <a:graphicFrameLocks noGrp="1"/>
          </p:cNvGraphicFramePr>
          <p:nvPr>
            <p:ph type="tbl" sz="quarter" idx="13"/>
            <p:extLst>
              <p:ext uri="{D42A27DB-BD31-4B8C-83A1-F6EECF244321}">
                <p14:modId xmlns:p14="http://schemas.microsoft.com/office/powerpoint/2010/main" val="361141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91746294"/>
                    </a:ext>
                  </a:extLst>
                </a:gridCol>
                <a:gridCol w="987552">
                  <a:extLst>
                    <a:ext uri="{9D8B030D-6E8A-4147-A177-3AD203B41FA5}">
                      <a16:colId xmlns:a16="http://schemas.microsoft.com/office/drawing/2014/main" val="1384519214"/>
                    </a:ext>
                  </a:extLst>
                </a:gridCol>
                <a:gridCol w="987552">
                  <a:extLst>
                    <a:ext uri="{9D8B030D-6E8A-4147-A177-3AD203B41FA5}">
                      <a16:colId xmlns:a16="http://schemas.microsoft.com/office/drawing/2014/main" val="3600727914"/>
                    </a:ext>
                  </a:extLst>
                </a:gridCol>
                <a:gridCol w="987552">
                  <a:extLst>
                    <a:ext uri="{9D8B030D-6E8A-4147-A177-3AD203B41FA5}">
                      <a16:colId xmlns:a16="http://schemas.microsoft.com/office/drawing/2014/main" val="3185272036"/>
                    </a:ext>
                  </a:extLst>
                </a:gridCol>
                <a:gridCol w="987552">
                  <a:extLst>
                    <a:ext uri="{9D8B030D-6E8A-4147-A177-3AD203B41FA5}">
                      <a16:colId xmlns:a16="http://schemas.microsoft.com/office/drawing/2014/main" val="239072289"/>
                    </a:ext>
                  </a:extLst>
                </a:gridCol>
                <a:gridCol w="987552">
                  <a:extLst>
                    <a:ext uri="{9D8B030D-6E8A-4147-A177-3AD203B41FA5}">
                      <a16:colId xmlns:a16="http://schemas.microsoft.com/office/drawing/2014/main" val="1365658949"/>
                    </a:ext>
                  </a:extLst>
                </a:gridCol>
                <a:gridCol w="987552">
                  <a:extLst>
                    <a:ext uri="{9D8B030D-6E8A-4147-A177-3AD203B41FA5}">
                      <a16:colId xmlns:a16="http://schemas.microsoft.com/office/drawing/2014/main" val="159324753"/>
                    </a:ext>
                  </a:extLst>
                </a:gridCol>
                <a:gridCol w="987552">
                  <a:extLst>
                    <a:ext uri="{9D8B030D-6E8A-4147-A177-3AD203B41FA5}">
                      <a16:colId xmlns:a16="http://schemas.microsoft.com/office/drawing/2014/main" val="953149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79284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Rundfunkchor - 2015-05-28 18:02:47</a:t>
                      </a:r>
                      <a:r>
                        <a:rPr kumimoji="0" lang="en-US" sz="1000" b="0" i="0" u="none" strike="noStrike" kern="1200" cap="none" spc="0" normalizeH="0" baseline="0" noProof="0">
                          <a:ln>
                            <a:noFill/>
                          </a:ln>
                          <a:solidFill>
                            <a:prstClr val="black"/>
                          </a:solidFill>
                          <a:effectLst/>
                          <a:uLnTx/>
                          <a:uFillTx/>
                          <a:latin typeface="+mn-lt"/>
                          <a:ea typeface="+mn-ea"/>
                          <a:cs typeface="+mn-cs"/>
                        </a:rPr>
                        <a:t>
Probeneinblicke mit der Starsängerin Barbara Hendricks für die Late Night Serenade: Great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4216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- 2015-05-27 20:09:08</a:t>
                      </a:r>
                      <a:r>
                        <a:rPr kumimoji="0" lang="de-DE" sz="1000" b="0" i="0" u="none" strike="noStrike" kern="1200" cap="none" spc="0" normalizeH="0" baseline="0" noProof="0">
                          <a:ln>
                            <a:noFill/>
                          </a:ln>
                          <a:solidFill>
                            <a:prstClr val="black"/>
                          </a:solidFill>
                          <a:effectLst/>
                          <a:uLnTx/>
                          <a:uFillTx/>
                          <a:latin typeface="+mn-lt"/>
                          <a:ea typeface="+mn-ea"/>
                          <a:cs typeface="+mn-cs"/>
                        </a:rPr>
                        <a:t>
Marek Janowski probt mit dem WDR Sinfonieorchester Köln Richard Strauss' "Metamorphosen" für 23 Solostreicher. Am kommenden Freitag und Samstag zu hören im gleichnamigen Konzerten.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99289648"/>
                  </a:ext>
                </a:extLst>
              </a:tr>
            </a:tbl>
          </a:graphicData>
        </a:graphic>
      </p:graphicFrame>
      <p:sp>
        <p:nvSpPr>
          <p:cNvPr id="4" name="Text Placeholder 3">
            <a:extLst>
              <a:ext uri="{FF2B5EF4-FFF2-40B4-BE49-F238E27FC236}">
                <a16:creationId xmlns:a16="http://schemas.microsoft.com/office/drawing/2014/main" id="{6B928576-1BA7-410A-86F6-50EAFC5ABC73}"/>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3433233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DFDFF-843F-4BAF-92C0-348CBA4E1AC9}"/>
              </a:ext>
            </a:extLst>
          </p:cNvPr>
          <p:cNvSpPr>
            <a:spLocks noGrp="1"/>
          </p:cNvSpPr>
          <p:nvPr>
            <p:ph type="title"/>
          </p:nvPr>
        </p:nvSpPr>
        <p:spPr/>
        <p:txBody>
          <a:bodyPr/>
          <a:lstStyle/>
          <a:p>
            <a:r>
              <a:rPr lang="de-DE"/>
              <a:t>Facebook Video-Tabelle mit 30 Sekunden - 7 of 18</a:t>
            </a:r>
            <a:endParaRPr lang="en-US"/>
          </a:p>
        </p:txBody>
      </p:sp>
      <p:graphicFrame>
        <p:nvGraphicFramePr>
          <p:cNvPr id="5" name="Table Placeholder 4">
            <a:extLst>
              <a:ext uri="{FF2B5EF4-FFF2-40B4-BE49-F238E27FC236}">
                <a16:creationId xmlns:a16="http://schemas.microsoft.com/office/drawing/2014/main" id="{CB9EE533-DC11-4A86-80EC-3EDC8E593C7E}"/>
              </a:ext>
            </a:extLst>
          </p:cNvPr>
          <p:cNvGraphicFramePr>
            <a:graphicFrameLocks noGrp="1"/>
          </p:cNvGraphicFramePr>
          <p:nvPr>
            <p:ph type="tbl" sz="quarter" idx="13"/>
            <p:extLst>
              <p:ext uri="{D42A27DB-BD31-4B8C-83A1-F6EECF244321}">
                <p14:modId xmlns:p14="http://schemas.microsoft.com/office/powerpoint/2010/main" val="1035584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05917267"/>
                    </a:ext>
                  </a:extLst>
                </a:gridCol>
                <a:gridCol w="987552">
                  <a:extLst>
                    <a:ext uri="{9D8B030D-6E8A-4147-A177-3AD203B41FA5}">
                      <a16:colId xmlns:a16="http://schemas.microsoft.com/office/drawing/2014/main" val="1903168079"/>
                    </a:ext>
                  </a:extLst>
                </a:gridCol>
                <a:gridCol w="987552">
                  <a:extLst>
                    <a:ext uri="{9D8B030D-6E8A-4147-A177-3AD203B41FA5}">
                      <a16:colId xmlns:a16="http://schemas.microsoft.com/office/drawing/2014/main" val="860690303"/>
                    </a:ext>
                  </a:extLst>
                </a:gridCol>
                <a:gridCol w="987552">
                  <a:extLst>
                    <a:ext uri="{9D8B030D-6E8A-4147-A177-3AD203B41FA5}">
                      <a16:colId xmlns:a16="http://schemas.microsoft.com/office/drawing/2014/main" val="2993331479"/>
                    </a:ext>
                  </a:extLst>
                </a:gridCol>
                <a:gridCol w="987552">
                  <a:extLst>
                    <a:ext uri="{9D8B030D-6E8A-4147-A177-3AD203B41FA5}">
                      <a16:colId xmlns:a16="http://schemas.microsoft.com/office/drawing/2014/main" val="2788071737"/>
                    </a:ext>
                  </a:extLst>
                </a:gridCol>
                <a:gridCol w="987552">
                  <a:extLst>
                    <a:ext uri="{9D8B030D-6E8A-4147-A177-3AD203B41FA5}">
                      <a16:colId xmlns:a16="http://schemas.microsoft.com/office/drawing/2014/main" val="3221043015"/>
                    </a:ext>
                  </a:extLst>
                </a:gridCol>
                <a:gridCol w="987552">
                  <a:extLst>
                    <a:ext uri="{9D8B030D-6E8A-4147-A177-3AD203B41FA5}">
                      <a16:colId xmlns:a16="http://schemas.microsoft.com/office/drawing/2014/main" val="4002457530"/>
                    </a:ext>
                  </a:extLst>
                </a:gridCol>
                <a:gridCol w="987552">
                  <a:extLst>
                    <a:ext uri="{9D8B030D-6E8A-4147-A177-3AD203B41FA5}">
                      <a16:colId xmlns:a16="http://schemas.microsoft.com/office/drawing/2014/main" val="69680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99776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- 2015-05-27 17:46:13</a:t>
                      </a:r>
                      <a:r>
                        <a:rPr kumimoji="0" lang="de-DE" sz="1000" b="0" i="0" u="none" strike="noStrike" kern="1200" cap="none" spc="0" normalizeH="0" baseline="0" noProof="0">
                          <a:ln>
                            <a:noFill/>
                          </a:ln>
                          <a:solidFill>
                            <a:prstClr val="black"/>
                          </a:solidFill>
                          <a:effectLst/>
                          <a:uLnTx/>
                          <a:uFillTx/>
                          <a:latin typeface="+mn-lt"/>
                          <a:ea typeface="+mn-ea"/>
                          <a:cs typeface="+mn-cs"/>
                        </a:rPr>
                        <a:t>
Das Konzert wird Spitze!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701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- 2015-05-27 15:17:52</a:t>
                      </a:r>
                      <a:r>
                        <a:rPr kumimoji="0" lang="en-US" sz="1000" b="0" i="0" u="none" strike="noStrike" kern="1200" cap="none" spc="0" normalizeH="0" baseline="0" noProof="0">
                          <a:ln>
                            <a:noFill/>
                          </a:ln>
                          <a:solidFill>
                            <a:prstClr val="black"/>
                          </a:solidFill>
                          <a:effectLst/>
                          <a:uLnTx/>
                          <a:uFillTx/>
                          <a:latin typeface="+mn-lt"/>
                          <a:ea typeface="+mn-ea"/>
                          <a:cs typeface="+mn-cs"/>
                        </a:rPr>
                        <a:t>
LIVE STREAM 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8718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Sinfonieorchester - 2015-05-21 14:00:00</a:t>
                      </a:r>
                      <a:r>
                        <a:rPr kumimoji="0" lang="en-US" sz="1000" b="0" i="0" u="none" strike="noStrike" kern="1200" cap="none" spc="0" normalizeH="0" baseline="0" noProof="0">
                          <a:ln>
                            <a:noFill/>
                          </a:ln>
                          <a:solidFill>
                            <a:prstClr val="black"/>
                          </a:solidFill>
                          <a:effectLst/>
                          <a:uLnTx/>
                          <a:uFillTx/>
                          <a:latin typeface="+mn-lt"/>
                          <a:ea typeface="+mn-ea"/>
                          <a:cs typeface="+mn-cs"/>
                        </a:rPr>
                        <a:t>
Momentan produziert das WDR Sinfonieorchester ein spannendes Werk aus dem 20. Jahrhundert: "Musique pour les soupers du Roi Ubu" von Bernd Alois Zimmermann. Bald auch im Radio zu hören!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84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- 2015-05-10 00:09:21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39463197"/>
                  </a:ext>
                </a:extLst>
              </a:tr>
            </a:tbl>
          </a:graphicData>
        </a:graphic>
      </p:graphicFrame>
      <p:sp>
        <p:nvSpPr>
          <p:cNvPr id="4" name="Text Placeholder 3">
            <a:extLst>
              <a:ext uri="{FF2B5EF4-FFF2-40B4-BE49-F238E27FC236}">
                <a16:creationId xmlns:a16="http://schemas.microsoft.com/office/drawing/2014/main" id="{65D6A980-6C9F-4707-B0A2-DD48CEBD622C}"/>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692759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3F81F-61E1-4D45-8BA1-FEC3617898B4}"/>
              </a:ext>
            </a:extLst>
          </p:cNvPr>
          <p:cNvSpPr>
            <a:spLocks noGrp="1"/>
          </p:cNvSpPr>
          <p:nvPr>
            <p:ph type="title"/>
          </p:nvPr>
        </p:nvSpPr>
        <p:spPr/>
        <p:txBody>
          <a:bodyPr/>
          <a:lstStyle/>
          <a:p>
            <a:r>
              <a:rPr lang="de-DE"/>
              <a:t>Facebook Video-Tabelle mit 30 Sekunden - 8 of 18</a:t>
            </a:r>
            <a:endParaRPr lang="en-US"/>
          </a:p>
        </p:txBody>
      </p:sp>
      <p:graphicFrame>
        <p:nvGraphicFramePr>
          <p:cNvPr id="5" name="Table Placeholder 4">
            <a:extLst>
              <a:ext uri="{FF2B5EF4-FFF2-40B4-BE49-F238E27FC236}">
                <a16:creationId xmlns:a16="http://schemas.microsoft.com/office/drawing/2014/main" id="{254E72FD-FB94-48DC-963D-9AB29E8F6948}"/>
              </a:ext>
            </a:extLst>
          </p:cNvPr>
          <p:cNvGraphicFramePr>
            <a:graphicFrameLocks noGrp="1"/>
          </p:cNvGraphicFramePr>
          <p:nvPr>
            <p:ph type="tbl" sz="quarter" idx="13"/>
            <p:extLst>
              <p:ext uri="{D42A27DB-BD31-4B8C-83A1-F6EECF244321}">
                <p14:modId xmlns:p14="http://schemas.microsoft.com/office/powerpoint/2010/main" val="3047980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60918535"/>
                    </a:ext>
                  </a:extLst>
                </a:gridCol>
                <a:gridCol w="987552">
                  <a:extLst>
                    <a:ext uri="{9D8B030D-6E8A-4147-A177-3AD203B41FA5}">
                      <a16:colId xmlns:a16="http://schemas.microsoft.com/office/drawing/2014/main" val="274952218"/>
                    </a:ext>
                  </a:extLst>
                </a:gridCol>
                <a:gridCol w="987552">
                  <a:extLst>
                    <a:ext uri="{9D8B030D-6E8A-4147-A177-3AD203B41FA5}">
                      <a16:colId xmlns:a16="http://schemas.microsoft.com/office/drawing/2014/main" val="1521204127"/>
                    </a:ext>
                  </a:extLst>
                </a:gridCol>
                <a:gridCol w="987552">
                  <a:extLst>
                    <a:ext uri="{9D8B030D-6E8A-4147-A177-3AD203B41FA5}">
                      <a16:colId xmlns:a16="http://schemas.microsoft.com/office/drawing/2014/main" val="1133207483"/>
                    </a:ext>
                  </a:extLst>
                </a:gridCol>
                <a:gridCol w="987552">
                  <a:extLst>
                    <a:ext uri="{9D8B030D-6E8A-4147-A177-3AD203B41FA5}">
                      <a16:colId xmlns:a16="http://schemas.microsoft.com/office/drawing/2014/main" val="1984158921"/>
                    </a:ext>
                  </a:extLst>
                </a:gridCol>
                <a:gridCol w="987552">
                  <a:extLst>
                    <a:ext uri="{9D8B030D-6E8A-4147-A177-3AD203B41FA5}">
                      <a16:colId xmlns:a16="http://schemas.microsoft.com/office/drawing/2014/main" val="2072031946"/>
                    </a:ext>
                  </a:extLst>
                </a:gridCol>
                <a:gridCol w="987552">
                  <a:extLst>
                    <a:ext uri="{9D8B030D-6E8A-4147-A177-3AD203B41FA5}">
                      <a16:colId xmlns:a16="http://schemas.microsoft.com/office/drawing/2014/main" val="1848048083"/>
                    </a:ext>
                  </a:extLst>
                </a:gridCol>
                <a:gridCol w="987552">
                  <a:extLst>
                    <a:ext uri="{9D8B030D-6E8A-4147-A177-3AD203B41FA5}">
                      <a16:colId xmlns:a16="http://schemas.microsoft.com/office/drawing/2014/main" val="3162781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4188348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- 2015-04-30 15:00:00</a:t>
                      </a:r>
                      <a:r>
                        <a:rPr kumimoji="0" lang="de-DE" sz="1000" b="0" i="0" u="none" strike="noStrike" kern="1200" cap="none" spc="0" normalizeH="0" baseline="0" noProof="0">
                          <a:ln>
                            <a:noFill/>
                          </a:ln>
                          <a:solidFill>
                            <a:prstClr val="black"/>
                          </a:solidFill>
                          <a:effectLst/>
                          <a:uLnTx/>
                          <a:uFillTx/>
                          <a:latin typeface="+mn-lt"/>
                          <a:ea typeface="+mn-ea"/>
                          <a:cs typeface="+mn-cs"/>
                        </a:rPr>
                        <a:t>
Vor kurzem fand die Pressekonferenz statt, auf der die Saison 2015/2016 des WDR Sinfonieorchesters vorgestellt wurde. Hier gibt es einen exklusiven Einblick mit Informationen um und über die neue Spielzeit vom Manager des WDR Sinfonieorchesters, vom Chefdirigenten, dem Hauptabteilungsleiter und der Hörfunkdirektorin des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188052"/>
                  </a:ext>
                </a:extLst>
              </a:tr>
            </a:tbl>
          </a:graphicData>
        </a:graphic>
      </p:graphicFrame>
      <p:sp>
        <p:nvSpPr>
          <p:cNvPr id="4" name="Text Placeholder 3">
            <a:extLst>
              <a:ext uri="{FF2B5EF4-FFF2-40B4-BE49-F238E27FC236}">
                <a16:creationId xmlns:a16="http://schemas.microsoft.com/office/drawing/2014/main" id="{0BAF20CC-6981-4F81-B9C6-322E423F19AC}"/>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209965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BB9C6-1940-46E3-8267-A82BF6B66B8E}"/>
              </a:ext>
            </a:extLst>
          </p:cNvPr>
          <p:cNvSpPr>
            <a:spLocks noGrp="1"/>
          </p:cNvSpPr>
          <p:nvPr>
            <p:ph type="title"/>
          </p:nvPr>
        </p:nvSpPr>
        <p:spPr/>
        <p:txBody>
          <a:bodyPr/>
          <a:lstStyle/>
          <a:p>
            <a:r>
              <a:rPr lang="de-DE"/>
              <a:t>Facebook Video-Tabelle mit 30 Sekunden - 9 of 18</a:t>
            </a:r>
            <a:endParaRPr lang="en-US"/>
          </a:p>
        </p:txBody>
      </p:sp>
      <p:graphicFrame>
        <p:nvGraphicFramePr>
          <p:cNvPr id="5" name="Table Placeholder 4">
            <a:extLst>
              <a:ext uri="{FF2B5EF4-FFF2-40B4-BE49-F238E27FC236}">
                <a16:creationId xmlns:a16="http://schemas.microsoft.com/office/drawing/2014/main" id="{047EEE41-3BFB-4D9C-8EBC-8F78F8F1BC6B}"/>
              </a:ext>
            </a:extLst>
          </p:cNvPr>
          <p:cNvGraphicFramePr>
            <a:graphicFrameLocks noGrp="1"/>
          </p:cNvGraphicFramePr>
          <p:nvPr>
            <p:ph type="tbl" sz="quarter" idx="13"/>
            <p:extLst>
              <p:ext uri="{D42A27DB-BD31-4B8C-83A1-F6EECF244321}">
                <p14:modId xmlns:p14="http://schemas.microsoft.com/office/powerpoint/2010/main" val="4121014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860679"/>
                    </a:ext>
                  </a:extLst>
                </a:gridCol>
                <a:gridCol w="987552">
                  <a:extLst>
                    <a:ext uri="{9D8B030D-6E8A-4147-A177-3AD203B41FA5}">
                      <a16:colId xmlns:a16="http://schemas.microsoft.com/office/drawing/2014/main" val="3568221883"/>
                    </a:ext>
                  </a:extLst>
                </a:gridCol>
                <a:gridCol w="987552">
                  <a:extLst>
                    <a:ext uri="{9D8B030D-6E8A-4147-A177-3AD203B41FA5}">
                      <a16:colId xmlns:a16="http://schemas.microsoft.com/office/drawing/2014/main" val="2007758918"/>
                    </a:ext>
                  </a:extLst>
                </a:gridCol>
                <a:gridCol w="987552">
                  <a:extLst>
                    <a:ext uri="{9D8B030D-6E8A-4147-A177-3AD203B41FA5}">
                      <a16:colId xmlns:a16="http://schemas.microsoft.com/office/drawing/2014/main" val="2245588162"/>
                    </a:ext>
                  </a:extLst>
                </a:gridCol>
                <a:gridCol w="987552">
                  <a:extLst>
                    <a:ext uri="{9D8B030D-6E8A-4147-A177-3AD203B41FA5}">
                      <a16:colId xmlns:a16="http://schemas.microsoft.com/office/drawing/2014/main" val="2779473395"/>
                    </a:ext>
                  </a:extLst>
                </a:gridCol>
                <a:gridCol w="987552">
                  <a:extLst>
                    <a:ext uri="{9D8B030D-6E8A-4147-A177-3AD203B41FA5}">
                      <a16:colId xmlns:a16="http://schemas.microsoft.com/office/drawing/2014/main" val="1843898892"/>
                    </a:ext>
                  </a:extLst>
                </a:gridCol>
                <a:gridCol w="987552">
                  <a:extLst>
                    <a:ext uri="{9D8B030D-6E8A-4147-A177-3AD203B41FA5}">
                      <a16:colId xmlns:a16="http://schemas.microsoft.com/office/drawing/2014/main" val="681009020"/>
                    </a:ext>
                  </a:extLst>
                </a:gridCol>
                <a:gridCol w="987552">
                  <a:extLst>
                    <a:ext uri="{9D8B030D-6E8A-4147-A177-3AD203B41FA5}">
                      <a16:colId xmlns:a16="http://schemas.microsoft.com/office/drawing/2014/main" val="3761573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85182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- 2015-04-29 23:16:05</a:t>
                      </a:r>
                      <a:r>
                        <a:rPr kumimoji="0" lang="en-US" sz="1000" b="0" i="0" u="none" strike="noStrike" kern="1200" cap="none" spc="0" normalizeH="0" baseline="0" noProof="0">
                          <a:ln>
                            <a:noFill/>
                          </a:ln>
                          <a:solidFill>
                            <a:prstClr val="black"/>
                          </a:solidFill>
                          <a:effectLst/>
                          <a:uLnTx/>
                          <a:uFillTx/>
                          <a:latin typeface="+mn-lt"/>
                          <a:ea typeface="+mn-ea"/>
                          <a:cs typeface="+mn-cs"/>
                        </a:rPr>
                        <a:t>
Last week, playing with Maria Schneider, was such a treat! We got to play a lot of great new music! One of the two old tunes was Gumba Blue, a chart that Maria wrote in 1984...here's a video from one of the rehearsals, featuring Shannon Barnett, Ruud Breuls, special guest Gary Versace on accordion and Karolina Strassmayer.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258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- 2015-04-28 21:43:16</a:t>
                      </a:r>
                      <a:r>
                        <a:rPr kumimoji="0" lang="en-US" sz="1000" b="0" i="0" u="none" strike="noStrike" kern="1200" cap="none" spc="0" normalizeH="0" baseline="0" noProof="0">
                          <a:ln>
                            <a:noFill/>
                          </a:ln>
                          <a:solidFill>
                            <a:prstClr val="black"/>
                          </a:solidFill>
                          <a:effectLst/>
                          <a:uLnTx/>
                          <a:uFillTx/>
                          <a:latin typeface="+mn-lt"/>
                          <a:ea typeface="+mn-ea"/>
                          <a:cs typeface="+mn-cs"/>
                        </a:rPr>
                        <a:t>
Electrified pensiveness!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39412991"/>
                  </a:ext>
                </a:extLst>
              </a:tr>
            </a:tbl>
          </a:graphicData>
        </a:graphic>
      </p:graphicFrame>
      <p:sp>
        <p:nvSpPr>
          <p:cNvPr id="4" name="Text Placeholder 3">
            <a:extLst>
              <a:ext uri="{FF2B5EF4-FFF2-40B4-BE49-F238E27FC236}">
                <a16:creationId xmlns:a16="http://schemas.microsoft.com/office/drawing/2014/main" id="{C9D93548-D1D4-4589-92DB-0766A1B229E0}"/>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608434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EBFD-B172-4C1E-B34F-E1F1B481FE34}"/>
              </a:ext>
            </a:extLst>
          </p:cNvPr>
          <p:cNvSpPr>
            <a:spLocks noGrp="1"/>
          </p:cNvSpPr>
          <p:nvPr>
            <p:ph type="title"/>
          </p:nvPr>
        </p:nvSpPr>
        <p:spPr/>
        <p:txBody>
          <a:bodyPr/>
          <a:lstStyle/>
          <a:p>
            <a:r>
              <a:rPr lang="de-DE"/>
              <a:t>Facebook Video-Tabelle mit 30 Sekunden - 10 of 18</a:t>
            </a:r>
            <a:endParaRPr lang="en-US"/>
          </a:p>
        </p:txBody>
      </p:sp>
      <p:graphicFrame>
        <p:nvGraphicFramePr>
          <p:cNvPr id="5" name="Table Placeholder 4">
            <a:extLst>
              <a:ext uri="{FF2B5EF4-FFF2-40B4-BE49-F238E27FC236}">
                <a16:creationId xmlns:a16="http://schemas.microsoft.com/office/drawing/2014/main" id="{AF3AC1F3-5EEB-4CD7-BD90-462E84ECB7A4}"/>
              </a:ext>
            </a:extLst>
          </p:cNvPr>
          <p:cNvGraphicFramePr>
            <a:graphicFrameLocks noGrp="1"/>
          </p:cNvGraphicFramePr>
          <p:nvPr>
            <p:ph type="tbl" sz="quarter" idx="13"/>
            <p:extLst>
              <p:ext uri="{D42A27DB-BD31-4B8C-83A1-F6EECF244321}">
                <p14:modId xmlns:p14="http://schemas.microsoft.com/office/powerpoint/2010/main" val="3947211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52939281"/>
                    </a:ext>
                  </a:extLst>
                </a:gridCol>
                <a:gridCol w="987552">
                  <a:extLst>
                    <a:ext uri="{9D8B030D-6E8A-4147-A177-3AD203B41FA5}">
                      <a16:colId xmlns:a16="http://schemas.microsoft.com/office/drawing/2014/main" val="107052784"/>
                    </a:ext>
                  </a:extLst>
                </a:gridCol>
                <a:gridCol w="987552">
                  <a:extLst>
                    <a:ext uri="{9D8B030D-6E8A-4147-A177-3AD203B41FA5}">
                      <a16:colId xmlns:a16="http://schemas.microsoft.com/office/drawing/2014/main" val="643185135"/>
                    </a:ext>
                  </a:extLst>
                </a:gridCol>
                <a:gridCol w="987552">
                  <a:extLst>
                    <a:ext uri="{9D8B030D-6E8A-4147-A177-3AD203B41FA5}">
                      <a16:colId xmlns:a16="http://schemas.microsoft.com/office/drawing/2014/main" val="3707721370"/>
                    </a:ext>
                  </a:extLst>
                </a:gridCol>
                <a:gridCol w="987552">
                  <a:extLst>
                    <a:ext uri="{9D8B030D-6E8A-4147-A177-3AD203B41FA5}">
                      <a16:colId xmlns:a16="http://schemas.microsoft.com/office/drawing/2014/main" val="560929030"/>
                    </a:ext>
                  </a:extLst>
                </a:gridCol>
                <a:gridCol w="987552">
                  <a:extLst>
                    <a:ext uri="{9D8B030D-6E8A-4147-A177-3AD203B41FA5}">
                      <a16:colId xmlns:a16="http://schemas.microsoft.com/office/drawing/2014/main" val="371119026"/>
                    </a:ext>
                  </a:extLst>
                </a:gridCol>
                <a:gridCol w="987552">
                  <a:extLst>
                    <a:ext uri="{9D8B030D-6E8A-4147-A177-3AD203B41FA5}">
                      <a16:colId xmlns:a16="http://schemas.microsoft.com/office/drawing/2014/main" val="1756894521"/>
                    </a:ext>
                  </a:extLst>
                </a:gridCol>
                <a:gridCol w="987552">
                  <a:extLst>
                    <a:ext uri="{9D8B030D-6E8A-4147-A177-3AD203B41FA5}">
                      <a16:colId xmlns:a16="http://schemas.microsoft.com/office/drawing/2014/main" val="1612599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08631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- 2015-04-26 08:53:23</a:t>
                      </a:r>
                      <a:r>
                        <a:rPr kumimoji="0" lang="en-US" sz="1000" b="0" i="0" u="none" strike="noStrike" kern="1200" cap="none" spc="0" normalizeH="0" baseline="0" noProof="0">
                          <a:ln>
                            <a:noFill/>
                          </a:ln>
                          <a:solidFill>
                            <a:prstClr val="black"/>
                          </a:solidFill>
                          <a:effectLst/>
                          <a:uLnTx/>
                          <a:uFillTx/>
                          <a:latin typeface="+mn-lt"/>
                          <a:ea typeface="+mn-ea"/>
                          <a:cs typeface="+mn-cs"/>
                        </a:rPr>
                        <a:t>
Look kids, it's the Lick!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69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- 2015-04-25 10:02:08</a:t>
                      </a:r>
                      <a:r>
                        <a:rPr kumimoji="0" lang="en-US" sz="1000" b="0" i="0" u="none" strike="noStrike" kern="1200" cap="none" spc="0" normalizeH="0" baseline="0" noProof="0">
                          <a:ln>
                            <a:noFill/>
                          </a:ln>
                          <a:solidFill>
                            <a:prstClr val="black"/>
                          </a:solidFill>
                          <a:effectLst/>
                          <a:uLnTx/>
                          <a:uFillTx/>
                          <a:latin typeface="+mn-lt"/>
                          <a:ea typeface="+mn-ea"/>
                          <a:cs typeface="+mn-cs"/>
                        </a:rPr>
                        <a:t>
One of the tunes we played with Jackie Terrasson was Mike Abene's beautiful rendering of the Charlie Chaplin classic "Smile". To hear the whole concert, tune in on tuesday on WDR3!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43596173"/>
                  </a:ext>
                </a:extLst>
              </a:tr>
            </a:tbl>
          </a:graphicData>
        </a:graphic>
      </p:graphicFrame>
      <p:sp>
        <p:nvSpPr>
          <p:cNvPr id="4" name="Text Placeholder 3">
            <a:extLst>
              <a:ext uri="{FF2B5EF4-FFF2-40B4-BE49-F238E27FC236}">
                <a16:creationId xmlns:a16="http://schemas.microsoft.com/office/drawing/2014/main" id="{6955FB32-1578-46DD-81FD-EB213F70EE51}"/>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226049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3C97B-7D34-4091-8EC1-FF5D56F0162C}"/>
              </a:ext>
            </a:extLst>
          </p:cNvPr>
          <p:cNvSpPr>
            <a:spLocks noGrp="1"/>
          </p:cNvSpPr>
          <p:nvPr>
            <p:ph type="title"/>
          </p:nvPr>
        </p:nvSpPr>
        <p:spPr/>
        <p:txBody>
          <a:bodyPr/>
          <a:lstStyle/>
          <a:p>
            <a:r>
              <a:rPr lang="de-DE"/>
              <a:t>Facebook Video-Tabelle mit 30 Sekunden - 11 of 18</a:t>
            </a:r>
            <a:endParaRPr lang="en-US"/>
          </a:p>
        </p:txBody>
      </p:sp>
      <p:graphicFrame>
        <p:nvGraphicFramePr>
          <p:cNvPr id="5" name="Table Placeholder 4">
            <a:extLst>
              <a:ext uri="{FF2B5EF4-FFF2-40B4-BE49-F238E27FC236}">
                <a16:creationId xmlns:a16="http://schemas.microsoft.com/office/drawing/2014/main" id="{FE572A15-0420-4D20-91E6-0C680DD7D5C9}"/>
              </a:ext>
            </a:extLst>
          </p:cNvPr>
          <p:cNvGraphicFramePr>
            <a:graphicFrameLocks noGrp="1"/>
          </p:cNvGraphicFramePr>
          <p:nvPr>
            <p:ph type="tbl" sz="quarter" idx="13"/>
            <p:extLst>
              <p:ext uri="{D42A27DB-BD31-4B8C-83A1-F6EECF244321}">
                <p14:modId xmlns:p14="http://schemas.microsoft.com/office/powerpoint/2010/main" val="53732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81641652"/>
                    </a:ext>
                  </a:extLst>
                </a:gridCol>
                <a:gridCol w="987552">
                  <a:extLst>
                    <a:ext uri="{9D8B030D-6E8A-4147-A177-3AD203B41FA5}">
                      <a16:colId xmlns:a16="http://schemas.microsoft.com/office/drawing/2014/main" val="2004764794"/>
                    </a:ext>
                  </a:extLst>
                </a:gridCol>
                <a:gridCol w="987552">
                  <a:extLst>
                    <a:ext uri="{9D8B030D-6E8A-4147-A177-3AD203B41FA5}">
                      <a16:colId xmlns:a16="http://schemas.microsoft.com/office/drawing/2014/main" val="3297292113"/>
                    </a:ext>
                  </a:extLst>
                </a:gridCol>
                <a:gridCol w="987552">
                  <a:extLst>
                    <a:ext uri="{9D8B030D-6E8A-4147-A177-3AD203B41FA5}">
                      <a16:colId xmlns:a16="http://schemas.microsoft.com/office/drawing/2014/main" val="3223085976"/>
                    </a:ext>
                  </a:extLst>
                </a:gridCol>
                <a:gridCol w="987552">
                  <a:extLst>
                    <a:ext uri="{9D8B030D-6E8A-4147-A177-3AD203B41FA5}">
                      <a16:colId xmlns:a16="http://schemas.microsoft.com/office/drawing/2014/main" val="2429898542"/>
                    </a:ext>
                  </a:extLst>
                </a:gridCol>
                <a:gridCol w="987552">
                  <a:extLst>
                    <a:ext uri="{9D8B030D-6E8A-4147-A177-3AD203B41FA5}">
                      <a16:colId xmlns:a16="http://schemas.microsoft.com/office/drawing/2014/main" val="910693048"/>
                    </a:ext>
                  </a:extLst>
                </a:gridCol>
                <a:gridCol w="987552">
                  <a:extLst>
                    <a:ext uri="{9D8B030D-6E8A-4147-A177-3AD203B41FA5}">
                      <a16:colId xmlns:a16="http://schemas.microsoft.com/office/drawing/2014/main" val="677488879"/>
                    </a:ext>
                  </a:extLst>
                </a:gridCol>
                <a:gridCol w="987552">
                  <a:extLst>
                    <a:ext uri="{9D8B030D-6E8A-4147-A177-3AD203B41FA5}">
                      <a16:colId xmlns:a16="http://schemas.microsoft.com/office/drawing/2014/main" val="13289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96864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- 2015-04-20 14:00:00</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Singen mit dem WDR Rundfunkchor und Michael Betzner-Brandt.
Kommen Sie rein!
Interview: Michael Krügerke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950164"/>
                  </a:ext>
                </a:extLst>
              </a:tr>
            </a:tbl>
          </a:graphicData>
        </a:graphic>
      </p:graphicFrame>
      <p:sp>
        <p:nvSpPr>
          <p:cNvPr id="4" name="Text Placeholder 3">
            <a:extLst>
              <a:ext uri="{FF2B5EF4-FFF2-40B4-BE49-F238E27FC236}">
                <a16:creationId xmlns:a16="http://schemas.microsoft.com/office/drawing/2014/main" id="{A6CB7718-C90D-430B-AB72-DE7E20EC7951}"/>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954349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28F1-190E-4DC6-A4EC-B2F388165150}"/>
              </a:ext>
            </a:extLst>
          </p:cNvPr>
          <p:cNvSpPr>
            <a:spLocks noGrp="1"/>
          </p:cNvSpPr>
          <p:nvPr>
            <p:ph type="title"/>
          </p:nvPr>
        </p:nvSpPr>
        <p:spPr/>
        <p:txBody>
          <a:bodyPr/>
          <a:lstStyle/>
          <a:p>
            <a:r>
              <a:rPr lang="de-DE"/>
              <a:t>Facebook Video-Tabelle mit 30 Sekunden - 12 of 18</a:t>
            </a:r>
            <a:endParaRPr lang="en-US"/>
          </a:p>
        </p:txBody>
      </p:sp>
      <p:graphicFrame>
        <p:nvGraphicFramePr>
          <p:cNvPr id="5" name="Table Placeholder 4">
            <a:extLst>
              <a:ext uri="{FF2B5EF4-FFF2-40B4-BE49-F238E27FC236}">
                <a16:creationId xmlns:a16="http://schemas.microsoft.com/office/drawing/2014/main" id="{AA36FE47-ABDB-4C43-A3CF-21EF074E53BD}"/>
              </a:ext>
            </a:extLst>
          </p:cNvPr>
          <p:cNvGraphicFramePr>
            <a:graphicFrameLocks noGrp="1"/>
          </p:cNvGraphicFramePr>
          <p:nvPr>
            <p:ph type="tbl" sz="quarter" idx="13"/>
            <p:extLst>
              <p:ext uri="{D42A27DB-BD31-4B8C-83A1-F6EECF244321}">
                <p14:modId xmlns:p14="http://schemas.microsoft.com/office/powerpoint/2010/main" val="297485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47016243"/>
                    </a:ext>
                  </a:extLst>
                </a:gridCol>
                <a:gridCol w="987552">
                  <a:extLst>
                    <a:ext uri="{9D8B030D-6E8A-4147-A177-3AD203B41FA5}">
                      <a16:colId xmlns:a16="http://schemas.microsoft.com/office/drawing/2014/main" val="2273033237"/>
                    </a:ext>
                  </a:extLst>
                </a:gridCol>
                <a:gridCol w="987552">
                  <a:extLst>
                    <a:ext uri="{9D8B030D-6E8A-4147-A177-3AD203B41FA5}">
                      <a16:colId xmlns:a16="http://schemas.microsoft.com/office/drawing/2014/main" val="1891890539"/>
                    </a:ext>
                  </a:extLst>
                </a:gridCol>
                <a:gridCol w="987552">
                  <a:extLst>
                    <a:ext uri="{9D8B030D-6E8A-4147-A177-3AD203B41FA5}">
                      <a16:colId xmlns:a16="http://schemas.microsoft.com/office/drawing/2014/main" val="4293596147"/>
                    </a:ext>
                  </a:extLst>
                </a:gridCol>
                <a:gridCol w="987552">
                  <a:extLst>
                    <a:ext uri="{9D8B030D-6E8A-4147-A177-3AD203B41FA5}">
                      <a16:colId xmlns:a16="http://schemas.microsoft.com/office/drawing/2014/main" val="2420621654"/>
                    </a:ext>
                  </a:extLst>
                </a:gridCol>
                <a:gridCol w="987552">
                  <a:extLst>
                    <a:ext uri="{9D8B030D-6E8A-4147-A177-3AD203B41FA5}">
                      <a16:colId xmlns:a16="http://schemas.microsoft.com/office/drawing/2014/main" val="901120043"/>
                    </a:ext>
                  </a:extLst>
                </a:gridCol>
                <a:gridCol w="987552">
                  <a:extLst>
                    <a:ext uri="{9D8B030D-6E8A-4147-A177-3AD203B41FA5}">
                      <a16:colId xmlns:a16="http://schemas.microsoft.com/office/drawing/2014/main" val="2197924435"/>
                    </a:ext>
                  </a:extLst>
                </a:gridCol>
                <a:gridCol w="987552">
                  <a:extLst>
                    <a:ext uri="{9D8B030D-6E8A-4147-A177-3AD203B41FA5}">
                      <a16:colId xmlns:a16="http://schemas.microsoft.com/office/drawing/2014/main" val="90611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91746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- 2015-04-16 17:24:56</a:t>
                      </a:r>
                      <a:r>
                        <a:rPr kumimoji="0" lang="de-DE" sz="1000" b="0" i="0" u="none" strike="noStrike" kern="1200" cap="none" spc="0" normalizeH="0" baseline="0" noProof="0">
                          <a:ln>
                            <a:noFill/>
                          </a:ln>
                          <a:solidFill>
                            <a:prstClr val="black"/>
                          </a:solidFill>
                          <a:effectLst/>
                          <a:uLnTx/>
                          <a:uFillTx/>
                          <a:latin typeface="+mn-lt"/>
                          <a:ea typeface="+mn-ea"/>
                          <a:cs typeface="+mn-cs"/>
                        </a:rPr>
                        <a:t>
Zwei Dinge verbinden die Werke des morgigen Abends. Erstens das Rheinland, das den Lebensmittelpunkt der Komponisten bildete, und zweitens Blechblasinstrumente, denen drei Solokonzerte gewidmet sind. Der Komponist und Dirigent Heinz Holliger hat die Leitung für das Konzert mit packenden Klassikmomenten. WDR 3 sendet das Programm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93841111"/>
                  </a:ext>
                </a:extLst>
              </a:tr>
            </a:tbl>
          </a:graphicData>
        </a:graphic>
      </p:graphicFrame>
      <p:sp>
        <p:nvSpPr>
          <p:cNvPr id="4" name="Text Placeholder 3">
            <a:extLst>
              <a:ext uri="{FF2B5EF4-FFF2-40B4-BE49-F238E27FC236}">
                <a16:creationId xmlns:a16="http://schemas.microsoft.com/office/drawing/2014/main" id="{4A9540FB-88DD-41BC-9ABC-C397350F5475}"/>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43189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A7E2F-F67E-42A4-8FB8-7A8AA2FC5D57}"/>
              </a:ext>
            </a:extLst>
          </p:cNvPr>
          <p:cNvSpPr>
            <a:spLocks noGrp="1"/>
          </p:cNvSpPr>
          <p:nvPr>
            <p:ph type="title"/>
          </p:nvPr>
        </p:nvSpPr>
        <p:spPr/>
        <p:txBody>
          <a:bodyPr/>
          <a:lstStyle/>
          <a:p>
            <a:r>
              <a:rPr lang="de-DE"/>
              <a:t>Facebook Video-Tabelle mit 30 Sekunden - 13 of 18</a:t>
            </a:r>
            <a:endParaRPr lang="en-US"/>
          </a:p>
        </p:txBody>
      </p:sp>
      <p:graphicFrame>
        <p:nvGraphicFramePr>
          <p:cNvPr id="5" name="Table Placeholder 4">
            <a:extLst>
              <a:ext uri="{FF2B5EF4-FFF2-40B4-BE49-F238E27FC236}">
                <a16:creationId xmlns:a16="http://schemas.microsoft.com/office/drawing/2014/main" id="{B180508F-7F89-4062-8927-D3AF46219764}"/>
              </a:ext>
            </a:extLst>
          </p:cNvPr>
          <p:cNvGraphicFramePr>
            <a:graphicFrameLocks noGrp="1"/>
          </p:cNvGraphicFramePr>
          <p:nvPr>
            <p:ph type="tbl" sz="quarter" idx="13"/>
            <p:extLst>
              <p:ext uri="{D42A27DB-BD31-4B8C-83A1-F6EECF244321}">
                <p14:modId xmlns:p14="http://schemas.microsoft.com/office/powerpoint/2010/main" val="366946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48390614"/>
                    </a:ext>
                  </a:extLst>
                </a:gridCol>
                <a:gridCol w="987552">
                  <a:extLst>
                    <a:ext uri="{9D8B030D-6E8A-4147-A177-3AD203B41FA5}">
                      <a16:colId xmlns:a16="http://schemas.microsoft.com/office/drawing/2014/main" val="769960071"/>
                    </a:ext>
                  </a:extLst>
                </a:gridCol>
                <a:gridCol w="987552">
                  <a:extLst>
                    <a:ext uri="{9D8B030D-6E8A-4147-A177-3AD203B41FA5}">
                      <a16:colId xmlns:a16="http://schemas.microsoft.com/office/drawing/2014/main" val="1139635324"/>
                    </a:ext>
                  </a:extLst>
                </a:gridCol>
                <a:gridCol w="987552">
                  <a:extLst>
                    <a:ext uri="{9D8B030D-6E8A-4147-A177-3AD203B41FA5}">
                      <a16:colId xmlns:a16="http://schemas.microsoft.com/office/drawing/2014/main" val="2150866056"/>
                    </a:ext>
                  </a:extLst>
                </a:gridCol>
                <a:gridCol w="987552">
                  <a:extLst>
                    <a:ext uri="{9D8B030D-6E8A-4147-A177-3AD203B41FA5}">
                      <a16:colId xmlns:a16="http://schemas.microsoft.com/office/drawing/2014/main" val="2545524001"/>
                    </a:ext>
                  </a:extLst>
                </a:gridCol>
                <a:gridCol w="987552">
                  <a:extLst>
                    <a:ext uri="{9D8B030D-6E8A-4147-A177-3AD203B41FA5}">
                      <a16:colId xmlns:a16="http://schemas.microsoft.com/office/drawing/2014/main" val="3177468846"/>
                    </a:ext>
                  </a:extLst>
                </a:gridCol>
                <a:gridCol w="987552">
                  <a:extLst>
                    <a:ext uri="{9D8B030D-6E8A-4147-A177-3AD203B41FA5}">
                      <a16:colId xmlns:a16="http://schemas.microsoft.com/office/drawing/2014/main" val="3353512230"/>
                    </a:ext>
                  </a:extLst>
                </a:gridCol>
                <a:gridCol w="987552">
                  <a:extLst>
                    <a:ext uri="{9D8B030D-6E8A-4147-A177-3AD203B41FA5}">
                      <a16:colId xmlns:a16="http://schemas.microsoft.com/office/drawing/2014/main" val="2626307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5073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- 2015-04-06 13:21:14</a:t>
                      </a:r>
                      <a:r>
                        <a:rPr kumimoji="0" lang="en-US" sz="1000" b="0" i="0" u="none" strike="noStrike" kern="1200" cap="none" spc="0" normalizeH="0" baseline="0" noProof="0">
                          <a:ln>
                            <a:noFill/>
                          </a:ln>
                          <a:solidFill>
                            <a:prstClr val="black"/>
                          </a:solidFill>
                          <a:effectLst/>
                          <a:uLnTx/>
                          <a:uFillTx/>
                          <a:latin typeface="+mn-lt"/>
                          <a:ea typeface="+mn-ea"/>
                          <a:cs typeface="+mn-cs"/>
                        </a:rPr>
                        <a:t>
Spring is cautiously peeking out of it's winter lair here in Cologne and to encourage and accompany it, here's another rehearsal video with Jimmy Heath. A smooth, mellow tune, just right for the return of the sun! Featuring Jimmy and John Marshall, here's "Tender Touch", composed and arranged by Jimmy!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8699895"/>
                  </a:ext>
                </a:extLst>
              </a:tr>
            </a:tbl>
          </a:graphicData>
        </a:graphic>
      </p:graphicFrame>
      <p:sp>
        <p:nvSpPr>
          <p:cNvPr id="4" name="Text Placeholder 3">
            <a:extLst>
              <a:ext uri="{FF2B5EF4-FFF2-40B4-BE49-F238E27FC236}">
                <a16:creationId xmlns:a16="http://schemas.microsoft.com/office/drawing/2014/main" id="{DF6858D4-35B8-404E-B195-D970FA97DACA}"/>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3719654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65A5C-975F-42F2-BE8F-37743B656DD2}"/>
              </a:ext>
            </a:extLst>
          </p:cNvPr>
          <p:cNvSpPr>
            <a:spLocks noGrp="1"/>
          </p:cNvSpPr>
          <p:nvPr>
            <p:ph type="title"/>
          </p:nvPr>
        </p:nvSpPr>
        <p:spPr/>
        <p:txBody>
          <a:bodyPr/>
          <a:lstStyle/>
          <a:p>
            <a:r>
              <a:rPr lang="de-DE"/>
              <a:t>Facebook Video-Tabelle mit 30 Sekunden - 14 of 18</a:t>
            </a:r>
            <a:endParaRPr lang="en-US"/>
          </a:p>
        </p:txBody>
      </p:sp>
      <p:graphicFrame>
        <p:nvGraphicFramePr>
          <p:cNvPr id="5" name="Table Placeholder 4">
            <a:extLst>
              <a:ext uri="{FF2B5EF4-FFF2-40B4-BE49-F238E27FC236}">
                <a16:creationId xmlns:a16="http://schemas.microsoft.com/office/drawing/2014/main" id="{FB1BD59E-C6F6-4293-B8D5-CB8A409D31EB}"/>
              </a:ext>
            </a:extLst>
          </p:cNvPr>
          <p:cNvGraphicFramePr>
            <a:graphicFrameLocks noGrp="1"/>
          </p:cNvGraphicFramePr>
          <p:nvPr>
            <p:ph type="tbl" sz="quarter" idx="13"/>
            <p:extLst>
              <p:ext uri="{D42A27DB-BD31-4B8C-83A1-F6EECF244321}">
                <p14:modId xmlns:p14="http://schemas.microsoft.com/office/powerpoint/2010/main" val="3734811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96562885"/>
                    </a:ext>
                  </a:extLst>
                </a:gridCol>
                <a:gridCol w="987552">
                  <a:extLst>
                    <a:ext uri="{9D8B030D-6E8A-4147-A177-3AD203B41FA5}">
                      <a16:colId xmlns:a16="http://schemas.microsoft.com/office/drawing/2014/main" val="3332681748"/>
                    </a:ext>
                  </a:extLst>
                </a:gridCol>
                <a:gridCol w="987552">
                  <a:extLst>
                    <a:ext uri="{9D8B030D-6E8A-4147-A177-3AD203B41FA5}">
                      <a16:colId xmlns:a16="http://schemas.microsoft.com/office/drawing/2014/main" val="2002323927"/>
                    </a:ext>
                  </a:extLst>
                </a:gridCol>
                <a:gridCol w="987552">
                  <a:extLst>
                    <a:ext uri="{9D8B030D-6E8A-4147-A177-3AD203B41FA5}">
                      <a16:colId xmlns:a16="http://schemas.microsoft.com/office/drawing/2014/main" val="3135918659"/>
                    </a:ext>
                  </a:extLst>
                </a:gridCol>
                <a:gridCol w="987552">
                  <a:extLst>
                    <a:ext uri="{9D8B030D-6E8A-4147-A177-3AD203B41FA5}">
                      <a16:colId xmlns:a16="http://schemas.microsoft.com/office/drawing/2014/main" val="2891600118"/>
                    </a:ext>
                  </a:extLst>
                </a:gridCol>
                <a:gridCol w="987552">
                  <a:extLst>
                    <a:ext uri="{9D8B030D-6E8A-4147-A177-3AD203B41FA5}">
                      <a16:colId xmlns:a16="http://schemas.microsoft.com/office/drawing/2014/main" val="2864854703"/>
                    </a:ext>
                  </a:extLst>
                </a:gridCol>
                <a:gridCol w="987552">
                  <a:extLst>
                    <a:ext uri="{9D8B030D-6E8A-4147-A177-3AD203B41FA5}">
                      <a16:colId xmlns:a16="http://schemas.microsoft.com/office/drawing/2014/main" val="916319961"/>
                    </a:ext>
                  </a:extLst>
                </a:gridCol>
                <a:gridCol w="987552">
                  <a:extLst>
                    <a:ext uri="{9D8B030D-6E8A-4147-A177-3AD203B41FA5}">
                      <a16:colId xmlns:a16="http://schemas.microsoft.com/office/drawing/2014/main" val="238302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86796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- 2015-03-28 23:10:25</a:t>
                      </a:r>
                      <a:r>
                        <a:rPr kumimoji="0" lang="en-US" sz="1000" b="0" i="0" u="none" strike="noStrike" kern="1200" cap="none" spc="0" normalizeH="0" baseline="0" noProof="0">
                          <a:ln>
                            <a:noFill/>
                          </a:ln>
                          <a:solidFill>
                            <a:prstClr val="black"/>
                          </a:solidFill>
                          <a:effectLst/>
                          <a:uLnTx/>
                          <a:uFillTx/>
                          <a:latin typeface="+mn-lt"/>
                          <a:ea typeface="+mn-ea"/>
                          <a:cs typeface="+mn-cs"/>
                        </a:rPr>
                        <a:t>
Here's "Bruh Slim" by the great Jimmy Heath, WITH the great Jimmy Heath. This is from last thursday's rehearsal, featuring Johan, Jimmy, John, Shannon and Frank.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3996148"/>
                  </a:ext>
                </a:extLst>
              </a:tr>
            </a:tbl>
          </a:graphicData>
        </a:graphic>
      </p:graphicFrame>
      <p:sp>
        <p:nvSpPr>
          <p:cNvPr id="4" name="Text Placeholder 3">
            <a:extLst>
              <a:ext uri="{FF2B5EF4-FFF2-40B4-BE49-F238E27FC236}">
                <a16:creationId xmlns:a16="http://schemas.microsoft.com/office/drawing/2014/main" id="{59EB7B85-9C6F-4C4E-ABBD-CF144A3CAD83}"/>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3959633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494B5-17AC-4608-A7BF-8D47F6ADFF45}"/>
              </a:ext>
            </a:extLst>
          </p:cNvPr>
          <p:cNvSpPr>
            <a:spLocks noGrp="1"/>
          </p:cNvSpPr>
          <p:nvPr>
            <p:ph type="title"/>
          </p:nvPr>
        </p:nvSpPr>
        <p:spPr/>
        <p:txBody>
          <a:bodyPr/>
          <a:lstStyle/>
          <a:p>
            <a:r>
              <a:rPr lang="de-DE"/>
              <a:t>Facebook Video-Tabelle mit 30 Sekunden - 15 of 18</a:t>
            </a:r>
            <a:endParaRPr lang="en-US"/>
          </a:p>
        </p:txBody>
      </p:sp>
      <p:graphicFrame>
        <p:nvGraphicFramePr>
          <p:cNvPr id="5" name="Table Placeholder 4">
            <a:extLst>
              <a:ext uri="{FF2B5EF4-FFF2-40B4-BE49-F238E27FC236}">
                <a16:creationId xmlns:a16="http://schemas.microsoft.com/office/drawing/2014/main" id="{2D903746-7FE2-42ED-8D79-B61B8E8A632B}"/>
              </a:ext>
            </a:extLst>
          </p:cNvPr>
          <p:cNvGraphicFramePr>
            <a:graphicFrameLocks noGrp="1"/>
          </p:cNvGraphicFramePr>
          <p:nvPr>
            <p:ph type="tbl" sz="quarter" idx="13"/>
            <p:extLst>
              <p:ext uri="{D42A27DB-BD31-4B8C-83A1-F6EECF244321}">
                <p14:modId xmlns:p14="http://schemas.microsoft.com/office/powerpoint/2010/main" val="2750446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39970851"/>
                    </a:ext>
                  </a:extLst>
                </a:gridCol>
                <a:gridCol w="987552">
                  <a:extLst>
                    <a:ext uri="{9D8B030D-6E8A-4147-A177-3AD203B41FA5}">
                      <a16:colId xmlns:a16="http://schemas.microsoft.com/office/drawing/2014/main" val="1989386763"/>
                    </a:ext>
                  </a:extLst>
                </a:gridCol>
                <a:gridCol w="987552">
                  <a:extLst>
                    <a:ext uri="{9D8B030D-6E8A-4147-A177-3AD203B41FA5}">
                      <a16:colId xmlns:a16="http://schemas.microsoft.com/office/drawing/2014/main" val="3661889962"/>
                    </a:ext>
                  </a:extLst>
                </a:gridCol>
                <a:gridCol w="987552">
                  <a:extLst>
                    <a:ext uri="{9D8B030D-6E8A-4147-A177-3AD203B41FA5}">
                      <a16:colId xmlns:a16="http://schemas.microsoft.com/office/drawing/2014/main" val="3862407157"/>
                    </a:ext>
                  </a:extLst>
                </a:gridCol>
                <a:gridCol w="987552">
                  <a:extLst>
                    <a:ext uri="{9D8B030D-6E8A-4147-A177-3AD203B41FA5}">
                      <a16:colId xmlns:a16="http://schemas.microsoft.com/office/drawing/2014/main" val="1236353753"/>
                    </a:ext>
                  </a:extLst>
                </a:gridCol>
                <a:gridCol w="987552">
                  <a:extLst>
                    <a:ext uri="{9D8B030D-6E8A-4147-A177-3AD203B41FA5}">
                      <a16:colId xmlns:a16="http://schemas.microsoft.com/office/drawing/2014/main" val="615149261"/>
                    </a:ext>
                  </a:extLst>
                </a:gridCol>
                <a:gridCol w="987552">
                  <a:extLst>
                    <a:ext uri="{9D8B030D-6E8A-4147-A177-3AD203B41FA5}">
                      <a16:colId xmlns:a16="http://schemas.microsoft.com/office/drawing/2014/main" val="3318731604"/>
                    </a:ext>
                  </a:extLst>
                </a:gridCol>
                <a:gridCol w="987552">
                  <a:extLst>
                    <a:ext uri="{9D8B030D-6E8A-4147-A177-3AD203B41FA5}">
                      <a16:colId xmlns:a16="http://schemas.microsoft.com/office/drawing/2014/main" val="3240791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4000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- 2015-03-26 15:20:34</a:t>
                      </a:r>
                      <a:r>
                        <a:rPr kumimoji="0" lang="de-DE" sz="1000" b="0" i="0" u="none" strike="noStrike" kern="1200" cap="none" spc="0" normalizeH="0" baseline="0" noProof="0">
                          <a:ln>
                            <a:noFill/>
                          </a:ln>
                          <a:solidFill>
                            <a:prstClr val="black"/>
                          </a:solidFill>
                          <a:effectLst/>
                          <a:uLnTx/>
                          <a:uFillTx/>
                          <a:latin typeface="+mn-lt"/>
                          <a:ea typeface="+mn-ea"/>
                          <a:cs typeface="+mn-cs"/>
                        </a:rPr>
                        <a:t>
Am kommenden Freitag und Samstag übernehmen wir den chorischen Part in Franz Schuberts "Stabat Mater". Wir freuen uns auf ein berührendes Klangerlebnis mit Emotionen.
Die Mitglieder des WDR Sinfonieorchesters, des WDR Rundfunkchores sowie der Dirigent und die Solisten des heutigen Konzertes widmen diese Aufführung den Opfern und Angehörigen der tragischen Flugzeugkatastrophe vom vergangenen Dienstag.
Das Konzert wird im WDR 3-Radio live übertragen.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05913062"/>
                  </a:ext>
                </a:extLst>
              </a:tr>
            </a:tbl>
          </a:graphicData>
        </a:graphic>
      </p:graphicFrame>
      <p:sp>
        <p:nvSpPr>
          <p:cNvPr id="4" name="Text Placeholder 3">
            <a:extLst>
              <a:ext uri="{FF2B5EF4-FFF2-40B4-BE49-F238E27FC236}">
                <a16:creationId xmlns:a16="http://schemas.microsoft.com/office/drawing/2014/main" id="{BFFAB189-9D4F-47F1-8AF5-396B5EE4012E}"/>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457470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6CE39-FA71-4F38-B486-7C525657CFB0}"/>
              </a:ext>
            </a:extLst>
          </p:cNvPr>
          <p:cNvSpPr>
            <a:spLocks noGrp="1"/>
          </p:cNvSpPr>
          <p:nvPr>
            <p:ph type="title"/>
          </p:nvPr>
        </p:nvSpPr>
        <p:spPr/>
        <p:txBody>
          <a:bodyPr/>
          <a:lstStyle/>
          <a:p>
            <a:r>
              <a:rPr lang="de-DE"/>
              <a:t>Facebook Video-Tabelle mit 30 Sekunden - 16 of 18</a:t>
            </a:r>
            <a:endParaRPr lang="en-US"/>
          </a:p>
        </p:txBody>
      </p:sp>
      <p:graphicFrame>
        <p:nvGraphicFramePr>
          <p:cNvPr id="5" name="Table Placeholder 4">
            <a:extLst>
              <a:ext uri="{FF2B5EF4-FFF2-40B4-BE49-F238E27FC236}">
                <a16:creationId xmlns:a16="http://schemas.microsoft.com/office/drawing/2014/main" id="{27C180D5-BA7B-4518-8C17-4D61C46A39C1}"/>
              </a:ext>
            </a:extLst>
          </p:cNvPr>
          <p:cNvGraphicFramePr>
            <a:graphicFrameLocks noGrp="1"/>
          </p:cNvGraphicFramePr>
          <p:nvPr>
            <p:ph type="tbl" sz="quarter" idx="13"/>
            <p:extLst>
              <p:ext uri="{D42A27DB-BD31-4B8C-83A1-F6EECF244321}">
                <p14:modId xmlns:p14="http://schemas.microsoft.com/office/powerpoint/2010/main" val="2203396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13528"/>
                    </a:ext>
                  </a:extLst>
                </a:gridCol>
                <a:gridCol w="987552">
                  <a:extLst>
                    <a:ext uri="{9D8B030D-6E8A-4147-A177-3AD203B41FA5}">
                      <a16:colId xmlns:a16="http://schemas.microsoft.com/office/drawing/2014/main" val="2394612509"/>
                    </a:ext>
                  </a:extLst>
                </a:gridCol>
                <a:gridCol w="987552">
                  <a:extLst>
                    <a:ext uri="{9D8B030D-6E8A-4147-A177-3AD203B41FA5}">
                      <a16:colId xmlns:a16="http://schemas.microsoft.com/office/drawing/2014/main" val="3609128336"/>
                    </a:ext>
                  </a:extLst>
                </a:gridCol>
                <a:gridCol w="987552">
                  <a:extLst>
                    <a:ext uri="{9D8B030D-6E8A-4147-A177-3AD203B41FA5}">
                      <a16:colId xmlns:a16="http://schemas.microsoft.com/office/drawing/2014/main" val="4087878842"/>
                    </a:ext>
                  </a:extLst>
                </a:gridCol>
                <a:gridCol w="987552">
                  <a:extLst>
                    <a:ext uri="{9D8B030D-6E8A-4147-A177-3AD203B41FA5}">
                      <a16:colId xmlns:a16="http://schemas.microsoft.com/office/drawing/2014/main" val="2537173733"/>
                    </a:ext>
                  </a:extLst>
                </a:gridCol>
                <a:gridCol w="987552">
                  <a:extLst>
                    <a:ext uri="{9D8B030D-6E8A-4147-A177-3AD203B41FA5}">
                      <a16:colId xmlns:a16="http://schemas.microsoft.com/office/drawing/2014/main" val="2041488077"/>
                    </a:ext>
                  </a:extLst>
                </a:gridCol>
                <a:gridCol w="987552">
                  <a:extLst>
                    <a:ext uri="{9D8B030D-6E8A-4147-A177-3AD203B41FA5}">
                      <a16:colId xmlns:a16="http://schemas.microsoft.com/office/drawing/2014/main" val="4033332830"/>
                    </a:ext>
                  </a:extLst>
                </a:gridCol>
                <a:gridCol w="987552">
                  <a:extLst>
                    <a:ext uri="{9D8B030D-6E8A-4147-A177-3AD203B41FA5}">
                      <a16:colId xmlns:a16="http://schemas.microsoft.com/office/drawing/2014/main" val="1412086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04942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Sinfonieorchester - 2015-03-26 15:00:00</a:t>
                      </a:r>
                      <a:r>
                        <a:rPr kumimoji="0" lang="de-DE" sz="1000" b="0" i="0" u="none" strike="noStrike" kern="1200" cap="none" spc="0" normalizeH="0" baseline="0" noProof="0">
                          <a:ln>
                            <a:noFill/>
                          </a:ln>
                          <a:solidFill>
                            <a:prstClr val="black"/>
                          </a:solidFill>
                          <a:effectLst/>
                          <a:uLnTx/>
                          <a:uFillTx/>
                          <a:latin typeface="+mn-lt"/>
                          <a:ea typeface="+mn-ea"/>
                          <a:cs typeface="+mn-cs"/>
                        </a:rPr>
                        <a:t>
Stabat Mater: ein Bild der Gottesmutter Maria, die unter dem Kreuz Jesu steht, löst schmerzende Gefühle von Trennung und Abschied aus. Unter der Leitung von Michael Sanderling setzen das WDR Sinfonieorchester und der WDR Rundfunkchor Köln ihren Zyklus mit Vertonungen des Stabat Mater fort. Dieses Wochenende im Programm: Franz Schuberts "Stabat Mater f-moll für Soli, Chor und Orchester D 383".
Die Mitglieder des WDR Sinfonieorchesters, des WDR Rundfunkchores sowie der Dirigent und die Solisten des Konzertes widmen diese Aufführung den Opfern und Angehörigen der tragischen Flugzeugkatastrophe vom vergangenen Dienstag.
Das Konzert wird live im WDR 3-Radio übertragen!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22953639"/>
                  </a:ext>
                </a:extLst>
              </a:tr>
            </a:tbl>
          </a:graphicData>
        </a:graphic>
      </p:graphicFrame>
      <p:sp>
        <p:nvSpPr>
          <p:cNvPr id="4" name="Text Placeholder 3">
            <a:extLst>
              <a:ext uri="{FF2B5EF4-FFF2-40B4-BE49-F238E27FC236}">
                <a16:creationId xmlns:a16="http://schemas.microsoft.com/office/drawing/2014/main" id="{FD5F1EB8-3D46-4683-A5C4-C3AD0110A147}"/>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958428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DF87-5096-4E18-8438-06C859C48E52}"/>
              </a:ext>
            </a:extLst>
          </p:cNvPr>
          <p:cNvSpPr>
            <a:spLocks noGrp="1"/>
          </p:cNvSpPr>
          <p:nvPr>
            <p:ph type="title"/>
          </p:nvPr>
        </p:nvSpPr>
        <p:spPr/>
        <p:txBody>
          <a:bodyPr/>
          <a:lstStyle/>
          <a:p>
            <a:r>
              <a:rPr lang="de-DE"/>
              <a:t>Facebook Video-Tabelle mit 30 Sekunden - 17 of 18</a:t>
            </a:r>
            <a:endParaRPr lang="en-US"/>
          </a:p>
        </p:txBody>
      </p:sp>
      <p:graphicFrame>
        <p:nvGraphicFramePr>
          <p:cNvPr id="5" name="Table Placeholder 4">
            <a:extLst>
              <a:ext uri="{FF2B5EF4-FFF2-40B4-BE49-F238E27FC236}">
                <a16:creationId xmlns:a16="http://schemas.microsoft.com/office/drawing/2014/main" id="{5550C76F-BCA5-4D03-A9B0-1CEE637F2411}"/>
              </a:ext>
            </a:extLst>
          </p:cNvPr>
          <p:cNvGraphicFramePr>
            <a:graphicFrameLocks noGrp="1"/>
          </p:cNvGraphicFramePr>
          <p:nvPr>
            <p:ph type="tbl" sz="quarter" idx="13"/>
            <p:extLst>
              <p:ext uri="{D42A27DB-BD31-4B8C-83A1-F6EECF244321}">
                <p14:modId xmlns:p14="http://schemas.microsoft.com/office/powerpoint/2010/main" val="1041219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92353836"/>
                    </a:ext>
                  </a:extLst>
                </a:gridCol>
                <a:gridCol w="987552">
                  <a:extLst>
                    <a:ext uri="{9D8B030D-6E8A-4147-A177-3AD203B41FA5}">
                      <a16:colId xmlns:a16="http://schemas.microsoft.com/office/drawing/2014/main" val="1458907068"/>
                    </a:ext>
                  </a:extLst>
                </a:gridCol>
                <a:gridCol w="987552">
                  <a:extLst>
                    <a:ext uri="{9D8B030D-6E8A-4147-A177-3AD203B41FA5}">
                      <a16:colId xmlns:a16="http://schemas.microsoft.com/office/drawing/2014/main" val="1605865378"/>
                    </a:ext>
                  </a:extLst>
                </a:gridCol>
                <a:gridCol w="987552">
                  <a:extLst>
                    <a:ext uri="{9D8B030D-6E8A-4147-A177-3AD203B41FA5}">
                      <a16:colId xmlns:a16="http://schemas.microsoft.com/office/drawing/2014/main" val="2400913824"/>
                    </a:ext>
                  </a:extLst>
                </a:gridCol>
                <a:gridCol w="987552">
                  <a:extLst>
                    <a:ext uri="{9D8B030D-6E8A-4147-A177-3AD203B41FA5}">
                      <a16:colId xmlns:a16="http://schemas.microsoft.com/office/drawing/2014/main" val="937340783"/>
                    </a:ext>
                  </a:extLst>
                </a:gridCol>
                <a:gridCol w="987552">
                  <a:extLst>
                    <a:ext uri="{9D8B030D-6E8A-4147-A177-3AD203B41FA5}">
                      <a16:colId xmlns:a16="http://schemas.microsoft.com/office/drawing/2014/main" val="289242111"/>
                    </a:ext>
                  </a:extLst>
                </a:gridCol>
                <a:gridCol w="987552">
                  <a:extLst>
                    <a:ext uri="{9D8B030D-6E8A-4147-A177-3AD203B41FA5}">
                      <a16:colId xmlns:a16="http://schemas.microsoft.com/office/drawing/2014/main" val="2578346951"/>
                    </a:ext>
                  </a:extLst>
                </a:gridCol>
                <a:gridCol w="987552">
                  <a:extLst>
                    <a:ext uri="{9D8B030D-6E8A-4147-A177-3AD203B41FA5}">
                      <a16:colId xmlns:a16="http://schemas.microsoft.com/office/drawing/2014/main" val="2588972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010023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Rundfunkchor - 2015-03-20 20:02:44</a:t>
                      </a:r>
                      <a:r>
                        <a:rPr kumimoji="0" lang="de-DE" sz="1000" b="0" i="0" u="none" strike="noStrike" kern="1200" cap="none" spc="0" normalizeH="0" baseline="0" noProof="0">
                          <a:ln>
                            <a:noFill/>
                          </a:ln>
                          <a:solidFill>
                            <a:prstClr val="black"/>
                          </a:solidFill>
                          <a:effectLst/>
                          <a:uLnTx/>
                          <a:uFillTx/>
                          <a:latin typeface="+mn-lt"/>
                          <a:ea typeface="+mn-ea"/>
                          <a:cs typeface="+mn-cs"/>
                        </a:rPr>
                        <a:t>
Die Vorbereitungen für das Programm "Stabat Mater" zusammen mit dem WDR Sinfonieorchester Köln laufen. Mit diesem Programm setzen wir unseren Zyklus mit Stabat Mater Vertonungen fort.
Spannende Programme erwarten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13300074"/>
                  </a:ext>
                </a:extLst>
              </a:tr>
            </a:tbl>
          </a:graphicData>
        </a:graphic>
      </p:graphicFrame>
      <p:sp>
        <p:nvSpPr>
          <p:cNvPr id="4" name="Text Placeholder 3">
            <a:extLst>
              <a:ext uri="{FF2B5EF4-FFF2-40B4-BE49-F238E27FC236}">
                <a16:creationId xmlns:a16="http://schemas.microsoft.com/office/drawing/2014/main" id="{D05B76AF-C266-4662-BED2-DE2401932768}"/>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2138178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119AC-3613-4BA3-B4C6-D7DCEF42EAD1}"/>
              </a:ext>
            </a:extLst>
          </p:cNvPr>
          <p:cNvSpPr>
            <a:spLocks noGrp="1"/>
          </p:cNvSpPr>
          <p:nvPr>
            <p:ph type="title"/>
          </p:nvPr>
        </p:nvSpPr>
        <p:spPr/>
        <p:txBody>
          <a:bodyPr/>
          <a:lstStyle/>
          <a:p>
            <a:r>
              <a:rPr lang="de-DE"/>
              <a:t>Facebook Video-Tabelle mit 30 Sekunden - 18 of 18</a:t>
            </a:r>
            <a:endParaRPr lang="en-US"/>
          </a:p>
        </p:txBody>
      </p:sp>
      <p:graphicFrame>
        <p:nvGraphicFramePr>
          <p:cNvPr id="5" name="Table Placeholder 4">
            <a:extLst>
              <a:ext uri="{FF2B5EF4-FFF2-40B4-BE49-F238E27FC236}">
                <a16:creationId xmlns:a16="http://schemas.microsoft.com/office/drawing/2014/main" id="{3FB0FA53-6E1A-416B-860B-C88019922C23}"/>
              </a:ext>
            </a:extLst>
          </p:cNvPr>
          <p:cNvGraphicFramePr>
            <a:graphicFrameLocks noGrp="1"/>
          </p:cNvGraphicFramePr>
          <p:nvPr>
            <p:ph type="tbl" sz="quarter" idx="13"/>
            <p:extLst>
              <p:ext uri="{D42A27DB-BD31-4B8C-83A1-F6EECF244321}">
                <p14:modId xmlns:p14="http://schemas.microsoft.com/office/powerpoint/2010/main" val="4104005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59760878"/>
                    </a:ext>
                  </a:extLst>
                </a:gridCol>
                <a:gridCol w="987552">
                  <a:extLst>
                    <a:ext uri="{9D8B030D-6E8A-4147-A177-3AD203B41FA5}">
                      <a16:colId xmlns:a16="http://schemas.microsoft.com/office/drawing/2014/main" val="103595937"/>
                    </a:ext>
                  </a:extLst>
                </a:gridCol>
                <a:gridCol w="987552">
                  <a:extLst>
                    <a:ext uri="{9D8B030D-6E8A-4147-A177-3AD203B41FA5}">
                      <a16:colId xmlns:a16="http://schemas.microsoft.com/office/drawing/2014/main" val="3701072702"/>
                    </a:ext>
                  </a:extLst>
                </a:gridCol>
                <a:gridCol w="987552">
                  <a:extLst>
                    <a:ext uri="{9D8B030D-6E8A-4147-A177-3AD203B41FA5}">
                      <a16:colId xmlns:a16="http://schemas.microsoft.com/office/drawing/2014/main" val="3180292390"/>
                    </a:ext>
                  </a:extLst>
                </a:gridCol>
                <a:gridCol w="987552">
                  <a:extLst>
                    <a:ext uri="{9D8B030D-6E8A-4147-A177-3AD203B41FA5}">
                      <a16:colId xmlns:a16="http://schemas.microsoft.com/office/drawing/2014/main" val="884020427"/>
                    </a:ext>
                  </a:extLst>
                </a:gridCol>
                <a:gridCol w="987552">
                  <a:extLst>
                    <a:ext uri="{9D8B030D-6E8A-4147-A177-3AD203B41FA5}">
                      <a16:colId xmlns:a16="http://schemas.microsoft.com/office/drawing/2014/main" val="1272895124"/>
                    </a:ext>
                  </a:extLst>
                </a:gridCol>
                <a:gridCol w="987552">
                  <a:extLst>
                    <a:ext uri="{9D8B030D-6E8A-4147-A177-3AD203B41FA5}">
                      <a16:colId xmlns:a16="http://schemas.microsoft.com/office/drawing/2014/main" val="491365907"/>
                    </a:ext>
                  </a:extLst>
                </a:gridCol>
                <a:gridCol w="987552">
                  <a:extLst>
                    <a:ext uri="{9D8B030D-6E8A-4147-A177-3AD203B41FA5}">
                      <a16:colId xmlns:a16="http://schemas.microsoft.com/office/drawing/2014/main" val="2224854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20808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Big Band - 2015-03-15 15:33:18</a:t>
                      </a:r>
                      <a:r>
                        <a:rPr kumimoji="0" lang="en-US" sz="1000" b="0" i="0" u="none" strike="noStrike" kern="1200" cap="none" spc="0" normalizeH="0" baseline="0" noProof="0">
                          <a:ln>
                            <a:noFill/>
                          </a:ln>
                          <a:solidFill>
                            <a:prstClr val="black"/>
                          </a:solidFill>
                          <a:effectLst/>
                          <a:uLnTx/>
                          <a:uFillTx/>
                          <a:latin typeface="+mn-lt"/>
                          <a:ea typeface="+mn-ea"/>
                          <a:cs typeface="+mn-cs"/>
                        </a:rPr>
                        <a:t>
Another throwback video, this time featuring Carl Fontana on trombone, playing the ballad "Emily". This production was called "Jazz Vegas" with Don Menza leading the band...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2414520"/>
                  </a:ext>
                </a:extLst>
              </a:tr>
            </a:tbl>
          </a:graphicData>
        </a:graphic>
      </p:graphicFrame>
      <p:sp>
        <p:nvSpPr>
          <p:cNvPr id="4" name="Text Placeholder 3">
            <a:extLst>
              <a:ext uri="{FF2B5EF4-FFF2-40B4-BE49-F238E27FC236}">
                <a16:creationId xmlns:a16="http://schemas.microsoft.com/office/drawing/2014/main" id="{A1AC9551-10E4-4FB2-B6DC-D89E7A3D44DD}"/>
              </a:ext>
            </a:extLst>
          </p:cNvPr>
          <p:cNvSpPr>
            <a:spLocks noGrp="1"/>
          </p:cNvSpPr>
          <p:nvPr>
            <p:ph type="body" sz="quarter" idx="14"/>
          </p:nvPr>
        </p:nvSpPr>
        <p:spPr/>
        <p:txBody>
          <a:bodyPr/>
          <a:lstStyle/>
          <a:p>
            <a:r>
              <a:rPr lang="en-US"/>
              <a:t>01/01/2015 - 06/30/2015</a:t>
            </a:r>
          </a:p>
        </p:txBody>
      </p:sp>
    </p:spTree>
    <p:extLst>
      <p:ext uri="{BB962C8B-B14F-4D97-AF65-F5344CB8AC3E}">
        <p14:creationId xmlns:p14="http://schemas.microsoft.com/office/powerpoint/2010/main" val="16913631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1993</Words>
  <Application>Microsoft Office PowerPoint</Application>
  <PresentationFormat>On-screen Show (4:3)</PresentationFormat>
  <Paragraphs>762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Videos</vt:lpstr>
      <vt:lpstr>Facebook Video-Tabelle mit 10 Sekunden - 1 of 18</vt:lpstr>
      <vt:lpstr>Facebook Video-Tabelle mit 10 Sekunden - 2 of 18</vt:lpstr>
      <vt:lpstr>Facebook Video-Tabelle mit 10 Sekunden - 3 of 18</vt:lpstr>
      <vt:lpstr>Facebook Video-Tabelle mit 10 Sekunden - 4 of 18</vt:lpstr>
      <vt:lpstr>Facebook Video-Tabelle mit 10 Sekunden - 5 of 18</vt:lpstr>
      <vt:lpstr>Facebook Video-Tabelle mit 10 Sekunden - 6 of 18</vt:lpstr>
      <vt:lpstr>Facebook Video-Tabelle mit 10 Sekunden - 7 of 18</vt:lpstr>
      <vt:lpstr>Facebook Video-Tabelle mit 10 Sekunden - 8 of 18</vt:lpstr>
      <vt:lpstr>Facebook Video-Tabelle mit 10 Sekunden - 9 of 18</vt:lpstr>
      <vt:lpstr>Facebook Video-Tabelle mit 10 Sekunden - 10 of 18</vt:lpstr>
      <vt:lpstr>Facebook Video-Tabelle mit 10 Sekunden - 11 of 18</vt:lpstr>
      <vt:lpstr>Facebook Video-Tabelle mit 10 Sekunden - 12 of 18</vt:lpstr>
      <vt:lpstr>Facebook Video-Tabelle mit 10 Sekunden - 13 of 18</vt:lpstr>
      <vt:lpstr>Facebook Video-Tabelle mit 10 Sekunden - 14 of 18</vt:lpstr>
      <vt:lpstr>Facebook Video-Tabelle mit 10 Sekunden - 15 of 18</vt:lpstr>
      <vt:lpstr>Facebook Video-Tabelle mit 10 Sekunden - 16 of 18</vt:lpstr>
      <vt:lpstr>Facebook Video-Tabelle mit 10 Sekunden - 17 of 18</vt:lpstr>
      <vt:lpstr>Facebook Video-Tabelle mit 10 Sekunden - 18 of 18</vt:lpstr>
      <vt:lpstr>Facebook Video-Tabelle mit 30 Sekunden - 1 of 18</vt:lpstr>
      <vt:lpstr>Facebook Video-Tabelle mit 30 Sekunden - 2 of 18</vt:lpstr>
      <vt:lpstr>Facebook Video-Tabelle mit 30 Sekunden - 3 of 18</vt:lpstr>
      <vt:lpstr>Facebook Video-Tabelle mit 30 Sekunden - 4 of 18</vt:lpstr>
      <vt:lpstr>Facebook Video-Tabelle mit 30 Sekunden - 5 of 18</vt:lpstr>
      <vt:lpstr>Facebook Video-Tabelle mit 30 Sekunden - 6 of 18</vt:lpstr>
      <vt:lpstr>Facebook Video-Tabelle mit 30 Sekunden - 7 of 18</vt:lpstr>
      <vt:lpstr>Facebook Video-Tabelle mit 30 Sekunden - 8 of 18</vt:lpstr>
      <vt:lpstr>Facebook Video-Tabelle mit 30 Sekunden - 9 of 18</vt:lpstr>
      <vt:lpstr>Facebook Video-Tabelle mit 30 Sekunden - 10 of 18</vt:lpstr>
      <vt:lpstr>Facebook Video-Tabelle mit 30 Sekunden - 11 of 18</vt:lpstr>
      <vt:lpstr>Facebook Video-Tabelle mit 30 Sekunden - 12 of 18</vt:lpstr>
      <vt:lpstr>Facebook Video-Tabelle mit 30 Sekunden - 13 of 18</vt:lpstr>
      <vt:lpstr>Facebook Video-Tabelle mit 30 Sekunden - 14 of 18</vt:lpstr>
      <vt:lpstr>Facebook Video-Tabelle mit 30 Sekunden - 15 of 18</vt:lpstr>
      <vt:lpstr>Facebook Video-Tabelle mit 30 Sekunden - 16 of 18</vt:lpstr>
      <vt:lpstr>Facebook Video-Tabelle mit 30 Sekunden - 17 of 18</vt:lpstr>
      <vt:lpstr>Facebook Video-Tabelle mit 30 Sekunden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Videos</dc:title>
  <dc:creator>Administrator</dc:creator>
  <cp:lastModifiedBy>Administrator</cp:lastModifiedBy>
  <cp:revision>1</cp:revision>
  <dcterms:created xsi:type="dcterms:W3CDTF">2017-08-09T11:36:40Z</dcterms:created>
  <dcterms:modified xsi:type="dcterms:W3CDTF">2017-08-09T11:37:38Z</dcterms:modified>
</cp:coreProperties>
</file>