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8857E-8E3B-4CC0-BFDD-4ED81172D253}"/>
              </a:ext>
            </a:extLst>
          </p:cNvPr>
          <p:cNvSpPr>
            <a:spLocks noGrp="1"/>
          </p:cNvSpPr>
          <p:nvPr>
            <p:ph type="title"/>
          </p:nvPr>
        </p:nvSpPr>
        <p:spPr/>
        <p:txBody>
          <a:bodyPr/>
          <a:lstStyle/>
          <a:p>
            <a:r>
              <a:rPr lang="de-DE"/>
              <a:t>Facebook Video-Tabelle mit 10 Sekunden - 1 of 15</a:t>
            </a:r>
            <a:endParaRPr lang="en-US"/>
          </a:p>
        </p:txBody>
      </p:sp>
      <p:graphicFrame>
        <p:nvGraphicFramePr>
          <p:cNvPr id="5" name="Table Placeholder 4">
            <a:extLst>
              <a:ext uri="{FF2B5EF4-FFF2-40B4-BE49-F238E27FC236}">
                <a16:creationId xmlns:a16="http://schemas.microsoft.com/office/drawing/2014/main" id="{2D62527F-24E7-4CDC-BCEF-96FECFC819B2}"/>
              </a:ext>
            </a:extLst>
          </p:cNvPr>
          <p:cNvGraphicFramePr>
            <a:graphicFrameLocks noGrp="1"/>
          </p:cNvGraphicFramePr>
          <p:nvPr>
            <p:ph type="tbl" sz="quarter" idx="13"/>
            <p:extLst>
              <p:ext uri="{D42A27DB-BD31-4B8C-83A1-F6EECF244321}">
                <p14:modId xmlns:p14="http://schemas.microsoft.com/office/powerpoint/2010/main" val="2933564782"/>
              </p:ext>
            </p:extLst>
          </p:nvPr>
        </p:nvGraphicFramePr>
        <p:xfrm>
          <a:off x="457200" y="1731963"/>
          <a:ext cx="8229600" cy="231648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12113026"/>
                    </a:ext>
                  </a:extLst>
                </a:gridCol>
                <a:gridCol w="987552">
                  <a:extLst>
                    <a:ext uri="{9D8B030D-6E8A-4147-A177-3AD203B41FA5}">
                      <a16:colId xmlns:a16="http://schemas.microsoft.com/office/drawing/2014/main" val="968368309"/>
                    </a:ext>
                  </a:extLst>
                </a:gridCol>
                <a:gridCol w="987552">
                  <a:extLst>
                    <a:ext uri="{9D8B030D-6E8A-4147-A177-3AD203B41FA5}">
                      <a16:colId xmlns:a16="http://schemas.microsoft.com/office/drawing/2014/main" val="153570521"/>
                    </a:ext>
                  </a:extLst>
                </a:gridCol>
                <a:gridCol w="987552">
                  <a:extLst>
                    <a:ext uri="{9D8B030D-6E8A-4147-A177-3AD203B41FA5}">
                      <a16:colId xmlns:a16="http://schemas.microsoft.com/office/drawing/2014/main" val="1160227356"/>
                    </a:ext>
                  </a:extLst>
                </a:gridCol>
                <a:gridCol w="987552">
                  <a:extLst>
                    <a:ext uri="{9D8B030D-6E8A-4147-A177-3AD203B41FA5}">
                      <a16:colId xmlns:a16="http://schemas.microsoft.com/office/drawing/2014/main" val="2737385892"/>
                    </a:ext>
                  </a:extLst>
                </a:gridCol>
                <a:gridCol w="987552">
                  <a:extLst>
                    <a:ext uri="{9D8B030D-6E8A-4147-A177-3AD203B41FA5}">
                      <a16:colId xmlns:a16="http://schemas.microsoft.com/office/drawing/2014/main" val="1051305433"/>
                    </a:ext>
                  </a:extLst>
                </a:gridCol>
                <a:gridCol w="987552">
                  <a:extLst>
                    <a:ext uri="{9D8B030D-6E8A-4147-A177-3AD203B41FA5}">
                      <a16:colId xmlns:a16="http://schemas.microsoft.com/office/drawing/2014/main" val="3858111450"/>
                    </a:ext>
                  </a:extLst>
                </a:gridCol>
                <a:gridCol w="987552">
                  <a:extLst>
                    <a:ext uri="{9D8B030D-6E8A-4147-A177-3AD203B41FA5}">
                      <a16:colId xmlns:a16="http://schemas.microsoft.com/office/drawing/2014/main" val="59444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516736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- 2017-07-30 23:15:11</a:t>
                      </a:r>
                      <a:r>
                        <a:rPr kumimoji="0" lang="de-DE" sz="1000" b="0" i="0" u="none" strike="noStrike" kern="1200" cap="none" spc="0" normalizeH="0" baseline="0" noProof="0">
                          <a:ln>
                            <a:noFill/>
                          </a:ln>
                          <a:solidFill>
                            <a:prstClr val="black"/>
                          </a:solidFill>
                          <a:effectLst/>
                          <a:uLnTx/>
                          <a:uFillTx/>
                          <a:latin typeface="+mn-lt"/>
                          <a:ea typeface="+mn-ea"/>
                          <a:cs typeface="+mn-cs"/>
                        </a:rPr>
                        <a:t>
England ist noch zwei Siege vom Ziel seiner Träume entfernt. Das Team von der Insel bezwang Frankreich mit 1:0 und trifft am Donnerstag im Halbfinale auf EM-Gastgeber Niederlande.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37301</a:t>
                      </a:r>
                    </a:p>
                  </a:txBody>
                  <a:tcPr/>
                </a:tc>
                <a:extLst>
                  <a:ext uri="{0D108BD9-81ED-4DB2-BD59-A6C34878D82A}">
                    <a16:rowId xmlns:a16="http://schemas.microsoft.com/office/drawing/2014/main" val="2916582030"/>
                  </a:ext>
                </a:extLst>
              </a:tr>
            </a:tbl>
          </a:graphicData>
        </a:graphic>
      </p:graphicFrame>
      <p:sp>
        <p:nvSpPr>
          <p:cNvPr id="4" name="Text Placeholder 3">
            <a:extLst>
              <a:ext uri="{FF2B5EF4-FFF2-40B4-BE49-F238E27FC236}">
                <a16:creationId xmlns:a16="http://schemas.microsoft.com/office/drawing/2014/main" id="{91E19665-3BC0-4BA5-A6EA-BCC59423C64B}"/>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3199229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D9228-A8D1-4B56-84D0-7D19101E7482}"/>
              </a:ext>
            </a:extLst>
          </p:cNvPr>
          <p:cNvSpPr>
            <a:spLocks noGrp="1"/>
          </p:cNvSpPr>
          <p:nvPr>
            <p:ph type="title"/>
          </p:nvPr>
        </p:nvSpPr>
        <p:spPr/>
        <p:txBody>
          <a:bodyPr/>
          <a:lstStyle/>
          <a:p>
            <a:r>
              <a:rPr lang="de-DE"/>
              <a:t>Facebook Video-Tabelle mit 10 Sekunden - 2 of 15</a:t>
            </a:r>
            <a:endParaRPr lang="en-US"/>
          </a:p>
        </p:txBody>
      </p:sp>
      <p:graphicFrame>
        <p:nvGraphicFramePr>
          <p:cNvPr id="5" name="Table Placeholder 4">
            <a:extLst>
              <a:ext uri="{FF2B5EF4-FFF2-40B4-BE49-F238E27FC236}">
                <a16:creationId xmlns:a16="http://schemas.microsoft.com/office/drawing/2014/main" id="{8E3D750B-9157-46BC-A88B-F5B67B4FB906}"/>
              </a:ext>
            </a:extLst>
          </p:cNvPr>
          <p:cNvGraphicFramePr>
            <a:graphicFrameLocks noGrp="1"/>
          </p:cNvGraphicFramePr>
          <p:nvPr>
            <p:ph type="tbl" sz="quarter" idx="13"/>
            <p:extLst>
              <p:ext uri="{D42A27DB-BD31-4B8C-83A1-F6EECF244321}">
                <p14:modId xmlns:p14="http://schemas.microsoft.com/office/powerpoint/2010/main" val="1956096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1876891"/>
                    </a:ext>
                  </a:extLst>
                </a:gridCol>
                <a:gridCol w="987552">
                  <a:extLst>
                    <a:ext uri="{9D8B030D-6E8A-4147-A177-3AD203B41FA5}">
                      <a16:colId xmlns:a16="http://schemas.microsoft.com/office/drawing/2014/main" val="546992362"/>
                    </a:ext>
                  </a:extLst>
                </a:gridCol>
                <a:gridCol w="987552">
                  <a:extLst>
                    <a:ext uri="{9D8B030D-6E8A-4147-A177-3AD203B41FA5}">
                      <a16:colId xmlns:a16="http://schemas.microsoft.com/office/drawing/2014/main" val="1731432849"/>
                    </a:ext>
                  </a:extLst>
                </a:gridCol>
                <a:gridCol w="987552">
                  <a:extLst>
                    <a:ext uri="{9D8B030D-6E8A-4147-A177-3AD203B41FA5}">
                      <a16:colId xmlns:a16="http://schemas.microsoft.com/office/drawing/2014/main" val="4088746892"/>
                    </a:ext>
                  </a:extLst>
                </a:gridCol>
                <a:gridCol w="987552">
                  <a:extLst>
                    <a:ext uri="{9D8B030D-6E8A-4147-A177-3AD203B41FA5}">
                      <a16:colId xmlns:a16="http://schemas.microsoft.com/office/drawing/2014/main" val="49750707"/>
                    </a:ext>
                  </a:extLst>
                </a:gridCol>
                <a:gridCol w="987552">
                  <a:extLst>
                    <a:ext uri="{9D8B030D-6E8A-4147-A177-3AD203B41FA5}">
                      <a16:colId xmlns:a16="http://schemas.microsoft.com/office/drawing/2014/main" val="3712288393"/>
                    </a:ext>
                  </a:extLst>
                </a:gridCol>
                <a:gridCol w="987552">
                  <a:extLst>
                    <a:ext uri="{9D8B030D-6E8A-4147-A177-3AD203B41FA5}">
                      <a16:colId xmlns:a16="http://schemas.microsoft.com/office/drawing/2014/main" val="2335405091"/>
                    </a:ext>
                  </a:extLst>
                </a:gridCol>
                <a:gridCol w="987552">
                  <a:extLst>
                    <a:ext uri="{9D8B030D-6E8A-4147-A177-3AD203B41FA5}">
                      <a16:colId xmlns:a16="http://schemas.microsoft.com/office/drawing/2014/main" val="3858940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544679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- 2017-07-30 21:02:46</a:t>
                      </a:r>
                      <a:r>
                        <a:rPr kumimoji="0" lang="de-DE" sz="1000" b="0" i="0" u="none" strike="noStrike" kern="1200" cap="none" spc="0" normalizeH="0" baseline="0" noProof="0">
                          <a:ln>
                            <a:noFill/>
                          </a:ln>
                          <a:solidFill>
                            <a:prstClr val="black"/>
                          </a:solidFill>
                          <a:effectLst/>
                          <a:uLnTx/>
                          <a:uFillTx/>
                          <a:latin typeface="+mn-lt"/>
                          <a:ea typeface="+mn-ea"/>
                          <a:cs typeface="+mn-cs"/>
                        </a:rPr>
                        <a:t>
EM-Debütant Österreich ist bei der Endrunde in den Niederlanden sensationell ins Halbfinale eingezogen. Die Alpenrepublik gewann ihr Viertelfinale gegen Spanien mit 5:3 im Elfmeterschießen.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55975</a:t>
                      </a:r>
                    </a:p>
                  </a:txBody>
                  <a:tcPr/>
                </a:tc>
                <a:extLst>
                  <a:ext uri="{0D108BD9-81ED-4DB2-BD59-A6C34878D82A}">
                    <a16:rowId xmlns:a16="http://schemas.microsoft.com/office/drawing/2014/main" val="193468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- 2017-07-30 21:00:00</a:t>
                      </a:r>
                      <a:r>
                        <a:rPr kumimoji="0" lang="de-DE" sz="1000" b="0" i="0" u="none" strike="noStrike" kern="1200" cap="none" spc="0" normalizeH="0" baseline="0" noProof="0">
                          <a:ln>
                            <a:noFill/>
                          </a:ln>
                          <a:solidFill>
                            <a:prstClr val="black"/>
                          </a:solidFill>
                          <a:effectLst/>
                          <a:uLnTx/>
                          <a:uFillTx/>
                          <a:latin typeface="+mn-lt"/>
                          <a:ea typeface="+mn-ea"/>
                          <a:cs typeface="+mn-cs"/>
                        </a:rPr>
                        <a:t>
Wunderschöner Treffer. 
Nur leider auf's falsche 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32799</a:t>
                      </a:r>
                    </a:p>
                  </a:txBody>
                  <a:tcPr/>
                </a:tc>
                <a:extLst>
                  <a:ext uri="{0D108BD9-81ED-4DB2-BD59-A6C34878D82A}">
                    <a16:rowId xmlns:a16="http://schemas.microsoft.com/office/drawing/2014/main" val="105269432"/>
                  </a:ext>
                </a:extLst>
              </a:tr>
            </a:tbl>
          </a:graphicData>
        </a:graphic>
      </p:graphicFrame>
      <p:sp>
        <p:nvSpPr>
          <p:cNvPr id="4" name="Text Placeholder 3">
            <a:extLst>
              <a:ext uri="{FF2B5EF4-FFF2-40B4-BE49-F238E27FC236}">
                <a16:creationId xmlns:a16="http://schemas.microsoft.com/office/drawing/2014/main" id="{C2934F97-9433-41C3-BCAE-033514AF4397}"/>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2725879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FD5D-0EEE-44B0-8E14-012447507CFD}"/>
              </a:ext>
            </a:extLst>
          </p:cNvPr>
          <p:cNvSpPr>
            <a:spLocks noGrp="1"/>
          </p:cNvSpPr>
          <p:nvPr>
            <p:ph type="title"/>
          </p:nvPr>
        </p:nvSpPr>
        <p:spPr/>
        <p:txBody>
          <a:bodyPr/>
          <a:lstStyle/>
          <a:p>
            <a:r>
              <a:rPr lang="de-DE"/>
              <a:t>Facebook Video-Tabelle mit 10 Sekunden - 3 of 15</a:t>
            </a:r>
            <a:endParaRPr lang="en-US"/>
          </a:p>
        </p:txBody>
      </p:sp>
      <p:graphicFrame>
        <p:nvGraphicFramePr>
          <p:cNvPr id="5" name="Table Placeholder 4">
            <a:extLst>
              <a:ext uri="{FF2B5EF4-FFF2-40B4-BE49-F238E27FC236}">
                <a16:creationId xmlns:a16="http://schemas.microsoft.com/office/drawing/2014/main" id="{BADEB592-E8C7-4475-9A14-7486B8315E14}"/>
              </a:ext>
            </a:extLst>
          </p:cNvPr>
          <p:cNvGraphicFramePr>
            <a:graphicFrameLocks noGrp="1"/>
          </p:cNvGraphicFramePr>
          <p:nvPr>
            <p:ph type="tbl" sz="quarter" idx="13"/>
            <p:extLst>
              <p:ext uri="{D42A27DB-BD31-4B8C-83A1-F6EECF244321}">
                <p14:modId xmlns:p14="http://schemas.microsoft.com/office/powerpoint/2010/main" val="3308742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30808528"/>
                    </a:ext>
                  </a:extLst>
                </a:gridCol>
                <a:gridCol w="987552">
                  <a:extLst>
                    <a:ext uri="{9D8B030D-6E8A-4147-A177-3AD203B41FA5}">
                      <a16:colId xmlns:a16="http://schemas.microsoft.com/office/drawing/2014/main" val="3302515560"/>
                    </a:ext>
                  </a:extLst>
                </a:gridCol>
                <a:gridCol w="987552">
                  <a:extLst>
                    <a:ext uri="{9D8B030D-6E8A-4147-A177-3AD203B41FA5}">
                      <a16:colId xmlns:a16="http://schemas.microsoft.com/office/drawing/2014/main" val="3939005400"/>
                    </a:ext>
                  </a:extLst>
                </a:gridCol>
                <a:gridCol w="987552">
                  <a:extLst>
                    <a:ext uri="{9D8B030D-6E8A-4147-A177-3AD203B41FA5}">
                      <a16:colId xmlns:a16="http://schemas.microsoft.com/office/drawing/2014/main" val="3643569337"/>
                    </a:ext>
                  </a:extLst>
                </a:gridCol>
                <a:gridCol w="987552">
                  <a:extLst>
                    <a:ext uri="{9D8B030D-6E8A-4147-A177-3AD203B41FA5}">
                      <a16:colId xmlns:a16="http://schemas.microsoft.com/office/drawing/2014/main" val="3981975851"/>
                    </a:ext>
                  </a:extLst>
                </a:gridCol>
                <a:gridCol w="987552">
                  <a:extLst>
                    <a:ext uri="{9D8B030D-6E8A-4147-A177-3AD203B41FA5}">
                      <a16:colId xmlns:a16="http://schemas.microsoft.com/office/drawing/2014/main" val="1361247307"/>
                    </a:ext>
                  </a:extLst>
                </a:gridCol>
                <a:gridCol w="987552">
                  <a:extLst>
                    <a:ext uri="{9D8B030D-6E8A-4147-A177-3AD203B41FA5}">
                      <a16:colId xmlns:a16="http://schemas.microsoft.com/office/drawing/2014/main" val="3525870902"/>
                    </a:ext>
                  </a:extLst>
                </a:gridCol>
                <a:gridCol w="987552">
                  <a:extLst>
                    <a:ext uri="{9D8B030D-6E8A-4147-A177-3AD203B41FA5}">
                      <a16:colId xmlns:a16="http://schemas.microsoft.com/office/drawing/2014/main" val="2389514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874502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- 2017-07-30 20:37:13</a:t>
                      </a:r>
                      <a:r>
                        <a:rPr kumimoji="0" lang="de-DE" sz="1000" b="0" i="0" u="none" strike="noStrike" kern="1200" cap="none" spc="0" normalizeH="0" baseline="0" noProof="0">
                          <a:ln>
                            <a:noFill/>
                          </a:ln>
                          <a:solidFill>
                            <a:prstClr val="black"/>
                          </a:solidFill>
                          <a:effectLst/>
                          <a:uLnTx/>
                          <a:uFillTx/>
                          <a:latin typeface="+mn-lt"/>
                          <a:ea typeface="+mn-ea"/>
                          <a:cs typeface="+mn-cs"/>
                        </a:rPr>
                        <a:t>
Nach einer aufwendigen Rettungsaktion sind inzwischen alle 65 Fahrgäste aus ihren Gondeln befreit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10763</a:t>
                      </a:r>
                    </a:p>
                  </a:txBody>
                  <a:tcPr/>
                </a:tc>
                <a:extLst>
                  <a:ext uri="{0D108BD9-81ED-4DB2-BD59-A6C34878D82A}">
                    <a16:rowId xmlns:a16="http://schemas.microsoft.com/office/drawing/2014/main" val="1557140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 Stunde - 2017-07-30 20:15:32</a:t>
                      </a:r>
                      <a:r>
                        <a:rPr kumimoji="0" lang="de-DE" sz="1000" b="0" i="0" u="none" strike="noStrike" kern="1200" cap="none" spc="0" normalizeH="0" baseline="0" noProof="0">
                          <a:ln>
                            <a:noFill/>
                          </a:ln>
                          <a:solidFill>
                            <a:prstClr val="black"/>
                          </a:solidFill>
                          <a:effectLst/>
                          <a:uLnTx/>
                          <a:uFillTx/>
                          <a:latin typeface="+mn-lt"/>
                          <a:ea typeface="+mn-ea"/>
                          <a:cs typeface="+mn-cs"/>
                        </a:rPr>
                        <a:t>
Die Kölner Seilbahn steckt fest. Mehr als 70 Menschen mussten gerettet werden. Zeitweise war sogar von 100 Menschen die Rede. Zur Höhenrettung senden wir ein WDR Extra live hier bei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35898</a:t>
                      </a:r>
                    </a:p>
                  </a:txBody>
                  <a:tcPr/>
                </a:tc>
                <a:extLst>
                  <a:ext uri="{0D108BD9-81ED-4DB2-BD59-A6C34878D82A}">
                    <a16:rowId xmlns:a16="http://schemas.microsoft.com/office/drawing/2014/main" val="2463556583"/>
                  </a:ext>
                </a:extLst>
              </a:tr>
            </a:tbl>
          </a:graphicData>
        </a:graphic>
      </p:graphicFrame>
      <p:sp>
        <p:nvSpPr>
          <p:cNvPr id="4" name="Text Placeholder 3">
            <a:extLst>
              <a:ext uri="{FF2B5EF4-FFF2-40B4-BE49-F238E27FC236}">
                <a16:creationId xmlns:a16="http://schemas.microsoft.com/office/drawing/2014/main" id="{A923DF2A-0A1E-46B7-B62D-2D99FC937B28}"/>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2258868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F681A-06BE-4530-9A5D-79EEF006ADC6}"/>
              </a:ext>
            </a:extLst>
          </p:cNvPr>
          <p:cNvSpPr>
            <a:spLocks noGrp="1"/>
          </p:cNvSpPr>
          <p:nvPr>
            <p:ph type="title"/>
          </p:nvPr>
        </p:nvSpPr>
        <p:spPr/>
        <p:txBody>
          <a:bodyPr/>
          <a:lstStyle/>
          <a:p>
            <a:r>
              <a:rPr lang="de-DE"/>
              <a:t>Facebook Video-Tabelle mit 10 Sekunden - 4 of 15</a:t>
            </a:r>
            <a:endParaRPr lang="en-US"/>
          </a:p>
        </p:txBody>
      </p:sp>
      <p:graphicFrame>
        <p:nvGraphicFramePr>
          <p:cNvPr id="5" name="Table Placeholder 4">
            <a:extLst>
              <a:ext uri="{FF2B5EF4-FFF2-40B4-BE49-F238E27FC236}">
                <a16:creationId xmlns:a16="http://schemas.microsoft.com/office/drawing/2014/main" id="{76D2B0A5-1E2A-45E0-AB6E-155A83A8A183}"/>
              </a:ext>
            </a:extLst>
          </p:cNvPr>
          <p:cNvGraphicFramePr>
            <a:graphicFrameLocks noGrp="1"/>
          </p:cNvGraphicFramePr>
          <p:nvPr>
            <p:ph type="tbl" sz="quarter" idx="13"/>
            <p:extLst>
              <p:ext uri="{D42A27DB-BD31-4B8C-83A1-F6EECF244321}">
                <p14:modId xmlns:p14="http://schemas.microsoft.com/office/powerpoint/2010/main" val="1915504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57050457"/>
                    </a:ext>
                  </a:extLst>
                </a:gridCol>
                <a:gridCol w="987552">
                  <a:extLst>
                    <a:ext uri="{9D8B030D-6E8A-4147-A177-3AD203B41FA5}">
                      <a16:colId xmlns:a16="http://schemas.microsoft.com/office/drawing/2014/main" val="2781838561"/>
                    </a:ext>
                  </a:extLst>
                </a:gridCol>
                <a:gridCol w="987552">
                  <a:extLst>
                    <a:ext uri="{9D8B030D-6E8A-4147-A177-3AD203B41FA5}">
                      <a16:colId xmlns:a16="http://schemas.microsoft.com/office/drawing/2014/main" val="1264594481"/>
                    </a:ext>
                  </a:extLst>
                </a:gridCol>
                <a:gridCol w="987552">
                  <a:extLst>
                    <a:ext uri="{9D8B030D-6E8A-4147-A177-3AD203B41FA5}">
                      <a16:colId xmlns:a16="http://schemas.microsoft.com/office/drawing/2014/main" val="4109942227"/>
                    </a:ext>
                  </a:extLst>
                </a:gridCol>
                <a:gridCol w="987552">
                  <a:extLst>
                    <a:ext uri="{9D8B030D-6E8A-4147-A177-3AD203B41FA5}">
                      <a16:colId xmlns:a16="http://schemas.microsoft.com/office/drawing/2014/main" val="104907172"/>
                    </a:ext>
                  </a:extLst>
                </a:gridCol>
                <a:gridCol w="987552">
                  <a:extLst>
                    <a:ext uri="{9D8B030D-6E8A-4147-A177-3AD203B41FA5}">
                      <a16:colId xmlns:a16="http://schemas.microsoft.com/office/drawing/2014/main" val="2623920020"/>
                    </a:ext>
                  </a:extLst>
                </a:gridCol>
                <a:gridCol w="987552">
                  <a:extLst>
                    <a:ext uri="{9D8B030D-6E8A-4147-A177-3AD203B41FA5}">
                      <a16:colId xmlns:a16="http://schemas.microsoft.com/office/drawing/2014/main" val="2045469457"/>
                    </a:ext>
                  </a:extLst>
                </a:gridCol>
                <a:gridCol w="987552">
                  <a:extLst>
                    <a:ext uri="{9D8B030D-6E8A-4147-A177-3AD203B41FA5}">
                      <a16:colId xmlns:a16="http://schemas.microsoft.com/office/drawing/2014/main" val="2873588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4009445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aktuell - 2017-07-30 20:13:55</a:t>
                      </a:r>
                      <a:r>
                        <a:rPr kumimoji="0" lang="de-DE" sz="1000" b="0" i="0" u="none" strike="noStrike" kern="1200" cap="none" spc="0" normalizeH="0" baseline="0" noProof="0">
                          <a:ln>
                            <a:noFill/>
                          </a:ln>
                          <a:solidFill>
                            <a:prstClr val="black"/>
                          </a:solidFill>
                          <a:effectLst/>
                          <a:uLnTx/>
                          <a:uFillTx/>
                          <a:latin typeface="+mn-lt"/>
                          <a:ea typeface="+mn-ea"/>
                          <a:cs typeface="+mn-cs"/>
                        </a:rPr>
                        <a:t>
Die Kölner Seilbahn steht seit dem Nachmittag still. Eine Gondel hatte sich verkeilt. 
Update: Inzwischen sind zum Glück alle Fahrgäste gerettet. Sie mussten einzeln abgeseilt werden. Zwischenzeitlich hatte es geheißen, über 100 Menschen säßen in den Gondeln fest. Es waren aber 65.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15175</a:t>
                      </a:r>
                    </a:p>
                  </a:txBody>
                  <a:tcPr/>
                </a:tc>
                <a:extLst>
                  <a:ext uri="{0D108BD9-81ED-4DB2-BD59-A6C34878D82A}">
                    <a16:rowId xmlns:a16="http://schemas.microsoft.com/office/drawing/2014/main" val="3601851195"/>
                  </a:ext>
                </a:extLst>
              </a:tr>
            </a:tbl>
          </a:graphicData>
        </a:graphic>
      </p:graphicFrame>
      <p:sp>
        <p:nvSpPr>
          <p:cNvPr id="4" name="Text Placeholder 3">
            <a:extLst>
              <a:ext uri="{FF2B5EF4-FFF2-40B4-BE49-F238E27FC236}">
                <a16:creationId xmlns:a16="http://schemas.microsoft.com/office/drawing/2014/main" id="{0C22A757-E9A0-480B-9305-CE4036032FBB}"/>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1116537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4F742-0941-4439-9AE5-413C4DCF2A84}"/>
              </a:ext>
            </a:extLst>
          </p:cNvPr>
          <p:cNvSpPr>
            <a:spLocks noGrp="1"/>
          </p:cNvSpPr>
          <p:nvPr>
            <p:ph type="title"/>
          </p:nvPr>
        </p:nvSpPr>
        <p:spPr/>
        <p:txBody>
          <a:bodyPr/>
          <a:lstStyle/>
          <a:p>
            <a:r>
              <a:rPr lang="de-DE"/>
              <a:t>Facebook Video-Tabelle mit 10 Sekunden - 5 of 15</a:t>
            </a:r>
            <a:endParaRPr lang="en-US"/>
          </a:p>
        </p:txBody>
      </p:sp>
      <p:graphicFrame>
        <p:nvGraphicFramePr>
          <p:cNvPr id="5" name="Table Placeholder 4">
            <a:extLst>
              <a:ext uri="{FF2B5EF4-FFF2-40B4-BE49-F238E27FC236}">
                <a16:creationId xmlns:a16="http://schemas.microsoft.com/office/drawing/2014/main" id="{9D08493D-E807-461A-8534-26CFFCAE55F1}"/>
              </a:ext>
            </a:extLst>
          </p:cNvPr>
          <p:cNvGraphicFramePr>
            <a:graphicFrameLocks noGrp="1"/>
          </p:cNvGraphicFramePr>
          <p:nvPr>
            <p:ph type="tbl" sz="quarter" idx="13"/>
            <p:extLst>
              <p:ext uri="{D42A27DB-BD31-4B8C-83A1-F6EECF244321}">
                <p14:modId xmlns:p14="http://schemas.microsoft.com/office/powerpoint/2010/main" val="3639666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10133854"/>
                    </a:ext>
                  </a:extLst>
                </a:gridCol>
                <a:gridCol w="987552">
                  <a:extLst>
                    <a:ext uri="{9D8B030D-6E8A-4147-A177-3AD203B41FA5}">
                      <a16:colId xmlns:a16="http://schemas.microsoft.com/office/drawing/2014/main" val="1496635339"/>
                    </a:ext>
                  </a:extLst>
                </a:gridCol>
                <a:gridCol w="987552">
                  <a:extLst>
                    <a:ext uri="{9D8B030D-6E8A-4147-A177-3AD203B41FA5}">
                      <a16:colId xmlns:a16="http://schemas.microsoft.com/office/drawing/2014/main" val="2724966921"/>
                    </a:ext>
                  </a:extLst>
                </a:gridCol>
                <a:gridCol w="987552">
                  <a:extLst>
                    <a:ext uri="{9D8B030D-6E8A-4147-A177-3AD203B41FA5}">
                      <a16:colId xmlns:a16="http://schemas.microsoft.com/office/drawing/2014/main" val="3238752532"/>
                    </a:ext>
                  </a:extLst>
                </a:gridCol>
                <a:gridCol w="987552">
                  <a:extLst>
                    <a:ext uri="{9D8B030D-6E8A-4147-A177-3AD203B41FA5}">
                      <a16:colId xmlns:a16="http://schemas.microsoft.com/office/drawing/2014/main" val="1881639869"/>
                    </a:ext>
                  </a:extLst>
                </a:gridCol>
                <a:gridCol w="987552">
                  <a:extLst>
                    <a:ext uri="{9D8B030D-6E8A-4147-A177-3AD203B41FA5}">
                      <a16:colId xmlns:a16="http://schemas.microsoft.com/office/drawing/2014/main" val="1558120396"/>
                    </a:ext>
                  </a:extLst>
                </a:gridCol>
                <a:gridCol w="987552">
                  <a:extLst>
                    <a:ext uri="{9D8B030D-6E8A-4147-A177-3AD203B41FA5}">
                      <a16:colId xmlns:a16="http://schemas.microsoft.com/office/drawing/2014/main" val="60292740"/>
                    </a:ext>
                  </a:extLst>
                </a:gridCol>
                <a:gridCol w="987552">
                  <a:extLst>
                    <a:ext uri="{9D8B030D-6E8A-4147-A177-3AD203B41FA5}">
                      <a16:colId xmlns:a16="http://schemas.microsoft.com/office/drawing/2014/main" val="4254978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47258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- 2017-07-30 19:15:00</a:t>
                      </a:r>
                      <a:r>
                        <a:rPr kumimoji="0" lang="de-DE" sz="1000" b="0" i="0" u="none" strike="noStrike" kern="1200" cap="none" spc="0" normalizeH="0" baseline="0" noProof="0">
                          <a:ln>
                            <a:noFill/>
                          </a:ln>
                          <a:solidFill>
                            <a:prstClr val="black"/>
                          </a:solidFill>
                          <a:effectLst/>
                          <a:uLnTx/>
                          <a:uFillTx/>
                          <a:latin typeface="+mn-lt"/>
                          <a:ea typeface="+mn-ea"/>
                          <a:cs typeface="+mn-cs"/>
                        </a:rPr>
                        <a:t>
"Arjen Robben - ist echt 'n sympathischer Typ. Dem gönnt man's einfach!" - Was Borussia Dortmund-Fans nie sagen würden. WUMMS ist der Frage nachgegangen.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163717</a:t>
                      </a:r>
                    </a:p>
                  </a:txBody>
                  <a:tcPr/>
                </a:tc>
                <a:extLst>
                  <a:ext uri="{0D108BD9-81ED-4DB2-BD59-A6C34878D82A}">
                    <a16:rowId xmlns:a16="http://schemas.microsoft.com/office/drawing/2014/main" val="3888952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- 2017-07-30 19:03:00</a:t>
                      </a:r>
                      <a:r>
                        <a:rPr kumimoji="0" lang="de-DE" sz="1000" b="0" i="0" u="none" strike="noStrike" kern="1200" cap="none" spc="0" normalizeH="0" baseline="0" noProof="0">
                          <a:ln>
                            <a:noFill/>
                          </a:ln>
                          <a:solidFill>
                            <a:prstClr val="black"/>
                          </a:solidFill>
                          <a:effectLst/>
                          <a:uLnTx/>
                          <a:uFillTx/>
                          <a:latin typeface="+mn-lt"/>
                          <a:ea typeface="+mn-ea"/>
                          <a:cs typeface="+mn-cs"/>
                        </a:rPr>
                        <a:t>
Was für eine Kulisse beim Klippenspringen in Budapest (außer für Menschen mit Höhenangst)!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106879</a:t>
                      </a:r>
                    </a:p>
                  </a:txBody>
                  <a:tcPr/>
                </a:tc>
                <a:extLst>
                  <a:ext uri="{0D108BD9-81ED-4DB2-BD59-A6C34878D82A}">
                    <a16:rowId xmlns:a16="http://schemas.microsoft.com/office/drawing/2014/main" val="3634757777"/>
                  </a:ext>
                </a:extLst>
              </a:tr>
            </a:tbl>
          </a:graphicData>
        </a:graphic>
      </p:graphicFrame>
      <p:sp>
        <p:nvSpPr>
          <p:cNvPr id="4" name="Text Placeholder 3">
            <a:extLst>
              <a:ext uri="{FF2B5EF4-FFF2-40B4-BE49-F238E27FC236}">
                <a16:creationId xmlns:a16="http://schemas.microsoft.com/office/drawing/2014/main" id="{042C9070-BBF9-4C3F-9679-CD7F6737893B}"/>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140171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A59CA-6820-469C-AFD5-A269B926ACD0}"/>
              </a:ext>
            </a:extLst>
          </p:cNvPr>
          <p:cNvSpPr>
            <a:spLocks noGrp="1"/>
          </p:cNvSpPr>
          <p:nvPr>
            <p:ph type="title"/>
          </p:nvPr>
        </p:nvSpPr>
        <p:spPr/>
        <p:txBody>
          <a:bodyPr/>
          <a:lstStyle/>
          <a:p>
            <a:r>
              <a:rPr lang="de-DE"/>
              <a:t>Facebook Video-Tabelle mit 10 Sekunden - 6 of 15</a:t>
            </a:r>
            <a:endParaRPr lang="en-US"/>
          </a:p>
        </p:txBody>
      </p:sp>
      <p:graphicFrame>
        <p:nvGraphicFramePr>
          <p:cNvPr id="5" name="Table Placeholder 4">
            <a:extLst>
              <a:ext uri="{FF2B5EF4-FFF2-40B4-BE49-F238E27FC236}">
                <a16:creationId xmlns:a16="http://schemas.microsoft.com/office/drawing/2014/main" id="{FC512873-F401-43AE-B848-CE91BA405C66}"/>
              </a:ext>
            </a:extLst>
          </p:cNvPr>
          <p:cNvGraphicFramePr>
            <a:graphicFrameLocks noGrp="1"/>
          </p:cNvGraphicFramePr>
          <p:nvPr>
            <p:ph type="tbl" sz="quarter" idx="13"/>
            <p:extLst>
              <p:ext uri="{D42A27DB-BD31-4B8C-83A1-F6EECF244321}">
                <p14:modId xmlns:p14="http://schemas.microsoft.com/office/powerpoint/2010/main" val="120574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46247360"/>
                    </a:ext>
                  </a:extLst>
                </a:gridCol>
                <a:gridCol w="987552">
                  <a:extLst>
                    <a:ext uri="{9D8B030D-6E8A-4147-A177-3AD203B41FA5}">
                      <a16:colId xmlns:a16="http://schemas.microsoft.com/office/drawing/2014/main" val="3064687257"/>
                    </a:ext>
                  </a:extLst>
                </a:gridCol>
                <a:gridCol w="987552">
                  <a:extLst>
                    <a:ext uri="{9D8B030D-6E8A-4147-A177-3AD203B41FA5}">
                      <a16:colId xmlns:a16="http://schemas.microsoft.com/office/drawing/2014/main" val="2996805555"/>
                    </a:ext>
                  </a:extLst>
                </a:gridCol>
                <a:gridCol w="987552">
                  <a:extLst>
                    <a:ext uri="{9D8B030D-6E8A-4147-A177-3AD203B41FA5}">
                      <a16:colId xmlns:a16="http://schemas.microsoft.com/office/drawing/2014/main" val="2495048454"/>
                    </a:ext>
                  </a:extLst>
                </a:gridCol>
                <a:gridCol w="987552">
                  <a:extLst>
                    <a:ext uri="{9D8B030D-6E8A-4147-A177-3AD203B41FA5}">
                      <a16:colId xmlns:a16="http://schemas.microsoft.com/office/drawing/2014/main" val="1217205125"/>
                    </a:ext>
                  </a:extLst>
                </a:gridCol>
                <a:gridCol w="987552">
                  <a:extLst>
                    <a:ext uri="{9D8B030D-6E8A-4147-A177-3AD203B41FA5}">
                      <a16:colId xmlns:a16="http://schemas.microsoft.com/office/drawing/2014/main" val="2016738179"/>
                    </a:ext>
                  </a:extLst>
                </a:gridCol>
                <a:gridCol w="987552">
                  <a:extLst>
                    <a:ext uri="{9D8B030D-6E8A-4147-A177-3AD203B41FA5}">
                      <a16:colId xmlns:a16="http://schemas.microsoft.com/office/drawing/2014/main" val="1574432372"/>
                    </a:ext>
                  </a:extLst>
                </a:gridCol>
                <a:gridCol w="987552">
                  <a:extLst>
                    <a:ext uri="{9D8B030D-6E8A-4147-A177-3AD203B41FA5}">
                      <a16:colId xmlns:a16="http://schemas.microsoft.com/office/drawing/2014/main" val="815141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381734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 Stunde - 2017-07-30 18:29:38</a:t>
                      </a:r>
                      <a:r>
                        <a:rPr kumimoji="0" lang="de-DE" sz="1000" b="0" i="0" u="none" strike="noStrike" kern="1200" cap="none" spc="0" normalizeH="0" baseline="0" noProof="0">
                          <a:ln>
                            <a:noFill/>
                          </a:ln>
                          <a:solidFill>
                            <a:prstClr val="black"/>
                          </a:solidFill>
                          <a:effectLst/>
                          <a:uLnTx/>
                          <a:uFillTx/>
                          <a:latin typeface="+mn-lt"/>
                          <a:ea typeface="+mn-ea"/>
                          <a:cs typeface="+mn-cs"/>
                        </a:rPr>
                        <a:t>
Die Kölner Seilbahn steckt fest. Mehr als 70 Menschen mussten von den Höhenrettern abgeseilt werden. Unser Reporter Jan Hofer erklärt, wie die Rettung abläuft.
Update (20:15 Uhr): Mittlerweile sind laut Feuerwehr alle Insassen der Seilbahn gerettet.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126036</a:t>
                      </a:r>
                    </a:p>
                  </a:txBody>
                  <a:tcPr/>
                </a:tc>
                <a:extLst>
                  <a:ext uri="{0D108BD9-81ED-4DB2-BD59-A6C34878D82A}">
                    <a16:rowId xmlns:a16="http://schemas.microsoft.com/office/drawing/2014/main" val="78053867"/>
                  </a:ext>
                </a:extLst>
              </a:tr>
            </a:tbl>
          </a:graphicData>
        </a:graphic>
      </p:graphicFrame>
      <p:sp>
        <p:nvSpPr>
          <p:cNvPr id="4" name="Text Placeholder 3">
            <a:extLst>
              <a:ext uri="{FF2B5EF4-FFF2-40B4-BE49-F238E27FC236}">
                <a16:creationId xmlns:a16="http://schemas.microsoft.com/office/drawing/2014/main" id="{B4004F82-1FE0-49B3-97E4-C5FB74D6FA14}"/>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3597849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5286-959D-4013-9744-A0B672F11BA8}"/>
              </a:ext>
            </a:extLst>
          </p:cNvPr>
          <p:cNvSpPr>
            <a:spLocks noGrp="1"/>
          </p:cNvSpPr>
          <p:nvPr>
            <p:ph type="title"/>
          </p:nvPr>
        </p:nvSpPr>
        <p:spPr/>
        <p:txBody>
          <a:bodyPr/>
          <a:lstStyle/>
          <a:p>
            <a:r>
              <a:rPr lang="de-DE"/>
              <a:t>Facebook Video-Tabelle mit 10 Sekunden - 7 of 15</a:t>
            </a:r>
            <a:endParaRPr lang="en-US"/>
          </a:p>
        </p:txBody>
      </p:sp>
      <p:graphicFrame>
        <p:nvGraphicFramePr>
          <p:cNvPr id="5" name="Table Placeholder 4">
            <a:extLst>
              <a:ext uri="{FF2B5EF4-FFF2-40B4-BE49-F238E27FC236}">
                <a16:creationId xmlns:a16="http://schemas.microsoft.com/office/drawing/2014/main" id="{32D19245-E268-45F9-8770-4F9F397D3A0B}"/>
              </a:ext>
            </a:extLst>
          </p:cNvPr>
          <p:cNvGraphicFramePr>
            <a:graphicFrameLocks noGrp="1"/>
          </p:cNvGraphicFramePr>
          <p:nvPr>
            <p:ph type="tbl" sz="quarter" idx="13"/>
            <p:extLst>
              <p:ext uri="{D42A27DB-BD31-4B8C-83A1-F6EECF244321}">
                <p14:modId xmlns:p14="http://schemas.microsoft.com/office/powerpoint/2010/main" val="2479352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76963576"/>
                    </a:ext>
                  </a:extLst>
                </a:gridCol>
                <a:gridCol w="987552">
                  <a:extLst>
                    <a:ext uri="{9D8B030D-6E8A-4147-A177-3AD203B41FA5}">
                      <a16:colId xmlns:a16="http://schemas.microsoft.com/office/drawing/2014/main" val="304302093"/>
                    </a:ext>
                  </a:extLst>
                </a:gridCol>
                <a:gridCol w="987552">
                  <a:extLst>
                    <a:ext uri="{9D8B030D-6E8A-4147-A177-3AD203B41FA5}">
                      <a16:colId xmlns:a16="http://schemas.microsoft.com/office/drawing/2014/main" val="2249146714"/>
                    </a:ext>
                  </a:extLst>
                </a:gridCol>
                <a:gridCol w="987552">
                  <a:extLst>
                    <a:ext uri="{9D8B030D-6E8A-4147-A177-3AD203B41FA5}">
                      <a16:colId xmlns:a16="http://schemas.microsoft.com/office/drawing/2014/main" val="2966395718"/>
                    </a:ext>
                  </a:extLst>
                </a:gridCol>
                <a:gridCol w="987552">
                  <a:extLst>
                    <a:ext uri="{9D8B030D-6E8A-4147-A177-3AD203B41FA5}">
                      <a16:colId xmlns:a16="http://schemas.microsoft.com/office/drawing/2014/main" val="3490506699"/>
                    </a:ext>
                  </a:extLst>
                </a:gridCol>
                <a:gridCol w="987552">
                  <a:extLst>
                    <a:ext uri="{9D8B030D-6E8A-4147-A177-3AD203B41FA5}">
                      <a16:colId xmlns:a16="http://schemas.microsoft.com/office/drawing/2014/main" val="1580206804"/>
                    </a:ext>
                  </a:extLst>
                </a:gridCol>
                <a:gridCol w="987552">
                  <a:extLst>
                    <a:ext uri="{9D8B030D-6E8A-4147-A177-3AD203B41FA5}">
                      <a16:colId xmlns:a16="http://schemas.microsoft.com/office/drawing/2014/main" val="1784881487"/>
                    </a:ext>
                  </a:extLst>
                </a:gridCol>
                <a:gridCol w="987552">
                  <a:extLst>
                    <a:ext uri="{9D8B030D-6E8A-4147-A177-3AD203B41FA5}">
                      <a16:colId xmlns:a16="http://schemas.microsoft.com/office/drawing/2014/main" val="2457356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57820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5 - 2017-07-30 18:27:00</a:t>
                      </a:r>
                      <a:r>
                        <a:rPr kumimoji="0" lang="de-DE" sz="1000" b="0" i="0" u="none" strike="noStrike" kern="1200" cap="none" spc="0" normalizeH="0" baseline="0" noProof="0">
                          <a:ln>
                            <a:noFill/>
                          </a:ln>
                          <a:solidFill>
                            <a:prstClr val="black"/>
                          </a:solidFill>
                          <a:effectLst/>
                          <a:uLnTx/>
                          <a:uFillTx/>
                          <a:latin typeface="+mn-lt"/>
                          <a:ea typeface="+mn-ea"/>
                          <a:cs typeface="+mn-cs"/>
                        </a:rPr>
                        <a:t>
Exotisches Urlaubsziel gefällig? Reisen Sie mit Ingolf Lück nach Ladonien. Dort gibt es ein "Ministerium für Dinge, die unter Steinen liegen". 😂
🎧 Mehr Literatur zum Hören: http://www.wdr.de/k/wdr5-literatursommer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30366</a:t>
                      </a:r>
                    </a:p>
                  </a:txBody>
                  <a:tcPr/>
                </a:tc>
                <a:extLst>
                  <a:ext uri="{0D108BD9-81ED-4DB2-BD59-A6C34878D82A}">
                    <a16:rowId xmlns:a16="http://schemas.microsoft.com/office/drawing/2014/main" val="126840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Köln - 2017-07-30 18:03:33</a:t>
                      </a:r>
                      <a:r>
                        <a:rPr kumimoji="0" lang="de-DE" sz="1000" b="0" i="0" u="none" strike="noStrike" kern="1200" cap="none" spc="0" normalizeH="0" baseline="0" noProof="0">
                          <a:ln>
                            <a:noFill/>
                          </a:ln>
                          <a:solidFill>
                            <a:prstClr val="black"/>
                          </a:solidFill>
                          <a:effectLst/>
                          <a:uLnTx/>
                          <a:uFillTx/>
                          <a:latin typeface="+mn-lt"/>
                          <a:ea typeface="+mn-ea"/>
                          <a:cs typeface="+mn-cs"/>
                        </a:rPr>
                        <a:t>
Zahlreiche Drehleitern im Einsatz. Rhein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14104</a:t>
                      </a:r>
                    </a:p>
                  </a:txBody>
                  <a:tcPr/>
                </a:tc>
                <a:extLst>
                  <a:ext uri="{0D108BD9-81ED-4DB2-BD59-A6C34878D82A}">
                    <a16:rowId xmlns:a16="http://schemas.microsoft.com/office/drawing/2014/main" val="2976033603"/>
                  </a:ext>
                </a:extLst>
              </a:tr>
            </a:tbl>
          </a:graphicData>
        </a:graphic>
      </p:graphicFrame>
      <p:sp>
        <p:nvSpPr>
          <p:cNvPr id="4" name="Text Placeholder 3">
            <a:extLst>
              <a:ext uri="{FF2B5EF4-FFF2-40B4-BE49-F238E27FC236}">
                <a16:creationId xmlns:a16="http://schemas.microsoft.com/office/drawing/2014/main" id="{A740C827-D496-4A44-BAC7-39EB7617B865}"/>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391211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254E7-15ED-4EEF-86A7-CF2541C6DA5A}"/>
              </a:ext>
            </a:extLst>
          </p:cNvPr>
          <p:cNvSpPr>
            <a:spLocks noGrp="1"/>
          </p:cNvSpPr>
          <p:nvPr>
            <p:ph type="title"/>
          </p:nvPr>
        </p:nvSpPr>
        <p:spPr/>
        <p:txBody>
          <a:bodyPr/>
          <a:lstStyle/>
          <a:p>
            <a:r>
              <a:rPr lang="de-DE"/>
              <a:t>Facebook Video-Tabelle mit 10 Sekunden - 8 of 15</a:t>
            </a:r>
            <a:endParaRPr lang="en-US"/>
          </a:p>
        </p:txBody>
      </p:sp>
      <p:graphicFrame>
        <p:nvGraphicFramePr>
          <p:cNvPr id="5" name="Table Placeholder 4">
            <a:extLst>
              <a:ext uri="{FF2B5EF4-FFF2-40B4-BE49-F238E27FC236}">
                <a16:creationId xmlns:a16="http://schemas.microsoft.com/office/drawing/2014/main" id="{AFF99924-E147-41EE-8199-65D81F5C9443}"/>
              </a:ext>
            </a:extLst>
          </p:cNvPr>
          <p:cNvGraphicFramePr>
            <a:graphicFrameLocks noGrp="1"/>
          </p:cNvGraphicFramePr>
          <p:nvPr>
            <p:ph type="tbl" sz="quarter" idx="13"/>
            <p:extLst>
              <p:ext uri="{D42A27DB-BD31-4B8C-83A1-F6EECF244321}">
                <p14:modId xmlns:p14="http://schemas.microsoft.com/office/powerpoint/2010/main" val="1771662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3827084"/>
                    </a:ext>
                  </a:extLst>
                </a:gridCol>
                <a:gridCol w="987552">
                  <a:extLst>
                    <a:ext uri="{9D8B030D-6E8A-4147-A177-3AD203B41FA5}">
                      <a16:colId xmlns:a16="http://schemas.microsoft.com/office/drawing/2014/main" val="2499675872"/>
                    </a:ext>
                  </a:extLst>
                </a:gridCol>
                <a:gridCol w="987552">
                  <a:extLst>
                    <a:ext uri="{9D8B030D-6E8A-4147-A177-3AD203B41FA5}">
                      <a16:colId xmlns:a16="http://schemas.microsoft.com/office/drawing/2014/main" val="2077726237"/>
                    </a:ext>
                  </a:extLst>
                </a:gridCol>
                <a:gridCol w="987552">
                  <a:extLst>
                    <a:ext uri="{9D8B030D-6E8A-4147-A177-3AD203B41FA5}">
                      <a16:colId xmlns:a16="http://schemas.microsoft.com/office/drawing/2014/main" val="4005993570"/>
                    </a:ext>
                  </a:extLst>
                </a:gridCol>
                <a:gridCol w="987552">
                  <a:extLst>
                    <a:ext uri="{9D8B030D-6E8A-4147-A177-3AD203B41FA5}">
                      <a16:colId xmlns:a16="http://schemas.microsoft.com/office/drawing/2014/main" val="2345432391"/>
                    </a:ext>
                  </a:extLst>
                </a:gridCol>
                <a:gridCol w="987552">
                  <a:extLst>
                    <a:ext uri="{9D8B030D-6E8A-4147-A177-3AD203B41FA5}">
                      <a16:colId xmlns:a16="http://schemas.microsoft.com/office/drawing/2014/main" val="3040525971"/>
                    </a:ext>
                  </a:extLst>
                </a:gridCol>
                <a:gridCol w="987552">
                  <a:extLst>
                    <a:ext uri="{9D8B030D-6E8A-4147-A177-3AD203B41FA5}">
                      <a16:colId xmlns:a16="http://schemas.microsoft.com/office/drawing/2014/main" val="1040722253"/>
                    </a:ext>
                  </a:extLst>
                </a:gridCol>
                <a:gridCol w="987552">
                  <a:extLst>
                    <a:ext uri="{9D8B030D-6E8A-4147-A177-3AD203B41FA5}">
                      <a16:colId xmlns:a16="http://schemas.microsoft.com/office/drawing/2014/main" val="3109751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65722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WDRforyou - 2017-07-30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اگر در آلمان به کارمندان دولتی رشوه بدهید چه اتفاقی رخ می دهد؟ ایزابل و سون برای شما در این نمایش طنز توضیح می دهند
</a:t>
                      </a:r>
                      <a:r>
                        <a:rPr kumimoji="0" lang="en-US" sz="1000" b="0" i="0" u="none" strike="noStrike" kern="1200" cap="none" spc="0" normalizeH="0" baseline="0" noProof="0">
                          <a:ln>
                            <a:noFill/>
                          </a:ln>
                          <a:solidFill>
                            <a:prstClr val="black"/>
                          </a:solidFill>
                          <a:effectLst/>
                          <a:uLnTx/>
                          <a:uFillTx/>
                          <a:latin typeface="+mn-lt"/>
                          <a:ea typeface="+mn-ea"/>
                          <a:cs typeface="+mn-cs"/>
                        </a:rPr>
                        <a:t>Was passiert eigentlich, wenn man versucht Beamte im Ausländeramt zu bestechen? Isabel Schayani und Sven erzählen es Euch. Dieser Beitrag ist Deutsch-Persisch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54331</a:t>
                      </a:r>
                    </a:p>
                  </a:txBody>
                  <a:tcPr/>
                </a:tc>
                <a:extLst>
                  <a:ext uri="{0D108BD9-81ED-4DB2-BD59-A6C34878D82A}">
                    <a16:rowId xmlns:a16="http://schemas.microsoft.com/office/drawing/2014/main" val="2182194376"/>
                  </a:ext>
                </a:extLst>
              </a:tr>
            </a:tbl>
          </a:graphicData>
        </a:graphic>
      </p:graphicFrame>
      <p:sp>
        <p:nvSpPr>
          <p:cNvPr id="4" name="Text Placeholder 3">
            <a:extLst>
              <a:ext uri="{FF2B5EF4-FFF2-40B4-BE49-F238E27FC236}">
                <a16:creationId xmlns:a16="http://schemas.microsoft.com/office/drawing/2014/main" id="{1D4D4190-43E0-4A0F-A33E-2F91A076909D}"/>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3958385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B45BC-B983-4C34-B223-5AE749B0B23A}"/>
              </a:ext>
            </a:extLst>
          </p:cNvPr>
          <p:cNvSpPr>
            <a:spLocks noGrp="1"/>
          </p:cNvSpPr>
          <p:nvPr>
            <p:ph type="title"/>
          </p:nvPr>
        </p:nvSpPr>
        <p:spPr/>
        <p:txBody>
          <a:bodyPr/>
          <a:lstStyle/>
          <a:p>
            <a:r>
              <a:rPr lang="de-DE"/>
              <a:t>Facebook Video-Tabelle mit 10 Sekunden - 9 of 15</a:t>
            </a:r>
            <a:endParaRPr lang="en-US"/>
          </a:p>
        </p:txBody>
      </p:sp>
      <p:graphicFrame>
        <p:nvGraphicFramePr>
          <p:cNvPr id="5" name="Table Placeholder 4">
            <a:extLst>
              <a:ext uri="{FF2B5EF4-FFF2-40B4-BE49-F238E27FC236}">
                <a16:creationId xmlns:a16="http://schemas.microsoft.com/office/drawing/2014/main" id="{C0325C19-95E5-46B0-A832-CF7139B1EAFC}"/>
              </a:ext>
            </a:extLst>
          </p:cNvPr>
          <p:cNvGraphicFramePr>
            <a:graphicFrameLocks noGrp="1"/>
          </p:cNvGraphicFramePr>
          <p:nvPr>
            <p:ph type="tbl" sz="quarter" idx="13"/>
            <p:extLst>
              <p:ext uri="{D42A27DB-BD31-4B8C-83A1-F6EECF244321}">
                <p14:modId xmlns:p14="http://schemas.microsoft.com/office/powerpoint/2010/main" val="300873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43145665"/>
                    </a:ext>
                  </a:extLst>
                </a:gridCol>
                <a:gridCol w="987552">
                  <a:extLst>
                    <a:ext uri="{9D8B030D-6E8A-4147-A177-3AD203B41FA5}">
                      <a16:colId xmlns:a16="http://schemas.microsoft.com/office/drawing/2014/main" val="2334063813"/>
                    </a:ext>
                  </a:extLst>
                </a:gridCol>
                <a:gridCol w="987552">
                  <a:extLst>
                    <a:ext uri="{9D8B030D-6E8A-4147-A177-3AD203B41FA5}">
                      <a16:colId xmlns:a16="http://schemas.microsoft.com/office/drawing/2014/main" val="2414409684"/>
                    </a:ext>
                  </a:extLst>
                </a:gridCol>
                <a:gridCol w="987552">
                  <a:extLst>
                    <a:ext uri="{9D8B030D-6E8A-4147-A177-3AD203B41FA5}">
                      <a16:colId xmlns:a16="http://schemas.microsoft.com/office/drawing/2014/main" val="1713683468"/>
                    </a:ext>
                  </a:extLst>
                </a:gridCol>
                <a:gridCol w="987552">
                  <a:extLst>
                    <a:ext uri="{9D8B030D-6E8A-4147-A177-3AD203B41FA5}">
                      <a16:colId xmlns:a16="http://schemas.microsoft.com/office/drawing/2014/main" val="3301994501"/>
                    </a:ext>
                  </a:extLst>
                </a:gridCol>
                <a:gridCol w="987552">
                  <a:extLst>
                    <a:ext uri="{9D8B030D-6E8A-4147-A177-3AD203B41FA5}">
                      <a16:colId xmlns:a16="http://schemas.microsoft.com/office/drawing/2014/main" val="2960412733"/>
                    </a:ext>
                  </a:extLst>
                </a:gridCol>
                <a:gridCol w="987552">
                  <a:extLst>
                    <a:ext uri="{9D8B030D-6E8A-4147-A177-3AD203B41FA5}">
                      <a16:colId xmlns:a16="http://schemas.microsoft.com/office/drawing/2014/main" val="1993807242"/>
                    </a:ext>
                  </a:extLst>
                </a:gridCol>
                <a:gridCol w="987552">
                  <a:extLst>
                    <a:ext uri="{9D8B030D-6E8A-4147-A177-3AD203B41FA5}">
                      <a16:colId xmlns:a16="http://schemas.microsoft.com/office/drawing/2014/main" val="174605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58356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- 2017-07-30 18:00:00</a:t>
                      </a:r>
                      <a:r>
                        <a:rPr kumimoji="0" lang="de-DE" sz="1000" b="0" i="0" u="none" strike="noStrike" kern="1200" cap="none" spc="0" normalizeH="0" baseline="0" noProof="0">
                          <a:ln>
                            <a:noFill/>
                          </a:ln>
                          <a:solidFill>
                            <a:prstClr val="black"/>
                          </a:solidFill>
                          <a:effectLst/>
                          <a:uLnTx/>
                          <a:uFillTx/>
                          <a:latin typeface="+mn-lt"/>
                          <a:ea typeface="+mn-ea"/>
                          <a:cs typeface="+mn-cs"/>
                        </a:rPr>
                        <a:t>
Seid ihr auch XXL Dogs Fans? 
Wir wollen wissen, wie das Leben mit RICHTIG großen Hunden bei euch so klappt! Mit XXL Auto und XXL Sofa? Und wie bekommt ihr die Großen nach dem Matschbad eigentlich wieder sauber?!😉
Wir sind gespannt auf eure Erfahrungen...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80753</a:t>
                      </a:r>
                    </a:p>
                  </a:txBody>
                  <a:tcPr/>
                </a:tc>
                <a:extLst>
                  <a:ext uri="{0D108BD9-81ED-4DB2-BD59-A6C34878D82A}">
                    <a16:rowId xmlns:a16="http://schemas.microsoft.com/office/drawing/2014/main" val="186863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Frau tv - 2017-07-30 18:00:00</a:t>
                      </a:r>
                      <a:r>
                        <a:rPr kumimoji="0" lang="de-DE" sz="1000" b="0" i="0" u="none" strike="noStrike" kern="1200" cap="none" spc="0" normalizeH="0" baseline="0" noProof="0">
                          <a:ln>
                            <a:noFill/>
                          </a:ln>
                          <a:solidFill>
                            <a:prstClr val="black"/>
                          </a:solidFill>
                          <a:effectLst/>
                          <a:uLnTx/>
                          <a:uFillTx/>
                          <a:latin typeface="+mn-lt"/>
                          <a:ea typeface="+mn-ea"/>
                          <a:cs typeface="+mn-cs"/>
                        </a:rPr>
                        <a:t>
Das Tinder der 70er? Partnersuche mit Zeitungsannonce.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9602</a:t>
                      </a:r>
                    </a:p>
                  </a:txBody>
                  <a:tcPr/>
                </a:tc>
                <a:extLst>
                  <a:ext uri="{0D108BD9-81ED-4DB2-BD59-A6C34878D82A}">
                    <a16:rowId xmlns:a16="http://schemas.microsoft.com/office/drawing/2014/main" val="3587935324"/>
                  </a:ext>
                </a:extLst>
              </a:tr>
            </a:tbl>
          </a:graphicData>
        </a:graphic>
      </p:graphicFrame>
      <p:sp>
        <p:nvSpPr>
          <p:cNvPr id="4" name="Text Placeholder 3">
            <a:extLst>
              <a:ext uri="{FF2B5EF4-FFF2-40B4-BE49-F238E27FC236}">
                <a16:creationId xmlns:a16="http://schemas.microsoft.com/office/drawing/2014/main" id="{084282B4-C3CA-49F8-9A2D-63AD04C80B62}"/>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2890242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675E7-0455-480C-A4AF-34BD084E00BA}"/>
              </a:ext>
            </a:extLst>
          </p:cNvPr>
          <p:cNvSpPr>
            <a:spLocks noGrp="1"/>
          </p:cNvSpPr>
          <p:nvPr>
            <p:ph type="title"/>
          </p:nvPr>
        </p:nvSpPr>
        <p:spPr/>
        <p:txBody>
          <a:bodyPr/>
          <a:lstStyle/>
          <a:p>
            <a:r>
              <a:rPr lang="de-DE"/>
              <a:t>Facebook Video-Tabelle mit 10 Sekunden - 10 of 15</a:t>
            </a:r>
            <a:endParaRPr lang="en-US"/>
          </a:p>
        </p:txBody>
      </p:sp>
      <p:graphicFrame>
        <p:nvGraphicFramePr>
          <p:cNvPr id="5" name="Table Placeholder 4">
            <a:extLst>
              <a:ext uri="{FF2B5EF4-FFF2-40B4-BE49-F238E27FC236}">
                <a16:creationId xmlns:a16="http://schemas.microsoft.com/office/drawing/2014/main" id="{E8C48123-828C-4585-98A9-6D30181C3B83}"/>
              </a:ext>
            </a:extLst>
          </p:cNvPr>
          <p:cNvGraphicFramePr>
            <a:graphicFrameLocks noGrp="1"/>
          </p:cNvGraphicFramePr>
          <p:nvPr>
            <p:ph type="tbl" sz="quarter" idx="13"/>
            <p:extLst>
              <p:ext uri="{D42A27DB-BD31-4B8C-83A1-F6EECF244321}">
                <p14:modId xmlns:p14="http://schemas.microsoft.com/office/powerpoint/2010/main" val="305484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41354407"/>
                    </a:ext>
                  </a:extLst>
                </a:gridCol>
                <a:gridCol w="987552">
                  <a:extLst>
                    <a:ext uri="{9D8B030D-6E8A-4147-A177-3AD203B41FA5}">
                      <a16:colId xmlns:a16="http://schemas.microsoft.com/office/drawing/2014/main" val="1371628464"/>
                    </a:ext>
                  </a:extLst>
                </a:gridCol>
                <a:gridCol w="987552">
                  <a:extLst>
                    <a:ext uri="{9D8B030D-6E8A-4147-A177-3AD203B41FA5}">
                      <a16:colId xmlns:a16="http://schemas.microsoft.com/office/drawing/2014/main" val="1682016066"/>
                    </a:ext>
                  </a:extLst>
                </a:gridCol>
                <a:gridCol w="987552">
                  <a:extLst>
                    <a:ext uri="{9D8B030D-6E8A-4147-A177-3AD203B41FA5}">
                      <a16:colId xmlns:a16="http://schemas.microsoft.com/office/drawing/2014/main" val="2176532354"/>
                    </a:ext>
                  </a:extLst>
                </a:gridCol>
                <a:gridCol w="987552">
                  <a:extLst>
                    <a:ext uri="{9D8B030D-6E8A-4147-A177-3AD203B41FA5}">
                      <a16:colId xmlns:a16="http://schemas.microsoft.com/office/drawing/2014/main" val="2398421285"/>
                    </a:ext>
                  </a:extLst>
                </a:gridCol>
                <a:gridCol w="987552">
                  <a:extLst>
                    <a:ext uri="{9D8B030D-6E8A-4147-A177-3AD203B41FA5}">
                      <a16:colId xmlns:a16="http://schemas.microsoft.com/office/drawing/2014/main" val="2900133986"/>
                    </a:ext>
                  </a:extLst>
                </a:gridCol>
                <a:gridCol w="987552">
                  <a:extLst>
                    <a:ext uri="{9D8B030D-6E8A-4147-A177-3AD203B41FA5}">
                      <a16:colId xmlns:a16="http://schemas.microsoft.com/office/drawing/2014/main" val="349190581"/>
                    </a:ext>
                  </a:extLst>
                </a:gridCol>
                <a:gridCol w="987552">
                  <a:extLst>
                    <a:ext uri="{9D8B030D-6E8A-4147-A177-3AD203B41FA5}">
                      <a16:colId xmlns:a16="http://schemas.microsoft.com/office/drawing/2014/main" val="3759818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520847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Köln - 2017-07-30 17:58:10</a:t>
                      </a:r>
                      <a:r>
                        <a:rPr kumimoji="0" lang="de-DE" sz="1000" b="0" i="0" u="none" strike="noStrike" kern="1200" cap="none" spc="0" normalizeH="0" baseline="0" noProof="0">
                          <a:ln>
                            <a:noFill/>
                          </a:ln>
                          <a:solidFill>
                            <a:prstClr val="black"/>
                          </a:solidFill>
                          <a:effectLst/>
                          <a:uLnTx/>
                          <a:uFillTx/>
                          <a:latin typeface="+mn-lt"/>
                          <a:ea typeface="+mn-ea"/>
                          <a:cs typeface="+mn-cs"/>
                        </a:rPr>
                        <a:t>
Wir drücken euch allen die Daumen.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25841</a:t>
                      </a:r>
                    </a:p>
                  </a:txBody>
                  <a:tcPr/>
                </a:tc>
                <a:extLst>
                  <a:ext uri="{0D108BD9-81ED-4DB2-BD59-A6C34878D82A}">
                    <a16:rowId xmlns:a16="http://schemas.microsoft.com/office/drawing/2014/main" val="215290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- 2017-07-30 17:58:02</a:t>
                      </a:r>
                      <a:r>
                        <a:rPr kumimoji="0" lang="de-DE" sz="1000" b="0" i="0" u="none" strike="noStrike" kern="1200" cap="none" spc="0" normalizeH="0" baseline="0" noProof="0">
                          <a:ln>
                            <a:noFill/>
                          </a:ln>
                          <a:solidFill>
                            <a:prstClr val="black"/>
                          </a:solidFill>
                          <a:effectLst/>
                          <a:uLnTx/>
                          <a:uFillTx/>
                          <a:latin typeface="+mn-lt"/>
                          <a:ea typeface="+mn-ea"/>
                          <a:cs typeface="+mn-cs"/>
                        </a:rPr>
                        <a:t>
Strömender Regen, hängende Köpfe, Schweigen - die DFB-Frauen erreichen nach dem Viertelfinalaus gegen Dänemark ihr Quartier.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60876</a:t>
                      </a:r>
                    </a:p>
                  </a:txBody>
                  <a:tcPr/>
                </a:tc>
                <a:extLst>
                  <a:ext uri="{0D108BD9-81ED-4DB2-BD59-A6C34878D82A}">
                    <a16:rowId xmlns:a16="http://schemas.microsoft.com/office/drawing/2014/main" val="2655080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DIGGI - 2017-07-30 17:51:52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extLst>
                  <a:ext uri="{0D108BD9-81ED-4DB2-BD59-A6C34878D82A}">
                    <a16:rowId xmlns:a16="http://schemas.microsoft.com/office/drawing/2014/main" val="119330671"/>
                  </a:ext>
                </a:extLst>
              </a:tr>
            </a:tbl>
          </a:graphicData>
        </a:graphic>
      </p:graphicFrame>
      <p:sp>
        <p:nvSpPr>
          <p:cNvPr id="4" name="Text Placeholder 3">
            <a:extLst>
              <a:ext uri="{FF2B5EF4-FFF2-40B4-BE49-F238E27FC236}">
                <a16:creationId xmlns:a16="http://schemas.microsoft.com/office/drawing/2014/main" id="{287781C8-A947-451D-A787-4AD8903A4D4A}"/>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243083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8167-5E23-4D7F-BC78-9A7B468DA815}"/>
              </a:ext>
            </a:extLst>
          </p:cNvPr>
          <p:cNvSpPr>
            <a:spLocks noGrp="1"/>
          </p:cNvSpPr>
          <p:nvPr>
            <p:ph type="title"/>
          </p:nvPr>
        </p:nvSpPr>
        <p:spPr/>
        <p:txBody>
          <a:bodyPr/>
          <a:lstStyle/>
          <a:p>
            <a:r>
              <a:rPr lang="de-DE"/>
              <a:t>Facebook Video-Tabelle mit 10 Sekunden - 11 of 15</a:t>
            </a:r>
            <a:endParaRPr lang="en-US"/>
          </a:p>
        </p:txBody>
      </p:sp>
      <p:graphicFrame>
        <p:nvGraphicFramePr>
          <p:cNvPr id="5" name="Table Placeholder 4">
            <a:extLst>
              <a:ext uri="{FF2B5EF4-FFF2-40B4-BE49-F238E27FC236}">
                <a16:creationId xmlns:a16="http://schemas.microsoft.com/office/drawing/2014/main" id="{4A232148-12AE-481A-A27F-CD1125A72991}"/>
              </a:ext>
            </a:extLst>
          </p:cNvPr>
          <p:cNvGraphicFramePr>
            <a:graphicFrameLocks noGrp="1"/>
          </p:cNvGraphicFramePr>
          <p:nvPr>
            <p:ph type="tbl" sz="quarter" idx="13"/>
            <p:extLst>
              <p:ext uri="{D42A27DB-BD31-4B8C-83A1-F6EECF244321}">
                <p14:modId xmlns:p14="http://schemas.microsoft.com/office/powerpoint/2010/main" val="2311204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44399930"/>
                    </a:ext>
                  </a:extLst>
                </a:gridCol>
                <a:gridCol w="987552">
                  <a:extLst>
                    <a:ext uri="{9D8B030D-6E8A-4147-A177-3AD203B41FA5}">
                      <a16:colId xmlns:a16="http://schemas.microsoft.com/office/drawing/2014/main" val="4181760566"/>
                    </a:ext>
                  </a:extLst>
                </a:gridCol>
                <a:gridCol w="987552">
                  <a:extLst>
                    <a:ext uri="{9D8B030D-6E8A-4147-A177-3AD203B41FA5}">
                      <a16:colId xmlns:a16="http://schemas.microsoft.com/office/drawing/2014/main" val="494140894"/>
                    </a:ext>
                  </a:extLst>
                </a:gridCol>
                <a:gridCol w="987552">
                  <a:extLst>
                    <a:ext uri="{9D8B030D-6E8A-4147-A177-3AD203B41FA5}">
                      <a16:colId xmlns:a16="http://schemas.microsoft.com/office/drawing/2014/main" val="4004159393"/>
                    </a:ext>
                  </a:extLst>
                </a:gridCol>
                <a:gridCol w="987552">
                  <a:extLst>
                    <a:ext uri="{9D8B030D-6E8A-4147-A177-3AD203B41FA5}">
                      <a16:colId xmlns:a16="http://schemas.microsoft.com/office/drawing/2014/main" val="480404523"/>
                    </a:ext>
                  </a:extLst>
                </a:gridCol>
                <a:gridCol w="987552">
                  <a:extLst>
                    <a:ext uri="{9D8B030D-6E8A-4147-A177-3AD203B41FA5}">
                      <a16:colId xmlns:a16="http://schemas.microsoft.com/office/drawing/2014/main" val="645778953"/>
                    </a:ext>
                  </a:extLst>
                </a:gridCol>
                <a:gridCol w="987552">
                  <a:extLst>
                    <a:ext uri="{9D8B030D-6E8A-4147-A177-3AD203B41FA5}">
                      <a16:colId xmlns:a16="http://schemas.microsoft.com/office/drawing/2014/main" val="3975227711"/>
                    </a:ext>
                  </a:extLst>
                </a:gridCol>
                <a:gridCol w="987552">
                  <a:extLst>
                    <a:ext uri="{9D8B030D-6E8A-4147-A177-3AD203B41FA5}">
                      <a16:colId xmlns:a16="http://schemas.microsoft.com/office/drawing/2014/main" val="999136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760312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Köln - 2017-07-30 17:47:45</a:t>
                      </a:r>
                      <a:r>
                        <a:rPr kumimoji="0" lang="de-DE" sz="1000" b="0" i="0" u="none" strike="noStrike" kern="1200" cap="none" spc="0" normalizeH="0" baseline="0" noProof="0">
                          <a:ln>
                            <a:noFill/>
                          </a:ln>
                          <a:solidFill>
                            <a:prstClr val="black"/>
                          </a:solidFill>
                          <a:effectLst/>
                          <a:uLnTx/>
                          <a:uFillTx/>
                          <a:latin typeface="+mn-lt"/>
                          <a:ea typeface="+mn-ea"/>
                          <a:cs typeface="+mn-cs"/>
                        </a:rPr>
                        <a:t>
Drama über dem Rhein. Dutzende Menschen sitzen in den Gondeln der Kölner Seilbahn fest. Die Höhenretter der Feuerwehr sind im Einsatz. Mehr dazu gleich in der Aktuellen Stunde und morgen in der Lokalzeit.
Hier geht es zu unserem Beitrag auf wdr.de: 
http://www1.wdr.de/nachrichten/rheinland/seilbahn-koeln-108.html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16363</a:t>
                      </a:r>
                    </a:p>
                  </a:txBody>
                  <a:tcPr/>
                </a:tc>
                <a:extLst>
                  <a:ext uri="{0D108BD9-81ED-4DB2-BD59-A6C34878D82A}">
                    <a16:rowId xmlns:a16="http://schemas.microsoft.com/office/drawing/2014/main" val="3612362058"/>
                  </a:ext>
                </a:extLst>
              </a:tr>
            </a:tbl>
          </a:graphicData>
        </a:graphic>
      </p:graphicFrame>
      <p:sp>
        <p:nvSpPr>
          <p:cNvPr id="4" name="Text Placeholder 3">
            <a:extLst>
              <a:ext uri="{FF2B5EF4-FFF2-40B4-BE49-F238E27FC236}">
                <a16:creationId xmlns:a16="http://schemas.microsoft.com/office/drawing/2014/main" id="{DEE62E66-6200-4807-A177-7B4D58ED3B9D}"/>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167116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B4C5-419A-4DDE-9EFA-3152A169E59F}"/>
              </a:ext>
            </a:extLst>
          </p:cNvPr>
          <p:cNvSpPr>
            <a:spLocks noGrp="1"/>
          </p:cNvSpPr>
          <p:nvPr>
            <p:ph type="title"/>
          </p:nvPr>
        </p:nvSpPr>
        <p:spPr/>
        <p:txBody>
          <a:bodyPr/>
          <a:lstStyle/>
          <a:p>
            <a:r>
              <a:rPr lang="de-DE"/>
              <a:t>Facebook Video-Tabelle mit 10 Sekunden - 12 of 15</a:t>
            </a:r>
            <a:endParaRPr lang="en-US"/>
          </a:p>
        </p:txBody>
      </p:sp>
      <p:graphicFrame>
        <p:nvGraphicFramePr>
          <p:cNvPr id="5" name="Table Placeholder 4">
            <a:extLst>
              <a:ext uri="{FF2B5EF4-FFF2-40B4-BE49-F238E27FC236}">
                <a16:creationId xmlns:a16="http://schemas.microsoft.com/office/drawing/2014/main" id="{FA9B2C69-3ECD-4FF8-8B1C-96AC2B75AC88}"/>
              </a:ext>
            </a:extLst>
          </p:cNvPr>
          <p:cNvGraphicFramePr>
            <a:graphicFrameLocks noGrp="1"/>
          </p:cNvGraphicFramePr>
          <p:nvPr>
            <p:ph type="tbl" sz="quarter" idx="13"/>
            <p:extLst>
              <p:ext uri="{D42A27DB-BD31-4B8C-83A1-F6EECF244321}">
                <p14:modId xmlns:p14="http://schemas.microsoft.com/office/powerpoint/2010/main" val="1762392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61005599"/>
                    </a:ext>
                  </a:extLst>
                </a:gridCol>
                <a:gridCol w="987552">
                  <a:extLst>
                    <a:ext uri="{9D8B030D-6E8A-4147-A177-3AD203B41FA5}">
                      <a16:colId xmlns:a16="http://schemas.microsoft.com/office/drawing/2014/main" val="3090443977"/>
                    </a:ext>
                  </a:extLst>
                </a:gridCol>
                <a:gridCol w="987552">
                  <a:extLst>
                    <a:ext uri="{9D8B030D-6E8A-4147-A177-3AD203B41FA5}">
                      <a16:colId xmlns:a16="http://schemas.microsoft.com/office/drawing/2014/main" val="893724369"/>
                    </a:ext>
                  </a:extLst>
                </a:gridCol>
                <a:gridCol w="987552">
                  <a:extLst>
                    <a:ext uri="{9D8B030D-6E8A-4147-A177-3AD203B41FA5}">
                      <a16:colId xmlns:a16="http://schemas.microsoft.com/office/drawing/2014/main" val="2631779492"/>
                    </a:ext>
                  </a:extLst>
                </a:gridCol>
                <a:gridCol w="987552">
                  <a:extLst>
                    <a:ext uri="{9D8B030D-6E8A-4147-A177-3AD203B41FA5}">
                      <a16:colId xmlns:a16="http://schemas.microsoft.com/office/drawing/2014/main" val="3814153398"/>
                    </a:ext>
                  </a:extLst>
                </a:gridCol>
                <a:gridCol w="987552">
                  <a:extLst>
                    <a:ext uri="{9D8B030D-6E8A-4147-A177-3AD203B41FA5}">
                      <a16:colId xmlns:a16="http://schemas.microsoft.com/office/drawing/2014/main" val="3273931115"/>
                    </a:ext>
                  </a:extLst>
                </a:gridCol>
                <a:gridCol w="987552">
                  <a:extLst>
                    <a:ext uri="{9D8B030D-6E8A-4147-A177-3AD203B41FA5}">
                      <a16:colId xmlns:a16="http://schemas.microsoft.com/office/drawing/2014/main" val="2536970000"/>
                    </a:ext>
                  </a:extLst>
                </a:gridCol>
                <a:gridCol w="987552">
                  <a:extLst>
                    <a:ext uri="{9D8B030D-6E8A-4147-A177-3AD203B41FA5}">
                      <a16:colId xmlns:a16="http://schemas.microsoft.com/office/drawing/2014/main" val="499964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95175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- 2017-07-30 17:32:42</a:t>
                      </a:r>
                      <a:r>
                        <a:rPr kumimoji="0" lang="de-DE" sz="1000" b="0" i="0" u="none" strike="noStrike" kern="1200" cap="none" spc="0" normalizeH="0" baseline="0" noProof="0">
                          <a:ln>
                            <a:noFill/>
                          </a:ln>
                          <a:solidFill>
                            <a:prstClr val="black"/>
                          </a:solidFill>
                          <a:effectLst/>
                          <a:uLnTx/>
                          <a:uFillTx/>
                          <a:latin typeface="+mn-lt"/>
                          <a:ea typeface="+mn-ea"/>
                          <a:cs typeface="+mn-cs"/>
                        </a:rPr>
                        <a:t>
Hat's geregnet?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45978</a:t>
                      </a:r>
                    </a:p>
                  </a:txBody>
                  <a:tcPr/>
                </a:tc>
                <a:extLst>
                  <a:ext uri="{0D108BD9-81ED-4DB2-BD59-A6C34878D82A}">
                    <a16:rowId xmlns:a16="http://schemas.microsoft.com/office/drawing/2014/main" val="23795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Cosmo - 2017-07-30 17:24:00</a:t>
                      </a:r>
                      <a:r>
                        <a:rPr kumimoji="0" lang="de-DE" sz="1000" b="0" i="0" u="none" strike="noStrike" kern="1200" cap="none" spc="0" normalizeH="0" baseline="0" noProof="0">
                          <a:ln>
                            <a:noFill/>
                          </a:ln>
                          <a:solidFill>
                            <a:prstClr val="black"/>
                          </a:solidFill>
                          <a:effectLst/>
                          <a:uLnTx/>
                          <a:uFillTx/>
                          <a:latin typeface="+mn-lt"/>
                          <a:ea typeface="+mn-ea"/>
                          <a:cs typeface="+mn-cs"/>
                        </a:rPr>
                        <a:t>
Die Wüsten-Blues-Band Tinariwen verzaubert das Publikum beim Juicy Beats Festival mit Liedern aus ihrer Heimat, der Sahara.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a:t>
                      </a:r>
                    </a:p>
                  </a:txBody>
                  <a:tcPr/>
                </a:tc>
                <a:extLst>
                  <a:ext uri="{0D108BD9-81ED-4DB2-BD59-A6C34878D82A}">
                    <a16:rowId xmlns:a16="http://schemas.microsoft.com/office/drawing/2014/main" val="423195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Kölner Treff - 2017-07-30 17:00:00</a:t>
                      </a:r>
                      <a:r>
                        <a:rPr kumimoji="0" lang="de-DE" sz="1000" b="0" i="0" u="none" strike="noStrike" kern="1200" cap="none" spc="0" normalizeH="0" baseline="0" noProof="0">
                          <a:ln>
                            <a:noFill/>
                          </a:ln>
                          <a:solidFill>
                            <a:prstClr val="black"/>
                          </a:solidFill>
                          <a:effectLst/>
                          <a:uLnTx/>
                          <a:uFillTx/>
                          <a:latin typeface="+mn-lt"/>
                          <a:ea typeface="+mn-ea"/>
                          <a:cs typeface="+mn-cs"/>
                        </a:rPr>
                        <a:t>
GUTE LAUNE!! Zum Wochenende haben wir für Euch einen unserer schönsten Momente beim Kölner Treff: "Schenk mir dein Herz" von den HÖHNERN!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5776</a:t>
                      </a:r>
                    </a:p>
                  </a:txBody>
                  <a:tcPr/>
                </a:tc>
                <a:extLst>
                  <a:ext uri="{0D108BD9-81ED-4DB2-BD59-A6C34878D82A}">
                    <a16:rowId xmlns:a16="http://schemas.microsoft.com/office/drawing/2014/main" val="1449842196"/>
                  </a:ext>
                </a:extLst>
              </a:tr>
            </a:tbl>
          </a:graphicData>
        </a:graphic>
      </p:graphicFrame>
      <p:sp>
        <p:nvSpPr>
          <p:cNvPr id="4" name="Text Placeholder 3">
            <a:extLst>
              <a:ext uri="{FF2B5EF4-FFF2-40B4-BE49-F238E27FC236}">
                <a16:creationId xmlns:a16="http://schemas.microsoft.com/office/drawing/2014/main" id="{E0703A92-71C0-415B-B7CE-DAFB43321EA5}"/>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1609062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038F4-7DAE-47E1-BCB8-68AA4EC78658}"/>
              </a:ext>
            </a:extLst>
          </p:cNvPr>
          <p:cNvSpPr>
            <a:spLocks noGrp="1"/>
          </p:cNvSpPr>
          <p:nvPr>
            <p:ph type="title"/>
          </p:nvPr>
        </p:nvSpPr>
        <p:spPr/>
        <p:txBody>
          <a:bodyPr/>
          <a:lstStyle/>
          <a:p>
            <a:r>
              <a:rPr lang="de-DE"/>
              <a:t>Facebook Video-Tabelle mit 10 Sekunden - 13 of 15</a:t>
            </a:r>
            <a:endParaRPr lang="en-US"/>
          </a:p>
        </p:txBody>
      </p:sp>
      <p:graphicFrame>
        <p:nvGraphicFramePr>
          <p:cNvPr id="5" name="Table Placeholder 4">
            <a:extLst>
              <a:ext uri="{FF2B5EF4-FFF2-40B4-BE49-F238E27FC236}">
                <a16:creationId xmlns:a16="http://schemas.microsoft.com/office/drawing/2014/main" id="{B7295B9B-AD1B-4A08-82C1-0F6B40373FEB}"/>
              </a:ext>
            </a:extLst>
          </p:cNvPr>
          <p:cNvGraphicFramePr>
            <a:graphicFrameLocks noGrp="1"/>
          </p:cNvGraphicFramePr>
          <p:nvPr>
            <p:ph type="tbl" sz="quarter" idx="13"/>
            <p:extLst>
              <p:ext uri="{D42A27DB-BD31-4B8C-83A1-F6EECF244321}">
                <p14:modId xmlns:p14="http://schemas.microsoft.com/office/powerpoint/2010/main" val="270591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07185169"/>
                    </a:ext>
                  </a:extLst>
                </a:gridCol>
                <a:gridCol w="987552">
                  <a:extLst>
                    <a:ext uri="{9D8B030D-6E8A-4147-A177-3AD203B41FA5}">
                      <a16:colId xmlns:a16="http://schemas.microsoft.com/office/drawing/2014/main" val="4195814845"/>
                    </a:ext>
                  </a:extLst>
                </a:gridCol>
                <a:gridCol w="987552">
                  <a:extLst>
                    <a:ext uri="{9D8B030D-6E8A-4147-A177-3AD203B41FA5}">
                      <a16:colId xmlns:a16="http://schemas.microsoft.com/office/drawing/2014/main" val="1680107743"/>
                    </a:ext>
                  </a:extLst>
                </a:gridCol>
                <a:gridCol w="987552">
                  <a:extLst>
                    <a:ext uri="{9D8B030D-6E8A-4147-A177-3AD203B41FA5}">
                      <a16:colId xmlns:a16="http://schemas.microsoft.com/office/drawing/2014/main" val="188071928"/>
                    </a:ext>
                  </a:extLst>
                </a:gridCol>
                <a:gridCol w="987552">
                  <a:extLst>
                    <a:ext uri="{9D8B030D-6E8A-4147-A177-3AD203B41FA5}">
                      <a16:colId xmlns:a16="http://schemas.microsoft.com/office/drawing/2014/main" val="709071643"/>
                    </a:ext>
                  </a:extLst>
                </a:gridCol>
                <a:gridCol w="987552">
                  <a:extLst>
                    <a:ext uri="{9D8B030D-6E8A-4147-A177-3AD203B41FA5}">
                      <a16:colId xmlns:a16="http://schemas.microsoft.com/office/drawing/2014/main" val="872199963"/>
                    </a:ext>
                  </a:extLst>
                </a:gridCol>
                <a:gridCol w="987552">
                  <a:extLst>
                    <a:ext uri="{9D8B030D-6E8A-4147-A177-3AD203B41FA5}">
                      <a16:colId xmlns:a16="http://schemas.microsoft.com/office/drawing/2014/main" val="2247894634"/>
                    </a:ext>
                  </a:extLst>
                </a:gridCol>
                <a:gridCol w="987552">
                  <a:extLst>
                    <a:ext uri="{9D8B030D-6E8A-4147-A177-3AD203B41FA5}">
                      <a16:colId xmlns:a16="http://schemas.microsoft.com/office/drawing/2014/main" val="1255098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10836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aktuell - 2017-07-30 16:47:38</a:t>
                      </a:r>
                      <a:r>
                        <a:rPr kumimoji="0" lang="de-DE" sz="1000" b="0" i="0" u="none" strike="noStrike" kern="1200" cap="none" spc="0" normalizeH="0" baseline="0" noProof="0">
                          <a:ln>
                            <a:noFill/>
                          </a:ln>
                          <a:solidFill>
                            <a:prstClr val="black"/>
                          </a:solidFill>
                          <a:effectLst/>
                          <a:uLnTx/>
                          <a:uFillTx/>
                          <a:latin typeface="+mn-lt"/>
                          <a:ea typeface="+mn-ea"/>
                          <a:cs typeface="+mn-cs"/>
                        </a:rPr>
                        <a:t>
Katastrophen, Massenunfälle oder Terroranschläge bringen medizinische Helfer schnell an ihre Grenzen. Eine in Aachen entwickelte Datenbrille soll sie zukünftig unterstützen. In einem simulierten Unfallszenario wurde sie am Sonntag getestet.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2841</a:t>
                      </a:r>
                    </a:p>
                  </a:txBody>
                  <a:tcPr/>
                </a:tc>
                <a:extLst>
                  <a:ext uri="{0D108BD9-81ED-4DB2-BD59-A6C34878D82A}">
                    <a16:rowId xmlns:a16="http://schemas.microsoft.com/office/drawing/2014/main" val="2040769534"/>
                  </a:ext>
                </a:extLst>
              </a:tr>
            </a:tbl>
          </a:graphicData>
        </a:graphic>
      </p:graphicFrame>
      <p:sp>
        <p:nvSpPr>
          <p:cNvPr id="4" name="Text Placeholder 3">
            <a:extLst>
              <a:ext uri="{FF2B5EF4-FFF2-40B4-BE49-F238E27FC236}">
                <a16:creationId xmlns:a16="http://schemas.microsoft.com/office/drawing/2014/main" id="{A0CC9228-A25B-4635-BCD9-D5857960E623}"/>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61405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02C21-6C7A-4957-A8E8-916D987BAD4C}"/>
              </a:ext>
            </a:extLst>
          </p:cNvPr>
          <p:cNvSpPr>
            <a:spLocks noGrp="1"/>
          </p:cNvSpPr>
          <p:nvPr>
            <p:ph type="title"/>
          </p:nvPr>
        </p:nvSpPr>
        <p:spPr/>
        <p:txBody>
          <a:bodyPr/>
          <a:lstStyle/>
          <a:p>
            <a:r>
              <a:rPr lang="de-DE"/>
              <a:t>Facebook Video-Tabelle mit 10 Sekunden - 14 of 15</a:t>
            </a:r>
            <a:endParaRPr lang="en-US"/>
          </a:p>
        </p:txBody>
      </p:sp>
      <p:graphicFrame>
        <p:nvGraphicFramePr>
          <p:cNvPr id="5" name="Table Placeholder 4">
            <a:extLst>
              <a:ext uri="{FF2B5EF4-FFF2-40B4-BE49-F238E27FC236}">
                <a16:creationId xmlns:a16="http://schemas.microsoft.com/office/drawing/2014/main" id="{25FD3711-DB63-4D46-9EF5-5EF20BD6C66C}"/>
              </a:ext>
            </a:extLst>
          </p:cNvPr>
          <p:cNvGraphicFramePr>
            <a:graphicFrameLocks noGrp="1"/>
          </p:cNvGraphicFramePr>
          <p:nvPr>
            <p:ph type="tbl" sz="quarter" idx="13"/>
            <p:extLst>
              <p:ext uri="{D42A27DB-BD31-4B8C-83A1-F6EECF244321}">
                <p14:modId xmlns:p14="http://schemas.microsoft.com/office/powerpoint/2010/main" val="1346679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61162108"/>
                    </a:ext>
                  </a:extLst>
                </a:gridCol>
                <a:gridCol w="987552">
                  <a:extLst>
                    <a:ext uri="{9D8B030D-6E8A-4147-A177-3AD203B41FA5}">
                      <a16:colId xmlns:a16="http://schemas.microsoft.com/office/drawing/2014/main" val="4276436363"/>
                    </a:ext>
                  </a:extLst>
                </a:gridCol>
                <a:gridCol w="987552">
                  <a:extLst>
                    <a:ext uri="{9D8B030D-6E8A-4147-A177-3AD203B41FA5}">
                      <a16:colId xmlns:a16="http://schemas.microsoft.com/office/drawing/2014/main" val="228168936"/>
                    </a:ext>
                  </a:extLst>
                </a:gridCol>
                <a:gridCol w="987552">
                  <a:extLst>
                    <a:ext uri="{9D8B030D-6E8A-4147-A177-3AD203B41FA5}">
                      <a16:colId xmlns:a16="http://schemas.microsoft.com/office/drawing/2014/main" val="959441115"/>
                    </a:ext>
                  </a:extLst>
                </a:gridCol>
                <a:gridCol w="987552">
                  <a:extLst>
                    <a:ext uri="{9D8B030D-6E8A-4147-A177-3AD203B41FA5}">
                      <a16:colId xmlns:a16="http://schemas.microsoft.com/office/drawing/2014/main" val="1013265542"/>
                    </a:ext>
                  </a:extLst>
                </a:gridCol>
                <a:gridCol w="987552">
                  <a:extLst>
                    <a:ext uri="{9D8B030D-6E8A-4147-A177-3AD203B41FA5}">
                      <a16:colId xmlns:a16="http://schemas.microsoft.com/office/drawing/2014/main" val="1704543926"/>
                    </a:ext>
                  </a:extLst>
                </a:gridCol>
                <a:gridCol w="987552">
                  <a:extLst>
                    <a:ext uri="{9D8B030D-6E8A-4147-A177-3AD203B41FA5}">
                      <a16:colId xmlns:a16="http://schemas.microsoft.com/office/drawing/2014/main" val="2287032869"/>
                    </a:ext>
                  </a:extLst>
                </a:gridCol>
                <a:gridCol w="987552">
                  <a:extLst>
                    <a:ext uri="{9D8B030D-6E8A-4147-A177-3AD203B41FA5}">
                      <a16:colId xmlns:a16="http://schemas.microsoft.com/office/drawing/2014/main" val="1303626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65152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Düsseldorf - 2017-07-30 16:36:00</a:t>
                      </a:r>
                      <a:r>
                        <a:rPr kumimoji="0" lang="de-DE" sz="1000" b="0" i="0" u="none" strike="noStrike" kern="1200" cap="none" spc="0" normalizeH="0" baseline="0" noProof="0">
                          <a:ln>
                            <a:noFill/>
                          </a:ln>
                          <a:solidFill>
                            <a:prstClr val="black"/>
                          </a:solidFill>
                          <a:effectLst/>
                          <a:uLnTx/>
                          <a:uFillTx/>
                          <a:latin typeface="+mn-lt"/>
                          <a:ea typeface="+mn-ea"/>
                          <a:cs typeface="+mn-cs"/>
                        </a:rPr>
                        <a:t>
Unser Dave Hänsel kocht ja entweder auf Wochenmärkten oder stellt uns immer wieder Restaurants in der Region vor. Seit kurzem kocht er mit Gästen bei sich zu Hause. Dieses Mal hat er sich Josef Hinkel eingeladen. Der Chef einer Düsseldorfer Traditionsbäckerei zeigt Dave, wie man einen echten Stuten macht...
Hier geht es zum Rezept: http://www.wdr.de/k/sehrsehrlecker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8995</a:t>
                      </a:r>
                    </a:p>
                  </a:txBody>
                  <a:tcPr/>
                </a:tc>
                <a:extLst>
                  <a:ext uri="{0D108BD9-81ED-4DB2-BD59-A6C34878D82A}">
                    <a16:rowId xmlns:a16="http://schemas.microsoft.com/office/drawing/2014/main" val="4162766336"/>
                  </a:ext>
                </a:extLst>
              </a:tr>
            </a:tbl>
          </a:graphicData>
        </a:graphic>
      </p:graphicFrame>
      <p:sp>
        <p:nvSpPr>
          <p:cNvPr id="4" name="Text Placeholder 3">
            <a:extLst>
              <a:ext uri="{FF2B5EF4-FFF2-40B4-BE49-F238E27FC236}">
                <a16:creationId xmlns:a16="http://schemas.microsoft.com/office/drawing/2014/main" id="{58AD55C3-2596-4333-859A-90C3DA65B7FC}"/>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3901476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3AC8C-963C-4D5E-AC8F-97E655EFD4F0}"/>
              </a:ext>
            </a:extLst>
          </p:cNvPr>
          <p:cNvSpPr>
            <a:spLocks noGrp="1"/>
          </p:cNvSpPr>
          <p:nvPr>
            <p:ph type="title"/>
          </p:nvPr>
        </p:nvSpPr>
        <p:spPr/>
        <p:txBody>
          <a:bodyPr/>
          <a:lstStyle/>
          <a:p>
            <a:r>
              <a:rPr lang="de-DE"/>
              <a:t>Facebook Video-Tabelle mit 10 Sekunden - 15 of 15</a:t>
            </a:r>
            <a:endParaRPr lang="en-US"/>
          </a:p>
        </p:txBody>
      </p:sp>
      <p:graphicFrame>
        <p:nvGraphicFramePr>
          <p:cNvPr id="5" name="Table Placeholder 4">
            <a:extLst>
              <a:ext uri="{FF2B5EF4-FFF2-40B4-BE49-F238E27FC236}">
                <a16:creationId xmlns:a16="http://schemas.microsoft.com/office/drawing/2014/main" id="{AFE0DC39-5401-44AC-9C5D-68AF1952F8DF}"/>
              </a:ext>
            </a:extLst>
          </p:cNvPr>
          <p:cNvGraphicFramePr>
            <a:graphicFrameLocks noGrp="1"/>
          </p:cNvGraphicFramePr>
          <p:nvPr>
            <p:ph type="tbl" sz="quarter" idx="13"/>
            <p:extLst>
              <p:ext uri="{D42A27DB-BD31-4B8C-83A1-F6EECF244321}">
                <p14:modId xmlns:p14="http://schemas.microsoft.com/office/powerpoint/2010/main" val="844367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82891727"/>
                    </a:ext>
                  </a:extLst>
                </a:gridCol>
                <a:gridCol w="987552">
                  <a:extLst>
                    <a:ext uri="{9D8B030D-6E8A-4147-A177-3AD203B41FA5}">
                      <a16:colId xmlns:a16="http://schemas.microsoft.com/office/drawing/2014/main" val="3702980997"/>
                    </a:ext>
                  </a:extLst>
                </a:gridCol>
                <a:gridCol w="987552">
                  <a:extLst>
                    <a:ext uri="{9D8B030D-6E8A-4147-A177-3AD203B41FA5}">
                      <a16:colId xmlns:a16="http://schemas.microsoft.com/office/drawing/2014/main" val="3231263093"/>
                    </a:ext>
                  </a:extLst>
                </a:gridCol>
                <a:gridCol w="987552">
                  <a:extLst>
                    <a:ext uri="{9D8B030D-6E8A-4147-A177-3AD203B41FA5}">
                      <a16:colId xmlns:a16="http://schemas.microsoft.com/office/drawing/2014/main" val="68864554"/>
                    </a:ext>
                  </a:extLst>
                </a:gridCol>
                <a:gridCol w="987552">
                  <a:extLst>
                    <a:ext uri="{9D8B030D-6E8A-4147-A177-3AD203B41FA5}">
                      <a16:colId xmlns:a16="http://schemas.microsoft.com/office/drawing/2014/main" val="1005253274"/>
                    </a:ext>
                  </a:extLst>
                </a:gridCol>
                <a:gridCol w="987552">
                  <a:extLst>
                    <a:ext uri="{9D8B030D-6E8A-4147-A177-3AD203B41FA5}">
                      <a16:colId xmlns:a16="http://schemas.microsoft.com/office/drawing/2014/main" val="2224606712"/>
                    </a:ext>
                  </a:extLst>
                </a:gridCol>
                <a:gridCol w="987552">
                  <a:extLst>
                    <a:ext uri="{9D8B030D-6E8A-4147-A177-3AD203B41FA5}">
                      <a16:colId xmlns:a16="http://schemas.microsoft.com/office/drawing/2014/main" val="3436377597"/>
                    </a:ext>
                  </a:extLst>
                </a:gridCol>
                <a:gridCol w="987552">
                  <a:extLst>
                    <a:ext uri="{9D8B030D-6E8A-4147-A177-3AD203B41FA5}">
                      <a16:colId xmlns:a16="http://schemas.microsoft.com/office/drawing/2014/main" val="393924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55422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Bergisches Land - 2017-07-30 16:04:46</a:t>
                      </a:r>
                      <a:r>
                        <a:rPr kumimoji="0" lang="de-DE" sz="1000" b="0" i="0" u="none" strike="noStrike" kern="1200" cap="none" spc="0" normalizeH="0" baseline="0" noProof="0">
                          <a:ln>
                            <a:noFill/>
                          </a:ln>
                          <a:solidFill>
                            <a:prstClr val="black"/>
                          </a:solidFill>
                          <a:effectLst/>
                          <a:uLnTx/>
                          <a:uFillTx/>
                          <a:latin typeface="+mn-lt"/>
                          <a:ea typeface="+mn-ea"/>
                          <a:cs typeface="+mn-cs"/>
                        </a:rPr>
                        <a:t>
Selbst gemachtes Marzipan - das Beste am 🥞🥞 "Elberfelder Kringel" 🥞🥞, wenn ihr uns fragt. 😋 Ganz einfach - und superlecker für euren Kaffeetisch. ☕🍰 
➡️ Rezept: http://www1.wdr.de/verbraucher/rezepte/heimathaeppchen/elberfelder-kringel-mit-selbstgemachtem-marzipan-100.html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13549</a:t>
                      </a:r>
                    </a:p>
                  </a:txBody>
                  <a:tcPr/>
                </a:tc>
                <a:extLst>
                  <a:ext uri="{0D108BD9-81ED-4DB2-BD59-A6C34878D82A}">
                    <a16:rowId xmlns:a16="http://schemas.microsoft.com/office/drawing/2014/main" val="3434234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- 2017-07-30 15:47:45</a:t>
                      </a:r>
                      <a:r>
                        <a:rPr kumimoji="0" lang="de-DE" sz="1000" b="0" i="0" u="none" strike="noStrike" kern="1200" cap="none" spc="0" normalizeH="0" baseline="0" noProof="0">
                          <a:ln>
                            <a:noFill/>
                          </a:ln>
                          <a:solidFill>
                            <a:prstClr val="black"/>
                          </a:solidFill>
                          <a:effectLst/>
                          <a:uLnTx/>
                          <a:uFillTx/>
                          <a:latin typeface="+mn-lt"/>
                          <a:ea typeface="+mn-ea"/>
                          <a:cs typeface="+mn-cs"/>
                        </a:rPr>
                        <a:t>
Wie ist es bei euch: Stört das Handy die Beziehung oder umgekehrt?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7952</a:t>
                      </a:r>
                    </a:p>
                  </a:txBody>
                  <a:tcPr/>
                </a:tc>
                <a:extLst>
                  <a:ext uri="{0D108BD9-81ED-4DB2-BD59-A6C34878D82A}">
                    <a16:rowId xmlns:a16="http://schemas.microsoft.com/office/drawing/2014/main" val="1537845984"/>
                  </a:ext>
                </a:extLst>
              </a:tr>
            </a:tbl>
          </a:graphicData>
        </a:graphic>
      </p:graphicFrame>
      <p:sp>
        <p:nvSpPr>
          <p:cNvPr id="4" name="Text Placeholder 3">
            <a:extLst>
              <a:ext uri="{FF2B5EF4-FFF2-40B4-BE49-F238E27FC236}">
                <a16:creationId xmlns:a16="http://schemas.microsoft.com/office/drawing/2014/main" id="{A5EF4F9E-E633-4436-AA16-DC84F59BA63E}"/>
              </a:ext>
            </a:extLst>
          </p:cNvPr>
          <p:cNvSpPr>
            <a:spLocks noGrp="1"/>
          </p:cNvSpPr>
          <p:nvPr>
            <p:ph type="body" sz="quarter" idx="14"/>
          </p:nvPr>
        </p:nvSpPr>
        <p:spPr/>
        <p:txBody>
          <a:bodyPr/>
          <a:lstStyle/>
          <a:p>
            <a:r>
              <a:rPr lang="en-US"/>
              <a:t>07/24/2017 - 07/30/2017</a:t>
            </a:r>
          </a:p>
        </p:txBody>
      </p:sp>
    </p:spTree>
    <p:extLst>
      <p:ext uri="{BB962C8B-B14F-4D97-AF65-F5344CB8AC3E}">
        <p14:creationId xmlns:p14="http://schemas.microsoft.com/office/powerpoint/2010/main" val="21976593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879</Words>
  <Application>Microsoft Office PowerPoint</Application>
  <PresentationFormat>On-screen Show (4:3)</PresentationFormat>
  <Paragraphs>350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Facebook Video-Tabelle mit 10 Sekunden - 1 of 15</vt:lpstr>
      <vt:lpstr>Facebook Video-Tabelle mit 10 Sekunden - 2 of 15</vt:lpstr>
      <vt:lpstr>Facebook Video-Tabelle mit 10 Sekunden - 3 of 15</vt:lpstr>
      <vt:lpstr>Facebook Video-Tabelle mit 10 Sekunden - 4 of 15</vt:lpstr>
      <vt:lpstr>Facebook Video-Tabelle mit 10 Sekunden - 5 of 15</vt:lpstr>
      <vt:lpstr>Facebook Video-Tabelle mit 10 Sekunden - 6 of 15</vt:lpstr>
      <vt:lpstr>Facebook Video-Tabelle mit 10 Sekunden - 7 of 15</vt:lpstr>
      <vt:lpstr>Facebook Video-Tabelle mit 10 Sekunden - 8 of 15</vt:lpstr>
      <vt:lpstr>Facebook Video-Tabelle mit 10 Sekunden - 9 of 15</vt:lpstr>
      <vt:lpstr>Facebook Video-Tabelle mit 10 Sekunden - 10 of 15</vt:lpstr>
      <vt:lpstr>Facebook Video-Tabelle mit 10 Sekunden - 11 of 15</vt:lpstr>
      <vt:lpstr>Facebook Video-Tabelle mit 10 Sekunden - 12 of 15</vt:lpstr>
      <vt:lpstr>Facebook Video-Tabelle mit 10 Sekunden - 13 of 15</vt:lpstr>
      <vt:lpstr>Facebook Video-Tabelle mit 10 Sekunden - 14 of 15</vt:lpstr>
      <vt:lpstr>Facebook Video-Tabelle mit 10 Sekunden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Video-Tabelle mit 10 Sekunden - 1 of 15</dc:title>
  <dc:creator>Administrator</dc:creator>
  <cp:lastModifiedBy>Administrator</cp:lastModifiedBy>
  <cp:revision>1</cp:revision>
  <dcterms:created xsi:type="dcterms:W3CDTF">2017-08-01T10:48:50Z</dcterms:created>
  <dcterms:modified xsi:type="dcterms:W3CDTF">2017-08-01T10:52:11Z</dcterms:modified>
</cp:coreProperties>
</file>