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64992653"/>
              </p:ext>
            </p:extLst>
          </p:nvPr>
        </p:nvGraphicFramePr>
        <p:xfrm>
          <a:off x="457200" y="1731963"/>
          <a:ext cx="8229599" cy="3566160"/>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739556240"/>
                    </a:ext>
                  </a:extLst>
                </a:gridCol>
                <a:gridCol w="576072">
                  <a:extLst>
                    <a:ext uri="{9D8B030D-6E8A-4147-A177-3AD203B41FA5}">
                      <a16:colId xmlns:a16="http://schemas.microsoft.com/office/drawing/2014/main" val="1133582002"/>
                    </a:ext>
                  </a:extLst>
                </a:gridCol>
                <a:gridCol w="576072">
                  <a:extLst>
                    <a:ext uri="{9D8B030D-6E8A-4147-A177-3AD203B41FA5}">
                      <a16:colId xmlns:a16="http://schemas.microsoft.com/office/drawing/2014/main" val="3436326645"/>
                    </a:ext>
                  </a:extLst>
                </a:gridCol>
                <a:gridCol w="576072">
                  <a:extLst>
                    <a:ext uri="{9D8B030D-6E8A-4147-A177-3AD203B41FA5}">
                      <a16:colId xmlns:a16="http://schemas.microsoft.com/office/drawing/2014/main" val="3192155817"/>
                    </a:ext>
                  </a:extLst>
                </a:gridCol>
                <a:gridCol w="576072">
                  <a:extLst>
                    <a:ext uri="{9D8B030D-6E8A-4147-A177-3AD203B41FA5}">
                      <a16:colId xmlns:a16="http://schemas.microsoft.com/office/drawing/2014/main" val="1894109234"/>
                    </a:ext>
                  </a:extLst>
                </a:gridCol>
                <a:gridCol w="576072">
                  <a:extLst>
                    <a:ext uri="{9D8B030D-6E8A-4147-A177-3AD203B41FA5}">
                      <a16:colId xmlns:a16="http://schemas.microsoft.com/office/drawing/2014/main" val="634923454"/>
                    </a:ext>
                  </a:extLst>
                </a:gridCol>
                <a:gridCol w="576072">
                  <a:extLst>
                    <a:ext uri="{9D8B030D-6E8A-4147-A177-3AD203B41FA5}">
                      <a16:colId xmlns:a16="http://schemas.microsoft.com/office/drawing/2014/main" val="4059236440"/>
                    </a:ext>
                  </a:extLst>
                </a:gridCol>
                <a:gridCol w="576072">
                  <a:extLst>
                    <a:ext uri="{9D8B030D-6E8A-4147-A177-3AD203B41FA5}">
                      <a16:colId xmlns:a16="http://schemas.microsoft.com/office/drawing/2014/main" val="2131756113"/>
                    </a:ext>
                  </a:extLst>
                </a:gridCol>
                <a:gridCol w="576072">
                  <a:extLst>
                    <a:ext uri="{9D8B030D-6E8A-4147-A177-3AD203B41FA5}">
                      <a16:colId xmlns:a16="http://schemas.microsoft.com/office/drawing/2014/main" val="3303232956"/>
                    </a:ext>
                  </a:extLst>
                </a:gridCol>
                <a:gridCol w="576072">
                  <a:extLst>
                    <a:ext uri="{9D8B030D-6E8A-4147-A177-3AD203B41FA5}">
                      <a16:colId xmlns:a16="http://schemas.microsoft.com/office/drawing/2014/main" val="3487526500"/>
                    </a:ext>
                  </a:extLst>
                </a:gridCol>
                <a:gridCol w="493776">
                  <a:extLst>
                    <a:ext uri="{9D8B030D-6E8A-4147-A177-3AD203B41FA5}">
                      <a16:colId xmlns:a16="http://schemas.microsoft.com/office/drawing/2014/main" val="25295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187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- 2017-04-30 23:43:21</a:t>
                      </a:r>
                      <a:r>
                        <a:rPr kumimoji="0" lang="de-DE" sz="1000" b="0" i="0" u="none" strike="noStrike" kern="1200" cap="none" spc="0" normalizeH="0" baseline="0" noProof="0">
                          <a:ln>
                            <a:noFill/>
                          </a:ln>
                          <a:solidFill>
                            <a:prstClr val="black"/>
                          </a:solidFill>
                          <a:effectLst/>
                          <a:uLnTx/>
                          <a:uFillTx/>
                          <a:latin typeface="+mn-lt"/>
                          <a:ea typeface="+mn-ea"/>
                          <a:cs typeface="+mn-cs"/>
                        </a:rPr>
                        <a:t>
Es muss wirklich schlecht um den HSV stehen, wenn Arnd Zeigler den Verein offiziell mit einem Sticker unterstützt...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364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5 - 2017-04-30 22:22:41</a:t>
                      </a:r>
                      <a:r>
                        <a:rPr kumimoji="0" lang="de-DE" sz="1000" b="0" i="0" u="none" strike="noStrike" kern="1200" cap="none" spc="0" normalizeH="0" baseline="0" noProof="0">
                          <a:ln>
                            <a:noFill/>
                          </a:ln>
                          <a:solidFill>
                            <a:prstClr val="black"/>
                          </a:solidFill>
                          <a:effectLst/>
                          <a:uLnTx/>
                          <a:uFillTx/>
                          <a:latin typeface="+mn-lt"/>
                          <a:ea typeface="+mn-ea"/>
                          <a:cs typeface="+mn-cs"/>
                        </a:rPr>
                        <a:t>
Der Dortmunder Liedermacher Murat Kayi und seine Band musizieren, improvisieren und duellieren sich im Interview-Schlagabtausch mit dem Liedermacher-Duo Berge.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0017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- 2017-04-30 21:54:49</a:t>
                      </a:r>
                      <a:r>
                        <a:rPr kumimoji="0" lang="de-DE" sz="1000" b="0" i="0" u="none" strike="noStrike" kern="1200" cap="none" spc="0" normalizeH="0" baseline="0" noProof="0">
                          <a:ln>
                            <a:noFill/>
                          </a:ln>
                          <a:solidFill>
                            <a:prstClr val="black"/>
                          </a:solidFill>
                          <a:effectLst/>
                          <a:uLnTx/>
                          <a:uFillTx/>
                          <a:latin typeface="+mn-lt"/>
                          <a:ea typeface="+mn-ea"/>
                          <a:cs typeface="+mn-cs"/>
                        </a:rPr>
                        <a:t>
Hallo, hier, wir!!! Doch, wir senden. 23:30 Uhr im WDR Fernsehen oder via Livestream auf wdr.de. Bis gleich!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6478644"/>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396686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61417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648876194"/>
                    </a:ext>
                  </a:extLst>
                </a:gridCol>
                <a:gridCol w="576072">
                  <a:extLst>
                    <a:ext uri="{9D8B030D-6E8A-4147-A177-3AD203B41FA5}">
                      <a16:colId xmlns:a16="http://schemas.microsoft.com/office/drawing/2014/main" val="3407418270"/>
                    </a:ext>
                  </a:extLst>
                </a:gridCol>
                <a:gridCol w="576072">
                  <a:extLst>
                    <a:ext uri="{9D8B030D-6E8A-4147-A177-3AD203B41FA5}">
                      <a16:colId xmlns:a16="http://schemas.microsoft.com/office/drawing/2014/main" val="3189456798"/>
                    </a:ext>
                  </a:extLst>
                </a:gridCol>
                <a:gridCol w="576072">
                  <a:extLst>
                    <a:ext uri="{9D8B030D-6E8A-4147-A177-3AD203B41FA5}">
                      <a16:colId xmlns:a16="http://schemas.microsoft.com/office/drawing/2014/main" val="572786557"/>
                    </a:ext>
                  </a:extLst>
                </a:gridCol>
                <a:gridCol w="576072">
                  <a:extLst>
                    <a:ext uri="{9D8B030D-6E8A-4147-A177-3AD203B41FA5}">
                      <a16:colId xmlns:a16="http://schemas.microsoft.com/office/drawing/2014/main" val="170204374"/>
                    </a:ext>
                  </a:extLst>
                </a:gridCol>
                <a:gridCol w="576072">
                  <a:extLst>
                    <a:ext uri="{9D8B030D-6E8A-4147-A177-3AD203B41FA5}">
                      <a16:colId xmlns:a16="http://schemas.microsoft.com/office/drawing/2014/main" val="3045623109"/>
                    </a:ext>
                  </a:extLst>
                </a:gridCol>
                <a:gridCol w="576072">
                  <a:extLst>
                    <a:ext uri="{9D8B030D-6E8A-4147-A177-3AD203B41FA5}">
                      <a16:colId xmlns:a16="http://schemas.microsoft.com/office/drawing/2014/main" val="2492955855"/>
                    </a:ext>
                  </a:extLst>
                </a:gridCol>
                <a:gridCol w="576072">
                  <a:extLst>
                    <a:ext uri="{9D8B030D-6E8A-4147-A177-3AD203B41FA5}">
                      <a16:colId xmlns:a16="http://schemas.microsoft.com/office/drawing/2014/main" val="3706426920"/>
                    </a:ext>
                  </a:extLst>
                </a:gridCol>
                <a:gridCol w="576072">
                  <a:extLst>
                    <a:ext uri="{9D8B030D-6E8A-4147-A177-3AD203B41FA5}">
                      <a16:colId xmlns:a16="http://schemas.microsoft.com/office/drawing/2014/main" val="3278982765"/>
                    </a:ext>
                  </a:extLst>
                </a:gridCol>
                <a:gridCol w="576072">
                  <a:extLst>
                    <a:ext uri="{9D8B030D-6E8A-4147-A177-3AD203B41FA5}">
                      <a16:colId xmlns:a16="http://schemas.microsoft.com/office/drawing/2014/main" val="3771011392"/>
                    </a:ext>
                  </a:extLst>
                </a:gridCol>
                <a:gridCol w="493776">
                  <a:extLst>
                    <a:ext uri="{9D8B030D-6E8A-4147-A177-3AD203B41FA5}">
                      <a16:colId xmlns:a16="http://schemas.microsoft.com/office/drawing/2014/main" val="157730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21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Plan B - 2017-04-30 21:11:00</a:t>
                      </a:r>
                      <a:r>
                        <a:rPr kumimoji="0" lang="de-DE" sz="1000" b="0" i="0" u="none" strike="noStrike" kern="1200" cap="none" spc="0" normalizeH="0" baseline="0" noProof="0">
                          <a:ln>
                            <a:noFill/>
                          </a:ln>
                          <a:solidFill>
                            <a:prstClr val="black"/>
                          </a:solidFill>
                          <a:effectLst/>
                          <a:uLnTx/>
                          <a:uFillTx/>
                          <a:latin typeface="+mn-lt"/>
                          <a:ea typeface="+mn-ea"/>
                          <a:cs typeface="+mn-cs"/>
                        </a:rPr>
                        <a:t>
Manchmal lohnt es sich also doch in den sozialen Medien aktiv zu sein. Fleet Foxes-Sänger Robin Pecknold schenkt 20 Fans, die regelmäßig die Instagram-Posts der Band kommentiert haben, signierte Testpressungen der neuen Platte "Crack-Up".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857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Zeiglers wunderbare Welt des Fußballs - 2017-04-30 20:40:39</a:t>
                      </a:r>
                      <a:r>
                        <a:rPr kumimoji="0" lang="de-DE" sz="1000" b="0" i="0" u="none" strike="noStrike" kern="1200" cap="none" spc="0" normalizeH="0" baseline="0" noProof="0">
                          <a:ln>
                            <a:noFill/>
                          </a:ln>
                          <a:solidFill>
                            <a:prstClr val="black"/>
                          </a:solidFill>
                          <a:effectLst/>
                          <a:uLnTx/>
                          <a:uFillTx/>
                          <a:latin typeface="+mn-lt"/>
                          <a:ea typeface="+mn-ea"/>
                          <a:cs typeface="+mn-cs"/>
                        </a:rPr>
                        <a:t>
😱 Wer hätte das ahnen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Kiraka. Dein Kinderradiokanal - 2017-04-30 20:09:49</a:t>
                      </a:r>
                      <a:r>
                        <a:rPr kumimoji="0" lang="de-DE" sz="1000" b="0" i="0" u="none" strike="noStrike" kern="1200" cap="none" spc="0" normalizeH="0" baseline="0" noProof="0">
                          <a:ln>
                            <a:noFill/>
                          </a:ln>
                          <a:solidFill>
                            <a:prstClr val="black"/>
                          </a:solidFill>
                          <a:effectLst/>
                          <a:uLnTx/>
                          <a:uFillTx/>
                          <a:latin typeface="+mn-lt"/>
                          <a:ea typeface="+mn-ea"/>
                          <a:cs typeface="+mn-cs"/>
                        </a:rPr>
                        <a:t>
Anregungen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5602972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956655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3036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762522039"/>
                    </a:ext>
                  </a:extLst>
                </a:gridCol>
                <a:gridCol w="576072">
                  <a:extLst>
                    <a:ext uri="{9D8B030D-6E8A-4147-A177-3AD203B41FA5}">
                      <a16:colId xmlns:a16="http://schemas.microsoft.com/office/drawing/2014/main" val="3097211799"/>
                    </a:ext>
                  </a:extLst>
                </a:gridCol>
                <a:gridCol w="576072">
                  <a:extLst>
                    <a:ext uri="{9D8B030D-6E8A-4147-A177-3AD203B41FA5}">
                      <a16:colId xmlns:a16="http://schemas.microsoft.com/office/drawing/2014/main" val="3147578294"/>
                    </a:ext>
                  </a:extLst>
                </a:gridCol>
                <a:gridCol w="576072">
                  <a:extLst>
                    <a:ext uri="{9D8B030D-6E8A-4147-A177-3AD203B41FA5}">
                      <a16:colId xmlns:a16="http://schemas.microsoft.com/office/drawing/2014/main" val="6088196"/>
                    </a:ext>
                  </a:extLst>
                </a:gridCol>
                <a:gridCol w="576072">
                  <a:extLst>
                    <a:ext uri="{9D8B030D-6E8A-4147-A177-3AD203B41FA5}">
                      <a16:colId xmlns:a16="http://schemas.microsoft.com/office/drawing/2014/main" val="132959541"/>
                    </a:ext>
                  </a:extLst>
                </a:gridCol>
                <a:gridCol w="576072">
                  <a:extLst>
                    <a:ext uri="{9D8B030D-6E8A-4147-A177-3AD203B41FA5}">
                      <a16:colId xmlns:a16="http://schemas.microsoft.com/office/drawing/2014/main" val="461073639"/>
                    </a:ext>
                  </a:extLst>
                </a:gridCol>
                <a:gridCol w="576072">
                  <a:extLst>
                    <a:ext uri="{9D8B030D-6E8A-4147-A177-3AD203B41FA5}">
                      <a16:colId xmlns:a16="http://schemas.microsoft.com/office/drawing/2014/main" val="2450340949"/>
                    </a:ext>
                  </a:extLst>
                </a:gridCol>
                <a:gridCol w="576072">
                  <a:extLst>
                    <a:ext uri="{9D8B030D-6E8A-4147-A177-3AD203B41FA5}">
                      <a16:colId xmlns:a16="http://schemas.microsoft.com/office/drawing/2014/main" val="3012405053"/>
                    </a:ext>
                  </a:extLst>
                </a:gridCol>
                <a:gridCol w="576072">
                  <a:extLst>
                    <a:ext uri="{9D8B030D-6E8A-4147-A177-3AD203B41FA5}">
                      <a16:colId xmlns:a16="http://schemas.microsoft.com/office/drawing/2014/main" val="4270223868"/>
                    </a:ext>
                  </a:extLst>
                </a:gridCol>
                <a:gridCol w="576072">
                  <a:extLst>
                    <a:ext uri="{9D8B030D-6E8A-4147-A177-3AD203B41FA5}">
                      <a16:colId xmlns:a16="http://schemas.microsoft.com/office/drawing/2014/main" val="2951065400"/>
                    </a:ext>
                  </a:extLst>
                </a:gridCol>
                <a:gridCol w="493776">
                  <a:extLst>
                    <a:ext uri="{9D8B030D-6E8A-4147-A177-3AD203B41FA5}">
                      <a16:colId xmlns:a16="http://schemas.microsoft.com/office/drawing/2014/main" val="157203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62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- 2017-04-30 20:09:00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زندگى دسته جمعى كه مخفف كلمه آلمانى آن "وه گه" مى شود فوايد زيادى دارد: آشنايى با افراد متفاوت و صرفه جويى ، زيرا كه هزينه هاى زندگى بين هم خانه ى ها تقسيم مى شود. يانينا همكار ما  به يك " وه گه" سر زده و برايتان گزارش زير را تهيه كرده است
</a:t>
                      </a:r>
                      <a:r>
                        <a:rPr kumimoji="0" lang="en-US" sz="1000" b="0" i="0" u="none" strike="noStrike" kern="1200" cap="none" spc="0" normalizeH="0" baseline="0" noProof="0">
                          <a:ln>
                            <a:noFill/>
                          </a:ln>
                          <a:solidFill>
                            <a:prstClr val="black"/>
                          </a:solidFill>
                          <a:effectLst/>
                          <a:uLnTx/>
                          <a:uFillTx/>
                          <a:latin typeface="+mn-lt"/>
                          <a:ea typeface="+mn-ea"/>
                          <a:cs typeface="+mn-cs"/>
                        </a:rPr>
                        <a:t>Das Leben in einer Wohngemeinschaft - kurz WG - hat viele Vorteile: Man kann schneller Leute kennen lernen und spart Geld, weil man sich die Kosten teilt. Janina war in einer WG und hat für Euch nachgefragt. Dieser Beitrag ist Persisch untertitelt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575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Kiraka. Dein Kinderradiokanal - 2017-04-30 20:04:43</a:t>
                      </a:r>
                      <a:r>
                        <a:rPr kumimoji="0" lang="de-DE" sz="1000" b="0" i="0" u="none" strike="noStrike" kern="1200" cap="none" spc="0" normalizeH="0" baseline="0" noProof="0">
                          <a:ln>
                            <a:noFill/>
                          </a:ln>
                          <a:solidFill>
                            <a:prstClr val="black"/>
                          </a:solidFill>
                          <a:effectLst/>
                          <a:uLnTx/>
                          <a:uFillTx/>
                          <a:latin typeface="+mn-lt"/>
                          <a:ea typeface="+mn-ea"/>
                          <a:cs typeface="+mn-cs"/>
                        </a:rPr>
                        <a:t>
Backstage Die Sendung mit der Maus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194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Kiraka. Dein Kinderradiokanal - 2017-04-30 20:01:20</a:t>
                      </a:r>
                      <a:r>
                        <a:rPr kumimoji="0" lang="de-DE" sz="1000" b="0" i="0" u="none" strike="noStrike" kern="1200" cap="none" spc="0" normalizeH="0" baseline="0" noProof="0">
                          <a:ln>
                            <a:noFill/>
                          </a:ln>
                          <a:solidFill>
                            <a:prstClr val="black"/>
                          </a:solidFill>
                          <a:effectLst/>
                          <a:uLnTx/>
                          <a:uFillTx/>
                          <a:latin typeface="+mn-lt"/>
                          <a:ea typeface="+mn-ea"/>
                          <a:cs typeface="+mn-cs"/>
                        </a:rPr>
                        <a:t>
Mehr Spaß im Badezimmer!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9075810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623265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98601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467994531"/>
                    </a:ext>
                  </a:extLst>
                </a:gridCol>
                <a:gridCol w="576072">
                  <a:extLst>
                    <a:ext uri="{9D8B030D-6E8A-4147-A177-3AD203B41FA5}">
                      <a16:colId xmlns:a16="http://schemas.microsoft.com/office/drawing/2014/main" val="903289758"/>
                    </a:ext>
                  </a:extLst>
                </a:gridCol>
                <a:gridCol w="576072">
                  <a:extLst>
                    <a:ext uri="{9D8B030D-6E8A-4147-A177-3AD203B41FA5}">
                      <a16:colId xmlns:a16="http://schemas.microsoft.com/office/drawing/2014/main" val="1704131261"/>
                    </a:ext>
                  </a:extLst>
                </a:gridCol>
                <a:gridCol w="576072">
                  <a:extLst>
                    <a:ext uri="{9D8B030D-6E8A-4147-A177-3AD203B41FA5}">
                      <a16:colId xmlns:a16="http://schemas.microsoft.com/office/drawing/2014/main" val="2342524077"/>
                    </a:ext>
                  </a:extLst>
                </a:gridCol>
                <a:gridCol w="576072">
                  <a:extLst>
                    <a:ext uri="{9D8B030D-6E8A-4147-A177-3AD203B41FA5}">
                      <a16:colId xmlns:a16="http://schemas.microsoft.com/office/drawing/2014/main" val="893440265"/>
                    </a:ext>
                  </a:extLst>
                </a:gridCol>
                <a:gridCol w="576072">
                  <a:extLst>
                    <a:ext uri="{9D8B030D-6E8A-4147-A177-3AD203B41FA5}">
                      <a16:colId xmlns:a16="http://schemas.microsoft.com/office/drawing/2014/main" val="190476620"/>
                    </a:ext>
                  </a:extLst>
                </a:gridCol>
                <a:gridCol w="576072">
                  <a:extLst>
                    <a:ext uri="{9D8B030D-6E8A-4147-A177-3AD203B41FA5}">
                      <a16:colId xmlns:a16="http://schemas.microsoft.com/office/drawing/2014/main" val="3983059998"/>
                    </a:ext>
                  </a:extLst>
                </a:gridCol>
                <a:gridCol w="576072">
                  <a:extLst>
                    <a:ext uri="{9D8B030D-6E8A-4147-A177-3AD203B41FA5}">
                      <a16:colId xmlns:a16="http://schemas.microsoft.com/office/drawing/2014/main" val="769439437"/>
                    </a:ext>
                  </a:extLst>
                </a:gridCol>
                <a:gridCol w="576072">
                  <a:extLst>
                    <a:ext uri="{9D8B030D-6E8A-4147-A177-3AD203B41FA5}">
                      <a16:colId xmlns:a16="http://schemas.microsoft.com/office/drawing/2014/main" val="3624516167"/>
                    </a:ext>
                  </a:extLst>
                </a:gridCol>
                <a:gridCol w="576072">
                  <a:extLst>
                    <a:ext uri="{9D8B030D-6E8A-4147-A177-3AD203B41FA5}">
                      <a16:colId xmlns:a16="http://schemas.microsoft.com/office/drawing/2014/main" val="2341230222"/>
                    </a:ext>
                  </a:extLst>
                </a:gridCol>
                <a:gridCol w="493776">
                  <a:extLst>
                    <a:ext uri="{9D8B030D-6E8A-4147-A177-3AD203B41FA5}">
                      <a16:colId xmlns:a16="http://schemas.microsoft.com/office/drawing/2014/main" val="2942573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90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3 - 2017-04-30 19:47:05</a:t>
                      </a:r>
                      <a:r>
                        <a:rPr kumimoji="0" lang="de-DE" sz="1000" b="0" i="0" u="none" strike="noStrike" kern="1200" cap="none" spc="0" normalizeH="0" baseline="0" noProof="0">
                          <a:ln>
                            <a:noFill/>
                          </a:ln>
                          <a:solidFill>
                            <a:prstClr val="black"/>
                          </a:solidFill>
                          <a:effectLst/>
                          <a:uLnTx/>
                          <a:uFillTx/>
                          <a:latin typeface="+mn-lt"/>
                          <a:ea typeface="+mn-ea"/>
                          <a:cs typeface="+mn-cs"/>
                        </a:rPr>
                        <a:t>
Politische Kunst - ein Trend auf der Art Cologne? Alle Folgen #KunstStoff ➡️ http://www.wdr.de/k/KunstStoff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898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- 2017-04-30 19:43:21</a:t>
                      </a:r>
                      <a:r>
                        <a:rPr kumimoji="0" lang="de-DE" sz="1000" b="0" i="0" u="none" strike="noStrike" kern="1200" cap="none" spc="0" normalizeH="0" baseline="0" noProof="0">
                          <a:ln>
                            <a:noFill/>
                          </a:ln>
                          <a:solidFill>
                            <a:prstClr val="black"/>
                          </a:solidFill>
                          <a:effectLst/>
                          <a:uLnTx/>
                          <a:uFillTx/>
                          <a:latin typeface="+mn-lt"/>
                          <a:ea typeface="+mn-ea"/>
                          <a:cs typeface="+mn-cs"/>
                        </a:rPr>
                        <a:t>
Politische Kunst - ein Trend auf der Art Cologne? 
Alle Folgen #KunstStoff ➡️ http://www.wdr.de/k/KunstStoff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3402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Ruhr - 2017-04-30 19:42:00</a:t>
                      </a:r>
                      <a:r>
                        <a:rPr kumimoji="0" lang="de-DE" sz="1000" b="0" i="0" u="none" strike="noStrike" kern="1200" cap="none" spc="0" normalizeH="0" baseline="0" noProof="0">
                          <a:ln>
                            <a:noFill/>
                          </a:ln>
                          <a:solidFill>
                            <a:prstClr val="black"/>
                          </a:solidFill>
                          <a:effectLst/>
                          <a:uLnTx/>
                          <a:uFillTx/>
                          <a:latin typeface="+mn-lt"/>
                          <a:ea typeface="+mn-ea"/>
                          <a:cs typeface="+mn-cs"/>
                        </a:rPr>
                        <a:t>
Drei Monate lang haben 30 übergewichtige FC Schalke 04-Fans trainiert und abgespeckt. Und jetzt: Der Tag der Wahrheit mit Waage und Maßband. Wir gratulieren!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258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Aktuelle Stunde - 2017-04-30 19:37:13</a:t>
                      </a:r>
                      <a:r>
                        <a:rPr kumimoji="0" lang="de-DE" sz="1000" b="0" i="0" u="none" strike="noStrike" kern="1200" cap="none" spc="0" normalizeH="0" baseline="0" noProof="0">
                          <a:ln>
                            <a:noFill/>
                          </a:ln>
                          <a:solidFill>
                            <a:prstClr val="black"/>
                          </a:solidFill>
                          <a:effectLst/>
                          <a:uLnTx/>
                          <a:uFillTx/>
                          <a:latin typeface="+mn-lt"/>
                          <a:ea typeface="+mn-ea"/>
                          <a:cs typeface="+mn-cs"/>
                        </a:rPr>
                        <a:t>
Als ob es nicht schon schwer genug wäre, einen Marathon zu laufen. In Düsseldorf starteten einige Teilnehmer unter besonders harten Bedingungen.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37623699"/>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013314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9375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836094519"/>
                    </a:ext>
                  </a:extLst>
                </a:gridCol>
                <a:gridCol w="576072">
                  <a:extLst>
                    <a:ext uri="{9D8B030D-6E8A-4147-A177-3AD203B41FA5}">
                      <a16:colId xmlns:a16="http://schemas.microsoft.com/office/drawing/2014/main" val="3721092906"/>
                    </a:ext>
                  </a:extLst>
                </a:gridCol>
                <a:gridCol w="576072">
                  <a:extLst>
                    <a:ext uri="{9D8B030D-6E8A-4147-A177-3AD203B41FA5}">
                      <a16:colId xmlns:a16="http://schemas.microsoft.com/office/drawing/2014/main" val="2721336510"/>
                    </a:ext>
                  </a:extLst>
                </a:gridCol>
                <a:gridCol w="576072">
                  <a:extLst>
                    <a:ext uri="{9D8B030D-6E8A-4147-A177-3AD203B41FA5}">
                      <a16:colId xmlns:a16="http://schemas.microsoft.com/office/drawing/2014/main" val="3592199028"/>
                    </a:ext>
                  </a:extLst>
                </a:gridCol>
                <a:gridCol w="576072">
                  <a:extLst>
                    <a:ext uri="{9D8B030D-6E8A-4147-A177-3AD203B41FA5}">
                      <a16:colId xmlns:a16="http://schemas.microsoft.com/office/drawing/2014/main" val="1713052166"/>
                    </a:ext>
                  </a:extLst>
                </a:gridCol>
                <a:gridCol w="576072">
                  <a:extLst>
                    <a:ext uri="{9D8B030D-6E8A-4147-A177-3AD203B41FA5}">
                      <a16:colId xmlns:a16="http://schemas.microsoft.com/office/drawing/2014/main" val="3344269724"/>
                    </a:ext>
                  </a:extLst>
                </a:gridCol>
                <a:gridCol w="576072">
                  <a:extLst>
                    <a:ext uri="{9D8B030D-6E8A-4147-A177-3AD203B41FA5}">
                      <a16:colId xmlns:a16="http://schemas.microsoft.com/office/drawing/2014/main" val="1495687113"/>
                    </a:ext>
                  </a:extLst>
                </a:gridCol>
                <a:gridCol w="576072">
                  <a:extLst>
                    <a:ext uri="{9D8B030D-6E8A-4147-A177-3AD203B41FA5}">
                      <a16:colId xmlns:a16="http://schemas.microsoft.com/office/drawing/2014/main" val="43676687"/>
                    </a:ext>
                  </a:extLst>
                </a:gridCol>
                <a:gridCol w="576072">
                  <a:extLst>
                    <a:ext uri="{9D8B030D-6E8A-4147-A177-3AD203B41FA5}">
                      <a16:colId xmlns:a16="http://schemas.microsoft.com/office/drawing/2014/main" val="601858440"/>
                    </a:ext>
                  </a:extLst>
                </a:gridCol>
                <a:gridCol w="576072">
                  <a:extLst>
                    <a:ext uri="{9D8B030D-6E8A-4147-A177-3AD203B41FA5}">
                      <a16:colId xmlns:a16="http://schemas.microsoft.com/office/drawing/2014/main" val="1771325965"/>
                    </a:ext>
                  </a:extLst>
                </a:gridCol>
                <a:gridCol w="493776">
                  <a:extLst>
                    <a:ext uri="{9D8B030D-6E8A-4147-A177-3AD203B41FA5}">
                      <a16:colId xmlns:a16="http://schemas.microsoft.com/office/drawing/2014/main" val="907095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65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Kölner Treff - 2017-04-30 19:35:00</a:t>
                      </a:r>
                      <a:r>
                        <a:rPr kumimoji="0" lang="de-DE" sz="1000" b="0" i="0" u="none" strike="noStrike" kern="1200" cap="none" spc="0" normalizeH="0" baseline="0" noProof="0">
                          <a:ln>
                            <a:noFill/>
                          </a:ln>
                          <a:solidFill>
                            <a:prstClr val="black"/>
                          </a:solidFill>
                          <a:effectLst/>
                          <a:uLnTx/>
                          <a:uFillTx/>
                          <a:latin typeface="+mn-lt"/>
                          <a:ea typeface="+mn-ea"/>
                          <a:cs typeface="+mn-cs"/>
                        </a:rPr>
                        <a:t>
TANZ IN DEN MAI!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04532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Westart live - 2017-04-30 19:34:09</a:t>
                      </a:r>
                      <a:r>
                        <a:rPr kumimoji="0" lang="de-DE" sz="1000" b="0" i="0" u="none" strike="noStrike" kern="1200" cap="none" spc="0" normalizeH="0" baseline="0" noProof="0">
                          <a:ln>
                            <a:noFill/>
                          </a:ln>
                          <a:solidFill>
                            <a:prstClr val="black"/>
                          </a:solidFill>
                          <a:effectLst/>
                          <a:uLnTx/>
                          <a:uFillTx/>
                          <a:latin typeface="+mn-lt"/>
                          <a:ea typeface="+mn-ea"/>
                          <a:cs typeface="+mn-cs"/>
                        </a:rPr>
                        <a:t>
Politische Kunst - ein Trend auf der Art Cologne?
Alle Folgen #KunstStoff ➡️ http://www.wdr.de/k/KunstStoff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855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Cosmo - 2017-04-30 19:31:00</a:t>
                      </a:r>
                      <a:r>
                        <a:rPr kumimoji="0" lang="de-DE" sz="1000" b="0" i="0" u="none" strike="noStrike" kern="1200" cap="none" spc="0" normalizeH="0" baseline="0" noProof="0">
                          <a:ln>
                            <a:noFill/>
                          </a:ln>
                          <a:solidFill>
                            <a:prstClr val="black"/>
                          </a:solidFill>
                          <a:effectLst/>
                          <a:uLnTx/>
                          <a:uFillTx/>
                          <a:latin typeface="+mn-lt"/>
                          <a:ea typeface="+mn-ea"/>
                          <a:cs typeface="+mn-cs"/>
                        </a:rPr>
                        <a:t>
Bier kann man auch anders genießen!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5794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Plan B - 2017-04-30 19:25:00</a:t>
                      </a:r>
                      <a:r>
                        <a:rPr kumimoji="0" lang="de-DE" sz="1000" b="0" i="0" u="none" strike="noStrike" kern="1200" cap="none" spc="0" normalizeH="0" baseline="0" noProof="0">
                          <a:ln>
                            <a:noFill/>
                          </a:ln>
                          <a:solidFill>
                            <a:prstClr val="black"/>
                          </a:solidFill>
                          <a:effectLst/>
                          <a:uLnTx/>
                          <a:uFillTx/>
                          <a:latin typeface="+mn-lt"/>
                          <a:ea typeface="+mn-ea"/>
                          <a:cs typeface="+mn-cs"/>
                        </a:rPr>
                        <a:t>
Drake feiert Kendrick Lamar für die Verkaufszahlen der neuen Platte "DAMN". Lamar hat sich mit dem Album die beste erste Verkaufswoche des Jahres eingeholt.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8764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4 - 2017-04-30 19:23:33</a:t>
                      </a:r>
                      <a:r>
                        <a:rPr kumimoji="0" lang="de-DE" sz="1000" b="0" i="0" u="none" strike="noStrike" kern="1200" cap="none" spc="0" normalizeH="0" baseline="0" noProof="0">
                          <a:ln>
                            <a:noFill/>
                          </a:ln>
                          <a:solidFill>
                            <a:prstClr val="black"/>
                          </a:solidFill>
                          <a:effectLst/>
                          <a:uLnTx/>
                          <a:uFillTx/>
                          <a:latin typeface="+mn-lt"/>
                          <a:ea typeface="+mn-ea"/>
                          <a:cs typeface="+mn-cs"/>
                        </a:rPr>
                        <a:t>
"Ich habe nach drei Takten angefangen heftig zu weinen", beschreibt Schauspielerin Caroline Peters die emotionale Kraft von Gustav Mahlers 9. Sinfonie.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8836061"/>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473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1159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3529543837"/>
                    </a:ext>
                  </a:extLst>
                </a:gridCol>
                <a:gridCol w="576072">
                  <a:extLst>
                    <a:ext uri="{9D8B030D-6E8A-4147-A177-3AD203B41FA5}">
                      <a16:colId xmlns:a16="http://schemas.microsoft.com/office/drawing/2014/main" val="2020474219"/>
                    </a:ext>
                  </a:extLst>
                </a:gridCol>
                <a:gridCol w="576072">
                  <a:extLst>
                    <a:ext uri="{9D8B030D-6E8A-4147-A177-3AD203B41FA5}">
                      <a16:colId xmlns:a16="http://schemas.microsoft.com/office/drawing/2014/main" val="1482843004"/>
                    </a:ext>
                  </a:extLst>
                </a:gridCol>
                <a:gridCol w="576072">
                  <a:extLst>
                    <a:ext uri="{9D8B030D-6E8A-4147-A177-3AD203B41FA5}">
                      <a16:colId xmlns:a16="http://schemas.microsoft.com/office/drawing/2014/main" val="1804882769"/>
                    </a:ext>
                  </a:extLst>
                </a:gridCol>
                <a:gridCol w="576072">
                  <a:extLst>
                    <a:ext uri="{9D8B030D-6E8A-4147-A177-3AD203B41FA5}">
                      <a16:colId xmlns:a16="http://schemas.microsoft.com/office/drawing/2014/main" val="1382092794"/>
                    </a:ext>
                  </a:extLst>
                </a:gridCol>
                <a:gridCol w="576072">
                  <a:extLst>
                    <a:ext uri="{9D8B030D-6E8A-4147-A177-3AD203B41FA5}">
                      <a16:colId xmlns:a16="http://schemas.microsoft.com/office/drawing/2014/main" val="1160098152"/>
                    </a:ext>
                  </a:extLst>
                </a:gridCol>
                <a:gridCol w="576072">
                  <a:extLst>
                    <a:ext uri="{9D8B030D-6E8A-4147-A177-3AD203B41FA5}">
                      <a16:colId xmlns:a16="http://schemas.microsoft.com/office/drawing/2014/main" val="3618390724"/>
                    </a:ext>
                  </a:extLst>
                </a:gridCol>
                <a:gridCol w="576072">
                  <a:extLst>
                    <a:ext uri="{9D8B030D-6E8A-4147-A177-3AD203B41FA5}">
                      <a16:colId xmlns:a16="http://schemas.microsoft.com/office/drawing/2014/main" val="4009335779"/>
                    </a:ext>
                  </a:extLst>
                </a:gridCol>
                <a:gridCol w="576072">
                  <a:extLst>
                    <a:ext uri="{9D8B030D-6E8A-4147-A177-3AD203B41FA5}">
                      <a16:colId xmlns:a16="http://schemas.microsoft.com/office/drawing/2014/main" val="146766305"/>
                    </a:ext>
                  </a:extLst>
                </a:gridCol>
                <a:gridCol w="576072">
                  <a:extLst>
                    <a:ext uri="{9D8B030D-6E8A-4147-A177-3AD203B41FA5}">
                      <a16:colId xmlns:a16="http://schemas.microsoft.com/office/drawing/2014/main" val="1781198686"/>
                    </a:ext>
                  </a:extLst>
                </a:gridCol>
                <a:gridCol w="493776">
                  <a:extLst>
                    <a:ext uri="{9D8B030D-6E8A-4147-A177-3AD203B41FA5}">
                      <a16:colId xmlns:a16="http://schemas.microsoft.com/office/drawing/2014/main" val="334720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462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- 2017-04-30 19:16:19</a:t>
                      </a:r>
                      <a:r>
                        <a:rPr kumimoji="0" lang="de-DE" sz="1000" b="0" i="0" u="none" strike="noStrike" kern="1200" cap="none" spc="0" normalizeH="0" baseline="0" noProof="0">
                          <a:ln>
                            <a:noFill/>
                          </a:ln>
                          <a:solidFill>
                            <a:prstClr val="black"/>
                          </a:solidFill>
                          <a:effectLst/>
                          <a:uLnTx/>
                          <a:uFillTx/>
                          <a:latin typeface="+mn-lt"/>
                          <a:ea typeface="+mn-ea"/>
                          <a:cs typeface="+mn-cs"/>
                        </a:rPr>
                        <a:t>
Der Wolf siedelt sich wieder in Deutschland an, auch in NRW werden Wolfsbesuche immer wahrscheinlicher.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4409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Tiere suchen ein Zuhause - 2017-04-30 19:00:00</a:t>
                      </a:r>
                      <a:r>
                        <a:rPr kumimoji="0" lang="de-DE" sz="1000" b="0" i="0" u="none" strike="noStrike" kern="1200" cap="none" spc="0" normalizeH="0" baseline="0" noProof="0">
                          <a:ln>
                            <a:noFill/>
                          </a:ln>
                          <a:solidFill>
                            <a:prstClr val="black"/>
                          </a:solidFill>
                          <a:effectLst/>
                          <a:uLnTx/>
                          <a:uFillTx/>
                          <a:latin typeface="+mn-lt"/>
                          <a:ea typeface="+mn-ea"/>
                          <a:cs typeface="+mn-cs"/>
                        </a:rPr>
                        <a:t>
🐶🐱 Habt ihr noch Fragen zu Toby, Blacky oder Emma? Oder zu einem anderen Tier aus der aktuellen Sendung? 🐶🐱
——
Verträglichkeit, Alter und Vorgeschichte... gibt's alles hier 👉http://www.wdr.de/k/alle_tiere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2842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Frau tv - 2017-04-30 18:54:00</a:t>
                      </a:r>
                      <a:r>
                        <a:rPr kumimoji="0" lang="de-DE" sz="1000" b="0" i="0" u="none" strike="noStrike" kern="1200" cap="none" spc="0" normalizeH="0" baseline="0" noProof="0">
                          <a:ln>
                            <a:noFill/>
                          </a:ln>
                          <a:solidFill>
                            <a:prstClr val="black"/>
                          </a:solidFill>
                          <a:effectLst/>
                          <a:uLnTx/>
                          <a:uFillTx/>
                          <a:latin typeface="+mn-lt"/>
                          <a:ea typeface="+mn-ea"/>
                          <a:cs typeface="+mn-cs"/>
                        </a:rPr>
                        <a:t>
Muss wirklich jeder nackte Busen gelöscht werden? Bei Instagram gelten strenge Richtlinien, wenn es um "anstößige" Fotos geht. Dabei wird nicht unterschieden zwischen Kunst und Schmuddel. Zwei Künstlerinnen lehnen sich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3259118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70662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07255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171348084"/>
                    </a:ext>
                  </a:extLst>
                </a:gridCol>
                <a:gridCol w="576072">
                  <a:extLst>
                    <a:ext uri="{9D8B030D-6E8A-4147-A177-3AD203B41FA5}">
                      <a16:colId xmlns:a16="http://schemas.microsoft.com/office/drawing/2014/main" val="1682419912"/>
                    </a:ext>
                  </a:extLst>
                </a:gridCol>
                <a:gridCol w="576072">
                  <a:extLst>
                    <a:ext uri="{9D8B030D-6E8A-4147-A177-3AD203B41FA5}">
                      <a16:colId xmlns:a16="http://schemas.microsoft.com/office/drawing/2014/main" val="1425788380"/>
                    </a:ext>
                  </a:extLst>
                </a:gridCol>
                <a:gridCol w="576072">
                  <a:extLst>
                    <a:ext uri="{9D8B030D-6E8A-4147-A177-3AD203B41FA5}">
                      <a16:colId xmlns:a16="http://schemas.microsoft.com/office/drawing/2014/main" val="3181897959"/>
                    </a:ext>
                  </a:extLst>
                </a:gridCol>
                <a:gridCol w="576072">
                  <a:extLst>
                    <a:ext uri="{9D8B030D-6E8A-4147-A177-3AD203B41FA5}">
                      <a16:colId xmlns:a16="http://schemas.microsoft.com/office/drawing/2014/main" val="4194765845"/>
                    </a:ext>
                  </a:extLst>
                </a:gridCol>
                <a:gridCol w="576072">
                  <a:extLst>
                    <a:ext uri="{9D8B030D-6E8A-4147-A177-3AD203B41FA5}">
                      <a16:colId xmlns:a16="http://schemas.microsoft.com/office/drawing/2014/main" val="2155810289"/>
                    </a:ext>
                  </a:extLst>
                </a:gridCol>
                <a:gridCol w="576072">
                  <a:extLst>
                    <a:ext uri="{9D8B030D-6E8A-4147-A177-3AD203B41FA5}">
                      <a16:colId xmlns:a16="http://schemas.microsoft.com/office/drawing/2014/main" val="3938813765"/>
                    </a:ext>
                  </a:extLst>
                </a:gridCol>
                <a:gridCol w="576072">
                  <a:extLst>
                    <a:ext uri="{9D8B030D-6E8A-4147-A177-3AD203B41FA5}">
                      <a16:colId xmlns:a16="http://schemas.microsoft.com/office/drawing/2014/main" val="3088100987"/>
                    </a:ext>
                  </a:extLst>
                </a:gridCol>
                <a:gridCol w="576072">
                  <a:extLst>
                    <a:ext uri="{9D8B030D-6E8A-4147-A177-3AD203B41FA5}">
                      <a16:colId xmlns:a16="http://schemas.microsoft.com/office/drawing/2014/main" val="3602252541"/>
                    </a:ext>
                  </a:extLst>
                </a:gridCol>
                <a:gridCol w="576072">
                  <a:extLst>
                    <a:ext uri="{9D8B030D-6E8A-4147-A177-3AD203B41FA5}">
                      <a16:colId xmlns:a16="http://schemas.microsoft.com/office/drawing/2014/main" val="804327469"/>
                    </a:ext>
                  </a:extLst>
                </a:gridCol>
                <a:gridCol w="493776">
                  <a:extLst>
                    <a:ext uri="{9D8B030D-6E8A-4147-A177-3AD203B41FA5}">
                      <a16:colId xmlns:a16="http://schemas.microsoft.com/office/drawing/2014/main" val="2003801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02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5 - 2017-04-30 18:51:57</a:t>
                      </a:r>
                      <a:r>
                        <a:rPr kumimoji="0" lang="de-DE" sz="1000" b="0" i="0" u="none" strike="noStrike" kern="1200" cap="none" spc="0" normalizeH="0" baseline="0" noProof="0">
                          <a:ln>
                            <a:noFill/>
                          </a:ln>
                          <a:solidFill>
                            <a:prstClr val="black"/>
                          </a:solidFill>
                          <a:effectLst/>
                          <a:uLnTx/>
                          <a:uFillTx/>
                          <a:latin typeface="+mn-lt"/>
                          <a:ea typeface="+mn-ea"/>
                          <a:cs typeface="+mn-cs"/>
                        </a:rPr>
                        <a:t>
Imke Frodermann und Ralph Lang radeln um die Welt. Sie übernachten im Zelt, leben spartanisch - und kommen in Situationen, in denen sie auf die Hilfe fremder Menschen angewiesen sind. Warum machen sie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79671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1LIVE - 2017-04-30 18:42:00</a:t>
                      </a:r>
                      <a:r>
                        <a:rPr kumimoji="0" lang="de-DE" sz="1000" b="0" i="0" u="none" strike="noStrike" kern="1200" cap="none" spc="0" normalizeH="0" baseline="0" noProof="0">
                          <a:ln>
                            <a:noFill/>
                          </a:ln>
                          <a:solidFill>
                            <a:prstClr val="black"/>
                          </a:solidFill>
                          <a:effectLst/>
                          <a:uLnTx/>
                          <a:uFillTx/>
                          <a:latin typeface="+mn-lt"/>
                          <a:ea typeface="+mn-ea"/>
                          <a:cs typeface="+mn-cs"/>
                        </a:rPr>
                        <a:t>
Wir haben da ein paar Fragen an die Demokratie.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1221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WDRforyou - 2017-04-30 18:36:00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يشكل الإريتيرون النسبة الأعلى بين اللاجئين في ألمانيا. ورغم ذلك لا يتم الحديث عنهم إلا قليلا، لماذا؟ المزيد من التفاصيل في التقرير التالي
</a:t>
                      </a:r>
                      <a:r>
                        <a:rPr kumimoji="0" lang="en-US" sz="1000" b="0" i="0" u="none" strike="noStrike" kern="1200" cap="none" spc="0" normalizeH="0" baseline="0" noProof="0">
                          <a:ln>
                            <a:noFill/>
                          </a:ln>
                          <a:solidFill>
                            <a:prstClr val="black"/>
                          </a:solidFill>
                          <a:effectLst/>
                          <a:uLnTx/>
                          <a:uFillTx/>
                          <a:latin typeface="+mn-lt"/>
                          <a:ea typeface="+mn-ea"/>
                          <a:cs typeface="+mn-cs"/>
                        </a:rPr>
                        <a:t>Die Eritreer zählen zu den größeren Flüchtlingsgruppen in Deutschland, trotzdem weiß man nur wenig über sie. Warum? Dieser Beitrag ist Arabisch untertitelt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123931"/>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94629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Top-FB-Postings (nach Reichweite)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2345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5">
                  <a:extLst>
                    <a:ext uri="{9D8B030D-6E8A-4147-A177-3AD203B41FA5}">
                      <a16:colId xmlns:a16="http://schemas.microsoft.com/office/drawing/2014/main" val="2620370236"/>
                    </a:ext>
                  </a:extLst>
                </a:gridCol>
                <a:gridCol w="576072">
                  <a:extLst>
                    <a:ext uri="{9D8B030D-6E8A-4147-A177-3AD203B41FA5}">
                      <a16:colId xmlns:a16="http://schemas.microsoft.com/office/drawing/2014/main" val="2613459463"/>
                    </a:ext>
                  </a:extLst>
                </a:gridCol>
                <a:gridCol w="576072">
                  <a:extLst>
                    <a:ext uri="{9D8B030D-6E8A-4147-A177-3AD203B41FA5}">
                      <a16:colId xmlns:a16="http://schemas.microsoft.com/office/drawing/2014/main" val="4183376590"/>
                    </a:ext>
                  </a:extLst>
                </a:gridCol>
                <a:gridCol w="576072">
                  <a:extLst>
                    <a:ext uri="{9D8B030D-6E8A-4147-A177-3AD203B41FA5}">
                      <a16:colId xmlns:a16="http://schemas.microsoft.com/office/drawing/2014/main" val="2231980069"/>
                    </a:ext>
                  </a:extLst>
                </a:gridCol>
                <a:gridCol w="576072">
                  <a:extLst>
                    <a:ext uri="{9D8B030D-6E8A-4147-A177-3AD203B41FA5}">
                      <a16:colId xmlns:a16="http://schemas.microsoft.com/office/drawing/2014/main" val="3530996082"/>
                    </a:ext>
                  </a:extLst>
                </a:gridCol>
                <a:gridCol w="576072">
                  <a:extLst>
                    <a:ext uri="{9D8B030D-6E8A-4147-A177-3AD203B41FA5}">
                      <a16:colId xmlns:a16="http://schemas.microsoft.com/office/drawing/2014/main" val="2543027498"/>
                    </a:ext>
                  </a:extLst>
                </a:gridCol>
                <a:gridCol w="576072">
                  <a:extLst>
                    <a:ext uri="{9D8B030D-6E8A-4147-A177-3AD203B41FA5}">
                      <a16:colId xmlns:a16="http://schemas.microsoft.com/office/drawing/2014/main" val="852317560"/>
                    </a:ext>
                  </a:extLst>
                </a:gridCol>
                <a:gridCol w="576072">
                  <a:extLst>
                    <a:ext uri="{9D8B030D-6E8A-4147-A177-3AD203B41FA5}">
                      <a16:colId xmlns:a16="http://schemas.microsoft.com/office/drawing/2014/main" val="2065754255"/>
                    </a:ext>
                  </a:extLst>
                </a:gridCol>
                <a:gridCol w="576072">
                  <a:extLst>
                    <a:ext uri="{9D8B030D-6E8A-4147-A177-3AD203B41FA5}">
                      <a16:colId xmlns:a16="http://schemas.microsoft.com/office/drawing/2014/main" val="926246943"/>
                    </a:ext>
                  </a:extLst>
                </a:gridCol>
                <a:gridCol w="576072">
                  <a:extLst>
                    <a:ext uri="{9D8B030D-6E8A-4147-A177-3AD203B41FA5}">
                      <a16:colId xmlns:a16="http://schemas.microsoft.com/office/drawing/2014/main" val="1545729240"/>
                    </a:ext>
                  </a:extLst>
                </a:gridCol>
                <a:gridCol w="493776">
                  <a:extLst>
                    <a:ext uri="{9D8B030D-6E8A-4147-A177-3AD203B41FA5}">
                      <a16:colId xmlns:a16="http://schemas.microsoft.com/office/drawing/2014/main" val="377518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"on Post+Shares"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"on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1166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WDR Lokalzeit aus Bonn - 2017-04-30 18:35:59</a:t>
                      </a:r>
                      <a:r>
                        <a:rPr kumimoji="0" lang="de-DE" sz="1000" b="0" i="0" u="none" strike="noStrike" kern="1200" cap="none" spc="0" normalizeH="0" baseline="0" noProof="0">
                          <a:ln>
                            <a:noFill/>
                          </a:ln>
                          <a:solidFill>
                            <a:prstClr val="black"/>
                          </a:solidFill>
                          <a:effectLst/>
                          <a:uLnTx/>
                          <a:uFillTx/>
                          <a:latin typeface="+mn-lt"/>
                          <a:ea typeface="+mn-ea"/>
                          <a:cs typeface="+mn-cs"/>
                        </a:rPr>
                        <a:t>
UPDATE: Am Busbahnhof rollt der Verkehr wieder. In dem herrenlosen Rucksack waren: eine Decke, ein leerer Kulturbeutel und eine Flasche Cola.
Stillstand am Bonner Busbahnhof. Grund ist ein herrenloser Rucksack, der auf einer Bank an einer Haltestelle gefunden wurde. Die Polizei hat den Bereich weiträumig abgesperrt. Sprengstoffexperten sind angefordert, um den Rucksack auf seinen Inhalt zu kontrollieren.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3089400"/>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4395311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744</Words>
  <Application>Microsoft Office PowerPoint</Application>
  <PresentationFormat>On-screen Show (4:3)</PresentationFormat>
  <Paragraphs>379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Top-FB-Postings (nach Reichweite) - 1 of 8</vt:lpstr>
      <vt:lpstr>Top-FB-Postings (nach Reichweite) - 2 of 8</vt:lpstr>
      <vt:lpstr>Top-FB-Postings (nach Reichweite) - 3 of 8</vt:lpstr>
      <vt:lpstr>Top-FB-Postings (nach Reichweite) - 4 of 8</vt:lpstr>
      <vt:lpstr>Top-FB-Postings (nach Reichweite) - 5 of 8</vt:lpstr>
      <vt:lpstr>Top-FB-Postings (nach Reichweite) - 6 of 8</vt:lpstr>
      <vt:lpstr>Top-FB-Postings (nach Reichweite) - 7 of 8</vt:lpstr>
      <vt:lpstr>Top-FB-Postings (nach Reichweite)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Top-FB-Postings (nach Reichweite) - 1 of 8</dc:title>
  <dc:creator>Administrator</dc:creator>
  <cp:lastModifiedBy>Administrator</cp:lastModifiedBy>
  <cp:revision>1</cp:revision>
  <dcterms:created xsi:type="dcterms:W3CDTF">2017-05-24T15:22:31Z</dcterms:created>
  <dcterms:modified xsi:type="dcterms:W3CDTF">2017-05-24T15:28:12Z</dcterms:modified>
</cp:coreProperties>
</file>