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7" r:id="rId21"/>
    <p:sldId id="278" r:id="rId22"/>
  </p:sldIdLst>
  <p:sldSz cx="9144000" cy="6858000" type="screen4x3"/>
  <p:notesSz cx="6858000" cy="9144000"/>
  <p:embeddedFontLst>
    <p:embeddedFont>
      <p:font typeface="Calibri" panose="020F0502020204030204" pitchFamily="34" charset="0"/>
      <p:regular r:id="rId23"/>
      <p:bold r:id="rId24"/>
      <p:italic r:id="rId25"/>
      <p:boldItalic r:id="rId2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4.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3.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2.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1.fntdata"/><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3/20/2017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3/20/2017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3/20/2017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3/20/2017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3/20/2017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3/20/2017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3/20/2017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3/20/2017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3/20/2017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3/20/2017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a:t>w_Top20_Facebook_und_Youtube_Videos</a:t>
            </a:r>
            <a:endParaRPr lang="en-US"/>
          </a:p>
        </p:txBody>
      </p:sp>
      <p:sp>
        <p:nvSpPr>
          <p:cNvPr id="3" name="Subtitle 2"/>
          <p:cNvSpPr>
            <a:spLocks noGrp="1"/>
          </p:cNvSpPr>
          <p:nvPr>
            <p:ph type="subTitle" idx="1"/>
          </p:nvPr>
        </p:nvSpPr>
        <p:spPr/>
        <p:txBody>
          <a:bodyPr/>
          <a:lstStyle/>
          <a:p>
            <a:r>
              <a:rPr lang="en-US"/>
              <a:t>Westdeutscher Rundfunk Köln</a:t>
            </a:r>
            <a:endParaRPr lang="en-US"/>
          </a:p>
        </p:txBody>
      </p:sp>
    </p:spTree>
    <p:extLst>
      <p:ext uri="{BB962C8B-B14F-4D97-AF65-F5344CB8AC3E}">
        <p14:creationId xmlns:p14="http://schemas.microsoft.com/office/powerpoint/2010/main" val="4320645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Facebook Video-Tabelle mit 10 Sekunden - 1 of 18</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2519473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1159755554"/>
                    </a:ext>
                  </a:extLst>
                </a:gridCol>
                <a:gridCol w="987552">
                  <a:extLst>
                    <a:ext uri="{9D8B030D-6E8A-4147-A177-3AD203B41FA5}">
                      <a16:colId xmlns:a16="http://schemas.microsoft.com/office/drawing/2014/main" val="1572423782"/>
                    </a:ext>
                  </a:extLst>
                </a:gridCol>
                <a:gridCol w="987552">
                  <a:extLst>
                    <a:ext uri="{9D8B030D-6E8A-4147-A177-3AD203B41FA5}">
                      <a16:colId xmlns:a16="http://schemas.microsoft.com/office/drawing/2014/main" val="2144213472"/>
                    </a:ext>
                  </a:extLst>
                </a:gridCol>
                <a:gridCol w="987552">
                  <a:extLst>
                    <a:ext uri="{9D8B030D-6E8A-4147-A177-3AD203B41FA5}">
                      <a16:colId xmlns:a16="http://schemas.microsoft.com/office/drawing/2014/main" val="1320321154"/>
                    </a:ext>
                  </a:extLst>
                </a:gridCol>
                <a:gridCol w="987552">
                  <a:extLst>
                    <a:ext uri="{9D8B030D-6E8A-4147-A177-3AD203B41FA5}">
                      <a16:colId xmlns:a16="http://schemas.microsoft.com/office/drawing/2014/main" val="841292136"/>
                    </a:ext>
                  </a:extLst>
                </a:gridCol>
                <a:gridCol w="987552">
                  <a:extLst>
                    <a:ext uri="{9D8B030D-6E8A-4147-A177-3AD203B41FA5}">
                      <a16:colId xmlns:a16="http://schemas.microsoft.com/office/drawing/2014/main" val="3737920775"/>
                    </a:ext>
                  </a:extLst>
                </a:gridCol>
                <a:gridCol w="987552">
                  <a:extLst>
                    <a:ext uri="{9D8B030D-6E8A-4147-A177-3AD203B41FA5}">
                      <a16:colId xmlns:a16="http://schemas.microsoft.com/office/drawing/2014/main" val="2127603875"/>
                    </a:ext>
                  </a:extLst>
                </a:gridCol>
                <a:gridCol w="987552">
                  <a:extLst>
                    <a:ext uri="{9D8B030D-6E8A-4147-A177-3AD203B41FA5}">
                      <a16:colId xmlns:a16="http://schemas.microsoft.com/office/drawing/2014/main" val="27916186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 Seconds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Video 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Video 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Video 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Video Views 3s</a:t>
                      </a:r>
                    </a:p>
                  </a:txBody>
                  <a:tcPr/>
                </a:tc>
                <a:extLst>
                  <a:ext uri="{0D108BD9-81ED-4DB2-BD59-A6C34878D82A}">
                    <a16:rowId xmlns:a16="http://schemas.microsoft.com/office/drawing/2014/main" val="30515651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Zeiglers wunderbare Welt des Fußballs - 2017-03-19 23:52:40</a:t>
                      </a:r>
                      <a:r>
                        <a:rPr kumimoji="0" lang="de-DE" sz="1000" b="0" i="0" u="none" strike="noStrike" kern="1200" cap="none" spc="0" normalizeH="0" baseline="0" noProof="0">
                          <a:ln>
                            <a:noFill/>
                          </a:ln>
                          <a:solidFill>
                            <a:prstClr val="black"/>
                          </a:solidFill>
                          <a:effectLst/>
                          <a:uLnTx/>
                          <a:uFillTx/>
                          <a:latin typeface="+mn-lt"/>
                          <a:ea typeface="+mn-ea"/>
                          <a:cs typeface="+mn-cs"/>
                        </a:rPr>
                        <a:t>
Hey Mädels, erkennt ihr euch wieder und findet ihr Lukas Podolski immer noch toll? Wenn ja, schreibt uns ganz schnell. Die Erste bekommt zwei Tickets fürs Poldi-Abschiedsspiel.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36091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72307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72307</a:t>
                      </a:r>
                    </a:p>
                  </a:txBody>
                  <a:tcPr/>
                </a:tc>
                <a:extLst>
                  <a:ext uri="{0D108BD9-81ED-4DB2-BD59-A6C34878D82A}">
                    <a16:rowId xmlns:a16="http://schemas.microsoft.com/office/drawing/2014/main" val="2880036064"/>
                  </a:ext>
                </a:extLst>
              </a:tr>
            </a:tbl>
          </a:graphicData>
        </a:graphic>
      </p:graphicFrame>
      <p:sp>
        <p:nvSpPr>
          <p:cNvPr id="4" name="Text Placeholder 3"/>
          <p:cNvSpPr>
            <a:spLocks noGrp="1"/>
          </p:cNvSpPr>
          <p:nvPr>
            <p:ph type="body" sz="quarter" idx="14"/>
          </p:nvPr>
        </p:nvSpPr>
        <p:spPr/>
        <p:txBody>
          <a:bodyPr/>
          <a:lstStyle/>
          <a:p>
            <a:r>
              <a:rPr lang="en-US"/>
              <a:t>03/13/2017 - 03/19/2017</a:t>
            </a:r>
            <a:endParaRPr lang="en-US"/>
          </a:p>
        </p:txBody>
      </p:sp>
    </p:spTree>
    <p:extLst>
      <p:ext uri="{BB962C8B-B14F-4D97-AF65-F5344CB8AC3E}">
        <p14:creationId xmlns:p14="http://schemas.microsoft.com/office/powerpoint/2010/main" val="149305557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Facebook Video-Tabelle mit 10 Sekunden - 2 of 18</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5883977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4134806154"/>
                    </a:ext>
                  </a:extLst>
                </a:gridCol>
                <a:gridCol w="987552">
                  <a:extLst>
                    <a:ext uri="{9D8B030D-6E8A-4147-A177-3AD203B41FA5}">
                      <a16:colId xmlns:a16="http://schemas.microsoft.com/office/drawing/2014/main" val="3770784259"/>
                    </a:ext>
                  </a:extLst>
                </a:gridCol>
                <a:gridCol w="987552">
                  <a:extLst>
                    <a:ext uri="{9D8B030D-6E8A-4147-A177-3AD203B41FA5}">
                      <a16:colId xmlns:a16="http://schemas.microsoft.com/office/drawing/2014/main" val="3964877600"/>
                    </a:ext>
                  </a:extLst>
                </a:gridCol>
                <a:gridCol w="987552">
                  <a:extLst>
                    <a:ext uri="{9D8B030D-6E8A-4147-A177-3AD203B41FA5}">
                      <a16:colId xmlns:a16="http://schemas.microsoft.com/office/drawing/2014/main" val="2951382840"/>
                    </a:ext>
                  </a:extLst>
                </a:gridCol>
                <a:gridCol w="987552">
                  <a:extLst>
                    <a:ext uri="{9D8B030D-6E8A-4147-A177-3AD203B41FA5}">
                      <a16:colId xmlns:a16="http://schemas.microsoft.com/office/drawing/2014/main" val="1826802922"/>
                    </a:ext>
                  </a:extLst>
                </a:gridCol>
                <a:gridCol w="987552">
                  <a:extLst>
                    <a:ext uri="{9D8B030D-6E8A-4147-A177-3AD203B41FA5}">
                      <a16:colId xmlns:a16="http://schemas.microsoft.com/office/drawing/2014/main" val="2149500269"/>
                    </a:ext>
                  </a:extLst>
                </a:gridCol>
                <a:gridCol w="987552">
                  <a:extLst>
                    <a:ext uri="{9D8B030D-6E8A-4147-A177-3AD203B41FA5}">
                      <a16:colId xmlns:a16="http://schemas.microsoft.com/office/drawing/2014/main" val="2212953214"/>
                    </a:ext>
                  </a:extLst>
                </a:gridCol>
                <a:gridCol w="987552">
                  <a:extLst>
                    <a:ext uri="{9D8B030D-6E8A-4147-A177-3AD203B41FA5}">
                      <a16:colId xmlns:a16="http://schemas.microsoft.com/office/drawing/2014/main" val="38234895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 Seconds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Video 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Video 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Video 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Video Views 3s</a:t>
                      </a:r>
                    </a:p>
                  </a:txBody>
                  <a:tcPr/>
                </a:tc>
                <a:extLst>
                  <a:ext uri="{0D108BD9-81ED-4DB2-BD59-A6C34878D82A}">
                    <a16:rowId xmlns:a16="http://schemas.microsoft.com/office/drawing/2014/main" val="22407877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WDRforyou - 2017-03-19 21:55:00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بون سنتر هو مبنى من رموز مدينة بون تم هدمه بالمتفجرات، وحضر هذا الحدث جمهور كبير قدم من مدن مختلفة
</a:t>
                      </a:r>
                      <a:r>
                        <a:rPr kumimoji="0" lang="en-US" sz="1000" b="0" i="0" u="none" strike="noStrike" kern="1200" cap="none" spc="0" normalizeH="0" baseline="0" noProof="0">
                          <a:ln>
                            <a:noFill/>
                          </a:ln>
                          <a:solidFill>
                            <a:prstClr val="black"/>
                          </a:solidFill>
                          <a:effectLst/>
                          <a:uLnTx/>
                          <a:uFillTx/>
                          <a:latin typeface="+mn-lt"/>
                          <a:ea typeface="+mn-ea"/>
                          <a:cs typeface="+mn-cs"/>
                        </a:rPr>
                        <a:t>Heute wurde das Bonn Center gesprengt. Es gab sehr viele Zuschauer, die dieses Spektakel miterlebt haben. Diese Video ist auf Arabisch und Deutsch untertitelt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56057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56057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17102</a:t>
                      </a:r>
                    </a:p>
                  </a:txBody>
                  <a:tcPr/>
                </a:tc>
                <a:extLst>
                  <a:ext uri="{0D108BD9-81ED-4DB2-BD59-A6C34878D82A}">
                    <a16:rowId xmlns:a16="http://schemas.microsoft.com/office/drawing/2014/main" val="42912887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WDR - 2017-03-19 21:45:01</a:t>
                      </a:r>
                      <a:r>
                        <a:rPr kumimoji="0" lang="de-DE"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5986</a:t>
                      </a:r>
                    </a:p>
                  </a:txBody>
                  <a:tcPr/>
                </a:tc>
                <a:extLst>
                  <a:ext uri="{0D108BD9-81ED-4DB2-BD59-A6C34878D82A}">
                    <a16:rowId xmlns:a16="http://schemas.microsoft.com/office/drawing/2014/main" val="862258385"/>
                  </a:ext>
                </a:extLst>
              </a:tr>
            </a:tbl>
          </a:graphicData>
        </a:graphic>
      </p:graphicFrame>
      <p:sp>
        <p:nvSpPr>
          <p:cNvPr id="4" name="Text Placeholder 3"/>
          <p:cNvSpPr>
            <a:spLocks noGrp="1"/>
          </p:cNvSpPr>
          <p:nvPr>
            <p:ph type="body" sz="quarter" idx="14"/>
          </p:nvPr>
        </p:nvSpPr>
        <p:spPr/>
        <p:txBody>
          <a:bodyPr/>
          <a:lstStyle/>
          <a:p>
            <a:r>
              <a:rPr lang="en-US"/>
              <a:t>03/13/2017 - 03/19/2017</a:t>
            </a:r>
            <a:endParaRPr lang="en-US"/>
          </a:p>
        </p:txBody>
      </p:sp>
    </p:spTree>
    <p:extLst>
      <p:ext uri="{BB962C8B-B14F-4D97-AF65-F5344CB8AC3E}">
        <p14:creationId xmlns:p14="http://schemas.microsoft.com/office/powerpoint/2010/main" val="42749236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Facebook Video-Tabelle mit 10 Sekunden - 3 of 18</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2892227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2640590570"/>
                    </a:ext>
                  </a:extLst>
                </a:gridCol>
                <a:gridCol w="987552">
                  <a:extLst>
                    <a:ext uri="{9D8B030D-6E8A-4147-A177-3AD203B41FA5}">
                      <a16:colId xmlns:a16="http://schemas.microsoft.com/office/drawing/2014/main" val="2648986209"/>
                    </a:ext>
                  </a:extLst>
                </a:gridCol>
                <a:gridCol w="987552">
                  <a:extLst>
                    <a:ext uri="{9D8B030D-6E8A-4147-A177-3AD203B41FA5}">
                      <a16:colId xmlns:a16="http://schemas.microsoft.com/office/drawing/2014/main" val="3249485365"/>
                    </a:ext>
                  </a:extLst>
                </a:gridCol>
                <a:gridCol w="987552">
                  <a:extLst>
                    <a:ext uri="{9D8B030D-6E8A-4147-A177-3AD203B41FA5}">
                      <a16:colId xmlns:a16="http://schemas.microsoft.com/office/drawing/2014/main" val="1214842042"/>
                    </a:ext>
                  </a:extLst>
                </a:gridCol>
                <a:gridCol w="987552">
                  <a:extLst>
                    <a:ext uri="{9D8B030D-6E8A-4147-A177-3AD203B41FA5}">
                      <a16:colId xmlns:a16="http://schemas.microsoft.com/office/drawing/2014/main" val="197684937"/>
                    </a:ext>
                  </a:extLst>
                </a:gridCol>
                <a:gridCol w="987552">
                  <a:extLst>
                    <a:ext uri="{9D8B030D-6E8A-4147-A177-3AD203B41FA5}">
                      <a16:colId xmlns:a16="http://schemas.microsoft.com/office/drawing/2014/main" val="1785024862"/>
                    </a:ext>
                  </a:extLst>
                </a:gridCol>
                <a:gridCol w="987552">
                  <a:extLst>
                    <a:ext uri="{9D8B030D-6E8A-4147-A177-3AD203B41FA5}">
                      <a16:colId xmlns:a16="http://schemas.microsoft.com/office/drawing/2014/main" val="2013128721"/>
                    </a:ext>
                  </a:extLst>
                </a:gridCol>
                <a:gridCol w="987552">
                  <a:extLst>
                    <a:ext uri="{9D8B030D-6E8A-4147-A177-3AD203B41FA5}">
                      <a16:colId xmlns:a16="http://schemas.microsoft.com/office/drawing/2014/main" val="27281193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 Seconds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Video 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Video 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Video 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Video Views 3s</a:t>
                      </a:r>
                    </a:p>
                  </a:txBody>
                  <a:tcPr/>
                </a:tc>
                <a:extLst>
                  <a:ext uri="{0D108BD9-81ED-4DB2-BD59-A6C34878D82A}">
                    <a16:rowId xmlns:a16="http://schemas.microsoft.com/office/drawing/2014/main" val="6984816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Zeiglers wunderbare Welt des Fußballs - 2017-03-19 21:35:38</a:t>
                      </a:r>
                      <a:r>
                        <a:rPr kumimoji="0" lang="de-DE" sz="1000" b="0" i="0" u="none" strike="noStrike" kern="1200" cap="none" spc="0" normalizeH="0" baseline="0" noProof="0">
                          <a:ln>
                            <a:noFill/>
                          </a:ln>
                          <a:solidFill>
                            <a:prstClr val="black"/>
                          </a:solidFill>
                          <a:effectLst/>
                          <a:uLnTx/>
                          <a:uFillTx/>
                          <a:latin typeface="+mn-lt"/>
                          <a:ea typeface="+mn-ea"/>
                          <a:cs typeface="+mn-cs"/>
                        </a:rPr>
                        <a:t>
Mal wieder super, mega, pickepackevoll. Ab 23:30, WDR, freuen uns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73779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73779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24736</a:t>
                      </a:r>
                    </a:p>
                  </a:txBody>
                  <a:tcPr/>
                </a:tc>
                <a:extLst>
                  <a:ext uri="{0D108BD9-81ED-4DB2-BD59-A6C34878D82A}">
                    <a16:rowId xmlns:a16="http://schemas.microsoft.com/office/drawing/2014/main" val="3348923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WDR Lokalzeit aus Bonn - 2017-03-19 21:34:00</a:t>
                      </a:r>
                      <a:r>
                        <a:rPr kumimoji="0" lang="de-DE" sz="1000" b="0" i="0" u="none" strike="noStrike" kern="1200" cap="none" spc="0" normalizeH="0" baseline="0" noProof="0">
                          <a:ln>
                            <a:noFill/>
                          </a:ln>
                          <a:solidFill>
                            <a:prstClr val="black"/>
                          </a:solidFill>
                          <a:effectLst/>
                          <a:uLnTx/>
                          <a:uFillTx/>
                          <a:latin typeface="+mn-lt"/>
                          <a:ea typeface="+mn-ea"/>
                          <a:cs typeface="+mn-cs"/>
                        </a:rPr>
                        <a:t>
Christina Brunen und Sascha Hein heiraten zwar erst im Juli, aber bei ihnen sind auch schon die Vorbereitungen etwas Besonderes: Sie lernen gerade, ihre Trauringe selbst zu schmieden - und das ist gar nicht so einfach.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27440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27440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12539</a:t>
                      </a:r>
                    </a:p>
                  </a:txBody>
                  <a:tcPr/>
                </a:tc>
                <a:extLst>
                  <a:ext uri="{0D108BD9-81ED-4DB2-BD59-A6C34878D82A}">
                    <a16:rowId xmlns:a16="http://schemas.microsoft.com/office/drawing/2014/main" val="2427047378"/>
                  </a:ext>
                </a:extLst>
              </a:tr>
            </a:tbl>
          </a:graphicData>
        </a:graphic>
      </p:graphicFrame>
      <p:sp>
        <p:nvSpPr>
          <p:cNvPr id="4" name="Text Placeholder 3"/>
          <p:cNvSpPr>
            <a:spLocks noGrp="1"/>
          </p:cNvSpPr>
          <p:nvPr>
            <p:ph type="body" sz="quarter" idx="14"/>
          </p:nvPr>
        </p:nvSpPr>
        <p:spPr/>
        <p:txBody>
          <a:bodyPr/>
          <a:lstStyle/>
          <a:p>
            <a:r>
              <a:rPr lang="en-US"/>
              <a:t>03/13/2017 - 03/19/2017</a:t>
            </a:r>
            <a:endParaRPr lang="en-US"/>
          </a:p>
        </p:txBody>
      </p:sp>
    </p:spTree>
    <p:extLst>
      <p:ext uri="{BB962C8B-B14F-4D97-AF65-F5344CB8AC3E}">
        <p14:creationId xmlns:p14="http://schemas.microsoft.com/office/powerpoint/2010/main" val="34018504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Facebook Video-Tabelle mit 10 Sekunden - 4 of 18</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0456123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2475172047"/>
                    </a:ext>
                  </a:extLst>
                </a:gridCol>
                <a:gridCol w="987552">
                  <a:extLst>
                    <a:ext uri="{9D8B030D-6E8A-4147-A177-3AD203B41FA5}">
                      <a16:colId xmlns:a16="http://schemas.microsoft.com/office/drawing/2014/main" val="1224728508"/>
                    </a:ext>
                  </a:extLst>
                </a:gridCol>
                <a:gridCol w="987552">
                  <a:extLst>
                    <a:ext uri="{9D8B030D-6E8A-4147-A177-3AD203B41FA5}">
                      <a16:colId xmlns:a16="http://schemas.microsoft.com/office/drawing/2014/main" val="2584901878"/>
                    </a:ext>
                  </a:extLst>
                </a:gridCol>
                <a:gridCol w="987552">
                  <a:extLst>
                    <a:ext uri="{9D8B030D-6E8A-4147-A177-3AD203B41FA5}">
                      <a16:colId xmlns:a16="http://schemas.microsoft.com/office/drawing/2014/main" val="1375780260"/>
                    </a:ext>
                  </a:extLst>
                </a:gridCol>
                <a:gridCol w="987552">
                  <a:extLst>
                    <a:ext uri="{9D8B030D-6E8A-4147-A177-3AD203B41FA5}">
                      <a16:colId xmlns:a16="http://schemas.microsoft.com/office/drawing/2014/main" val="75954827"/>
                    </a:ext>
                  </a:extLst>
                </a:gridCol>
                <a:gridCol w="987552">
                  <a:extLst>
                    <a:ext uri="{9D8B030D-6E8A-4147-A177-3AD203B41FA5}">
                      <a16:colId xmlns:a16="http://schemas.microsoft.com/office/drawing/2014/main" val="2261476576"/>
                    </a:ext>
                  </a:extLst>
                </a:gridCol>
                <a:gridCol w="987552">
                  <a:extLst>
                    <a:ext uri="{9D8B030D-6E8A-4147-A177-3AD203B41FA5}">
                      <a16:colId xmlns:a16="http://schemas.microsoft.com/office/drawing/2014/main" val="2768109645"/>
                    </a:ext>
                  </a:extLst>
                </a:gridCol>
                <a:gridCol w="987552">
                  <a:extLst>
                    <a:ext uri="{9D8B030D-6E8A-4147-A177-3AD203B41FA5}">
                      <a16:colId xmlns:a16="http://schemas.microsoft.com/office/drawing/2014/main" val="36686621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 Seconds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Video 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Video 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Video 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Video Views 3s</a:t>
                      </a:r>
                    </a:p>
                  </a:txBody>
                  <a:tcPr/>
                </a:tc>
                <a:extLst>
                  <a:ext uri="{0D108BD9-81ED-4DB2-BD59-A6C34878D82A}">
                    <a16:rowId xmlns:a16="http://schemas.microsoft.com/office/drawing/2014/main" val="42158318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ARD Morgenmagazin - 2017-03-19 21:19:01</a:t>
                      </a:r>
                      <a:r>
                        <a:rPr kumimoji="0" lang="en-US" sz="1000" b="0" i="0" u="none" strike="noStrike" kern="1200" cap="none" spc="0" normalizeH="0" baseline="0" noProof="0">
                          <a:ln>
                            <a:noFill/>
                          </a:ln>
                          <a:solidFill>
                            <a:prstClr val="black"/>
                          </a:solidFill>
                          <a:effectLst/>
                          <a:uLnTx/>
                          <a:uFillTx/>
                          <a:latin typeface="+mn-lt"/>
                          <a:ea typeface="+mn-ea"/>
                          <a:cs typeface="+mn-cs"/>
                        </a:rPr>
                        <a:t>
Morgen gibt es bei uns echtes Las Vegas-Feeling à la Frank Sinatra, Dean Martin und Sammy Davis Jr.: The Definitive Rat Pack Sinatra &amp; Friends sind zu Gast bei uns!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1291</a:t>
                      </a:r>
                    </a:p>
                  </a:txBody>
                  <a:tcPr/>
                </a:tc>
                <a:extLst>
                  <a:ext uri="{0D108BD9-81ED-4DB2-BD59-A6C34878D82A}">
                    <a16:rowId xmlns:a16="http://schemas.microsoft.com/office/drawing/2014/main" val="21927419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1LIVE - 2017-03-19 20:15:00</a:t>
                      </a:r>
                      <a:r>
                        <a:rPr kumimoji="0" lang="de-DE" sz="1000" b="0" i="0" u="none" strike="noStrike" kern="1200" cap="none" spc="0" normalizeH="0" baseline="0" noProof="0">
                          <a:ln>
                            <a:noFill/>
                          </a:ln>
                          <a:solidFill>
                            <a:prstClr val="black"/>
                          </a:solidFill>
                          <a:effectLst/>
                          <a:uLnTx/>
                          <a:uFillTx/>
                          <a:latin typeface="+mn-lt"/>
                          <a:ea typeface="+mn-ea"/>
                          <a:cs typeface="+mn-cs"/>
                        </a:rPr>
                        <a:t>
Im Anschluss an den Tatort wird weiter ermittelt – in Tatort - Die Show:</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84470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84470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13892</a:t>
                      </a:r>
                    </a:p>
                  </a:txBody>
                  <a:tcPr/>
                </a:tc>
                <a:extLst>
                  <a:ext uri="{0D108BD9-81ED-4DB2-BD59-A6C34878D82A}">
                    <a16:rowId xmlns:a16="http://schemas.microsoft.com/office/drawing/2014/main" val="1266071300"/>
                  </a:ext>
                </a:extLst>
              </a:tr>
            </a:tbl>
          </a:graphicData>
        </a:graphic>
      </p:graphicFrame>
      <p:sp>
        <p:nvSpPr>
          <p:cNvPr id="4" name="Text Placeholder 3"/>
          <p:cNvSpPr>
            <a:spLocks noGrp="1"/>
          </p:cNvSpPr>
          <p:nvPr>
            <p:ph type="body" sz="quarter" idx="14"/>
          </p:nvPr>
        </p:nvSpPr>
        <p:spPr/>
        <p:txBody>
          <a:bodyPr/>
          <a:lstStyle/>
          <a:p>
            <a:r>
              <a:rPr lang="en-US"/>
              <a:t>03/13/2017 - 03/19/2017</a:t>
            </a:r>
            <a:endParaRPr lang="en-US"/>
          </a:p>
        </p:txBody>
      </p:sp>
    </p:spTree>
    <p:extLst>
      <p:ext uri="{BB962C8B-B14F-4D97-AF65-F5344CB8AC3E}">
        <p14:creationId xmlns:p14="http://schemas.microsoft.com/office/powerpoint/2010/main" val="20193757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Facebook Video-Tabelle mit 10 Sekunden - 5 of 18</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9895551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747412609"/>
                    </a:ext>
                  </a:extLst>
                </a:gridCol>
                <a:gridCol w="987552">
                  <a:extLst>
                    <a:ext uri="{9D8B030D-6E8A-4147-A177-3AD203B41FA5}">
                      <a16:colId xmlns:a16="http://schemas.microsoft.com/office/drawing/2014/main" val="1950709798"/>
                    </a:ext>
                  </a:extLst>
                </a:gridCol>
                <a:gridCol w="987552">
                  <a:extLst>
                    <a:ext uri="{9D8B030D-6E8A-4147-A177-3AD203B41FA5}">
                      <a16:colId xmlns:a16="http://schemas.microsoft.com/office/drawing/2014/main" val="3829240046"/>
                    </a:ext>
                  </a:extLst>
                </a:gridCol>
                <a:gridCol w="987552">
                  <a:extLst>
                    <a:ext uri="{9D8B030D-6E8A-4147-A177-3AD203B41FA5}">
                      <a16:colId xmlns:a16="http://schemas.microsoft.com/office/drawing/2014/main" val="2385242663"/>
                    </a:ext>
                  </a:extLst>
                </a:gridCol>
                <a:gridCol w="987552">
                  <a:extLst>
                    <a:ext uri="{9D8B030D-6E8A-4147-A177-3AD203B41FA5}">
                      <a16:colId xmlns:a16="http://schemas.microsoft.com/office/drawing/2014/main" val="307303268"/>
                    </a:ext>
                  </a:extLst>
                </a:gridCol>
                <a:gridCol w="987552">
                  <a:extLst>
                    <a:ext uri="{9D8B030D-6E8A-4147-A177-3AD203B41FA5}">
                      <a16:colId xmlns:a16="http://schemas.microsoft.com/office/drawing/2014/main" val="1388649217"/>
                    </a:ext>
                  </a:extLst>
                </a:gridCol>
                <a:gridCol w="987552">
                  <a:extLst>
                    <a:ext uri="{9D8B030D-6E8A-4147-A177-3AD203B41FA5}">
                      <a16:colId xmlns:a16="http://schemas.microsoft.com/office/drawing/2014/main" val="1874095702"/>
                    </a:ext>
                  </a:extLst>
                </a:gridCol>
                <a:gridCol w="987552">
                  <a:extLst>
                    <a:ext uri="{9D8B030D-6E8A-4147-A177-3AD203B41FA5}">
                      <a16:colId xmlns:a16="http://schemas.microsoft.com/office/drawing/2014/main" val="15049528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 Seconds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Video 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Video 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Video 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Video Views 3s</a:t>
                      </a:r>
                    </a:p>
                  </a:txBody>
                  <a:tcPr/>
                </a:tc>
                <a:extLst>
                  <a:ext uri="{0D108BD9-81ED-4DB2-BD59-A6C34878D82A}">
                    <a16:rowId xmlns:a16="http://schemas.microsoft.com/office/drawing/2014/main" val="39903760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WDRforyou - 2017-03-19 20:13:00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في الاستطلاع التالي تسأل مروة الدسوقي المارة الألمان والعرب في شوارع كولن عن الكلمات المعروفة لديهم من اللغة الأخرى
</a:t>
                      </a:r>
                      <a:r>
                        <a:rPr kumimoji="0" lang="en-US" sz="1000" b="0" i="0" u="none" strike="noStrike" kern="1200" cap="none" spc="0" normalizeH="0" baseline="0" noProof="0">
                          <a:ln>
                            <a:noFill/>
                          </a:ln>
                          <a:solidFill>
                            <a:prstClr val="black"/>
                          </a:solidFill>
                          <a:effectLst/>
                          <a:uLnTx/>
                          <a:uFillTx/>
                          <a:latin typeface="+mn-lt"/>
                          <a:ea typeface="+mn-ea"/>
                          <a:cs typeface="+mn-cs"/>
                        </a:rPr>
                        <a:t>Welche Wörter sagen eigentlich die Deutschen dauernd und welche sagen die Araber? Marwa Eldessouky hat sich auf der Straße umgehört. Dieser Beitrag ist Deutsch-Arabisch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115751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115751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37533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37533</a:t>
                      </a:r>
                    </a:p>
                  </a:txBody>
                  <a:tcPr/>
                </a:tc>
                <a:extLst>
                  <a:ext uri="{0D108BD9-81ED-4DB2-BD59-A6C34878D82A}">
                    <a16:rowId xmlns:a16="http://schemas.microsoft.com/office/drawing/2014/main" val="166319430"/>
                  </a:ext>
                </a:extLst>
              </a:tr>
            </a:tbl>
          </a:graphicData>
        </a:graphic>
      </p:graphicFrame>
      <p:sp>
        <p:nvSpPr>
          <p:cNvPr id="4" name="Text Placeholder 3"/>
          <p:cNvSpPr>
            <a:spLocks noGrp="1"/>
          </p:cNvSpPr>
          <p:nvPr>
            <p:ph type="body" sz="quarter" idx="14"/>
          </p:nvPr>
        </p:nvSpPr>
        <p:spPr/>
        <p:txBody>
          <a:bodyPr/>
          <a:lstStyle/>
          <a:p>
            <a:r>
              <a:rPr lang="en-US"/>
              <a:t>03/13/2017 - 03/19/2017</a:t>
            </a:r>
            <a:endParaRPr lang="en-US"/>
          </a:p>
        </p:txBody>
      </p:sp>
    </p:spTree>
    <p:extLst>
      <p:ext uri="{BB962C8B-B14F-4D97-AF65-F5344CB8AC3E}">
        <p14:creationId xmlns:p14="http://schemas.microsoft.com/office/powerpoint/2010/main" val="10082414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Facebook Video-Tabelle mit 10 Sekunden - 6 of 18</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6910096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3963503819"/>
                    </a:ext>
                  </a:extLst>
                </a:gridCol>
                <a:gridCol w="987552">
                  <a:extLst>
                    <a:ext uri="{9D8B030D-6E8A-4147-A177-3AD203B41FA5}">
                      <a16:colId xmlns:a16="http://schemas.microsoft.com/office/drawing/2014/main" val="2671273907"/>
                    </a:ext>
                  </a:extLst>
                </a:gridCol>
                <a:gridCol w="987552">
                  <a:extLst>
                    <a:ext uri="{9D8B030D-6E8A-4147-A177-3AD203B41FA5}">
                      <a16:colId xmlns:a16="http://schemas.microsoft.com/office/drawing/2014/main" val="652005793"/>
                    </a:ext>
                  </a:extLst>
                </a:gridCol>
                <a:gridCol w="987552">
                  <a:extLst>
                    <a:ext uri="{9D8B030D-6E8A-4147-A177-3AD203B41FA5}">
                      <a16:colId xmlns:a16="http://schemas.microsoft.com/office/drawing/2014/main" val="3027109175"/>
                    </a:ext>
                  </a:extLst>
                </a:gridCol>
                <a:gridCol w="987552">
                  <a:extLst>
                    <a:ext uri="{9D8B030D-6E8A-4147-A177-3AD203B41FA5}">
                      <a16:colId xmlns:a16="http://schemas.microsoft.com/office/drawing/2014/main" val="138353977"/>
                    </a:ext>
                  </a:extLst>
                </a:gridCol>
                <a:gridCol w="987552">
                  <a:extLst>
                    <a:ext uri="{9D8B030D-6E8A-4147-A177-3AD203B41FA5}">
                      <a16:colId xmlns:a16="http://schemas.microsoft.com/office/drawing/2014/main" val="1320568195"/>
                    </a:ext>
                  </a:extLst>
                </a:gridCol>
                <a:gridCol w="987552">
                  <a:extLst>
                    <a:ext uri="{9D8B030D-6E8A-4147-A177-3AD203B41FA5}">
                      <a16:colId xmlns:a16="http://schemas.microsoft.com/office/drawing/2014/main" val="3102365421"/>
                    </a:ext>
                  </a:extLst>
                </a:gridCol>
                <a:gridCol w="987552">
                  <a:extLst>
                    <a:ext uri="{9D8B030D-6E8A-4147-A177-3AD203B41FA5}">
                      <a16:colId xmlns:a16="http://schemas.microsoft.com/office/drawing/2014/main" val="19945812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 Seconds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Video 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Video 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Video 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Video Views 3s</a:t>
                      </a:r>
                    </a:p>
                  </a:txBody>
                  <a:tcPr/>
                </a:tc>
                <a:extLst>
                  <a:ext uri="{0D108BD9-81ED-4DB2-BD59-A6C34878D82A}">
                    <a16:rowId xmlns:a16="http://schemas.microsoft.com/office/drawing/2014/main" val="42446806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WDR Lokalzeit aus Bonn - 2017-03-19 20:05:00</a:t>
                      </a:r>
                      <a:r>
                        <a:rPr kumimoji="0" lang="de-DE" sz="1000" b="0" i="0" u="none" strike="noStrike" kern="1200" cap="none" spc="0" normalizeH="0" baseline="0" noProof="0">
                          <a:ln>
                            <a:noFill/>
                          </a:ln>
                          <a:solidFill>
                            <a:prstClr val="black"/>
                          </a:solidFill>
                          <a:effectLst/>
                          <a:uLnTx/>
                          <a:uFillTx/>
                          <a:latin typeface="+mn-lt"/>
                          <a:ea typeface="+mn-ea"/>
                          <a:cs typeface="+mn-cs"/>
                        </a:rPr>
                        <a:t>
Das Kirschblütenfest Bonn ist abgesagt - aber es wird einen privat organisierten Flohmarkt zur Kirschblüte geben. Habt Ihr schöne Bilder aus dem letzten Jahr?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13527</a:t>
                      </a:r>
                    </a:p>
                  </a:txBody>
                  <a:tcPr/>
                </a:tc>
                <a:extLst>
                  <a:ext uri="{0D108BD9-81ED-4DB2-BD59-A6C34878D82A}">
                    <a16:rowId xmlns:a16="http://schemas.microsoft.com/office/drawing/2014/main" val="3440616262"/>
                  </a:ext>
                </a:extLst>
              </a:tr>
            </a:tbl>
          </a:graphicData>
        </a:graphic>
      </p:graphicFrame>
      <p:sp>
        <p:nvSpPr>
          <p:cNvPr id="4" name="Text Placeholder 3"/>
          <p:cNvSpPr>
            <a:spLocks noGrp="1"/>
          </p:cNvSpPr>
          <p:nvPr>
            <p:ph type="body" sz="quarter" idx="14"/>
          </p:nvPr>
        </p:nvSpPr>
        <p:spPr/>
        <p:txBody>
          <a:bodyPr/>
          <a:lstStyle/>
          <a:p>
            <a:r>
              <a:rPr lang="en-US"/>
              <a:t>03/13/2017 - 03/19/2017</a:t>
            </a:r>
            <a:endParaRPr lang="en-US"/>
          </a:p>
        </p:txBody>
      </p:sp>
    </p:spTree>
    <p:extLst>
      <p:ext uri="{BB962C8B-B14F-4D97-AF65-F5344CB8AC3E}">
        <p14:creationId xmlns:p14="http://schemas.microsoft.com/office/powerpoint/2010/main" val="11987955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Facebook Video-Tabelle mit 10 Sekunden - 7 of 18</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2336129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544971054"/>
                    </a:ext>
                  </a:extLst>
                </a:gridCol>
                <a:gridCol w="987552">
                  <a:extLst>
                    <a:ext uri="{9D8B030D-6E8A-4147-A177-3AD203B41FA5}">
                      <a16:colId xmlns:a16="http://schemas.microsoft.com/office/drawing/2014/main" val="3028836876"/>
                    </a:ext>
                  </a:extLst>
                </a:gridCol>
                <a:gridCol w="987552">
                  <a:extLst>
                    <a:ext uri="{9D8B030D-6E8A-4147-A177-3AD203B41FA5}">
                      <a16:colId xmlns:a16="http://schemas.microsoft.com/office/drawing/2014/main" val="2567498041"/>
                    </a:ext>
                  </a:extLst>
                </a:gridCol>
                <a:gridCol w="987552">
                  <a:extLst>
                    <a:ext uri="{9D8B030D-6E8A-4147-A177-3AD203B41FA5}">
                      <a16:colId xmlns:a16="http://schemas.microsoft.com/office/drawing/2014/main" val="2941195166"/>
                    </a:ext>
                  </a:extLst>
                </a:gridCol>
                <a:gridCol w="987552">
                  <a:extLst>
                    <a:ext uri="{9D8B030D-6E8A-4147-A177-3AD203B41FA5}">
                      <a16:colId xmlns:a16="http://schemas.microsoft.com/office/drawing/2014/main" val="1129608385"/>
                    </a:ext>
                  </a:extLst>
                </a:gridCol>
                <a:gridCol w="987552">
                  <a:extLst>
                    <a:ext uri="{9D8B030D-6E8A-4147-A177-3AD203B41FA5}">
                      <a16:colId xmlns:a16="http://schemas.microsoft.com/office/drawing/2014/main" val="517999209"/>
                    </a:ext>
                  </a:extLst>
                </a:gridCol>
                <a:gridCol w="987552">
                  <a:extLst>
                    <a:ext uri="{9D8B030D-6E8A-4147-A177-3AD203B41FA5}">
                      <a16:colId xmlns:a16="http://schemas.microsoft.com/office/drawing/2014/main" val="2397850676"/>
                    </a:ext>
                  </a:extLst>
                </a:gridCol>
                <a:gridCol w="987552">
                  <a:extLst>
                    <a:ext uri="{9D8B030D-6E8A-4147-A177-3AD203B41FA5}">
                      <a16:colId xmlns:a16="http://schemas.microsoft.com/office/drawing/2014/main" val="5023763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 Seconds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Video 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Video 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Video 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Video Views 3s</a:t>
                      </a:r>
                    </a:p>
                  </a:txBody>
                  <a:tcPr/>
                </a:tc>
                <a:extLst>
                  <a:ext uri="{0D108BD9-81ED-4DB2-BD59-A6C34878D82A}">
                    <a16:rowId xmlns:a16="http://schemas.microsoft.com/office/drawing/2014/main" val="2598515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WDR - 2017-03-19 19:49:54</a:t>
                      </a:r>
                      <a:r>
                        <a:rPr kumimoji="0" lang="de-DE" sz="1000" b="0" i="0" u="none" strike="noStrike" kern="1200" cap="none" spc="0" normalizeH="0" baseline="0" noProof="0">
                          <a:ln>
                            <a:noFill/>
                          </a:ln>
                          <a:solidFill>
                            <a:prstClr val="black"/>
                          </a:solidFill>
                          <a:effectLst/>
                          <a:uLnTx/>
                          <a:uFillTx/>
                          <a:latin typeface="+mn-lt"/>
                          <a:ea typeface="+mn-ea"/>
                          <a:cs typeface="+mn-cs"/>
                        </a:rPr>
                        <a:t>
Anfang der 1970er dachte wohl niemand, dass Bits und Bytes unser Leben mal so beherrschen würden. Informatik und Computer waren völliges Neuland - aber spannend! Und wert, mit 16mm-Kamera festgehalten zu werden. Unser Digit-Schätzchen: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7524</a:t>
                      </a:r>
                    </a:p>
                  </a:txBody>
                  <a:tcPr/>
                </a:tc>
                <a:extLst>
                  <a:ext uri="{0D108BD9-81ED-4DB2-BD59-A6C34878D82A}">
                    <a16:rowId xmlns:a16="http://schemas.microsoft.com/office/drawing/2014/main" val="1739788207"/>
                  </a:ext>
                </a:extLst>
              </a:tr>
            </a:tbl>
          </a:graphicData>
        </a:graphic>
      </p:graphicFrame>
      <p:sp>
        <p:nvSpPr>
          <p:cNvPr id="4" name="Text Placeholder 3"/>
          <p:cNvSpPr>
            <a:spLocks noGrp="1"/>
          </p:cNvSpPr>
          <p:nvPr>
            <p:ph type="body" sz="quarter" idx="14"/>
          </p:nvPr>
        </p:nvSpPr>
        <p:spPr/>
        <p:txBody>
          <a:bodyPr/>
          <a:lstStyle/>
          <a:p>
            <a:r>
              <a:rPr lang="en-US"/>
              <a:t>03/13/2017 - 03/19/2017</a:t>
            </a:r>
            <a:endParaRPr lang="en-US"/>
          </a:p>
        </p:txBody>
      </p:sp>
    </p:spTree>
    <p:extLst>
      <p:ext uri="{BB962C8B-B14F-4D97-AF65-F5344CB8AC3E}">
        <p14:creationId xmlns:p14="http://schemas.microsoft.com/office/powerpoint/2010/main" val="27170938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Facebook Video-Tabelle mit 10 Sekunden - 8 of 18</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1215433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279538500"/>
                    </a:ext>
                  </a:extLst>
                </a:gridCol>
                <a:gridCol w="987552">
                  <a:extLst>
                    <a:ext uri="{9D8B030D-6E8A-4147-A177-3AD203B41FA5}">
                      <a16:colId xmlns:a16="http://schemas.microsoft.com/office/drawing/2014/main" val="2501582855"/>
                    </a:ext>
                  </a:extLst>
                </a:gridCol>
                <a:gridCol w="987552">
                  <a:extLst>
                    <a:ext uri="{9D8B030D-6E8A-4147-A177-3AD203B41FA5}">
                      <a16:colId xmlns:a16="http://schemas.microsoft.com/office/drawing/2014/main" val="3664220675"/>
                    </a:ext>
                  </a:extLst>
                </a:gridCol>
                <a:gridCol w="987552">
                  <a:extLst>
                    <a:ext uri="{9D8B030D-6E8A-4147-A177-3AD203B41FA5}">
                      <a16:colId xmlns:a16="http://schemas.microsoft.com/office/drawing/2014/main" val="3777545065"/>
                    </a:ext>
                  </a:extLst>
                </a:gridCol>
                <a:gridCol w="987552">
                  <a:extLst>
                    <a:ext uri="{9D8B030D-6E8A-4147-A177-3AD203B41FA5}">
                      <a16:colId xmlns:a16="http://schemas.microsoft.com/office/drawing/2014/main" val="769205416"/>
                    </a:ext>
                  </a:extLst>
                </a:gridCol>
                <a:gridCol w="987552">
                  <a:extLst>
                    <a:ext uri="{9D8B030D-6E8A-4147-A177-3AD203B41FA5}">
                      <a16:colId xmlns:a16="http://schemas.microsoft.com/office/drawing/2014/main" val="3556000911"/>
                    </a:ext>
                  </a:extLst>
                </a:gridCol>
                <a:gridCol w="987552">
                  <a:extLst>
                    <a:ext uri="{9D8B030D-6E8A-4147-A177-3AD203B41FA5}">
                      <a16:colId xmlns:a16="http://schemas.microsoft.com/office/drawing/2014/main" val="3910712555"/>
                    </a:ext>
                  </a:extLst>
                </a:gridCol>
                <a:gridCol w="987552">
                  <a:extLst>
                    <a:ext uri="{9D8B030D-6E8A-4147-A177-3AD203B41FA5}">
                      <a16:colId xmlns:a16="http://schemas.microsoft.com/office/drawing/2014/main" val="13242352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 Seconds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Video 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Video 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Video 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Video Views 3s</a:t>
                      </a:r>
                    </a:p>
                  </a:txBody>
                  <a:tcPr/>
                </a:tc>
                <a:extLst>
                  <a:ext uri="{0D108BD9-81ED-4DB2-BD59-A6C34878D82A}">
                    <a16:rowId xmlns:a16="http://schemas.microsoft.com/office/drawing/2014/main" val="33265887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ARD Morgenmagazin - 2017-03-19 19:46:23</a:t>
                      </a:r>
                      <a:r>
                        <a:rPr kumimoji="0" lang="de-DE" sz="1000" b="0" i="0" u="none" strike="noStrike" kern="1200" cap="none" spc="0" normalizeH="0" baseline="0" noProof="0">
                          <a:ln>
                            <a:noFill/>
                          </a:ln>
                          <a:solidFill>
                            <a:prstClr val="black"/>
                          </a:solidFill>
                          <a:effectLst/>
                          <a:uLnTx/>
                          <a:uFillTx/>
                          <a:latin typeface="+mn-lt"/>
                          <a:ea typeface="+mn-ea"/>
                          <a:cs typeface="+mn-cs"/>
                        </a:rPr>
                        <a:t>
Einige Stromanbieter haben gerade die Preise erhöht. Wer sich damit nicht auskennt, zahlt oft viel zu viel. Ein Wechsel könnte sich jetzt lohnen, denn die Preisunterschiede sind groß. Tipps dazu und Antworten auf Fragen gibt's bei uns im Service!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2843</a:t>
                      </a:r>
                    </a:p>
                  </a:txBody>
                  <a:tcPr/>
                </a:tc>
                <a:extLst>
                  <a:ext uri="{0D108BD9-81ED-4DB2-BD59-A6C34878D82A}">
                    <a16:rowId xmlns:a16="http://schemas.microsoft.com/office/drawing/2014/main" val="3762076521"/>
                  </a:ext>
                </a:extLst>
              </a:tr>
            </a:tbl>
          </a:graphicData>
        </a:graphic>
      </p:graphicFrame>
      <p:sp>
        <p:nvSpPr>
          <p:cNvPr id="4" name="Text Placeholder 3"/>
          <p:cNvSpPr>
            <a:spLocks noGrp="1"/>
          </p:cNvSpPr>
          <p:nvPr>
            <p:ph type="body" sz="quarter" idx="14"/>
          </p:nvPr>
        </p:nvSpPr>
        <p:spPr/>
        <p:txBody>
          <a:bodyPr/>
          <a:lstStyle/>
          <a:p>
            <a:r>
              <a:rPr lang="en-US"/>
              <a:t>03/13/2017 - 03/19/2017</a:t>
            </a:r>
            <a:endParaRPr lang="en-US"/>
          </a:p>
        </p:txBody>
      </p:sp>
    </p:spTree>
    <p:extLst>
      <p:ext uri="{BB962C8B-B14F-4D97-AF65-F5344CB8AC3E}">
        <p14:creationId xmlns:p14="http://schemas.microsoft.com/office/powerpoint/2010/main" val="218407494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Facebook Video-Tabelle mit 10 Sekunden - 9 of 18</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8416331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1525162599"/>
                    </a:ext>
                  </a:extLst>
                </a:gridCol>
                <a:gridCol w="987552">
                  <a:extLst>
                    <a:ext uri="{9D8B030D-6E8A-4147-A177-3AD203B41FA5}">
                      <a16:colId xmlns:a16="http://schemas.microsoft.com/office/drawing/2014/main" val="2384463167"/>
                    </a:ext>
                  </a:extLst>
                </a:gridCol>
                <a:gridCol w="987552">
                  <a:extLst>
                    <a:ext uri="{9D8B030D-6E8A-4147-A177-3AD203B41FA5}">
                      <a16:colId xmlns:a16="http://schemas.microsoft.com/office/drawing/2014/main" val="3009768826"/>
                    </a:ext>
                  </a:extLst>
                </a:gridCol>
                <a:gridCol w="987552">
                  <a:extLst>
                    <a:ext uri="{9D8B030D-6E8A-4147-A177-3AD203B41FA5}">
                      <a16:colId xmlns:a16="http://schemas.microsoft.com/office/drawing/2014/main" val="258095282"/>
                    </a:ext>
                  </a:extLst>
                </a:gridCol>
                <a:gridCol w="987552">
                  <a:extLst>
                    <a:ext uri="{9D8B030D-6E8A-4147-A177-3AD203B41FA5}">
                      <a16:colId xmlns:a16="http://schemas.microsoft.com/office/drawing/2014/main" val="1916999904"/>
                    </a:ext>
                  </a:extLst>
                </a:gridCol>
                <a:gridCol w="987552">
                  <a:extLst>
                    <a:ext uri="{9D8B030D-6E8A-4147-A177-3AD203B41FA5}">
                      <a16:colId xmlns:a16="http://schemas.microsoft.com/office/drawing/2014/main" val="992203853"/>
                    </a:ext>
                  </a:extLst>
                </a:gridCol>
                <a:gridCol w="987552">
                  <a:extLst>
                    <a:ext uri="{9D8B030D-6E8A-4147-A177-3AD203B41FA5}">
                      <a16:colId xmlns:a16="http://schemas.microsoft.com/office/drawing/2014/main" val="4259327794"/>
                    </a:ext>
                  </a:extLst>
                </a:gridCol>
                <a:gridCol w="987552">
                  <a:extLst>
                    <a:ext uri="{9D8B030D-6E8A-4147-A177-3AD203B41FA5}">
                      <a16:colId xmlns:a16="http://schemas.microsoft.com/office/drawing/2014/main" val="11314380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 Seconds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Video 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Video 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Video 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Video Views 3s</a:t>
                      </a:r>
                    </a:p>
                  </a:txBody>
                  <a:tcPr/>
                </a:tc>
                <a:extLst>
                  <a:ext uri="{0D108BD9-81ED-4DB2-BD59-A6C34878D82A}">
                    <a16:rowId xmlns:a16="http://schemas.microsoft.com/office/drawing/2014/main" val="29704098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Aktuelle Stunde - 2017-03-19 19:30:00</a:t>
                      </a:r>
                      <a:r>
                        <a:rPr kumimoji="0" lang="de-DE" sz="1000" b="0" i="0" u="none" strike="noStrike" kern="1200" cap="none" spc="0" normalizeH="0" baseline="0" noProof="0">
                          <a:ln>
                            <a:noFill/>
                          </a:ln>
                          <a:solidFill>
                            <a:prstClr val="black"/>
                          </a:solidFill>
                          <a:effectLst/>
                          <a:uLnTx/>
                          <a:uFillTx/>
                          <a:latin typeface="+mn-lt"/>
                          <a:ea typeface="+mn-ea"/>
                          <a:cs typeface="+mn-cs"/>
                        </a:rPr>
                        <a:t>
Anfang der 1970er dachte wohl niemand, dass Bits und Bytes unser Leben mal so beherrschen würden. Informatik und Computer waren völliges Neuland - aber spannend! Und wert, mit 16mm-Kamera festgehalten zu werden. Unser Digit-Schätzchen: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34064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34064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11417</a:t>
                      </a:r>
                    </a:p>
                  </a:txBody>
                  <a:tcPr/>
                </a:tc>
                <a:extLst>
                  <a:ext uri="{0D108BD9-81ED-4DB2-BD59-A6C34878D82A}">
                    <a16:rowId xmlns:a16="http://schemas.microsoft.com/office/drawing/2014/main" val="28417987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Aktuelle Stunde - 2017-03-19 18:45:00</a:t>
                      </a:r>
                      <a:r>
                        <a:rPr kumimoji="0" lang="de-DE" sz="1000" b="0" i="0" u="none" strike="noStrike" kern="1200" cap="none" spc="0" normalizeH="0" baseline="0" noProof="0">
                          <a:ln>
                            <a:noFill/>
                          </a:ln>
                          <a:solidFill>
                            <a:prstClr val="black"/>
                          </a:solidFill>
                          <a:effectLst/>
                          <a:uLnTx/>
                          <a:uFillTx/>
                          <a:latin typeface="+mn-lt"/>
                          <a:ea typeface="+mn-ea"/>
                          <a:cs typeface="+mn-cs"/>
                        </a:rPr>
                        <a:t>
Filmreif war die Verfolgungsjagd, die sich am Morgen in Essen und Umgebung abgespielt hat. Das hat auch die Polizei selten erlebt.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36869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36869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15634</a:t>
                      </a:r>
                    </a:p>
                  </a:txBody>
                  <a:tcPr/>
                </a:tc>
                <a:extLst>
                  <a:ext uri="{0D108BD9-81ED-4DB2-BD59-A6C34878D82A}">
                    <a16:rowId xmlns:a16="http://schemas.microsoft.com/office/drawing/2014/main" val="2132147864"/>
                  </a:ext>
                </a:extLst>
              </a:tr>
            </a:tbl>
          </a:graphicData>
        </a:graphic>
      </p:graphicFrame>
      <p:sp>
        <p:nvSpPr>
          <p:cNvPr id="4" name="Text Placeholder 3"/>
          <p:cNvSpPr>
            <a:spLocks noGrp="1"/>
          </p:cNvSpPr>
          <p:nvPr>
            <p:ph type="body" sz="quarter" idx="14"/>
          </p:nvPr>
        </p:nvSpPr>
        <p:spPr/>
        <p:txBody>
          <a:bodyPr/>
          <a:lstStyle/>
          <a:p>
            <a:r>
              <a:rPr lang="en-US"/>
              <a:t>03/13/2017 - 03/19/2017</a:t>
            </a:r>
            <a:endParaRPr lang="en-US"/>
          </a:p>
        </p:txBody>
      </p:sp>
    </p:spTree>
    <p:extLst>
      <p:ext uri="{BB962C8B-B14F-4D97-AF65-F5344CB8AC3E}">
        <p14:creationId xmlns:p14="http://schemas.microsoft.com/office/powerpoint/2010/main" val="150891085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Facebook Video-Tabelle mit 10 Sekunden - 10 of 18</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0942699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3754531153"/>
                    </a:ext>
                  </a:extLst>
                </a:gridCol>
                <a:gridCol w="987552">
                  <a:extLst>
                    <a:ext uri="{9D8B030D-6E8A-4147-A177-3AD203B41FA5}">
                      <a16:colId xmlns:a16="http://schemas.microsoft.com/office/drawing/2014/main" val="3155481370"/>
                    </a:ext>
                  </a:extLst>
                </a:gridCol>
                <a:gridCol w="987552">
                  <a:extLst>
                    <a:ext uri="{9D8B030D-6E8A-4147-A177-3AD203B41FA5}">
                      <a16:colId xmlns:a16="http://schemas.microsoft.com/office/drawing/2014/main" val="1857445907"/>
                    </a:ext>
                  </a:extLst>
                </a:gridCol>
                <a:gridCol w="987552">
                  <a:extLst>
                    <a:ext uri="{9D8B030D-6E8A-4147-A177-3AD203B41FA5}">
                      <a16:colId xmlns:a16="http://schemas.microsoft.com/office/drawing/2014/main" val="2290181393"/>
                    </a:ext>
                  </a:extLst>
                </a:gridCol>
                <a:gridCol w="987552">
                  <a:extLst>
                    <a:ext uri="{9D8B030D-6E8A-4147-A177-3AD203B41FA5}">
                      <a16:colId xmlns:a16="http://schemas.microsoft.com/office/drawing/2014/main" val="2354840326"/>
                    </a:ext>
                  </a:extLst>
                </a:gridCol>
                <a:gridCol w="987552">
                  <a:extLst>
                    <a:ext uri="{9D8B030D-6E8A-4147-A177-3AD203B41FA5}">
                      <a16:colId xmlns:a16="http://schemas.microsoft.com/office/drawing/2014/main" val="3636849070"/>
                    </a:ext>
                  </a:extLst>
                </a:gridCol>
                <a:gridCol w="987552">
                  <a:extLst>
                    <a:ext uri="{9D8B030D-6E8A-4147-A177-3AD203B41FA5}">
                      <a16:colId xmlns:a16="http://schemas.microsoft.com/office/drawing/2014/main" val="2503261705"/>
                    </a:ext>
                  </a:extLst>
                </a:gridCol>
                <a:gridCol w="987552">
                  <a:extLst>
                    <a:ext uri="{9D8B030D-6E8A-4147-A177-3AD203B41FA5}">
                      <a16:colId xmlns:a16="http://schemas.microsoft.com/office/drawing/2014/main" val="22367852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 Seconds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Video 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Video 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Video 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Video Views 3s</a:t>
                      </a:r>
                    </a:p>
                  </a:txBody>
                  <a:tcPr/>
                </a:tc>
                <a:extLst>
                  <a:ext uri="{0D108BD9-81ED-4DB2-BD59-A6C34878D82A}">
                    <a16:rowId xmlns:a16="http://schemas.microsoft.com/office/drawing/2014/main" val="10071946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Aktuelle Stunde - 2017-03-19 18:32:00</a:t>
                      </a:r>
                      <a:r>
                        <a:rPr kumimoji="0" lang="de-DE" sz="1000" b="0" i="0" u="none" strike="noStrike" kern="1200" cap="none" spc="0" normalizeH="0" baseline="0" noProof="0">
                          <a:ln>
                            <a:noFill/>
                          </a:ln>
                          <a:solidFill>
                            <a:prstClr val="black"/>
                          </a:solidFill>
                          <a:effectLst/>
                          <a:uLnTx/>
                          <a:uFillTx/>
                          <a:latin typeface="+mn-lt"/>
                          <a:ea typeface="+mn-ea"/>
                          <a:cs typeface="+mn-cs"/>
                        </a:rPr>
                        <a:t>
Plätscher, plätscher, Regen. Am Wochenende präsentierte sich der Frühling von seiner nassen und windigen Seite - wie hier in Düsseldorf. Wie habt ihr die Tage verbracht? Was war euer "Alternativ"-Programm?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32744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32744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12730</a:t>
                      </a:r>
                    </a:p>
                  </a:txBody>
                  <a:tcPr/>
                </a:tc>
                <a:extLst>
                  <a:ext uri="{0D108BD9-81ED-4DB2-BD59-A6C34878D82A}">
                    <a16:rowId xmlns:a16="http://schemas.microsoft.com/office/drawing/2014/main" val="1265997439"/>
                  </a:ext>
                </a:extLst>
              </a:tr>
            </a:tbl>
          </a:graphicData>
        </a:graphic>
      </p:graphicFrame>
      <p:sp>
        <p:nvSpPr>
          <p:cNvPr id="4" name="Text Placeholder 3"/>
          <p:cNvSpPr>
            <a:spLocks noGrp="1"/>
          </p:cNvSpPr>
          <p:nvPr>
            <p:ph type="body" sz="quarter" idx="14"/>
          </p:nvPr>
        </p:nvSpPr>
        <p:spPr/>
        <p:txBody>
          <a:bodyPr/>
          <a:lstStyle/>
          <a:p>
            <a:r>
              <a:rPr lang="en-US"/>
              <a:t>03/13/2017 - 03/19/2017</a:t>
            </a:r>
            <a:endParaRPr lang="en-US"/>
          </a:p>
        </p:txBody>
      </p:sp>
    </p:spTree>
    <p:extLst>
      <p:ext uri="{BB962C8B-B14F-4D97-AF65-F5344CB8AC3E}">
        <p14:creationId xmlns:p14="http://schemas.microsoft.com/office/powerpoint/2010/main" val="155558882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Facebook Video-Tabelle mit 10 Sekunden - 11 of 18</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4958579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138245765"/>
                    </a:ext>
                  </a:extLst>
                </a:gridCol>
                <a:gridCol w="987552">
                  <a:extLst>
                    <a:ext uri="{9D8B030D-6E8A-4147-A177-3AD203B41FA5}">
                      <a16:colId xmlns:a16="http://schemas.microsoft.com/office/drawing/2014/main" val="3233978892"/>
                    </a:ext>
                  </a:extLst>
                </a:gridCol>
                <a:gridCol w="987552">
                  <a:extLst>
                    <a:ext uri="{9D8B030D-6E8A-4147-A177-3AD203B41FA5}">
                      <a16:colId xmlns:a16="http://schemas.microsoft.com/office/drawing/2014/main" val="1928527960"/>
                    </a:ext>
                  </a:extLst>
                </a:gridCol>
                <a:gridCol w="987552">
                  <a:extLst>
                    <a:ext uri="{9D8B030D-6E8A-4147-A177-3AD203B41FA5}">
                      <a16:colId xmlns:a16="http://schemas.microsoft.com/office/drawing/2014/main" val="2187576505"/>
                    </a:ext>
                  </a:extLst>
                </a:gridCol>
                <a:gridCol w="987552">
                  <a:extLst>
                    <a:ext uri="{9D8B030D-6E8A-4147-A177-3AD203B41FA5}">
                      <a16:colId xmlns:a16="http://schemas.microsoft.com/office/drawing/2014/main" val="2107240563"/>
                    </a:ext>
                  </a:extLst>
                </a:gridCol>
                <a:gridCol w="987552">
                  <a:extLst>
                    <a:ext uri="{9D8B030D-6E8A-4147-A177-3AD203B41FA5}">
                      <a16:colId xmlns:a16="http://schemas.microsoft.com/office/drawing/2014/main" val="1973561611"/>
                    </a:ext>
                  </a:extLst>
                </a:gridCol>
                <a:gridCol w="987552">
                  <a:extLst>
                    <a:ext uri="{9D8B030D-6E8A-4147-A177-3AD203B41FA5}">
                      <a16:colId xmlns:a16="http://schemas.microsoft.com/office/drawing/2014/main" val="3859661794"/>
                    </a:ext>
                  </a:extLst>
                </a:gridCol>
                <a:gridCol w="987552">
                  <a:extLst>
                    <a:ext uri="{9D8B030D-6E8A-4147-A177-3AD203B41FA5}">
                      <a16:colId xmlns:a16="http://schemas.microsoft.com/office/drawing/2014/main" val="25544218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 Seconds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Video 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Video 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Video 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Video Views 3s</a:t>
                      </a:r>
                    </a:p>
                  </a:txBody>
                  <a:tcPr/>
                </a:tc>
                <a:extLst>
                  <a:ext uri="{0D108BD9-81ED-4DB2-BD59-A6C34878D82A}">
                    <a16:rowId xmlns:a16="http://schemas.microsoft.com/office/drawing/2014/main" val="1443732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Tiere suchen ein Zuhause - 2017-03-19 18:22:00</a:t>
                      </a:r>
                      <a:r>
                        <a:rPr kumimoji="0" lang="de-DE" sz="1000" b="0" i="0" u="none" strike="noStrike" kern="1200" cap="none" spc="0" normalizeH="0" baseline="0" noProof="0">
                          <a:ln>
                            <a:noFill/>
                          </a:ln>
                          <a:solidFill>
                            <a:prstClr val="black"/>
                          </a:solidFill>
                          <a:effectLst/>
                          <a:uLnTx/>
                          <a:uFillTx/>
                          <a:latin typeface="+mn-lt"/>
                          <a:ea typeface="+mn-ea"/>
                          <a:cs typeface="+mn-cs"/>
                        </a:rPr>
                        <a:t>
Warum? 🇪🇺 Tierleid auf Europas Straßen: 🐮 Junge, noch nicht entwöhnte Kälber – eingepfercht in engen Transportern. 😢 Tierschützer setzen sich seit Jahren dafür ein, dass sich endlich etwas ändert. Was meint ihr, was ist der Schlüssel dazu, dass wir Tiere endlich besser behandeln? Wie können sie einen höheren Stellenwert in unserer Gesellschaft bekommen?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205842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205842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73174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73174</a:t>
                      </a:r>
                    </a:p>
                  </a:txBody>
                  <a:tcPr/>
                </a:tc>
                <a:extLst>
                  <a:ext uri="{0D108BD9-81ED-4DB2-BD59-A6C34878D82A}">
                    <a16:rowId xmlns:a16="http://schemas.microsoft.com/office/drawing/2014/main" val="3131038058"/>
                  </a:ext>
                </a:extLst>
              </a:tr>
            </a:tbl>
          </a:graphicData>
        </a:graphic>
      </p:graphicFrame>
      <p:sp>
        <p:nvSpPr>
          <p:cNvPr id="4" name="Text Placeholder 3"/>
          <p:cNvSpPr>
            <a:spLocks noGrp="1"/>
          </p:cNvSpPr>
          <p:nvPr>
            <p:ph type="body" sz="quarter" idx="14"/>
          </p:nvPr>
        </p:nvSpPr>
        <p:spPr/>
        <p:txBody>
          <a:bodyPr/>
          <a:lstStyle/>
          <a:p>
            <a:r>
              <a:rPr lang="en-US"/>
              <a:t>03/13/2017 - 03/19/2017</a:t>
            </a:r>
            <a:endParaRPr lang="en-US"/>
          </a:p>
        </p:txBody>
      </p:sp>
    </p:spTree>
    <p:extLst>
      <p:ext uri="{BB962C8B-B14F-4D97-AF65-F5344CB8AC3E}">
        <p14:creationId xmlns:p14="http://schemas.microsoft.com/office/powerpoint/2010/main" val="211752743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Facebook Video-Tabelle mit 10 Sekunden - 12 of 18</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1249262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3985337422"/>
                    </a:ext>
                  </a:extLst>
                </a:gridCol>
                <a:gridCol w="987552">
                  <a:extLst>
                    <a:ext uri="{9D8B030D-6E8A-4147-A177-3AD203B41FA5}">
                      <a16:colId xmlns:a16="http://schemas.microsoft.com/office/drawing/2014/main" val="2696936178"/>
                    </a:ext>
                  </a:extLst>
                </a:gridCol>
                <a:gridCol w="987552">
                  <a:extLst>
                    <a:ext uri="{9D8B030D-6E8A-4147-A177-3AD203B41FA5}">
                      <a16:colId xmlns:a16="http://schemas.microsoft.com/office/drawing/2014/main" val="3701633758"/>
                    </a:ext>
                  </a:extLst>
                </a:gridCol>
                <a:gridCol w="987552">
                  <a:extLst>
                    <a:ext uri="{9D8B030D-6E8A-4147-A177-3AD203B41FA5}">
                      <a16:colId xmlns:a16="http://schemas.microsoft.com/office/drawing/2014/main" val="1114988129"/>
                    </a:ext>
                  </a:extLst>
                </a:gridCol>
                <a:gridCol w="987552">
                  <a:extLst>
                    <a:ext uri="{9D8B030D-6E8A-4147-A177-3AD203B41FA5}">
                      <a16:colId xmlns:a16="http://schemas.microsoft.com/office/drawing/2014/main" val="3265318100"/>
                    </a:ext>
                  </a:extLst>
                </a:gridCol>
                <a:gridCol w="987552">
                  <a:extLst>
                    <a:ext uri="{9D8B030D-6E8A-4147-A177-3AD203B41FA5}">
                      <a16:colId xmlns:a16="http://schemas.microsoft.com/office/drawing/2014/main" val="3411357178"/>
                    </a:ext>
                  </a:extLst>
                </a:gridCol>
                <a:gridCol w="987552">
                  <a:extLst>
                    <a:ext uri="{9D8B030D-6E8A-4147-A177-3AD203B41FA5}">
                      <a16:colId xmlns:a16="http://schemas.microsoft.com/office/drawing/2014/main" val="146567735"/>
                    </a:ext>
                  </a:extLst>
                </a:gridCol>
                <a:gridCol w="987552">
                  <a:extLst>
                    <a:ext uri="{9D8B030D-6E8A-4147-A177-3AD203B41FA5}">
                      <a16:colId xmlns:a16="http://schemas.microsoft.com/office/drawing/2014/main" val="19814404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 Seconds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Video 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Video 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Video 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Video Views 3s</a:t>
                      </a:r>
                    </a:p>
                  </a:txBody>
                  <a:tcPr/>
                </a:tc>
                <a:extLst>
                  <a:ext uri="{0D108BD9-81ED-4DB2-BD59-A6C34878D82A}">
                    <a16:rowId xmlns:a16="http://schemas.microsoft.com/office/drawing/2014/main" val="26187482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Kölner Treff - 2017-03-19 18:14:00</a:t>
                      </a:r>
                      <a:r>
                        <a:rPr kumimoji="0" lang="de-DE" sz="1000" b="0" i="0" u="none" strike="noStrike" kern="1200" cap="none" spc="0" normalizeH="0" baseline="0" noProof="0">
                          <a:ln>
                            <a:noFill/>
                          </a:ln>
                          <a:solidFill>
                            <a:prstClr val="black"/>
                          </a:solidFill>
                          <a:effectLst/>
                          <a:uLnTx/>
                          <a:uFillTx/>
                          <a:latin typeface="+mn-lt"/>
                          <a:ea typeface="+mn-ea"/>
                          <a:cs typeface="+mn-cs"/>
                        </a:rPr>
                        <a:t>
Ton an! Die Kölner Treff Gäste sind besser als jeder Lachsack. Da muss man einfach mitlachen!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7065</a:t>
                      </a:r>
                    </a:p>
                  </a:txBody>
                  <a:tcPr/>
                </a:tc>
                <a:extLst>
                  <a:ext uri="{0D108BD9-81ED-4DB2-BD59-A6C34878D82A}">
                    <a16:rowId xmlns:a16="http://schemas.microsoft.com/office/drawing/2014/main" val="10326261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1LIVE - 2017-03-19 18:12:00</a:t>
                      </a:r>
                      <a:r>
                        <a:rPr kumimoji="0" lang="de-DE" sz="1000" b="0" i="0" u="none" strike="noStrike" kern="1200" cap="none" spc="0" normalizeH="0" baseline="0" noProof="0">
                          <a:ln>
                            <a:noFill/>
                          </a:ln>
                          <a:solidFill>
                            <a:prstClr val="black"/>
                          </a:solidFill>
                          <a:effectLst/>
                          <a:uLnTx/>
                          <a:uFillTx/>
                          <a:latin typeface="+mn-lt"/>
                          <a:ea typeface="+mn-ea"/>
                          <a:cs typeface="+mn-cs"/>
                        </a:rPr>
                        <a:t>
Er therapiert wieder! William Fitzsimmons knöpft sich dieses Mal Drake vor: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143483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143483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35249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35249</a:t>
                      </a:r>
                    </a:p>
                  </a:txBody>
                  <a:tcPr/>
                </a:tc>
                <a:extLst>
                  <a:ext uri="{0D108BD9-81ED-4DB2-BD59-A6C34878D82A}">
                    <a16:rowId xmlns:a16="http://schemas.microsoft.com/office/drawing/2014/main" val="19103412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WDR Lokalzeit aus Bonn - 2017-03-19 18:12:00</a:t>
                      </a:r>
                      <a:r>
                        <a:rPr kumimoji="0" lang="de-DE" sz="1000" b="0" i="0" u="none" strike="noStrike" kern="1200" cap="none" spc="0" normalizeH="0" baseline="0" noProof="0">
                          <a:ln>
                            <a:noFill/>
                          </a:ln>
                          <a:solidFill>
                            <a:prstClr val="black"/>
                          </a:solidFill>
                          <a:effectLst/>
                          <a:uLnTx/>
                          <a:uFillTx/>
                          <a:latin typeface="+mn-lt"/>
                          <a:ea typeface="+mn-ea"/>
                          <a:cs typeface="+mn-cs"/>
                        </a:rPr>
                        <a:t>
Spielt Ihr gerne Dart? Wir schon. Und wir haben mal hunderte Dartspieler bei einer regionalen Meisterschaft begleitet.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24572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24572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8437</a:t>
                      </a:r>
                    </a:p>
                  </a:txBody>
                  <a:tcPr/>
                </a:tc>
                <a:extLst>
                  <a:ext uri="{0D108BD9-81ED-4DB2-BD59-A6C34878D82A}">
                    <a16:rowId xmlns:a16="http://schemas.microsoft.com/office/drawing/2014/main" val="909416975"/>
                  </a:ext>
                </a:extLst>
              </a:tr>
            </a:tbl>
          </a:graphicData>
        </a:graphic>
      </p:graphicFrame>
      <p:sp>
        <p:nvSpPr>
          <p:cNvPr id="4" name="Text Placeholder 3"/>
          <p:cNvSpPr>
            <a:spLocks noGrp="1"/>
          </p:cNvSpPr>
          <p:nvPr>
            <p:ph type="body" sz="quarter" idx="14"/>
          </p:nvPr>
        </p:nvSpPr>
        <p:spPr/>
        <p:txBody>
          <a:bodyPr/>
          <a:lstStyle/>
          <a:p>
            <a:r>
              <a:rPr lang="en-US"/>
              <a:t>03/13/2017 - 03/19/2017</a:t>
            </a:r>
            <a:endParaRPr lang="en-US"/>
          </a:p>
        </p:txBody>
      </p:sp>
    </p:spTree>
    <p:extLst>
      <p:ext uri="{BB962C8B-B14F-4D97-AF65-F5344CB8AC3E}">
        <p14:creationId xmlns:p14="http://schemas.microsoft.com/office/powerpoint/2010/main" val="385580752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Facebook Video-Tabelle mit 10 Sekunden - 13 of 18</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7122503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80139585"/>
                    </a:ext>
                  </a:extLst>
                </a:gridCol>
                <a:gridCol w="987552">
                  <a:extLst>
                    <a:ext uri="{9D8B030D-6E8A-4147-A177-3AD203B41FA5}">
                      <a16:colId xmlns:a16="http://schemas.microsoft.com/office/drawing/2014/main" val="3720251665"/>
                    </a:ext>
                  </a:extLst>
                </a:gridCol>
                <a:gridCol w="987552">
                  <a:extLst>
                    <a:ext uri="{9D8B030D-6E8A-4147-A177-3AD203B41FA5}">
                      <a16:colId xmlns:a16="http://schemas.microsoft.com/office/drawing/2014/main" val="1178226749"/>
                    </a:ext>
                  </a:extLst>
                </a:gridCol>
                <a:gridCol w="987552">
                  <a:extLst>
                    <a:ext uri="{9D8B030D-6E8A-4147-A177-3AD203B41FA5}">
                      <a16:colId xmlns:a16="http://schemas.microsoft.com/office/drawing/2014/main" val="2391357772"/>
                    </a:ext>
                  </a:extLst>
                </a:gridCol>
                <a:gridCol w="987552">
                  <a:extLst>
                    <a:ext uri="{9D8B030D-6E8A-4147-A177-3AD203B41FA5}">
                      <a16:colId xmlns:a16="http://schemas.microsoft.com/office/drawing/2014/main" val="522402704"/>
                    </a:ext>
                  </a:extLst>
                </a:gridCol>
                <a:gridCol w="987552">
                  <a:extLst>
                    <a:ext uri="{9D8B030D-6E8A-4147-A177-3AD203B41FA5}">
                      <a16:colId xmlns:a16="http://schemas.microsoft.com/office/drawing/2014/main" val="1037536271"/>
                    </a:ext>
                  </a:extLst>
                </a:gridCol>
                <a:gridCol w="987552">
                  <a:extLst>
                    <a:ext uri="{9D8B030D-6E8A-4147-A177-3AD203B41FA5}">
                      <a16:colId xmlns:a16="http://schemas.microsoft.com/office/drawing/2014/main" val="3676903382"/>
                    </a:ext>
                  </a:extLst>
                </a:gridCol>
                <a:gridCol w="987552">
                  <a:extLst>
                    <a:ext uri="{9D8B030D-6E8A-4147-A177-3AD203B41FA5}">
                      <a16:colId xmlns:a16="http://schemas.microsoft.com/office/drawing/2014/main" val="12982192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 Seconds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Video 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Video 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Video 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Video Views 3s</a:t>
                      </a:r>
                    </a:p>
                  </a:txBody>
                  <a:tcPr/>
                </a:tc>
                <a:extLst>
                  <a:ext uri="{0D108BD9-81ED-4DB2-BD59-A6C34878D82A}">
                    <a16:rowId xmlns:a16="http://schemas.microsoft.com/office/drawing/2014/main" val="15019016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WDRforyou - 2017-03-19 18:11:00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برای گزراندن دوره ی آموزشی هتلداری در یک هتل چه شرایطی مورد نیاز است؟ چه چیزهایی می توان در این دوره آموخت؟ در این ویدیو که بخشی از برنامه لوکال سایت دوسلدورف است و زیرنویس دری دارد، به این موارد اشاره می شود 
</a:t>
                      </a:r>
                      <a:r>
                        <a:rPr kumimoji="0" lang="en-US" sz="1000" b="0" i="0" u="none" strike="noStrike" kern="1200" cap="none" spc="0" normalizeH="0" baseline="0" noProof="0">
                          <a:ln>
                            <a:noFill/>
                          </a:ln>
                          <a:solidFill>
                            <a:prstClr val="black"/>
                          </a:solidFill>
                          <a:effectLst/>
                          <a:uLnTx/>
                          <a:uFillTx/>
                          <a:latin typeface="+mn-lt"/>
                          <a:ea typeface="+mn-ea"/>
                          <a:cs typeface="+mn-cs"/>
                        </a:rPr>
                        <a:t>Wenn man im Hotel eine Ausbildung machen will, welche Eigenschaften muss man mitbringen? Und was lernt man genau? In diesem Video erfahrt ihr es. Dieser Beitrag der WDR Lokalzeit aus Düsseldorf ist auf Dari untertitelt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32433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32433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11221</a:t>
                      </a:r>
                    </a:p>
                  </a:txBody>
                  <a:tcPr/>
                </a:tc>
                <a:extLst>
                  <a:ext uri="{0D108BD9-81ED-4DB2-BD59-A6C34878D82A}">
                    <a16:rowId xmlns:a16="http://schemas.microsoft.com/office/drawing/2014/main" val="1128492666"/>
                  </a:ext>
                </a:extLst>
              </a:tr>
            </a:tbl>
          </a:graphicData>
        </a:graphic>
      </p:graphicFrame>
      <p:sp>
        <p:nvSpPr>
          <p:cNvPr id="4" name="Text Placeholder 3"/>
          <p:cNvSpPr>
            <a:spLocks noGrp="1"/>
          </p:cNvSpPr>
          <p:nvPr>
            <p:ph type="body" sz="quarter" idx="14"/>
          </p:nvPr>
        </p:nvSpPr>
        <p:spPr/>
        <p:txBody>
          <a:bodyPr/>
          <a:lstStyle/>
          <a:p>
            <a:r>
              <a:rPr lang="en-US"/>
              <a:t>03/13/2017 - 03/19/2017</a:t>
            </a:r>
            <a:endParaRPr lang="en-US"/>
          </a:p>
        </p:txBody>
      </p:sp>
    </p:spTree>
    <p:extLst>
      <p:ext uri="{BB962C8B-B14F-4D97-AF65-F5344CB8AC3E}">
        <p14:creationId xmlns:p14="http://schemas.microsoft.com/office/powerpoint/2010/main" val="288572738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Facebook Video-Tabelle mit 10 Sekunden - 14 of 18</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6983806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3099259085"/>
                    </a:ext>
                  </a:extLst>
                </a:gridCol>
                <a:gridCol w="987552">
                  <a:extLst>
                    <a:ext uri="{9D8B030D-6E8A-4147-A177-3AD203B41FA5}">
                      <a16:colId xmlns:a16="http://schemas.microsoft.com/office/drawing/2014/main" val="4093205027"/>
                    </a:ext>
                  </a:extLst>
                </a:gridCol>
                <a:gridCol w="987552">
                  <a:extLst>
                    <a:ext uri="{9D8B030D-6E8A-4147-A177-3AD203B41FA5}">
                      <a16:colId xmlns:a16="http://schemas.microsoft.com/office/drawing/2014/main" val="759980293"/>
                    </a:ext>
                  </a:extLst>
                </a:gridCol>
                <a:gridCol w="987552">
                  <a:extLst>
                    <a:ext uri="{9D8B030D-6E8A-4147-A177-3AD203B41FA5}">
                      <a16:colId xmlns:a16="http://schemas.microsoft.com/office/drawing/2014/main" val="3396436011"/>
                    </a:ext>
                  </a:extLst>
                </a:gridCol>
                <a:gridCol w="987552">
                  <a:extLst>
                    <a:ext uri="{9D8B030D-6E8A-4147-A177-3AD203B41FA5}">
                      <a16:colId xmlns:a16="http://schemas.microsoft.com/office/drawing/2014/main" val="1505687503"/>
                    </a:ext>
                  </a:extLst>
                </a:gridCol>
                <a:gridCol w="987552">
                  <a:extLst>
                    <a:ext uri="{9D8B030D-6E8A-4147-A177-3AD203B41FA5}">
                      <a16:colId xmlns:a16="http://schemas.microsoft.com/office/drawing/2014/main" val="1218471923"/>
                    </a:ext>
                  </a:extLst>
                </a:gridCol>
                <a:gridCol w="987552">
                  <a:extLst>
                    <a:ext uri="{9D8B030D-6E8A-4147-A177-3AD203B41FA5}">
                      <a16:colId xmlns:a16="http://schemas.microsoft.com/office/drawing/2014/main" val="3257093398"/>
                    </a:ext>
                  </a:extLst>
                </a:gridCol>
                <a:gridCol w="987552">
                  <a:extLst>
                    <a:ext uri="{9D8B030D-6E8A-4147-A177-3AD203B41FA5}">
                      <a16:colId xmlns:a16="http://schemas.microsoft.com/office/drawing/2014/main" val="40482127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 Seconds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Video 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Video 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Video 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Video Views 3s</a:t>
                      </a:r>
                    </a:p>
                  </a:txBody>
                  <a:tcPr/>
                </a:tc>
                <a:extLst>
                  <a:ext uri="{0D108BD9-81ED-4DB2-BD59-A6C34878D82A}">
                    <a16:rowId xmlns:a16="http://schemas.microsoft.com/office/drawing/2014/main" val="22574521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Aktuelle Stunde - 2017-03-19 18:06:44</a:t>
                      </a:r>
                      <a:r>
                        <a:rPr kumimoji="0" lang="de-DE" sz="1000" b="0" i="0" u="none" strike="noStrike" kern="1200" cap="none" spc="0" normalizeH="0" baseline="0" noProof="0">
                          <a:ln>
                            <a:noFill/>
                          </a:ln>
                          <a:solidFill>
                            <a:prstClr val="black"/>
                          </a:solidFill>
                          <a:effectLst/>
                          <a:uLnTx/>
                          <a:uFillTx/>
                          <a:latin typeface="+mn-lt"/>
                          <a:ea typeface="+mn-ea"/>
                          <a:cs typeface="+mn-cs"/>
                        </a:rPr>
                        <a:t>
Tschüss Bonn-Center. Pünktlich hat der Sprengmeister heute die Knöpfe gedrückt: Krawumm! Hier unser korrigiertes Video. Dieses Mal mit dem bisher fehlenden "g".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32527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32527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8068</a:t>
                      </a:r>
                    </a:p>
                  </a:txBody>
                  <a:tcPr/>
                </a:tc>
                <a:extLst>
                  <a:ext uri="{0D108BD9-81ED-4DB2-BD59-A6C34878D82A}">
                    <a16:rowId xmlns:a16="http://schemas.microsoft.com/office/drawing/2014/main" val="4246045124"/>
                  </a:ext>
                </a:extLst>
              </a:tr>
            </a:tbl>
          </a:graphicData>
        </a:graphic>
      </p:graphicFrame>
      <p:sp>
        <p:nvSpPr>
          <p:cNvPr id="4" name="Text Placeholder 3"/>
          <p:cNvSpPr>
            <a:spLocks noGrp="1"/>
          </p:cNvSpPr>
          <p:nvPr>
            <p:ph type="body" sz="quarter" idx="14"/>
          </p:nvPr>
        </p:nvSpPr>
        <p:spPr/>
        <p:txBody>
          <a:bodyPr/>
          <a:lstStyle/>
          <a:p>
            <a:r>
              <a:rPr lang="en-US"/>
              <a:t>03/13/2017 - 03/19/2017</a:t>
            </a:r>
            <a:endParaRPr lang="en-US"/>
          </a:p>
        </p:txBody>
      </p:sp>
    </p:spTree>
    <p:extLst>
      <p:ext uri="{BB962C8B-B14F-4D97-AF65-F5344CB8AC3E}">
        <p14:creationId xmlns:p14="http://schemas.microsoft.com/office/powerpoint/2010/main" val="241572660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Facebook Video-Tabelle mit 10 Sekunden - 15 of 18</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4985652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2681114135"/>
                    </a:ext>
                  </a:extLst>
                </a:gridCol>
                <a:gridCol w="987552">
                  <a:extLst>
                    <a:ext uri="{9D8B030D-6E8A-4147-A177-3AD203B41FA5}">
                      <a16:colId xmlns:a16="http://schemas.microsoft.com/office/drawing/2014/main" val="2338514703"/>
                    </a:ext>
                  </a:extLst>
                </a:gridCol>
                <a:gridCol w="987552">
                  <a:extLst>
                    <a:ext uri="{9D8B030D-6E8A-4147-A177-3AD203B41FA5}">
                      <a16:colId xmlns:a16="http://schemas.microsoft.com/office/drawing/2014/main" val="684916878"/>
                    </a:ext>
                  </a:extLst>
                </a:gridCol>
                <a:gridCol w="987552">
                  <a:extLst>
                    <a:ext uri="{9D8B030D-6E8A-4147-A177-3AD203B41FA5}">
                      <a16:colId xmlns:a16="http://schemas.microsoft.com/office/drawing/2014/main" val="2912548009"/>
                    </a:ext>
                  </a:extLst>
                </a:gridCol>
                <a:gridCol w="987552">
                  <a:extLst>
                    <a:ext uri="{9D8B030D-6E8A-4147-A177-3AD203B41FA5}">
                      <a16:colId xmlns:a16="http://schemas.microsoft.com/office/drawing/2014/main" val="3182605511"/>
                    </a:ext>
                  </a:extLst>
                </a:gridCol>
                <a:gridCol w="987552">
                  <a:extLst>
                    <a:ext uri="{9D8B030D-6E8A-4147-A177-3AD203B41FA5}">
                      <a16:colId xmlns:a16="http://schemas.microsoft.com/office/drawing/2014/main" val="4243754039"/>
                    </a:ext>
                  </a:extLst>
                </a:gridCol>
                <a:gridCol w="987552">
                  <a:extLst>
                    <a:ext uri="{9D8B030D-6E8A-4147-A177-3AD203B41FA5}">
                      <a16:colId xmlns:a16="http://schemas.microsoft.com/office/drawing/2014/main" val="359616103"/>
                    </a:ext>
                  </a:extLst>
                </a:gridCol>
                <a:gridCol w="987552">
                  <a:extLst>
                    <a:ext uri="{9D8B030D-6E8A-4147-A177-3AD203B41FA5}">
                      <a16:colId xmlns:a16="http://schemas.microsoft.com/office/drawing/2014/main" val="29896407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 Seconds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Video 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Video 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Video 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Video Views 3s</a:t>
                      </a:r>
                    </a:p>
                  </a:txBody>
                  <a:tcPr/>
                </a:tc>
                <a:extLst>
                  <a:ext uri="{0D108BD9-81ED-4DB2-BD59-A6C34878D82A}">
                    <a16:rowId xmlns:a16="http://schemas.microsoft.com/office/drawing/2014/main" val="29847874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WDR - 2017-03-19 18:02:57</a:t>
                      </a:r>
                      <a:r>
                        <a:rPr kumimoji="0" lang="de-DE" sz="1000" b="0" i="0" u="none" strike="noStrike" kern="1200" cap="none" spc="0" normalizeH="0" baseline="0" noProof="0">
                          <a:ln>
                            <a:noFill/>
                          </a:ln>
                          <a:solidFill>
                            <a:prstClr val="black"/>
                          </a:solidFill>
                          <a:effectLst/>
                          <a:uLnTx/>
                          <a:uFillTx/>
                          <a:latin typeface="+mn-lt"/>
                          <a:ea typeface="+mn-ea"/>
                          <a:cs typeface="+mn-cs"/>
                        </a:rPr>
                        <a:t>
"Diese Frauen müssen bei -5 Grad auf der Straße stehen. Und dann kann man in diesen Freier-Foren lesen, wie sich ein Freier darüber beschwert, dass ihr Hintern so kalt gewesen sei und sie ihr Geld nicht wert gewesen ist."
Nora Bossong hat sich für ihr Buch "Rotlicht" in die Wirklichkeit der Sexindustrie gewagt.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49839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49839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17852</a:t>
                      </a:r>
                    </a:p>
                  </a:txBody>
                  <a:tcPr/>
                </a:tc>
                <a:extLst>
                  <a:ext uri="{0D108BD9-81ED-4DB2-BD59-A6C34878D82A}">
                    <a16:rowId xmlns:a16="http://schemas.microsoft.com/office/drawing/2014/main" val="1704280452"/>
                  </a:ext>
                </a:extLst>
              </a:tr>
            </a:tbl>
          </a:graphicData>
        </a:graphic>
      </p:graphicFrame>
      <p:sp>
        <p:nvSpPr>
          <p:cNvPr id="4" name="Text Placeholder 3"/>
          <p:cNvSpPr>
            <a:spLocks noGrp="1"/>
          </p:cNvSpPr>
          <p:nvPr>
            <p:ph type="body" sz="quarter" idx="14"/>
          </p:nvPr>
        </p:nvSpPr>
        <p:spPr/>
        <p:txBody>
          <a:bodyPr/>
          <a:lstStyle/>
          <a:p>
            <a:r>
              <a:rPr lang="en-US"/>
              <a:t>03/13/2017 - 03/19/2017</a:t>
            </a:r>
            <a:endParaRPr lang="en-US"/>
          </a:p>
        </p:txBody>
      </p:sp>
    </p:spTree>
    <p:extLst>
      <p:ext uri="{BB962C8B-B14F-4D97-AF65-F5344CB8AC3E}">
        <p14:creationId xmlns:p14="http://schemas.microsoft.com/office/powerpoint/2010/main" val="97916820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Facebook Video-Tabelle mit 10 Sekunden - 16 of 18</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5698237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1741501328"/>
                    </a:ext>
                  </a:extLst>
                </a:gridCol>
                <a:gridCol w="987552">
                  <a:extLst>
                    <a:ext uri="{9D8B030D-6E8A-4147-A177-3AD203B41FA5}">
                      <a16:colId xmlns:a16="http://schemas.microsoft.com/office/drawing/2014/main" val="195577472"/>
                    </a:ext>
                  </a:extLst>
                </a:gridCol>
                <a:gridCol w="987552">
                  <a:extLst>
                    <a:ext uri="{9D8B030D-6E8A-4147-A177-3AD203B41FA5}">
                      <a16:colId xmlns:a16="http://schemas.microsoft.com/office/drawing/2014/main" val="1178465984"/>
                    </a:ext>
                  </a:extLst>
                </a:gridCol>
                <a:gridCol w="987552">
                  <a:extLst>
                    <a:ext uri="{9D8B030D-6E8A-4147-A177-3AD203B41FA5}">
                      <a16:colId xmlns:a16="http://schemas.microsoft.com/office/drawing/2014/main" val="695304046"/>
                    </a:ext>
                  </a:extLst>
                </a:gridCol>
                <a:gridCol w="987552">
                  <a:extLst>
                    <a:ext uri="{9D8B030D-6E8A-4147-A177-3AD203B41FA5}">
                      <a16:colId xmlns:a16="http://schemas.microsoft.com/office/drawing/2014/main" val="2642302131"/>
                    </a:ext>
                  </a:extLst>
                </a:gridCol>
                <a:gridCol w="987552">
                  <a:extLst>
                    <a:ext uri="{9D8B030D-6E8A-4147-A177-3AD203B41FA5}">
                      <a16:colId xmlns:a16="http://schemas.microsoft.com/office/drawing/2014/main" val="975030112"/>
                    </a:ext>
                  </a:extLst>
                </a:gridCol>
                <a:gridCol w="987552">
                  <a:extLst>
                    <a:ext uri="{9D8B030D-6E8A-4147-A177-3AD203B41FA5}">
                      <a16:colId xmlns:a16="http://schemas.microsoft.com/office/drawing/2014/main" val="1649619113"/>
                    </a:ext>
                  </a:extLst>
                </a:gridCol>
                <a:gridCol w="987552">
                  <a:extLst>
                    <a:ext uri="{9D8B030D-6E8A-4147-A177-3AD203B41FA5}">
                      <a16:colId xmlns:a16="http://schemas.microsoft.com/office/drawing/2014/main" val="13124773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 Seconds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Video 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Video 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Video 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Video Views 3s</a:t>
                      </a:r>
                    </a:p>
                  </a:txBody>
                  <a:tcPr/>
                </a:tc>
                <a:extLst>
                  <a:ext uri="{0D108BD9-81ED-4DB2-BD59-A6C34878D82A}">
                    <a16:rowId xmlns:a16="http://schemas.microsoft.com/office/drawing/2014/main" val="9809611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WDR Lokalzeit OWL - 2017-03-19 18:00:01</a:t>
                      </a:r>
                      <a:r>
                        <a:rPr kumimoji="0" lang="de-DE" sz="1000" b="0" i="0" u="none" strike="noStrike" kern="1200" cap="none" spc="0" normalizeH="0" baseline="0" noProof="0">
                          <a:ln>
                            <a:noFill/>
                          </a:ln>
                          <a:solidFill>
                            <a:prstClr val="black"/>
                          </a:solidFill>
                          <a:effectLst/>
                          <a:uLnTx/>
                          <a:uFillTx/>
                          <a:latin typeface="+mn-lt"/>
                          <a:ea typeface="+mn-ea"/>
                          <a:cs typeface="+mn-cs"/>
                        </a:rPr>
                        <a:t>
Hier die Auflösung von unserem Worträtsel. 
Falls ihr die Frage verpasst habt: https://www.facebook.com/wdrlokalzeitowl/videos/1670325139661209/</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4171</a:t>
                      </a:r>
                    </a:p>
                  </a:txBody>
                  <a:tcPr/>
                </a:tc>
                <a:extLst>
                  <a:ext uri="{0D108BD9-81ED-4DB2-BD59-A6C34878D82A}">
                    <a16:rowId xmlns:a16="http://schemas.microsoft.com/office/drawing/2014/main" val="3988072367"/>
                  </a:ext>
                </a:extLst>
              </a:tr>
            </a:tbl>
          </a:graphicData>
        </a:graphic>
      </p:graphicFrame>
      <p:sp>
        <p:nvSpPr>
          <p:cNvPr id="4" name="Text Placeholder 3"/>
          <p:cNvSpPr>
            <a:spLocks noGrp="1"/>
          </p:cNvSpPr>
          <p:nvPr>
            <p:ph type="body" sz="quarter" idx="14"/>
          </p:nvPr>
        </p:nvSpPr>
        <p:spPr/>
        <p:txBody>
          <a:bodyPr/>
          <a:lstStyle/>
          <a:p>
            <a:r>
              <a:rPr lang="en-US"/>
              <a:t>03/13/2017 - 03/19/2017</a:t>
            </a:r>
            <a:endParaRPr lang="en-US"/>
          </a:p>
        </p:txBody>
      </p:sp>
    </p:spTree>
    <p:extLst>
      <p:ext uri="{BB962C8B-B14F-4D97-AF65-F5344CB8AC3E}">
        <p14:creationId xmlns:p14="http://schemas.microsoft.com/office/powerpoint/2010/main" val="310621197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Facebook Video-Tabelle mit 10 Sekunden - 17 of 18</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493244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3395215926"/>
                    </a:ext>
                  </a:extLst>
                </a:gridCol>
                <a:gridCol w="987552">
                  <a:extLst>
                    <a:ext uri="{9D8B030D-6E8A-4147-A177-3AD203B41FA5}">
                      <a16:colId xmlns:a16="http://schemas.microsoft.com/office/drawing/2014/main" val="1189516195"/>
                    </a:ext>
                  </a:extLst>
                </a:gridCol>
                <a:gridCol w="987552">
                  <a:extLst>
                    <a:ext uri="{9D8B030D-6E8A-4147-A177-3AD203B41FA5}">
                      <a16:colId xmlns:a16="http://schemas.microsoft.com/office/drawing/2014/main" val="156576933"/>
                    </a:ext>
                  </a:extLst>
                </a:gridCol>
                <a:gridCol w="987552">
                  <a:extLst>
                    <a:ext uri="{9D8B030D-6E8A-4147-A177-3AD203B41FA5}">
                      <a16:colId xmlns:a16="http://schemas.microsoft.com/office/drawing/2014/main" val="3758445557"/>
                    </a:ext>
                  </a:extLst>
                </a:gridCol>
                <a:gridCol w="987552">
                  <a:extLst>
                    <a:ext uri="{9D8B030D-6E8A-4147-A177-3AD203B41FA5}">
                      <a16:colId xmlns:a16="http://schemas.microsoft.com/office/drawing/2014/main" val="1859745364"/>
                    </a:ext>
                  </a:extLst>
                </a:gridCol>
                <a:gridCol w="987552">
                  <a:extLst>
                    <a:ext uri="{9D8B030D-6E8A-4147-A177-3AD203B41FA5}">
                      <a16:colId xmlns:a16="http://schemas.microsoft.com/office/drawing/2014/main" val="1974095883"/>
                    </a:ext>
                  </a:extLst>
                </a:gridCol>
                <a:gridCol w="987552">
                  <a:extLst>
                    <a:ext uri="{9D8B030D-6E8A-4147-A177-3AD203B41FA5}">
                      <a16:colId xmlns:a16="http://schemas.microsoft.com/office/drawing/2014/main" val="4029324179"/>
                    </a:ext>
                  </a:extLst>
                </a:gridCol>
                <a:gridCol w="987552">
                  <a:extLst>
                    <a:ext uri="{9D8B030D-6E8A-4147-A177-3AD203B41FA5}">
                      <a16:colId xmlns:a16="http://schemas.microsoft.com/office/drawing/2014/main" val="42030431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 Seconds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Video 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Video 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Video 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Video Views 3s</a:t>
                      </a:r>
                    </a:p>
                  </a:txBody>
                  <a:tcPr/>
                </a:tc>
                <a:extLst>
                  <a:ext uri="{0D108BD9-81ED-4DB2-BD59-A6C34878D82A}">
                    <a16:rowId xmlns:a16="http://schemas.microsoft.com/office/drawing/2014/main" val="12441418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Cosmo - Elliniko Randevou - 2017-03-19 17:48:49</a:t>
                      </a:r>
                      <a:r>
                        <a:rPr kumimoji="0" lang="en-US" sz="1000" b="0" i="0" u="none" strike="noStrike" kern="1200" cap="none" spc="0" normalizeH="0" baseline="0" noProof="0">
                          <a:ln>
                            <a:noFill/>
                          </a:ln>
                          <a:solidFill>
                            <a:prstClr val="black"/>
                          </a:solidFill>
                          <a:effectLst/>
                          <a:uLnTx/>
                          <a:uFillTx/>
                          <a:latin typeface="+mn-lt"/>
                          <a:ea typeface="+mn-ea"/>
                          <a:cs typeface="+mn-cs"/>
                        </a:rPr>
                        <a:t>
Zu Gast bei ELLINIKO RANDEVOU Petros Klampanis stellt sein neues Album "CHROMA" vor
Videoclip by Andrea Mavroidis, Musik "CHROMA" Petros Klampanis
</a:t>
                      </a:r>
                      <a:r>
                        <a:rPr kumimoji="0" lang="el-GR" sz="1000" b="0" i="0" u="none" strike="noStrike" kern="1200" cap="none" spc="0" normalizeH="0" baseline="0" noProof="0">
                          <a:ln>
                            <a:noFill/>
                          </a:ln>
                          <a:solidFill>
                            <a:prstClr val="black"/>
                          </a:solidFill>
                          <a:effectLst/>
                          <a:uLnTx/>
                          <a:uFillTx/>
                          <a:latin typeface="+mn-lt"/>
                          <a:ea typeface="+mn-ea"/>
                          <a:cs typeface="+mn-cs"/>
                        </a:rPr>
                        <a:t>Σήμερα στο ΕΛΛΙΝΙΚΟ ΡΑΝΤΕΒΟΥ 18:00 </a:t>
                      </a:r>
                      <a:r>
                        <a:rPr kumimoji="0" lang="en-US" sz="1000" b="0" i="0" u="none" strike="noStrike" kern="1200" cap="none" spc="0" normalizeH="0" baseline="0" noProof="0">
                          <a:ln>
                            <a:noFill/>
                          </a:ln>
                          <a:solidFill>
                            <a:prstClr val="black"/>
                          </a:solidFill>
                          <a:effectLst/>
                          <a:uLnTx/>
                          <a:uFillTx/>
                          <a:latin typeface="+mn-lt"/>
                          <a:ea typeface="+mn-ea"/>
                          <a:cs typeface="+mn-cs"/>
                        </a:rPr>
                        <a:t>livestream 21:00 im Radio
http://www1.wdr.de/radio/cosmo/programm/sendungen/ellinikorandevou/index.html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extLst>
                  <a:ext uri="{0D108BD9-81ED-4DB2-BD59-A6C34878D82A}">
                    <a16:rowId xmlns:a16="http://schemas.microsoft.com/office/drawing/2014/main" val="1147666269"/>
                  </a:ext>
                </a:extLst>
              </a:tr>
            </a:tbl>
          </a:graphicData>
        </a:graphic>
      </p:graphicFrame>
      <p:sp>
        <p:nvSpPr>
          <p:cNvPr id="4" name="Text Placeholder 3"/>
          <p:cNvSpPr>
            <a:spLocks noGrp="1"/>
          </p:cNvSpPr>
          <p:nvPr>
            <p:ph type="body" sz="quarter" idx="14"/>
          </p:nvPr>
        </p:nvSpPr>
        <p:spPr/>
        <p:txBody>
          <a:bodyPr/>
          <a:lstStyle/>
          <a:p>
            <a:r>
              <a:rPr lang="en-US"/>
              <a:t>03/13/2017 - 03/19/2017</a:t>
            </a:r>
            <a:endParaRPr lang="en-US"/>
          </a:p>
        </p:txBody>
      </p:sp>
    </p:spTree>
    <p:extLst>
      <p:ext uri="{BB962C8B-B14F-4D97-AF65-F5344CB8AC3E}">
        <p14:creationId xmlns:p14="http://schemas.microsoft.com/office/powerpoint/2010/main" val="233997169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Facebook Video-Tabelle mit 10 Sekunden - 18 of 18</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40123687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549996114"/>
                    </a:ext>
                  </a:extLst>
                </a:gridCol>
                <a:gridCol w="987552">
                  <a:extLst>
                    <a:ext uri="{9D8B030D-6E8A-4147-A177-3AD203B41FA5}">
                      <a16:colId xmlns:a16="http://schemas.microsoft.com/office/drawing/2014/main" val="2965343220"/>
                    </a:ext>
                  </a:extLst>
                </a:gridCol>
                <a:gridCol w="987552">
                  <a:extLst>
                    <a:ext uri="{9D8B030D-6E8A-4147-A177-3AD203B41FA5}">
                      <a16:colId xmlns:a16="http://schemas.microsoft.com/office/drawing/2014/main" val="1684011785"/>
                    </a:ext>
                  </a:extLst>
                </a:gridCol>
                <a:gridCol w="987552">
                  <a:extLst>
                    <a:ext uri="{9D8B030D-6E8A-4147-A177-3AD203B41FA5}">
                      <a16:colId xmlns:a16="http://schemas.microsoft.com/office/drawing/2014/main" val="3838412114"/>
                    </a:ext>
                  </a:extLst>
                </a:gridCol>
                <a:gridCol w="987552">
                  <a:extLst>
                    <a:ext uri="{9D8B030D-6E8A-4147-A177-3AD203B41FA5}">
                      <a16:colId xmlns:a16="http://schemas.microsoft.com/office/drawing/2014/main" val="4165829612"/>
                    </a:ext>
                  </a:extLst>
                </a:gridCol>
                <a:gridCol w="987552">
                  <a:extLst>
                    <a:ext uri="{9D8B030D-6E8A-4147-A177-3AD203B41FA5}">
                      <a16:colId xmlns:a16="http://schemas.microsoft.com/office/drawing/2014/main" val="2134269958"/>
                    </a:ext>
                  </a:extLst>
                </a:gridCol>
                <a:gridCol w="987552">
                  <a:extLst>
                    <a:ext uri="{9D8B030D-6E8A-4147-A177-3AD203B41FA5}">
                      <a16:colId xmlns:a16="http://schemas.microsoft.com/office/drawing/2014/main" val="358280504"/>
                    </a:ext>
                  </a:extLst>
                </a:gridCol>
                <a:gridCol w="987552">
                  <a:extLst>
                    <a:ext uri="{9D8B030D-6E8A-4147-A177-3AD203B41FA5}">
                      <a16:colId xmlns:a16="http://schemas.microsoft.com/office/drawing/2014/main" val="7019245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 Seconds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Video 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Video 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Video 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Video Views 3s</a:t>
                      </a:r>
                    </a:p>
                  </a:txBody>
                  <a:tcPr/>
                </a:tc>
                <a:extLst>
                  <a:ext uri="{0D108BD9-81ED-4DB2-BD59-A6C34878D82A}">
                    <a16:rowId xmlns:a16="http://schemas.microsoft.com/office/drawing/2014/main" val="37674108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WDR Lokalzeit aus Düsseldorf - 2017-03-19 17:16:00</a:t>
                      </a:r>
                      <a:r>
                        <a:rPr kumimoji="0" lang="de-DE" sz="1000" b="0" i="0" u="none" strike="noStrike" kern="1200" cap="none" spc="0" normalizeH="0" baseline="0" noProof="0">
                          <a:ln>
                            <a:noFill/>
                          </a:ln>
                          <a:solidFill>
                            <a:prstClr val="black"/>
                          </a:solidFill>
                          <a:effectLst/>
                          <a:uLnTx/>
                          <a:uFillTx/>
                          <a:latin typeface="+mn-lt"/>
                          <a:ea typeface="+mn-ea"/>
                          <a:cs typeface="+mn-cs"/>
                        </a:rPr>
                        <a:t>
Rustikale Küche, "modern interpretiert": Wie das aussieht und schmeckt, hat Dave Hänsel im Brauerei-Ausschank am Zoo (B.A.Z.) ausprobiert.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7162</a:t>
                      </a:r>
                    </a:p>
                  </a:txBody>
                  <a:tcPr/>
                </a:tc>
                <a:extLst>
                  <a:ext uri="{0D108BD9-81ED-4DB2-BD59-A6C34878D82A}">
                    <a16:rowId xmlns:a16="http://schemas.microsoft.com/office/drawing/2014/main" val="27256930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one ARD - 2017-03-19 17:09:00</a:t>
                      </a:r>
                      <a:r>
                        <a:rPr kumimoji="0" lang="de-DE" sz="1000" b="0" i="0" u="none" strike="noStrike" kern="1200" cap="none" spc="0" normalizeH="0" baseline="0" noProof="0">
                          <a:ln>
                            <a:noFill/>
                          </a:ln>
                          <a:solidFill>
                            <a:prstClr val="black"/>
                          </a:solidFill>
                          <a:effectLst/>
                          <a:uLnTx/>
                          <a:uFillTx/>
                          <a:latin typeface="+mn-lt"/>
                          <a:ea typeface="+mn-ea"/>
                          <a:cs typeface="+mn-cs"/>
                        </a:rPr>
                        <a:t>
Afrikanische Geister haben weiße Frau entführt? Wohl eher nicht… Kommissar Wallander ermittelt in Kapstadt
Kommissar Wallander | So, 20.15 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1352</a:t>
                      </a:r>
                    </a:p>
                  </a:txBody>
                  <a:tcPr/>
                </a:tc>
                <a:extLst>
                  <a:ext uri="{0D108BD9-81ED-4DB2-BD59-A6C34878D82A}">
                    <a16:rowId xmlns:a16="http://schemas.microsoft.com/office/drawing/2014/main" val="1232985300"/>
                  </a:ext>
                </a:extLst>
              </a:tr>
            </a:tbl>
          </a:graphicData>
        </a:graphic>
      </p:graphicFrame>
      <p:sp>
        <p:nvSpPr>
          <p:cNvPr id="4" name="Text Placeholder 3"/>
          <p:cNvSpPr>
            <a:spLocks noGrp="1"/>
          </p:cNvSpPr>
          <p:nvPr>
            <p:ph type="body" sz="quarter" idx="14"/>
          </p:nvPr>
        </p:nvSpPr>
        <p:spPr/>
        <p:txBody>
          <a:bodyPr/>
          <a:lstStyle/>
          <a:p>
            <a:r>
              <a:rPr lang="en-US"/>
              <a:t>03/13/2017 - 03/19/2017</a:t>
            </a:r>
            <a:endParaRPr lang="en-US"/>
          </a:p>
        </p:txBody>
      </p:sp>
    </p:spTree>
    <p:extLst>
      <p:ext uri="{BB962C8B-B14F-4D97-AF65-F5344CB8AC3E}">
        <p14:creationId xmlns:p14="http://schemas.microsoft.com/office/powerpoint/2010/main" val="229348579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Youtube Videos Table - 1 of 2</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2115260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664462638"/>
                    </a:ext>
                  </a:extLst>
                </a:gridCol>
                <a:gridCol w="822960">
                  <a:extLst>
                    <a:ext uri="{9D8B030D-6E8A-4147-A177-3AD203B41FA5}">
                      <a16:colId xmlns:a16="http://schemas.microsoft.com/office/drawing/2014/main" val="4266286766"/>
                    </a:ext>
                  </a:extLst>
                </a:gridCol>
                <a:gridCol w="822960">
                  <a:extLst>
                    <a:ext uri="{9D8B030D-6E8A-4147-A177-3AD203B41FA5}">
                      <a16:colId xmlns:a16="http://schemas.microsoft.com/office/drawing/2014/main" val="767524112"/>
                    </a:ext>
                  </a:extLst>
                </a:gridCol>
                <a:gridCol w="822960">
                  <a:extLst>
                    <a:ext uri="{9D8B030D-6E8A-4147-A177-3AD203B41FA5}">
                      <a16:colId xmlns:a16="http://schemas.microsoft.com/office/drawing/2014/main" val="1648055748"/>
                    </a:ext>
                  </a:extLst>
                </a:gridCol>
                <a:gridCol w="822960">
                  <a:extLst>
                    <a:ext uri="{9D8B030D-6E8A-4147-A177-3AD203B41FA5}">
                      <a16:colId xmlns:a16="http://schemas.microsoft.com/office/drawing/2014/main" val="328068540"/>
                    </a:ext>
                  </a:extLst>
                </a:gridCol>
                <a:gridCol w="822960">
                  <a:extLst>
                    <a:ext uri="{9D8B030D-6E8A-4147-A177-3AD203B41FA5}">
                      <a16:colId xmlns:a16="http://schemas.microsoft.com/office/drawing/2014/main" val="34759153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42089346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1LIVE - 2017-03-13 19:00:00</a:t>
                      </a:r>
                      <a:r>
                        <a:rPr kumimoji="0" lang="en-US" sz="1000" b="0" i="0" u="none" strike="noStrike" kern="1200" cap="none" spc="0" normalizeH="0" baseline="0" noProof="0">
                          <a:ln>
                            <a:noFill/>
                          </a:ln>
                          <a:solidFill>
                            <a:prstClr val="black"/>
                          </a:solidFill>
                          <a:effectLst/>
                          <a:uLnTx/>
                          <a:uFillTx/>
                          <a:latin typeface="+mn-lt"/>
                          <a:ea typeface="+mn-ea"/>
                          <a:cs typeface="+mn-cs"/>
                        </a:rPr>
                        <a:t>
Babo-Bus: Confessions | 1LIVE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43567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1.4778%</a:t>
                      </a:r>
                    </a:p>
                  </a:txBody>
                  <a:tcPr/>
                </a:tc>
                <a:extLst>
                  <a:ext uri="{0D108BD9-81ED-4DB2-BD59-A6C34878D82A}">
                    <a16:rowId xmlns:a16="http://schemas.microsoft.com/office/drawing/2014/main" val="17734701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Sportschau - 2017-03-18 19:49:28</a:t>
                      </a:r>
                      <a:r>
                        <a:rPr kumimoji="0" lang="de-DE" sz="1000" b="0" i="0" u="none" strike="noStrike" kern="1200" cap="none" spc="0" normalizeH="0" baseline="0" noProof="0">
                          <a:ln>
                            <a:noFill/>
                          </a:ln>
                          <a:solidFill>
                            <a:prstClr val="black"/>
                          </a:solidFill>
                          <a:effectLst/>
                          <a:uLnTx/>
                          <a:uFillTx/>
                          <a:latin typeface="+mn-lt"/>
                          <a:ea typeface="+mn-ea"/>
                          <a:cs typeface="+mn-cs"/>
                        </a:rPr>
                        <a:t>
Duisburg beendet Durststrecke gegen Erfurt | Sportschau</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0.4046%</a:t>
                      </a:r>
                    </a:p>
                  </a:txBody>
                  <a:tcPr/>
                </a:tc>
                <a:extLst>
                  <a:ext uri="{0D108BD9-81ED-4DB2-BD59-A6C34878D82A}">
                    <a16:rowId xmlns:a16="http://schemas.microsoft.com/office/drawing/2014/main" val="593146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Sportschau - 2017-03-15 14:30:31</a:t>
                      </a:r>
                      <a:r>
                        <a:rPr kumimoji="0" lang="de-DE" sz="1000" b="0" i="0" u="none" strike="noStrike" kern="1200" cap="none" spc="0" normalizeH="0" baseline="0" noProof="0">
                          <a:ln>
                            <a:noFill/>
                          </a:ln>
                          <a:solidFill>
                            <a:prstClr val="black"/>
                          </a:solidFill>
                          <a:effectLst/>
                          <a:uLnTx/>
                          <a:uFillTx/>
                          <a:latin typeface="+mn-lt"/>
                          <a:ea typeface="+mn-ea"/>
                          <a:cs typeface="+mn-cs"/>
                        </a:rPr>
                        <a:t>
Die Sportschau in 100 Sekunden am 15.03.2017 | Sportschau</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22297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0.5361%</a:t>
                      </a:r>
                    </a:p>
                  </a:txBody>
                  <a:tcPr/>
                </a:tc>
                <a:extLst>
                  <a:ext uri="{0D108BD9-81ED-4DB2-BD59-A6C34878D82A}">
                    <a16:rowId xmlns:a16="http://schemas.microsoft.com/office/drawing/2014/main" val="14765898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1LIVE - 2017-03-16 19:00:06</a:t>
                      </a:r>
                      <a:r>
                        <a:rPr kumimoji="0" lang="en-US" sz="1000" b="0" i="0" u="none" strike="noStrike" kern="1200" cap="none" spc="0" normalizeH="0" baseline="0" noProof="0">
                          <a:ln>
                            <a:noFill/>
                          </a:ln>
                          <a:solidFill>
                            <a:prstClr val="black"/>
                          </a:solidFill>
                          <a:effectLst/>
                          <a:uLnTx/>
                          <a:uFillTx/>
                          <a:latin typeface="+mn-lt"/>
                          <a:ea typeface="+mn-ea"/>
                          <a:cs typeface="+mn-cs"/>
                        </a:rPr>
                        <a:t>
PING! - Die Mikrowellenshow mit Chris Tall: Popcorn | 1LIVE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1.0343%</a:t>
                      </a:r>
                    </a:p>
                  </a:txBody>
                  <a:tcPr/>
                </a:tc>
                <a:extLst>
                  <a:ext uri="{0D108BD9-81ED-4DB2-BD59-A6C34878D82A}">
                    <a16:rowId xmlns:a16="http://schemas.microsoft.com/office/drawing/2014/main" val="11579394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WDR - 2017-03-17 15:01:35</a:t>
                      </a:r>
                      <a:r>
                        <a:rPr kumimoji="0" lang="de-DE" sz="1000" b="0" i="0" u="none" strike="noStrike" kern="1200" cap="none" spc="0" normalizeH="0" baseline="0" noProof="0">
                          <a:ln>
                            <a:noFill/>
                          </a:ln>
                          <a:solidFill>
                            <a:prstClr val="black"/>
                          </a:solidFill>
                          <a:effectLst/>
                          <a:uLnTx/>
                          <a:uFillTx/>
                          <a:latin typeface="+mn-lt"/>
                          <a:ea typeface="+mn-ea"/>
                          <a:cs typeface="+mn-cs"/>
                        </a:rPr>
                        <a:t>
Die Sendung mit dem Elefanten Folge 283 | WDR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0.0354%</a:t>
                      </a:r>
                    </a:p>
                  </a:txBody>
                  <a:tcPr/>
                </a:tc>
                <a:extLst>
                  <a:ext uri="{0D108BD9-81ED-4DB2-BD59-A6C34878D82A}">
                    <a16:rowId xmlns:a16="http://schemas.microsoft.com/office/drawing/2014/main" val="22909290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Sportschau - 2017-03-18 19:51:13</a:t>
                      </a:r>
                      <a:r>
                        <a:rPr kumimoji="0" lang="de-DE" sz="1000" b="0" i="0" u="none" strike="noStrike" kern="1200" cap="none" spc="0" normalizeH="0" baseline="0" noProof="0">
                          <a:ln>
                            <a:noFill/>
                          </a:ln>
                          <a:solidFill>
                            <a:prstClr val="black"/>
                          </a:solidFill>
                          <a:effectLst/>
                          <a:uLnTx/>
                          <a:uFillTx/>
                          <a:latin typeface="+mn-lt"/>
                          <a:ea typeface="+mn-ea"/>
                          <a:cs typeface="+mn-cs"/>
                        </a:rPr>
                        <a:t>
Der VfL Osnabrück gewinnt deutlich gegen den Chemnitzer FC | Sportschau</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0.2363%</a:t>
                      </a:r>
                    </a:p>
                  </a:txBody>
                  <a:tcPr/>
                </a:tc>
                <a:extLst>
                  <a:ext uri="{0D108BD9-81ED-4DB2-BD59-A6C34878D82A}">
                    <a16:rowId xmlns:a16="http://schemas.microsoft.com/office/drawing/2014/main" val="33954806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Sportschau - 2017-03-15 08:41:55</a:t>
                      </a:r>
                      <a:r>
                        <a:rPr kumimoji="0" lang="de-DE" sz="1000" b="0" i="0" u="none" strike="noStrike" kern="1200" cap="none" spc="0" normalizeH="0" baseline="0" noProof="0">
                          <a:ln>
                            <a:noFill/>
                          </a:ln>
                          <a:solidFill>
                            <a:prstClr val="black"/>
                          </a:solidFill>
                          <a:effectLst/>
                          <a:uLnTx/>
                          <a:uFillTx/>
                          <a:latin typeface="+mn-lt"/>
                          <a:ea typeface="+mn-ea"/>
                          <a:cs typeface="+mn-cs"/>
                        </a:rPr>
                        <a:t>
DFB-Pokal: Dortmund bezwingt Lotte - die Tore | Sportschau</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0.1665%</a:t>
                      </a:r>
                    </a:p>
                  </a:txBody>
                  <a:tcPr/>
                </a:tc>
                <a:extLst>
                  <a:ext uri="{0D108BD9-81ED-4DB2-BD59-A6C34878D82A}">
                    <a16:rowId xmlns:a16="http://schemas.microsoft.com/office/drawing/2014/main" val="31055236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WDR - 2017-03-19 12:08:24</a:t>
                      </a:r>
                      <a:r>
                        <a:rPr kumimoji="0" lang="de-DE" sz="1000" b="0" i="0" u="none" strike="noStrike" kern="1200" cap="none" spc="0" normalizeH="0" baseline="0" noProof="0">
                          <a:ln>
                            <a:noFill/>
                          </a:ln>
                          <a:solidFill>
                            <a:prstClr val="black"/>
                          </a:solidFill>
                          <a:effectLst/>
                          <a:uLnTx/>
                          <a:uFillTx/>
                          <a:latin typeface="+mn-lt"/>
                          <a:ea typeface="+mn-ea"/>
                          <a:cs typeface="+mn-cs"/>
                        </a:rPr>
                        <a:t>
Sprengung des Bonn-Centers | WDR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0.2227%</a:t>
                      </a:r>
                    </a:p>
                  </a:txBody>
                  <a:tcPr/>
                </a:tc>
                <a:extLst>
                  <a:ext uri="{0D108BD9-81ED-4DB2-BD59-A6C34878D82A}">
                    <a16:rowId xmlns:a16="http://schemas.microsoft.com/office/drawing/2014/main" val="4738734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1LIVE - 2017-03-15 19:00:01</a:t>
                      </a:r>
                      <a:r>
                        <a:rPr kumimoji="0" lang="en-US" sz="1000" b="0" i="0" u="none" strike="noStrike" kern="1200" cap="none" spc="0" normalizeH="0" baseline="0" noProof="0">
                          <a:ln>
                            <a:noFill/>
                          </a:ln>
                          <a:solidFill>
                            <a:prstClr val="black"/>
                          </a:solidFill>
                          <a:effectLst/>
                          <a:uLnTx/>
                          <a:uFillTx/>
                          <a:latin typeface="+mn-lt"/>
                          <a:ea typeface="+mn-ea"/>
                          <a:cs typeface="+mn-cs"/>
                        </a:rPr>
                        <a:t>
Bastian Bielendorfer: Lehrerprank | 1LIVE Generation Gag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0.3152%</a:t>
                      </a:r>
                    </a:p>
                  </a:txBody>
                  <a:tcPr/>
                </a:tc>
                <a:extLst>
                  <a:ext uri="{0D108BD9-81ED-4DB2-BD59-A6C34878D82A}">
                    <a16:rowId xmlns:a16="http://schemas.microsoft.com/office/drawing/2014/main" val="15045064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Sportschau - 2017-03-16 10:22:27</a:t>
                      </a:r>
                      <a:r>
                        <a:rPr kumimoji="0" lang="de-DE" sz="1000" b="0" i="0" u="none" strike="noStrike" kern="1200" cap="none" spc="0" normalizeH="0" baseline="0" noProof="0">
                          <a:ln>
                            <a:noFill/>
                          </a:ln>
                          <a:solidFill>
                            <a:prstClr val="black"/>
                          </a:solidFill>
                          <a:effectLst/>
                          <a:uLnTx/>
                          <a:uFillTx/>
                          <a:latin typeface="+mn-lt"/>
                          <a:ea typeface="+mn-ea"/>
                          <a:cs typeface="+mn-cs"/>
                        </a:rPr>
                        <a:t>
3.Liga: Werders U23 verliert in der Nachspielzeit | Sportschau</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0.0934%</a:t>
                      </a:r>
                    </a:p>
                  </a:txBody>
                  <a:tcPr/>
                </a:tc>
                <a:extLst>
                  <a:ext uri="{0D108BD9-81ED-4DB2-BD59-A6C34878D82A}">
                    <a16:rowId xmlns:a16="http://schemas.microsoft.com/office/drawing/2014/main" val="3191503693"/>
                  </a:ext>
                </a:extLst>
              </a:tr>
            </a:tbl>
          </a:graphicData>
        </a:graphic>
      </p:graphicFrame>
      <p:sp>
        <p:nvSpPr>
          <p:cNvPr id="4" name="Text Placeholder 3"/>
          <p:cNvSpPr>
            <a:spLocks noGrp="1"/>
          </p:cNvSpPr>
          <p:nvPr>
            <p:ph type="body" sz="quarter" idx="14"/>
          </p:nvPr>
        </p:nvSpPr>
        <p:spPr/>
        <p:txBody>
          <a:bodyPr/>
          <a:lstStyle/>
          <a:p>
            <a:r>
              <a:rPr lang="en-US"/>
              <a:t>03/13/2017 - 03/19/2017</a:t>
            </a:r>
            <a:endParaRPr lang="en-US"/>
          </a:p>
        </p:txBody>
      </p:sp>
    </p:spTree>
    <p:extLst>
      <p:ext uri="{BB962C8B-B14F-4D97-AF65-F5344CB8AC3E}">
        <p14:creationId xmlns:p14="http://schemas.microsoft.com/office/powerpoint/2010/main" val="418783977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Youtube Videos Table - 2 of 2</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1501460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4035026759"/>
                    </a:ext>
                  </a:extLst>
                </a:gridCol>
                <a:gridCol w="822960">
                  <a:extLst>
                    <a:ext uri="{9D8B030D-6E8A-4147-A177-3AD203B41FA5}">
                      <a16:colId xmlns:a16="http://schemas.microsoft.com/office/drawing/2014/main" val="1771864999"/>
                    </a:ext>
                  </a:extLst>
                </a:gridCol>
                <a:gridCol w="822960">
                  <a:extLst>
                    <a:ext uri="{9D8B030D-6E8A-4147-A177-3AD203B41FA5}">
                      <a16:colId xmlns:a16="http://schemas.microsoft.com/office/drawing/2014/main" val="164306805"/>
                    </a:ext>
                  </a:extLst>
                </a:gridCol>
                <a:gridCol w="822960">
                  <a:extLst>
                    <a:ext uri="{9D8B030D-6E8A-4147-A177-3AD203B41FA5}">
                      <a16:colId xmlns:a16="http://schemas.microsoft.com/office/drawing/2014/main" val="1081073335"/>
                    </a:ext>
                  </a:extLst>
                </a:gridCol>
                <a:gridCol w="822960">
                  <a:extLst>
                    <a:ext uri="{9D8B030D-6E8A-4147-A177-3AD203B41FA5}">
                      <a16:colId xmlns:a16="http://schemas.microsoft.com/office/drawing/2014/main" val="3495583175"/>
                    </a:ext>
                  </a:extLst>
                </a:gridCol>
                <a:gridCol w="822960">
                  <a:extLst>
                    <a:ext uri="{9D8B030D-6E8A-4147-A177-3AD203B41FA5}">
                      <a16:colId xmlns:a16="http://schemas.microsoft.com/office/drawing/2014/main" val="2715149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23874719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WDR - 2017-03-17 15:03:13</a:t>
                      </a:r>
                      <a:r>
                        <a:rPr kumimoji="0" lang="de-DE" sz="1000" b="0" i="0" u="none" strike="noStrike" kern="1200" cap="none" spc="0" normalizeH="0" baseline="0" noProof="0">
                          <a:ln>
                            <a:noFill/>
                          </a:ln>
                          <a:solidFill>
                            <a:prstClr val="black"/>
                          </a:solidFill>
                          <a:effectLst/>
                          <a:uLnTx/>
                          <a:uFillTx/>
                          <a:latin typeface="+mn-lt"/>
                          <a:ea typeface="+mn-ea"/>
                          <a:cs typeface="+mn-cs"/>
                        </a:rPr>
                        <a:t>
Die Sendung mit dem Elefanten Folge 282 | WDR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0.0184%</a:t>
                      </a:r>
                    </a:p>
                  </a:txBody>
                  <a:tcPr/>
                </a:tc>
                <a:extLst>
                  <a:ext uri="{0D108BD9-81ED-4DB2-BD59-A6C34878D82A}">
                    <a16:rowId xmlns:a16="http://schemas.microsoft.com/office/drawing/2014/main" val="2960699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#WDR360 - 2017-03-15 14:57:48</a:t>
                      </a:r>
                      <a:r>
                        <a:rPr kumimoji="0" lang="de-DE" sz="1000" b="0" i="0" u="none" strike="noStrike" kern="1200" cap="none" spc="0" normalizeH="0" baseline="0" noProof="0">
                          <a:ln>
                            <a:noFill/>
                          </a:ln>
                          <a:solidFill>
                            <a:prstClr val="black"/>
                          </a:solidFill>
                          <a:effectLst/>
                          <a:uLnTx/>
                          <a:uFillTx/>
                          <a:latin typeface="+mn-lt"/>
                          <a:ea typeface="+mn-ea"/>
                          <a:cs typeface="+mn-cs"/>
                        </a:rPr>
                        <a:t>
Jung und pleite - So schnell kann man Schulden haben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2.5229%</a:t>
                      </a:r>
                    </a:p>
                  </a:txBody>
                  <a:tcPr/>
                </a:tc>
                <a:extLst>
                  <a:ext uri="{0D108BD9-81ED-4DB2-BD59-A6C34878D82A}">
                    <a16:rowId xmlns:a16="http://schemas.microsoft.com/office/drawing/2014/main" val="38360641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Sportschau - 2017-03-15 13:09:54</a:t>
                      </a:r>
                      <a:r>
                        <a:rPr kumimoji="0" lang="de-DE" sz="1000" b="0" i="0" u="none" strike="noStrike" kern="1200" cap="none" spc="0" normalizeH="0" baseline="0" noProof="0">
                          <a:ln>
                            <a:noFill/>
                          </a:ln>
                          <a:solidFill>
                            <a:prstClr val="black"/>
                          </a:solidFill>
                          <a:effectLst/>
                          <a:uLnTx/>
                          <a:uFillTx/>
                          <a:latin typeface="+mn-lt"/>
                          <a:ea typeface="+mn-ea"/>
                          <a:cs typeface="+mn-cs"/>
                        </a:rPr>
                        <a:t>
3. Liga: Holstein Kiel schlägt MSV Duisburg | Sportschau</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0.0701%</a:t>
                      </a:r>
                    </a:p>
                  </a:txBody>
                  <a:tcPr/>
                </a:tc>
                <a:extLst>
                  <a:ext uri="{0D108BD9-81ED-4DB2-BD59-A6C34878D82A}">
                    <a16:rowId xmlns:a16="http://schemas.microsoft.com/office/drawing/2014/main" val="11505479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ZwWdF - 2017-03-13 08:56:45</a:t>
                      </a:r>
                      <a:r>
                        <a:rPr kumimoji="0" lang="de-DE" sz="1000" b="0" i="0" u="none" strike="noStrike" kern="1200" cap="none" spc="0" normalizeH="0" baseline="0" noProof="0">
                          <a:ln>
                            <a:noFill/>
                          </a:ln>
                          <a:solidFill>
                            <a:prstClr val="black"/>
                          </a:solidFill>
                          <a:effectLst/>
                          <a:uLnTx/>
                          <a:uFillTx/>
                          <a:latin typeface="+mn-lt"/>
                          <a:ea typeface="+mn-ea"/>
                          <a:cs typeface="+mn-cs"/>
                        </a:rPr>
                        <a:t>
Zeiglers wunderbare Welt des Fußballs - der 24. Spieltag 16/17</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0.7452%</a:t>
                      </a:r>
                    </a:p>
                  </a:txBody>
                  <a:tcPr/>
                </a:tc>
                <a:extLst>
                  <a:ext uri="{0D108BD9-81ED-4DB2-BD59-A6C34878D82A}">
                    <a16:rowId xmlns:a16="http://schemas.microsoft.com/office/drawing/2014/main" val="15193183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Sportschau - 2017-03-18 16:51:41</a:t>
                      </a:r>
                      <a:r>
                        <a:rPr kumimoji="0" lang="de-DE" sz="1000" b="0" i="0" u="none" strike="noStrike" kern="1200" cap="none" spc="0" normalizeH="0" baseline="0" noProof="0">
                          <a:ln>
                            <a:noFill/>
                          </a:ln>
                          <a:solidFill>
                            <a:prstClr val="black"/>
                          </a:solidFill>
                          <a:effectLst/>
                          <a:uLnTx/>
                          <a:uFillTx/>
                          <a:latin typeface="+mn-lt"/>
                          <a:ea typeface="+mn-ea"/>
                          <a:cs typeface="+mn-cs"/>
                        </a:rPr>
                        <a:t>
Weltcupfinale Nordische Kombination - der Zieleinlauf | Sportschau</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0.0598%</a:t>
                      </a:r>
                    </a:p>
                  </a:txBody>
                  <a:tcPr/>
                </a:tc>
                <a:extLst>
                  <a:ext uri="{0D108BD9-81ED-4DB2-BD59-A6C34878D82A}">
                    <a16:rowId xmlns:a16="http://schemas.microsoft.com/office/drawing/2014/main" val="12980236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Sportschau - 2017-03-14 15:10:47</a:t>
                      </a:r>
                      <a:r>
                        <a:rPr kumimoji="0" lang="de-DE" sz="1000" b="0" i="0" u="none" strike="noStrike" kern="1200" cap="none" spc="0" normalizeH="0" baseline="0" noProof="0">
                          <a:ln>
                            <a:noFill/>
                          </a:ln>
                          <a:solidFill>
                            <a:prstClr val="black"/>
                          </a:solidFill>
                          <a:effectLst/>
                          <a:uLnTx/>
                          <a:uFillTx/>
                          <a:latin typeface="+mn-lt"/>
                          <a:ea typeface="+mn-ea"/>
                          <a:cs typeface="+mn-cs"/>
                        </a:rPr>
                        <a:t>
3. Liga: Mainz II unterliegt Werder Bremen II | Sportschau</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0.0539%</a:t>
                      </a:r>
                    </a:p>
                  </a:txBody>
                  <a:tcPr/>
                </a:tc>
                <a:extLst>
                  <a:ext uri="{0D108BD9-81ED-4DB2-BD59-A6C34878D82A}">
                    <a16:rowId xmlns:a16="http://schemas.microsoft.com/office/drawing/2014/main" val="3700315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WDR - 2017-03-17 15:04:18</a:t>
                      </a:r>
                      <a:r>
                        <a:rPr kumimoji="0" lang="de-DE" sz="1000" b="0" i="0" u="none" strike="noStrike" kern="1200" cap="none" spc="0" normalizeH="0" baseline="0" noProof="0">
                          <a:ln>
                            <a:noFill/>
                          </a:ln>
                          <a:solidFill>
                            <a:prstClr val="black"/>
                          </a:solidFill>
                          <a:effectLst/>
                          <a:uLnTx/>
                          <a:uFillTx/>
                          <a:latin typeface="+mn-lt"/>
                          <a:ea typeface="+mn-ea"/>
                          <a:cs typeface="+mn-cs"/>
                        </a:rPr>
                        <a:t>
Die Sendung mit dem Elefanten Folge 357 | WDR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0.0057%</a:t>
                      </a:r>
                    </a:p>
                  </a:txBody>
                  <a:tcPr/>
                </a:tc>
                <a:extLst>
                  <a:ext uri="{0D108BD9-81ED-4DB2-BD59-A6C34878D82A}">
                    <a16:rowId xmlns:a16="http://schemas.microsoft.com/office/drawing/2014/main" val="26808679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ZwWdF - 2017-03-13 08:58:01</a:t>
                      </a:r>
                      <a:r>
                        <a:rPr kumimoji="0" lang="de-DE" sz="1000" b="0" i="0" u="none" strike="noStrike" kern="1200" cap="none" spc="0" normalizeH="0" baseline="0" noProof="0">
                          <a:ln>
                            <a:noFill/>
                          </a:ln>
                          <a:solidFill>
                            <a:prstClr val="black"/>
                          </a:solidFill>
                          <a:effectLst/>
                          <a:uLnTx/>
                          <a:uFillTx/>
                          <a:latin typeface="+mn-lt"/>
                          <a:ea typeface="+mn-ea"/>
                          <a:cs typeface="+mn-cs"/>
                        </a:rPr>
                        <a:t>
Ihr habt gewählt: das Kacktor des Monats Februar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0.1821%</a:t>
                      </a:r>
                    </a:p>
                  </a:txBody>
                  <a:tcPr/>
                </a:tc>
                <a:extLst>
                  <a:ext uri="{0D108BD9-81ED-4DB2-BD59-A6C34878D82A}">
                    <a16:rowId xmlns:a16="http://schemas.microsoft.com/office/drawing/2014/main" val="32597067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WDR - 2017-03-17 15:04:42</a:t>
                      </a:r>
                      <a:r>
                        <a:rPr kumimoji="0" lang="de-DE" sz="1000" b="0" i="0" u="none" strike="noStrike" kern="1200" cap="none" spc="0" normalizeH="0" baseline="0" noProof="0">
                          <a:ln>
                            <a:noFill/>
                          </a:ln>
                          <a:solidFill>
                            <a:prstClr val="black"/>
                          </a:solidFill>
                          <a:effectLst/>
                          <a:uLnTx/>
                          <a:uFillTx/>
                          <a:latin typeface="+mn-lt"/>
                          <a:ea typeface="+mn-ea"/>
                          <a:cs typeface="+mn-cs"/>
                        </a:rPr>
                        <a:t>
Die Sendung mit dem Elefanten Folge 160 | WDR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0.0099%</a:t>
                      </a:r>
                    </a:p>
                  </a:txBody>
                  <a:tcPr/>
                </a:tc>
                <a:extLst>
                  <a:ext uri="{0D108BD9-81ED-4DB2-BD59-A6C34878D82A}">
                    <a16:rowId xmlns:a16="http://schemas.microsoft.com/office/drawing/2014/main" val="33624074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Sportschau - 2017-03-18 16:53:41</a:t>
                      </a:r>
                      <a:r>
                        <a:rPr kumimoji="0" lang="en-US" sz="1000" b="0" i="0" u="none" strike="noStrike" kern="1200" cap="none" spc="0" normalizeH="0" baseline="0" noProof="0">
                          <a:ln>
                            <a:noFill/>
                          </a:ln>
                          <a:solidFill>
                            <a:prstClr val="black"/>
                          </a:solidFill>
                          <a:effectLst/>
                          <a:uLnTx/>
                          <a:uFillTx/>
                          <a:latin typeface="+mn-lt"/>
                          <a:ea typeface="+mn-ea"/>
                          <a:cs typeface="+mn-cs"/>
                        </a:rPr>
                        <a:t>
Skispringen - Norweger Tande hat "the time of his life" | Sportschau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0.0294%</a:t>
                      </a:r>
                    </a:p>
                  </a:txBody>
                  <a:tcPr/>
                </a:tc>
                <a:extLst>
                  <a:ext uri="{0D108BD9-81ED-4DB2-BD59-A6C34878D82A}">
                    <a16:rowId xmlns:a16="http://schemas.microsoft.com/office/drawing/2014/main" val="1038874862"/>
                  </a:ext>
                </a:extLst>
              </a:tr>
            </a:tbl>
          </a:graphicData>
        </a:graphic>
      </p:graphicFrame>
      <p:sp>
        <p:nvSpPr>
          <p:cNvPr id="4" name="Text Placeholder 3"/>
          <p:cNvSpPr>
            <a:spLocks noGrp="1"/>
          </p:cNvSpPr>
          <p:nvPr>
            <p:ph type="body" sz="quarter" idx="14"/>
          </p:nvPr>
        </p:nvSpPr>
        <p:spPr/>
        <p:txBody>
          <a:bodyPr/>
          <a:lstStyle/>
          <a:p>
            <a:r>
              <a:rPr lang="en-US"/>
              <a:t>03/13/2017 - 03/19/2017</a:t>
            </a:r>
            <a:endParaRPr lang="en-US"/>
          </a:p>
        </p:txBody>
      </p:sp>
    </p:spTree>
    <p:extLst>
      <p:ext uri="{BB962C8B-B14F-4D97-AF65-F5344CB8AC3E}">
        <p14:creationId xmlns:p14="http://schemas.microsoft.com/office/powerpoint/2010/main" val="3552222266"/>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1242</Words>
  <Application>Microsoft Office PowerPoint</Application>
  <PresentationFormat>On-screen Show (4:3)</PresentationFormat>
  <Paragraphs>518</Paragraphs>
  <Slides>21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21</vt:i4>
      </vt:variant>
    </vt:vector>
  </HeadingPairs>
  <TitlesOfParts>
    <vt:vector size="24" baseType="lpstr">
      <vt:lpstr>Arial</vt:lpstr>
      <vt:lpstr>Calibri</vt:lpstr>
      <vt:lpstr>quintly_template</vt:lpstr>
      <vt:lpstr>w_Top20_Facebook_und_Youtube_Videos</vt:lpstr>
      <vt:lpstr>Facebook Video-Tabelle mit 10 Sekunden - 1 of 18</vt:lpstr>
      <vt:lpstr>Facebook Video-Tabelle mit 10 Sekunden - 2 of 18</vt:lpstr>
      <vt:lpstr>Facebook Video-Tabelle mit 10 Sekunden - 3 of 18</vt:lpstr>
      <vt:lpstr>Facebook Video-Tabelle mit 10 Sekunden - 4 of 18</vt:lpstr>
      <vt:lpstr>Facebook Video-Tabelle mit 10 Sekunden - 5 of 18</vt:lpstr>
      <vt:lpstr>Facebook Video-Tabelle mit 10 Sekunden - 6 of 18</vt:lpstr>
      <vt:lpstr>Facebook Video-Tabelle mit 10 Sekunden - 7 of 18</vt:lpstr>
      <vt:lpstr>Facebook Video-Tabelle mit 10 Sekunden - 8 of 18</vt:lpstr>
      <vt:lpstr>Facebook Video-Tabelle mit 10 Sekunden - 9 of 18</vt:lpstr>
      <vt:lpstr>Facebook Video-Tabelle mit 10 Sekunden - 10 of 18</vt:lpstr>
      <vt:lpstr>Facebook Video-Tabelle mit 10 Sekunden - 11 of 18</vt:lpstr>
      <vt:lpstr>Facebook Video-Tabelle mit 10 Sekunden - 12 of 18</vt:lpstr>
      <vt:lpstr>Facebook Video-Tabelle mit 10 Sekunden - 13 of 18</vt:lpstr>
      <vt:lpstr>Facebook Video-Tabelle mit 10 Sekunden - 14 of 18</vt:lpstr>
      <vt:lpstr>Facebook Video-Tabelle mit 10 Sekunden - 15 of 18</vt:lpstr>
      <vt:lpstr>Facebook Video-Tabelle mit 10 Sekunden - 16 of 18</vt:lpstr>
      <vt:lpstr>Facebook Video-Tabelle mit 10 Sekunden - 17 of 18</vt:lpstr>
      <vt:lpstr>Facebook Video-Tabelle mit 10 Sekunden - 18 of 18</vt:lpstr>
      <vt:lpstr>Youtube Videos Table - 1 of 2</vt:lpstr>
      <vt:lpstr>Youtube Videos Table - 2 of 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w_Top20_Facebook_und_Youtube_Videos</dc:title>
  <dc:creator>Administrator</dc:creator>
  <cp:lastModifiedBy>Administrator</cp:lastModifiedBy>
  <cp:revision>1</cp:revision>
  <dcterms:created xsi:type="dcterms:W3CDTF">2017-03-20T12:45:07Z</dcterms:created>
  <dcterms:modified xsi:type="dcterms:W3CDTF">2017-03-20T12:45:46Z</dcterms:modified>
</cp:coreProperties>
</file>