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Gesamtreichweite) - 1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60973997"/>
              </p:ext>
            </p:extLst>
          </p:nvPr>
        </p:nvGraphicFramePr>
        <p:xfrm>
          <a:off x="457200" y="1731963"/>
          <a:ext cx="8229599" cy="3779520"/>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1802286418"/>
                    </a:ext>
                  </a:extLst>
                </a:gridCol>
                <a:gridCol w="576072">
                  <a:extLst>
                    <a:ext uri="{9D8B030D-6E8A-4147-A177-3AD203B41FA5}">
                      <a16:colId xmlns:a16="http://schemas.microsoft.com/office/drawing/2014/main" val="2721784640"/>
                    </a:ext>
                  </a:extLst>
                </a:gridCol>
                <a:gridCol w="576072">
                  <a:extLst>
                    <a:ext uri="{9D8B030D-6E8A-4147-A177-3AD203B41FA5}">
                      <a16:colId xmlns:a16="http://schemas.microsoft.com/office/drawing/2014/main" val="609998062"/>
                    </a:ext>
                  </a:extLst>
                </a:gridCol>
                <a:gridCol w="576072">
                  <a:extLst>
                    <a:ext uri="{9D8B030D-6E8A-4147-A177-3AD203B41FA5}">
                      <a16:colId xmlns:a16="http://schemas.microsoft.com/office/drawing/2014/main" val="1453343362"/>
                    </a:ext>
                  </a:extLst>
                </a:gridCol>
                <a:gridCol w="576072">
                  <a:extLst>
                    <a:ext uri="{9D8B030D-6E8A-4147-A177-3AD203B41FA5}">
                      <a16:colId xmlns:a16="http://schemas.microsoft.com/office/drawing/2014/main" val="1127739091"/>
                    </a:ext>
                  </a:extLst>
                </a:gridCol>
                <a:gridCol w="576072">
                  <a:extLst>
                    <a:ext uri="{9D8B030D-6E8A-4147-A177-3AD203B41FA5}">
                      <a16:colId xmlns:a16="http://schemas.microsoft.com/office/drawing/2014/main" val="3885306212"/>
                    </a:ext>
                  </a:extLst>
                </a:gridCol>
                <a:gridCol w="576072">
                  <a:extLst>
                    <a:ext uri="{9D8B030D-6E8A-4147-A177-3AD203B41FA5}">
                      <a16:colId xmlns:a16="http://schemas.microsoft.com/office/drawing/2014/main" val="1765557864"/>
                    </a:ext>
                  </a:extLst>
                </a:gridCol>
                <a:gridCol w="576072">
                  <a:extLst>
                    <a:ext uri="{9D8B030D-6E8A-4147-A177-3AD203B41FA5}">
                      <a16:colId xmlns:a16="http://schemas.microsoft.com/office/drawing/2014/main" val="2162562991"/>
                    </a:ext>
                  </a:extLst>
                </a:gridCol>
                <a:gridCol w="576072">
                  <a:extLst>
                    <a:ext uri="{9D8B030D-6E8A-4147-A177-3AD203B41FA5}">
                      <a16:colId xmlns:a16="http://schemas.microsoft.com/office/drawing/2014/main" val="2203046690"/>
                    </a:ext>
                  </a:extLst>
                </a:gridCol>
                <a:gridCol w="576072">
                  <a:extLst>
                    <a:ext uri="{9D8B030D-6E8A-4147-A177-3AD203B41FA5}">
                      <a16:colId xmlns:a16="http://schemas.microsoft.com/office/drawing/2014/main" val="2813172570"/>
                    </a:ext>
                  </a:extLst>
                </a:gridCol>
                <a:gridCol w="493776">
                  <a:extLst>
                    <a:ext uri="{9D8B030D-6E8A-4147-A177-3AD203B41FA5}">
                      <a16:colId xmlns:a16="http://schemas.microsoft.com/office/drawing/2014/main" val="3140188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4807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2 - 2017-03-09 12:26:00</a:t>
                      </a:r>
                      <a:r>
                        <a:rPr kumimoji="0" lang="de-DE" sz="1000" b="0" i="0" u="none" strike="noStrike" kern="1200" cap="none" spc="0" normalizeH="0" baseline="0" noProof="0">
                          <a:ln>
                            <a:noFill/>
                          </a:ln>
                          <a:solidFill>
                            <a:prstClr val="black"/>
                          </a:solidFill>
                          <a:effectLst/>
                          <a:uLnTx/>
                          <a:uFillTx/>
                          <a:latin typeface="+mn-lt"/>
                          <a:ea typeface="+mn-ea"/>
                          <a:cs typeface="+mn-cs"/>
                        </a:rPr>
                        <a:t>
Zum guten Benehmen gehört auch ein Auge fürs Detail, findet Dieter Nuhr. Trotzdem kann es natürlich, besonders bei schwierigen Themen, schon Mal zu Verwechslungen kommen.
Der ganze Nuhr: http://www.wdr.de/k/db1c6637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4185167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4185167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7143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Zeiglers wunderbare Welt des Fußballs - 2017-03-06 14:37:35</a:t>
                      </a:r>
                      <a:r>
                        <a:rPr kumimoji="0" lang="en-US" sz="1000" b="0" i="0" u="none" strike="noStrike" kern="1200" cap="none" spc="0" normalizeH="0" baseline="0" noProof="0">
                          <a:ln>
                            <a:noFill/>
                          </a:ln>
                          <a:solidFill>
                            <a:prstClr val="black"/>
                          </a:solidFill>
                          <a:effectLst/>
                          <a:uLnTx/>
                          <a:uFillTx/>
                          <a:latin typeface="+mn-lt"/>
                          <a:ea typeface="+mn-ea"/>
                          <a:cs typeface="+mn-cs"/>
                        </a:rPr>
                        <a:t>
Anschnallen...hier kommt die Top 5 der Kacktore ausm Februar. (Quellen: Bonner SC 01/04 e.V. heimatsport.de ELBKICK.TV FuPa Mecklenburg-Vorpommern)
Hier geht's übrigens zur Abstimmung: http://www1.wdr.de/fernsehen/zeigler/kacktordesmonatsfebruarsiebzehn100.html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46846555"/>
                  </a:ext>
                </a:extLst>
              </a:tr>
            </a:tbl>
          </a:graphicData>
        </a:graphic>
      </p:graphicFrame>
      <p:sp>
        <p:nvSpPr>
          <p:cNvPr id="4" name="Text Placeholder 3"/>
          <p:cNvSpPr>
            <a:spLocks noGrp="1"/>
          </p:cNvSpPr>
          <p:nvPr>
            <p:ph type="body" sz="quarter" idx="14"/>
          </p:nvPr>
        </p:nvSpPr>
        <p:spPr/>
        <p:txBody>
          <a:bodyPr/>
          <a:lstStyle/>
          <a:p>
            <a:r>
              <a:rPr lang="en-US"/>
              <a:t>03/06/2017 - 03/12/2017</a:t>
            </a:r>
            <a:endParaRPr lang="en-US"/>
          </a:p>
        </p:txBody>
      </p:sp>
    </p:spTree>
    <p:extLst>
      <p:ext uri="{BB962C8B-B14F-4D97-AF65-F5344CB8AC3E}">
        <p14:creationId xmlns:p14="http://schemas.microsoft.com/office/powerpoint/2010/main" val="3818112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Gesamtreichweite) - 2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73123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2979603971"/>
                    </a:ext>
                  </a:extLst>
                </a:gridCol>
                <a:gridCol w="576072">
                  <a:extLst>
                    <a:ext uri="{9D8B030D-6E8A-4147-A177-3AD203B41FA5}">
                      <a16:colId xmlns:a16="http://schemas.microsoft.com/office/drawing/2014/main" val="4245572186"/>
                    </a:ext>
                  </a:extLst>
                </a:gridCol>
                <a:gridCol w="576072">
                  <a:extLst>
                    <a:ext uri="{9D8B030D-6E8A-4147-A177-3AD203B41FA5}">
                      <a16:colId xmlns:a16="http://schemas.microsoft.com/office/drawing/2014/main" val="3171374283"/>
                    </a:ext>
                  </a:extLst>
                </a:gridCol>
                <a:gridCol w="576072">
                  <a:extLst>
                    <a:ext uri="{9D8B030D-6E8A-4147-A177-3AD203B41FA5}">
                      <a16:colId xmlns:a16="http://schemas.microsoft.com/office/drawing/2014/main" val="373599427"/>
                    </a:ext>
                  </a:extLst>
                </a:gridCol>
                <a:gridCol w="576072">
                  <a:extLst>
                    <a:ext uri="{9D8B030D-6E8A-4147-A177-3AD203B41FA5}">
                      <a16:colId xmlns:a16="http://schemas.microsoft.com/office/drawing/2014/main" val="3580993303"/>
                    </a:ext>
                  </a:extLst>
                </a:gridCol>
                <a:gridCol w="576072">
                  <a:extLst>
                    <a:ext uri="{9D8B030D-6E8A-4147-A177-3AD203B41FA5}">
                      <a16:colId xmlns:a16="http://schemas.microsoft.com/office/drawing/2014/main" val="1739182547"/>
                    </a:ext>
                  </a:extLst>
                </a:gridCol>
                <a:gridCol w="576072">
                  <a:extLst>
                    <a:ext uri="{9D8B030D-6E8A-4147-A177-3AD203B41FA5}">
                      <a16:colId xmlns:a16="http://schemas.microsoft.com/office/drawing/2014/main" val="1055808465"/>
                    </a:ext>
                  </a:extLst>
                </a:gridCol>
                <a:gridCol w="576072">
                  <a:extLst>
                    <a:ext uri="{9D8B030D-6E8A-4147-A177-3AD203B41FA5}">
                      <a16:colId xmlns:a16="http://schemas.microsoft.com/office/drawing/2014/main" val="2184289288"/>
                    </a:ext>
                  </a:extLst>
                </a:gridCol>
                <a:gridCol w="576072">
                  <a:extLst>
                    <a:ext uri="{9D8B030D-6E8A-4147-A177-3AD203B41FA5}">
                      <a16:colId xmlns:a16="http://schemas.microsoft.com/office/drawing/2014/main" val="2345435856"/>
                    </a:ext>
                  </a:extLst>
                </a:gridCol>
                <a:gridCol w="576072">
                  <a:extLst>
                    <a:ext uri="{9D8B030D-6E8A-4147-A177-3AD203B41FA5}">
                      <a16:colId xmlns:a16="http://schemas.microsoft.com/office/drawing/2014/main" val="1240580237"/>
                    </a:ext>
                  </a:extLst>
                </a:gridCol>
                <a:gridCol w="493776">
                  <a:extLst>
                    <a:ext uri="{9D8B030D-6E8A-4147-A177-3AD203B41FA5}">
                      <a16:colId xmlns:a16="http://schemas.microsoft.com/office/drawing/2014/main" val="2528573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4176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Frau tv - 2017-03-10 08:31:00</a:t>
                      </a:r>
                      <a:r>
                        <a:rPr kumimoji="0" lang="de-DE" sz="1000" b="0" i="0" u="none" strike="noStrike" kern="1200" cap="none" spc="0" normalizeH="0" baseline="0" noProof="0">
                          <a:ln>
                            <a:noFill/>
                          </a:ln>
                          <a:solidFill>
                            <a:prstClr val="black"/>
                          </a:solidFill>
                          <a:effectLst/>
                          <a:uLnTx/>
                          <a:uFillTx/>
                          <a:latin typeface="+mn-lt"/>
                          <a:ea typeface="+mn-ea"/>
                          <a:cs typeface="+mn-cs"/>
                        </a:rPr>
                        <a:t>
"Schlaue Frauen brauchen keinen Mann!" Eckart von Hirschhausen erörtert seine Theorie dazu beim Kölner Treff. Ziemlich witzig!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59495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 suchen ein Zuhause - 2017-03-12 17:32:00</a:t>
                      </a:r>
                      <a:r>
                        <a:rPr kumimoji="0" lang="de-DE" sz="1000" b="0" i="0" u="none" strike="noStrike" kern="1200" cap="none" spc="0" normalizeH="0" baseline="0" noProof="0">
                          <a:ln>
                            <a:noFill/>
                          </a:ln>
                          <a:solidFill>
                            <a:prstClr val="black"/>
                          </a:solidFill>
                          <a:effectLst/>
                          <a:uLnTx/>
                          <a:uFillTx/>
                          <a:latin typeface="+mn-lt"/>
                          <a:ea typeface="+mn-ea"/>
                          <a:cs typeface="+mn-cs"/>
                        </a:rPr>
                        <a:t>
Schon 15 Mal hat Neufundländer Kike sein Zuhause verloren! Und trotzdem vertraut er Menschen immer noch! 🐶😭 Deshalb muss er jetzt unbedingt Menschen finden, die ihm für IMMER ein Zuhause geben! Der Rüde aus dem Tierheim Bonn ist verständlicherweise nicht ganz einfach - Verantwortungsvolle Hundekenner sind hier gefragt‼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7031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- 2017-03-08 12:19:04</a:t>
                      </a:r>
                      <a:r>
                        <a:rPr kumimoji="0" lang="en-US" sz="1000" b="0" i="0" u="none" strike="noStrike" kern="1200" cap="none" spc="0" normalizeH="0" baseline="0" noProof="0">
                          <a:ln>
                            <a:noFill/>
                          </a:ln>
                          <a:solidFill>
                            <a:prstClr val="black"/>
                          </a:solidFill>
                          <a:effectLst/>
                          <a:uLnTx/>
                          <a:uFillTx/>
                          <a:latin typeface="+mn-lt"/>
                          <a:ea typeface="+mn-ea"/>
                          <a:cs typeface="+mn-cs"/>
                        </a:rPr>
                        <a:t>
Shots fired! Hannover 96-Clubchef Martin Kind wirft Borussia Dortmund eine Doppelmoral im Umgang mit RB Leipzig vor.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36505175"/>
                  </a:ext>
                </a:extLst>
              </a:tr>
            </a:tbl>
          </a:graphicData>
        </a:graphic>
      </p:graphicFrame>
      <p:sp>
        <p:nvSpPr>
          <p:cNvPr id="4" name="Text Placeholder 3"/>
          <p:cNvSpPr>
            <a:spLocks noGrp="1"/>
          </p:cNvSpPr>
          <p:nvPr>
            <p:ph type="body" sz="quarter" idx="14"/>
          </p:nvPr>
        </p:nvSpPr>
        <p:spPr/>
        <p:txBody>
          <a:bodyPr/>
          <a:lstStyle/>
          <a:p>
            <a:r>
              <a:rPr lang="en-US"/>
              <a:t>03/06/2017 - 03/12/2017</a:t>
            </a:r>
            <a:endParaRPr lang="en-US"/>
          </a:p>
        </p:txBody>
      </p:sp>
    </p:spTree>
    <p:extLst>
      <p:ext uri="{BB962C8B-B14F-4D97-AF65-F5344CB8AC3E}">
        <p14:creationId xmlns:p14="http://schemas.microsoft.com/office/powerpoint/2010/main" val="1756898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Gesamtreichweite) - 3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848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2019644952"/>
                    </a:ext>
                  </a:extLst>
                </a:gridCol>
                <a:gridCol w="576072">
                  <a:extLst>
                    <a:ext uri="{9D8B030D-6E8A-4147-A177-3AD203B41FA5}">
                      <a16:colId xmlns:a16="http://schemas.microsoft.com/office/drawing/2014/main" val="1173689020"/>
                    </a:ext>
                  </a:extLst>
                </a:gridCol>
                <a:gridCol w="576072">
                  <a:extLst>
                    <a:ext uri="{9D8B030D-6E8A-4147-A177-3AD203B41FA5}">
                      <a16:colId xmlns:a16="http://schemas.microsoft.com/office/drawing/2014/main" val="32327347"/>
                    </a:ext>
                  </a:extLst>
                </a:gridCol>
                <a:gridCol w="576072">
                  <a:extLst>
                    <a:ext uri="{9D8B030D-6E8A-4147-A177-3AD203B41FA5}">
                      <a16:colId xmlns:a16="http://schemas.microsoft.com/office/drawing/2014/main" val="4176333154"/>
                    </a:ext>
                  </a:extLst>
                </a:gridCol>
                <a:gridCol w="576072">
                  <a:extLst>
                    <a:ext uri="{9D8B030D-6E8A-4147-A177-3AD203B41FA5}">
                      <a16:colId xmlns:a16="http://schemas.microsoft.com/office/drawing/2014/main" val="632558383"/>
                    </a:ext>
                  </a:extLst>
                </a:gridCol>
                <a:gridCol w="576072">
                  <a:extLst>
                    <a:ext uri="{9D8B030D-6E8A-4147-A177-3AD203B41FA5}">
                      <a16:colId xmlns:a16="http://schemas.microsoft.com/office/drawing/2014/main" val="2760526900"/>
                    </a:ext>
                  </a:extLst>
                </a:gridCol>
                <a:gridCol w="576072">
                  <a:extLst>
                    <a:ext uri="{9D8B030D-6E8A-4147-A177-3AD203B41FA5}">
                      <a16:colId xmlns:a16="http://schemas.microsoft.com/office/drawing/2014/main" val="4022240703"/>
                    </a:ext>
                  </a:extLst>
                </a:gridCol>
                <a:gridCol w="576072">
                  <a:extLst>
                    <a:ext uri="{9D8B030D-6E8A-4147-A177-3AD203B41FA5}">
                      <a16:colId xmlns:a16="http://schemas.microsoft.com/office/drawing/2014/main" val="1276081554"/>
                    </a:ext>
                  </a:extLst>
                </a:gridCol>
                <a:gridCol w="576072">
                  <a:extLst>
                    <a:ext uri="{9D8B030D-6E8A-4147-A177-3AD203B41FA5}">
                      <a16:colId xmlns:a16="http://schemas.microsoft.com/office/drawing/2014/main" val="3899406725"/>
                    </a:ext>
                  </a:extLst>
                </a:gridCol>
                <a:gridCol w="576072">
                  <a:extLst>
                    <a:ext uri="{9D8B030D-6E8A-4147-A177-3AD203B41FA5}">
                      <a16:colId xmlns:a16="http://schemas.microsoft.com/office/drawing/2014/main" val="3452149196"/>
                    </a:ext>
                  </a:extLst>
                </a:gridCol>
                <a:gridCol w="493776">
                  <a:extLst>
                    <a:ext uri="{9D8B030D-6E8A-4147-A177-3AD203B41FA5}">
                      <a16:colId xmlns:a16="http://schemas.microsoft.com/office/drawing/2014/main" val="1782965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5702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Monitor - 2017-03-09 11:35:33</a:t>
                      </a:r>
                      <a:r>
                        <a:rPr kumimoji="0" lang="de-DE" sz="1000" b="0" i="0" u="none" strike="noStrike" kern="1200" cap="none" spc="0" normalizeH="0" baseline="0" noProof="0">
                          <a:ln>
                            <a:noFill/>
                          </a:ln>
                          <a:solidFill>
                            <a:prstClr val="black"/>
                          </a:solidFill>
                          <a:effectLst/>
                          <a:uLnTx/>
                          <a:uFillTx/>
                          <a:latin typeface="+mn-lt"/>
                          <a:ea typeface="+mn-ea"/>
                          <a:cs typeface="+mn-cs"/>
                        </a:rPr>
                        <a:t>
Schubsen eines Polizisten: mindestens drei Monate Haft?
Wer sich gegen Polizisten zur Wehr setzt, muss künftig mit harten Strafen rechnen. Nach einem neuen Gesetzesentwurf soll es schon für das Schubsen eines Beamten mindestens drei Monate Gefängnis geben. Angemessen im Vergleich mit anderen Strafen?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34805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- 2017-03-08 06:57:54</a:t>
                      </a:r>
                      <a:r>
                        <a:rPr kumimoji="0" lang="de-DE" sz="1000" b="0" i="0" u="none" strike="noStrike" kern="1200" cap="none" spc="0" normalizeH="0" baseline="0" noProof="0">
                          <a:ln>
                            <a:noFill/>
                          </a:ln>
                          <a:solidFill>
                            <a:prstClr val="black"/>
                          </a:solidFill>
                          <a:effectLst/>
                          <a:uLnTx/>
                          <a:uFillTx/>
                          <a:latin typeface="+mn-lt"/>
                          <a:ea typeface="+mn-ea"/>
                          <a:cs typeface="+mn-cs"/>
                        </a:rPr>
                        <a:t>
Heute ist Weltfrauentag.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74053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- 2017-03-09 14:23:26</a:t>
                      </a:r>
                      <a:r>
                        <a:rPr kumimoji="0" lang="de-DE" sz="1000" b="0" i="0" u="none" strike="noStrike" kern="1200" cap="none" spc="0" normalizeH="0" baseline="0" noProof="0">
                          <a:ln>
                            <a:noFill/>
                          </a:ln>
                          <a:solidFill>
                            <a:prstClr val="black"/>
                          </a:solidFill>
                          <a:effectLst/>
                          <a:uLnTx/>
                          <a:uFillTx/>
                          <a:latin typeface="+mn-lt"/>
                          <a:ea typeface="+mn-ea"/>
                          <a:cs typeface="+mn-cs"/>
                        </a:rPr>
                        <a:t>
Barbie wird heute tatsächlich schon 58 Jahre alt und sieht so künstlich aus wie immer. Wir hätten da ein paar realistischere Vorschläge für eine Sektor-Edition.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60072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- 2017-03-08 16:00:07</a:t>
                      </a:r>
                      <a:r>
                        <a:rPr kumimoji="0" lang="de-DE" sz="1000" b="0" i="0" u="none" strike="noStrike" kern="1200" cap="none" spc="0" normalizeH="0" baseline="0" noProof="0">
                          <a:ln>
                            <a:noFill/>
                          </a:ln>
                          <a:solidFill>
                            <a:prstClr val="black"/>
                          </a:solidFill>
                          <a:effectLst/>
                          <a:uLnTx/>
                          <a:uFillTx/>
                          <a:latin typeface="+mn-lt"/>
                          <a:ea typeface="+mn-ea"/>
                          <a:cs typeface="+mn-cs"/>
                        </a:rPr>
                        <a:t>
Notiz an uns alle: Immer. In. Die. Richtige. Gruppe. Schreiben.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25981280"/>
                  </a:ext>
                </a:extLst>
              </a:tr>
            </a:tbl>
          </a:graphicData>
        </a:graphic>
      </p:graphicFrame>
      <p:sp>
        <p:nvSpPr>
          <p:cNvPr id="4" name="Text Placeholder 3"/>
          <p:cNvSpPr>
            <a:spLocks noGrp="1"/>
          </p:cNvSpPr>
          <p:nvPr>
            <p:ph type="body" sz="quarter" idx="14"/>
          </p:nvPr>
        </p:nvSpPr>
        <p:spPr/>
        <p:txBody>
          <a:bodyPr/>
          <a:lstStyle/>
          <a:p>
            <a:r>
              <a:rPr lang="en-US"/>
              <a:t>03/06/2017 - 03/12/2017</a:t>
            </a:r>
            <a:endParaRPr lang="en-US"/>
          </a:p>
        </p:txBody>
      </p:sp>
    </p:spTree>
    <p:extLst>
      <p:ext uri="{BB962C8B-B14F-4D97-AF65-F5344CB8AC3E}">
        <p14:creationId xmlns:p14="http://schemas.microsoft.com/office/powerpoint/2010/main" val="36373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Gesamtreichweite) - 4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80524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3396782137"/>
                    </a:ext>
                  </a:extLst>
                </a:gridCol>
                <a:gridCol w="576072">
                  <a:extLst>
                    <a:ext uri="{9D8B030D-6E8A-4147-A177-3AD203B41FA5}">
                      <a16:colId xmlns:a16="http://schemas.microsoft.com/office/drawing/2014/main" val="1762916176"/>
                    </a:ext>
                  </a:extLst>
                </a:gridCol>
                <a:gridCol w="576072">
                  <a:extLst>
                    <a:ext uri="{9D8B030D-6E8A-4147-A177-3AD203B41FA5}">
                      <a16:colId xmlns:a16="http://schemas.microsoft.com/office/drawing/2014/main" val="2781861773"/>
                    </a:ext>
                  </a:extLst>
                </a:gridCol>
                <a:gridCol w="576072">
                  <a:extLst>
                    <a:ext uri="{9D8B030D-6E8A-4147-A177-3AD203B41FA5}">
                      <a16:colId xmlns:a16="http://schemas.microsoft.com/office/drawing/2014/main" val="3335431237"/>
                    </a:ext>
                  </a:extLst>
                </a:gridCol>
                <a:gridCol w="576072">
                  <a:extLst>
                    <a:ext uri="{9D8B030D-6E8A-4147-A177-3AD203B41FA5}">
                      <a16:colId xmlns:a16="http://schemas.microsoft.com/office/drawing/2014/main" val="1974674604"/>
                    </a:ext>
                  </a:extLst>
                </a:gridCol>
                <a:gridCol w="576072">
                  <a:extLst>
                    <a:ext uri="{9D8B030D-6E8A-4147-A177-3AD203B41FA5}">
                      <a16:colId xmlns:a16="http://schemas.microsoft.com/office/drawing/2014/main" val="623584943"/>
                    </a:ext>
                  </a:extLst>
                </a:gridCol>
                <a:gridCol w="576072">
                  <a:extLst>
                    <a:ext uri="{9D8B030D-6E8A-4147-A177-3AD203B41FA5}">
                      <a16:colId xmlns:a16="http://schemas.microsoft.com/office/drawing/2014/main" val="2539291185"/>
                    </a:ext>
                  </a:extLst>
                </a:gridCol>
                <a:gridCol w="576072">
                  <a:extLst>
                    <a:ext uri="{9D8B030D-6E8A-4147-A177-3AD203B41FA5}">
                      <a16:colId xmlns:a16="http://schemas.microsoft.com/office/drawing/2014/main" val="3039191676"/>
                    </a:ext>
                  </a:extLst>
                </a:gridCol>
                <a:gridCol w="576072">
                  <a:extLst>
                    <a:ext uri="{9D8B030D-6E8A-4147-A177-3AD203B41FA5}">
                      <a16:colId xmlns:a16="http://schemas.microsoft.com/office/drawing/2014/main" val="1552406619"/>
                    </a:ext>
                  </a:extLst>
                </a:gridCol>
                <a:gridCol w="576072">
                  <a:extLst>
                    <a:ext uri="{9D8B030D-6E8A-4147-A177-3AD203B41FA5}">
                      <a16:colId xmlns:a16="http://schemas.microsoft.com/office/drawing/2014/main" val="2318437070"/>
                    </a:ext>
                  </a:extLst>
                </a:gridCol>
                <a:gridCol w="493776">
                  <a:extLst>
                    <a:ext uri="{9D8B030D-6E8A-4147-A177-3AD203B41FA5}">
                      <a16:colId xmlns:a16="http://schemas.microsoft.com/office/drawing/2014/main" val="2194633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3486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- 2017-03-06 15:37:03</a:t>
                      </a:r>
                      <a:r>
                        <a:rPr kumimoji="0" lang="de-DE" sz="1000" b="0" i="0" u="none" strike="noStrike" kern="1200" cap="none" spc="0" normalizeH="0" baseline="0" noProof="0">
                          <a:ln>
                            <a:noFill/>
                          </a:ln>
                          <a:solidFill>
                            <a:prstClr val="black"/>
                          </a:solidFill>
                          <a:effectLst/>
                          <a:uLnTx/>
                          <a:uFillTx/>
                          <a:latin typeface="+mn-lt"/>
                          <a:ea typeface="+mn-ea"/>
                          <a:cs typeface="+mn-cs"/>
                        </a:rPr>
                        <a:t>
Montag ist ein Kacktag, ähhh ein Kacktor-Tag. Zumindest bei den Kollegen von Zeiglers wunderbare Welt des Fußballs. Schöne Gurken-Treffer dabei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74256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1LIVE - 2017-03-06 15:53:35</a:t>
                      </a:r>
                      <a:r>
                        <a:rPr kumimoji="0" lang="nl-NL" sz="1000" b="0" i="0" u="none" strike="noStrike" kern="1200" cap="none" spc="0" normalizeH="0" baseline="0" noProof="0">
                          <a:ln>
                            <a:noFill/>
                          </a:ln>
                          <a:solidFill>
                            <a:prstClr val="black"/>
                          </a:solidFill>
                          <a:effectLst/>
                          <a:uLnTx/>
                          <a:uFillTx/>
                          <a:latin typeface="+mn-lt"/>
                          <a:ea typeface="+mn-ea"/>
                          <a:cs typeface="+mn-cs"/>
                        </a:rPr>
                        <a:t>
Nee, wat süß!</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1439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- 2017-03-11 15:56:44</a:t>
                      </a:r>
                      <a:r>
                        <a:rPr kumimoji="0" lang="de-DE" sz="1000" b="0" i="0" u="none" strike="noStrike" kern="1200" cap="none" spc="0" normalizeH="0" baseline="0" noProof="0">
                          <a:ln>
                            <a:noFill/>
                          </a:ln>
                          <a:solidFill>
                            <a:prstClr val="black"/>
                          </a:solidFill>
                          <a:effectLst/>
                          <a:uLnTx/>
                          <a:uFillTx/>
                          <a:latin typeface="+mn-lt"/>
                          <a:ea typeface="+mn-ea"/>
                          <a:cs typeface="+mn-cs"/>
                        </a:rPr>
                        <a:t>
Was für eine Saison! Laura Dahlmeier gewinnt die Verfolgung von Kontiolahti und holt sich vorzeitig den Sieg im Gesamtweltcup.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50317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- 2017-03-11 12:16:01</a:t>
                      </a:r>
                      <a:r>
                        <a:rPr kumimoji="0" lang="en-US" sz="1000" b="0" i="0" u="none" strike="noStrike" kern="1200" cap="none" spc="0" normalizeH="0" baseline="0" noProof="0">
                          <a:ln>
                            <a:noFill/>
                          </a:ln>
                          <a:solidFill>
                            <a:prstClr val="black"/>
                          </a:solidFill>
                          <a:effectLst/>
                          <a:uLnTx/>
                          <a:uFillTx/>
                          <a:latin typeface="+mn-lt"/>
                          <a:ea typeface="+mn-ea"/>
                          <a:cs typeface="+mn-cs"/>
                        </a:rPr>
                        <a:t>
Fresh.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86542382"/>
                  </a:ext>
                </a:extLst>
              </a:tr>
            </a:tbl>
          </a:graphicData>
        </a:graphic>
      </p:graphicFrame>
      <p:sp>
        <p:nvSpPr>
          <p:cNvPr id="4" name="Text Placeholder 3"/>
          <p:cNvSpPr>
            <a:spLocks noGrp="1"/>
          </p:cNvSpPr>
          <p:nvPr>
            <p:ph type="body" sz="quarter" idx="14"/>
          </p:nvPr>
        </p:nvSpPr>
        <p:spPr/>
        <p:txBody>
          <a:bodyPr/>
          <a:lstStyle/>
          <a:p>
            <a:r>
              <a:rPr lang="en-US"/>
              <a:t>03/06/2017 - 03/12/2017</a:t>
            </a:r>
            <a:endParaRPr lang="en-US"/>
          </a:p>
        </p:txBody>
      </p:sp>
    </p:spTree>
    <p:extLst>
      <p:ext uri="{BB962C8B-B14F-4D97-AF65-F5344CB8AC3E}">
        <p14:creationId xmlns:p14="http://schemas.microsoft.com/office/powerpoint/2010/main" val="210204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Gesamtreichweite) - 5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98594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3891904185"/>
                    </a:ext>
                  </a:extLst>
                </a:gridCol>
                <a:gridCol w="576072">
                  <a:extLst>
                    <a:ext uri="{9D8B030D-6E8A-4147-A177-3AD203B41FA5}">
                      <a16:colId xmlns:a16="http://schemas.microsoft.com/office/drawing/2014/main" val="2222047528"/>
                    </a:ext>
                  </a:extLst>
                </a:gridCol>
                <a:gridCol w="576072">
                  <a:extLst>
                    <a:ext uri="{9D8B030D-6E8A-4147-A177-3AD203B41FA5}">
                      <a16:colId xmlns:a16="http://schemas.microsoft.com/office/drawing/2014/main" val="2161816303"/>
                    </a:ext>
                  </a:extLst>
                </a:gridCol>
                <a:gridCol w="576072">
                  <a:extLst>
                    <a:ext uri="{9D8B030D-6E8A-4147-A177-3AD203B41FA5}">
                      <a16:colId xmlns:a16="http://schemas.microsoft.com/office/drawing/2014/main" val="879263896"/>
                    </a:ext>
                  </a:extLst>
                </a:gridCol>
                <a:gridCol w="576072">
                  <a:extLst>
                    <a:ext uri="{9D8B030D-6E8A-4147-A177-3AD203B41FA5}">
                      <a16:colId xmlns:a16="http://schemas.microsoft.com/office/drawing/2014/main" val="1926922513"/>
                    </a:ext>
                  </a:extLst>
                </a:gridCol>
                <a:gridCol w="576072">
                  <a:extLst>
                    <a:ext uri="{9D8B030D-6E8A-4147-A177-3AD203B41FA5}">
                      <a16:colId xmlns:a16="http://schemas.microsoft.com/office/drawing/2014/main" val="861319726"/>
                    </a:ext>
                  </a:extLst>
                </a:gridCol>
                <a:gridCol w="576072">
                  <a:extLst>
                    <a:ext uri="{9D8B030D-6E8A-4147-A177-3AD203B41FA5}">
                      <a16:colId xmlns:a16="http://schemas.microsoft.com/office/drawing/2014/main" val="3927993619"/>
                    </a:ext>
                  </a:extLst>
                </a:gridCol>
                <a:gridCol w="576072">
                  <a:extLst>
                    <a:ext uri="{9D8B030D-6E8A-4147-A177-3AD203B41FA5}">
                      <a16:colId xmlns:a16="http://schemas.microsoft.com/office/drawing/2014/main" val="3362519311"/>
                    </a:ext>
                  </a:extLst>
                </a:gridCol>
                <a:gridCol w="576072">
                  <a:extLst>
                    <a:ext uri="{9D8B030D-6E8A-4147-A177-3AD203B41FA5}">
                      <a16:colId xmlns:a16="http://schemas.microsoft.com/office/drawing/2014/main" val="3386202669"/>
                    </a:ext>
                  </a:extLst>
                </a:gridCol>
                <a:gridCol w="576072">
                  <a:extLst>
                    <a:ext uri="{9D8B030D-6E8A-4147-A177-3AD203B41FA5}">
                      <a16:colId xmlns:a16="http://schemas.microsoft.com/office/drawing/2014/main" val="3762306431"/>
                    </a:ext>
                  </a:extLst>
                </a:gridCol>
                <a:gridCol w="493776">
                  <a:extLst>
                    <a:ext uri="{9D8B030D-6E8A-4147-A177-3AD203B41FA5}">
                      <a16:colId xmlns:a16="http://schemas.microsoft.com/office/drawing/2014/main" val="111452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3381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WDRforyou - 2017-03-06 13:43:55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بعد سنتين ونصف يلتقي حسين بأطفاله وزوجته. العائلة تصل الآن من سوريا عبر تركيا. نرافقهم مباشرة في هذه اللحظات التي انتظروها طويلا
</a:t>
                      </a:r>
                      <a:r>
                        <a:rPr kumimoji="0" lang="en-US" sz="1000" b="0" i="0" u="none" strike="noStrike" kern="1200" cap="none" spc="0" normalizeH="0" baseline="0" noProof="0">
                          <a:ln>
                            <a:noFill/>
                          </a:ln>
                          <a:solidFill>
                            <a:prstClr val="black"/>
                          </a:solidFill>
                          <a:effectLst/>
                          <a:uLnTx/>
                          <a:uFillTx/>
                          <a:latin typeface="+mn-lt"/>
                          <a:ea typeface="+mn-ea"/>
                          <a:cs typeface="+mn-cs"/>
                        </a:rPr>
                        <a:t>Nach zweieinhalb Jahren trifft sich die Familie wieder. Hussein trifft seine Frau und Kinder. Dieser Stream ist auf Arabisch-Deutsch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97854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 suchen ein Zuhause - 2017-03-07 14:22:01</a:t>
                      </a:r>
                      <a:r>
                        <a:rPr kumimoji="0" lang="de-DE" sz="1000" b="0" i="0" u="none" strike="noStrike" kern="1200" cap="none" spc="0" normalizeH="0" baseline="0" noProof="0">
                          <a:ln>
                            <a:noFill/>
                          </a:ln>
                          <a:solidFill>
                            <a:prstClr val="black"/>
                          </a:solidFill>
                          <a:effectLst/>
                          <a:uLnTx/>
                          <a:uFillTx/>
                          <a:latin typeface="+mn-lt"/>
                          <a:ea typeface="+mn-ea"/>
                          <a:cs typeface="+mn-cs"/>
                        </a:rPr>
                        <a:t>
2 + 2 = 4 Katzenpfoten, die im Weg rumliegen...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54794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 suchen ein Zuhause - 2017-03-09 12:36:43</a:t>
                      </a:r>
                      <a:r>
                        <a:rPr kumimoji="0" lang="de-DE" sz="1000" b="0" i="0" u="none" strike="noStrike" kern="1200" cap="none" spc="0" normalizeH="0" baseline="0" noProof="0">
                          <a:ln>
                            <a:noFill/>
                          </a:ln>
                          <a:solidFill>
                            <a:prstClr val="black"/>
                          </a:solidFill>
                          <a:effectLst/>
                          <a:uLnTx/>
                          <a:uFillTx/>
                          <a:latin typeface="+mn-lt"/>
                          <a:ea typeface="+mn-ea"/>
                          <a:cs typeface="+mn-cs"/>
                        </a:rPr>
                        <a:t>
Das passiert, wenn 2 Kitten eine Schüssel 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32813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- 2017-03-08 18:27:45</a:t>
                      </a:r>
                      <a:r>
                        <a:rPr kumimoji="0" lang="de-DE" sz="1000" b="0" i="0" u="none" strike="noStrike" kern="1200" cap="none" spc="0" normalizeH="0" baseline="0" noProof="0">
                          <a:ln>
                            <a:noFill/>
                          </a:ln>
                          <a:solidFill>
                            <a:prstClr val="black"/>
                          </a:solidFill>
                          <a:effectLst/>
                          <a:uLnTx/>
                          <a:uFillTx/>
                          <a:latin typeface="+mn-lt"/>
                          <a:ea typeface="+mn-ea"/>
                          <a:cs typeface="+mn-cs"/>
                        </a:rPr>
                        <a:t>
30.000-Punkte in der NBA. Zahlreiche Prominente und Sportstars verneigen sich vor Dirk Nowitzki - und wir machen mit: Chapeau, Dirkules!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29356762"/>
                  </a:ext>
                </a:extLst>
              </a:tr>
            </a:tbl>
          </a:graphicData>
        </a:graphic>
      </p:graphicFrame>
      <p:sp>
        <p:nvSpPr>
          <p:cNvPr id="4" name="Text Placeholder 3"/>
          <p:cNvSpPr>
            <a:spLocks noGrp="1"/>
          </p:cNvSpPr>
          <p:nvPr>
            <p:ph type="body" sz="quarter" idx="14"/>
          </p:nvPr>
        </p:nvSpPr>
        <p:spPr/>
        <p:txBody>
          <a:bodyPr/>
          <a:lstStyle/>
          <a:p>
            <a:r>
              <a:rPr lang="en-US"/>
              <a:t>03/06/2017 - 03/12/2017</a:t>
            </a:r>
            <a:endParaRPr lang="en-US"/>
          </a:p>
        </p:txBody>
      </p:sp>
    </p:spTree>
    <p:extLst>
      <p:ext uri="{BB962C8B-B14F-4D97-AF65-F5344CB8AC3E}">
        <p14:creationId xmlns:p14="http://schemas.microsoft.com/office/powerpoint/2010/main" val="2429727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Gesamtreichweite) - 6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10601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3254196701"/>
                    </a:ext>
                  </a:extLst>
                </a:gridCol>
                <a:gridCol w="576072">
                  <a:extLst>
                    <a:ext uri="{9D8B030D-6E8A-4147-A177-3AD203B41FA5}">
                      <a16:colId xmlns:a16="http://schemas.microsoft.com/office/drawing/2014/main" val="593687476"/>
                    </a:ext>
                  </a:extLst>
                </a:gridCol>
                <a:gridCol w="576072">
                  <a:extLst>
                    <a:ext uri="{9D8B030D-6E8A-4147-A177-3AD203B41FA5}">
                      <a16:colId xmlns:a16="http://schemas.microsoft.com/office/drawing/2014/main" val="3193959347"/>
                    </a:ext>
                  </a:extLst>
                </a:gridCol>
                <a:gridCol w="576072">
                  <a:extLst>
                    <a:ext uri="{9D8B030D-6E8A-4147-A177-3AD203B41FA5}">
                      <a16:colId xmlns:a16="http://schemas.microsoft.com/office/drawing/2014/main" val="233631575"/>
                    </a:ext>
                  </a:extLst>
                </a:gridCol>
                <a:gridCol w="576072">
                  <a:extLst>
                    <a:ext uri="{9D8B030D-6E8A-4147-A177-3AD203B41FA5}">
                      <a16:colId xmlns:a16="http://schemas.microsoft.com/office/drawing/2014/main" val="1952027921"/>
                    </a:ext>
                  </a:extLst>
                </a:gridCol>
                <a:gridCol w="576072">
                  <a:extLst>
                    <a:ext uri="{9D8B030D-6E8A-4147-A177-3AD203B41FA5}">
                      <a16:colId xmlns:a16="http://schemas.microsoft.com/office/drawing/2014/main" val="1328884384"/>
                    </a:ext>
                  </a:extLst>
                </a:gridCol>
                <a:gridCol w="576072">
                  <a:extLst>
                    <a:ext uri="{9D8B030D-6E8A-4147-A177-3AD203B41FA5}">
                      <a16:colId xmlns:a16="http://schemas.microsoft.com/office/drawing/2014/main" val="47748933"/>
                    </a:ext>
                  </a:extLst>
                </a:gridCol>
                <a:gridCol w="576072">
                  <a:extLst>
                    <a:ext uri="{9D8B030D-6E8A-4147-A177-3AD203B41FA5}">
                      <a16:colId xmlns:a16="http://schemas.microsoft.com/office/drawing/2014/main" val="1761527667"/>
                    </a:ext>
                  </a:extLst>
                </a:gridCol>
                <a:gridCol w="576072">
                  <a:extLst>
                    <a:ext uri="{9D8B030D-6E8A-4147-A177-3AD203B41FA5}">
                      <a16:colId xmlns:a16="http://schemas.microsoft.com/office/drawing/2014/main" val="3576840238"/>
                    </a:ext>
                  </a:extLst>
                </a:gridCol>
                <a:gridCol w="576072">
                  <a:extLst>
                    <a:ext uri="{9D8B030D-6E8A-4147-A177-3AD203B41FA5}">
                      <a16:colId xmlns:a16="http://schemas.microsoft.com/office/drawing/2014/main" val="2186155100"/>
                    </a:ext>
                  </a:extLst>
                </a:gridCol>
                <a:gridCol w="493776">
                  <a:extLst>
                    <a:ext uri="{9D8B030D-6E8A-4147-A177-3AD203B41FA5}">
                      <a16:colId xmlns:a16="http://schemas.microsoft.com/office/drawing/2014/main" val="2488075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7496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- 2017-03-08 22:58:45</a:t>
                      </a:r>
                      <a:r>
                        <a:rPr kumimoji="0" lang="de-DE" sz="1000" b="0" i="0" u="none" strike="noStrike" kern="1200" cap="none" spc="0" normalizeH="0" baseline="0" noProof="0">
                          <a:ln>
                            <a:noFill/>
                          </a:ln>
                          <a:solidFill>
                            <a:prstClr val="black"/>
                          </a:solidFill>
                          <a:effectLst/>
                          <a:uLnTx/>
                          <a:uFillTx/>
                          <a:latin typeface="+mn-lt"/>
                          <a:ea typeface="+mn-ea"/>
                          <a:cs typeface="+mn-cs"/>
                        </a:rPr>
                        <a:t>
Was war das denn? Drei Treffer nach der 87. Minute - Barcelona dreht das Hinspiel!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27408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- 2017-03-09 17:28:00</a:t>
                      </a:r>
                      <a:r>
                        <a:rPr kumimoji="0" lang="en-US" sz="1000" b="0" i="0" u="none" strike="noStrike" kern="1200" cap="none" spc="0" normalizeH="0" baseline="0" noProof="0">
                          <a:ln>
                            <a:noFill/>
                          </a:ln>
                          <a:solidFill>
                            <a:prstClr val="black"/>
                          </a:solidFill>
                          <a:effectLst/>
                          <a:uLnTx/>
                          <a:uFillTx/>
                          <a:latin typeface="+mn-lt"/>
                          <a:ea typeface="+mn-ea"/>
                          <a:cs typeface="+mn-cs"/>
                        </a:rPr>
                        <a:t>
"Smash him!" - 1LIVE-Reporter Daniel Danger beim Rugby-Training.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52173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- 2017-03-12 19:06:00</a:t>
                      </a:r>
                      <a:r>
                        <a:rPr kumimoji="0" lang="de-DE" sz="1000" b="0" i="0" u="none" strike="noStrike" kern="1200" cap="none" spc="0" normalizeH="0" baseline="0" noProof="0">
                          <a:ln>
                            <a:noFill/>
                          </a:ln>
                          <a:solidFill>
                            <a:prstClr val="black"/>
                          </a:solidFill>
                          <a:effectLst/>
                          <a:uLnTx/>
                          <a:uFillTx/>
                          <a:latin typeface="+mn-lt"/>
                          <a:ea typeface="+mn-ea"/>
                          <a:cs typeface="+mn-cs"/>
                        </a:rPr>
                        <a:t>
WhatsApp-Fails? Kennt jeder!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08864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- 2017-03-09 10:53:39</a:t>
                      </a:r>
                      <a:r>
                        <a:rPr kumimoji="0" lang="de-DE" sz="1000" b="0" i="0" u="none" strike="noStrike" kern="1200" cap="none" spc="0" normalizeH="0" baseline="0" noProof="0">
                          <a:ln>
                            <a:noFill/>
                          </a:ln>
                          <a:solidFill>
                            <a:prstClr val="black"/>
                          </a:solidFill>
                          <a:effectLst/>
                          <a:uLnTx/>
                          <a:uFillTx/>
                          <a:latin typeface="+mn-lt"/>
                          <a:ea typeface="+mn-ea"/>
                          <a:cs typeface="+mn-cs"/>
                        </a:rPr>
                        <a:t>
Sportfoto des Jahres?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0437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- 2017-03-08 13:28:00</a:t>
                      </a:r>
                      <a:r>
                        <a:rPr kumimoji="0" lang="de-DE" sz="1000" b="0" i="0" u="none" strike="noStrike" kern="1200" cap="none" spc="0" normalizeH="0" baseline="0" noProof="0">
                          <a:ln>
                            <a:noFill/>
                          </a:ln>
                          <a:solidFill>
                            <a:prstClr val="black"/>
                          </a:solidFill>
                          <a:effectLst/>
                          <a:uLnTx/>
                          <a:uFillTx/>
                          <a:latin typeface="+mn-lt"/>
                          <a:ea typeface="+mn-ea"/>
                          <a:cs typeface="+mn-cs"/>
                        </a:rPr>
                        <a:t>
So eine schöne Geschichte kommt im Sport nicht oft vor. Nowitzki-Mentor Holger Geschwindner verdrückt beim 30.000 Punkt von Dirk Nowitzki die ein oder andere Träne.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67893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- 2017-03-07 13:12:00</a:t>
                      </a:r>
                      <a:r>
                        <a:rPr kumimoji="0" lang="de-DE" sz="1000" b="0" i="0" u="none" strike="noStrike" kern="1200" cap="none" spc="0" normalizeH="0" baseline="0" noProof="0">
                          <a:ln>
                            <a:noFill/>
                          </a:ln>
                          <a:solidFill>
                            <a:prstClr val="black"/>
                          </a:solidFill>
                          <a:effectLst/>
                          <a:uLnTx/>
                          <a:uFillTx/>
                          <a:latin typeface="+mn-lt"/>
                          <a:ea typeface="+mn-ea"/>
                          <a:cs typeface="+mn-cs"/>
                        </a:rPr>
                        <a:t>
Well played! Die Skyliners verpassen Bayern nach umstrittenem Tweet einen ordentlichen Seitenhieb.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56270313"/>
                  </a:ext>
                </a:extLst>
              </a:tr>
            </a:tbl>
          </a:graphicData>
        </a:graphic>
      </p:graphicFrame>
      <p:sp>
        <p:nvSpPr>
          <p:cNvPr id="4" name="Text Placeholder 3"/>
          <p:cNvSpPr>
            <a:spLocks noGrp="1"/>
          </p:cNvSpPr>
          <p:nvPr>
            <p:ph type="body" sz="quarter" idx="14"/>
          </p:nvPr>
        </p:nvSpPr>
        <p:spPr/>
        <p:txBody>
          <a:bodyPr/>
          <a:lstStyle/>
          <a:p>
            <a:r>
              <a:rPr lang="en-US"/>
              <a:t>03/06/2017 - 03/12/2017</a:t>
            </a:r>
            <a:endParaRPr lang="en-US"/>
          </a:p>
        </p:txBody>
      </p:sp>
    </p:spTree>
    <p:extLst>
      <p:ext uri="{BB962C8B-B14F-4D97-AF65-F5344CB8AC3E}">
        <p14:creationId xmlns:p14="http://schemas.microsoft.com/office/powerpoint/2010/main" val="2713327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Gesamtreichweite) - 7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39564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2061956013"/>
                    </a:ext>
                  </a:extLst>
                </a:gridCol>
                <a:gridCol w="576072">
                  <a:extLst>
                    <a:ext uri="{9D8B030D-6E8A-4147-A177-3AD203B41FA5}">
                      <a16:colId xmlns:a16="http://schemas.microsoft.com/office/drawing/2014/main" val="1035652127"/>
                    </a:ext>
                  </a:extLst>
                </a:gridCol>
                <a:gridCol w="576072">
                  <a:extLst>
                    <a:ext uri="{9D8B030D-6E8A-4147-A177-3AD203B41FA5}">
                      <a16:colId xmlns:a16="http://schemas.microsoft.com/office/drawing/2014/main" val="3648014328"/>
                    </a:ext>
                  </a:extLst>
                </a:gridCol>
                <a:gridCol w="576072">
                  <a:extLst>
                    <a:ext uri="{9D8B030D-6E8A-4147-A177-3AD203B41FA5}">
                      <a16:colId xmlns:a16="http://schemas.microsoft.com/office/drawing/2014/main" val="3523886254"/>
                    </a:ext>
                  </a:extLst>
                </a:gridCol>
                <a:gridCol w="576072">
                  <a:extLst>
                    <a:ext uri="{9D8B030D-6E8A-4147-A177-3AD203B41FA5}">
                      <a16:colId xmlns:a16="http://schemas.microsoft.com/office/drawing/2014/main" val="129343955"/>
                    </a:ext>
                  </a:extLst>
                </a:gridCol>
                <a:gridCol w="576072">
                  <a:extLst>
                    <a:ext uri="{9D8B030D-6E8A-4147-A177-3AD203B41FA5}">
                      <a16:colId xmlns:a16="http://schemas.microsoft.com/office/drawing/2014/main" val="1405258372"/>
                    </a:ext>
                  </a:extLst>
                </a:gridCol>
                <a:gridCol w="576072">
                  <a:extLst>
                    <a:ext uri="{9D8B030D-6E8A-4147-A177-3AD203B41FA5}">
                      <a16:colId xmlns:a16="http://schemas.microsoft.com/office/drawing/2014/main" val="1834487180"/>
                    </a:ext>
                  </a:extLst>
                </a:gridCol>
                <a:gridCol w="576072">
                  <a:extLst>
                    <a:ext uri="{9D8B030D-6E8A-4147-A177-3AD203B41FA5}">
                      <a16:colId xmlns:a16="http://schemas.microsoft.com/office/drawing/2014/main" val="3889888634"/>
                    </a:ext>
                  </a:extLst>
                </a:gridCol>
                <a:gridCol w="576072">
                  <a:extLst>
                    <a:ext uri="{9D8B030D-6E8A-4147-A177-3AD203B41FA5}">
                      <a16:colId xmlns:a16="http://schemas.microsoft.com/office/drawing/2014/main" val="1615889535"/>
                    </a:ext>
                  </a:extLst>
                </a:gridCol>
                <a:gridCol w="576072">
                  <a:extLst>
                    <a:ext uri="{9D8B030D-6E8A-4147-A177-3AD203B41FA5}">
                      <a16:colId xmlns:a16="http://schemas.microsoft.com/office/drawing/2014/main" val="4264167093"/>
                    </a:ext>
                  </a:extLst>
                </a:gridCol>
                <a:gridCol w="493776">
                  <a:extLst>
                    <a:ext uri="{9D8B030D-6E8A-4147-A177-3AD203B41FA5}">
                      <a16:colId xmlns:a16="http://schemas.microsoft.com/office/drawing/2014/main" val="195073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4193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- 2017-03-08 16:54:04</a:t>
                      </a:r>
                      <a:r>
                        <a:rPr kumimoji="0" lang="de-DE" sz="1000" b="0" i="0" u="none" strike="noStrike" kern="1200" cap="none" spc="0" normalizeH="0" baseline="0" noProof="0">
                          <a:ln>
                            <a:noFill/>
                          </a:ln>
                          <a:solidFill>
                            <a:prstClr val="black"/>
                          </a:solidFill>
                          <a:effectLst/>
                          <a:uLnTx/>
                          <a:uFillTx/>
                          <a:latin typeface="+mn-lt"/>
                          <a:ea typeface="+mn-ea"/>
                          <a:cs typeface="+mn-cs"/>
                        </a:rPr>
                        <a:t>
Jeder kennt diese Jubeltypen. Markiert jemanden, der so jubelt!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41905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- 2017-03-09 19:44:29</a:t>
                      </a:r>
                      <a:r>
                        <a:rPr kumimoji="0" lang="de-DE" sz="1000" b="0" i="0" u="none" strike="noStrike" kern="1200" cap="none" spc="0" normalizeH="0" baseline="0" noProof="0">
                          <a:ln>
                            <a:noFill/>
                          </a:ln>
                          <a:solidFill>
                            <a:prstClr val="black"/>
                          </a:solidFill>
                          <a:effectLst/>
                          <a:uLnTx/>
                          <a:uFillTx/>
                          <a:latin typeface="+mn-lt"/>
                          <a:ea typeface="+mn-ea"/>
                          <a:cs typeface="+mn-cs"/>
                        </a:rPr>
                        <a:t>
Tolle Aktion des SV Darmstadt 1898 e.V.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770701"/>
                  </a:ext>
                </a:extLst>
              </a:tr>
            </a:tbl>
          </a:graphicData>
        </a:graphic>
      </p:graphicFrame>
      <p:sp>
        <p:nvSpPr>
          <p:cNvPr id="4" name="Text Placeholder 3"/>
          <p:cNvSpPr>
            <a:spLocks noGrp="1"/>
          </p:cNvSpPr>
          <p:nvPr>
            <p:ph type="body" sz="quarter" idx="14"/>
          </p:nvPr>
        </p:nvSpPr>
        <p:spPr/>
        <p:txBody>
          <a:bodyPr/>
          <a:lstStyle/>
          <a:p>
            <a:r>
              <a:rPr lang="en-US"/>
              <a:t>03/06/2017 - 03/12/2017</a:t>
            </a:r>
            <a:endParaRPr lang="en-US"/>
          </a:p>
        </p:txBody>
      </p:sp>
    </p:spTree>
    <p:extLst>
      <p:ext uri="{BB962C8B-B14F-4D97-AF65-F5344CB8AC3E}">
        <p14:creationId xmlns:p14="http://schemas.microsoft.com/office/powerpoint/2010/main" val="7777454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677</Words>
  <Application>Microsoft Office PowerPoint</Application>
  <PresentationFormat>On-screen Show (4:3)</PresentationFormat>
  <Paragraphs>366</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Top-FB-Postings (nach Gesamtreichweite) - 1 of 7</vt:lpstr>
      <vt:lpstr>Top-FB-Postings (nach Gesamtreichweite) - 2 of 7</vt:lpstr>
      <vt:lpstr>Top-FB-Postings (nach Gesamtreichweite) - 3 of 7</vt:lpstr>
      <vt:lpstr>Top-FB-Postings (nach Gesamtreichweite) - 4 of 7</vt:lpstr>
      <vt:lpstr>Top-FB-Postings (nach Gesamtreichweite) - 5 of 7</vt:lpstr>
      <vt:lpstr>Top-FB-Postings (nach Gesamtreichweite) - 6 of 7</vt:lpstr>
      <vt:lpstr>Top-FB-Postings (nach Gesamtreichweite)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Top-FB-Postings (nach Gesamtreichweite) - 1 of 7</dc:title>
  <dc:creator>Administrator</dc:creator>
  <cp:lastModifiedBy>Administrator</cp:lastModifiedBy>
  <cp:revision>1</cp:revision>
  <dcterms:created xsi:type="dcterms:W3CDTF">2017-03-13T15:55:38Z</dcterms:created>
  <dcterms:modified xsi:type="dcterms:W3CDTF">2017-03-13T16:00:52Z</dcterms:modified>
</cp:coreProperties>
</file>