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Reichweite) - 1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01468018"/>
              </p:ext>
            </p:extLst>
          </p:nvPr>
        </p:nvGraphicFramePr>
        <p:xfrm>
          <a:off x="457200" y="1731963"/>
          <a:ext cx="8229599" cy="3566160"/>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3380061065"/>
                    </a:ext>
                  </a:extLst>
                </a:gridCol>
                <a:gridCol w="576072">
                  <a:extLst>
                    <a:ext uri="{9D8B030D-6E8A-4147-A177-3AD203B41FA5}">
                      <a16:colId xmlns:a16="http://schemas.microsoft.com/office/drawing/2014/main" val="4267782886"/>
                    </a:ext>
                  </a:extLst>
                </a:gridCol>
                <a:gridCol w="576072">
                  <a:extLst>
                    <a:ext uri="{9D8B030D-6E8A-4147-A177-3AD203B41FA5}">
                      <a16:colId xmlns:a16="http://schemas.microsoft.com/office/drawing/2014/main" val="3048341280"/>
                    </a:ext>
                  </a:extLst>
                </a:gridCol>
                <a:gridCol w="576072">
                  <a:extLst>
                    <a:ext uri="{9D8B030D-6E8A-4147-A177-3AD203B41FA5}">
                      <a16:colId xmlns:a16="http://schemas.microsoft.com/office/drawing/2014/main" val="4194436961"/>
                    </a:ext>
                  </a:extLst>
                </a:gridCol>
                <a:gridCol w="576072">
                  <a:extLst>
                    <a:ext uri="{9D8B030D-6E8A-4147-A177-3AD203B41FA5}">
                      <a16:colId xmlns:a16="http://schemas.microsoft.com/office/drawing/2014/main" val="2995929140"/>
                    </a:ext>
                  </a:extLst>
                </a:gridCol>
                <a:gridCol w="576072">
                  <a:extLst>
                    <a:ext uri="{9D8B030D-6E8A-4147-A177-3AD203B41FA5}">
                      <a16:colId xmlns:a16="http://schemas.microsoft.com/office/drawing/2014/main" val="3797809199"/>
                    </a:ext>
                  </a:extLst>
                </a:gridCol>
                <a:gridCol w="576072">
                  <a:extLst>
                    <a:ext uri="{9D8B030D-6E8A-4147-A177-3AD203B41FA5}">
                      <a16:colId xmlns:a16="http://schemas.microsoft.com/office/drawing/2014/main" val="2438065450"/>
                    </a:ext>
                  </a:extLst>
                </a:gridCol>
                <a:gridCol w="576072">
                  <a:extLst>
                    <a:ext uri="{9D8B030D-6E8A-4147-A177-3AD203B41FA5}">
                      <a16:colId xmlns:a16="http://schemas.microsoft.com/office/drawing/2014/main" val="3945132304"/>
                    </a:ext>
                  </a:extLst>
                </a:gridCol>
                <a:gridCol w="576072">
                  <a:extLst>
                    <a:ext uri="{9D8B030D-6E8A-4147-A177-3AD203B41FA5}">
                      <a16:colId xmlns:a16="http://schemas.microsoft.com/office/drawing/2014/main" val="632637303"/>
                    </a:ext>
                  </a:extLst>
                </a:gridCol>
                <a:gridCol w="576072">
                  <a:extLst>
                    <a:ext uri="{9D8B030D-6E8A-4147-A177-3AD203B41FA5}">
                      <a16:colId xmlns:a16="http://schemas.microsoft.com/office/drawing/2014/main" val="3605072581"/>
                    </a:ext>
                  </a:extLst>
                </a:gridCol>
                <a:gridCol w="493776">
                  <a:extLst>
                    <a:ext uri="{9D8B030D-6E8A-4147-A177-3AD203B41FA5}">
                      <a16:colId xmlns:a16="http://schemas.microsoft.com/office/drawing/2014/main" val="2797457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0274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- 2017-02-23 13:14:47</a:t>
                      </a:r>
                      <a:r>
                        <a:rPr kumimoji="0" lang="de-DE" sz="1000" b="0" i="0" u="none" strike="noStrike" kern="1200" cap="none" spc="0" normalizeH="0" baseline="0" noProof="0">
                          <a:ln>
                            <a:noFill/>
                          </a:ln>
                          <a:solidFill>
                            <a:prstClr val="black"/>
                          </a:solidFill>
                          <a:effectLst/>
                          <a:uLnTx/>
                          <a:uFillTx/>
                          <a:latin typeface="+mn-lt"/>
                          <a:ea typeface="+mn-ea"/>
                          <a:cs typeface="+mn-cs"/>
                        </a:rPr>
                        <a:t>
Ed Sheeran zu Gast in 1LIVE bei Maike Greine!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20488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Köln - 2017-02-27 16:24:48</a:t>
                      </a:r>
                      <a:r>
                        <a:rPr kumimoji="0" lang="de-DE" sz="1000" b="0" i="0" u="none" strike="noStrike" kern="1200" cap="none" spc="0" normalizeH="0" baseline="0" noProof="0">
                          <a:ln>
                            <a:noFill/>
                          </a:ln>
                          <a:solidFill>
                            <a:prstClr val="black"/>
                          </a:solidFill>
                          <a:effectLst/>
                          <a:uLnTx/>
                          <a:uFillTx/>
                          <a:latin typeface="+mn-lt"/>
                          <a:ea typeface="+mn-ea"/>
                          <a:cs typeface="+mn-cs"/>
                        </a:rPr>
                        <a:t>
Trauriger Zwischenfall: Ein Pferd der Nippeser Bürgerwehr ist im Rosenmontagszug kollabiert. Helfer versuchen dem Tier auf die Beine zu helfen. Der Zug ist unterbrochen.
UPDATE: Ein Glück! Das kollabierte Pferd der Apfelsinen-Funken ist soeben auf der Nord-Süd-Fahrt geborgen und abtransportiert worden. Helfer haben dem Tier mehrere Infusionen verabreicht. Die ganze Prozedur hat rund eine Stunde gedauert.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21745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- 2017-03-01 09:58:21</a:t>
                      </a:r>
                      <a:r>
                        <a:rPr kumimoji="0" lang="en-US" sz="1000" b="0" i="0" u="none" strike="noStrike" kern="1200" cap="none" spc="0" normalizeH="0" baseline="0" noProof="0">
                          <a:ln>
                            <a:noFill/>
                          </a:ln>
                          <a:solidFill>
                            <a:prstClr val="black"/>
                          </a:solidFill>
                          <a:effectLst/>
                          <a:uLnTx/>
                          <a:uFillTx/>
                          <a:latin typeface="+mn-lt"/>
                          <a:ea typeface="+mn-ea"/>
                          <a:cs typeface="+mn-cs"/>
                        </a:rPr>
                        <a:t>
Marco Russ: Eins!
Krebserkrankung: Nuuuuuuull!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9300503"/>
                  </a:ext>
                </a:extLst>
              </a:tr>
            </a:tbl>
          </a:graphicData>
        </a:graphic>
      </p:graphicFrame>
      <p:sp>
        <p:nvSpPr>
          <p:cNvPr id="4" name="Text Placeholder 3"/>
          <p:cNvSpPr>
            <a:spLocks noGrp="1"/>
          </p:cNvSpPr>
          <p:nvPr>
            <p:ph type="body" sz="quarter" idx="14"/>
          </p:nvPr>
        </p:nvSpPr>
        <p:spPr/>
        <p:txBody>
          <a:bodyPr/>
          <a:lstStyle/>
          <a:p>
            <a:r>
              <a:rPr lang="en-US"/>
              <a:t>02/23/2017 - 03/01/2017</a:t>
            </a:r>
            <a:endParaRPr lang="en-US"/>
          </a:p>
        </p:txBody>
      </p:sp>
    </p:spTree>
    <p:extLst>
      <p:ext uri="{BB962C8B-B14F-4D97-AF65-F5344CB8AC3E}">
        <p14:creationId xmlns:p14="http://schemas.microsoft.com/office/powerpoint/2010/main" val="3349807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Reichweite) - 2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75425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3465449570"/>
                    </a:ext>
                  </a:extLst>
                </a:gridCol>
                <a:gridCol w="576072">
                  <a:extLst>
                    <a:ext uri="{9D8B030D-6E8A-4147-A177-3AD203B41FA5}">
                      <a16:colId xmlns:a16="http://schemas.microsoft.com/office/drawing/2014/main" val="3284826386"/>
                    </a:ext>
                  </a:extLst>
                </a:gridCol>
                <a:gridCol w="576072">
                  <a:extLst>
                    <a:ext uri="{9D8B030D-6E8A-4147-A177-3AD203B41FA5}">
                      <a16:colId xmlns:a16="http://schemas.microsoft.com/office/drawing/2014/main" val="4005829632"/>
                    </a:ext>
                  </a:extLst>
                </a:gridCol>
                <a:gridCol w="576072">
                  <a:extLst>
                    <a:ext uri="{9D8B030D-6E8A-4147-A177-3AD203B41FA5}">
                      <a16:colId xmlns:a16="http://schemas.microsoft.com/office/drawing/2014/main" val="402183170"/>
                    </a:ext>
                  </a:extLst>
                </a:gridCol>
                <a:gridCol w="576072">
                  <a:extLst>
                    <a:ext uri="{9D8B030D-6E8A-4147-A177-3AD203B41FA5}">
                      <a16:colId xmlns:a16="http://schemas.microsoft.com/office/drawing/2014/main" val="2420392635"/>
                    </a:ext>
                  </a:extLst>
                </a:gridCol>
                <a:gridCol w="576072">
                  <a:extLst>
                    <a:ext uri="{9D8B030D-6E8A-4147-A177-3AD203B41FA5}">
                      <a16:colId xmlns:a16="http://schemas.microsoft.com/office/drawing/2014/main" val="1467242557"/>
                    </a:ext>
                  </a:extLst>
                </a:gridCol>
                <a:gridCol w="576072">
                  <a:extLst>
                    <a:ext uri="{9D8B030D-6E8A-4147-A177-3AD203B41FA5}">
                      <a16:colId xmlns:a16="http://schemas.microsoft.com/office/drawing/2014/main" val="1287343751"/>
                    </a:ext>
                  </a:extLst>
                </a:gridCol>
                <a:gridCol w="576072">
                  <a:extLst>
                    <a:ext uri="{9D8B030D-6E8A-4147-A177-3AD203B41FA5}">
                      <a16:colId xmlns:a16="http://schemas.microsoft.com/office/drawing/2014/main" val="2990377822"/>
                    </a:ext>
                  </a:extLst>
                </a:gridCol>
                <a:gridCol w="576072">
                  <a:extLst>
                    <a:ext uri="{9D8B030D-6E8A-4147-A177-3AD203B41FA5}">
                      <a16:colId xmlns:a16="http://schemas.microsoft.com/office/drawing/2014/main" val="4189996591"/>
                    </a:ext>
                  </a:extLst>
                </a:gridCol>
                <a:gridCol w="576072">
                  <a:extLst>
                    <a:ext uri="{9D8B030D-6E8A-4147-A177-3AD203B41FA5}">
                      <a16:colId xmlns:a16="http://schemas.microsoft.com/office/drawing/2014/main" val="3302375977"/>
                    </a:ext>
                  </a:extLst>
                </a:gridCol>
                <a:gridCol w="493776">
                  <a:extLst>
                    <a:ext uri="{9D8B030D-6E8A-4147-A177-3AD203B41FA5}">
                      <a16:colId xmlns:a16="http://schemas.microsoft.com/office/drawing/2014/main" val="125094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9134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 suchen ein Zuhause - 2017-02-27 21:13:00</a:t>
                      </a:r>
                      <a:r>
                        <a:rPr kumimoji="0" lang="de-DE" sz="1000" b="0" i="0" u="none" strike="noStrike" kern="1200" cap="none" spc="0" normalizeH="0" baseline="0" noProof="0">
                          <a:ln>
                            <a:noFill/>
                          </a:ln>
                          <a:solidFill>
                            <a:prstClr val="black"/>
                          </a:solidFill>
                          <a:effectLst/>
                          <a:uLnTx/>
                          <a:uFillTx/>
                          <a:latin typeface="+mn-lt"/>
                          <a:ea typeface="+mn-ea"/>
                          <a:cs typeface="+mn-cs"/>
                        </a:rPr>
                        <a:t>
😳 5400 Hunde in einem einzigen Tierheim: die Smeura in Rumänien. Die meisten der Tiere wurden aus Tötungsstationen und anderen katastrophalen Situationen gerettet - von den Tierschützern der Tierhilfe Hoffnung. Ein unglaubliches Projekt!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26749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Zeiglers wunderbare Welt des Fußballs - 2017-02-28 20:03:17</a:t>
                      </a:r>
                      <a:r>
                        <a:rPr kumimoji="0" lang="de-DE" sz="1000" b="0" i="0" u="none" strike="noStrike" kern="1200" cap="none" spc="0" normalizeH="0" baseline="0" noProof="0">
                          <a:ln>
                            <a:noFill/>
                          </a:ln>
                          <a:solidFill>
                            <a:prstClr val="black"/>
                          </a:solidFill>
                          <a:effectLst/>
                          <a:uLnTx/>
                          <a:uFillTx/>
                          <a:latin typeface="+mn-lt"/>
                          <a:ea typeface="+mn-ea"/>
                          <a:cs typeface="+mn-cs"/>
                        </a:rPr>
                        <a:t>
Gerade im Stadion von Sportfreunde Lotte. 😱 Da muss Das Erste als Ausgleich zumindest ein paar Snickers springen lassen. (Danke an Florian)
Nachtrag: Spiel ist abgesagt worden. Kann also doch frittiert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08029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- 2017-02-24 16:58:37</a:t>
                      </a:r>
                      <a:r>
                        <a:rPr kumimoji="0" lang="de-DE" sz="1000" b="0" i="0" u="none" strike="noStrike" kern="1200" cap="none" spc="0" normalizeH="0" baseline="0" noProof="0">
                          <a:ln>
                            <a:noFill/>
                          </a:ln>
                          <a:solidFill>
                            <a:prstClr val="black"/>
                          </a:solidFill>
                          <a:effectLst/>
                          <a:uLnTx/>
                          <a:uFillTx/>
                          <a:latin typeface="+mn-lt"/>
                          <a:ea typeface="+mn-ea"/>
                          <a:cs typeface="+mn-cs"/>
                        </a:rPr>
                        <a:t>
So geht Partyplanung im Sektor.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54362450"/>
                  </a:ext>
                </a:extLst>
              </a:tr>
            </a:tbl>
          </a:graphicData>
        </a:graphic>
      </p:graphicFrame>
      <p:sp>
        <p:nvSpPr>
          <p:cNvPr id="4" name="Text Placeholder 3"/>
          <p:cNvSpPr>
            <a:spLocks noGrp="1"/>
          </p:cNvSpPr>
          <p:nvPr>
            <p:ph type="body" sz="quarter" idx="14"/>
          </p:nvPr>
        </p:nvSpPr>
        <p:spPr/>
        <p:txBody>
          <a:bodyPr/>
          <a:lstStyle/>
          <a:p>
            <a:r>
              <a:rPr lang="en-US"/>
              <a:t>02/23/2017 - 03/01/2017</a:t>
            </a:r>
            <a:endParaRPr lang="en-US"/>
          </a:p>
        </p:txBody>
      </p:sp>
    </p:spTree>
    <p:extLst>
      <p:ext uri="{BB962C8B-B14F-4D97-AF65-F5344CB8AC3E}">
        <p14:creationId xmlns:p14="http://schemas.microsoft.com/office/powerpoint/2010/main" val="3754846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Reichweite) - 3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04143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2977587047"/>
                    </a:ext>
                  </a:extLst>
                </a:gridCol>
                <a:gridCol w="576072">
                  <a:extLst>
                    <a:ext uri="{9D8B030D-6E8A-4147-A177-3AD203B41FA5}">
                      <a16:colId xmlns:a16="http://schemas.microsoft.com/office/drawing/2014/main" val="327625099"/>
                    </a:ext>
                  </a:extLst>
                </a:gridCol>
                <a:gridCol w="576072">
                  <a:extLst>
                    <a:ext uri="{9D8B030D-6E8A-4147-A177-3AD203B41FA5}">
                      <a16:colId xmlns:a16="http://schemas.microsoft.com/office/drawing/2014/main" val="3931646011"/>
                    </a:ext>
                  </a:extLst>
                </a:gridCol>
                <a:gridCol w="576072">
                  <a:extLst>
                    <a:ext uri="{9D8B030D-6E8A-4147-A177-3AD203B41FA5}">
                      <a16:colId xmlns:a16="http://schemas.microsoft.com/office/drawing/2014/main" val="474113325"/>
                    </a:ext>
                  </a:extLst>
                </a:gridCol>
                <a:gridCol w="576072">
                  <a:extLst>
                    <a:ext uri="{9D8B030D-6E8A-4147-A177-3AD203B41FA5}">
                      <a16:colId xmlns:a16="http://schemas.microsoft.com/office/drawing/2014/main" val="2091152403"/>
                    </a:ext>
                  </a:extLst>
                </a:gridCol>
                <a:gridCol w="576072">
                  <a:extLst>
                    <a:ext uri="{9D8B030D-6E8A-4147-A177-3AD203B41FA5}">
                      <a16:colId xmlns:a16="http://schemas.microsoft.com/office/drawing/2014/main" val="2506304894"/>
                    </a:ext>
                  </a:extLst>
                </a:gridCol>
                <a:gridCol w="576072">
                  <a:extLst>
                    <a:ext uri="{9D8B030D-6E8A-4147-A177-3AD203B41FA5}">
                      <a16:colId xmlns:a16="http://schemas.microsoft.com/office/drawing/2014/main" val="838606760"/>
                    </a:ext>
                  </a:extLst>
                </a:gridCol>
                <a:gridCol w="576072">
                  <a:extLst>
                    <a:ext uri="{9D8B030D-6E8A-4147-A177-3AD203B41FA5}">
                      <a16:colId xmlns:a16="http://schemas.microsoft.com/office/drawing/2014/main" val="1593275436"/>
                    </a:ext>
                  </a:extLst>
                </a:gridCol>
                <a:gridCol w="576072">
                  <a:extLst>
                    <a:ext uri="{9D8B030D-6E8A-4147-A177-3AD203B41FA5}">
                      <a16:colId xmlns:a16="http://schemas.microsoft.com/office/drawing/2014/main" val="4143175807"/>
                    </a:ext>
                  </a:extLst>
                </a:gridCol>
                <a:gridCol w="576072">
                  <a:extLst>
                    <a:ext uri="{9D8B030D-6E8A-4147-A177-3AD203B41FA5}">
                      <a16:colId xmlns:a16="http://schemas.microsoft.com/office/drawing/2014/main" val="2377312908"/>
                    </a:ext>
                  </a:extLst>
                </a:gridCol>
                <a:gridCol w="493776">
                  <a:extLst>
                    <a:ext uri="{9D8B030D-6E8A-4147-A177-3AD203B41FA5}">
                      <a16:colId xmlns:a16="http://schemas.microsoft.com/office/drawing/2014/main" val="620286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338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- 2017-02-27 16:01:21</a:t>
                      </a:r>
                      <a:r>
                        <a:rPr kumimoji="0" lang="de-DE" sz="1000" b="0" i="0" u="none" strike="noStrike" kern="1200" cap="none" spc="0" normalizeH="0" baseline="0" noProof="0">
                          <a:ln>
                            <a:noFill/>
                          </a:ln>
                          <a:solidFill>
                            <a:prstClr val="black"/>
                          </a:solidFill>
                          <a:effectLst/>
                          <a:uLnTx/>
                          <a:uFillTx/>
                          <a:latin typeface="+mn-lt"/>
                          <a:ea typeface="+mn-ea"/>
                          <a:cs typeface="+mn-cs"/>
                        </a:rPr>
                        <a:t>
Mario Götze leidet an einer Stoffwechselerkrankung und fällt auf unbestimmte Zeit aus. Wir wünschen eine schnelle Genesung!
Alle Infos ---&gt; http://www1.wdr.de/sport/fussball/bvb-goetze-stoerung-100.html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9940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Zeiglers wunderbare Welt des Fußballs - 2017-02-24 15:21:18</a:t>
                      </a:r>
                      <a:r>
                        <a:rPr kumimoji="0" lang="de-DE" sz="1000" b="0" i="0" u="none" strike="noStrike" kern="1200" cap="none" spc="0" normalizeH="0" baseline="0" noProof="0">
                          <a:ln>
                            <a:noFill/>
                          </a:ln>
                          <a:solidFill>
                            <a:prstClr val="black"/>
                          </a:solidFill>
                          <a:effectLst/>
                          <a:uLnTx/>
                          <a:uFillTx/>
                          <a:latin typeface="+mn-lt"/>
                          <a:ea typeface="+mn-ea"/>
                          <a:cs typeface="+mn-cs"/>
                        </a:rPr>
                        <a:t>
Das wird ja sehr - ähhh - abwechslungsreich für Borussia Mönchengladbach im März... nicht 😂
(Danke an Stian)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722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- 2017-02-27 16:30:23</a:t>
                      </a:r>
                      <a:r>
                        <a:rPr kumimoji="0" lang="de-DE" sz="1000" b="0" i="0" u="none" strike="noStrike" kern="1200" cap="none" spc="0" normalizeH="0" baseline="0" noProof="0">
                          <a:ln>
                            <a:noFill/>
                          </a:ln>
                          <a:solidFill>
                            <a:prstClr val="black"/>
                          </a:solidFill>
                          <a:effectLst/>
                          <a:uLnTx/>
                          <a:uFillTx/>
                          <a:latin typeface="+mn-lt"/>
                          <a:ea typeface="+mn-ea"/>
                          <a:cs typeface="+mn-cs"/>
                        </a:rPr>
                        <a:t>
Geschüttelt, nicht gerührt.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66283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- 2017-02-25 11:02:00</a:t>
                      </a:r>
                      <a:r>
                        <a:rPr kumimoji="0" lang="de-DE" sz="1000" b="0" i="0" u="none" strike="noStrike" kern="1200" cap="none" spc="0" normalizeH="0" baseline="0" noProof="0">
                          <a:ln>
                            <a:noFill/>
                          </a:ln>
                          <a:solidFill>
                            <a:prstClr val="black"/>
                          </a:solidFill>
                          <a:effectLst/>
                          <a:uLnTx/>
                          <a:uFillTx/>
                          <a:latin typeface="+mn-lt"/>
                          <a:ea typeface="+mn-ea"/>
                          <a:cs typeface="+mn-cs"/>
                        </a:rPr>
                        <a:t>
320.000 Pappbecher landen jede Stunde in Deutschland im Müll. Deshalb sagen funk und N-JOY jetzt: #umfüllen.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44522514"/>
                  </a:ext>
                </a:extLst>
              </a:tr>
            </a:tbl>
          </a:graphicData>
        </a:graphic>
      </p:graphicFrame>
      <p:sp>
        <p:nvSpPr>
          <p:cNvPr id="4" name="Text Placeholder 3"/>
          <p:cNvSpPr>
            <a:spLocks noGrp="1"/>
          </p:cNvSpPr>
          <p:nvPr>
            <p:ph type="body" sz="quarter" idx="14"/>
          </p:nvPr>
        </p:nvSpPr>
        <p:spPr/>
        <p:txBody>
          <a:bodyPr/>
          <a:lstStyle/>
          <a:p>
            <a:r>
              <a:rPr lang="en-US"/>
              <a:t>02/23/2017 - 03/01/2017</a:t>
            </a:r>
            <a:endParaRPr lang="en-US"/>
          </a:p>
        </p:txBody>
      </p:sp>
    </p:spTree>
    <p:extLst>
      <p:ext uri="{BB962C8B-B14F-4D97-AF65-F5344CB8AC3E}">
        <p14:creationId xmlns:p14="http://schemas.microsoft.com/office/powerpoint/2010/main" val="2304078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Reichweite) - 4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89351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1493877934"/>
                    </a:ext>
                  </a:extLst>
                </a:gridCol>
                <a:gridCol w="576072">
                  <a:extLst>
                    <a:ext uri="{9D8B030D-6E8A-4147-A177-3AD203B41FA5}">
                      <a16:colId xmlns:a16="http://schemas.microsoft.com/office/drawing/2014/main" val="4079385048"/>
                    </a:ext>
                  </a:extLst>
                </a:gridCol>
                <a:gridCol w="576072">
                  <a:extLst>
                    <a:ext uri="{9D8B030D-6E8A-4147-A177-3AD203B41FA5}">
                      <a16:colId xmlns:a16="http://schemas.microsoft.com/office/drawing/2014/main" val="898219347"/>
                    </a:ext>
                  </a:extLst>
                </a:gridCol>
                <a:gridCol w="576072">
                  <a:extLst>
                    <a:ext uri="{9D8B030D-6E8A-4147-A177-3AD203B41FA5}">
                      <a16:colId xmlns:a16="http://schemas.microsoft.com/office/drawing/2014/main" val="3003358054"/>
                    </a:ext>
                  </a:extLst>
                </a:gridCol>
                <a:gridCol w="576072">
                  <a:extLst>
                    <a:ext uri="{9D8B030D-6E8A-4147-A177-3AD203B41FA5}">
                      <a16:colId xmlns:a16="http://schemas.microsoft.com/office/drawing/2014/main" val="2139631094"/>
                    </a:ext>
                  </a:extLst>
                </a:gridCol>
                <a:gridCol w="576072">
                  <a:extLst>
                    <a:ext uri="{9D8B030D-6E8A-4147-A177-3AD203B41FA5}">
                      <a16:colId xmlns:a16="http://schemas.microsoft.com/office/drawing/2014/main" val="3526267417"/>
                    </a:ext>
                  </a:extLst>
                </a:gridCol>
                <a:gridCol w="576072">
                  <a:extLst>
                    <a:ext uri="{9D8B030D-6E8A-4147-A177-3AD203B41FA5}">
                      <a16:colId xmlns:a16="http://schemas.microsoft.com/office/drawing/2014/main" val="542741951"/>
                    </a:ext>
                  </a:extLst>
                </a:gridCol>
                <a:gridCol w="576072">
                  <a:extLst>
                    <a:ext uri="{9D8B030D-6E8A-4147-A177-3AD203B41FA5}">
                      <a16:colId xmlns:a16="http://schemas.microsoft.com/office/drawing/2014/main" val="1672341582"/>
                    </a:ext>
                  </a:extLst>
                </a:gridCol>
                <a:gridCol w="576072">
                  <a:extLst>
                    <a:ext uri="{9D8B030D-6E8A-4147-A177-3AD203B41FA5}">
                      <a16:colId xmlns:a16="http://schemas.microsoft.com/office/drawing/2014/main" val="2485530151"/>
                    </a:ext>
                  </a:extLst>
                </a:gridCol>
                <a:gridCol w="576072">
                  <a:extLst>
                    <a:ext uri="{9D8B030D-6E8A-4147-A177-3AD203B41FA5}">
                      <a16:colId xmlns:a16="http://schemas.microsoft.com/office/drawing/2014/main" val="2046916449"/>
                    </a:ext>
                  </a:extLst>
                </a:gridCol>
                <a:gridCol w="493776">
                  <a:extLst>
                    <a:ext uri="{9D8B030D-6E8A-4147-A177-3AD203B41FA5}">
                      <a16:colId xmlns:a16="http://schemas.microsoft.com/office/drawing/2014/main" val="1755981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0793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- 2017-02-27 15:14:20</a:t>
                      </a:r>
                      <a:r>
                        <a:rPr kumimoji="0" lang="de-DE" sz="1000" b="0" i="0" u="none" strike="noStrike" kern="1200" cap="none" spc="0" normalizeH="0" baseline="0" noProof="0">
                          <a:ln>
                            <a:noFill/>
                          </a:ln>
                          <a:solidFill>
                            <a:prstClr val="black"/>
                          </a:solidFill>
                          <a:effectLst/>
                          <a:uLnTx/>
                          <a:uFillTx/>
                          <a:latin typeface="+mn-lt"/>
                          <a:ea typeface="+mn-ea"/>
                          <a:cs typeface="+mn-cs"/>
                        </a:rPr>
                        <a:t>
Lebenslang nach illegalem Autorennen: In Berlin ist zum ersten Mal ein Raser wegen Mordes verurteilt 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11572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- 2017-02-28 20:57:37</a:t>
                      </a:r>
                      <a:r>
                        <a:rPr kumimoji="0" lang="de-DE" sz="1000" b="0" i="0" u="none" strike="noStrike" kern="1200" cap="none" spc="0" normalizeH="0" baseline="0" noProof="0">
                          <a:ln>
                            <a:noFill/>
                          </a:ln>
                          <a:solidFill>
                            <a:prstClr val="black"/>
                          </a:solidFill>
                          <a:effectLst/>
                          <a:uLnTx/>
                          <a:uFillTx/>
                          <a:latin typeface="+mn-lt"/>
                          <a:ea typeface="+mn-ea"/>
                          <a:cs typeface="+mn-cs"/>
                        </a:rPr>
                        <a:t>
Ein Gutes hat auch die Absage des Pokalspiels - es gibt (vielleicht) wieder Pommes in Lotte. 
(Danke an Florian für die Einsendung)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56343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- 2017-02-23 22:58:49</a:t>
                      </a:r>
                      <a:r>
                        <a:rPr kumimoji="0" lang="de-DE" sz="1000" b="0" i="0" u="none" strike="noStrike" kern="1200" cap="none" spc="0" normalizeH="0" baseline="0" noProof="0">
                          <a:ln>
                            <a:noFill/>
                          </a:ln>
                          <a:solidFill>
                            <a:prstClr val="black"/>
                          </a:solidFill>
                          <a:effectLst/>
                          <a:uLnTx/>
                          <a:uFillTx/>
                          <a:latin typeface="+mn-lt"/>
                          <a:ea typeface="+mn-ea"/>
                          <a:cs typeface="+mn-cs"/>
                        </a:rPr>
                        <a:t>
Was für ein Comeback! Borussia Mönchengladbach macht aus einem 0:2 ein 4:2 und zieht ins Achtelfinale der Europa League. Lars Stindl erzielt zum ersten Mal in seiner Karriere in einem Pflichtspiel drei Tore.
► Die Highlights und Tore seht ihr hier: http://www.sportschau.de/fussball/europaleague/video-gladbach-siegt--in-florenz---die-tore-100.html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36386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- 2017-03-01 16:33:30</a:t>
                      </a:r>
                      <a:r>
                        <a:rPr kumimoji="0" lang="de-DE" sz="1000" b="0" i="0" u="none" strike="noStrike" kern="1200" cap="none" spc="0" normalizeH="0" baseline="0" noProof="0">
                          <a:ln>
                            <a:noFill/>
                          </a:ln>
                          <a:solidFill>
                            <a:prstClr val="black"/>
                          </a:solidFill>
                          <a:effectLst/>
                          <a:uLnTx/>
                          <a:uFillTx/>
                          <a:latin typeface="+mn-lt"/>
                          <a:ea typeface="+mn-ea"/>
                          <a:cs typeface="+mn-cs"/>
                        </a:rPr>
                        <a:t>
Was für ein Rennen, was für ein Schlussspurt! Kombinierer Johannes Rydzek gewinnt seinen dritten Weltmeistertitel in Lahti.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23823840"/>
                  </a:ext>
                </a:extLst>
              </a:tr>
            </a:tbl>
          </a:graphicData>
        </a:graphic>
      </p:graphicFrame>
      <p:sp>
        <p:nvSpPr>
          <p:cNvPr id="4" name="Text Placeholder 3"/>
          <p:cNvSpPr>
            <a:spLocks noGrp="1"/>
          </p:cNvSpPr>
          <p:nvPr>
            <p:ph type="body" sz="quarter" idx="14"/>
          </p:nvPr>
        </p:nvSpPr>
        <p:spPr/>
        <p:txBody>
          <a:bodyPr/>
          <a:lstStyle/>
          <a:p>
            <a:r>
              <a:rPr lang="en-US"/>
              <a:t>02/23/2017 - 03/01/2017</a:t>
            </a:r>
            <a:endParaRPr lang="en-US"/>
          </a:p>
        </p:txBody>
      </p:sp>
    </p:spTree>
    <p:extLst>
      <p:ext uri="{BB962C8B-B14F-4D97-AF65-F5344CB8AC3E}">
        <p14:creationId xmlns:p14="http://schemas.microsoft.com/office/powerpoint/2010/main" val="4098827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Reichweite) - 5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57218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504073293"/>
                    </a:ext>
                  </a:extLst>
                </a:gridCol>
                <a:gridCol w="576072">
                  <a:extLst>
                    <a:ext uri="{9D8B030D-6E8A-4147-A177-3AD203B41FA5}">
                      <a16:colId xmlns:a16="http://schemas.microsoft.com/office/drawing/2014/main" val="1457778988"/>
                    </a:ext>
                  </a:extLst>
                </a:gridCol>
                <a:gridCol w="576072">
                  <a:extLst>
                    <a:ext uri="{9D8B030D-6E8A-4147-A177-3AD203B41FA5}">
                      <a16:colId xmlns:a16="http://schemas.microsoft.com/office/drawing/2014/main" val="1278013863"/>
                    </a:ext>
                  </a:extLst>
                </a:gridCol>
                <a:gridCol w="576072">
                  <a:extLst>
                    <a:ext uri="{9D8B030D-6E8A-4147-A177-3AD203B41FA5}">
                      <a16:colId xmlns:a16="http://schemas.microsoft.com/office/drawing/2014/main" val="4258918080"/>
                    </a:ext>
                  </a:extLst>
                </a:gridCol>
                <a:gridCol w="576072">
                  <a:extLst>
                    <a:ext uri="{9D8B030D-6E8A-4147-A177-3AD203B41FA5}">
                      <a16:colId xmlns:a16="http://schemas.microsoft.com/office/drawing/2014/main" val="63156277"/>
                    </a:ext>
                  </a:extLst>
                </a:gridCol>
                <a:gridCol w="576072">
                  <a:extLst>
                    <a:ext uri="{9D8B030D-6E8A-4147-A177-3AD203B41FA5}">
                      <a16:colId xmlns:a16="http://schemas.microsoft.com/office/drawing/2014/main" val="3753518952"/>
                    </a:ext>
                  </a:extLst>
                </a:gridCol>
                <a:gridCol w="576072">
                  <a:extLst>
                    <a:ext uri="{9D8B030D-6E8A-4147-A177-3AD203B41FA5}">
                      <a16:colId xmlns:a16="http://schemas.microsoft.com/office/drawing/2014/main" val="3152853216"/>
                    </a:ext>
                  </a:extLst>
                </a:gridCol>
                <a:gridCol w="576072">
                  <a:extLst>
                    <a:ext uri="{9D8B030D-6E8A-4147-A177-3AD203B41FA5}">
                      <a16:colId xmlns:a16="http://schemas.microsoft.com/office/drawing/2014/main" val="360026055"/>
                    </a:ext>
                  </a:extLst>
                </a:gridCol>
                <a:gridCol w="576072">
                  <a:extLst>
                    <a:ext uri="{9D8B030D-6E8A-4147-A177-3AD203B41FA5}">
                      <a16:colId xmlns:a16="http://schemas.microsoft.com/office/drawing/2014/main" val="1586031433"/>
                    </a:ext>
                  </a:extLst>
                </a:gridCol>
                <a:gridCol w="576072">
                  <a:extLst>
                    <a:ext uri="{9D8B030D-6E8A-4147-A177-3AD203B41FA5}">
                      <a16:colId xmlns:a16="http://schemas.microsoft.com/office/drawing/2014/main" val="904015039"/>
                    </a:ext>
                  </a:extLst>
                </a:gridCol>
                <a:gridCol w="493776">
                  <a:extLst>
                    <a:ext uri="{9D8B030D-6E8A-4147-A177-3AD203B41FA5}">
                      <a16:colId xmlns:a16="http://schemas.microsoft.com/office/drawing/2014/main" val="1387908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4666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Sportschau - 2017-02-24 13:02:00</a:t>
                      </a:r>
                      <a:r>
                        <a:rPr kumimoji="0" lang="en-US" sz="1000" b="0" i="0" u="none" strike="noStrike" kern="1200" cap="none" spc="0" normalizeH="0" baseline="0" noProof="0">
                          <a:ln>
                            <a:noFill/>
                          </a:ln>
                          <a:solidFill>
                            <a:prstClr val="black"/>
                          </a:solidFill>
                          <a:effectLst/>
                          <a:uLnTx/>
                          <a:uFillTx/>
                          <a:latin typeface="+mn-lt"/>
                          <a:ea typeface="+mn-ea"/>
                          <a:cs typeface="+mn-cs"/>
                        </a:rPr>
                        <a:t>
Wow! Deutscher Dreifacherfolg bei den Nordischen Ski-Weltmeisterschaften in Lahti (+ Fabian Rießle wird Vierter). 
🥇 Johannes Rydzek
🥈 Eric Frenzel
🥉 Björn Kircheisen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64198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 suchen ein Zuhause - 2017-02-23 08:05:00</a:t>
                      </a:r>
                      <a:r>
                        <a:rPr kumimoji="0" lang="de-DE" sz="1000" b="0" i="0" u="none" strike="noStrike" kern="1200" cap="none" spc="0" normalizeH="0" baseline="0" noProof="0">
                          <a:ln>
                            <a:noFill/>
                          </a:ln>
                          <a:solidFill>
                            <a:prstClr val="black"/>
                          </a:solidFill>
                          <a:effectLst/>
                          <a:uLnTx/>
                          <a:uFillTx/>
                          <a:latin typeface="+mn-lt"/>
                          <a:ea typeface="+mn-ea"/>
                          <a:cs typeface="+mn-cs"/>
                        </a:rPr>
                        <a:t>
"Denn wenn et Trömmelche jeht..." Alaaf an alle Narren da draußen.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10133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- 2017-02-28 16:58:05</a:t>
                      </a:r>
                      <a:r>
                        <a:rPr kumimoji="0" lang="de-DE" sz="1000" b="0" i="0" u="none" strike="noStrike" kern="1200" cap="none" spc="0" normalizeH="0" baseline="0" noProof="0">
                          <a:ln>
                            <a:noFill/>
                          </a:ln>
                          <a:solidFill>
                            <a:prstClr val="black"/>
                          </a:solidFill>
                          <a:effectLst/>
                          <a:uLnTx/>
                          <a:uFillTx/>
                          <a:latin typeface="+mn-lt"/>
                          <a:ea typeface="+mn-ea"/>
                          <a:cs typeface="+mn-cs"/>
                        </a:rPr>
                        <a:t>
Verfahrene Situation für den BVB bei den Sportfreunden Lotte - und das schon Stunden vor Anpfiff.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75447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- 2017-02-25 16:56:21</a:t>
                      </a:r>
                      <a:r>
                        <a:rPr kumimoji="0" lang="de-DE" sz="1000" b="0" i="0" u="none" strike="noStrike" kern="1200" cap="none" spc="0" normalizeH="0" baseline="0" noProof="0">
                          <a:ln>
                            <a:noFill/>
                          </a:ln>
                          <a:solidFill>
                            <a:prstClr val="black"/>
                          </a:solidFill>
                          <a:effectLst/>
                          <a:uLnTx/>
                          <a:uFillTx/>
                          <a:latin typeface="+mn-lt"/>
                          <a:ea typeface="+mn-ea"/>
                          <a:cs typeface="+mn-cs"/>
                        </a:rPr>
                        <a:t>
Meanwhile in München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67988274"/>
                  </a:ext>
                </a:extLst>
              </a:tr>
            </a:tbl>
          </a:graphicData>
        </a:graphic>
      </p:graphicFrame>
      <p:sp>
        <p:nvSpPr>
          <p:cNvPr id="4" name="Text Placeholder 3"/>
          <p:cNvSpPr>
            <a:spLocks noGrp="1"/>
          </p:cNvSpPr>
          <p:nvPr>
            <p:ph type="body" sz="quarter" idx="14"/>
          </p:nvPr>
        </p:nvSpPr>
        <p:spPr/>
        <p:txBody>
          <a:bodyPr/>
          <a:lstStyle/>
          <a:p>
            <a:r>
              <a:rPr lang="en-US"/>
              <a:t>02/23/2017 - 03/01/2017</a:t>
            </a:r>
            <a:endParaRPr lang="en-US"/>
          </a:p>
        </p:txBody>
      </p:sp>
    </p:spTree>
    <p:extLst>
      <p:ext uri="{BB962C8B-B14F-4D97-AF65-F5344CB8AC3E}">
        <p14:creationId xmlns:p14="http://schemas.microsoft.com/office/powerpoint/2010/main" val="2775614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Reichweite) - 6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73837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1952821485"/>
                    </a:ext>
                  </a:extLst>
                </a:gridCol>
                <a:gridCol w="576072">
                  <a:extLst>
                    <a:ext uri="{9D8B030D-6E8A-4147-A177-3AD203B41FA5}">
                      <a16:colId xmlns:a16="http://schemas.microsoft.com/office/drawing/2014/main" val="756033996"/>
                    </a:ext>
                  </a:extLst>
                </a:gridCol>
                <a:gridCol w="576072">
                  <a:extLst>
                    <a:ext uri="{9D8B030D-6E8A-4147-A177-3AD203B41FA5}">
                      <a16:colId xmlns:a16="http://schemas.microsoft.com/office/drawing/2014/main" val="235435219"/>
                    </a:ext>
                  </a:extLst>
                </a:gridCol>
                <a:gridCol w="576072">
                  <a:extLst>
                    <a:ext uri="{9D8B030D-6E8A-4147-A177-3AD203B41FA5}">
                      <a16:colId xmlns:a16="http://schemas.microsoft.com/office/drawing/2014/main" val="4103952904"/>
                    </a:ext>
                  </a:extLst>
                </a:gridCol>
                <a:gridCol w="576072">
                  <a:extLst>
                    <a:ext uri="{9D8B030D-6E8A-4147-A177-3AD203B41FA5}">
                      <a16:colId xmlns:a16="http://schemas.microsoft.com/office/drawing/2014/main" val="703555916"/>
                    </a:ext>
                  </a:extLst>
                </a:gridCol>
                <a:gridCol w="576072">
                  <a:extLst>
                    <a:ext uri="{9D8B030D-6E8A-4147-A177-3AD203B41FA5}">
                      <a16:colId xmlns:a16="http://schemas.microsoft.com/office/drawing/2014/main" val="1063303681"/>
                    </a:ext>
                  </a:extLst>
                </a:gridCol>
                <a:gridCol w="576072">
                  <a:extLst>
                    <a:ext uri="{9D8B030D-6E8A-4147-A177-3AD203B41FA5}">
                      <a16:colId xmlns:a16="http://schemas.microsoft.com/office/drawing/2014/main" val="2786905742"/>
                    </a:ext>
                  </a:extLst>
                </a:gridCol>
                <a:gridCol w="576072">
                  <a:extLst>
                    <a:ext uri="{9D8B030D-6E8A-4147-A177-3AD203B41FA5}">
                      <a16:colId xmlns:a16="http://schemas.microsoft.com/office/drawing/2014/main" val="206305109"/>
                    </a:ext>
                  </a:extLst>
                </a:gridCol>
                <a:gridCol w="576072">
                  <a:extLst>
                    <a:ext uri="{9D8B030D-6E8A-4147-A177-3AD203B41FA5}">
                      <a16:colId xmlns:a16="http://schemas.microsoft.com/office/drawing/2014/main" val="367805449"/>
                    </a:ext>
                  </a:extLst>
                </a:gridCol>
                <a:gridCol w="576072">
                  <a:extLst>
                    <a:ext uri="{9D8B030D-6E8A-4147-A177-3AD203B41FA5}">
                      <a16:colId xmlns:a16="http://schemas.microsoft.com/office/drawing/2014/main" val="4141391745"/>
                    </a:ext>
                  </a:extLst>
                </a:gridCol>
                <a:gridCol w="493776">
                  <a:extLst>
                    <a:ext uri="{9D8B030D-6E8A-4147-A177-3AD203B41FA5}">
                      <a16:colId xmlns:a16="http://schemas.microsoft.com/office/drawing/2014/main" val="3365789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1809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 Lokalzeit aus Köln - 2017-02-27 14:53:37</a:t>
                      </a:r>
                      <a:r>
                        <a:rPr kumimoji="0" lang="en-US" sz="1000" b="0" i="0" u="none" strike="noStrike" kern="1200" cap="none" spc="0" normalizeH="0" baseline="0" noProof="0">
                          <a:ln>
                            <a:noFill/>
                          </a:ln>
                          <a:solidFill>
                            <a:prstClr val="black"/>
                          </a:solidFill>
                          <a:effectLst/>
                          <a:uLnTx/>
                          <a:uFillTx/>
                          <a:latin typeface="+mn-lt"/>
                          <a:ea typeface="+mn-ea"/>
                          <a:cs typeface="+mn-cs"/>
                        </a:rPr>
                        <a:t>
Kamelle statt Tore! Der 1. FC Köln ist mit einem Wagen im Rosenmontagszug vertreten. Mit dabei sind u.a. Anthony Modeste, Jonas Hector , Marco Höger, Simon Zoller, Dominique Heintz und Christian Clemens.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11388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Cosmo - 2017-02-23 16:20:13</a:t>
                      </a:r>
                      <a:r>
                        <a:rPr kumimoji="0" lang="de-DE" sz="1000" b="0" i="0" u="none" strike="noStrike" kern="1200" cap="none" spc="0" normalizeH="0" baseline="0" noProof="0">
                          <a:ln>
                            <a:noFill/>
                          </a:ln>
                          <a:solidFill>
                            <a:prstClr val="black"/>
                          </a:solidFill>
                          <a:effectLst/>
                          <a:uLnTx/>
                          <a:uFillTx/>
                          <a:latin typeface="+mn-lt"/>
                          <a:ea typeface="+mn-ea"/>
                          <a:cs typeface="+mn-cs"/>
                        </a:rPr>
                        <a:t>
An alle Pappbecher-Junkies: Jetzt #umfüllen!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72550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- 2017-02-26 15:38:01</a:t>
                      </a:r>
                      <a:r>
                        <a:rPr kumimoji="0" lang="de-DE" sz="1000" b="0" i="0" u="none" strike="noStrike" kern="1200" cap="none" spc="0" normalizeH="0" baseline="0" noProof="0">
                          <a:ln>
                            <a:noFill/>
                          </a:ln>
                          <a:solidFill>
                            <a:prstClr val="black"/>
                          </a:solidFill>
                          <a:effectLst/>
                          <a:uLnTx/>
                          <a:uFillTx/>
                          <a:latin typeface="+mn-lt"/>
                          <a:ea typeface="+mn-ea"/>
                          <a:cs typeface="+mn-cs"/>
                        </a:rPr>
                        <a:t>
Neulich beim Bäcker.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0318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Sportschau - 2017-02-24 18:14:11</a:t>
                      </a:r>
                      <a:r>
                        <a:rPr kumimoji="0" lang="de-DE" sz="1000" b="0" i="0" u="none" strike="noStrike" kern="1200" cap="none" spc="0" normalizeH="0" baseline="0" noProof="0">
                          <a:ln>
                            <a:noFill/>
                          </a:ln>
                          <a:solidFill>
                            <a:prstClr val="black"/>
                          </a:solidFill>
                          <a:effectLst/>
                          <a:uLnTx/>
                          <a:uFillTx/>
                          <a:latin typeface="+mn-lt"/>
                          <a:ea typeface="+mn-ea"/>
                          <a:cs typeface="+mn-cs"/>
                        </a:rPr>
                        <a:t>
Sie ist ein Phänomen: Olympiasiegerin Carina Vogt verteidigt in Lahti ihren WM-Titel auf der Normalschanze!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18257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Bonn - 2017-02-28 14:36:40</a:t>
                      </a:r>
                      <a:r>
                        <a:rPr kumimoji="0" lang="de-DE" sz="1000" b="0" i="0" u="none" strike="noStrike" kern="1200" cap="none" spc="0" normalizeH="0" baseline="0" noProof="0">
                          <a:ln>
                            <a:noFill/>
                          </a:ln>
                          <a:solidFill>
                            <a:prstClr val="black"/>
                          </a:solidFill>
                          <a:effectLst/>
                          <a:uLnTx/>
                          <a:uFillTx/>
                          <a:latin typeface="+mn-lt"/>
                          <a:ea typeface="+mn-ea"/>
                          <a:cs typeface="+mn-cs"/>
                        </a:rPr>
                        <a:t>
Keine Rettungsgasse im Notfall: Das Bullhorn soll der Feuerwehr den Weg frei hupen, wenn das Martinshorn nicht mehr reicht! Bonn bekommt sie bald, Königswinter hat die "Superhupe" schon.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11478427"/>
                  </a:ext>
                </a:extLst>
              </a:tr>
            </a:tbl>
          </a:graphicData>
        </a:graphic>
      </p:graphicFrame>
      <p:sp>
        <p:nvSpPr>
          <p:cNvPr id="4" name="Text Placeholder 3"/>
          <p:cNvSpPr>
            <a:spLocks noGrp="1"/>
          </p:cNvSpPr>
          <p:nvPr>
            <p:ph type="body" sz="quarter" idx="14"/>
          </p:nvPr>
        </p:nvSpPr>
        <p:spPr/>
        <p:txBody>
          <a:bodyPr/>
          <a:lstStyle/>
          <a:p>
            <a:r>
              <a:rPr lang="en-US"/>
              <a:t>02/23/2017 - 03/01/2017</a:t>
            </a:r>
            <a:endParaRPr lang="en-US"/>
          </a:p>
        </p:txBody>
      </p:sp>
    </p:spTree>
    <p:extLst>
      <p:ext uri="{BB962C8B-B14F-4D97-AF65-F5344CB8AC3E}">
        <p14:creationId xmlns:p14="http://schemas.microsoft.com/office/powerpoint/2010/main" val="2606116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Reichweite) - 7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43403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837435284"/>
                    </a:ext>
                  </a:extLst>
                </a:gridCol>
                <a:gridCol w="576072">
                  <a:extLst>
                    <a:ext uri="{9D8B030D-6E8A-4147-A177-3AD203B41FA5}">
                      <a16:colId xmlns:a16="http://schemas.microsoft.com/office/drawing/2014/main" val="117663087"/>
                    </a:ext>
                  </a:extLst>
                </a:gridCol>
                <a:gridCol w="576072">
                  <a:extLst>
                    <a:ext uri="{9D8B030D-6E8A-4147-A177-3AD203B41FA5}">
                      <a16:colId xmlns:a16="http://schemas.microsoft.com/office/drawing/2014/main" val="3809279200"/>
                    </a:ext>
                  </a:extLst>
                </a:gridCol>
                <a:gridCol w="576072">
                  <a:extLst>
                    <a:ext uri="{9D8B030D-6E8A-4147-A177-3AD203B41FA5}">
                      <a16:colId xmlns:a16="http://schemas.microsoft.com/office/drawing/2014/main" val="3336946414"/>
                    </a:ext>
                  </a:extLst>
                </a:gridCol>
                <a:gridCol w="576072">
                  <a:extLst>
                    <a:ext uri="{9D8B030D-6E8A-4147-A177-3AD203B41FA5}">
                      <a16:colId xmlns:a16="http://schemas.microsoft.com/office/drawing/2014/main" val="2343600417"/>
                    </a:ext>
                  </a:extLst>
                </a:gridCol>
                <a:gridCol w="576072">
                  <a:extLst>
                    <a:ext uri="{9D8B030D-6E8A-4147-A177-3AD203B41FA5}">
                      <a16:colId xmlns:a16="http://schemas.microsoft.com/office/drawing/2014/main" val="3943029644"/>
                    </a:ext>
                  </a:extLst>
                </a:gridCol>
                <a:gridCol w="576072">
                  <a:extLst>
                    <a:ext uri="{9D8B030D-6E8A-4147-A177-3AD203B41FA5}">
                      <a16:colId xmlns:a16="http://schemas.microsoft.com/office/drawing/2014/main" val="1690152275"/>
                    </a:ext>
                  </a:extLst>
                </a:gridCol>
                <a:gridCol w="576072">
                  <a:extLst>
                    <a:ext uri="{9D8B030D-6E8A-4147-A177-3AD203B41FA5}">
                      <a16:colId xmlns:a16="http://schemas.microsoft.com/office/drawing/2014/main" val="1229065292"/>
                    </a:ext>
                  </a:extLst>
                </a:gridCol>
                <a:gridCol w="576072">
                  <a:extLst>
                    <a:ext uri="{9D8B030D-6E8A-4147-A177-3AD203B41FA5}">
                      <a16:colId xmlns:a16="http://schemas.microsoft.com/office/drawing/2014/main" val="3478264397"/>
                    </a:ext>
                  </a:extLst>
                </a:gridCol>
                <a:gridCol w="576072">
                  <a:extLst>
                    <a:ext uri="{9D8B030D-6E8A-4147-A177-3AD203B41FA5}">
                      <a16:colId xmlns:a16="http://schemas.microsoft.com/office/drawing/2014/main" val="1991839927"/>
                    </a:ext>
                  </a:extLst>
                </a:gridCol>
                <a:gridCol w="493776">
                  <a:extLst>
                    <a:ext uri="{9D8B030D-6E8A-4147-A177-3AD203B41FA5}">
                      <a16:colId xmlns:a16="http://schemas.microsoft.com/office/drawing/2014/main" val="1778417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4090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- 2017-02-27 14:00:00</a:t>
                      </a:r>
                      <a:r>
                        <a:rPr kumimoji="0" lang="de-DE" sz="1000" b="0" i="0" u="none" strike="noStrike" kern="1200" cap="none" spc="0" normalizeH="0" baseline="0" noProof="0">
                          <a:ln>
                            <a:noFill/>
                          </a:ln>
                          <a:solidFill>
                            <a:prstClr val="black"/>
                          </a:solidFill>
                          <a:effectLst/>
                          <a:uLnTx/>
                          <a:uFillTx/>
                          <a:latin typeface="+mn-lt"/>
                          <a:ea typeface="+mn-ea"/>
                          <a:cs typeface="+mn-cs"/>
                        </a:rPr>
                        <a:t>
Update: Hier seht ihr den ersten Teil der Aufzeichnung des Kölner Rosenmontagszugs 2017 in 360°
Jetzt könnt ihr live beim Kölner Rosenmontagszug dabei sein. Unsere 360°-Kamera zeigt euch, wie es auf Wagen 59 mit De Räuber und Marita Köllner aussieht und ihr könnt euch umschauen. Einfach mit der Maus ins Video klicken oder das Handy bewegen.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21213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 suchen ein Zuhause - 2017-02-26 12:24:00</a:t>
                      </a:r>
                      <a:r>
                        <a:rPr kumimoji="0" lang="de-DE" sz="1000" b="0" i="0" u="none" strike="noStrike" kern="1200" cap="none" spc="0" normalizeH="0" baseline="0" noProof="0">
                          <a:ln>
                            <a:noFill/>
                          </a:ln>
                          <a:solidFill>
                            <a:prstClr val="black"/>
                          </a:solidFill>
                          <a:effectLst/>
                          <a:uLnTx/>
                          <a:uFillTx/>
                          <a:latin typeface="+mn-lt"/>
                          <a:ea typeface="+mn-ea"/>
                          <a:cs typeface="+mn-cs"/>
                        </a:rPr>
                        <a:t>
Hundesandwich... 😜😂 Und wie verbringt ihr eurer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53793157"/>
                  </a:ext>
                </a:extLst>
              </a:tr>
            </a:tbl>
          </a:graphicData>
        </a:graphic>
      </p:graphicFrame>
      <p:sp>
        <p:nvSpPr>
          <p:cNvPr id="4" name="Text Placeholder 3"/>
          <p:cNvSpPr>
            <a:spLocks noGrp="1"/>
          </p:cNvSpPr>
          <p:nvPr>
            <p:ph type="body" sz="quarter" idx="14"/>
          </p:nvPr>
        </p:nvSpPr>
        <p:spPr/>
        <p:txBody>
          <a:bodyPr/>
          <a:lstStyle/>
          <a:p>
            <a:r>
              <a:rPr lang="en-US"/>
              <a:t>02/23/2017 - 03/01/2017</a:t>
            </a:r>
            <a:endParaRPr lang="en-US"/>
          </a:p>
        </p:txBody>
      </p:sp>
    </p:spTree>
    <p:extLst>
      <p:ext uri="{BB962C8B-B14F-4D97-AF65-F5344CB8AC3E}">
        <p14:creationId xmlns:p14="http://schemas.microsoft.com/office/powerpoint/2010/main" val="13071322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590</Words>
  <Application>Microsoft Office PowerPoint</Application>
  <PresentationFormat>On-screen Show (4:3)</PresentationFormat>
  <Paragraphs>366</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Top-FB-Postings (nach Reichweite) - 1 of 7</vt:lpstr>
      <vt:lpstr>Top-FB-Postings (nach Reichweite) - 2 of 7</vt:lpstr>
      <vt:lpstr>Top-FB-Postings (nach Reichweite) - 3 of 7</vt:lpstr>
      <vt:lpstr>Top-FB-Postings (nach Reichweite) - 4 of 7</vt:lpstr>
      <vt:lpstr>Top-FB-Postings (nach Reichweite) - 5 of 7</vt:lpstr>
      <vt:lpstr>Top-FB-Postings (nach Reichweite) - 6 of 7</vt:lpstr>
      <vt:lpstr>Top-FB-Postings (nach Reichweite)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Top-FB-Postings (nach Reichweite) - 1 of 7</dc:title>
  <dc:creator>Administrator</dc:creator>
  <cp:lastModifiedBy>Administrator</cp:lastModifiedBy>
  <cp:revision>1</cp:revision>
  <dcterms:created xsi:type="dcterms:W3CDTF">2017-03-03T12:11:11Z</dcterms:created>
  <dcterms:modified xsi:type="dcterms:W3CDTF">2017-03-03T12:16:22Z</dcterms:modified>
</cp:coreProperties>
</file>