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kpmgsingapore</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5">
                  <c:v>2350</c:v>
                </c:pt>
                <c:pt idx="6">
                  <c:v>2360</c:v>
                </c:pt>
                <c:pt idx="7">
                  <c:v>2360</c:v>
                </c:pt>
                <c:pt idx="8">
                  <c:v>2361</c:v>
                </c:pt>
                <c:pt idx="9">
                  <c:v>2360</c:v>
                </c:pt>
                <c:pt idx="10">
                  <c:v>2362</c:v>
                </c:pt>
                <c:pt idx="11">
                  <c:v>2367</c:v>
                </c:pt>
                <c:pt idx="12">
                  <c:v>2373</c:v>
                </c:pt>
                <c:pt idx="13">
                  <c:v>2377</c:v>
                </c:pt>
                <c:pt idx="14">
                  <c:v>2381</c:v>
                </c:pt>
                <c:pt idx="15">
                  <c:v>2383</c:v>
                </c:pt>
                <c:pt idx="16">
                  <c:v>2387</c:v>
                </c:pt>
                <c:pt idx="17">
                  <c:v>2393</c:v>
                </c:pt>
                <c:pt idx="18">
                  <c:v>2395</c:v>
                </c:pt>
                <c:pt idx="19">
                  <c:v>2401</c:v>
                </c:pt>
                <c:pt idx="20">
                  <c:v>2402</c:v>
                </c:pt>
                <c:pt idx="21">
                  <c:v>2404</c:v>
                </c:pt>
                <c:pt idx="22">
                  <c:v>2405</c:v>
                </c:pt>
                <c:pt idx="23">
                  <c:v>2406</c:v>
                </c:pt>
                <c:pt idx="24">
                  <c:v>2404</c:v>
                </c:pt>
                <c:pt idx="25">
                  <c:v>2407</c:v>
                </c:pt>
                <c:pt idx="26">
                  <c:v>2411</c:v>
                </c:pt>
                <c:pt idx="27">
                  <c:v>2411</c:v>
                </c:pt>
                <c:pt idx="28">
                  <c:v>2411</c:v>
                </c:pt>
                <c:pt idx="29">
                  <c:v>2414</c:v>
                </c:pt>
                <c:pt idx="30">
                  <c:v>2416</c:v>
                </c:pt>
              </c:numCache>
            </c:numRef>
          </c:val>
          <c:smooth val="0"/>
          <c:extLst>
            <c:ext xmlns:c16="http://schemas.microsoft.com/office/drawing/2014/chart" uri="{C3380CC4-5D6E-409C-BE32-E72D297353CC}">
              <c16:uniqueId val="{00000000-6DDA-4694-9C3F-525B29DF143D}"/>
            </c:ext>
          </c:extLst>
        </c:ser>
        <c:ser>
          <c:idx val="1"/>
          <c:order val="1"/>
          <c:tx>
            <c:strRef>
              <c:f>Sheet1!$C$1</c:f>
              <c:strCache>
                <c:ptCount val="1"/>
                <c:pt idx="0">
                  <c:v>deloittesingapore</c:v>
                </c:pt>
              </c:strCache>
            </c:strRef>
          </c:tx>
          <c:spPr>
            <a:ln w="28575" cap="rnd">
              <a:solidFill>
                <a:schemeClr val="accent2"/>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Sheet1!$C$2:$C$32</c:f>
              <c:numCache>
                <c:formatCode>General</c:formatCode>
                <c:ptCount val="31"/>
                <c:pt idx="5">
                  <c:v>5094</c:v>
                </c:pt>
                <c:pt idx="6">
                  <c:v>5092</c:v>
                </c:pt>
                <c:pt idx="7">
                  <c:v>5092</c:v>
                </c:pt>
                <c:pt idx="8">
                  <c:v>5085</c:v>
                </c:pt>
                <c:pt idx="9">
                  <c:v>5086</c:v>
                </c:pt>
                <c:pt idx="10">
                  <c:v>5090</c:v>
                </c:pt>
                <c:pt idx="11">
                  <c:v>5095</c:v>
                </c:pt>
                <c:pt idx="12">
                  <c:v>5091</c:v>
                </c:pt>
                <c:pt idx="13">
                  <c:v>5095</c:v>
                </c:pt>
                <c:pt idx="14">
                  <c:v>5094</c:v>
                </c:pt>
                <c:pt idx="15">
                  <c:v>5100</c:v>
                </c:pt>
                <c:pt idx="16">
                  <c:v>5104</c:v>
                </c:pt>
                <c:pt idx="17">
                  <c:v>5107</c:v>
                </c:pt>
                <c:pt idx="18">
                  <c:v>5113</c:v>
                </c:pt>
                <c:pt idx="19">
                  <c:v>5120</c:v>
                </c:pt>
                <c:pt idx="20">
                  <c:v>5125</c:v>
                </c:pt>
                <c:pt idx="21">
                  <c:v>5124</c:v>
                </c:pt>
                <c:pt idx="22">
                  <c:v>5127</c:v>
                </c:pt>
                <c:pt idx="23">
                  <c:v>5124</c:v>
                </c:pt>
                <c:pt idx="24">
                  <c:v>5120</c:v>
                </c:pt>
                <c:pt idx="25">
                  <c:v>5120</c:v>
                </c:pt>
                <c:pt idx="26">
                  <c:v>5120</c:v>
                </c:pt>
                <c:pt idx="27">
                  <c:v>5121</c:v>
                </c:pt>
                <c:pt idx="28">
                  <c:v>5125</c:v>
                </c:pt>
                <c:pt idx="29">
                  <c:v>5125</c:v>
                </c:pt>
                <c:pt idx="30">
                  <c:v>5125</c:v>
                </c:pt>
              </c:numCache>
            </c:numRef>
          </c:val>
          <c:smooth val="0"/>
          <c:extLst>
            <c:ext xmlns:c16="http://schemas.microsoft.com/office/drawing/2014/chart" uri="{C3380CC4-5D6E-409C-BE32-E72D297353CC}">
              <c16:uniqueId val="{00000001-6DDA-4694-9C3F-525B29DF143D}"/>
            </c:ext>
          </c:extLst>
        </c:ser>
        <c:ser>
          <c:idx val="2"/>
          <c:order val="2"/>
          <c:tx>
            <c:strRef>
              <c:f>Sheet1!$D$1</c:f>
              <c:strCache>
                <c:ptCount val="1"/>
                <c:pt idx="0">
                  <c:v>pwc_singapore</c:v>
                </c:pt>
              </c:strCache>
            </c:strRef>
          </c:tx>
          <c:spPr>
            <a:ln w="28575" cap="rnd">
              <a:solidFill>
                <a:schemeClr val="accent3"/>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Sheet1!$D$2:$D$32</c:f>
              <c:numCache>
                <c:formatCode>General</c:formatCode>
                <c:ptCount val="31"/>
                <c:pt idx="5">
                  <c:v>2895</c:v>
                </c:pt>
                <c:pt idx="6">
                  <c:v>2893</c:v>
                </c:pt>
                <c:pt idx="7">
                  <c:v>2895</c:v>
                </c:pt>
                <c:pt idx="8">
                  <c:v>2894</c:v>
                </c:pt>
                <c:pt idx="9">
                  <c:v>2895</c:v>
                </c:pt>
                <c:pt idx="10">
                  <c:v>2894</c:v>
                </c:pt>
                <c:pt idx="11">
                  <c:v>2897</c:v>
                </c:pt>
                <c:pt idx="12">
                  <c:v>2901</c:v>
                </c:pt>
                <c:pt idx="13">
                  <c:v>2914</c:v>
                </c:pt>
                <c:pt idx="14">
                  <c:v>2916</c:v>
                </c:pt>
                <c:pt idx="15">
                  <c:v>2917</c:v>
                </c:pt>
                <c:pt idx="16">
                  <c:v>2920</c:v>
                </c:pt>
                <c:pt idx="17">
                  <c:v>2924</c:v>
                </c:pt>
                <c:pt idx="18">
                  <c:v>2929</c:v>
                </c:pt>
                <c:pt idx="19">
                  <c:v>2939</c:v>
                </c:pt>
                <c:pt idx="20">
                  <c:v>2942</c:v>
                </c:pt>
                <c:pt idx="21">
                  <c:v>2943</c:v>
                </c:pt>
                <c:pt idx="22">
                  <c:v>2945</c:v>
                </c:pt>
                <c:pt idx="23">
                  <c:v>2947</c:v>
                </c:pt>
                <c:pt idx="24">
                  <c:v>2945</c:v>
                </c:pt>
                <c:pt idx="25">
                  <c:v>2950</c:v>
                </c:pt>
                <c:pt idx="26">
                  <c:v>2954</c:v>
                </c:pt>
                <c:pt idx="27">
                  <c:v>2962</c:v>
                </c:pt>
                <c:pt idx="28">
                  <c:v>2960</c:v>
                </c:pt>
                <c:pt idx="29">
                  <c:v>2958</c:v>
                </c:pt>
                <c:pt idx="30">
                  <c:v>2958</c:v>
                </c:pt>
              </c:numCache>
            </c:numRef>
          </c:val>
          <c:smooth val="0"/>
          <c:extLst>
            <c:ext xmlns:c16="http://schemas.microsoft.com/office/drawing/2014/chart" uri="{C3380CC4-5D6E-409C-BE32-E72D297353CC}">
              <c16:uniqueId val="{00000002-6DDA-4694-9C3F-525B29DF143D}"/>
            </c:ext>
          </c:extLst>
        </c:ser>
        <c:ser>
          <c:idx val="3"/>
          <c:order val="3"/>
          <c:tx>
            <c:strRef>
              <c:f>Sheet1!$E$1</c:f>
              <c:strCache>
                <c:ptCount val="1"/>
                <c:pt idx="0">
                  <c:v>eysgcareers</c:v>
                </c:pt>
              </c:strCache>
            </c:strRef>
          </c:tx>
          <c:spPr>
            <a:ln w="28575" cap="rnd">
              <a:solidFill>
                <a:schemeClr val="accent4"/>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Sheet1!$E$2:$E$32</c:f>
              <c:numCache>
                <c:formatCode>General</c:formatCode>
                <c:ptCount val="31"/>
                <c:pt idx="0">
                  <c:v>2222</c:v>
                </c:pt>
                <c:pt idx="1">
                  <c:v>2224</c:v>
                </c:pt>
                <c:pt idx="2">
                  <c:v>2223</c:v>
                </c:pt>
                <c:pt idx="3">
                  <c:v>2222</c:v>
                </c:pt>
                <c:pt idx="4">
                  <c:v>2225</c:v>
                </c:pt>
                <c:pt idx="5">
                  <c:v>2227</c:v>
                </c:pt>
                <c:pt idx="6">
                  <c:v>2226</c:v>
                </c:pt>
                <c:pt idx="7">
                  <c:v>2226</c:v>
                </c:pt>
                <c:pt idx="8">
                  <c:v>2225</c:v>
                </c:pt>
                <c:pt idx="9">
                  <c:v>2225</c:v>
                </c:pt>
                <c:pt idx="10">
                  <c:v>2228</c:v>
                </c:pt>
                <c:pt idx="11">
                  <c:v>2231</c:v>
                </c:pt>
                <c:pt idx="12">
                  <c:v>2232</c:v>
                </c:pt>
                <c:pt idx="13">
                  <c:v>2237</c:v>
                </c:pt>
                <c:pt idx="14">
                  <c:v>2239</c:v>
                </c:pt>
                <c:pt idx="15">
                  <c:v>2241</c:v>
                </c:pt>
                <c:pt idx="16">
                  <c:v>2244</c:v>
                </c:pt>
                <c:pt idx="17">
                  <c:v>2247</c:v>
                </c:pt>
                <c:pt idx="18">
                  <c:v>2249</c:v>
                </c:pt>
                <c:pt idx="19">
                  <c:v>2250</c:v>
                </c:pt>
                <c:pt idx="20">
                  <c:v>2254</c:v>
                </c:pt>
                <c:pt idx="21">
                  <c:v>2256</c:v>
                </c:pt>
                <c:pt idx="22">
                  <c:v>2257</c:v>
                </c:pt>
                <c:pt idx="23">
                  <c:v>2260</c:v>
                </c:pt>
                <c:pt idx="24">
                  <c:v>2259</c:v>
                </c:pt>
                <c:pt idx="25">
                  <c:v>2260</c:v>
                </c:pt>
                <c:pt idx="26">
                  <c:v>2262</c:v>
                </c:pt>
                <c:pt idx="27">
                  <c:v>2264</c:v>
                </c:pt>
                <c:pt idx="28">
                  <c:v>2265</c:v>
                </c:pt>
                <c:pt idx="29">
                  <c:v>2267</c:v>
                </c:pt>
                <c:pt idx="30">
                  <c:v>2270</c:v>
                </c:pt>
              </c:numCache>
            </c:numRef>
          </c:val>
          <c:smooth val="0"/>
          <c:extLst>
            <c:ext xmlns:c16="http://schemas.microsoft.com/office/drawing/2014/chart" uri="{C3380CC4-5D6E-409C-BE32-E72D297353CC}">
              <c16:uniqueId val="{00000003-6DDA-4694-9C3F-525B29DF143D}"/>
            </c:ext>
          </c:extLst>
        </c:ser>
        <c:dLbls>
          <c:showLegendKey val="0"/>
          <c:showVal val="0"/>
          <c:showCatName val="0"/>
          <c:showSerName val="0"/>
          <c:showPercent val="0"/>
          <c:showBubbleSize val="0"/>
        </c:dLbls>
        <c:smooth val="0"/>
        <c:axId val="282125944"/>
        <c:axId val="282126600"/>
      </c:lineChart>
      <c:dateAx>
        <c:axId val="28212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26600"/>
        <c:crosses val="autoZero"/>
        <c:auto val="1"/>
        <c:lblOffset val="100"/>
        <c:baseTimeUnit val="days"/>
      </c:dateAx>
      <c:valAx>
        <c:axId val="28212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2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kpmgsingapore</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6">
                  <c:v>0.42553191489361702</c:v>
                </c:pt>
                <c:pt idx="7">
                  <c:v>0</c:v>
                </c:pt>
                <c:pt idx="8">
                  <c:v>4.2372881355932202E-2</c:v>
                </c:pt>
                <c:pt idx="9">
                  <c:v>-4.2354934349851797E-2</c:v>
                </c:pt>
                <c:pt idx="10">
                  <c:v>8.4745762711864403E-2</c:v>
                </c:pt>
                <c:pt idx="11">
                  <c:v>0.21168501270110099</c:v>
                </c:pt>
                <c:pt idx="12">
                  <c:v>0.25348542458808598</c:v>
                </c:pt>
                <c:pt idx="13">
                  <c:v>0.16856300042140801</c:v>
                </c:pt>
                <c:pt idx="14">
                  <c:v>0.16827934371056</c:v>
                </c:pt>
                <c:pt idx="15">
                  <c:v>8.3998320033599305E-2</c:v>
                </c:pt>
                <c:pt idx="16">
                  <c:v>0.16785564414603399</c:v>
                </c:pt>
                <c:pt idx="17">
                  <c:v>0.251361541684122</c:v>
                </c:pt>
                <c:pt idx="18">
                  <c:v>8.3577099874634395E-2</c:v>
                </c:pt>
                <c:pt idx="19">
                  <c:v>0.25052192066805801</c:v>
                </c:pt>
                <c:pt idx="20">
                  <c:v>4.1649312786339002E-2</c:v>
                </c:pt>
                <c:pt idx="21">
                  <c:v>8.3263946711074094E-2</c:v>
                </c:pt>
                <c:pt idx="22">
                  <c:v>4.15973377703827E-2</c:v>
                </c:pt>
                <c:pt idx="23">
                  <c:v>4.1580041580041603E-2</c:v>
                </c:pt>
                <c:pt idx="24">
                  <c:v>-8.3125519534497094E-2</c:v>
                </c:pt>
                <c:pt idx="25">
                  <c:v>0.124792013311148</c:v>
                </c:pt>
                <c:pt idx="26">
                  <c:v>0.16618196925633599</c:v>
                </c:pt>
                <c:pt idx="27">
                  <c:v>0</c:v>
                </c:pt>
                <c:pt idx="28">
                  <c:v>0</c:v>
                </c:pt>
                <c:pt idx="29">
                  <c:v>0.12442969722107</c:v>
                </c:pt>
                <c:pt idx="30">
                  <c:v>8.2850041425020698E-2</c:v>
                </c:pt>
              </c:numCache>
            </c:numRef>
          </c:val>
          <c:smooth val="0"/>
          <c:extLst>
            <c:ext xmlns:c16="http://schemas.microsoft.com/office/drawing/2014/chart" uri="{C3380CC4-5D6E-409C-BE32-E72D297353CC}">
              <c16:uniqueId val="{00000000-B88B-48F9-A2B4-A73014BABBE2}"/>
            </c:ext>
          </c:extLst>
        </c:ser>
        <c:ser>
          <c:idx val="1"/>
          <c:order val="1"/>
          <c:tx>
            <c:strRef>
              <c:f>Sheet1!$C$1</c:f>
              <c:strCache>
                <c:ptCount val="1"/>
                <c:pt idx="0">
                  <c:v>deloittesingapore</c:v>
                </c:pt>
              </c:strCache>
            </c:strRef>
          </c:tx>
          <c:spPr>
            <a:ln w="28575" cap="rnd">
              <a:solidFill>
                <a:schemeClr val="accent2"/>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Sheet1!$C$2:$C$32</c:f>
              <c:numCache>
                <c:formatCode>General</c:formatCode>
                <c:ptCount val="31"/>
                <c:pt idx="6">
                  <c:v>-3.9261876717707103E-2</c:v>
                </c:pt>
                <c:pt idx="7">
                  <c:v>0</c:v>
                </c:pt>
                <c:pt idx="8">
                  <c:v>-0.137470542026709</c:v>
                </c:pt>
                <c:pt idx="9">
                  <c:v>1.9665683382497499E-2</c:v>
                </c:pt>
                <c:pt idx="10">
                  <c:v>7.8647267007471502E-2</c:v>
                </c:pt>
                <c:pt idx="11">
                  <c:v>9.8231827111984305E-2</c:v>
                </c:pt>
                <c:pt idx="12">
                  <c:v>-7.8508341511285606E-2</c:v>
                </c:pt>
                <c:pt idx="13">
                  <c:v>7.8570025535258298E-2</c:v>
                </c:pt>
                <c:pt idx="14">
                  <c:v>-1.9627085377821402E-2</c:v>
                </c:pt>
                <c:pt idx="15">
                  <c:v>0.117785630153121</c:v>
                </c:pt>
                <c:pt idx="16">
                  <c:v>7.8431372549019607E-2</c:v>
                </c:pt>
                <c:pt idx="17">
                  <c:v>5.8777429467084599E-2</c:v>
                </c:pt>
                <c:pt idx="18">
                  <c:v>0.117485803798708</c:v>
                </c:pt>
                <c:pt idx="19">
                  <c:v>0.13690592607079999</c:v>
                </c:pt>
                <c:pt idx="20">
                  <c:v>9.765625E-2</c:v>
                </c:pt>
                <c:pt idx="21">
                  <c:v>-1.9512195121951199E-2</c:v>
                </c:pt>
                <c:pt idx="22">
                  <c:v>5.8548009367681501E-2</c:v>
                </c:pt>
                <c:pt idx="23">
                  <c:v>-5.8513750731421899E-2</c:v>
                </c:pt>
                <c:pt idx="24">
                  <c:v>-7.8064012490242002E-2</c:v>
                </c:pt>
                <c:pt idx="25">
                  <c:v>0</c:v>
                </c:pt>
                <c:pt idx="26">
                  <c:v>0</c:v>
                </c:pt>
                <c:pt idx="27">
                  <c:v>1.953125E-2</c:v>
                </c:pt>
                <c:pt idx="28">
                  <c:v>7.8109744190587804E-2</c:v>
                </c:pt>
                <c:pt idx="29">
                  <c:v>0</c:v>
                </c:pt>
                <c:pt idx="30">
                  <c:v>0</c:v>
                </c:pt>
              </c:numCache>
            </c:numRef>
          </c:val>
          <c:smooth val="0"/>
          <c:extLst>
            <c:ext xmlns:c16="http://schemas.microsoft.com/office/drawing/2014/chart" uri="{C3380CC4-5D6E-409C-BE32-E72D297353CC}">
              <c16:uniqueId val="{00000001-B88B-48F9-A2B4-A73014BABBE2}"/>
            </c:ext>
          </c:extLst>
        </c:ser>
        <c:ser>
          <c:idx val="2"/>
          <c:order val="2"/>
          <c:tx>
            <c:strRef>
              <c:f>Sheet1!$D$1</c:f>
              <c:strCache>
                <c:ptCount val="1"/>
                <c:pt idx="0">
                  <c:v>pwc_singapore</c:v>
                </c:pt>
              </c:strCache>
            </c:strRef>
          </c:tx>
          <c:spPr>
            <a:ln w="28575" cap="rnd">
              <a:solidFill>
                <a:schemeClr val="accent3"/>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Sheet1!$D$2:$D$32</c:f>
              <c:numCache>
                <c:formatCode>General</c:formatCode>
                <c:ptCount val="31"/>
                <c:pt idx="6">
                  <c:v>-6.9084628670120898E-2</c:v>
                </c:pt>
                <c:pt idx="7">
                  <c:v>6.9132388524023494E-2</c:v>
                </c:pt>
                <c:pt idx="8">
                  <c:v>-3.4542314335060401E-2</c:v>
                </c:pt>
                <c:pt idx="9">
                  <c:v>3.4554250172771299E-2</c:v>
                </c:pt>
                <c:pt idx="10">
                  <c:v>-3.4542314335060401E-2</c:v>
                </c:pt>
                <c:pt idx="11">
                  <c:v>0.103662750518314</c:v>
                </c:pt>
                <c:pt idx="12">
                  <c:v>0.13807386952019299</c:v>
                </c:pt>
                <c:pt idx="13">
                  <c:v>0.44812133746983801</c:v>
                </c:pt>
                <c:pt idx="14">
                  <c:v>6.8634179821551095E-2</c:v>
                </c:pt>
                <c:pt idx="15">
                  <c:v>3.4293552812071297E-2</c:v>
                </c:pt>
                <c:pt idx="16">
                  <c:v>0.102845389098389</c:v>
                </c:pt>
                <c:pt idx="17">
                  <c:v>0.13698630136986301</c:v>
                </c:pt>
                <c:pt idx="18">
                  <c:v>0.17099863201094401</c:v>
                </c:pt>
                <c:pt idx="19">
                  <c:v>0.34141345168999698</c:v>
                </c:pt>
                <c:pt idx="20">
                  <c:v>0.102075535896563</c:v>
                </c:pt>
                <c:pt idx="21">
                  <c:v>3.3990482664853799E-2</c:v>
                </c:pt>
                <c:pt idx="22">
                  <c:v>6.7957866123003696E-2</c:v>
                </c:pt>
                <c:pt idx="23">
                  <c:v>6.7911714770798007E-2</c:v>
                </c:pt>
                <c:pt idx="24">
                  <c:v>-6.7865626060400405E-2</c:v>
                </c:pt>
                <c:pt idx="25">
                  <c:v>0.16977928692699501</c:v>
                </c:pt>
                <c:pt idx="26">
                  <c:v>0.13559322033898299</c:v>
                </c:pt>
                <c:pt idx="27">
                  <c:v>0.27081922816519999</c:v>
                </c:pt>
                <c:pt idx="28">
                  <c:v>-6.7521944632005407E-2</c:v>
                </c:pt>
                <c:pt idx="29">
                  <c:v>-6.7567567567567599E-2</c:v>
                </c:pt>
                <c:pt idx="30">
                  <c:v>0</c:v>
                </c:pt>
              </c:numCache>
            </c:numRef>
          </c:val>
          <c:smooth val="0"/>
          <c:extLst>
            <c:ext xmlns:c16="http://schemas.microsoft.com/office/drawing/2014/chart" uri="{C3380CC4-5D6E-409C-BE32-E72D297353CC}">
              <c16:uniqueId val="{00000002-B88B-48F9-A2B4-A73014BABBE2}"/>
            </c:ext>
          </c:extLst>
        </c:ser>
        <c:ser>
          <c:idx val="3"/>
          <c:order val="3"/>
          <c:tx>
            <c:strRef>
              <c:f>Sheet1!$E$1</c:f>
              <c:strCache>
                <c:ptCount val="1"/>
                <c:pt idx="0">
                  <c:v>eysgcareers</c:v>
                </c:pt>
              </c:strCache>
            </c:strRef>
          </c:tx>
          <c:spPr>
            <a:ln w="28575" cap="rnd">
              <a:solidFill>
                <a:schemeClr val="accent4"/>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Sheet1!$E$2:$E$32</c:f>
              <c:numCache>
                <c:formatCode>General</c:formatCode>
                <c:ptCount val="31"/>
                <c:pt idx="0">
                  <c:v>4.5024763619990998E-2</c:v>
                </c:pt>
                <c:pt idx="1">
                  <c:v>9.0009000900089994E-2</c:v>
                </c:pt>
                <c:pt idx="2">
                  <c:v>-4.4964028776978401E-2</c:v>
                </c:pt>
                <c:pt idx="3">
                  <c:v>-4.4984255510571301E-2</c:v>
                </c:pt>
                <c:pt idx="4">
                  <c:v>0.13501350135013501</c:v>
                </c:pt>
                <c:pt idx="5">
                  <c:v>8.98876404494382E-2</c:v>
                </c:pt>
                <c:pt idx="6">
                  <c:v>-4.4903457566232603E-2</c:v>
                </c:pt>
                <c:pt idx="7">
                  <c:v>0</c:v>
                </c:pt>
                <c:pt idx="8">
                  <c:v>-4.4923629829290199E-2</c:v>
                </c:pt>
                <c:pt idx="9">
                  <c:v>0</c:v>
                </c:pt>
                <c:pt idx="10">
                  <c:v>0.13483146067415699</c:v>
                </c:pt>
                <c:pt idx="11">
                  <c:v>0.13464991023339301</c:v>
                </c:pt>
                <c:pt idx="12">
                  <c:v>4.4822949350067198E-2</c:v>
                </c:pt>
                <c:pt idx="13">
                  <c:v>0.22401433691756301</c:v>
                </c:pt>
                <c:pt idx="14">
                  <c:v>8.9405453732677706E-2</c:v>
                </c:pt>
                <c:pt idx="15">
                  <c:v>8.9325591782045494E-2</c:v>
                </c:pt>
                <c:pt idx="16">
                  <c:v>0.133868808567604</c:v>
                </c:pt>
                <c:pt idx="17">
                  <c:v>0.13368983957219199</c:v>
                </c:pt>
                <c:pt idx="18">
                  <c:v>8.9007565643079697E-2</c:v>
                </c:pt>
                <c:pt idx="19">
                  <c:v>4.4464206313917301E-2</c:v>
                </c:pt>
                <c:pt idx="20">
                  <c:v>0.17777777777777801</c:v>
                </c:pt>
                <c:pt idx="21">
                  <c:v>8.8731144631765693E-2</c:v>
                </c:pt>
                <c:pt idx="22">
                  <c:v>4.4326241134751802E-2</c:v>
                </c:pt>
                <c:pt idx="23">
                  <c:v>0.13291980505095299</c:v>
                </c:pt>
                <c:pt idx="24">
                  <c:v>-4.4247787610619503E-2</c:v>
                </c:pt>
                <c:pt idx="25">
                  <c:v>4.4267374944665802E-2</c:v>
                </c:pt>
                <c:pt idx="26">
                  <c:v>8.8495575221238895E-2</c:v>
                </c:pt>
                <c:pt idx="27">
                  <c:v>8.8417329796640104E-2</c:v>
                </c:pt>
                <c:pt idx="28">
                  <c:v>4.4169611307420503E-2</c:v>
                </c:pt>
                <c:pt idx="29">
                  <c:v>8.8300220750551897E-2</c:v>
                </c:pt>
                <c:pt idx="30">
                  <c:v>0.132333480370534</c:v>
                </c:pt>
              </c:numCache>
            </c:numRef>
          </c:val>
          <c:smooth val="0"/>
          <c:extLst>
            <c:ext xmlns:c16="http://schemas.microsoft.com/office/drawing/2014/chart" uri="{C3380CC4-5D6E-409C-BE32-E72D297353CC}">
              <c16:uniqueId val="{00000003-B88B-48F9-A2B4-A73014BABBE2}"/>
            </c:ext>
          </c:extLst>
        </c:ser>
        <c:dLbls>
          <c:showLegendKey val="0"/>
          <c:showVal val="0"/>
          <c:showCatName val="0"/>
          <c:showSerName val="0"/>
          <c:showPercent val="0"/>
          <c:showBubbleSize val="0"/>
        </c:dLbls>
        <c:smooth val="0"/>
        <c:axId val="282442752"/>
        <c:axId val="282436848"/>
      </c:lineChart>
      <c:dateAx>
        <c:axId val="28244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36848"/>
        <c:crosses val="autoZero"/>
        <c:auto val="1"/>
        <c:lblOffset val="100"/>
        <c:baseTimeUnit val="days"/>
      </c:dateAx>
      <c:valAx>
        <c:axId val="28243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4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kpmgsingapore</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0</c:v>
                </c:pt>
                <c:pt idx="1">
                  <c:v>0</c:v>
                </c:pt>
                <c:pt idx="2">
                  <c:v>0</c:v>
                </c:pt>
                <c:pt idx="3">
                  <c:v>0</c:v>
                </c:pt>
                <c:pt idx="4">
                  <c:v>0</c:v>
                </c:pt>
                <c:pt idx="5">
                  <c:v>0</c:v>
                </c:pt>
                <c:pt idx="6">
                  <c:v>2.1656</c:v>
                </c:pt>
                <c:pt idx="7">
                  <c:v>0</c:v>
                </c:pt>
                <c:pt idx="8">
                  <c:v>0</c:v>
                </c:pt>
                <c:pt idx="9">
                  <c:v>0</c:v>
                </c:pt>
                <c:pt idx="10">
                  <c:v>0</c:v>
                </c:pt>
                <c:pt idx="11">
                  <c:v>0</c:v>
                </c:pt>
                <c:pt idx="12">
                  <c:v>0</c:v>
                </c:pt>
                <c:pt idx="13">
                  <c:v>2.1053000000000002</c:v>
                </c:pt>
                <c:pt idx="14">
                  <c:v>0</c:v>
                </c:pt>
                <c:pt idx="15">
                  <c:v>0</c:v>
                </c:pt>
                <c:pt idx="16">
                  <c:v>0</c:v>
                </c:pt>
                <c:pt idx="17">
                  <c:v>1.6736</c:v>
                </c:pt>
                <c:pt idx="18">
                  <c:v>0</c:v>
                </c:pt>
                <c:pt idx="19">
                  <c:v>0.91739999999999999</c:v>
                </c:pt>
                <c:pt idx="20">
                  <c:v>0</c:v>
                </c:pt>
                <c:pt idx="21">
                  <c:v>0</c:v>
                </c:pt>
                <c:pt idx="22">
                  <c:v>0</c:v>
                </c:pt>
                <c:pt idx="23">
                  <c:v>0</c:v>
                </c:pt>
                <c:pt idx="24">
                  <c:v>0</c:v>
                </c:pt>
                <c:pt idx="25">
                  <c:v>0</c:v>
                </c:pt>
                <c:pt idx="26">
                  <c:v>0</c:v>
                </c:pt>
                <c:pt idx="27">
                  <c:v>2.9447999999999999</c:v>
                </c:pt>
                <c:pt idx="28">
                  <c:v>0</c:v>
                </c:pt>
                <c:pt idx="29">
                  <c:v>0</c:v>
                </c:pt>
                <c:pt idx="30">
                  <c:v>0</c:v>
                </c:pt>
              </c:numCache>
            </c:numRef>
          </c:val>
          <c:smooth val="0"/>
          <c:extLst>
            <c:ext xmlns:c16="http://schemas.microsoft.com/office/drawing/2014/chart" uri="{C3380CC4-5D6E-409C-BE32-E72D297353CC}">
              <c16:uniqueId val="{00000000-F308-4985-94D4-C65E94627E93}"/>
            </c:ext>
          </c:extLst>
        </c:ser>
        <c:ser>
          <c:idx val="1"/>
          <c:order val="1"/>
          <c:tx>
            <c:strRef>
              <c:f>Sheet1!$C$1</c:f>
              <c:strCache>
                <c:ptCount val="1"/>
                <c:pt idx="0">
                  <c:v>deloittesingapore</c:v>
                </c:pt>
              </c:strCache>
            </c:strRef>
          </c:tx>
          <c:spPr>
            <a:ln w="28575" cap="rnd">
              <a:solidFill>
                <a:schemeClr val="accent2"/>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Sheet1!$C$2:$C$32</c:f>
              <c:numCache>
                <c:formatCode>General</c:formatCode>
                <c:ptCount val="31"/>
                <c:pt idx="0">
                  <c:v>0</c:v>
                </c:pt>
                <c:pt idx="1">
                  <c:v>0</c:v>
                </c:pt>
                <c:pt idx="2">
                  <c:v>0</c:v>
                </c:pt>
                <c:pt idx="3">
                  <c:v>0</c:v>
                </c:pt>
                <c:pt idx="4">
                  <c:v>0</c:v>
                </c:pt>
                <c:pt idx="5">
                  <c:v>0</c:v>
                </c:pt>
                <c:pt idx="6">
                  <c:v>0.66759999999999997</c:v>
                </c:pt>
                <c:pt idx="7">
                  <c:v>0.33389999999999997</c:v>
                </c:pt>
                <c:pt idx="8">
                  <c:v>1.4937</c:v>
                </c:pt>
                <c:pt idx="9">
                  <c:v>0</c:v>
                </c:pt>
                <c:pt idx="10">
                  <c:v>0</c:v>
                </c:pt>
                <c:pt idx="11">
                  <c:v>0.63829999999999998</c:v>
                </c:pt>
                <c:pt idx="12">
                  <c:v>0</c:v>
                </c:pt>
                <c:pt idx="13">
                  <c:v>0</c:v>
                </c:pt>
                <c:pt idx="14">
                  <c:v>0.41220000000000001</c:v>
                </c:pt>
                <c:pt idx="15">
                  <c:v>0.33350000000000002</c:v>
                </c:pt>
                <c:pt idx="16">
                  <c:v>0.19600000000000001</c:v>
                </c:pt>
                <c:pt idx="17">
                  <c:v>1.0578000000000001</c:v>
                </c:pt>
                <c:pt idx="18">
                  <c:v>0.51859999999999995</c:v>
                </c:pt>
                <c:pt idx="19">
                  <c:v>0</c:v>
                </c:pt>
                <c:pt idx="20">
                  <c:v>0</c:v>
                </c:pt>
                <c:pt idx="21">
                  <c:v>0.68310000000000004</c:v>
                </c:pt>
                <c:pt idx="22">
                  <c:v>0</c:v>
                </c:pt>
                <c:pt idx="23">
                  <c:v>0.48780000000000001</c:v>
                </c:pt>
                <c:pt idx="24">
                  <c:v>0</c:v>
                </c:pt>
                <c:pt idx="25">
                  <c:v>0.45900000000000002</c:v>
                </c:pt>
                <c:pt idx="26">
                  <c:v>0</c:v>
                </c:pt>
                <c:pt idx="27">
                  <c:v>0.60550000000000004</c:v>
                </c:pt>
                <c:pt idx="28">
                  <c:v>0.35139999999999999</c:v>
                </c:pt>
                <c:pt idx="29">
                  <c:v>0.1951</c:v>
                </c:pt>
                <c:pt idx="30">
                  <c:v>0</c:v>
                </c:pt>
              </c:numCache>
            </c:numRef>
          </c:val>
          <c:smooth val="0"/>
          <c:extLst>
            <c:ext xmlns:c16="http://schemas.microsoft.com/office/drawing/2014/chart" uri="{C3380CC4-5D6E-409C-BE32-E72D297353CC}">
              <c16:uniqueId val="{00000001-F308-4985-94D4-C65E94627E93}"/>
            </c:ext>
          </c:extLst>
        </c:ser>
        <c:ser>
          <c:idx val="2"/>
          <c:order val="2"/>
          <c:tx>
            <c:strRef>
              <c:f>Sheet1!$D$1</c:f>
              <c:strCache>
                <c:ptCount val="1"/>
                <c:pt idx="0">
                  <c:v>pwc_singapore</c:v>
                </c:pt>
              </c:strCache>
            </c:strRef>
          </c:tx>
          <c:spPr>
            <a:ln w="28575" cap="rnd">
              <a:solidFill>
                <a:schemeClr val="accent3"/>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Sheet1!$D$2:$D$32</c:f>
              <c:numCache>
                <c:formatCode>General</c:formatCode>
                <c:ptCount val="31"/>
                <c:pt idx="0">
                  <c:v>0</c:v>
                </c:pt>
                <c:pt idx="1">
                  <c:v>0</c:v>
                </c:pt>
                <c:pt idx="2">
                  <c:v>0</c:v>
                </c:pt>
                <c:pt idx="3">
                  <c:v>0</c:v>
                </c:pt>
                <c:pt idx="4">
                  <c:v>0</c:v>
                </c:pt>
                <c:pt idx="5">
                  <c:v>0</c:v>
                </c:pt>
                <c:pt idx="6">
                  <c:v>2.9026000000000001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2.3422000000000001</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F308-4985-94D4-C65E94627E93}"/>
            </c:ext>
          </c:extLst>
        </c:ser>
        <c:ser>
          <c:idx val="3"/>
          <c:order val="3"/>
          <c:tx>
            <c:strRef>
              <c:f>Sheet1!$E$1</c:f>
              <c:strCache>
                <c:ptCount val="1"/>
                <c:pt idx="0">
                  <c:v>eysgcareers</c:v>
                </c:pt>
              </c:strCache>
            </c:strRef>
          </c:tx>
          <c:spPr>
            <a:ln w="28575" cap="rnd">
              <a:solidFill>
                <a:schemeClr val="accent4"/>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Sheet1!$E$2:$E$32</c:f>
              <c:numCache>
                <c:formatCode>General</c:formatCode>
                <c:ptCount val="31"/>
                <c:pt idx="0">
                  <c:v>0</c:v>
                </c:pt>
                <c:pt idx="1">
                  <c:v>0</c:v>
                </c:pt>
                <c:pt idx="2">
                  <c:v>0</c:v>
                </c:pt>
                <c:pt idx="3">
                  <c:v>3.8254000000000001</c:v>
                </c:pt>
                <c:pt idx="4">
                  <c:v>0</c:v>
                </c:pt>
                <c:pt idx="5">
                  <c:v>0</c:v>
                </c:pt>
                <c:pt idx="6">
                  <c:v>3.4590999999999998</c:v>
                </c:pt>
                <c:pt idx="7">
                  <c:v>0</c:v>
                </c:pt>
                <c:pt idx="8">
                  <c:v>2.6067</c:v>
                </c:pt>
                <c:pt idx="9">
                  <c:v>0</c:v>
                </c:pt>
                <c:pt idx="10">
                  <c:v>0</c:v>
                </c:pt>
                <c:pt idx="11">
                  <c:v>0.62809999999999999</c:v>
                </c:pt>
                <c:pt idx="12">
                  <c:v>0</c:v>
                </c:pt>
                <c:pt idx="13">
                  <c:v>1.4772000000000001</c:v>
                </c:pt>
                <c:pt idx="14">
                  <c:v>0</c:v>
                </c:pt>
                <c:pt idx="15">
                  <c:v>0.44640000000000002</c:v>
                </c:pt>
                <c:pt idx="16">
                  <c:v>0</c:v>
                </c:pt>
                <c:pt idx="17">
                  <c:v>0.80179999999999996</c:v>
                </c:pt>
                <c:pt idx="18">
                  <c:v>0.62280000000000002</c:v>
                </c:pt>
                <c:pt idx="19">
                  <c:v>0</c:v>
                </c:pt>
                <c:pt idx="20">
                  <c:v>0.97689999999999999</c:v>
                </c:pt>
                <c:pt idx="21">
                  <c:v>0</c:v>
                </c:pt>
                <c:pt idx="22">
                  <c:v>0</c:v>
                </c:pt>
                <c:pt idx="23">
                  <c:v>1.24</c:v>
                </c:pt>
                <c:pt idx="24">
                  <c:v>0</c:v>
                </c:pt>
                <c:pt idx="25">
                  <c:v>0.39839999999999998</c:v>
                </c:pt>
                <c:pt idx="26">
                  <c:v>0</c:v>
                </c:pt>
                <c:pt idx="27">
                  <c:v>0</c:v>
                </c:pt>
                <c:pt idx="28">
                  <c:v>0</c:v>
                </c:pt>
                <c:pt idx="29">
                  <c:v>0</c:v>
                </c:pt>
                <c:pt idx="30">
                  <c:v>0.8377</c:v>
                </c:pt>
              </c:numCache>
            </c:numRef>
          </c:val>
          <c:smooth val="0"/>
          <c:extLst>
            <c:ext xmlns:c16="http://schemas.microsoft.com/office/drawing/2014/chart" uri="{C3380CC4-5D6E-409C-BE32-E72D297353CC}">
              <c16:uniqueId val="{00000003-F308-4985-94D4-C65E94627E93}"/>
            </c:ext>
          </c:extLst>
        </c:ser>
        <c:dLbls>
          <c:showLegendKey val="0"/>
          <c:showVal val="0"/>
          <c:showCatName val="0"/>
          <c:showSerName val="0"/>
          <c:showPercent val="0"/>
          <c:showBubbleSize val="0"/>
        </c:dLbls>
        <c:smooth val="0"/>
        <c:axId val="381272176"/>
        <c:axId val="381262664"/>
      </c:lineChart>
      <c:dateAx>
        <c:axId val="38127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62664"/>
        <c:crosses val="autoZero"/>
        <c:auto val="1"/>
        <c:lblOffset val="100"/>
        <c:baseTimeUnit val="days"/>
      </c:dateAx>
      <c:valAx>
        <c:axId val="38126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7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kpmgsingapore</c:v>
                </c:pt>
              </c:strCache>
            </c:strRef>
          </c:tx>
          <c:spPr>
            <a:ln w="28575" cap="rnd">
              <a:solidFill>
                <a:schemeClr val="accent1"/>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Sheet1!$B$2:$B$32</c:f>
              <c:numCache>
                <c:formatCode>General</c:formatCode>
                <c:ptCount val="31"/>
                <c:pt idx="0">
                  <c:v>0</c:v>
                </c:pt>
                <c:pt idx="1">
                  <c:v>0</c:v>
                </c:pt>
                <c:pt idx="2">
                  <c:v>0</c:v>
                </c:pt>
                <c:pt idx="3">
                  <c:v>0</c:v>
                </c:pt>
                <c:pt idx="4">
                  <c:v>54</c:v>
                </c:pt>
                <c:pt idx="5">
                  <c:v>0</c:v>
                </c:pt>
                <c:pt idx="6">
                  <c:v>51</c:v>
                </c:pt>
                <c:pt idx="7">
                  <c:v>0</c:v>
                </c:pt>
                <c:pt idx="8">
                  <c:v>0</c:v>
                </c:pt>
                <c:pt idx="9">
                  <c:v>0</c:v>
                </c:pt>
                <c:pt idx="10">
                  <c:v>0</c:v>
                </c:pt>
                <c:pt idx="11">
                  <c:v>0</c:v>
                </c:pt>
                <c:pt idx="12">
                  <c:v>0</c:v>
                </c:pt>
                <c:pt idx="13">
                  <c:v>50</c:v>
                </c:pt>
                <c:pt idx="14">
                  <c:v>0</c:v>
                </c:pt>
                <c:pt idx="15">
                  <c:v>0</c:v>
                </c:pt>
                <c:pt idx="16">
                  <c:v>0</c:v>
                </c:pt>
                <c:pt idx="17">
                  <c:v>40</c:v>
                </c:pt>
                <c:pt idx="18">
                  <c:v>0</c:v>
                </c:pt>
                <c:pt idx="19">
                  <c:v>22</c:v>
                </c:pt>
                <c:pt idx="20">
                  <c:v>0</c:v>
                </c:pt>
                <c:pt idx="21">
                  <c:v>0</c:v>
                </c:pt>
                <c:pt idx="22">
                  <c:v>0</c:v>
                </c:pt>
                <c:pt idx="23">
                  <c:v>0</c:v>
                </c:pt>
                <c:pt idx="24">
                  <c:v>0</c:v>
                </c:pt>
                <c:pt idx="25">
                  <c:v>0</c:v>
                </c:pt>
                <c:pt idx="26">
                  <c:v>0</c:v>
                </c:pt>
                <c:pt idx="27">
                  <c:v>71</c:v>
                </c:pt>
                <c:pt idx="28">
                  <c:v>0</c:v>
                </c:pt>
                <c:pt idx="29">
                  <c:v>0</c:v>
                </c:pt>
                <c:pt idx="30">
                  <c:v>0</c:v>
                </c:pt>
              </c:numCache>
            </c:numRef>
          </c:val>
          <c:smooth val="0"/>
          <c:extLst>
            <c:ext xmlns:c16="http://schemas.microsoft.com/office/drawing/2014/chart" uri="{C3380CC4-5D6E-409C-BE32-E72D297353CC}">
              <c16:uniqueId val="{00000000-545C-424B-A9E0-81D9B9715F7E}"/>
            </c:ext>
          </c:extLst>
        </c:ser>
        <c:ser>
          <c:idx val="1"/>
          <c:order val="1"/>
          <c:tx>
            <c:strRef>
              <c:f>Sheet1!$C$1</c:f>
              <c:strCache>
                <c:ptCount val="1"/>
                <c:pt idx="0">
                  <c:v>deloittesingapore</c:v>
                </c:pt>
              </c:strCache>
            </c:strRef>
          </c:tx>
          <c:spPr>
            <a:ln w="28575" cap="rnd">
              <a:solidFill>
                <a:schemeClr val="accent2"/>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Sheet1!$C$2:$C$32</c:f>
              <c:numCache>
                <c:formatCode>General</c:formatCode>
                <c:ptCount val="31"/>
                <c:pt idx="0">
                  <c:v>8</c:v>
                </c:pt>
                <c:pt idx="1">
                  <c:v>39</c:v>
                </c:pt>
                <c:pt idx="2">
                  <c:v>0</c:v>
                </c:pt>
                <c:pt idx="3">
                  <c:v>30</c:v>
                </c:pt>
                <c:pt idx="4">
                  <c:v>0</c:v>
                </c:pt>
                <c:pt idx="5">
                  <c:v>27</c:v>
                </c:pt>
                <c:pt idx="6">
                  <c:v>34</c:v>
                </c:pt>
                <c:pt idx="7">
                  <c:v>17</c:v>
                </c:pt>
                <c:pt idx="8">
                  <c:v>76</c:v>
                </c:pt>
                <c:pt idx="9">
                  <c:v>0</c:v>
                </c:pt>
                <c:pt idx="10">
                  <c:v>0</c:v>
                </c:pt>
                <c:pt idx="11">
                  <c:v>32</c:v>
                </c:pt>
                <c:pt idx="12">
                  <c:v>0</c:v>
                </c:pt>
                <c:pt idx="13">
                  <c:v>0</c:v>
                </c:pt>
                <c:pt idx="14">
                  <c:v>21</c:v>
                </c:pt>
                <c:pt idx="15">
                  <c:v>17</c:v>
                </c:pt>
                <c:pt idx="16">
                  <c:v>10</c:v>
                </c:pt>
                <c:pt idx="17">
                  <c:v>54</c:v>
                </c:pt>
                <c:pt idx="18">
                  <c:v>26</c:v>
                </c:pt>
                <c:pt idx="19">
                  <c:v>0</c:v>
                </c:pt>
                <c:pt idx="20">
                  <c:v>0</c:v>
                </c:pt>
                <c:pt idx="21">
                  <c:v>35</c:v>
                </c:pt>
                <c:pt idx="22">
                  <c:v>0</c:v>
                </c:pt>
                <c:pt idx="23">
                  <c:v>25</c:v>
                </c:pt>
                <c:pt idx="24">
                  <c:v>0</c:v>
                </c:pt>
                <c:pt idx="25">
                  <c:v>23</c:v>
                </c:pt>
                <c:pt idx="26">
                  <c:v>0</c:v>
                </c:pt>
                <c:pt idx="27">
                  <c:v>31</c:v>
                </c:pt>
                <c:pt idx="28">
                  <c:v>18</c:v>
                </c:pt>
                <c:pt idx="29">
                  <c:v>10</c:v>
                </c:pt>
                <c:pt idx="30">
                  <c:v>0</c:v>
                </c:pt>
              </c:numCache>
            </c:numRef>
          </c:val>
          <c:smooth val="0"/>
          <c:extLst>
            <c:ext xmlns:c16="http://schemas.microsoft.com/office/drawing/2014/chart" uri="{C3380CC4-5D6E-409C-BE32-E72D297353CC}">
              <c16:uniqueId val="{00000001-545C-424B-A9E0-81D9B9715F7E}"/>
            </c:ext>
          </c:extLst>
        </c:ser>
        <c:ser>
          <c:idx val="2"/>
          <c:order val="2"/>
          <c:tx>
            <c:strRef>
              <c:f>Sheet1!$D$1</c:f>
              <c:strCache>
                <c:ptCount val="1"/>
                <c:pt idx="0">
                  <c:v>pwc_singapore</c:v>
                </c:pt>
              </c:strCache>
            </c:strRef>
          </c:tx>
          <c:spPr>
            <a:ln w="28575" cap="rnd">
              <a:solidFill>
                <a:schemeClr val="accent3"/>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Sheet1!$D$2:$D$32</c:f>
              <c:numCache>
                <c:formatCode>General</c:formatCode>
                <c:ptCount val="31"/>
                <c:pt idx="0">
                  <c:v>0</c:v>
                </c:pt>
                <c:pt idx="1">
                  <c:v>0</c:v>
                </c:pt>
                <c:pt idx="2">
                  <c:v>0</c:v>
                </c:pt>
                <c:pt idx="3">
                  <c:v>68</c:v>
                </c:pt>
                <c:pt idx="4">
                  <c:v>41</c:v>
                </c:pt>
                <c:pt idx="5">
                  <c:v>0</c:v>
                </c:pt>
                <c:pt idx="6">
                  <c:v>84</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69</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545C-424B-A9E0-81D9B9715F7E}"/>
            </c:ext>
          </c:extLst>
        </c:ser>
        <c:ser>
          <c:idx val="3"/>
          <c:order val="3"/>
          <c:tx>
            <c:strRef>
              <c:f>Sheet1!$E$1</c:f>
              <c:strCache>
                <c:ptCount val="1"/>
                <c:pt idx="0">
                  <c:v>eysgcareers</c:v>
                </c:pt>
              </c:strCache>
            </c:strRef>
          </c:tx>
          <c:spPr>
            <a:ln w="28575" cap="rnd">
              <a:solidFill>
                <a:schemeClr val="accent4"/>
              </a:solidFill>
              <a:round/>
            </a:ln>
            <a:effectLst/>
          </c:spPr>
          <c:marker>
            <c:symbol val="none"/>
          </c:marker>
          <c:cat>
            <c:numRef>
              <c:f>Sheet1!$A$2:$A$32</c:f>
              <c:numCache>
                <c:formatCode>m/d/yyyy</c:formatCode>
                <c:ptCount val="31"/>
                <c:pt idx="0">
                  <c:v>44044</c:v>
                </c:pt>
                <c:pt idx="1">
                  <c:v>44045</c:v>
                </c:pt>
                <c:pt idx="2">
                  <c:v>44046</c:v>
                </c:pt>
                <c:pt idx="3">
                  <c:v>44047</c:v>
                </c:pt>
                <c:pt idx="4">
                  <c:v>44048</c:v>
                </c:pt>
                <c:pt idx="5">
                  <c:v>44049</c:v>
                </c:pt>
                <c:pt idx="6">
                  <c:v>44050</c:v>
                </c:pt>
                <c:pt idx="7">
                  <c:v>44051</c:v>
                </c:pt>
                <c:pt idx="8">
                  <c:v>44052</c:v>
                </c:pt>
                <c:pt idx="9">
                  <c:v>44053</c:v>
                </c:pt>
                <c:pt idx="10">
                  <c:v>44054</c:v>
                </c:pt>
                <c:pt idx="11">
                  <c:v>44055</c:v>
                </c:pt>
                <c:pt idx="12">
                  <c:v>44056</c:v>
                </c:pt>
                <c:pt idx="13">
                  <c:v>44057</c:v>
                </c:pt>
                <c:pt idx="14">
                  <c:v>44058</c:v>
                </c:pt>
                <c:pt idx="15">
                  <c:v>44059</c:v>
                </c:pt>
                <c:pt idx="16">
                  <c:v>44060</c:v>
                </c:pt>
                <c:pt idx="17">
                  <c:v>44061</c:v>
                </c:pt>
                <c:pt idx="18">
                  <c:v>44062</c:v>
                </c:pt>
                <c:pt idx="19">
                  <c:v>44063</c:v>
                </c:pt>
                <c:pt idx="20">
                  <c:v>44064</c:v>
                </c:pt>
                <c:pt idx="21">
                  <c:v>44065</c:v>
                </c:pt>
                <c:pt idx="22">
                  <c:v>44066</c:v>
                </c:pt>
                <c:pt idx="23">
                  <c:v>44067</c:v>
                </c:pt>
                <c:pt idx="24">
                  <c:v>44068</c:v>
                </c:pt>
                <c:pt idx="25">
                  <c:v>44069</c:v>
                </c:pt>
                <c:pt idx="26">
                  <c:v>44070</c:v>
                </c:pt>
                <c:pt idx="27">
                  <c:v>44071</c:v>
                </c:pt>
                <c:pt idx="28">
                  <c:v>44072</c:v>
                </c:pt>
                <c:pt idx="29">
                  <c:v>44073</c:v>
                </c:pt>
                <c:pt idx="30">
                  <c:v>44074</c:v>
                </c:pt>
              </c:numCache>
            </c:numRef>
          </c:cat>
          <c:val>
            <c:numRef>
              <c:f>Sheet1!$E$2:$E$32</c:f>
              <c:numCache>
                <c:formatCode>General</c:formatCode>
                <c:ptCount val="31"/>
                <c:pt idx="0">
                  <c:v>0</c:v>
                </c:pt>
                <c:pt idx="1">
                  <c:v>0</c:v>
                </c:pt>
                <c:pt idx="2">
                  <c:v>0</c:v>
                </c:pt>
                <c:pt idx="3">
                  <c:v>85</c:v>
                </c:pt>
                <c:pt idx="4">
                  <c:v>0</c:v>
                </c:pt>
                <c:pt idx="5">
                  <c:v>0</c:v>
                </c:pt>
                <c:pt idx="6">
                  <c:v>77</c:v>
                </c:pt>
                <c:pt idx="7">
                  <c:v>0</c:v>
                </c:pt>
                <c:pt idx="8">
                  <c:v>58</c:v>
                </c:pt>
                <c:pt idx="9">
                  <c:v>0</c:v>
                </c:pt>
                <c:pt idx="10">
                  <c:v>0</c:v>
                </c:pt>
                <c:pt idx="11">
                  <c:v>14</c:v>
                </c:pt>
                <c:pt idx="12">
                  <c:v>0</c:v>
                </c:pt>
                <c:pt idx="13">
                  <c:v>33</c:v>
                </c:pt>
                <c:pt idx="14">
                  <c:v>0</c:v>
                </c:pt>
                <c:pt idx="15">
                  <c:v>10</c:v>
                </c:pt>
                <c:pt idx="16">
                  <c:v>0</c:v>
                </c:pt>
                <c:pt idx="17">
                  <c:v>18</c:v>
                </c:pt>
                <c:pt idx="18">
                  <c:v>14</c:v>
                </c:pt>
                <c:pt idx="19">
                  <c:v>0</c:v>
                </c:pt>
                <c:pt idx="20">
                  <c:v>22</c:v>
                </c:pt>
                <c:pt idx="21">
                  <c:v>0</c:v>
                </c:pt>
                <c:pt idx="22">
                  <c:v>0</c:v>
                </c:pt>
                <c:pt idx="23">
                  <c:v>28</c:v>
                </c:pt>
                <c:pt idx="24">
                  <c:v>0</c:v>
                </c:pt>
                <c:pt idx="25">
                  <c:v>9</c:v>
                </c:pt>
                <c:pt idx="26">
                  <c:v>0</c:v>
                </c:pt>
                <c:pt idx="27">
                  <c:v>0</c:v>
                </c:pt>
                <c:pt idx="28">
                  <c:v>0</c:v>
                </c:pt>
                <c:pt idx="29">
                  <c:v>0</c:v>
                </c:pt>
                <c:pt idx="30">
                  <c:v>19</c:v>
                </c:pt>
              </c:numCache>
            </c:numRef>
          </c:val>
          <c:smooth val="0"/>
          <c:extLst>
            <c:ext xmlns:c16="http://schemas.microsoft.com/office/drawing/2014/chart" uri="{C3380CC4-5D6E-409C-BE32-E72D297353CC}">
              <c16:uniqueId val="{00000003-545C-424B-A9E0-81D9B9715F7E}"/>
            </c:ext>
          </c:extLst>
        </c:ser>
        <c:dLbls>
          <c:showLegendKey val="0"/>
          <c:showVal val="0"/>
          <c:showCatName val="0"/>
          <c:showSerName val="0"/>
          <c:showPercent val="0"/>
          <c:showBubbleSize val="0"/>
        </c:dLbls>
        <c:smooth val="0"/>
        <c:axId val="381266928"/>
        <c:axId val="381269552"/>
      </c:lineChart>
      <c:dateAx>
        <c:axId val="38126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69552"/>
        <c:crosses val="autoZero"/>
        <c:auto val="1"/>
        <c:lblOffset val="100"/>
        <c:baseTimeUnit val="days"/>
      </c:dateAx>
      <c:valAx>
        <c:axId val="38126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6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56AA6-40FB-4AF0-BDCA-3CD1E018DED7}"/>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9DBD9700-6153-4BEF-BC9A-5FD5E912731A}"/>
              </a:ext>
            </a:extLst>
          </p:cNvPr>
          <p:cNvSpPr>
            <a:spLocks noGrp="1"/>
          </p:cNvSpPr>
          <p:nvPr>
            <p:ph type="subTitle" idx="1"/>
          </p:nvPr>
        </p:nvSpPr>
        <p:spPr/>
        <p:txBody>
          <a:bodyPr/>
          <a:lstStyle/>
          <a:p>
            <a:r>
              <a:rPr lang="en-US"/>
              <a:t>Universum</a:t>
            </a:r>
          </a:p>
        </p:txBody>
      </p:sp>
    </p:spTree>
    <p:extLst>
      <p:ext uri="{BB962C8B-B14F-4D97-AF65-F5344CB8AC3E}">
        <p14:creationId xmlns:p14="http://schemas.microsoft.com/office/powerpoint/2010/main" val="2973419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B8F71-74CF-4309-8A3A-4FF27F19F2C5}"/>
              </a:ext>
            </a:extLst>
          </p:cNvPr>
          <p:cNvSpPr>
            <a:spLocks noGrp="1"/>
          </p:cNvSpPr>
          <p:nvPr>
            <p:ph type="title"/>
          </p:nvPr>
        </p:nvSpPr>
        <p:spPr/>
        <p:txBody>
          <a:bodyPr/>
          <a:lstStyle/>
          <a:p>
            <a:r>
              <a:rPr lang="en-US"/>
              <a:t>Instagram Key Metrics Table | KPMG Singapore 2020 IG</a:t>
            </a:r>
          </a:p>
        </p:txBody>
      </p:sp>
      <p:graphicFrame>
        <p:nvGraphicFramePr>
          <p:cNvPr id="5" name="Table Placeholder 4">
            <a:extLst>
              <a:ext uri="{FF2B5EF4-FFF2-40B4-BE49-F238E27FC236}">
                <a16:creationId xmlns:a16="http://schemas.microsoft.com/office/drawing/2014/main" id="{9305B02A-A90F-4322-AA74-1AB2CBFA2E5B}"/>
              </a:ext>
            </a:extLst>
          </p:cNvPr>
          <p:cNvGraphicFramePr>
            <a:graphicFrameLocks noGrp="1"/>
          </p:cNvGraphicFramePr>
          <p:nvPr>
            <p:ph type="tbl" sz="quarter" idx="13"/>
            <p:extLst>
              <p:ext uri="{D42A27DB-BD31-4B8C-83A1-F6EECF244321}">
                <p14:modId xmlns:p14="http://schemas.microsoft.com/office/powerpoint/2010/main" val="60599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3751963"/>
                    </a:ext>
                  </a:extLst>
                </a:gridCol>
                <a:gridCol w="658368">
                  <a:extLst>
                    <a:ext uri="{9D8B030D-6E8A-4147-A177-3AD203B41FA5}">
                      <a16:colId xmlns:a16="http://schemas.microsoft.com/office/drawing/2014/main" val="2213593079"/>
                    </a:ext>
                  </a:extLst>
                </a:gridCol>
                <a:gridCol w="658368">
                  <a:extLst>
                    <a:ext uri="{9D8B030D-6E8A-4147-A177-3AD203B41FA5}">
                      <a16:colId xmlns:a16="http://schemas.microsoft.com/office/drawing/2014/main" val="2655313263"/>
                    </a:ext>
                  </a:extLst>
                </a:gridCol>
                <a:gridCol w="658368">
                  <a:extLst>
                    <a:ext uri="{9D8B030D-6E8A-4147-A177-3AD203B41FA5}">
                      <a16:colId xmlns:a16="http://schemas.microsoft.com/office/drawing/2014/main" val="4187847532"/>
                    </a:ext>
                  </a:extLst>
                </a:gridCol>
                <a:gridCol w="658368">
                  <a:extLst>
                    <a:ext uri="{9D8B030D-6E8A-4147-A177-3AD203B41FA5}">
                      <a16:colId xmlns:a16="http://schemas.microsoft.com/office/drawing/2014/main" val="3448619425"/>
                    </a:ext>
                  </a:extLst>
                </a:gridCol>
                <a:gridCol w="658368">
                  <a:extLst>
                    <a:ext uri="{9D8B030D-6E8A-4147-A177-3AD203B41FA5}">
                      <a16:colId xmlns:a16="http://schemas.microsoft.com/office/drawing/2014/main" val="660198362"/>
                    </a:ext>
                  </a:extLst>
                </a:gridCol>
                <a:gridCol w="658368">
                  <a:extLst>
                    <a:ext uri="{9D8B030D-6E8A-4147-A177-3AD203B41FA5}">
                      <a16:colId xmlns:a16="http://schemas.microsoft.com/office/drawing/2014/main" val="1365604961"/>
                    </a:ext>
                  </a:extLst>
                </a:gridCol>
                <a:gridCol w="658368">
                  <a:extLst>
                    <a:ext uri="{9D8B030D-6E8A-4147-A177-3AD203B41FA5}">
                      <a16:colId xmlns:a16="http://schemas.microsoft.com/office/drawing/2014/main" val="4080934948"/>
                    </a:ext>
                  </a:extLst>
                </a:gridCol>
                <a:gridCol w="658368">
                  <a:extLst>
                    <a:ext uri="{9D8B030D-6E8A-4147-A177-3AD203B41FA5}">
                      <a16:colId xmlns:a16="http://schemas.microsoft.com/office/drawing/2014/main" val="605423822"/>
                    </a:ext>
                  </a:extLst>
                </a:gridCol>
                <a:gridCol w="658368">
                  <a:extLst>
                    <a:ext uri="{9D8B030D-6E8A-4147-A177-3AD203B41FA5}">
                      <a16:colId xmlns:a16="http://schemas.microsoft.com/office/drawing/2014/main" val="20340183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87115335"/>
                  </a:ext>
                </a:extLst>
              </a:tr>
              <a:tr h="370840">
                <a:tc>
                  <a:txBody>
                    <a:bodyPr/>
                    <a:lstStyle/>
                    <a:p>
                      <a:r>
                        <a:rPr lang="en-US" sz="1000"/>
                        <a:t>deloittesingapore</a:t>
                      </a:r>
                    </a:p>
                  </a:txBody>
                  <a:tcPr/>
                </a:tc>
                <a:tc>
                  <a:txBody>
                    <a:bodyPr/>
                    <a:lstStyle/>
                    <a:p>
                      <a:r>
                        <a:rPr lang="en-US" sz="1000"/>
                        <a:t>5125</a:t>
                      </a:r>
                    </a:p>
                  </a:txBody>
                  <a:tcPr/>
                </a:tc>
                <a:tc>
                  <a:txBody>
                    <a:bodyPr/>
                    <a:lstStyle/>
                    <a:p>
                      <a:r>
                        <a:rPr lang="en-US" sz="1000"/>
                        <a:t>n/a</a:t>
                      </a:r>
                    </a:p>
                  </a:txBody>
                  <a:tcPr/>
                </a:tc>
                <a:tc>
                  <a:txBody>
                    <a:bodyPr/>
                    <a:lstStyle/>
                    <a:p>
                      <a:r>
                        <a:rPr lang="en-US" sz="1000"/>
                        <a:t>22</a:t>
                      </a:r>
                    </a:p>
                  </a:txBody>
                  <a:tcPr/>
                </a:tc>
                <a:tc>
                  <a:txBody>
                    <a:bodyPr/>
                    <a:lstStyle/>
                    <a:p>
                      <a:r>
                        <a:rPr lang="en-US" sz="1000"/>
                        <a:t>2</a:t>
                      </a:r>
                    </a:p>
                  </a:txBody>
                  <a:tcPr/>
                </a:tc>
                <a:tc>
                  <a:txBody>
                    <a:bodyPr/>
                    <a:lstStyle/>
                    <a:p>
                      <a:r>
                        <a:rPr lang="en-US" sz="1000"/>
                        <a:t>2</a:t>
                      </a:r>
                    </a:p>
                  </a:txBody>
                  <a:tcPr/>
                </a:tc>
                <a:tc>
                  <a:txBody>
                    <a:bodyPr/>
                    <a:lstStyle/>
                    <a:p>
                      <a:r>
                        <a:rPr lang="en-US" sz="1000"/>
                        <a:t>26</a:t>
                      </a:r>
                    </a:p>
                  </a:txBody>
                  <a:tcPr/>
                </a:tc>
                <a:tc>
                  <a:txBody>
                    <a:bodyPr/>
                    <a:lstStyle/>
                    <a:p>
                      <a:r>
                        <a:rPr lang="en-US" sz="1000"/>
                        <a:t>707</a:t>
                      </a:r>
                    </a:p>
                  </a:txBody>
                  <a:tcPr/>
                </a:tc>
                <a:tc>
                  <a:txBody>
                    <a:bodyPr/>
                    <a:lstStyle/>
                    <a:p>
                      <a:r>
                        <a:rPr lang="en-US" sz="1000"/>
                        <a:t>26</a:t>
                      </a:r>
                    </a:p>
                  </a:txBody>
                  <a:tcPr/>
                </a:tc>
                <a:tc>
                  <a:txBody>
                    <a:bodyPr/>
                    <a:lstStyle/>
                    <a:p>
                      <a:r>
                        <a:rPr lang="en-US" sz="1000"/>
                        <a:t>n/a</a:t>
                      </a:r>
                    </a:p>
                  </a:txBody>
                  <a:tcPr/>
                </a:tc>
                <a:extLst>
                  <a:ext uri="{0D108BD9-81ED-4DB2-BD59-A6C34878D82A}">
                    <a16:rowId xmlns:a16="http://schemas.microsoft.com/office/drawing/2014/main" val="3349756198"/>
                  </a:ext>
                </a:extLst>
              </a:tr>
              <a:tr h="370840">
                <a:tc>
                  <a:txBody>
                    <a:bodyPr/>
                    <a:lstStyle/>
                    <a:p>
                      <a:r>
                        <a:rPr lang="en-US" sz="1000"/>
                        <a:t>pwc_singapore</a:t>
                      </a:r>
                    </a:p>
                  </a:txBody>
                  <a:tcPr/>
                </a:tc>
                <a:tc>
                  <a:txBody>
                    <a:bodyPr/>
                    <a:lstStyle/>
                    <a:p>
                      <a:r>
                        <a:rPr lang="en-US" sz="1000"/>
                        <a:t>2958</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4</a:t>
                      </a:r>
                    </a:p>
                  </a:txBody>
                  <a:tcPr/>
                </a:tc>
                <a:tc>
                  <a:txBody>
                    <a:bodyPr/>
                    <a:lstStyle/>
                    <a:p>
                      <a:r>
                        <a:rPr lang="en-US" sz="1000"/>
                        <a:t>260</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1205910590"/>
                  </a:ext>
                </a:extLst>
              </a:tr>
              <a:tr h="370840">
                <a:tc>
                  <a:txBody>
                    <a:bodyPr/>
                    <a:lstStyle/>
                    <a:p>
                      <a:r>
                        <a:rPr lang="en-US" sz="1000"/>
                        <a:t>kpmgsingapore</a:t>
                      </a:r>
                    </a:p>
                  </a:txBody>
                  <a:tcPr/>
                </a:tc>
                <a:tc>
                  <a:txBody>
                    <a:bodyPr/>
                    <a:lstStyle/>
                    <a:p>
                      <a:r>
                        <a:rPr lang="en-US" sz="1000"/>
                        <a:t>2416</a:t>
                      </a:r>
                    </a:p>
                  </a:txBody>
                  <a:tcPr/>
                </a:tc>
                <a:tc>
                  <a:txBody>
                    <a:bodyPr/>
                    <a:lstStyle/>
                    <a:p>
                      <a:r>
                        <a:rPr lang="en-US" sz="1000"/>
                        <a:t>n/a</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285</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3262991834"/>
                  </a:ext>
                </a:extLst>
              </a:tr>
              <a:tr h="370840">
                <a:tc>
                  <a:txBody>
                    <a:bodyPr/>
                    <a:lstStyle/>
                    <a:p>
                      <a:r>
                        <a:rPr lang="en-US" sz="1000"/>
                        <a:t>eysgcareers</a:t>
                      </a:r>
                    </a:p>
                  </a:txBody>
                  <a:tcPr/>
                </a:tc>
                <a:tc>
                  <a:txBody>
                    <a:bodyPr/>
                    <a:lstStyle/>
                    <a:p>
                      <a:r>
                        <a:rPr lang="en-US" sz="1000"/>
                        <a:t>2270</a:t>
                      </a:r>
                    </a:p>
                  </a:txBody>
                  <a:tcPr/>
                </a:tc>
                <a:tc>
                  <a:txBody>
                    <a:bodyPr/>
                    <a:lstStyle/>
                    <a:p>
                      <a:r>
                        <a:rPr lang="en-US" sz="1000"/>
                        <a:t>49</a:t>
                      </a:r>
                    </a:p>
                  </a:txBody>
                  <a:tcPr/>
                </a:tc>
                <a:tc>
                  <a:txBody>
                    <a:bodyPr/>
                    <a:lstStyle/>
                    <a:p>
                      <a:r>
                        <a:rPr lang="en-US" sz="1000"/>
                        <a:t>3</a:t>
                      </a:r>
                    </a:p>
                  </a:txBody>
                  <a:tcPr/>
                </a:tc>
                <a:tc>
                  <a:txBody>
                    <a:bodyPr/>
                    <a:lstStyle/>
                    <a:p>
                      <a:r>
                        <a:rPr lang="en-US" sz="1000"/>
                        <a:t>2</a:t>
                      </a:r>
                    </a:p>
                  </a:txBody>
                  <a:tcPr/>
                </a:tc>
                <a:tc>
                  <a:txBody>
                    <a:bodyPr/>
                    <a:lstStyle/>
                    <a:p>
                      <a:r>
                        <a:rPr lang="en-US" sz="1000"/>
                        <a:t>7</a:t>
                      </a:r>
                    </a:p>
                  </a:txBody>
                  <a:tcPr/>
                </a:tc>
                <a:tc>
                  <a:txBody>
                    <a:bodyPr/>
                    <a:lstStyle/>
                    <a:p>
                      <a:r>
                        <a:rPr lang="en-US" sz="1000"/>
                        <a:t>12</a:t>
                      </a:r>
                    </a:p>
                  </a:txBody>
                  <a:tcPr/>
                </a:tc>
                <a:tc>
                  <a:txBody>
                    <a:bodyPr/>
                    <a:lstStyle/>
                    <a:p>
                      <a:r>
                        <a:rPr lang="en-US" sz="1000"/>
                        <a:t>386</a:t>
                      </a:r>
                    </a:p>
                  </a:txBody>
                  <a:tcPr/>
                </a:tc>
                <a:tc>
                  <a:txBody>
                    <a:bodyPr/>
                    <a:lstStyle/>
                    <a:p>
                      <a:r>
                        <a:rPr lang="en-US" sz="1000"/>
                        <a:t>1</a:t>
                      </a:r>
                    </a:p>
                  </a:txBody>
                  <a:tcPr/>
                </a:tc>
                <a:tc>
                  <a:txBody>
                    <a:bodyPr/>
                    <a:lstStyle/>
                    <a:p>
                      <a:r>
                        <a:rPr lang="en-US" sz="1000"/>
                        <a:t>1.4365 %</a:t>
                      </a:r>
                    </a:p>
                  </a:txBody>
                  <a:tcPr/>
                </a:tc>
                <a:extLst>
                  <a:ext uri="{0D108BD9-81ED-4DB2-BD59-A6C34878D82A}">
                    <a16:rowId xmlns:a16="http://schemas.microsoft.com/office/drawing/2014/main" val="1435222504"/>
                  </a:ext>
                </a:extLst>
              </a:tr>
            </a:tbl>
          </a:graphicData>
        </a:graphic>
      </p:graphicFrame>
      <p:sp>
        <p:nvSpPr>
          <p:cNvPr id="4" name="Text Placeholder 3">
            <a:extLst>
              <a:ext uri="{FF2B5EF4-FFF2-40B4-BE49-F238E27FC236}">
                <a16:creationId xmlns:a16="http://schemas.microsoft.com/office/drawing/2014/main" id="{A27124CF-DF55-4051-B6A1-E60CB2C59376}"/>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661451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6BFEB-40DA-4426-A6FF-DA79B8F8395A}"/>
              </a:ext>
            </a:extLst>
          </p:cNvPr>
          <p:cNvSpPr>
            <a:spLocks noGrp="1"/>
          </p:cNvSpPr>
          <p:nvPr>
            <p:ph type="title"/>
          </p:nvPr>
        </p:nvSpPr>
        <p:spPr/>
        <p:txBody>
          <a:bodyPr/>
          <a:lstStyle/>
          <a:p>
            <a:r>
              <a:rPr lang="en-US"/>
              <a:t>Instagram Followers Total | KPMG Singapore 2020 IG</a:t>
            </a:r>
          </a:p>
        </p:txBody>
      </p:sp>
      <p:graphicFrame>
        <p:nvGraphicFramePr>
          <p:cNvPr id="6" name="Chart Placeholder 5">
            <a:extLst>
              <a:ext uri="{FF2B5EF4-FFF2-40B4-BE49-F238E27FC236}">
                <a16:creationId xmlns:a16="http://schemas.microsoft.com/office/drawing/2014/main" id="{DEDBE728-9213-4E7F-9293-D9053728D5B4}"/>
              </a:ext>
            </a:extLst>
          </p:cNvPr>
          <p:cNvGraphicFramePr>
            <a:graphicFrameLocks noGrp="1"/>
          </p:cNvGraphicFramePr>
          <p:nvPr>
            <p:ph type="chart" sz="quarter" idx="13"/>
            <p:extLst>
              <p:ext uri="{D42A27DB-BD31-4B8C-83A1-F6EECF244321}">
                <p14:modId xmlns:p14="http://schemas.microsoft.com/office/powerpoint/2010/main" val="587660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96BE35-231D-4730-9C04-14DA921BF861}"/>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486C140E-B4D3-4E68-A877-794B8C059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3477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90A4C-957F-4F07-8422-ADB79D5EAEB2}"/>
              </a:ext>
            </a:extLst>
          </p:cNvPr>
          <p:cNvSpPr>
            <a:spLocks noGrp="1"/>
          </p:cNvSpPr>
          <p:nvPr>
            <p:ph type="title"/>
          </p:nvPr>
        </p:nvSpPr>
        <p:spPr/>
        <p:txBody>
          <a:bodyPr/>
          <a:lstStyle/>
          <a:p>
            <a:r>
              <a:rPr lang="en-US"/>
              <a:t>Instagram Followers Change Rate | KPMG Singapore 2020 IG</a:t>
            </a:r>
          </a:p>
        </p:txBody>
      </p:sp>
      <p:graphicFrame>
        <p:nvGraphicFramePr>
          <p:cNvPr id="6" name="Chart Placeholder 5">
            <a:extLst>
              <a:ext uri="{FF2B5EF4-FFF2-40B4-BE49-F238E27FC236}">
                <a16:creationId xmlns:a16="http://schemas.microsoft.com/office/drawing/2014/main" id="{F1571801-072A-4E30-A898-97F01166C182}"/>
              </a:ext>
            </a:extLst>
          </p:cNvPr>
          <p:cNvGraphicFramePr>
            <a:graphicFrameLocks noGrp="1"/>
          </p:cNvGraphicFramePr>
          <p:nvPr>
            <p:ph type="chart" sz="quarter" idx="13"/>
            <p:extLst>
              <p:ext uri="{D42A27DB-BD31-4B8C-83A1-F6EECF244321}">
                <p14:modId xmlns:p14="http://schemas.microsoft.com/office/powerpoint/2010/main" val="1588038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88CA1-7F5B-448B-BD24-9592023B6444}"/>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51135590-9FA1-42B3-84BE-7FA9BA370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17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10EAF-9461-46BB-93AD-766E9B85BFB2}"/>
              </a:ext>
            </a:extLst>
          </p:cNvPr>
          <p:cNvSpPr>
            <a:spLocks noGrp="1"/>
          </p:cNvSpPr>
          <p:nvPr>
            <p:ph type="title"/>
          </p:nvPr>
        </p:nvSpPr>
        <p:spPr/>
        <p:txBody>
          <a:bodyPr/>
          <a:lstStyle/>
          <a:p>
            <a:r>
              <a:rPr lang="en-US"/>
              <a:t>Instagram Posts Table | KPMG Singapore 2020 IG - 1 of 25</a:t>
            </a:r>
          </a:p>
        </p:txBody>
      </p:sp>
      <p:graphicFrame>
        <p:nvGraphicFramePr>
          <p:cNvPr id="5" name="Table Placeholder 4">
            <a:extLst>
              <a:ext uri="{FF2B5EF4-FFF2-40B4-BE49-F238E27FC236}">
                <a16:creationId xmlns:a16="http://schemas.microsoft.com/office/drawing/2014/main" id="{BCB36703-8F7A-4B45-BB7C-9D2CF940FB7C}"/>
              </a:ext>
            </a:extLst>
          </p:cNvPr>
          <p:cNvGraphicFramePr>
            <a:graphicFrameLocks noGrp="1"/>
          </p:cNvGraphicFramePr>
          <p:nvPr>
            <p:ph type="tbl" sz="quarter" idx="13"/>
            <p:extLst>
              <p:ext uri="{D42A27DB-BD31-4B8C-83A1-F6EECF244321}">
                <p14:modId xmlns:p14="http://schemas.microsoft.com/office/powerpoint/2010/main" val="3740695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63730271"/>
                    </a:ext>
                  </a:extLst>
                </a:gridCol>
                <a:gridCol w="1810512">
                  <a:extLst>
                    <a:ext uri="{9D8B030D-6E8A-4147-A177-3AD203B41FA5}">
                      <a16:colId xmlns:a16="http://schemas.microsoft.com/office/drawing/2014/main" val="468062398"/>
                    </a:ext>
                  </a:extLst>
                </a:gridCol>
                <a:gridCol w="822960">
                  <a:extLst>
                    <a:ext uri="{9D8B030D-6E8A-4147-A177-3AD203B41FA5}">
                      <a16:colId xmlns:a16="http://schemas.microsoft.com/office/drawing/2014/main" val="748156119"/>
                    </a:ext>
                  </a:extLst>
                </a:gridCol>
                <a:gridCol w="822960">
                  <a:extLst>
                    <a:ext uri="{9D8B030D-6E8A-4147-A177-3AD203B41FA5}">
                      <a16:colId xmlns:a16="http://schemas.microsoft.com/office/drawing/2014/main" val="2901864403"/>
                    </a:ext>
                  </a:extLst>
                </a:gridCol>
                <a:gridCol w="822960">
                  <a:extLst>
                    <a:ext uri="{9D8B030D-6E8A-4147-A177-3AD203B41FA5}">
                      <a16:colId xmlns:a16="http://schemas.microsoft.com/office/drawing/2014/main" val="4123364718"/>
                    </a:ext>
                  </a:extLst>
                </a:gridCol>
                <a:gridCol w="822960">
                  <a:extLst>
                    <a:ext uri="{9D8B030D-6E8A-4147-A177-3AD203B41FA5}">
                      <a16:colId xmlns:a16="http://schemas.microsoft.com/office/drawing/2014/main" val="1695821287"/>
                    </a:ext>
                  </a:extLst>
                </a:gridCol>
                <a:gridCol w="822960">
                  <a:extLst>
                    <a:ext uri="{9D8B030D-6E8A-4147-A177-3AD203B41FA5}">
                      <a16:colId xmlns:a16="http://schemas.microsoft.com/office/drawing/2014/main" val="3200216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838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eysgcareers - 2020-08-31 18:50:27</a:t>
                      </a:r>
                      <a:r>
                        <a:rPr kumimoji="0" lang="en-US" sz="1000" b="0" i="0" u="none" strike="noStrike" kern="1200" cap="none" spc="0" normalizeH="0" baseline="0" noProof="0">
                          <a:ln>
                            <a:noFill/>
                          </a:ln>
                          <a:solidFill>
                            <a:prstClr val="black"/>
                          </a:solidFill>
                          <a:effectLst/>
                          <a:uLnTx/>
                          <a:uFillTx/>
                          <a:latin typeface="+mn-lt"/>
                          <a:ea typeface="+mn-ea"/>
                          <a:cs typeface="+mn-cs"/>
                        </a:rPr>
                        <a:t>
 If you want to see how your ideas can change the world, apply now and be part of a team tackling the mode pressing challenges facing businesses in corporate finance!
Apply now to #EYCorporateFinanceWomanOfTheYear : www.ey.com/cfwy 
RSVP For the 14 September pre-challenge virtual networking e-ticket at http://go.ey.com/EYCFWY
#SheBelongs #BetterWorkingWorld #WomenInTransactions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https://www.instagram.com/p/CEjQtOIF_26/media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2247952"/>
                  </a:ext>
                </a:extLst>
              </a:tr>
            </a:tbl>
          </a:graphicData>
        </a:graphic>
      </p:graphicFrame>
      <p:sp>
        <p:nvSpPr>
          <p:cNvPr id="4" name="Text Placeholder 3">
            <a:extLst>
              <a:ext uri="{FF2B5EF4-FFF2-40B4-BE49-F238E27FC236}">
                <a16:creationId xmlns:a16="http://schemas.microsoft.com/office/drawing/2014/main" id="{238D86E3-AC6A-49EF-880A-8E364AA64D4A}"/>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011509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6EDD4-5883-44BF-86E9-615C5AA49F9A}"/>
              </a:ext>
            </a:extLst>
          </p:cNvPr>
          <p:cNvSpPr>
            <a:spLocks noGrp="1"/>
          </p:cNvSpPr>
          <p:nvPr>
            <p:ph type="title"/>
          </p:nvPr>
        </p:nvSpPr>
        <p:spPr/>
        <p:txBody>
          <a:bodyPr/>
          <a:lstStyle/>
          <a:p>
            <a:r>
              <a:rPr lang="en-US"/>
              <a:t>Instagram Posts Table | KPMG Singapore 2020 IG - 2 of 25</a:t>
            </a:r>
          </a:p>
        </p:txBody>
      </p:sp>
      <p:graphicFrame>
        <p:nvGraphicFramePr>
          <p:cNvPr id="5" name="Table Placeholder 4">
            <a:extLst>
              <a:ext uri="{FF2B5EF4-FFF2-40B4-BE49-F238E27FC236}">
                <a16:creationId xmlns:a16="http://schemas.microsoft.com/office/drawing/2014/main" id="{ADF1B35A-18C5-4C95-AF1C-383399E04271}"/>
              </a:ext>
            </a:extLst>
          </p:cNvPr>
          <p:cNvGraphicFramePr>
            <a:graphicFrameLocks noGrp="1"/>
          </p:cNvGraphicFramePr>
          <p:nvPr>
            <p:ph type="tbl" sz="quarter" idx="13"/>
            <p:extLst>
              <p:ext uri="{D42A27DB-BD31-4B8C-83A1-F6EECF244321}">
                <p14:modId xmlns:p14="http://schemas.microsoft.com/office/powerpoint/2010/main" val="2282840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3905739"/>
                    </a:ext>
                  </a:extLst>
                </a:gridCol>
                <a:gridCol w="1810512">
                  <a:extLst>
                    <a:ext uri="{9D8B030D-6E8A-4147-A177-3AD203B41FA5}">
                      <a16:colId xmlns:a16="http://schemas.microsoft.com/office/drawing/2014/main" val="3581218715"/>
                    </a:ext>
                  </a:extLst>
                </a:gridCol>
                <a:gridCol w="822960">
                  <a:extLst>
                    <a:ext uri="{9D8B030D-6E8A-4147-A177-3AD203B41FA5}">
                      <a16:colId xmlns:a16="http://schemas.microsoft.com/office/drawing/2014/main" val="2291515467"/>
                    </a:ext>
                  </a:extLst>
                </a:gridCol>
                <a:gridCol w="822960">
                  <a:extLst>
                    <a:ext uri="{9D8B030D-6E8A-4147-A177-3AD203B41FA5}">
                      <a16:colId xmlns:a16="http://schemas.microsoft.com/office/drawing/2014/main" val="2739236306"/>
                    </a:ext>
                  </a:extLst>
                </a:gridCol>
                <a:gridCol w="822960">
                  <a:extLst>
                    <a:ext uri="{9D8B030D-6E8A-4147-A177-3AD203B41FA5}">
                      <a16:colId xmlns:a16="http://schemas.microsoft.com/office/drawing/2014/main" val="3657652082"/>
                    </a:ext>
                  </a:extLst>
                </a:gridCol>
                <a:gridCol w="822960">
                  <a:extLst>
                    <a:ext uri="{9D8B030D-6E8A-4147-A177-3AD203B41FA5}">
                      <a16:colId xmlns:a16="http://schemas.microsoft.com/office/drawing/2014/main" val="2897672137"/>
                    </a:ext>
                  </a:extLst>
                </a:gridCol>
                <a:gridCol w="822960">
                  <a:extLst>
                    <a:ext uri="{9D8B030D-6E8A-4147-A177-3AD203B41FA5}">
                      <a16:colId xmlns:a16="http://schemas.microsoft.com/office/drawing/2014/main" val="2643390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70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- 2020-08-30 12:00:20</a:t>
                      </a:r>
                      <a:r>
                        <a:rPr kumimoji="0" lang="en-US" sz="1000" b="0" i="0" u="none" strike="noStrike" kern="1200" cap="none" spc="0" normalizeH="0" baseline="0" noProof="0">
                          <a:ln>
                            <a:noFill/>
                          </a:ln>
                          <a:solidFill>
                            <a:prstClr val="black"/>
                          </a:solidFill>
                          <a:effectLst/>
                          <a:uLnTx/>
                          <a:uFillTx/>
                          <a:latin typeface="+mn-lt"/>
                          <a:ea typeface="+mn-ea"/>
                          <a:cs typeface="+mn-cs"/>
                        </a:rPr>
                        <a:t>
 [Everyday Impact: Deloitte UK]
#COVID19 has threatened the survival of many social enterprises, risking the support they provide to those in need. 
#DeloitteUK has donated to the NOW Group, a social enterprise that provides employment training and guidance to people with learning difficulties and autism. We are also supporting the Group with our knowledge, skills, and resources. 
Hear from Maeve Monaghan, CEO of the NOW Group, and Muriel Tafts, Deloitte’s NOW Group Relationship Manager, on how our support has made an #ImpactThatMatters.
Watch the full video via #linkinbio.
#ImpactThatMatters #ConnectForImpact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https://www.instagram.com/p/CEf89MgITC1/media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8150322"/>
                  </a:ext>
                </a:extLst>
              </a:tr>
            </a:tbl>
          </a:graphicData>
        </a:graphic>
      </p:graphicFrame>
      <p:sp>
        <p:nvSpPr>
          <p:cNvPr id="4" name="Text Placeholder 3">
            <a:extLst>
              <a:ext uri="{FF2B5EF4-FFF2-40B4-BE49-F238E27FC236}">
                <a16:creationId xmlns:a16="http://schemas.microsoft.com/office/drawing/2014/main" id="{08310C75-5908-4BF1-B913-C0ED989C7C5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076680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42EA-B11B-4382-BE28-1D1D7C71585F}"/>
              </a:ext>
            </a:extLst>
          </p:cNvPr>
          <p:cNvSpPr>
            <a:spLocks noGrp="1"/>
          </p:cNvSpPr>
          <p:nvPr>
            <p:ph type="title"/>
          </p:nvPr>
        </p:nvSpPr>
        <p:spPr/>
        <p:txBody>
          <a:bodyPr/>
          <a:lstStyle/>
          <a:p>
            <a:r>
              <a:rPr lang="en-US"/>
              <a:t>Instagram Posts Table | KPMG Singapore 2020 IG - 3 of 25</a:t>
            </a:r>
          </a:p>
        </p:txBody>
      </p:sp>
      <p:graphicFrame>
        <p:nvGraphicFramePr>
          <p:cNvPr id="5" name="Table Placeholder 4">
            <a:extLst>
              <a:ext uri="{FF2B5EF4-FFF2-40B4-BE49-F238E27FC236}">
                <a16:creationId xmlns:a16="http://schemas.microsoft.com/office/drawing/2014/main" id="{89DBB3F0-9707-463C-975D-3F9BA116C125}"/>
              </a:ext>
            </a:extLst>
          </p:cNvPr>
          <p:cNvGraphicFramePr>
            <a:graphicFrameLocks noGrp="1"/>
          </p:cNvGraphicFramePr>
          <p:nvPr>
            <p:ph type="tbl" sz="quarter" idx="13"/>
            <p:extLst>
              <p:ext uri="{D42A27DB-BD31-4B8C-83A1-F6EECF244321}">
                <p14:modId xmlns:p14="http://schemas.microsoft.com/office/powerpoint/2010/main" val="3668559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41178052"/>
                    </a:ext>
                  </a:extLst>
                </a:gridCol>
                <a:gridCol w="1810512">
                  <a:extLst>
                    <a:ext uri="{9D8B030D-6E8A-4147-A177-3AD203B41FA5}">
                      <a16:colId xmlns:a16="http://schemas.microsoft.com/office/drawing/2014/main" val="78695539"/>
                    </a:ext>
                  </a:extLst>
                </a:gridCol>
                <a:gridCol w="822960">
                  <a:extLst>
                    <a:ext uri="{9D8B030D-6E8A-4147-A177-3AD203B41FA5}">
                      <a16:colId xmlns:a16="http://schemas.microsoft.com/office/drawing/2014/main" val="319106389"/>
                    </a:ext>
                  </a:extLst>
                </a:gridCol>
                <a:gridCol w="822960">
                  <a:extLst>
                    <a:ext uri="{9D8B030D-6E8A-4147-A177-3AD203B41FA5}">
                      <a16:colId xmlns:a16="http://schemas.microsoft.com/office/drawing/2014/main" val="848352698"/>
                    </a:ext>
                  </a:extLst>
                </a:gridCol>
                <a:gridCol w="822960">
                  <a:extLst>
                    <a:ext uri="{9D8B030D-6E8A-4147-A177-3AD203B41FA5}">
                      <a16:colId xmlns:a16="http://schemas.microsoft.com/office/drawing/2014/main" val="3492711727"/>
                    </a:ext>
                  </a:extLst>
                </a:gridCol>
                <a:gridCol w="822960">
                  <a:extLst>
                    <a:ext uri="{9D8B030D-6E8A-4147-A177-3AD203B41FA5}">
                      <a16:colId xmlns:a16="http://schemas.microsoft.com/office/drawing/2014/main" val="590551811"/>
                    </a:ext>
                  </a:extLst>
                </a:gridCol>
                <a:gridCol w="822960">
                  <a:extLst>
                    <a:ext uri="{9D8B030D-6E8A-4147-A177-3AD203B41FA5}">
                      <a16:colId xmlns:a16="http://schemas.microsoft.com/office/drawing/2014/main" val="406233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128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- 2020-08-29 18:00:12</a:t>
                      </a:r>
                      <a:r>
                        <a:rPr kumimoji="0" lang="en-US" sz="1000" b="0" i="0" u="none" strike="noStrike" kern="1200" cap="none" spc="0" normalizeH="0" baseline="0" noProof="0">
                          <a:ln>
                            <a:noFill/>
                          </a:ln>
                          <a:solidFill>
                            <a:prstClr val="black"/>
                          </a:solidFill>
                          <a:effectLst/>
                          <a:uLnTx/>
                          <a:uFillTx/>
                          <a:latin typeface="+mn-lt"/>
                          <a:ea typeface="+mn-ea"/>
                          <a:cs typeface="+mn-cs"/>
                        </a:rPr>
                        <a:t>
 Monica Boța-Moisin embarked on a journey from Romania to Bali in search of authentic Batik. This risky and unique path that she had undertaken was to enhance her knowledge on the textile industry. The experiences she had there inspired her to develop a legal infrastructure to facilitate the sustainable collaborations between artisans and designers, and fashion stakeholders.
At the One Young World summit in 2019, Monica spoke volumes about her initiative called CIPRI (Cultural Intellectual Property Rights Initiative) that aims to protect the rights of local crafts community and alleviate poverty through the reformation of textile industry.
In this series, Monica will join our host, Ghea, to share her story on how she strengthened her self-confidence to build the initiative despite lacking support from her family. 
#DeloitteWorldClassSEA #ImpactEveryday #Podcast #Deloitte #ImpactThatMatters
Listen to the podcast via #linkinbio.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https://www.instagram.com/p/CEeBWV7H0UX/media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8310841"/>
                  </a:ext>
                </a:extLst>
              </a:tr>
            </a:tbl>
          </a:graphicData>
        </a:graphic>
      </p:graphicFrame>
      <p:sp>
        <p:nvSpPr>
          <p:cNvPr id="4" name="Text Placeholder 3">
            <a:extLst>
              <a:ext uri="{FF2B5EF4-FFF2-40B4-BE49-F238E27FC236}">
                <a16:creationId xmlns:a16="http://schemas.microsoft.com/office/drawing/2014/main" id="{FF538FD8-B7D5-4456-B245-441620C1E2F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263982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1A653-0284-4758-99FC-0D08C69CAAD9}"/>
              </a:ext>
            </a:extLst>
          </p:cNvPr>
          <p:cNvSpPr>
            <a:spLocks noGrp="1"/>
          </p:cNvSpPr>
          <p:nvPr>
            <p:ph type="title"/>
          </p:nvPr>
        </p:nvSpPr>
        <p:spPr/>
        <p:txBody>
          <a:bodyPr/>
          <a:lstStyle/>
          <a:p>
            <a:r>
              <a:rPr lang="en-US"/>
              <a:t>Instagram Posts Table | KPMG Singapore 2020 IG - 4 of 25</a:t>
            </a:r>
          </a:p>
        </p:txBody>
      </p:sp>
      <p:graphicFrame>
        <p:nvGraphicFramePr>
          <p:cNvPr id="5" name="Table Placeholder 4">
            <a:extLst>
              <a:ext uri="{FF2B5EF4-FFF2-40B4-BE49-F238E27FC236}">
                <a16:creationId xmlns:a16="http://schemas.microsoft.com/office/drawing/2014/main" id="{99AEFFE9-B721-4ACC-8F68-7F3F4A058D36}"/>
              </a:ext>
            </a:extLst>
          </p:cNvPr>
          <p:cNvGraphicFramePr>
            <a:graphicFrameLocks noGrp="1"/>
          </p:cNvGraphicFramePr>
          <p:nvPr>
            <p:ph type="tbl" sz="quarter" idx="13"/>
            <p:extLst>
              <p:ext uri="{D42A27DB-BD31-4B8C-83A1-F6EECF244321}">
                <p14:modId xmlns:p14="http://schemas.microsoft.com/office/powerpoint/2010/main" val="163985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84553433"/>
                    </a:ext>
                  </a:extLst>
                </a:gridCol>
                <a:gridCol w="1810512">
                  <a:extLst>
                    <a:ext uri="{9D8B030D-6E8A-4147-A177-3AD203B41FA5}">
                      <a16:colId xmlns:a16="http://schemas.microsoft.com/office/drawing/2014/main" val="2393995690"/>
                    </a:ext>
                  </a:extLst>
                </a:gridCol>
                <a:gridCol w="822960">
                  <a:extLst>
                    <a:ext uri="{9D8B030D-6E8A-4147-A177-3AD203B41FA5}">
                      <a16:colId xmlns:a16="http://schemas.microsoft.com/office/drawing/2014/main" val="1067179123"/>
                    </a:ext>
                  </a:extLst>
                </a:gridCol>
                <a:gridCol w="822960">
                  <a:extLst>
                    <a:ext uri="{9D8B030D-6E8A-4147-A177-3AD203B41FA5}">
                      <a16:colId xmlns:a16="http://schemas.microsoft.com/office/drawing/2014/main" val="262935244"/>
                    </a:ext>
                  </a:extLst>
                </a:gridCol>
                <a:gridCol w="822960">
                  <a:extLst>
                    <a:ext uri="{9D8B030D-6E8A-4147-A177-3AD203B41FA5}">
                      <a16:colId xmlns:a16="http://schemas.microsoft.com/office/drawing/2014/main" val="3328131137"/>
                    </a:ext>
                  </a:extLst>
                </a:gridCol>
                <a:gridCol w="822960">
                  <a:extLst>
                    <a:ext uri="{9D8B030D-6E8A-4147-A177-3AD203B41FA5}">
                      <a16:colId xmlns:a16="http://schemas.microsoft.com/office/drawing/2014/main" val="2300015196"/>
                    </a:ext>
                  </a:extLst>
                </a:gridCol>
                <a:gridCol w="822960">
                  <a:extLst>
                    <a:ext uri="{9D8B030D-6E8A-4147-A177-3AD203B41FA5}">
                      <a16:colId xmlns:a16="http://schemas.microsoft.com/office/drawing/2014/main" val="3321886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617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- 2020-08-29 10:14:05</a:t>
                      </a:r>
                      <a:r>
                        <a:rPr kumimoji="0" lang="en-US" sz="1000" b="0" i="0" u="none" strike="noStrike" kern="1200" cap="none" spc="0" normalizeH="0" baseline="0" noProof="0">
                          <a:ln>
                            <a:noFill/>
                          </a:ln>
                          <a:solidFill>
                            <a:prstClr val="black"/>
                          </a:solidFill>
                          <a:effectLst/>
                          <a:uLnTx/>
                          <a:uFillTx/>
                          <a:latin typeface="+mn-lt"/>
                          <a:ea typeface="+mn-ea"/>
                          <a:cs typeface="+mn-cs"/>
                        </a:rPr>
                        <a:t>
 The month has flown by and it’s almost time for the next episode of ProCyclingSG’s Facebook LIVE (https://www.facebook.com/ProCyclingSG via #linkinbio), themed “Structured Training”!
In this episode, cycling experts will be sharing tips on long-term training plans from progressive, to maintenance, recovery and rest.
See you next Saturday (5 Sep) at 4pm！
Repost • procyclingsg What should be the physiological cost for each training session? How much is too much? Get your answers during our livestream! Save the date!
#procyclingsg #pcsg #scf #singaporecyclingfederation #sportsg #giantbicycles #giantbicyclesg #tayjunction #rideunleashed #tcrtuesday #ridelikeking #cadexcycling #ogkkabuto #shimanosingapore #aag #Cycling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https://www.instagram.com/p/CEdMBdglQRX/media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3049064"/>
                  </a:ext>
                </a:extLst>
              </a:tr>
            </a:tbl>
          </a:graphicData>
        </a:graphic>
      </p:graphicFrame>
      <p:sp>
        <p:nvSpPr>
          <p:cNvPr id="4" name="Text Placeholder 3">
            <a:extLst>
              <a:ext uri="{FF2B5EF4-FFF2-40B4-BE49-F238E27FC236}">
                <a16:creationId xmlns:a16="http://schemas.microsoft.com/office/drawing/2014/main" id="{0EF0F41E-AF08-4750-81D3-459F45E06AC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859074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0CD34-FA9C-4162-8160-0CC3BF049760}"/>
              </a:ext>
            </a:extLst>
          </p:cNvPr>
          <p:cNvSpPr>
            <a:spLocks noGrp="1"/>
          </p:cNvSpPr>
          <p:nvPr>
            <p:ph type="title"/>
          </p:nvPr>
        </p:nvSpPr>
        <p:spPr/>
        <p:txBody>
          <a:bodyPr/>
          <a:lstStyle/>
          <a:p>
            <a:r>
              <a:rPr lang="en-US"/>
              <a:t>Instagram Posts Table | KPMG Singapore 2020 IG - 5 of 25</a:t>
            </a:r>
          </a:p>
        </p:txBody>
      </p:sp>
      <p:graphicFrame>
        <p:nvGraphicFramePr>
          <p:cNvPr id="5" name="Table Placeholder 4">
            <a:extLst>
              <a:ext uri="{FF2B5EF4-FFF2-40B4-BE49-F238E27FC236}">
                <a16:creationId xmlns:a16="http://schemas.microsoft.com/office/drawing/2014/main" id="{8A2E7AD2-2955-4C8C-9695-33C3AAF6FFCD}"/>
              </a:ext>
            </a:extLst>
          </p:cNvPr>
          <p:cNvGraphicFramePr>
            <a:graphicFrameLocks noGrp="1"/>
          </p:cNvGraphicFramePr>
          <p:nvPr>
            <p:ph type="tbl" sz="quarter" idx="13"/>
            <p:extLst>
              <p:ext uri="{D42A27DB-BD31-4B8C-83A1-F6EECF244321}">
                <p14:modId xmlns:p14="http://schemas.microsoft.com/office/powerpoint/2010/main" val="114324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78205762"/>
                    </a:ext>
                  </a:extLst>
                </a:gridCol>
                <a:gridCol w="1810512">
                  <a:extLst>
                    <a:ext uri="{9D8B030D-6E8A-4147-A177-3AD203B41FA5}">
                      <a16:colId xmlns:a16="http://schemas.microsoft.com/office/drawing/2014/main" val="4030851125"/>
                    </a:ext>
                  </a:extLst>
                </a:gridCol>
                <a:gridCol w="822960">
                  <a:extLst>
                    <a:ext uri="{9D8B030D-6E8A-4147-A177-3AD203B41FA5}">
                      <a16:colId xmlns:a16="http://schemas.microsoft.com/office/drawing/2014/main" val="2473778107"/>
                    </a:ext>
                  </a:extLst>
                </a:gridCol>
                <a:gridCol w="822960">
                  <a:extLst>
                    <a:ext uri="{9D8B030D-6E8A-4147-A177-3AD203B41FA5}">
                      <a16:colId xmlns:a16="http://schemas.microsoft.com/office/drawing/2014/main" val="3395550439"/>
                    </a:ext>
                  </a:extLst>
                </a:gridCol>
                <a:gridCol w="822960">
                  <a:extLst>
                    <a:ext uri="{9D8B030D-6E8A-4147-A177-3AD203B41FA5}">
                      <a16:colId xmlns:a16="http://schemas.microsoft.com/office/drawing/2014/main" val="2443515739"/>
                    </a:ext>
                  </a:extLst>
                </a:gridCol>
                <a:gridCol w="822960">
                  <a:extLst>
                    <a:ext uri="{9D8B030D-6E8A-4147-A177-3AD203B41FA5}">
                      <a16:colId xmlns:a16="http://schemas.microsoft.com/office/drawing/2014/main" val="3914415470"/>
                    </a:ext>
                  </a:extLst>
                </a:gridCol>
                <a:gridCol w="822960">
                  <a:extLst>
                    <a:ext uri="{9D8B030D-6E8A-4147-A177-3AD203B41FA5}">
                      <a16:colId xmlns:a16="http://schemas.microsoft.com/office/drawing/2014/main" val="625997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30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- 2020-08-28 18:00:19</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share that Monika Talekar, Deloitte Singapore Risk Advisory Consultant, has been presented with the ‘Top 20 Women in Cyber Security in Singapore’ award!
Congratulations Monika! We hope you continue making your mark in the world of cybersecurity and leading the path for the new generation of cybersecurity professionals!
Posted withregram • ra_sea On 13 August, the Women in Security &amp; Resilience Alliance (WISECRA) presented its ‘Top 20 Women in Cyber Security in Singapore’ award. We are thrilled to share that Monika Talekar, SG RA Consultant, was one of the 20 selected winners!
This award is part of a global ‘Top Women in Cyber Security’ initiative established to recognise women who have advanced the security technology industry. The winners represent women in cybersecurity in Singapore for 2020 who have made significant contributions, advanced the industry, and shaped the path for future generations of professionals among other vital contributions.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https://www.instagram.com/p/CEbclY8FY1h/media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24500370"/>
                  </a:ext>
                </a:extLst>
              </a:tr>
            </a:tbl>
          </a:graphicData>
        </a:graphic>
      </p:graphicFrame>
      <p:sp>
        <p:nvSpPr>
          <p:cNvPr id="4" name="Text Placeholder 3">
            <a:extLst>
              <a:ext uri="{FF2B5EF4-FFF2-40B4-BE49-F238E27FC236}">
                <a16:creationId xmlns:a16="http://schemas.microsoft.com/office/drawing/2014/main" id="{9F93C294-2A5A-4F3E-B6BD-4DC835FAE57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627233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D6305-DD10-45F0-A1C7-ADB8368E07B1}"/>
              </a:ext>
            </a:extLst>
          </p:cNvPr>
          <p:cNvSpPr>
            <a:spLocks noGrp="1"/>
          </p:cNvSpPr>
          <p:nvPr>
            <p:ph type="title"/>
          </p:nvPr>
        </p:nvSpPr>
        <p:spPr/>
        <p:txBody>
          <a:bodyPr/>
          <a:lstStyle/>
          <a:p>
            <a:r>
              <a:rPr lang="en-US"/>
              <a:t>Instagram Posts Table | KPMG Singapore 2020 IG - 6 of 25</a:t>
            </a:r>
          </a:p>
        </p:txBody>
      </p:sp>
      <p:graphicFrame>
        <p:nvGraphicFramePr>
          <p:cNvPr id="5" name="Table Placeholder 4">
            <a:extLst>
              <a:ext uri="{FF2B5EF4-FFF2-40B4-BE49-F238E27FC236}">
                <a16:creationId xmlns:a16="http://schemas.microsoft.com/office/drawing/2014/main" id="{73F89499-6EB6-41D8-AEC1-E82336585870}"/>
              </a:ext>
            </a:extLst>
          </p:cNvPr>
          <p:cNvGraphicFramePr>
            <a:graphicFrameLocks noGrp="1"/>
          </p:cNvGraphicFramePr>
          <p:nvPr>
            <p:ph type="tbl" sz="quarter" idx="13"/>
            <p:extLst>
              <p:ext uri="{D42A27DB-BD31-4B8C-83A1-F6EECF244321}">
                <p14:modId xmlns:p14="http://schemas.microsoft.com/office/powerpoint/2010/main" val="1265427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5463144"/>
                    </a:ext>
                  </a:extLst>
                </a:gridCol>
                <a:gridCol w="1810512">
                  <a:extLst>
                    <a:ext uri="{9D8B030D-6E8A-4147-A177-3AD203B41FA5}">
                      <a16:colId xmlns:a16="http://schemas.microsoft.com/office/drawing/2014/main" val="126849659"/>
                    </a:ext>
                  </a:extLst>
                </a:gridCol>
                <a:gridCol w="822960">
                  <a:extLst>
                    <a:ext uri="{9D8B030D-6E8A-4147-A177-3AD203B41FA5}">
                      <a16:colId xmlns:a16="http://schemas.microsoft.com/office/drawing/2014/main" val="2854126188"/>
                    </a:ext>
                  </a:extLst>
                </a:gridCol>
                <a:gridCol w="822960">
                  <a:extLst>
                    <a:ext uri="{9D8B030D-6E8A-4147-A177-3AD203B41FA5}">
                      <a16:colId xmlns:a16="http://schemas.microsoft.com/office/drawing/2014/main" val="1828252748"/>
                    </a:ext>
                  </a:extLst>
                </a:gridCol>
                <a:gridCol w="822960">
                  <a:extLst>
                    <a:ext uri="{9D8B030D-6E8A-4147-A177-3AD203B41FA5}">
                      <a16:colId xmlns:a16="http://schemas.microsoft.com/office/drawing/2014/main" val="2855835343"/>
                    </a:ext>
                  </a:extLst>
                </a:gridCol>
                <a:gridCol w="822960">
                  <a:extLst>
                    <a:ext uri="{9D8B030D-6E8A-4147-A177-3AD203B41FA5}">
                      <a16:colId xmlns:a16="http://schemas.microsoft.com/office/drawing/2014/main" val="1616571977"/>
                    </a:ext>
                  </a:extLst>
                </a:gridCol>
                <a:gridCol w="822960">
                  <a:extLst>
                    <a:ext uri="{9D8B030D-6E8A-4147-A177-3AD203B41FA5}">
                      <a16:colId xmlns:a16="http://schemas.microsoft.com/office/drawing/2014/main" val="1812848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1156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kpmgsingapore - 2020-08-28 16:51:32</a:t>
                      </a:r>
                      <a:r>
                        <a:rPr kumimoji="0" lang="en-US" sz="1000" b="0" i="0" u="none" strike="noStrike" kern="1200" cap="none" spc="0" normalizeH="0" baseline="0" noProof="0">
                          <a:ln>
                            <a:noFill/>
                          </a:ln>
                          <a:solidFill>
                            <a:prstClr val="black"/>
                          </a:solidFill>
                          <a:effectLst/>
                          <a:uLnTx/>
                          <a:uFillTx/>
                          <a:latin typeface="+mn-lt"/>
                          <a:ea typeface="+mn-ea"/>
                          <a:cs typeface="+mn-cs"/>
                        </a:rPr>
                        <a:t>
 If you’re an SMU Accounting student keen on Cyber Risk and Forensics, we have exciting news for you 😉 
With our work and lifestyles rapidly becoming more digital, Cybercrime has evolved, and so has the need for cyber security. Which is why we’re delighted to announce that together with SMU’s School of Accountancy, KPMG in Singapore has launched a new Cyber Risk and Forensics Work-Study Programme to provide students with the opportunity for hands-on learning experiences, dealing with real world scenarios, as we help develop the talent to meet the increasing demand for such professionals.  
Find out more about the programme here: https://lnkd.in/giKHheN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https://www.instagram.com/p/CEbUtoMF9aM/media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1876890"/>
                  </a:ext>
                </a:extLst>
              </a:tr>
            </a:tbl>
          </a:graphicData>
        </a:graphic>
      </p:graphicFrame>
      <p:sp>
        <p:nvSpPr>
          <p:cNvPr id="4" name="Text Placeholder 3">
            <a:extLst>
              <a:ext uri="{FF2B5EF4-FFF2-40B4-BE49-F238E27FC236}">
                <a16:creationId xmlns:a16="http://schemas.microsoft.com/office/drawing/2014/main" id="{C47EC061-2722-418D-AA2F-CED4EA29AF3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409447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493E4-D1EB-4BDF-8588-B2C55761274E}"/>
              </a:ext>
            </a:extLst>
          </p:cNvPr>
          <p:cNvSpPr>
            <a:spLocks noGrp="1"/>
          </p:cNvSpPr>
          <p:nvPr>
            <p:ph type="title"/>
          </p:nvPr>
        </p:nvSpPr>
        <p:spPr/>
        <p:txBody>
          <a:bodyPr/>
          <a:lstStyle/>
          <a:p>
            <a:r>
              <a:rPr lang="en-US"/>
              <a:t>Instagram Posts Table | KPMG Singapore 2020 IG - 7 of 25</a:t>
            </a:r>
          </a:p>
        </p:txBody>
      </p:sp>
      <p:graphicFrame>
        <p:nvGraphicFramePr>
          <p:cNvPr id="5" name="Table Placeholder 4">
            <a:extLst>
              <a:ext uri="{FF2B5EF4-FFF2-40B4-BE49-F238E27FC236}">
                <a16:creationId xmlns:a16="http://schemas.microsoft.com/office/drawing/2014/main" id="{DE88E486-233E-4EA3-9F97-ABFD8235C73E}"/>
              </a:ext>
            </a:extLst>
          </p:cNvPr>
          <p:cNvGraphicFramePr>
            <a:graphicFrameLocks noGrp="1"/>
          </p:cNvGraphicFramePr>
          <p:nvPr>
            <p:ph type="tbl" sz="quarter" idx="13"/>
            <p:extLst>
              <p:ext uri="{D42A27DB-BD31-4B8C-83A1-F6EECF244321}">
                <p14:modId xmlns:p14="http://schemas.microsoft.com/office/powerpoint/2010/main" val="170341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18124606"/>
                    </a:ext>
                  </a:extLst>
                </a:gridCol>
                <a:gridCol w="1810512">
                  <a:extLst>
                    <a:ext uri="{9D8B030D-6E8A-4147-A177-3AD203B41FA5}">
                      <a16:colId xmlns:a16="http://schemas.microsoft.com/office/drawing/2014/main" val="2620740245"/>
                    </a:ext>
                  </a:extLst>
                </a:gridCol>
                <a:gridCol w="822960">
                  <a:extLst>
                    <a:ext uri="{9D8B030D-6E8A-4147-A177-3AD203B41FA5}">
                      <a16:colId xmlns:a16="http://schemas.microsoft.com/office/drawing/2014/main" val="228041854"/>
                    </a:ext>
                  </a:extLst>
                </a:gridCol>
                <a:gridCol w="822960">
                  <a:extLst>
                    <a:ext uri="{9D8B030D-6E8A-4147-A177-3AD203B41FA5}">
                      <a16:colId xmlns:a16="http://schemas.microsoft.com/office/drawing/2014/main" val="3198599947"/>
                    </a:ext>
                  </a:extLst>
                </a:gridCol>
                <a:gridCol w="822960">
                  <a:extLst>
                    <a:ext uri="{9D8B030D-6E8A-4147-A177-3AD203B41FA5}">
                      <a16:colId xmlns:a16="http://schemas.microsoft.com/office/drawing/2014/main" val="2545569781"/>
                    </a:ext>
                  </a:extLst>
                </a:gridCol>
                <a:gridCol w="822960">
                  <a:extLst>
                    <a:ext uri="{9D8B030D-6E8A-4147-A177-3AD203B41FA5}">
                      <a16:colId xmlns:a16="http://schemas.microsoft.com/office/drawing/2014/main" val="1498234515"/>
                    </a:ext>
                  </a:extLst>
                </a:gridCol>
                <a:gridCol w="822960">
                  <a:extLst>
                    <a:ext uri="{9D8B030D-6E8A-4147-A177-3AD203B41FA5}">
                      <a16:colId xmlns:a16="http://schemas.microsoft.com/office/drawing/2014/main" val="1922064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104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eysgcareers - 2020-08-26 20:25:37</a:t>
                      </a:r>
                      <a:r>
                        <a:rPr kumimoji="0" lang="en-US" sz="1000" b="0" i="0" u="none" strike="noStrike" kern="1200" cap="none" spc="0" normalizeH="0" baseline="0" noProof="0">
                          <a:ln>
                            <a:noFill/>
                          </a:ln>
                          <a:solidFill>
                            <a:prstClr val="black"/>
                          </a:solidFill>
                          <a:effectLst/>
                          <a:uLnTx/>
                          <a:uFillTx/>
                          <a:latin typeface="+mn-lt"/>
                          <a:ea typeface="+mn-ea"/>
                          <a:cs typeface="+mn-cs"/>
                        </a:rPr>
                        <a:t>
 Only two days left to apply for our winter internship and graduate positions! If you have any questions regarding the application process, don’t hesitate to DM us. 😊
Meanwhile, check out our upcoming workshops and talks at: https://go.ey.com/campus-attraction/
#BetterWorkingWorld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https://www.instagram.com/p/CEWjmaMpxza/media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7599542"/>
                  </a:ext>
                </a:extLst>
              </a:tr>
            </a:tbl>
          </a:graphicData>
        </a:graphic>
      </p:graphicFrame>
      <p:sp>
        <p:nvSpPr>
          <p:cNvPr id="4" name="Text Placeholder 3">
            <a:extLst>
              <a:ext uri="{FF2B5EF4-FFF2-40B4-BE49-F238E27FC236}">
                <a16:creationId xmlns:a16="http://schemas.microsoft.com/office/drawing/2014/main" id="{D7BB4D60-5316-47ED-9884-75E37BDDD1C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783501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4FC3C-9F89-49EF-B652-88E0FBE8362B}"/>
              </a:ext>
            </a:extLst>
          </p:cNvPr>
          <p:cNvSpPr>
            <a:spLocks noGrp="1"/>
          </p:cNvSpPr>
          <p:nvPr>
            <p:ph type="title"/>
          </p:nvPr>
        </p:nvSpPr>
        <p:spPr/>
        <p:txBody>
          <a:bodyPr/>
          <a:lstStyle/>
          <a:p>
            <a:r>
              <a:rPr lang="en-US"/>
              <a:t>Instagram Posts Table | KPMG Singapore 2020 IG - 8 of 25</a:t>
            </a:r>
          </a:p>
        </p:txBody>
      </p:sp>
      <p:graphicFrame>
        <p:nvGraphicFramePr>
          <p:cNvPr id="5" name="Table Placeholder 4">
            <a:extLst>
              <a:ext uri="{FF2B5EF4-FFF2-40B4-BE49-F238E27FC236}">
                <a16:creationId xmlns:a16="http://schemas.microsoft.com/office/drawing/2014/main" id="{4B399DC6-DD11-421D-B566-45B48E06077C}"/>
              </a:ext>
            </a:extLst>
          </p:cNvPr>
          <p:cNvGraphicFramePr>
            <a:graphicFrameLocks noGrp="1"/>
          </p:cNvGraphicFramePr>
          <p:nvPr>
            <p:ph type="tbl" sz="quarter" idx="13"/>
            <p:extLst>
              <p:ext uri="{D42A27DB-BD31-4B8C-83A1-F6EECF244321}">
                <p14:modId xmlns:p14="http://schemas.microsoft.com/office/powerpoint/2010/main" val="3129805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37898576"/>
                    </a:ext>
                  </a:extLst>
                </a:gridCol>
                <a:gridCol w="1810512">
                  <a:extLst>
                    <a:ext uri="{9D8B030D-6E8A-4147-A177-3AD203B41FA5}">
                      <a16:colId xmlns:a16="http://schemas.microsoft.com/office/drawing/2014/main" val="3870001491"/>
                    </a:ext>
                  </a:extLst>
                </a:gridCol>
                <a:gridCol w="822960">
                  <a:extLst>
                    <a:ext uri="{9D8B030D-6E8A-4147-A177-3AD203B41FA5}">
                      <a16:colId xmlns:a16="http://schemas.microsoft.com/office/drawing/2014/main" val="2764480635"/>
                    </a:ext>
                  </a:extLst>
                </a:gridCol>
                <a:gridCol w="822960">
                  <a:extLst>
                    <a:ext uri="{9D8B030D-6E8A-4147-A177-3AD203B41FA5}">
                      <a16:colId xmlns:a16="http://schemas.microsoft.com/office/drawing/2014/main" val="3387986197"/>
                    </a:ext>
                  </a:extLst>
                </a:gridCol>
                <a:gridCol w="822960">
                  <a:extLst>
                    <a:ext uri="{9D8B030D-6E8A-4147-A177-3AD203B41FA5}">
                      <a16:colId xmlns:a16="http://schemas.microsoft.com/office/drawing/2014/main" val="343709265"/>
                    </a:ext>
                  </a:extLst>
                </a:gridCol>
                <a:gridCol w="822960">
                  <a:extLst>
                    <a:ext uri="{9D8B030D-6E8A-4147-A177-3AD203B41FA5}">
                      <a16:colId xmlns:a16="http://schemas.microsoft.com/office/drawing/2014/main" val="3921835975"/>
                    </a:ext>
                  </a:extLst>
                </a:gridCol>
                <a:gridCol w="822960">
                  <a:extLst>
                    <a:ext uri="{9D8B030D-6E8A-4147-A177-3AD203B41FA5}">
                      <a16:colId xmlns:a16="http://schemas.microsoft.com/office/drawing/2014/main" val="1163449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629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- 2020-08-26 12:00:20</a:t>
                      </a:r>
                      <a:r>
                        <a:rPr kumimoji="0" lang="en-US" sz="1000" b="0" i="0" u="none" strike="noStrike" kern="1200" cap="none" spc="0" normalizeH="0" baseline="0" noProof="0">
                          <a:ln>
                            <a:noFill/>
                          </a:ln>
                          <a:solidFill>
                            <a:prstClr val="black"/>
                          </a:solidFill>
                          <a:effectLst/>
                          <a:uLnTx/>
                          <a:uFillTx/>
                          <a:latin typeface="+mn-lt"/>
                          <a:ea typeface="+mn-ea"/>
                          <a:cs typeface="+mn-cs"/>
                        </a:rPr>
                        <a:t>
 Do you want to make an impact by architecting organisational intelligence programs and developing differentiated strategies?
Join the Deloitte Consulting Analytics and Cognitive team to leverage on the power of data, analytics, robotics, science and cognitive technologies to uncover hidden relationships, generate insights and enable informed decision-making. Backed by our vast global network, we collectively bring world-class innovation and unmatched capabilities to prepare our talent for the future, help them stay relevant and be at the forefront of the profession.
Open that one door to the future and define your career with Deloitte now! 
Apply at https://jobs.sea.deloitte.com/ via #linkinbio.
#DeloitteSEA #DeloitteConsulting #Hiring #Recruitment #Onedoorothefuture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https://www.instagram.com/p/CEVpxijIfUC/media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6866691"/>
                  </a:ext>
                </a:extLst>
              </a:tr>
            </a:tbl>
          </a:graphicData>
        </a:graphic>
      </p:graphicFrame>
      <p:sp>
        <p:nvSpPr>
          <p:cNvPr id="4" name="Text Placeholder 3">
            <a:extLst>
              <a:ext uri="{FF2B5EF4-FFF2-40B4-BE49-F238E27FC236}">
                <a16:creationId xmlns:a16="http://schemas.microsoft.com/office/drawing/2014/main" id="{968FEDE7-3DC2-4C66-AE31-309649ABA5E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615310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7BD31-E32C-4C85-BE94-DCCA9ECE3B61}"/>
              </a:ext>
            </a:extLst>
          </p:cNvPr>
          <p:cNvSpPr>
            <a:spLocks noGrp="1"/>
          </p:cNvSpPr>
          <p:nvPr>
            <p:ph type="title"/>
          </p:nvPr>
        </p:nvSpPr>
        <p:spPr/>
        <p:txBody>
          <a:bodyPr/>
          <a:lstStyle/>
          <a:p>
            <a:r>
              <a:rPr lang="en-US"/>
              <a:t>Instagram Posts Table | KPMG Singapore 2020 IG - 9 of 25</a:t>
            </a:r>
          </a:p>
        </p:txBody>
      </p:sp>
      <p:graphicFrame>
        <p:nvGraphicFramePr>
          <p:cNvPr id="5" name="Table Placeholder 4">
            <a:extLst>
              <a:ext uri="{FF2B5EF4-FFF2-40B4-BE49-F238E27FC236}">
                <a16:creationId xmlns:a16="http://schemas.microsoft.com/office/drawing/2014/main" id="{A3CC75C5-FD1C-4F5A-8B4A-0C23CB30A32F}"/>
              </a:ext>
            </a:extLst>
          </p:cNvPr>
          <p:cNvGraphicFramePr>
            <a:graphicFrameLocks noGrp="1"/>
          </p:cNvGraphicFramePr>
          <p:nvPr>
            <p:ph type="tbl" sz="quarter" idx="13"/>
            <p:extLst>
              <p:ext uri="{D42A27DB-BD31-4B8C-83A1-F6EECF244321}">
                <p14:modId xmlns:p14="http://schemas.microsoft.com/office/powerpoint/2010/main" val="3942446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0808133"/>
                    </a:ext>
                  </a:extLst>
                </a:gridCol>
                <a:gridCol w="1810512">
                  <a:extLst>
                    <a:ext uri="{9D8B030D-6E8A-4147-A177-3AD203B41FA5}">
                      <a16:colId xmlns:a16="http://schemas.microsoft.com/office/drawing/2014/main" val="1746972986"/>
                    </a:ext>
                  </a:extLst>
                </a:gridCol>
                <a:gridCol w="822960">
                  <a:extLst>
                    <a:ext uri="{9D8B030D-6E8A-4147-A177-3AD203B41FA5}">
                      <a16:colId xmlns:a16="http://schemas.microsoft.com/office/drawing/2014/main" val="1014142410"/>
                    </a:ext>
                  </a:extLst>
                </a:gridCol>
                <a:gridCol w="822960">
                  <a:extLst>
                    <a:ext uri="{9D8B030D-6E8A-4147-A177-3AD203B41FA5}">
                      <a16:colId xmlns:a16="http://schemas.microsoft.com/office/drawing/2014/main" val="2094315121"/>
                    </a:ext>
                  </a:extLst>
                </a:gridCol>
                <a:gridCol w="822960">
                  <a:extLst>
                    <a:ext uri="{9D8B030D-6E8A-4147-A177-3AD203B41FA5}">
                      <a16:colId xmlns:a16="http://schemas.microsoft.com/office/drawing/2014/main" val="1892799140"/>
                    </a:ext>
                  </a:extLst>
                </a:gridCol>
                <a:gridCol w="822960">
                  <a:extLst>
                    <a:ext uri="{9D8B030D-6E8A-4147-A177-3AD203B41FA5}">
                      <a16:colId xmlns:a16="http://schemas.microsoft.com/office/drawing/2014/main" val="736915010"/>
                    </a:ext>
                  </a:extLst>
                </a:gridCol>
                <a:gridCol w="822960">
                  <a:extLst>
                    <a:ext uri="{9D8B030D-6E8A-4147-A177-3AD203B41FA5}">
                      <a16:colId xmlns:a16="http://schemas.microsoft.com/office/drawing/2014/main" val="44429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226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- 2020-08-26 09:00:15</a:t>
                      </a:r>
                      <a:r>
                        <a:rPr kumimoji="0" lang="en-US" sz="1000" b="0" i="0" u="none" strike="noStrike" kern="1200" cap="none" spc="0" normalizeH="0" baseline="0" noProof="0">
                          <a:ln>
                            <a:noFill/>
                          </a:ln>
                          <a:solidFill>
                            <a:prstClr val="black"/>
                          </a:solidFill>
                          <a:effectLst/>
                          <a:uLnTx/>
                          <a:uFillTx/>
                          <a:latin typeface="+mn-lt"/>
                          <a:ea typeface="+mn-ea"/>
                          <a:cs typeface="+mn-cs"/>
                        </a:rPr>
                        <a:t>
 Make a guess: When did Deloitte University expand to Asia?
Check your answer in this video!
#Deloitte175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https://www.instagram.com/p/CEVVKtAo9yq/media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09106693"/>
                  </a:ext>
                </a:extLst>
              </a:tr>
            </a:tbl>
          </a:graphicData>
        </a:graphic>
      </p:graphicFrame>
      <p:sp>
        <p:nvSpPr>
          <p:cNvPr id="4" name="Text Placeholder 3">
            <a:extLst>
              <a:ext uri="{FF2B5EF4-FFF2-40B4-BE49-F238E27FC236}">
                <a16:creationId xmlns:a16="http://schemas.microsoft.com/office/drawing/2014/main" id="{A4D6A901-FC99-4F13-976A-7AFC7D3A25C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597378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1F77D-AA0B-4D65-B35C-83FA6AE56B0C}"/>
              </a:ext>
            </a:extLst>
          </p:cNvPr>
          <p:cNvSpPr>
            <a:spLocks noGrp="1"/>
          </p:cNvSpPr>
          <p:nvPr>
            <p:ph type="title"/>
          </p:nvPr>
        </p:nvSpPr>
        <p:spPr/>
        <p:txBody>
          <a:bodyPr/>
          <a:lstStyle/>
          <a:p>
            <a:r>
              <a:rPr lang="en-US"/>
              <a:t>Instagram Posts Table | KPMG Singapore 2020 IG - 10 of 25</a:t>
            </a:r>
          </a:p>
        </p:txBody>
      </p:sp>
      <p:graphicFrame>
        <p:nvGraphicFramePr>
          <p:cNvPr id="5" name="Table Placeholder 4">
            <a:extLst>
              <a:ext uri="{FF2B5EF4-FFF2-40B4-BE49-F238E27FC236}">
                <a16:creationId xmlns:a16="http://schemas.microsoft.com/office/drawing/2014/main" id="{82FFD8E6-A0E5-451B-A24A-7D01C6F3539D}"/>
              </a:ext>
            </a:extLst>
          </p:cNvPr>
          <p:cNvGraphicFramePr>
            <a:graphicFrameLocks noGrp="1"/>
          </p:cNvGraphicFramePr>
          <p:nvPr>
            <p:ph type="tbl" sz="quarter" idx="13"/>
            <p:extLst>
              <p:ext uri="{D42A27DB-BD31-4B8C-83A1-F6EECF244321}">
                <p14:modId xmlns:p14="http://schemas.microsoft.com/office/powerpoint/2010/main" val="1908177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50739565"/>
                    </a:ext>
                  </a:extLst>
                </a:gridCol>
                <a:gridCol w="1810512">
                  <a:extLst>
                    <a:ext uri="{9D8B030D-6E8A-4147-A177-3AD203B41FA5}">
                      <a16:colId xmlns:a16="http://schemas.microsoft.com/office/drawing/2014/main" val="2118855318"/>
                    </a:ext>
                  </a:extLst>
                </a:gridCol>
                <a:gridCol w="822960">
                  <a:extLst>
                    <a:ext uri="{9D8B030D-6E8A-4147-A177-3AD203B41FA5}">
                      <a16:colId xmlns:a16="http://schemas.microsoft.com/office/drawing/2014/main" val="1607865557"/>
                    </a:ext>
                  </a:extLst>
                </a:gridCol>
                <a:gridCol w="822960">
                  <a:extLst>
                    <a:ext uri="{9D8B030D-6E8A-4147-A177-3AD203B41FA5}">
                      <a16:colId xmlns:a16="http://schemas.microsoft.com/office/drawing/2014/main" val="3084786400"/>
                    </a:ext>
                  </a:extLst>
                </a:gridCol>
                <a:gridCol w="822960">
                  <a:extLst>
                    <a:ext uri="{9D8B030D-6E8A-4147-A177-3AD203B41FA5}">
                      <a16:colId xmlns:a16="http://schemas.microsoft.com/office/drawing/2014/main" val="1073990521"/>
                    </a:ext>
                  </a:extLst>
                </a:gridCol>
                <a:gridCol w="822960">
                  <a:extLst>
                    <a:ext uri="{9D8B030D-6E8A-4147-A177-3AD203B41FA5}">
                      <a16:colId xmlns:a16="http://schemas.microsoft.com/office/drawing/2014/main" val="2166643731"/>
                    </a:ext>
                  </a:extLst>
                </a:gridCol>
                <a:gridCol w="822960">
                  <a:extLst>
                    <a:ext uri="{9D8B030D-6E8A-4147-A177-3AD203B41FA5}">
                      <a16:colId xmlns:a16="http://schemas.microsoft.com/office/drawing/2014/main" val="363742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597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eysgcareers - 2020-08-24 18:20:46</a:t>
                      </a:r>
                      <a:r>
                        <a:rPr kumimoji="0" lang="en-US" sz="1000" b="0" i="0" u="none" strike="noStrike" kern="1200" cap="none" spc="0" normalizeH="0" baseline="0" noProof="0">
                          <a:ln>
                            <a:noFill/>
                          </a:ln>
                          <a:solidFill>
                            <a:prstClr val="black"/>
                          </a:solidFill>
                          <a:effectLst/>
                          <a:uLnTx/>
                          <a:uFillTx/>
                          <a:latin typeface="+mn-lt"/>
                          <a:ea typeface="+mn-ea"/>
                          <a:cs typeface="+mn-cs"/>
                        </a:rPr>
                        <a:t>
 Discover how you can kick start your career journey and bring to life your purpose. Calling all aspiring female leaders (undergraduates and recent graduates) to join us for “Conquering Corporate Finance – Women’s Perspectives”, a virtual gathering on 14 September. You can expect to hear personal insights for success in Corporate Finance from our female EY Strategy and Transactions representatives and walk away with practical tips for acing the upcoming EY Corporate Finance Women of the Year Challenge 2021. RSVP for your e-ticket at http://go.ey.com/EYCFWY
Information on #EYCorporateFinanceWomanOfTheYear Competition available on www.ey.com/cfwy.
#SheBelongs #PeopleOfEY #WomenInTransactions #BetterWorkingWorld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https://www.instagram.com/p/CERLdkWpJIT/media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68772111"/>
                  </a:ext>
                </a:extLst>
              </a:tr>
            </a:tbl>
          </a:graphicData>
        </a:graphic>
      </p:graphicFrame>
      <p:sp>
        <p:nvSpPr>
          <p:cNvPr id="4" name="Text Placeholder 3">
            <a:extLst>
              <a:ext uri="{FF2B5EF4-FFF2-40B4-BE49-F238E27FC236}">
                <a16:creationId xmlns:a16="http://schemas.microsoft.com/office/drawing/2014/main" id="{B1D90956-E6FE-4015-AC42-7CBE3EF2DBA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01156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A60CB-0E9D-4CB1-997D-AADBAE3B88B8}"/>
              </a:ext>
            </a:extLst>
          </p:cNvPr>
          <p:cNvSpPr>
            <a:spLocks noGrp="1"/>
          </p:cNvSpPr>
          <p:nvPr>
            <p:ph type="title"/>
          </p:nvPr>
        </p:nvSpPr>
        <p:spPr/>
        <p:txBody>
          <a:bodyPr/>
          <a:lstStyle/>
          <a:p>
            <a:r>
              <a:rPr lang="en-US"/>
              <a:t>Instagram Posts Table | KPMG Singapore 2020 IG - 11 of 25</a:t>
            </a:r>
          </a:p>
        </p:txBody>
      </p:sp>
      <p:graphicFrame>
        <p:nvGraphicFramePr>
          <p:cNvPr id="5" name="Table Placeholder 4">
            <a:extLst>
              <a:ext uri="{FF2B5EF4-FFF2-40B4-BE49-F238E27FC236}">
                <a16:creationId xmlns:a16="http://schemas.microsoft.com/office/drawing/2014/main" id="{C16B8C3F-30F1-4E5A-B0BD-F583C36EEA7E}"/>
              </a:ext>
            </a:extLst>
          </p:cNvPr>
          <p:cNvGraphicFramePr>
            <a:graphicFrameLocks noGrp="1"/>
          </p:cNvGraphicFramePr>
          <p:nvPr>
            <p:ph type="tbl" sz="quarter" idx="13"/>
            <p:extLst>
              <p:ext uri="{D42A27DB-BD31-4B8C-83A1-F6EECF244321}">
                <p14:modId xmlns:p14="http://schemas.microsoft.com/office/powerpoint/2010/main" val="3755764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7707773"/>
                    </a:ext>
                  </a:extLst>
                </a:gridCol>
                <a:gridCol w="1810512">
                  <a:extLst>
                    <a:ext uri="{9D8B030D-6E8A-4147-A177-3AD203B41FA5}">
                      <a16:colId xmlns:a16="http://schemas.microsoft.com/office/drawing/2014/main" val="2916495455"/>
                    </a:ext>
                  </a:extLst>
                </a:gridCol>
                <a:gridCol w="822960">
                  <a:extLst>
                    <a:ext uri="{9D8B030D-6E8A-4147-A177-3AD203B41FA5}">
                      <a16:colId xmlns:a16="http://schemas.microsoft.com/office/drawing/2014/main" val="152920248"/>
                    </a:ext>
                  </a:extLst>
                </a:gridCol>
                <a:gridCol w="822960">
                  <a:extLst>
                    <a:ext uri="{9D8B030D-6E8A-4147-A177-3AD203B41FA5}">
                      <a16:colId xmlns:a16="http://schemas.microsoft.com/office/drawing/2014/main" val="1024291162"/>
                    </a:ext>
                  </a:extLst>
                </a:gridCol>
                <a:gridCol w="822960">
                  <a:extLst>
                    <a:ext uri="{9D8B030D-6E8A-4147-A177-3AD203B41FA5}">
                      <a16:colId xmlns:a16="http://schemas.microsoft.com/office/drawing/2014/main" val="1381990090"/>
                    </a:ext>
                  </a:extLst>
                </a:gridCol>
                <a:gridCol w="822960">
                  <a:extLst>
                    <a:ext uri="{9D8B030D-6E8A-4147-A177-3AD203B41FA5}">
                      <a16:colId xmlns:a16="http://schemas.microsoft.com/office/drawing/2014/main" val="2788791136"/>
                    </a:ext>
                  </a:extLst>
                </a:gridCol>
                <a:gridCol w="822960">
                  <a:extLst>
                    <a:ext uri="{9D8B030D-6E8A-4147-A177-3AD203B41FA5}">
                      <a16:colId xmlns:a16="http://schemas.microsoft.com/office/drawing/2014/main" val="3309449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646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pwc_singapore - 2020-08-24 17:42:06</a:t>
                      </a:r>
                      <a:r>
                        <a:rPr kumimoji="0" lang="en-US" sz="1000" b="0" i="0" u="none" strike="noStrike" kern="1200" cap="none" spc="0" normalizeH="0" baseline="0" noProof="0">
                          <a:ln>
                            <a:noFill/>
                          </a:ln>
                          <a:solidFill>
                            <a:prstClr val="black"/>
                          </a:solidFill>
                          <a:effectLst/>
                          <a:uLnTx/>
                          <a:uFillTx/>
                          <a:latin typeface="+mn-lt"/>
                          <a:ea typeface="+mn-ea"/>
                          <a:cs typeface="+mn-cs"/>
                        </a:rPr>
                        <a:t>
 “During my time with PwC Singapore’s Junior Board, I’ve formed deep friendships with folks beyond my department, friends whom I could seek advice from whenever I encounter work challenges.’’ 
Andrew Khan shares his #ExperiencePwCsg story on how taking a chance on something new gave him an outlet to drive change, build new friendships and introduced him to new, unexpected experiences. Check it out via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https://www.instagram.com/p/CERHRhAJ9_0/media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7479867"/>
                  </a:ext>
                </a:extLst>
              </a:tr>
            </a:tbl>
          </a:graphicData>
        </a:graphic>
      </p:graphicFrame>
      <p:sp>
        <p:nvSpPr>
          <p:cNvPr id="4" name="Text Placeholder 3">
            <a:extLst>
              <a:ext uri="{FF2B5EF4-FFF2-40B4-BE49-F238E27FC236}">
                <a16:creationId xmlns:a16="http://schemas.microsoft.com/office/drawing/2014/main" id="{5DE83A78-25B2-45D9-9907-6AEFEBB6D42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702626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2C2B-AC26-407D-B954-373946F98CD7}"/>
              </a:ext>
            </a:extLst>
          </p:cNvPr>
          <p:cNvSpPr>
            <a:spLocks noGrp="1"/>
          </p:cNvSpPr>
          <p:nvPr>
            <p:ph type="title"/>
          </p:nvPr>
        </p:nvSpPr>
        <p:spPr/>
        <p:txBody>
          <a:bodyPr/>
          <a:lstStyle/>
          <a:p>
            <a:r>
              <a:rPr lang="en-US"/>
              <a:t>Instagram Posts Table | KPMG Singapore 2020 IG - 12 of 25</a:t>
            </a:r>
          </a:p>
        </p:txBody>
      </p:sp>
      <p:graphicFrame>
        <p:nvGraphicFramePr>
          <p:cNvPr id="5" name="Table Placeholder 4">
            <a:extLst>
              <a:ext uri="{FF2B5EF4-FFF2-40B4-BE49-F238E27FC236}">
                <a16:creationId xmlns:a16="http://schemas.microsoft.com/office/drawing/2014/main" id="{2F043DAD-B0C0-44BE-9EB4-911898F627C3}"/>
              </a:ext>
            </a:extLst>
          </p:cNvPr>
          <p:cNvGraphicFramePr>
            <a:graphicFrameLocks noGrp="1"/>
          </p:cNvGraphicFramePr>
          <p:nvPr>
            <p:ph type="tbl" sz="quarter" idx="13"/>
            <p:extLst>
              <p:ext uri="{D42A27DB-BD31-4B8C-83A1-F6EECF244321}">
                <p14:modId xmlns:p14="http://schemas.microsoft.com/office/powerpoint/2010/main" val="756298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59624084"/>
                    </a:ext>
                  </a:extLst>
                </a:gridCol>
                <a:gridCol w="1810512">
                  <a:extLst>
                    <a:ext uri="{9D8B030D-6E8A-4147-A177-3AD203B41FA5}">
                      <a16:colId xmlns:a16="http://schemas.microsoft.com/office/drawing/2014/main" val="922332833"/>
                    </a:ext>
                  </a:extLst>
                </a:gridCol>
                <a:gridCol w="822960">
                  <a:extLst>
                    <a:ext uri="{9D8B030D-6E8A-4147-A177-3AD203B41FA5}">
                      <a16:colId xmlns:a16="http://schemas.microsoft.com/office/drawing/2014/main" val="3269365130"/>
                    </a:ext>
                  </a:extLst>
                </a:gridCol>
                <a:gridCol w="822960">
                  <a:extLst>
                    <a:ext uri="{9D8B030D-6E8A-4147-A177-3AD203B41FA5}">
                      <a16:colId xmlns:a16="http://schemas.microsoft.com/office/drawing/2014/main" val="768084932"/>
                    </a:ext>
                  </a:extLst>
                </a:gridCol>
                <a:gridCol w="822960">
                  <a:extLst>
                    <a:ext uri="{9D8B030D-6E8A-4147-A177-3AD203B41FA5}">
                      <a16:colId xmlns:a16="http://schemas.microsoft.com/office/drawing/2014/main" val="2751000228"/>
                    </a:ext>
                  </a:extLst>
                </a:gridCol>
                <a:gridCol w="822960">
                  <a:extLst>
                    <a:ext uri="{9D8B030D-6E8A-4147-A177-3AD203B41FA5}">
                      <a16:colId xmlns:a16="http://schemas.microsoft.com/office/drawing/2014/main" val="2261612417"/>
                    </a:ext>
                  </a:extLst>
                </a:gridCol>
                <a:gridCol w="822960">
                  <a:extLst>
                    <a:ext uri="{9D8B030D-6E8A-4147-A177-3AD203B41FA5}">
                      <a16:colId xmlns:a16="http://schemas.microsoft.com/office/drawing/2014/main" val="3270232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43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- 2020-08-24 14:35:21</a:t>
                      </a:r>
                      <a:r>
                        <a:rPr kumimoji="0" lang="en-US" sz="1000" b="0" i="0" u="none" strike="noStrike" kern="1200" cap="none" spc="0" normalizeH="0" baseline="0" noProof="0">
                          <a:ln>
                            <a:noFill/>
                          </a:ln>
                          <a:solidFill>
                            <a:prstClr val="black"/>
                          </a:solidFill>
                          <a:effectLst/>
                          <a:uLnTx/>
                          <a:uFillTx/>
                          <a:latin typeface="+mn-lt"/>
                          <a:ea typeface="+mn-ea"/>
                          <a:cs typeface="+mn-cs"/>
                        </a:rPr>
                        <a:t>
 Kick-start your week with our Deloitte SEA Clients &amp; Markets Leader, jameswalton77, in a workout on getactivetv Facebook Live today at 8pm! 
You can also listen in on his thoughts on millennials in the workplace and their needs.
Psst… We’ll be sharing a special announcement on the show, don’t miss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https://www.instagram.com/p/CEQx8t4Fbo9/media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5679258"/>
                  </a:ext>
                </a:extLst>
              </a:tr>
            </a:tbl>
          </a:graphicData>
        </a:graphic>
      </p:graphicFrame>
      <p:sp>
        <p:nvSpPr>
          <p:cNvPr id="4" name="Text Placeholder 3">
            <a:extLst>
              <a:ext uri="{FF2B5EF4-FFF2-40B4-BE49-F238E27FC236}">
                <a16:creationId xmlns:a16="http://schemas.microsoft.com/office/drawing/2014/main" id="{C8178A9A-8259-4E11-AB81-4498AF2F371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747086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37D09-4C6B-4F55-8EB9-52E45F86ED1D}"/>
              </a:ext>
            </a:extLst>
          </p:cNvPr>
          <p:cNvSpPr>
            <a:spLocks noGrp="1"/>
          </p:cNvSpPr>
          <p:nvPr>
            <p:ph type="title"/>
          </p:nvPr>
        </p:nvSpPr>
        <p:spPr/>
        <p:txBody>
          <a:bodyPr/>
          <a:lstStyle/>
          <a:p>
            <a:r>
              <a:rPr lang="en-US"/>
              <a:t>Instagram Posts Table | KPMG Singapore 2020 IG - 13 of 25</a:t>
            </a:r>
          </a:p>
        </p:txBody>
      </p:sp>
      <p:graphicFrame>
        <p:nvGraphicFramePr>
          <p:cNvPr id="5" name="Table Placeholder 4">
            <a:extLst>
              <a:ext uri="{FF2B5EF4-FFF2-40B4-BE49-F238E27FC236}">
                <a16:creationId xmlns:a16="http://schemas.microsoft.com/office/drawing/2014/main" id="{69DC3300-F89E-455B-91B1-42A26735BD90}"/>
              </a:ext>
            </a:extLst>
          </p:cNvPr>
          <p:cNvGraphicFramePr>
            <a:graphicFrameLocks noGrp="1"/>
          </p:cNvGraphicFramePr>
          <p:nvPr>
            <p:ph type="tbl" sz="quarter" idx="13"/>
            <p:extLst>
              <p:ext uri="{D42A27DB-BD31-4B8C-83A1-F6EECF244321}">
                <p14:modId xmlns:p14="http://schemas.microsoft.com/office/powerpoint/2010/main" val="3899082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57745689"/>
                    </a:ext>
                  </a:extLst>
                </a:gridCol>
                <a:gridCol w="1810512">
                  <a:extLst>
                    <a:ext uri="{9D8B030D-6E8A-4147-A177-3AD203B41FA5}">
                      <a16:colId xmlns:a16="http://schemas.microsoft.com/office/drawing/2014/main" val="2997684572"/>
                    </a:ext>
                  </a:extLst>
                </a:gridCol>
                <a:gridCol w="822960">
                  <a:extLst>
                    <a:ext uri="{9D8B030D-6E8A-4147-A177-3AD203B41FA5}">
                      <a16:colId xmlns:a16="http://schemas.microsoft.com/office/drawing/2014/main" val="1449932975"/>
                    </a:ext>
                  </a:extLst>
                </a:gridCol>
                <a:gridCol w="822960">
                  <a:extLst>
                    <a:ext uri="{9D8B030D-6E8A-4147-A177-3AD203B41FA5}">
                      <a16:colId xmlns:a16="http://schemas.microsoft.com/office/drawing/2014/main" val="1099546399"/>
                    </a:ext>
                  </a:extLst>
                </a:gridCol>
                <a:gridCol w="822960">
                  <a:extLst>
                    <a:ext uri="{9D8B030D-6E8A-4147-A177-3AD203B41FA5}">
                      <a16:colId xmlns:a16="http://schemas.microsoft.com/office/drawing/2014/main" val="1043895930"/>
                    </a:ext>
                  </a:extLst>
                </a:gridCol>
                <a:gridCol w="822960">
                  <a:extLst>
                    <a:ext uri="{9D8B030D-6E8A-4147-A177-3AD203B41FA5}">
                      <a16:colId xmlns:a16="http://schemas.microsoft.com/office/drawing/2014/main" val="1392289889"/>
                    </a:ext>
                  </a:extLst>
                </a:gridCol>
                <a:gridCol w="822960">
                  <a:extLst>
                    <a:ext uri="{9D8B030D-6E8A-4147-A177-3AD203B41FA5}">
                      <a16:colId xmlns:a16="http://schemas.microsoft.com/office/drawing/2014/main" val="3115058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523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- 2020-08-22 09:00:19</a:t>
                      </a:r>
                      <a:r>
                        <a:rPr kumimoji="0" lang="en-US" sz="1000" b="0" i="0" u="none" strike="noStrike" kern="1200" cap="none" spc="0" normalizeH="0" baseline="0" noProof="0">
                          <a:ln>
                            <a:noFill/>
                          </a:ln>
                          <a:solidFill>
                            <a:prstClr val="black"/>
                          </a:solidFill>
                          <a:effectLst/>
                          <a:uLnTx/>
                          <a:uFillTx/>
                          <a:latin typeface="+mn-lt"/>
                          <a:ea typeface="+mn-ea"/>
                          <a:cs typeface="+mn-cs"/>
                        </a:rPr>
                        <a:t>
 [Everyday Impact: Deloitte Spain]
In Spain, protective masks are short in supply. Alvaro Reymundo, Risk Advisory Senior in #DeloitteSpain, began making protective masks with a 3D printer in his garage to tide over this shortage.
With support from his Deloitte team, Alvaro held a fundraiser, enabling him to expand his production from 12 masks per day to 130 masks per day. His project has helped supply over 2,000 masks to more than 20 hospitals.
Watch the full video here: https://bit.ly/2QhcfbX
#ImpactThatMatters #COVID19 #ConnectForImpact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https://www.instagram.com/p/CELB_riofR3/media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4631779"/>
                  </a:ext>
                </a:extLst>
              </a:tr>
            </a:tbl>
          </a:graphicData>
        </a:graphic>
      </p:graphicFrame>
      <p:sp>
        <p:nvSpPr>
          <p:cNvPr id="4" name="Text Placeholder 3">
            <a:extLst>
              <a:ext uri="{FF2B5EF4-FFF2-40B4-BE49-F238E27FC236}">
                <a16:creationId xmlns:a16="http://schemas.microsoft.com/office/drawing/2014/main" id="{1C241CC0-FB1F-46A7-9667-3882FEAFCF0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619942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F713C-8235-4764-AEA2-DEB8A5D46791}"/>
              </a:ext>
            </a:extLst>
          </p:cNvPr>
          <p:cNvSpPr>
            <a:spLocks noGrp="1"/>
          </p:cNvSpPr>
          <p:nvPr>
            <p:ph type="title"/>
          </p:nvPr>
        </p:nvSpPr>
        <p:spPr/>
        <p:txBody>
          <a:bodyPr/>
          <a:lstStyle/>
          <a:p>
            <a:r>
              <a:rPr lang="en-US"/>
              <a:t>Instagram Posts Table | KPMG Singapore 2020 IG - 14 of 25</a:t>
            </a:r>
          </a:p>
        </p:txBody>
      </p:sp>
      <p:graphicFrame>
        <p:nvGraphicFramePr>
          <p:cNvPr id="5" name="Table Placeholder 4">
            <a:extLst>
              <a:ext uri="{FF2B5EF4-FFF2-40B4-BE49-F238E27FC236}">
                <a16:creationId xmlns:a16="http://schemas.microsoft.com/office/drawing/2014/main" id="{9D18696F-DE52-402B-8710-356FD51F1AB4}"/>
              </a:ext>
            </a:extLst>
          </p:cNvPr>
          <p:cNvGraphicFramePr>
            <a:graphicFrameLocks noGrp="1"/>
          </p:cNvGraphicFramePr>
          <p:nvPr>
            <p:ph type="tbl" sz="quarter" idx="13"/>
            <p:extLst>
              <p:ext uri="{D42A27DB-BD31-4B8C-83A1-F6EECF244321}">
                <p14:modId xmlns:p14="http://schemas.microsoft.com/office/powerpoint/2010/main" val="710235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98942415"/>
                    </a:ext>
                  </a:extLst>
                </a:gridCol>
                <a:gridCol w="1810512">
                  <a:extLst>
                    <a:ext uri="{9D8B030D-6E8A-4147-A177-3AD203B41FA5}">
                      <a16:colId xmlns:a16="http://schemas.microsoft.com/office/drawing/2014/main" val="2279590576"/>
                    </a:ext>
                  </a:extLst>
                </a:gridCol>
                <a:gridCol w="822960">
                  <a:extLst>
                    <a:ext uri="{9D8B030D-6E8A-4147-A177-3AD203B41FA5}">
                      <a16:colId xmlns:a16="http://schemas.microsoft.com/office/drawing/2014/main" val="71722631"/>
                    </a:ext>
                  </a:extLst>
                </a:gridCol>
                <a:gridCol w="822960">
                  <a:extLst>
                    <a:ext uri="{9D8B030D-6E8A-4147-A177-3AD203B41FA5}">
                      <a16:colId xmlns:a16="http://schemas.microsoft.com/office/drawing/2014/main" val="508664758"/>
                    </a:ext>
                  </a:extLst>
                </a:gridCol>
                <a:gridCol w="822960">
                  <a:extLst>
                    <a:ext uri="{9D8B030D-6E8A-4147-A177-3AD203B41FA5}">
                      <a16:colId xmlns:a16="http://schemas.microsoft.com/office/drawing/2014/main" val="2121377499"/>
                    </a:ext>
                  </a:extLst>
                </a:gridCol>
                <a:gridCol w="822960">
                  <a:extLst>
                    <a:ext uri="{9D8B030D-6E8A-4147-A177-3AD203B41FA5}">
                      <a16:colId xmlns:a16="http://schemas.microsoft.com/office/drawing/2014/main" val="3633369995"/>
                    </a:ext>
                  </a:extLst>
                </a:gridCol>
                <a:gridCol w="822960">
                  <a:extLst>
                    <a:ext uri="{9D8B030D-6E8A-4147-A177-3AD203B41FA5}">
                      <a16:colId xmlns:a16="http://schemas.microsoft.com/office/drawing/2014/main" val="831710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537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eysgcareers - 2020-08-21 20:31:16</a:t>
                      </a:r>
                      <a:r>
                        <a:rPr kumimoji="0" lang="en-US" sz="1000" b="0" i="0" u="none" strike="noStrike" kern="1200" cap="none" spc="0" normalizeH="0" baseline="0" noProof="0">
                          <a:ln>
                            <a:noFill/>
                          </a:ln>
                          <a:solidFill>
                            <a:prstClr val="black"/>
                          </a:solidFill>
                          <a:effectLst/>
                          <a:uLnTx/>
                          <a:uFillTx/>
                          <a:latin typeface="+mn-lt"/>
                          <a:ea typeface="+mn-ea"/>
                          <a:cs typeface="+mn-cs"/>
                        </a:rPr>
                        <a:t>
 Three days of the Singapore Universities Recruitment Fair (SURF) sure flew by quickly and we are delighted to be able to interact with many of you virtually!
Do take note that we will only be accepting applications until Friday, 28th August 2020. We look forward to receiving your applications!
For more information on upcoming talks and workshops for university students, visit https://go.ey.com/campus-attraction.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https://www.instagram.com/p/CEJsJJYJGY8/media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54424848"/>
                  </a:ext>
                </a:extLst>
              </a:tr>
            </a:tbl>
          </a:graphicData>
        </a:graphic>
      </p:graphicFrame>
      <p:sp>
        <p:nvSpPr>
          <p:cNvPr id="4" name="Text Placeholder 3">
            <a:extLst>
              <a:ext uri="{FF2B5EF4-FFF2-40B4-BE49-F238E27FC236}">
                <a16:creationId xmlns:a16="http://schemas.microsoft.com/office/drawing/2014/main" id="{68655228-2950-44F9-B232-48468C72C70E}"/>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88016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EC7-1ADC-4072-96E1-E0E965B08619}"/>
              </a:ext>
            </a:extLst>
          </p:cNvPr>
          <p:cNvSpPr>
            <a:spLocks noGrp="1"/>
          </p:cNvSpPr>
          <p:nvPr>
            <p:ph type="title"/>
          </p:nvPr>
        </p:nvSpPr>
        <p:spPr/>
        <p:txBody>
          <a:bodyPr/>
          <a:lstStyle/>
          <a:p>
            <a:r>
              <a:rPr lang="en-US"/>
              <a:t>Instagram Posts Table | KPMG Singapore 2020 IG - 15 of 25</a:t>
            </a:r>
          </a:p>
        </p:txBody>
      </p:sp>
      <p:graphicFrame>
        <p:nvGraphicFramePr>
          <p:cNvPr id="5" name="Table Placeholder 4">
            <a:extLst>
              <a:ext uri="{FF2B5EF4-FFF2-40B4-BE49-F238E27FC236}">
                <a16:creationId xmlns:a16="http://schemas.microsoft.com/office/drawing/2014/main" id="{B5ABFAFD-507A-4711-840F-641DB45CD9FF}"/>
              </a:ext>
            </a:extLst>
          </p:cNvPr>
          <p:cNvGraphicFramePr>
            <a:graphicFrameLocks noGrp="1"/>
          </p:cNvGraphicFramePr>
          <p:nvPr>
            <p:ph type="tbl" sz="quarter" idx="13"/>
            <p:extLst>
              <p:ext uri="{D42A27DB-BD31-4B8C-83A1-F6EECF244321}">
                <p14:modId xmlns:p14="http://schemas.microsoft.com/office/powerpoint/2010/main" val="3185768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01130683"/>
                    </a:ext>
                  </a:extLst>
                </a:gridCol>
                <a:gridCol w="1810512">
                  <a:extLst>
                    <a:ext uri="{9D8B030D-6E8A-4147-A177-3AD203B41FA5}">
                      <a16:colId xmlns:a16="http://schemas.microsoft.com/office/drawing/2014/main" val="71496566"/>
                    </a:ext>
                  </a:extLst>
                </a:gridCol>
                <a:gridCol w="822960">
                  <a:extLst>
                    <a:ext uri="{9D8B030D-6E8A-4147-A177-3AD203B41FA5}">
                      <a16:colId xmlns:a16="http://schemas.microsoft.com/office/drawing/2014/main" val="3745269860"/>
                    </a:ext>
                  </a:extLst>
                </a:gridCol>
                <a:gridCol w="822960">
                  <a:extLst>
                    <a:ext uri="{9D8B030D-6E8A-4147-A177-3AD203B41FA5}">
                      <a16:colId xmlns:a16="http://schemas.microsoft.com/office/drawing/2014/main" val="3225073024"/>
                    </a:ext>
                  </a:extLst>
                </a:gridCol>
                <a:gridCol w="822960">
                  <a:extLst>
                    <a:ext uri="{9D8B030D-6E8A-4147-A177-3AD203B41FA5}">
                      <a16:colId xmlns:a16="http://schemas.microsoft.com/office/drawing/2014/main" val="2485007282"/>
                    </a:ext>
                  </a:extLst>
                </a:gridCol>
                <a:gridCol w="822960">
                  <a:extLst>
                    <a:ext uri="{9D8B030D-6E8A-4147-A177-3AD203B41FA5}">
                      <a16:colId xmlns:a16="http://schemas.microsoft.com/office/drawing/2014/main" val="3721470273"/>
                    </a:ext>
                  </a:extLst>
                </a:gridCol>
                <a:gridCol w="822960">
                  <a:extLst>
                    <a:ext uri="{9D8B030D-6E8A-4147-A177-3AD203B41FA5}">
                      <a16:colId xmlns:a16="http://schemas.microsoft.com/office/drawing/2014/main" val="2635463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65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kpmgsingapore - 2020-08-20 18:35:07</a:t>
                      </a:r>
                      <a:r>
                        <a:rPr kumimoji="0" lang="en-US" sz="1000" b="0" i="0" u="none" strike="noStrike" kern="1200" cap="none" spc="0" normalizeH="0" baseline="0" noProof="0">
                          <a:ln>
                            <a:noFill/>
                          </a:ln>
                          <a:solidFill>
                            <a:prstClr val="black"/>
                          </a:solidFill>
                          <a:effectLst/>
                          <a:uLnTx/>
                          <a:uFillTx/>
                          <a:latin typeface="+mn-lt"/>
                          <a:ea typeface="+mn-ea"/>
                          <a:cs typeface="+mn-cs"/>
                        </a:rPr>
                        <a:t>
 Your career in tax need not be a one-way road to specialization – not with KPMG in Singapore.
Join us, and you'll find yourself en route to multiple destinations across various tax service lines, secondments and even international assignments. It's all part of your career path at KPMG in Singapore's Tax practice.
Ready to take charge of your career? Find out more when you join our Tax webinar at 6:00pm on 27 August. Follow us and click the link our bio. #GetReal #KPMGCareers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https://www.instagram.com/p/CEG6M78AWIu/media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7135777"/>
                  </a:ext>
                </a:extLst>
              </a:tr>
            </a:tbl>
          </a:graphicData>
        </a:graphic>
      </p:graphicFrame>
      <p:sp>
        <p:nvSpPr>
          <p:cNvPr id="4" name="Text Placeholder 3">
            <a:extLst>
              <a:ext uri="{FF2B5EF4-FFF2-40B4-BE49-F238E27FC236}">
                <a16:creationId xmlns:a16="http://schemas.microsoft.com/office/drawing/2014/main" id="{FC532522-2897-49B2-8FD0-62D2AB65418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508272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0CC6E-6A5F-4CBB-826A-1E1108F5958E}"/>
              </a:ext>
            </a:extLst>
          </p:cNvPr>
          <p:cNvSpPr>
            <a:spLocks noGrp="1"/>
          </p:cNvSpPr>
          <p:nvPr>
            <p:ph type="title"/>
          </p:nvPr>
        </p:nvSpPr>
        <p:spPr/>
        <p:txBody>
          <a:bodyPr/>
          <a:lstStyle/>
          <a:p>
            <a:r>
              <a:rPr lang="en-US"/>
              <a:t>Instagram Posts Table | KPMG Singapore 2020 IG - 16 of 25</a:t>
            </a:r>
          </a:p>
        </p:txBody>
      </p:sp>
      <p:graphicFrame>
        <p:nvGraphicFramePr>
          <p:cNvPr id="5" name="Table Placeholder 4">
            <a:extLst>
              <a:ext uri="{FF2B5EF4-FFF2-40B4-BE49-F238E27FC236}">
                <a16:creationId xmlns:a16="http://schemas.microsoft.com/office/drawing/2014/main" id="{90C2F50E-E651-415F-9850-A8140DF72922}"/>
              </a:ext>
            </a:extLst>
          </p:cNvPr>
          <p:cNvGraphicFramePr>
            <a:graphicFrameLocks noGrp="1"/>
          </p:cNvGraphicFramePr>
          <p:nvPr>
            <p:ph type="tbl" sz="quarter" idx="13"/>
            <p:extLst>
              <p:ext uri="{D42A27DB-BD31-4B8C-83A1-F6EECF244321}">
                <p14:modId xmlns:p14="http://schemas.microsoft.com/office/powerpoint/2010/main" val="1329476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5014958"/>
                    </a:ext>
                  </a:extLst>
                </a:gridCol>
                <a:gridCol w="1810512">
                  <a:extLst>
                    <a:ext uri="{9D8B030D-6E8A-4147-A177-3AD203B41FA5}">
                      <a16:colId xmlns:a16="http://schemas.microsoft.com/office/drawing/2014/main" val="496663921"/>
                    </a:ext>
                  </a:extLst>
                </a:gridCol>
                <a:gridCol w="822960">
                  <a:extLst>
                    <a:ext uri="{9D8B030D-6E8A-4147-A177-3AD203B41FA5}">
                      <a16:colId xmlns:a16="http://schemas.microsoft.com/office/drawing/2014/main" val="363770509"/>
                    </a:ext>
                  </a:extLst>
                </a:gridCol>
                <a:gridCol w="822960">
                  <a:extLst>
                    <a:ext uri="{9D8B030D-6E8A-4147-A177-3AD203B41FA5}">
                      <a16:colId xmlns:a16="http://schemas.microsoft.com/office/drawing/2014/main" val="1725197611"/>
                    </a:ext>
                  </a:extLst>
                </a:gridCol>
                <a:gridCol w="822960">
                  <a:extLst>
                    <a:ext uri="{9D8B030D-6E8A-4147-A177-3AD203B41FA5}">
                      <a16:colId xmlns:a16="http://schemas.microsoft.com/office/drawing/2014/main" val="2220005227"/>
                    </a:ext>
                  </a:extLst>
                </a:gridCol>
                <a:gridCol w="822960">
                  <a:extLst>
                    <a:ext uri="{9D8B030D-6E8A-4147-A177-3AD203B41FA5}">
                      <a16:colId xmlns:a16="http://schemas.microsoft.com/office/drawing/2014/main" val="1861958025"/>
                    </a:ext>
                  </a:extLst>
                </a:gridCol>
                <a:gridCol w="822960">
                  <a:extLst>
                    <a:ext uri="{9D8B030D-6E8A-4147-A177-3AD203B41FA5}">
                      <a16:colId xmlns:a16="http://schemas.microsoft.com/office/drawing/2014/main" val="2225301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696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eysgcareers - 2020-08-19 20:36:56</a:t>
                      </a:r>
                      <a:r>
                        <a:rPr kumimoji="0" lang="en-US" sz="1000" b="0" i="0" u="none" strike="noStrike" kern="1200" cap="none" spc="0" normalizeH="0" baseline="0" noProof="0">
                          <a:ln>
                            <a:noFill/>
                          </a:ln>
                          <a:solidFill>
                            <a:prstClr val="black"/>
                          </a:solidFill>
                          <a:effectLst/>
                          <a:uLnTx/>
                          <a:uFillTx/>
                          <a:latin typeface="+mn-lt"/>
                          <a:ea typeface="+mn-ea"/>
                          <a:cs typeface="+mn-cs"/>
                        </a:rPr>
                        <a:t>
 Catch us again at Singapore Universities Recruitment Fair (SURF) for the next two days and win our premium goodie bag!
Get the redemption code from our recruiters at any of our EY booths and claim your goodie bag at our Talent booth. Limited quantities daily.
Check out the latest career talks and workshops for university students here: https://go.ey.com/campus-attraction.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https://www.instagram.com/p/CEEjGfAJl0p/media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2142245"/>
                  </a:ext>
                </a:extLst>
              </a:tr>
            </a:tbl>
          </a:graphicData>
        </a:graphic>
      </p:graphicFrame>
      <p:sp>
        <p:nvSpPr>
          <p:cNvPr id="4" name="Text Placeholder 3">
            <a:extLst>
              <a:ext uri="{FF2B5EF4-FFF2-40B4-BE49-F238E27FC236}">
                <a16:creationId xmlns:a16="http://schemas.microsoft.com/office/drawing/2014/main" id="{6DBF8D91-7265-4808-A92D-EE59F636394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863254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85BC-5410-4F02-B65E-88A28E914FD0}"/>
              </a:ext>
            </a:extLst>
          </p:cNvPr>
          <p:cNvSpPr>
            <a:spLocks noGrp="1"/>
          </p:cNvSpPr>
          <p:nvPr>
            <p:ph type="title"/>
          </p:nvPr>
        </p:nvSpPr>
        <p:spPr/>
        <p:txBody>
          <a:bodyPr/>
          <a:lstStyle/>
          <a:p>
            <a:r>
              <a:rPr lang="en-US"/>
              <a:t>Instagram Posts Table | KPMG Singapore 2020 IG - 17 of 25</a:t>
            </a:r>
          </a:p>
        </p:txBody>
      </p:sp>
      <p:graphicFrame>
        <p:nvGraphicFramePr>
          <p:cNvPr id="5" name="Table Placeholder 4">
            <a:extLst>
              <a:ext uri="{FF2B5EF4-FFF2-40B4-BE49-F238E27FC236}">
                <a16:creationId xmlns:a16="http://schemas.microsoft.com/office/drawing/2014/main" id="{7F223330-FACD-4415-9EB1-AAD377514612}"/>
              </a:ext>
            </a:extLst>
          </p:cNvPr>
          <p:cNvGraphicFramePr>
            <a:graphicFrameLocks noGrp="1"/>
          </p:cNvGraphicFramePr>
          <p:nvPr>
            <p:ph type="tbl" sz="quarter" idx="13"/>
            <p:extLst>
              <p:ext uri="{D42A27DB-BD31-4B8C-83A1-F6EECF244321}">
                <p14:modId xmlns:p14="http://schemas.microsoft.com/office/powerpoint/2010/main" val="830030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6506382"/>
                    </a:ext>
                  </a:extLst>
                </a:gridCol>
                <a:gridCol w="1810512">
                  <a:extLst>
                    <a:ext uri="{9D8B030D-6E8A-4147-A177-3AD203B41FA5}">
                      <a16:colId xmlns:a16="http://schemas.microsoft.com/office/drawing/2014/main" val="2077106941"/>
                    </a:ext>
                  </a:extLst>
                </a:gridCol>
                <a:gridCol w="822960">
                  <a:extLst>
                    <a:ext uri="{9D8B030D-6E8A-4147-A177-3AD203B41FA5}">
                      <a16:colId xmlns:a16="http://schemas.microsoft.com/office/drawing/2014/main" val="3197242960"/>
                    </a:ext>
                  </a:extLst>
                </a:gridCol>
                <a:gridCol w="822960">
                  <a:extLst>
                    <a:ext uri="{9D8B030D-6E8A-4147-A177-3AD203B41FA5}">
                      <a16:colId xmlns:a16="http://schemas.microsoft.com/office/drawing/2014/main" val="3210072163"/>
                    </a:ext>
                  </a:extLst>
                </a:gridCol>
                <a:gridCol w="822960">
                  <a:extLst>
                    <a:ext uri="{9D8B030D-6E8A-4147-A177-3AD203B41FA5}">
                      <a16:colId xmlns:a16="http://schemas.microsoft.com/office/drawing/2014/main" val="1108775249"/>
                    </a:ext>
                  </a:extLst>
                </a:gridCol>
                <a:gridCol w="822960">
                  <a:extLst>
                    <a:ext uri="{9D8B030D-6E8A-4147-A177-3AD203B41FA5}">
                      <a16:colId xmlns:a16="http://schemas.microsoft.com/office/drawing/2014/main" val="466231596"/>
                    </a:ext>
                  </a:extLst>
                </a:gridCol>
                <a:gridCol w="822960">
                  <a:extLst>
                    <a:ext uri="{9D8B030D-6E8A-4147-A177-3AD203B41FA5}">
                      <a16:colId xmlns:a16="http://schemas.microsoft.com/office/drawing/2014/main" val="408476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592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- 2020-08-19 18:03:48</a:t>
                      </a:r>
                      <a:r>
                        <a:rPr kumimoji="0" lang="en-US" sz="1000" b="0" i="0" u="none" strike="noStrike" kern="1200" cap="none" spc="0" normalizeH="0" baseline="0" noProof="0">
                          <a:ln>
                            <a:noFill/>
                          </a:ln>
                          <a:solidFill>
                            <a:prstClr val="black"/>
                          </a:solidFill>
                          <a:effectLst/>
                          <a:uLnTx/>
                          <a:uFillTx/>
                          <a:latin typeface="+mn-lt"/>
                          <a:ea typeface="+mn-ea"/>
                          <a:cs typeface="+mn-cs"/>
                        </a:rPr>
                        <a:t>
 Calling all local university students! 
Come join us at the virtual Singapore University Recruitment Fair (SURF) at https://big4surf.ntu.edu.sg/ from 19 to 21 August 2020!
Our representatives from the different business units will be sharing with you the career opportunities that we offer and what it’s like to work at Deloitte.
Whatever your aspirations, we offer a highly inclusive, collaborative and friendly workplace. It is time to accelerate your ambitions and unleash your full career potential. Open that one door to the future and define your career with Deloitte now!
Our Deloitte SURF and Winter Internship applications are open from now to 28 August 2020. For Consulting Analyst positions, applications are open from 10 August to 30 October 2020. 
Apply now at https://jobs.sea.deloitte.com/!
#Deloitte #DeloitteSG #Jobs #Recruitment #Onedoortothefuture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https://www.instagram.com/p/CEER1EJl3HN/media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78201669"/>
                  </a:ext>
                </a:extLst>
              </a:tr>
            </a:tbl>
          </a:graphicData>
        </a:graphic>
      </p:graphicFrame>
      <p:sp>
        <p:nvSpPr>
          <p:cNvPr id="4" name="Text Placeholder 3">
            <a:extLst>
              <a:ext uri="{FF2B5EF4-FFF2-40B4-BE49-F238E27FC236}">
                <a16:creationId xmlns:a16="http://schemas.microsoft.com/office/drawing/2014/main" id="{F6D442DA-2B95-421C-A2CD-1C58EA79EFA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29159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79CE-3A62-4DF1-9535-73957B72B2AA}"/>
              </a:ext>
            </a:extLst>
          </p:cNvPr>
          <p:cNvSpPr>
            <a:spLocks noGrp="1"/>
          </p:cNvSpPr>
          <p:nvPr>
            <p:ph type="title"/>
          </p:nvPr>
        </p:nvSpPr>
        <p:spPr/>
        <p:txBody>
          <a:bodyPr/>
          <a:lstStyle/>
          <a:p>
            <a:r>
              <a:rPr lang="en-US"/>
              <a:t>Instagram Posts Table | KPMG Singapore 2020 IG - 18 of 25</a:t>
            </a:r>
          </a:p>
        </p:txBody>
      </p:sp>
      <p:graphicFrame>
        <p:nvGraphicFramePr>
          <p:cNvPr id="5" name="Table Placeholder 4">
            <a:extLst>
              <a:ext uri="{FF2B5EF4-FFF2-40B4-BE49-F238E27FC236}">
                <a16:creationId xmlns:a16="http://schemas.microsoft.com/office/drawing/2014/main" id="{8CA72D9D-93FC-4CD6-973E-048D4277EF66}"/>
              </a:ext>
            </a:extLst>
          </p:cNvPr>
          <p:cNvGraphicFramePr>
            <a:graphicFrameLocks noGrp="1"/>
          </p:cNvGraphicFramePr>
          <p:nvPr>
            <p:ph type="tbl" sz="quarter" idx="13"/>
            <p:extLst>
              <p:ext uri="{D42A27DB-BD31-4B8C-83A1-F6EECF244321}">
                <p14:modId xmlns:p14="http://schemas.microsoft.com/office/powerpoint/2010/main" val="199785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2414716"/>
                    </a:ext>
                  </a:extLst>
                </a:gridCol>
                <a:gridCol w="1810512">
                  <a:extLst>
                    <a:ext uri="{9D8B030D-6E8A-4147-A177-3AD203B41FA5}">
                      <a16:colId xmlns:a16="http://schemas.microsoft.com/office/drawing/2014/main" val="2529683315"/>
                    </a:ext>
                  </a:extLst>
                </a:gridCol>
                <a:gridCol w="822960">
                  <a:extLst>
                    <a:ext uri="{9D8B030D-6E8A-4147-A177-3AD203B41FA5}">
                      <a16:colId xmlns:a16="http://schemas.microsoft.com/office/drawing/2014/main" val="1116203608"/>
                    </a:ext>
                  </a:extLst>
                </a:gridCol>
                <a:gridCol w="822960">
                  <a:extLst>
                    <a:ext uri="{9D8B030D-6E8A-4147-A177-3AD203B41FA5}">
                      <a16:colId xmlns:a16="http://schemas.microsoft.com/office/drawing/2014/main" val="823505689"/>
                    </a:ext>
                  </a:extLst>
                </a:gridCol>
                <a:gridCol w="822960">
                  <a:extLst>
                    <a:ext uri="{9D8B030D-6E8A-4147-A177-3AD203B41FA5}">
                      <a16:colId xmlns:a16="http://schemas.microsoft.com/office/drawing/2014/main" val="3402074153"/>
                    </a:ext>
                  </a:extLst>
                </a:gridCol>
                <a:gridCol w="822960">
                  <a:extLst>
                    <a:ext uri="{9D8B030D-6E8A-4147-A177-3AD203B41FA5}">
                      <a16:colId xmlns:a16="http://schemas.microsoft.com/office/drawing/2014/main" val="3399965255"/>
                    </a:ext>
                  </a:extLst>
                </a:gridCol>
                <a:gridCol w="822960">
                  <a:extLst>
                    <a:ext uri="{9D8B030D-6E8A-4147-A177-3AD203B41FA5}">
                      <a16:colId xmlns:a16="http://schemas.microsoft.com/office/drawing/2014/main" val="4265687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052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- 2020-08-19 10:38:00</a:t>
                      </a:r>
                      <a:r>
                        <a:rPr kumimoji="0" lang="en-US" sz="1000" b="0" i="0" u="none" strike="noStrike" kern="1200" cap="none" spc="0" normalizeH="0" baseline="0" noProof="0">
                          <a:ln>
                            <a:noFill/>
                          </a:ln>
                          <a:solidFill>
                            <a:prstClr val="black"/>
                          </a:solidFill>
                          <a:effectLst/>
                          <a:uLnTx/>
                          <a:uFillTx/>
                          <a:latin typeface="+mn-lt"/>
                          <a:ea typeface="+mn-ea"/>
                          <a:cs typeface="+mn-cs"/>
                        </a:rPr>
                        <a:t>
 Continued access to new ways of learning, and developing future-proof skills will be critical to ensure the world is prepared to address the complex issues of today, and in the future.
If your work addresses greater access to #education and #SDG4, apply for the scholarship by Deloitte to attend #OYW2021: https://www.oneyoungworld.com/deloitte-one-young-world-scholarship-2020
Application ends tomorrow, 20 August.
#DeloitteScholarsOYW
Posted withregram • oneyoungworld 📣 Scholarship opportunity⁣
⁣
#Education is the cornerstone of sustainable development yet there are currently 1.8 billion young people (aged 10-24) worldwide and over half of this population will not have the skills necessary to participate in the emerging global workforce. ⁣
⁣
The United Nations’ Sustainable Development Goals (#SDGs) clearly recognise that this gap must be closed, as the international community more explicitly addresses the challenges of quality and equity in education.⁣
⁣
deloitte is supporting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https://www.instagram.com/p/CEDez-GlcEs/media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1974459"/>
                  </a:ext>
                </a:extLst>
              </a:tr>
            </a:tbl>
          </a:graphicData>
        </a:graphic>
      </p:graphicFrame>
      <p:sp>
        <p:nvSpPr>
          <p:cNvPr id="4" name="Text Placeholder 3">
            <a:extLst>
              <a:ext uri="{FF2B5EF4-FFF2-40B4-BE49-F238E27FC236}">
                <a16:creationId xmlns:a16="http://schemas.microsoft.com/office/drawing/2014/main" id="{F2FEF78B-DE58-4DE3-BFC1-2FE9A370135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734623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EE90-4110-420B-85B3-94D026BB7DBE}"/>
              </a:ext>
            </a:extLst>
          </p:cNvPr>
          <p:cNvSpPr>
            <a:spLocks noGrp="1"/>
          </p:cNvSpPr>
          <p:nvPr>
            <p:ph type="title"/>
          </p:nvPr>
        </p:nvSpPr>
        <p:spPr/>
        <p:txBody>
          <a:bodyPr/>
          <a:lstStyle/>
          <a:p>
            <a:r>
              <a:rPr lang="en-US"/>
              <a:t>Instagram Posts Table | KPMG Singapore 2020 IG - 19 of 25</a:t>
            </a:r>
          </a:p>
        </p:txBody>
      </p:sp>
      <p:graphicFrame>
        <p:nvGraphicFramePr>
          <p:cNvPr id="5" name="Table Placeholder 4">
            <a:extLst>
              <a:ext uri="{FF2B5EF4-FFF2-40B4-BE49-F238E27FC236}">
                <a16:creationId xmlns:a16="http://schemas.microsoft.com/office/drawing/2014/main" id="{47536E9A-1D5F-406B-9EB2-11242997CCE2}"/>
              </a:ext>
            </a:extLst>
          </p:cNvPr>
          <p:cNvGraphicFramePr>
            <a:graphicFrameLocks noGrp="1"/>
          </p:cNvGraphicFramePr>
          <p:nvPr>
            <p:ph type="tbl" sz="quarter" idx="13"/>
            <p:extLst>
              <p:ext uri="{D42A27DB-BD31-4B8C-83A1-F6EECF244321}">
                <p14:modId xmlns:p14="http://schemas.microsoft.com/office/powerpoint/2010/main" val="1030786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7124662"/>
                    </a:ext>
                  </a:extLst>
                </a:gridCol>
                <a:gridCol w="1810512">
                  <a:extLst>
                    <a:ext uri="{9D8B030D-6E8A-4147-A177-3AD203B41FA5}">
                      <a16:colId xmlns:a16="http://schemas.microsoft.com/office/drawing/2014/main" val="84255981"/>
                    </a:ext>
                  </a:extLst>
                </a:gridCol>
                <a:gridCol w="822960">
                  <a:extLst>
                    <a:ext uri="{9D8B030D-6E8A-4147-A177-3AD203B41FA5}">
                      <a16:colId xmlns:a16="http://schemas.microsoft.com/office/drawing/2014/main" val="731852140"/>
                    </a:ext>
                  </a:extLst>
                </a:gridCol>
                <a:gridCol w="822960">
                  <a:extLst>
                    <a:ext uri="{9D8B030D-6E8A-4147-A177-3AD203B41FA5}">
                      <a16:colId xmlns:a16="http://schemas.microsoft.com/office/drawing/2014/main" val="3183501178"/>
                    </a:ext>
                  </a:extLst>
                </a:gridCol>
                <a:gridCol w="822960">
                  <a:extLst>
                    <a:ext uri="{9D8B030D-6E8A-4147-A177-3AD203B41FA5}">
                      <a16:colId xmlns:a16="http://schemas.microsoft.com/office/drawing/2014/main" val="450899099"/>
                    </a:ext>
                  </a:extLst>
                </a:gridCol>
                <a:gridCol w="822960">
                  <a:extLst>
                    <a:ext uri="{9D8B030D-6E8A-4147-A177-3AD203B41FA5}">
                      <a16:colId xmlns:a16="http://schemas.microsoft.com/office/drawing/2014/main" val="4037615734"/>
                    </a:ext>
                  </a:extLst>
                </a:gridCol>
                <a:gridCol w="822960">
                  <a:extLst>
                    <a:ext uri="{9D8B030D-6E8A-4147-A177-3AD203B41FA5}">
                      <a16:colId xmlns:a16="http://schemas.microsoft.com/office/drawing/2014/main" val="1793042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850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eysgcareers - 2020-08-18 17:58:21</a:t>
                      </a:r>
                      <a:r>
                        <a:rPr kumimoji="0" lang="en-US" sz="1000" b="0" i="0" u="none" strike="noStrike" kern="1200" cap="none" spc="0" normalizeH="0" baseline="0" noProof="0">
                          <a:ln>
                            <a:noFill/>
                          </a:ln>
                          <a:solidFill>
                            <a:prstClr val="black"/>
                          </a:solidFill>
                          <a:effectLst/>
                          <a:uLnTx/>
                          <a:uFillTx/>
                          <a:latin typeface="+mn-lt"/>
                          <a:ea typeface="+mn-ea"/>
                          <a:cs typeface="+mn-cs"/>
                        </a:rPr>
                        <a:t>
 Curious about how it’s like working at EY? Come interact with our friendly representatives between 11 a.m. and 4 p.m. at the Singapore Universities Recruitment Fair (SURF) and learn more about their personal journeys and how they chart their career paths in the different service lines at EY!
Check out the latest career talks and workshops for university students here: https://go.ey.com/campus-attraction.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https://www.instagram.com/p/CEBsT1jFDGh/media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16329735"/>
                  </a:ext>
                </a:extLst>
              </a:tr>
            </a:tbl>
          </a:graphicData>
        </a:graphic>
      </p:graphicFrame>
      <p:sp>
        <p:nvSpPr>
          <p:cNvPr id="4" name="Text Placeholder 3">
            <a:extLst>
              <a:ext uri="{FF2B5EF4-FFF2-40B4-BE49-F238E27FC236}">
                <a16:creationId xmlns:a16="http://schemas.microsoft.com/office/drawing/2014/main" id="{54C2FD85-9A72-451F-A132-F54E3574D85A}"/>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370300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77765-119B-4B3D-A34C-50E829438A6C}"/>
              </a:ext>
            </a:extLst>
          </p:cNvPr>
          <p:cNvSpPr>
            <a:spLocks noGrp="1"/>
          </p:cNvSpPr>
          <p:nvPr>
            <p:ph type="title"/>
          </p:nvPr>
        </p:nvSpPr>
        <p:spPr/>
        <p:txBody>
          <a:bodyPr/>
          <a:lstStyle/>
          <a:p>
            <a:r>
              <a:rPr lang="en-US"/>
              <a:t>Instagram Posts Table | KPMG Singapore 2020 IG - 20 of 25</a:t>
            </a:r>
          </a:p>
        </p:txBody>
      </p:sp>
      <p:graphicFrame>
        <p:nvGraphicFramePr>
          <p:cNvPr id="5" name="Table Placeholder 4">
            <a:extLst>
              <a:ext uri="{FF2B5EF4-FFF2-40B4-BE49-F238E27FC236}">
                <a16:creationId xmlns:a16="http://schemas.microsoft.com/office/drawing/2014/main" id="{84CDE7A2-3AF7-4CCA-9406-5530845188DE}"/>
              </a:ext>
            </a:extLst>
          </p:cNvPr>
          <p:cNvGraphicFramePr>
            <a:graphicFrameLocks noGrp="1"/>
          </p:cNvGraphicFramePr>
          <p:nvPr>
            <p:ph type="tbl" sz="quarter" idx="13"/>
            <p:extLst>
              <p:ext uri="{D42A27DB-BD31-4B8C-83A1-F6EECF244321}">
                <p14:modId xmlns:p14="http://schemas.microsoft.com/office/powerpoint/2010/main" val="248968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1789368"/>
                    </a:ext>
                  </a:extLst>
                </a:gridCol>
                <a:gridCol w="1810512">
                  <a:extLst>
                    <a:ext uri="{9D8B030D-6E8A-4147-A177-3AD203B41FA5}">
                      <a16:colId xmlns:a16="http://schemas.microsoft.com/office/drawing/2014/main" val="3600710009"/>
                    </a:ext>
                  </a:extLst>
                </a:gridCol>
                <a:gridCol w="822960">
                  <a:extLst>
                    <a:ext uri="{9D8B030D-6E8A-4147-A177-3AD203B41FA5}">
                      <a16:colId xmlns:a16="http://schemas.microsoft.com/office/drawing/2014/main" val="695824437"/>
                    </a:ext>
                  </a:extLst>
                </a:gridCol>
                <a:gridCol w="822960">
                  <a:extLst>
                    <a:ext uri="{9D8B030D-6E8A-4147-A177-3AD203B41FA5}">
                      <a16:colId xmlns:a16="http://schemas.microsoft.com/office/drawing/2014/main" val="2574123298"/>
                    </a:ext>
                  </a:extLst>
                </a:gridCol>
                <a:gridCol w="822960">
                  <a:extLst>
                    <a:ext uri="{9D8B030D-6E8A-4147-A177-3AD203B41FA5}">
                      <a16:colId xmlns:a16="http://schemas.microsoft.com/office/drawing/2014/main" val="2485109253"/>
                    </a:ext>
                  </a:extLst>
                </a:gridCol>
                <a:gridCol w="822960">
                  <a:extLst>
                    <a:ext uri="{9D8B030D-6E8A-4147-A177-3AD203B41FA5}">
                      <a16:colId xmlns:a16="http://schemas.microsoft.com/office/drawing/2014/main" val="2143552104"/>
                    </a:ext>
                  </a:extLst>
                </a:gridCol>
                <a:gridCol w="822960">
                  <a:extLst>
                    <a:ext uri="{9D8B030D-6E8A-4147-A177-3AD203B41FA5}">
                      <a16:colId xmlns:a16="http://schemas.microsoft.com/office/drawing/2014/main" val="96679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954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kpmgsingapore - 2020-08-18 17:15:11</a:t>
                      </a:r>
                      <a:r>
                        <a:rPr kumimoji="0" lang="en-US" sz="1000" b="0" i="0" u="none" strike="noStrike" kern="1200" cap="none" spc="0" normalizeH="0" baseline="0" noProof="0">
                          <a:ln>
                            <a:noFill/>
                          </a:ln>
                          <a:solidFill>
                            <a:prstClr val="black"/>
                          </a:solidFill>
                          <a:effectLst/>
                          <a:uLnTx/>
                          <a:uFillTx/>
                          <a:latin typeface="+mn-lt"/>
                          <a:ea typeface="+mn-ea"/>
                          <a:cs typeface="+mn-cs"/>
                        </a:rPr>
                        <a:t>
 Are you one for dishing out advice and points of view? Here's your chance to make a living out of it. 
With KPMG in Singapore's Advisory practice, we'll feed you with the training and development to turn opinion-sharing into a career in consulting. Chat with us at noon on 24 August to find out how we can help add meat to your confidence and X factor, so that you can take charge of your career. Join us at our Advisory webinar – Follow us and click the link in our bio now. #GetReal #KPMGCareers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https://www.instagram.com/p/CEBnd2Ngelk/media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6185255"/>
                  </a:ext>
                </a:extLst>
              </a:tr>
            </a:tbl>
          </a:graphicData>
        </a:graphic>
      </p:graphicFrame>
      <p:sp>
        <p:nvSpPr>
          <p:cNvPr id="4" name="Text Placeholder 3">
            <a:extLst>
              <a:ext uri="{FF2B5EF4-FFF2-40B4-BE49-F238E27FC236}">
                <a16:creationId xmlns:a16="http://schemas.microsoft.com/office/drawing/2014/main" id="{D75D9325-032D-4229-95CC-808F8BB8B39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207094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E003-D596-4B2A-B57D-BCDFDB8971C7}"/>
              </a:ext>
            </a:extLst>
          </p:cNvPr>
          <p:cNvSpPr>
            <a:spLocks noGrp="1"/>
          </p:cNvSpPr>
          <p:nvPr>
            <p:ph type="title"/>
          </p:nvPr>
        </p:nvSpPr>
        <p:spPr/>
        <p:txBody>
          <a:bodyPr/>
          <a:lstStyle/>
          <a:p>
            <a:r>
              <a:rPr lang="en-US"/>
              <a:t>Instagram Posts Table | KPMG Singapore 2020 IG - 21 of 25</a:t>
            </a:r>
          </a:p>
        </p:txBody>
      </p:sp>
      <p:graphicFrame>
        <p:nvGraphicFramePr>
          <p:cNvPr id="5" name="Table Placeholder 4">
            <a:extLst>
              <a:ext uri="{FF2B5EF4-FFF2-40B4-BE49-F238E27FC236}">
                <a16:creationId xmlns:a16="http://schemas.microsoft.com/office/drawing/2014/main" id="{698BB641-A2B1-4BCB-B207-9B8FD8E06834}"/>
              </a:ext>
            </a:extLst>
          </p:cNvPr>
          <p:cNvGraphicFramePr>
            <a:graphicFrameLocks noGrp="1"/>
          </p:cNvGraphicFramePr>
          <p:nvPr>
            <p:ph type="tbl" sz="quarter" idx="13"/>
            <p:extLst>
              <p:ext uri="{D42A27DB-BD31-4B8C-83A1-F6EECF244321}">
                <p14:modId xmlns:p14="http://schemas.microsoft.com/office/powerpoint/2010/main" val="157133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18464214"/>
                    </a:ext>
                  </a:extLst>
                </a:gridCol>
                <a:gridCol w="1810512">
                  <a:extLst>
                    <a:ext uri="{9D8B030D-6E8A-4147-A177-3AD203B41FA5}">
                      <a16:colId xmlns:a16="http://schemas.microsoft.com/office/drawing/2014/main" val="1354719238"/>
                    </a:ext>
                  </a:extLst>
                </a:gridCol>
                <a:gridCol w="822960">
                  <a:extLst>
                    <a:ext uri="{9D8B030D-6E8A-4147-A177-3AD203B41FA5}">
                      <a16:colId xmlns:a16="http://schemas.microsoft.com/office/drawing/2014/main" val="3792904347"/>
                    </a:ext>
                  </a:extLst>
                </a:gridCol>
                <a:gridCol w="822960">
                  <a:extLst>
                    <a:ext uri="{9D8B030D-6E8A-4147-A177-3AD203B41FA5}">
                      <a16:colId xmlns:a16="http://schemas.microsoft.com/office/drawing/2014/main" val="2802560327"/>
                    </a:ext>
                  </a:extLst>
                </a:gridCol>
                <a:gridCol w="822960">
                  <a:extLst>
                    <a:ext uri="{9D8B030D-6E8A-4147-A177-3AD203B41FA5}">
                      <a16:colId xmlns:a16="http://schemas.microsoft.com/office/drawing/2014/main" val="488888065"/>
                    </a:ext>
                  </a:extLst>
                </a:gridCol>
                <a:gridCol w="822960">
                  <a:extLst>
                    <a:ext uri="{9D8B030D-6E8A-4147-A177-3AD203B41FA5}">
                      <a16:colId xmlns:a16="http://schemas.microsoft.com/office/drawing/2014/main" val="712772001"/>
                    </a:ext>
                  </a:extLst>
                </a:gridCol>
                <a:gridCol w="822960">
                  <a:extLst>
                    <a:ext uri="{9D8B030D-6E8A-4147-A177-3AD203B41FA5}">
                      <a16:colId xmlns:a16="http://schemas.microsoft.com/office/drawing/2014/main" val="253445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01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- 2020-08-18 14:24:04</a:t>
                      </a:r>
                      <a:r>
                        <a:rPr kumimoji="0" lang="en-US" sz="1000" b="0" i="0" u="none" strike="noStrike" kern="1200" cap="none" spc="0" normalizeH="0" baseline="0" noProof="0">
                          <a:ln>
                            <a:noFill/>
                          </a:ln>
                          <a:solidFill>
                            <a:prstClr val="black"/>
                          </a:solidFill>
                          <a:effectLst/>
                          <a:uLnTx/>
                          <a:uFillTx/>
                          <a:latin typeface="+mn-lt"/>
                          <a:ea typeface="+mn-ea"/>
                          <a:cs typeface="+mn-cs"/>
                        </a:rPr>
                        <a:t>
 [Contest CLOSED]
Calling all local University students in Singapore! Want to get your hands on some GrabFood vouchers? 
This year, Deloitte celebrates 175 years of making an impact that matters for our clients, people and society. As we commemorate this important global milestone, we would like to find out how much you know about Deloitte! 
Take part in our Deloitte Fun Facts contest by sharing 1 fun fact you know about Deloitte in the comments section below. 
5 correct entries will be picked randomly via lucky draw and will win  GrabFood vouchers each!
Contest ends 31 August 2020. Winners will be notified via DM.
#Deloitte175 #DeloitteSG #Onedoortothefuture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https://www.instagram.com/p/CEBT4yhlTR-/media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6815107"/>
                  </a:ext>
                </a:extLst>
              </a:tr>
            </a:tbl>
          </a:graphicData>
        </a:graphic>
      </p:graphicFrame>
      <p:sp>
        <p:nvSpPr>
          <p:cNvPr id="4" name="Text Placeholder 3">
            <a:extLst>
              <a:ext uri="{FF2B5EF4-FFF2-40B4-BE49-F238E27FC236}">
                <a16:creationId xmlns:a16="http://schemas.microsoft.com/office/drawing/2014/main" id="{A8BF572F-449D-41FE-9B18-4C3B423D195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240647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FFD97-28F9-4030-83F7-7AE761A86F19}"/>
              </a:ext>
            </a:extLst>
          </p:cNvPr>
          <p:cNvSpPr>
            <a:spLocks noGrp="1"/>
          </p:cNvSpPr>
          <p:nvPr>
            <p:ph type="title"/>
          </p:nvPr>
        </p:nvSpPr>
        <p:spPr/>
        <p:txBody>
          <a:bodyPr/>
          <a:lstStyle/>
          <a:p>
            <a:r>
              <a:rPr lang="en-US"/>
              <a:t>Instagram Posts Table | KPMG Singapore 2020 IG - 22 of 25</a:t>
            </a:r>
          </a:p>
        </p:txBody>
      </p:sp>
      <p:graphicFrame>
        <p:nvGraphicFramePr>
          <p:cNvPr id="5" name="Table Placeholder 4">
            <a:extLst>
              <a:ext uri="{FF2B5EF4-FFF2-40B4-BE49-F238E27FC236}">
                <a16:creationId xmlns:a16="http://schemas.microsoft.com/office/drawing/2014/main" id="{99464BDB-BBCD-4C69-9326-0E104C0E30F7}"/>
              </a:ext>
            </a:extLst>
          </p:cNvPr>
          <p:cNvGraphicFramePr>
            <a:graphicFrameLocks noGrp="1"/>
          </p:cNvGraphicFramePr>
          <p:nvPr>
            <p:ph type="tbl" sz="quarter" idx="13"/>
            <p:extLst>
              <p:ext uri="{D42A27DB-BD31-4B8C-83A1-F6EECF244321}">
                <p14:modId xmlns:p14="http://schemas.microsoft.com/office/powerpoint/2010/main" val="234829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9286902"/>
                    </a:ext>
                  </a:extLst>
                </a:gridCol>
                <a:gridCol w="1810512">
                  <a:extLst>
                    <a:ext uri="{9D8B030D-6E8A-4147-A177-3AD203B41FA5}">
                      <a16:colId xmlns:a16="http://schemas.microsoft.com/office/drawing/2014/main" val="3457556042"/>
                    </a:ext>
                  </a:extLst>
                </a:gridCol>
                <a:gridCol w="822960">
                  <a:extLst>
                    <a:ext uri="{9D8B030D-6E8A-4147-A177-3AD203B41FA5}">
                      <a16:colId xmlns:a16="http://schemas.microsoft.com/office/drawing/2014/main" val="2315761998"/>
                    </a:ext>
                  </a:extLst>
                </a:gridCol>
                <a:gridCol w="822960">
                  <a:extLst>
                    <a:ext uri="{9D8B030D-6E8A-4147-A177-3AD203B41FA5}">
                      <a16:colId xmlns:a16="http://schemas.microsoft.com/office/drawing/2014/main" val="2278921548"/>
                    </a:ext>
                  </a:extLst>
                </a:gridCol>
                <a:gridCol w="822960">
                  <a:extLst>
                    <a:ext uri="{9D8B030D-6E8A-4147-A177-3AD203B41FA5}">
                      <a16:colId xmlns:a16="http://schemas.microsoft.com/office/drawing/2014/main" val="2454211092"/>
                    </a:ext>
                  </a:extLst>
                </a:gridCol>
                <a:gridCol w="822960">
                  <a:extLst>
                    <a:ext uri="{9D8B030D-6E8A-4147-A177-3AD203B41FA5}">
                      <a16:colId xmlns:a16="http://schemas.microsoft.com/office/drawing/2014/main" val="3580737327"/>
                    </a:ext>
                  </a:extLst>
                </a:gridCol>
                <a:gridCol w="822960">
                  <a:extLst>
                    <a:ext uri="{9D8B030D-6E8A-4147-A177-3AD203B41FA5}">
                      <a16:colId xmlns:a16="http://schemas.microsoft.com/office/drawing/2014/main" val="168761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733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- 2020-08-17 09:00:16</a:t>
                      </a:r>
                      <a:r>
                        <a:rPr kumimoji="0" lang="en-US" sz="1000" b="0" i="0" u="none" strike="noStrike" kern="1200" cap="none" spc="0" normalizeH="0" baseline="0" noProof="0">
                          <a:ln>
                            <a:noFill/>
                          </a:ln>
                          <a:solidFill>
                            <a:prstClr val="black"/>
                          </a:solidFill>
                          <a:effectLst/>
                          <a:uLnTx/>
                          <a:uFillTx/>
                          <a:latin typeface="+mn-lt"/>
                          <a:ea typeface="+mn-ea"/>
                          <a:cs typeface="+mn-cs"/>
                        </a:rPr>
                        <a:t>
 Calling all Deloitte SEA colleagues, Innovation Month is back!
There will be interesting and insightful programmes throughout October. Look forward to prominent guest speakers, presentations from innovators in Deloitte, as well as the Innovation Challenge 2020! 
For more details, check out the SEA Innovation Month 2020 email!
#DeloitteInnovationChallenge2020 #DeloitteInnovationMonth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https://www.instagram.com/p/CD-KA-7I7PZ/media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2240892"/>
                  </a:ext>
                </a:extLst>
              </a:tr>
            </a:tbl>
          </a:graphicData>
        </a:graphic>
      </p:graphicFrame>
      <p:sp>
        <p:nvSpPr>
          <p:cNvPr id="4" name="Text Placeholder 3">
            <a:extLst>
              <a:ext uri="{FF2B5EF4-FFF2-40B4-BE49-F238E27FC236}">
                <a16:creationId xmlns:a16="http://schemas.microsoft.com/office/drawing/2014/main" id="{5D40E71B-6857-4BCC-A63A-5B568784C0AE}"/>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394038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A5D2F-B9A1-4D52-BA05-DDD14219D029}"/>
              </a:ext>
            </a:extLst>
          </p:cNvPr>
          <p:cNvSpPr>
            <a:spLocks noGrp="1"/>
          </p:cNvSpPr>
          <p:nvPr>
            <p:ph type="title"/>
          </p:nvPr>
        </p:nvSpPr>
        <p:spPr/>
        <p:txBody>
          <a:bodyPr/>
          <a:lstStyle/>
          <a:p>
            <a:r>
              <a:rPr lang="en-US"/>
              <a:t>Instagram Posts Table | KPMG Singapore 2020 IG - 23 of 25</a:t>
            </a:r>
          </a:p>
        </p:txBody>
      </p:sp>
      <p:graphicFrame>
        <p:nvGraphicFramePr>
          <p:cNvPr id="5" name="Table Placeholder 4">
            <a:extLst>
              <a:ext uri="{FF2B5EF4-FFF2-40B4-BE49-F238E27FC236}">
                <a16:creationId xmlns:a16="http://schemas.microsoft.com/office/drawing/2014/main" id="{D52CED4C-5AB8-42CD-8217-E31A17982FC2}"/>
              </a:ext>
            </a:extLst>
          </p:cNvPr>
          <p:cNvGraphicFramePr>
            <a:graphicFrameLocks noGrp="1"/>
          </p:cNvGraphicFramePr>
          <p:nvPr>
            <p:ph type="tbl" sz="quarter" idx="13"/>
            <p:extLst>
              <p:ext uri="{D42A27DB-BD31-4B8C-83A1-F6EECF244321}">
                <p14:modId xmlns:p14="http://schemas.microsoft.com/office/powerpoint/2010/main" val="2498102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7172076"/>
                    </a:ext>
                  </a:extLst>
                </a:gridCol>
                <a:gridCol w="1810512">
                  <a:extLst>
                    <a:ext uri="{9D8B030D-6E8A-4147-A177-3AD203B41FA5}">
                      <a16:colId xmlns:a16="http://schemas.microsoft.com/office/drawing/2014/main" val="1450714170"/>
                    </a:ext>
                  </a:extLst>
                </a:gridCol>
                <a:gridCol w="822960">
                  <a:extLst>
                    <a:ext uri="{9D8B030D-6E8A-4147-A177-3AD203B41FA5}">
                      <a16:colId xmlns:a16="http://schemas.microsoft.com/office/drawing/2014/main" val="296404060"/>
                    </a:ext>
                  </a:extLst>
                </a:gridCol>
                <a:gridCol w="822960">
                  <a:extLst>
                    <a:ext uri="{9D8B030D-6E8A-4147-A177-3AD203B41FA5}">
                      <a16:colId xmlns:a16="http://schemas.microsoft.com/office/drawing/2014/main" val="2482210682"/>
                    </a:ext>
                  </a:extLst>
                </a:gridCol>
                <a:gridCol w="822960">
                  <a:extLst>
                    <a:ext uri="{9D8B030D-6E8A-4147-A177-3AD203B41FA5}">
                      <a16:colId xmlns:a16="http://schemas.microsoft.com/office/drawing/2014/main" val="3521958324"/>
                    </a:ext>
                  </a:extLst>
                </a:gridCol>
                <a:gridCol w="822960">
                  <a:extLst>
                    <a:ext uri="{9D8B030D-6E8A-4147-A177-3AD203B41FA5}">
                      <a16:colId xmlns:a16="http://schemas.microsoft.com/office/drawing/2014/main" val="2010351168"/>
                    </a:ext>
                  </a:extLst>
                </a:gridCol>
                <a:gridCol w="822960">
                  <a:extLst>
                    <a:ext uri="{9D8B030D-6E8A-4147-A177-3AD203B41FA5}">
                      <a16:colId xmlns:a16="http://schemas.microsoft.com/office/drawing/2014/main" val="1391409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803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- 2020-08-16 21:00:28</a:t>
                      </a:r>
                      <a:r>
                        <a:rPr kumimoji="0" lang="en-US" sz="1000" b="0" i="0" u="none" strike="noStrike" kern="1200" cap="none" spc="0" normalizeH="0" baseline="0" noProof="0">
                          <a:ln>
                            <a:noFill/>
                          </a:ln>
                          <a:solidFill>
                            <a:prstClr val="black"/>
                          </a:solidFill>
                          <a:effectLst/>
                          <a:uLnTx/>
                          <a:uFillTx/>
                          <a:latin typeface="+mn-lt"/>
                          <a:ea typeface="+mn-ea"/>
                          <a:cs typeface="+mn-cs"/>
                        </a:rPr>
                        <a:t>
 [Everyday Impact: Deloitte US]
Deloitte is committed to helping community organisations make an #ImpactThatMatters amid #COVID19. 
#DeloitteUS donated to United Way Worldwide’s COVID-19 Response and Recovery Fund. With our support, United Way will continue supporting the 211 network, a 24/7 hotline service that helps people find local resources, and also directly provide individuals in need with food, mental health care, and other resources.
Watch the full video here: https://bit.ly/2Y9yUeS 
#ConnectForImpact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https://www.instagram.com/p/CD83pTVHFMy/media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4995648"/>
                  </a:ext>
                </a:extLst>
              </a:tr>
            </a:tbl>
          </a:graphicData>
        </a:graphic>
      </p:graphicFrame>
      <p:sp>
        <p:nvSpPr>
          <p:cNvPr id="4" name="Text Placeholder 3">
            <a:extLst>
              <a:ext uri="{FF2B5EF4-FFF2-40B4-BE49-F238E27FC236}">
                <a16:creationId xmlns:a16="http://schemas.microsoft.com/office/drawing/2014/main" id="{7CC14B5E-0F99-4A90-A7F8-9EDDCD4E17EE}"/>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815965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0DAF-EBDF-4835-885B-A25C0749A7ED}"/>
              </a:ext>
            </a:extLst>
          </p:cNvPr>
          <p:cNvSpPr>
            <a:spLocks noGrp="1"/>
          </p:cNvSpPr>
          <p:nvPr>
            <p:ph type="title"/>
          </p:nvPr>
        </p:nvSpPr>
        <p:spPr/>
        <p:txBody>
          <a:bodyPr/>
          <a:lstStyle/>
          <a:p>
            <a:r>
              <a:rPr lang="en-US"/>
              <a:t>Instagram Posts Table | KPMG Singapore 2020 IG - 24 of 25</a:t>
            </a:r>
          </a:p>
        </p:txBody>
      </p:sp>
      <p:graphicFrame>
        <p:nvGraphicFramePr>
          <p:cNvPr id="5" name="Table Placeholder 4">
            <a:extLst>
              <a:ext uri="{FF2B5EF4-FFF2-40B4-BE49-F238E27FC236}">
                <a16:creationId xmlns:a16="http://schemas.microsoft.com/office/drawing/2014/main" id="{0227E8C5-A83F-46CF-93F5-B5BEC150512B}"/>
              </a:ext>
            </a:extLst>
          </p:cNvPr>
          <p:cNvGraphicFramePr>
            <a:graphicFrameLocks noGrp="1"/>
          </p:cNvGraphicFramePr>
          <p:nvPr>
            <p:ph type="tbl" sz="quarter" idx="13"/>
            <p:extLst>
              <p:ext uri="{D42A27DB-BD31-4B8C-83A1-F6EECF244321}">
                <p14:modId xmlns:p14="http://schemas.microsoft.com/office/powerpoint/2010/main" val="105833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34219773"/>
                    </a:ext>
                  </a:extLst>
                </a:gridCol>
                <a:gridCol w="1810512">
                  <a:extLst>
                    <a:ext uri="{9D8B030D-6E8A-4147-A177-3AD203B41FA5}">
                      <a16:colId xmlns:a16="http://schemas.microsoft.com/office/drawing/2014/main" val="2202652899"/>
                    </a:ext>
                  </a:extLst>
                </a:gridCol>
                <a:gridCol w="822960">
                  <a:extLst>
                    <a:ext uri="{9D8B030D-6E8A-4147-A177-3AD203B41FA5}">
                      <a16:colId xmlns:a16="http://schemas.microsoft.com/office/drawing/2014/main" val="2714764501"/>
                    </a:ext>
                  </a:extLst>
                </a:gridCol>
                <a:gridCol w="822960">
                  <a:extLst>
                    <a:ext uri="{9D8B030D-6E8A-4147-A177-3AD203B41FA5}">
                      <a16:colId xmlns:a16="http://schemas.microsoft.com/office/drawing/2014/main" val="3747180895"/>
                    </a:ext>
                  </a:extLst>
                </a:gridCol>
                <a:gridCol w="822960">
                  <a:extLst>
                    <a:ext uri="{9D8B030D-6E8A-4147-A177-3AD203B41FA5}">
                      <a16:colId xmlns:a16="http://schemas.microsoft.com/office/drawing/2014/main" val="780775739"/>
                    </a:ext>
                  </a:extLst>
                </a:gridCol>
                <a:gridCol w="822960">
                  <a:extLst>
                    <a:ext uri="{9D8B030D-6E8A-4147-A177-3AD203B41FA5}">
                      <a16:colId xmlns:a16="http://schemas.microsoft.com/office/drawing/2014/main" val="3024339274"/>
                    </a:ext>
                  </a:extLst>
                </a:gridCol>
                <a:gridCol w="822960">
                  <a:extLst>
                    <a:ext uri="{9D8B030D-6E8A-4147-A177-3AD203B41FA5}">
                      <a16:colId xmlns:a16="http://schemas.microsoft.com/office/drawing/2014/main" val="2995688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111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eysgcareers - 2020-08-16 10:45:34</a:t>
                      </a:r>
                      <a:r>
                        <a:rPr kumimoji="0" lang="en-US" sz="1000" b="0" i="0" u="none" strike="noStrike" kern="1200" cap="none" spc="0" normalizeH="0" baseline="0" noProof="0">
                          <a:ln>
                            <a:noFill/>
                          </a:ln>
                          <a:solidFill>
                            <a:prstClr val="black"/>
                          </a:solidFill>
                          <a:effectLst/>
                          <a:uLnTx/>
                          <a:uFillTx/>
                          <a:latin typeface="+mn-lt"/>
                          <a:ea typeface="+mn-ea"/>
                          <a:cs typeface="+mn-cs"/>
                        </a:rPr>
                        <a:t>
 A people-first approach is key to the adoption of digital services.
Join EY Asean and Singapore Government &amp; Public Sector Leader, Benjamin Chiang, as he moderates the panel session on 19 August with Minister-in-Charge of the Smart Nation Initiative, Dr Vivian Balakrishnan and Dr Patrick Teo from Google, to discuss the considerations in the design of user-centric digital services.
Join the session here https://bit.ly/2DDTFYp
#SmartNationSG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https://www.instagram.com/p/CD7xSxSlaX1/media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332378"/>
                  </a:ext>
                </a:extLst>
              </a:tr>
            </a:tbl>
          </a:graphicData>
        </a:graphic>
      </p:graphicFrame>
      <p:sp>
        <p:nvSpPr>
          <p:cNvPr id="4" name="Text Placeholder 3">
            <a:extLst>
              <a:ext uri="{FF2B5EF4-FFF2-40B4-BE49-F238E27FC236}">
                <a16:creationId xmlns:a16="http://schemas.microsoft.com/office/drawing/2014/main" id="{AD3C69E1-5A68-48AE-A84B-778FF28A9BC2}"/>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461892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07943-5FC9-47BE-845D-23E3B307E5F0}"/>
              </a:ext>
            </a:extLst>
          </p:cNvPr>
          <p:cNvSpPr>
            <a:spLocks noGrp="1"/>
          </p:cNvSpPr>
          <p:nvPr>
            <p:ph type="title"/>
          </p:nvPr>
        </p:nvSpPr>
        <p:spPr/>
        <p:txBody>
          <a:bodyPr/>
          <a:lstStyle/>
          <a:p>
            <a:r>
              <a:rPr lang="en-US"/>
              <a:t>Instagram Posts Table | KPMG Singapore 2020 IG - 25 of 25</a:t>
            </a:r>
          </a:p>
        </p:txBody>
      </p:sp>
      <p:graphicFrame>
        <p:nvGraphicFramePr>
          <p:cNvPr id="5" name="Table Placeholder 4">
            <a:extLst>
              <a:ext uri="{FF2B5EF4-FFF2-40B4-BE49-F238E27FC236}">
                <a16:creationId xmlns:a16="http://schemas.microsoft.com/office/drawing/2014/main" id="{4FA9BFD3-424C-44F0-AF21-F2BB4CFDAD60}"/>
              </a:ext>
            </a:extLst>
          </p:cNvPr>
          <p:cNvGraphicFramePr>
            <a:graphicFrameLocks noGrp="1"/>
          </p:cNvGraphicFramePr>
          <p:nvPr>
            <p:ph type="tbl" sz="quarter" idx="13"/>
            <p:extLst>
              <p:ext uri="{D42A27DB-BD31-4B8C-83A1-F6EECF244321}">
                <p14:modId xmlns:p14="http://schemas.microsoft.com/office/powerpoint/2010/main" val="3077697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63076133"/>
                    </a:ext>
                  </a:extLst>
                </a:gridCol>
                <a:gridCol w="1810512">
                  <a:extLst>
                    <a:ext uri="{9D8B030D-6E8A-4147-A177-3AD203B41FA5}">
                      <a16:colId xmlns:a16="http://schemas.microsoft.com/office/drawing/2014/main" val="2166615524"/>
                    </a:ext>
                  </a:extLst>
                </a:gridCol>
                <a:gridCol w="822960">
                  <a:extLst>
                    <a:ext uri="{9D8B030D-6E8A-4147-A177-3AD203B41FA5}">
                      <a16:colId xmlns:a16="http://schemas.microsoft.com/office/drawing/2014/main" val="567318832"/>
                    </a:ext>
                  </a:extLst>
                </a:gridCol>
                <a:gridCol w="822960">
                  <a:extLst>
                    <a:ext uri="{9D8B030D-6E8A-4147-A177-3AD203B41FA5}">
                      <a16:colId xmlns:a16="http://schemas.microsoft.com/office/drawing/2014/main" val="972453978"/>
                    </a:ext>
                  </a:extLst>
                </a:gridCol>
                <a:gridCol w="822960">
                  <a:extLst>
                    <a:ext uri="{9D8B030D-6E8A-4147-A177-3AD203B41FA5}">
                      <a16:colId xmlns:a16="http://schemas.microsoft.com/office/drawing/2014/main" val="1510433513"/>
                    </a:ext>
                  </a:extLst>
                </a:gridCol>
                <a:gridCol w="822960">
                  <a:extLst>
                    <a:ext uri="{9D8B030D-6E8A-4147-A177-3AD203B41FA5}">
                      <a16:colId xmlns:a16="http://schemas.microsoft.com/office/drawing/2014/main" val="3524580679"/>
                    </a:ext>
                  </a:extLst>
                </a:gridCol>
                <a:gridCol w="822960">
                  <a:extLst>
                    <a:ext uri="{9D8B030D-6E8A-4147-A177-3AD203B41FA5}">
                      <a16:colId xmlns:a16="http://schemas.microsoft.com/office/drawing/2014/main" val="52315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14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deloittesingapore - 2020-08-15 12:00:16</a:t>
                      </a:r>
                      <a:r>
                        <a:rPr kumimoji="0" lang="en-US" sz="1000" b="0" i="0" u="none" strike="noStrike" kern="1200" cap="none" spc="0" normalizeH="0" baseline="0" noProof="0">
                          <a:ln>
                            <a:noFill/>
                          </a:ln>
                          <a:solidFill>
                            <a:prstClr val="black"/>
                          </a:solidFill>
                          <a:effectLst/>
                          <a:uLnTx/>
                          <a:uFillTx/>
                          <a:latin typeface="+mn-lt"/>
                          <a:ea typeface="+mn-ea"/>
                          <a:cs typeface="+mn-cs"/>
                        </a:rPr>
                        <a:t>
 Calling youth leaders to join us to change the world!
Are you committed to improving education, skills, and access to opportunities for people in your communities? If yes, then we want you! 
As a longstanding partner of One Young World, we are enabling 10 outstanding young leaders from around the globe to attend the One Young World Summit in Munich, Germany on 23 – 26 April 2021 on a scholarship. 
Application for Deloitte One Young World Scholarship 2020 application is open now! For more information about the scholarship and to apply, visit https://deloi.tt/3iJXJWj.
#OYW2021 #DeloitteScholarsOYW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https://www.instagram.com/p/CD5VBmmItBp/media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7122348"/>
                  </a:ext>
                </a:extLst>
              </a:tr>
            </a:tbl>
          </a:graphicData>
        </a:graphic>
      </p:graphicFrame>
      <p:sp>
        <p:nvSpPr>
          <p:cNvPr id="4" name="Text Placeholder 3">
            <a:extLst>
              <a:ext uri="{FF2B5EF4-FFF2-40B4-BE49-F238E27FC236}">
                <a16:creationId xmlns:a16="http://schemas.microsoft.com/office/drawing/2014/main" id="{A88351BC-D124-4DA4-AEC5-69BC1EE52EC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740605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C2F98-4BB4-46EA-AB8A-D7C7C816B883}"/>
              </a:ext>
            </a:extLst>
          </p:cNvPr>
          <p:cNvSpPr>
            <a:spLocks noGrp="1"/>
          </p:cNvSpPr>
          <p:nvPr>
            <p:ph type="title"/>
          </p:nvPr>
        </p:nvSpPr>
        <p:spPr/>
        <p:txBody>
          <a:bodyPr/>
          <a:lstStyle/>
          <a:p>
            <a:r>
              <a:rPr lang="en-US"/>
              <a:t>Instagram Interaction Rate | KPMG Singapore 2020 IG</a:t>
            </a:r>
          </a:p>
        </p:txBody>
      </p:sp>
      <p:graphicFrame>
        <p:nvGraphicFramePr>
          <p:cNvPr id="6" name="Chart Placeholder 5">
            <a:extLst>
              <a:ext uri="{FF2B5EF4-FFF2-40B4-BE49-F238E27FC236}">
                <a16:creationId xmlns:a16="http://schemas.microsoft.com/office/drawing/2014/main" id="{8D7B9E4F-8C7D-42F0-8A86-0F161B863D98}"/>
              </a:ext>
            </a:extLst>
          </p:cNvPr>
          <p:cNvGraphicFramePr>
            <a:graphicFrameLocks noGrp="1"/>
          </p:cNvGraphicFramePr>
          <p:nvPr>
            <p:ph type="chart" sz="quarter" idx="13"/>
            <p:extLst>
              <p:ext uri="{D42A27DB-BD31-4B8C-83A1-F6EECF244321}">
                <p14:modId xmlns:p14="http://schemas.microsoft.com/office/powerpoint/2010/main" val="1605716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4B0507-79D6-45D3-B2BC-BD318597E83D}"/>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7322E23E-3E2E-4B47-9F22-CF9E8AA685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6353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095A-0FEB-4565-B172-89A4C0820B03}"/>
              </a:ext>
            </a:extLst>
          </p:cNvPr>
          <p:cNvSpPr>
            <a:spLocks noGrp="1"/>
          </p:cNvSpPr>
          <p:nvPr>
            <p:ph type="title"/>
          </p:nvPr>
        </p:nvSpPr>
        <p:spPr/>
        <p:txBody>
          <a:bodyPr/>
          <a:lstStyle/>
          <a:p>
            <a:r>
              <a:rPr lang="en-US"/>
              <a:t>Instagram Average Interactions Per Post | KPMG Singapore 2020 IG</a:t>
            </a:r>
          </a:p>
        </p:txBody>
      </p:sp>
      <p:graphicFrame>
        <p:nvGraphicFramePr>
          <p:cNvPr id="6" name="Chart Placeholder 5">
            <a:extLst>
              <a:ext uri="{FF2B5EF4-FFF2-40B4-BE49-F238E27FC236}">
                <a16:creationId xmlns:a16="http://schemas.microsoft.com/office/drawing/2014/main" id="{C5BEF174-EE4E-40F1-AE59-8A69A9346257}"/>
              </a:ext>
            </a:extLst>
          </p:cNvPr>
          <p:cNvGraphicFramePr>
            <a:graphicFrameLocks noGrp="1"/>
          </p:cNvGraphicFramePr>
          <p:nvPr>
            <p:ph type="chart" sz="quarter" idx="13"/>
            <p:extLst>
              <p:ext uri="{D42A27DB-BD31-4B8C-83A1-F6EECF244321}">
                <p14:modId xmlns:p14="http://schemas.microsoft.com/office/powerpoint/2010/main" val="2888152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457B32-8001-4686-9CC9-13ECB63D52ED}"/>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CE63C0AF-001F-4AC6-B510-7778E0D837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85684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1544</Words>
  <Application>Microsoft Office PowerPoint</Application>
  <PresentationFormat>On-screen Show (4:3)</PresentationFormat>
  <Paragraphs>466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Overview</vt:lpstr>
      <vt:lpstr>Instagram Key Metrics Table | KPMG Singapore 2020 IG</vt:lpstr>
      <vt:lpstr>Instagram Followers Total | KPMG Singapore 2020 IG</vt:lpstr>
      <vt:lpstr>Instagram Followers Change Rate | KPMG Singapore 2020 IG</vt:lpstr>
      <vt:lpstr>Instagram Posts Table | KPMG Singapore 2020 IG - 1 of 25</vt:lpstr>
      <vt:lpstr>Instagram Posts Table | KPMG Singapore 2020 IG - 2 of 25</vt:lpstr>
      <vt:lpstr>Instagram Posts Table | KPMG Singapore 2020 IG - 3 of 25</vt:lpstr>
      <vt:lpstr>Instagram Posts Table | KPMG Singapore 2020 IG - 4 of 25</vt:lpstr>
      <vt:lpstr>Instagram Posts Table | KPMG Singapore 2020 IG - 5 of 25</vt:lpstr>
      <vt:lpstr>Instagram Posts Table | KPMG Singapore 2020 IG - 6 of 25</vt:lpstr>
      <vt:lpstr>Instagram Posts Table | KPMG Singapore 2020 IG - 7 of 25</vt:lpstr>
      <vt:lpstr>Instagram Posts Table | KPMG Singapore 2020 IG - 8 of 25</vt:lpstr>
      <vt:lpstr>Instagram Posts Table | KPMG Singapore 2020 IG - 9 of 25</vt:lpstr>
      <vt:lpstr>Instagram Posts Table | KPMG Singapore 2020 IG - 10 of 25</vt:lpstr>
      <vt:lpstr>Instagram Posts Table | KPMG Singapore 2020 IG - 11 of 25</vt:lpstr>
      <vt:lpstr>Instagram Posts Table | KPMG Singapore 2020 IG - 12 of 25</vt:lpstr>
      <vt:lpstr>Instagram Posts Table | KPMG Singapore 2020 IG - 13 of 25</vt:lpstr>
      <vt:lpstr>Instagram Posts Table | KPMG Singapore 2020 IG - 14 of 25</vt:lpstr>
      <vt:lpstr>Instagram Posts Table | KPMG Singapore 2020 IG - 15 of 25</vt:lpstr>
      <vt:lpstr>Instagram Posts Table | KPMG Singapore 2020 IG - 16 of 25</vt:lpstr>
      <vt:lpstr>Instagram Posts Table | KPMG Singapore 2020 IG - 17 of 25</vt:lpstr>
      <vt:lpstr>Instagram Posts Table | KPMG Singapore 2020 IG - 18 of 25</vt:lpstr>
      <vt:lpstr>Instagram Posts Table | KPMG Singapore 2020 IG - 19 of 25</vt:lpstr>
      <vt:lpstr>Instagram Posts Table | KPMG Singapore 2020 IG - 20 of 25</vt:lpstr>
      <vt:lpstr>Instagram Posts Table | KPMG Singapore 2020 IG - 21 of 25</vt:lpstr>
      <vt:lpstr>Instagram Posts Table | KPMG Singapore 2020 IG - 22 of 25</vt:lpstr>
      <vt:lpstr>Instagram Posts Table | KPMG Singapore 2020 IG - 23 of 25</vt:lpstr>
      <vt:lpstr>Instagram Posts Table | KPMG Singapore 2020 IG - 24 of 25</vt:lpstr>
      <vt:lpstr>Instagram Posts Table | KPMG Singapore 2020 IG - 25 of 25</vt:lpstr>
      <vt:lpstr>Instagram Interaction Rate | KPMG Singapore 2020 IG</vt:lpstr>
      <vt:lpstr>Instagram Average Interactions Per Post | KPMG Singapore 2020 IG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2020-09-02T00:20:04Z</dcterms:created>
  <dcterms:modified xsi:type="dcterms:W3CDTF">2020-09-02T00:20:41Z</dcterms:modified>
</cp:coreProperties>
</file>