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F9469-D2B1-4F5A-814B-E7724702EE38}"/>
              </a:ext>
            </a:extLst>
          </p:cNvPr>
          <p:cNvSpPr>
            <a:spLocks noGrp="1"/>
          </p:cNvSpPr>
          <p:nvPr>
            <p:ph type="title"/>
          </p:nvPr>
        </p:nvSpPr>
        <p:spPr/>
        <p:txBody>
          <a:bodyPr/>
          <a:lstStyle/>
          <a:p>
            <a:r>
              <a:rPr lang="en-US"/>
              <a:t>Instagram Posts Table | allnipponairways_official - 1 of 12</a:t>
            </a:r>
          </a:p>
        </p:txBody>
      </p:sp>
      <p:graphicFrame>
        <p:nvGraphicFramePr>
          <p:cNvPr id="5" name="Table Placeholder 4">
            <a:extLst>
              <a:ext uri="{FF2B5EF4-FFF2-40B4-BE49-F238E27FC236}">
                <a16:creationId xmlns:a16="http://schemas.microsoft.com/office/drawing/2014/main" id="{0AD60880-7446-41FF-A06C-5AE5E76302C0}"/>
              </a:ext>
            </a:extLst>
          </p:cNvPr>
          <p:cNvGraphicFramePr>
            <a:graphicFrameLocks noGrp="1"/>
          </p:cNvGraphicFramePr>
          <p:nvPr>
            <p:ph type="tbl" sz="quarter" idx="13"/>
            <p:extLst>
              <p:ext uri="{D42A27DB-BD31-4B8C-83A1-F6EECF244321}">
                <p14:modId xmlns:p14="http://schemas.microsoft.com/office/powerpoint/2010/main" val="2422160601"/>
              </p:ext>
            </p:extLst>
          </p:nvPr>
        </p:nvGraphicFramePr>
        <p:xfrm>
          <a:off x="457200" y="1731963"/>
          <a:ext cx="8065006" cy="432816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730817174"/>
                    </a:ext>
                  </a:extLst>
                </a:gridCol>
                <a:gridCol w="1152143">
                  <a:extLst>
                    <a:ext uri="{9D8B030D-6E8A-4147-A177-3AD203B41FA5}">
                      <a16:colId xmlns:a16="http://schemas.microsoft.com/office/drawing/2014/main" val="417309973"/>
                    </a:ext>
                  </a:extLst>
                </a:gridCol>
                <a:gridCol w="576072">
                  <a:extLst>
                    <a:ext uri="{9D8B030D-6E8A-4147-A177-3AD203B41FA5}">
                      <a16:colId xmlns:a16="http://schemas.microsoft.com/office/drawing/2014/main" val="1616234015"/>
                    </a:ext>
                  </a:extLst>
                </a:gridCol>
                <a:gridCol w="576072">
                  <a:extLst>
                    <a:ext uri="{9D8B030D-6E8A-4147-A177-3AD203B41FA5}">
                      <a16:colId xmlns:a16="http://schemas.microsoft.com/office/drawing/2014/main" val="3242904258"/>
                    </a:ext>
                  </a:extLst>
                </a:gridCol>
                <a:gridCol w="576072">
                  <a:extLst>
                    <a:ext uri="{9D8B030D-6E8A-4147-A177-3AD203B41FA5}">
                      <a16:colId xmlns:a16="http://schemas.microsoft.com/office/drawing/2014/main" val="225186300"/>
                    </a:ext>
                  </a:extLst>
                </a:gridCol>
                <a:gridCol w="576072">
                  <a:extLst>
                    <a:ext uri="{9D8B030D-6E8A-4147-A177-3AD203B41FA5}">
                      <a16:colId xmlns:a16="http://schemas.microsoft.com/office/drawing/2014/main" val="2678871935"/>
                    </a:ext>
                  </a:extLst>
                </a:gridCol>
                <a:gridCol w="576072">
                  <a:extLst>
                    <a:ext uri="{9D8B030D-6E8A-4147-A177-3AD203B41FA5}">
                      <a16:colId xmlns:a16="http://schemas.microsoft.com/office/drawing/2014/main" val="3729800859"/>
                    </a:ext>
                  </a:extLst>
                </a:gridCol>
                <a:gridCol w="576072">
                  <a:extLst>
                    <a:ext uri="{9D8B030D-6E8A-4147-A177-3AD203B41FA5}">
                      <a16:colId xmlns:a16="http://schemas.microsoft.com/office/drawing/2014/main" val="1443680545"/>
                    </a:ext>
                  </a:extLst>
                </a:gridCol>
                <a:gridCol w="576072">
                  <a:extLst>
                    <a:ext uri="{9D8B030D-6E8A-4147-A177-3AD203B41FA5}">
                      <a16:colId xmlns:a16="http://schemas.microsoft.com/office/drawing/2014/main" val="2571252574"/>
                    </a:ext>
                  </a:extLst>
                </a:gridCol>
                <a:gridCol w="576072">
                  <a:extLst>
                    <a:ext uri="{9D8B030D-6E8A-4147-A177-3AD203B41FA5}">
                      <a16:colId xmlns:a16="http://schemas.microsoft.com/office/drawing/2014/main" val="1047835513"/>
                    </a:ext>
                  </a:extLst>
                </a:gridCol>
                <a:gridCol w="576072">
                  <a:extLst>
                    <a:ext uri="{9D8B030D-6E8A-4147-A177-3AD203B41FA5}">
                      <a16:colId xmlns:a16="http://schemas.microsoft.com/office/drawing/2014/main" val="902924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41470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- 2020-01-30 14:15:13</a:t>
                      </a:r>
                      <a:r>
                        <a:rPr kumimoji="0" lang="en-US" sz="1000" b="0" i="0" u="none" strike="noStrike" kern="1200" cap="none" spc="0" normalizeH="0" baseline="0" noProof="0">
                          <a:ln>
                            <a:noFill/>
                          </a:ln>
                          <a:solidFill>
                            <a:prstClr val="black"/>
                          </a:solidFill>
                          <a:effectLst/>
                          <a:uLnTx/>
                          <a:uFillTx/>
                          <a:latin typeface="+mn-lt"/>
                          <a:ea typeface="+mn-ea"/>
                          <a:cs typeface="+mn-cs"/>
                        </a:rPr>
                        <a:t>
 Japan. There’s snowhere we’d rather be!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https://www.instagram.com/p/B78mBuUHDpZ/media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68361</a:t>
                      </a:r>
                    </a:p>
                  </a:txBody>
                  <a:tcPr/>
                </a:tc>
                <a:extLst>
                  <a:ext uri="{0D108BD9-81ED-4DB2-BD59-A6C34878D82A}">
                    <a16:rowId xmlns:a16="http://schemas.microsoft.com/office/drawing/2014/main" val="1634815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- 2020-01-29 15:03:34</a:t>
                      </a:r>
                      <a:r>
                        <a:rPr kumimoji="0" lang="en-US" sz="1000" b="0" i="0" u="none" strike="noStrike" kern="1200" cap="none" spc="0" normalizeH="0" baseline="0" noProof="0">
                          <a:ln>
                            <a:noFill/>
                          </a:ln>
                          <a:solidFill>
                            <a:prstClr val="black"/>
                          </a:solidFill>
                          <a:effectLst/>
                          <a:uLnTx/>
                          <a:uFillTx/>
                          <a:latin typeface="+mn-lt"/>
                          <a:ea typeface="+mn-ea"/>
                          <a:cs typeface="+mn-cs"/>
                        </a:rPr>
                        <a:t>
 Umbrellas, bamboo, and candles, oh my! The night sky is illuminated at the Yamaga Lantern Illuminations where you and a date can explore all the beautiful sights.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https://www.instagram.com/p/B76Gw9tHHFz/media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76226</a:t>
                      </a:r>
                    </a:p>
                  </a:txBody>
                  <a:tcPr/>
                </a:tc>
                <a:extLst>
                  <a:ext uri="{0D108BD9-81ED-4DB2-BD59-A6C34878D82A}">
                    <a16:rowId xmlns:a16="http://schemas.microsoft.com/office/drawing/2014/main" val="1212114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- 2020-01-28 13:49:34</a:t>
                      </a:r>
                      <a:r>
                        <a:rPr kumimoji="0" lang="en-US" sz="1000" b="0" i="0" u="none" strike="noStrike" kern="1200" cap="none" spc="0" normalizeH="0" baseline="0" noProof="0">
                          <a:ln>
                            <a:noFill/>
                          </a:ln>
                          <a:solidFill>
                            <a:prstClr val="black"/>
                          </a:solidFill>
                          <a:effectLst/>
                          <a:uLnTx/>
                          <a:uFillTx/>
                          <a:latin typeface="+mn-lt"/>
                          <a:ea typeface="+mn-ea"/>
                          <a:cs typeface="+mn-cs"/>
                        </a:rPr>
                        <a:t>
 This plate of food sure is crabtivating! Snow crab is hugely popular in Japan during the winter, prepared in tons of different ways. How do you take yours? 🦀#snowcrab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https://www.instagram.com/p/B73ZgHAnzCP/media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70589</a:t>
                      </a:r>
                    </a:p>
                  </a:txBody>
                  <a:tcPr/>
                </a:tc>
                <a:extLst>
                  <a:ext uri="{0D108BD9-81ED-4DB2-BD59-A6C34878D82A}">
                    <a16:rowId xmlns:a16="http://schemas.microsoft.com/office/drawing/2014/main" val="3725009067"/>
                  </a:ext>
                </a:extLst>
              </a:tr>
            </a:tbl>
          </a:graphicData>
        </a:graphic>
      </p:graphicFrame>
      <p:sp>
        <p:nvSpPr>
          <p:cNvPr id="4" name="Text Placeholder 3">
            <a:extLst>
              <a:ext uri="{FF2B5EF4-FFF2-40B4-BE49-F238E27FC236}">
                <a16:creationId xmlns:a16="http://schemas.microsoft.com/office/drawing/2014/main" id="{CCC23128-301E-4CA5-83BC-0C21A5E6F5BC}"/>
              </a:ext>
            </a:extLst>
          </p:cNvPr>
          <p:cNvSpPr>
            <a:spLocks noGrp="1"/>
          </p:cNvSpPr>
          <p:nvPr>
            <p:ph type="body" sz="quarter" idx="14"/>
          </p:nvPr>
        </p:nvSpPr>
        <p:spPr/>
        <p:txBody>
          <a:bodyPr/>
          <a:lstStyle/>
          <a:p>
            <a:r>
              <a:rPr lang="en-US"/>
              <a:t>02/01/2019 - 02/01/2020</a:t>
            </a:r>
          </a:p>
        </p:txBody>
      </p:sp>
    </p:spTree>
    <p:extLst>
      <p:ext uri="{BB962C8B-B14F-4D97-AF65-F5344CB8AC3E}">
        <p14:creationId xmlns:p14="http://schemas.microsoft.com/office/powerpoint/2010/main" val="1421365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F6F3-E36B-4827-8A8A-60FE6A63FF17}"/>
              </a:ext>
            </a:extLst>
          </p:cNvPr>
          <p:cNvSpPr>
            <a:spLocks noGrp="1"/>
          </p:cNvSpPr>
          <p:nvPr>
            <p:ph type="title"/>
          </p:nvPr>
        </p:nvSpPr>
        <p:spPr/>
        <p:txBody>
          <a:bodyPr/>
          <a:lstStyle/>
          <a:p>
            <a:r>
              <a:rPr lang="en-US"/>
              <a:t>Instagram Posts Table | allnipponairways_official - 2 of 12</a:t>
            </a:r>
          </a:p>
        </p:txBody>
      </p:sp>
      <p:graphicFrame>
        <p:nvGraphicFramePr>
          <p:cNvPr id="5" name="Table Placeholder 4">
            <a:extLst>
              <a:ext uri="{FF2B5EF4-FFF2-40B4-BE49-F238E27FC236}">
                <a16:creationId xmlns:a16="http://schemas.microsoft.com/office/drawing/2014/main" id="{ACE1F99D-230E-4EEF-8A1F-1081A31A2884}"/>
              </a:ext>
            </a:extLst>
          </p:cNvPr>
          <p:cNvGraphicFramePr>
            <a:graphicFrameLocks noGrp="1"/>
          </p:cNvGraphicFramePr>
          <p:nvPr>
            <p:ph type="tbl" sz="quarter" idx="13"/>
            <p:extLst>
              <p:ext uri="{D42A27DB-BD31-4B8C-83A1-F6EECF244321}">
                <p14:modId xmlns:p14="http://schemas.microsoft.com/office/powerpoint/2010/main" val="1212530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820845337"/>
                    </a:ext>
                  </a:extLst>
                </a:gridCol>
                <a:gridCol w="1152143">
                  <a:extLst>
                    <a:ext uri="{9D8B030D-6E8A-4147-A177-3AD203B41FA5}">
                      <a16:colId xmlns:a16="http://schemas.microsoft.com/office/drawing/2014/main" val="4282281640"/>
                    </a:ext>
                  </a:extLst>
                </a:gridCol>
                <a:gridCol w="576072">
                  <a:extLst>
                    <a:ext uri="{9D8B030D-6E8A-4147-A177-3AD203B41FA5}">
                      <a16:colId xmlns:a16="http://schemas.microsoft.com/office/drawing/2014/main" val="187260646"/>
                    </a:ext>
                  </a:extLst>
                </a:gridCol>
                <a:gridCol w="576072">
                  <a:extLst>
                    <a:ext uri="{9D8B030D-6E8A-4147-A177-3AD203B41FA5}">
                      <a16:colId xmlns:a16="http://schemas.microsoft.com/office/drawing/2014/main" val="3373684108"/>
                    </a:ext>
                  </a:extLst>
                </a:gridCol>
                <a:gridCol w="576072">
                  <a:extLst>
                    <a:ext uri="{9D8B030D-6E8A-4147-A177-3AD203B41FA5}">
                      <a16:colId xmlns:a16="http://schemas.microsoft.com/office/drawing/2014/main" val="201721749"/>
                    </a:ext>
                  </a:extLst>
                </a:gridCol>
                <a:gridCol w="576072">
                  <a:extLst>
                    <a:ext uri="{9D8B030D-6E8A-4147-A177-3AD203B41FA5}">
                      <a16:colId xmlns:a16="http://schemas.microsoft.com/office/drawing/2014/main" val="554489275"/>
                    </a:ext>
                  </a:extLst>
                </a:gridCol>
                <a:gridCol w="576072">
                  <a:extLst>
                    <a:ext uri="{9D8B030D-6E8A-4147-A177-3AD203B41FA5}">
                      <a16:colId xmlns:a16="http://schemas.microsoft.com/office/drawing/2014/main" val="2800100806"/>
                    </a:ext>
                  </a:extLst>
                </a:gridCol>
                <a:gridCol w="576072">
                  <a:extLst>
                    <a:ext uri="{9D8B030D-6E8A-4147-A177-3AD203B41FA5}">
                      <a16:colId xmlns:a16="http://schemas.microsoft.com/office/drawing/2014/main" val="3796846336"/>
                    </a:ext>
                  </a:extLst>
                </a:gridCol>
                <a:gridCol w="576072">
                  <a:extLst>
                    <a:ext uri="{9D8B030D-6E8A-4147-A177-3AD203B41FA5}">
                      <a16:colId xmlns:a16="http://schemas.microsoft.com/office/drawing/2014/main" val="54044376"/>
                    </a:ext>
                  </a:extLst>
                </a:gridCol>
                <a:gridCol w="576072">
                  <a:extLst>
                    <a:ext uri="{9D8B030D-6E8A-4147-A177-3AD203B41FA5}">
                      <a16:colId xmlns:a16="http://schemas.microsoft.com/office/drawing/2014/main" val="1032236758"/>
                    </a:ext>
                  </a:extLst>
                </a:gridCol>
                <a:gridCol w="576072">
                  <a:extLst>
                    <a:ext uri="{9D8B030D-6E8A-4147-A177-3AD203B41FA5}">
                      <a16:colId xmlns:a16="http://schemas.microsoft.com/office/drawing/2014/main" val="2570080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4684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- 2020-01-27 14:13:08</a:t>
                      </a:r>
                      <a:r>
                        <a:rPr kumimoji="0" lang="en-US" sz="1000" b="0" i="0" u="none" strike="noStrike" kern="1200" cap="none" spc="0" normalizeH="0" baseline="0" noProof="0">
                          <a:ln>
                            <a:noFill/>
                          </a:ln>
                          <a:solidFill>
                            <a:prstClr val="black"/>
                          </a:solidFill>
                          <a:effectLst/>
                          <a:uLnTx/>
                          <a:uFillTx/>
                          <a:latin typeface="+mn-lt"/>
                          <a:ea typeface="+mn-ea"/>
                          <a:cs typeface="+mn-cs"/>
                        </a:rPr>
                        <a:t>
 Dreaming of warm and sunny tropical trips. Do you have your summer travel plans booked? ☀️ 📷: @hotelnakazato #Regram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https://www.instagram.com/p/B703Z3oH6Yw/media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86441</a:t>
                      </a:r>
                    </a:p>
                  </a:txBody>
                  <a:tcPr/>
                </a:tc>
                <a:extLst>
                  <a:ext uri="{0D108BD9-81ED-4DB2-BD59-A6C34878D82A}">
                    <a16:rowId xmlns:a16="http://schemas.microsoft.com/office/drawing/2014/main" val="214773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- 2020-01-24 14:33:18</a:t>
                      </a:r>
                      <a:r>
                        <a:rPr kumimoji="0" lang="en-US" sz="1000" b="0" i="0" u="none" strike="noStrike" kern="1200" cap="none" spc="0" normalizeH="0" baseline="0" noProof="0">
                          <a:ln>
                            <a:noFill/>
                          </a:ln>
                          <a:solidFill>
                            <a:prstClr val="black"/>
                          </a:solidFill>
                          <a:effectLst/>
                          <a:uLnTx/>
                          <a:uFillTx/>
                          <a:latin typeface="+mn-lt"/>
                          <a:ea typeface="+mn-ea"/>
                          <a:cs typeface="+mn-cs"/>
                        </a:rPr>
                        <a:t>
 Looking for your very own secret lair? Explore the Ashizuri Observation Tower, a building uniquely its own, where you can descended and see sea life swim by its subterranean windows.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https://www.instagram.com/p/B7tLU3-nwUH/media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67016</a:t>
                      </a:r>
                    </a:p>
                  </a:txBody>
                  <a:tcPr/>
                </a:tc>
                <a:extLst>
                  <a:ext uri="{0D108BD9-81ED-4DB2-BD59-A6C34878D82A}">
                    <a16:rowId xmlns:a16="http://schemas.microsoft.com/office/drawing/2014/main" val="3248655604"/>
                  </a:ext>
                </a:extLst>
              </a:tr>
            </a:tbl>
          </a:graphicData>
        </a:graphic>
      </p:graphicFrame>
      <p:sp>
        <p:nvSpPr>
          <p:cNvPr id="4" name="Text Placeholder 3">
            <a:extLst>
              <a:ext uri="{FF2B5EF4-FFF2-40B4-BE49-F238E27FC236}">
                <a16:creationId xmlns:a16="http://schemas.microsoft.com/office/drawing/2014/main" id="{70BC74D6-AF78-4FAC-AED9-ECBF6C706C3C}"/>
              </a:ext>
            </a:extLst>
          </p:cNvPr>
          <p:cNvSpPr>
            <a:spLocks noGrp="1"/>
          </p:cNvSpPr>
          <p:nvPr>
            <p:ph type="body" sz="quarter" idx="14"/>
          </p:nvPr>
        </p:nvSpPr>
        <p:spPr/>
        <p:txBody>
          <a:bodyPr/>
          <a:lstStyle/>
          <a:p>
            <a:r>
              <a:rPr lang="en-US"/>
              <a:t>02/01/2019 - 02/01/2020</a:t>
            </a:r>
          </a:p>
        </p:txBody>
      </p:sp>
    </p:spTree>
    <p:extLst>
      <p:ext uri="{BB962C8B-B14F-4D97-AF65-F5344CB8AC3E}">
        <p14:creationId xmlns:p14="http://schemas.microsoft.com/office/powerpoint/2010/main" val="443884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B7640-ADB5-421F-9EFA-BC440C26C5D9}"/>
              </a:ext>
            </a:extLst>
          </p:cNvPr>
          <p:cNvSpPr>
            <a:spLocks noGrp="1"/>
          </p:cNvSpPr>
          <p:nvPr>
            <p:ph type="title"/>
          </p:nvPr>
        </p:nvSpPr>
        <p:spPr/>
        <p:txBody>
          <a:bodyPr/>
          <a:lstStyle/>
          <a:p>
            <a:r>
              <a:rPr lang="en-US"/>
              <a:t>Instagram Posts Table | allnipponairways_official - 3 of 12</a:t>
            </a:r>
          </a:p>
        </p:txBody>
      </p:sp>
      <p:graphicFrame>
        <p:nvGraphicFramePr>
          <p:cNvPr id="5" name="Table Placeholder 4">
            <a:extLst>
              <a:ext uri="{FF2B5EF4-FFF2-40B4-BE49-F238E27FC236}">
                <a16:creationId xmlns:a16="http://schemas.microsoft.com/office/drawing/2014/main" id="{AAE3D1D6-860E-430A-B7F6-5415082B3855}"/>
              </a:ext>
            </a:extLst>
          </p:cNvPr>
          <p:cNvGraphicFramePr>
            <a:graphicFrameLocks noGrp="1"/>
          </p:cNvGraphicFramePr>
          <p:nvPr>
            <p:ph type="tbl" sz="quarter" idx="13"/>
            <p:extLst>
              <p:ext uri="{D42A27DB-BD31-4B8C-83A1-F6EECF244321}">
                <p14:modId xmlns:p14="http://schemas.microsoft.com/office/powerpoint/2010/main" val="2065846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400960918"/>
                    </a:ext>
                  </a:extLst>
                </a:gridCol>
                <a:gridCol w="1152143">
                  <a:extLst>
                    <a:ext uri="{9D8B030D-6E8A-4147-A177-3AD203B41FA5}">
                      <a16:colId xmlns:a16="http://schemas.microsoft.com/office/drawing/2014/main" val="1775777620"/>
                    </a:ext>
                  </a:extLst>
                </a:gridCol>
                <a:gridCol w="576072">
                  <a:extLst>
                    <a:ext uri="{9D8B030D-6E8A-4147-A177-3AD203B41FA5}">
                      <a16:colId xmlns:a16="http://schemas.microsoft.com/office/drawing/2014/main" val="1883563737"/>
                    </a:ext>
                  </a:extLst>
                </a:gridCol>
                <a:gridCol w="576072">
                  <a:extLst>
                    <a:ext uri="{9D8B030D-6E8A-4147-A177-3AD203B41FA5}">
                      <a16:colId xmlns:a16="http://schemas.microsoft.com/office/drawing/2014/main" val="3905734906"/>
                    </a:ext>
                  </a:extLst>
                </a:gridCol>
                <a:gridCol w="576072">
                  <a:extLst>
                    <a:ext uri="{9D8B030D-6E8A-4147-A177-3AD203B41FA5}">
                      <a16:colId xmlns:a16="http://schemas.microsoft.com/office/drawing/2014/main" val="3171888810"/>
                    </a:ext>
                  </a:extLst>
                </a:gridCol>
                <a:gridCol w="576072">
                  <a:extLst>
                    <a:ext uri="{9D8B030D-6E8A-4147-A177-3AD203B41FA5}">
                      <a16:colId xmlns:a16="http://schemas.microsoft.com/office/drawing/2014/main" val="2144853328"/>
                    </a:ext>
                  </a:extLst>
                </a:gridCol>
                <a:gridCol w="576072">
                  <a:extLst>
                    <a:ext uri="{9D8B030D-6E8A-4147-A177-3AD203B41FA5}">
                      <a16:colId xmlns:a16="http://schemas.microsoft.com/office/drawing/2014/main" val="1997592428"/>
                    </a:ext>
                  </a:extLst>
                </a:gridCol>
                <a:gridCol w="576072">
                  <a:extLst>
                    <a:ext uri="{9D8B030D-6E8A-4147-A177-3AD203B41FA5}">
                      <a16:colId xmlns:a16="http://schemas.microsoft.com/office/drawing/2014/main" val="3352775319"/>
                    </a:ext>
                  </a:extLst>
                </a:gridCol>
                <a:gridCol w="576072">
                  <a:extLst>
                    <a:ext uri="{9D8B030D-6E8A-4147-A177-3AD203B41FA5}">
                      <a16:colId xmlns:a16="http://schemas.microsoft.com/office/drawing/2014/main" val="3648212815"/>
                    </a:ext>
                  </a:extLst>
                </a:gridCol>
                <a:gridCol w="576072">
                  <a:extLst>
                    <a:ext uri="{9D8B030D-6E8A-4147-A177-3AD203B41FA5}">
                      <a16:colId xmlns:a16="http://schemas.microsoft.com/office/drawing/2014/main" val="2188486533"/>
                    </a:ext>
                  </a:extLst>
                </a:gridCol>
                <a:gridCol w="576072">
                  <a:extLst>
                    <a:ext uri="{9D8B030D-6E8A-4147-A177-3AD203B41FA5}">
                      <a16:colId xmlns:a16="http://schemas.microsoft.com/office/drawing/2014/main" val="272121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77685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- 2020-01-23 14:08:39</a:t>
                      </a:r>
                      <a:r>
                        <a:rPr kumimoji="0" lang="en-US" sz="1000" b="0" i="0" u="none" strike="noStrike" kern="1200" cap="none" spc="0" normalizeH="0" baseline="0" noProof="0">
                          <a:ln>
                            <a:noFill/>
                          </a:ln>
                          <a:solidFill>
                            <a:prstClr val="black"/>
                          </a:solidFill>
                          <a:effectLst/>
                          <a:uLnTx/>
                          <a:uFillTx/>
                          <a:latin typeface="+mn-lt"/>
                          <a:ea typeface="+mn-ea"/>
                          <a:cs typeface="+mn-cs"/>
                        </a:rPr>
                        <a:t>
 Can’t beat the old-fashioned ways of celebrating the new year! 🍚 Can you guess what Ana is making before the fourth frame? Comment below! #AdventuresofAna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https://www.instagram.com/p/B7qjtekHRB-/media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56571</a:t>
                      </a:r>
                    </a:p>
                  </a:txBody>
                  <a:tcPr/>
                </a:tc>
                <a:extLst>
                  <a:ext uri="{0D108BD9-81ED-4DB2-BD59-A6C34878D82A}">
                    <a16:rowId xmlns:a16="http://schemas.microsoft.com/office/drawing/2014/main" val="2924515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- 2020-01-22 15:07:16</a:t>
                      </a:r>
                      <a:r>
                        <a:rPr kumimoji="0" lang="en-US" sz="1000" b="0" i="0" u="none" strike="noStrike" kern="1200" cap="none" spc="0" normalizeH="0" baseline="0" noProof="0">
                          <a:ln>
                            <a:noFill/>
                          </a:ln>
                          <a:solidFill>
                            <a:prstClr val="black"/>
                          </a:solidFill>
                          <a:effectLst/>
                          <a:uLnTx/>
                          <a:uFillTx/>
                          <a:latin typeface="+mn-lt"/>
                          <a:ea typeface="+mn-ea"/>
                          <a:cs typeface="+mn-cs"/>
                        </a:rPr>
                        <a:t>
 Everyone who flies needs a friend, and these ducks are no exception. Who’s your go to travel buddy? Tag them below! #Fukushima #Inawashiro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https://www.instagram.com/p/B7oFn_Lnqf0/media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65613</a:t>
                      </a:r>
                    </a:p>
                  </a:txBody>
                  <a:tcPr/>
                </a:tc>
                <a:extLst>
                  <a:ext uri="{0D108BD9-81ED-4DB2-BD59-A6C34878D82A}">
                    <a16:rowId xmlns:a16="http://schemas.microsoft.com/office/drawing/2014/main" val="3501241660"/>
                  </a:ext>
                </a:extLst>
              </a:tr>
            </a:tbl>
          </a:graphicData>
        </a:graphic>
      </p:graphicFrame>
      <p:sp>
        <p:nvSpPr>
          <p:cNvPr id="4" name="Text Placeholder 3">
            <a:extLst>
              <a:ext uri="{FF2B5EF4-FFF2-40B4-BE49-F238E27FC236}">
                <a16:creationId xmlns:a16="http://schemas.microsoft.com/office/drawing/2014/main" id="{D316C950-55CF-40C4-92F5-FAE686051F4D}"/>
              </a:ext>
            </a:extLst>
          </p:cNvPr>
          <p:cNvSpPr>
            <a:spLocks noGrp="1"/>
          </p:cNvSpPr>
          <p:nvPr>
            <p:ph type="body" sz="quarter" idx="14"/>
          </p:nvPr>
        </p:nvSpPr>
        <p:spPr/>
        <p:txBody>
          <a:bodyPr/>
          <a:lstStyle/>
          <a:p>
            <a:r>
              <a:rPr lang="en-US"/>
              <a:t>02/01/2019 - 02/01/2020</a:t>
            </a:r>
          </a:p>
        </p:txBody>
      </p:sp>
    </p:spTree>
    <p:extLst>
      <p:ext uri="{BB962C8B-B14F-4D97-AF65-F5344CB8AC3E}">
        <p14:creationId xmlns:p14="http://schemas.microsoft.com/office/powerpoint/2010/main" val="2948256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43233-7DE6-4797-B816-7753D4D42A76}"/>
              </a:ext>
            </a:extLst>
          </p:cNvPr>
          <p:cNvSpPr>
            <a:spLocks noGrp="1"/>
          </p:cNvSpPr>
          <p:nvPr>
            <p:ph type="title"/>
          </p:nvPr>
        </p:nvSpPr>
        <p:spPr/>
        <p:txBody>
          <a:bodyPr/>
          <a:lstStyle/>
          <a:p>
            <a:r>
              <a:rPr lang="en-US"/>
              <a:t>Instagram Posts Table | allnipponairways_official - 4 of 12</a:t>
            </a:r>
          </a:p>
        </p:txBody>
      </p:sp>
      <p:graphicFrame>
        <p:nvGraphicFramePr>
          <p:cNvPr id="5" name="Table Placeholder 4">
            <a:extLst>
              <a:ext uri="{FF2B5EF4-FFF2-40B4-BE49-F238E27FC236}">
                <a16:creationId xmlns:a16="http://schemas.microsoft.com/office/drawing/2014/main" id="{785C028C-1AA7-4D38-86E6-B6B5EEFB47B3}"/>
              </a:ext>
            </a:extLst>
          </p:cNvPr>
          <p:cNvGraphicFramePr>
            <a:graphicFrameLocks noGrp="1"/>
          </p:cNvGraphicFramePr>
          <p:nvPr>
            <p:ph type="tbl" sz="quarter" idx="13"/>
            <p:extLst>
              <p:ext uri="{D42A27DB-BD31-4B8C-83A1-F6EECF244321}">
                <p14:modId xmlns:p14="http://schemas.microsoft.com/office/powerpoint/2010/main" val="1609156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9567485"/>
                    </a:ext>
                  </a:extLst>
                </a:gridCol>
                <a:gridCol w="1152143">
                  <a:extLst>
                    <a:ext uri="{9D8B030D-6E8A-4147-A177-3AD203B41FA5}">
                      <a16:colId xmlns:a16="http://schemas.microsoft.com/office/drawing/2014/main" val="1449590327"/>
                    </a:ext>
                  </a:extLst>
                </a:gridCol>
                <a:gridCol w="576072">
                  <a:extLst>
                    <a:ext uri="{9D8B030D-6E8A-4147-A177-3AD203B41FA5}">
                      <a16:colId xmlns:a16="http://schemas.microsoft.com/office/drawing/2014/main" val="785423299"/>
                    </a:ext>
                  </a:extLst>
                </a:gridCol>
                <a:gridCol w="576072">
                  <a:extLst>
                    <a:ext uri="{9D8B030D-6E8A-4147-A177-3AD203B41FA5}">
                      <a16:colId xmlns:a16="http://schemas.microsoft.com/office/drawing/2014/main" val="1939113037"/>
                    </a:ext>
                  </a:extLst>
                </a:gridCol>
                <a:gridCol w="576072">
                  <a:extLst>
                    <a:ext uri="{9D8B030D-6E8A-4147-A177-3AD203B41FA5}">
                      <a16:colId xmlns:a16="http://schemas.microsoft.com/office/drawing/2014/main" val="92719575"/>
                    </a:ext>
                  </a:extLst>
                </a:gridCol>
                <a:gridCol w="576072">
                  <a:extLst>
                    <a:ext uri="{9D8B030D-6E8A-4147-A177-3AD203B41FA5}">
                      <a16:colId xmlns:a16="http://schemas.microsoft.com/office/drawing/2014/main" val="2739758231"/>
                    </a:ext>
                  </a:extLst>
                </a:gridCol>
                <a:gridCol w="576072">
                  <a:extLst>
                    <a:ext uri="{9D8B030D-6E8A-4147-A177-3AD203B41FA5}">
                      <a16:colId xmlns:a16="http://schemas.microsoft.com/office/drawing/2014/main" val="2344881779"/>
                    </a:ext>
                  </a:extLst>
                </a:gridCol>
                <a:gridCol w="576072">
                  <a:extLst>
                    <a:ext uri="{9D8B030D-6E8A-4147-A177-3AD203B41FA5}">
                      <a16:colId xmlns:a16="http://schemas.microsoft.com/office/drawing/2014/main" val="2039927445"/>
                    </a:ext>
                  </a:extLst>
                </a:gridCol>
                <a:gridCol w="576072">
                  <a:extLst>
                    <a:ext uri="{9D8B030D-6E8A-4147-A177-3AD203B41FA5}">
                      <a16:colId xmlns:a16="http://schemas.microsoft.com/office/drawing/2014/main" val="3314419513"/>
                    </a:ext>
                  </a:extLst>
                </a:gridCol>
                <a:gridCol w="576072">
                  <a:extLst>
                    <a:ext uri="{9D8B030D-6E8A-4147-A177-3AD203B41FA5}">
                      <a16:colId xmlns:a16="http://schemas.microsoft.com/office/drawing/2014/main" val="2440029157"/>
                    </a:ext>
                  </a:extLst>
                </a:gridCol>
                <a:gridCol w="576072">
                  <a:extLst>
                    <a:ext uri="{9D8B030D-6E8A-4147-A177-3AD203B41FA5}">
                      <a16:colId xmlns:a16="http://schemas.microsoft.com/office/drawing/2014/main" val="2504759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44647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- 2020-01-21 14:22:41</a:t>
                      </a:r>
                      <a:r>
                        <a:rPr kumimoji="0" lang="en-US" sz="1000" b="0" i="0" u="none" strike="noStrike" kern="1200" cap="none" spc="0" normalizeH="0" baseline="0" noProof="0">
                          <a:ln>
                            <a:noFill/>
                          </a:ln>
                          <a:solidFill>
                            <a:prstClr val="black"/>
                          </a:solidFill>
                          <a:effectLst/>
                          <a:uLnTx/>
                          <a:uFillTx/>
                          <a:latin typeface="+mn-lt"/>
                          <a:ea typeface="+mn-ea"/>
                          <a:cs typeface="+mn-cs"/>
                        </a:rPr>
                        <a:t>
 Make room on your travel bucket list because the #Naoshima art islands are simply show-stopping, with tons of art installations for you to discover -- just like this one. Thanks for snapping this perfect picture! 📷: @ladyvenom #regram #ANAPartner #ExperienceANA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https://www.instagram.com/p/B7lbuisnc7g/media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71474</a:t>
                      </a:r>
                    </a:p>
                  </a:txBody>
                  <a:tcPr/>
                </a:tc>
                <a:extLst>
                  <a:ext uri="{0D108BD9-81ED-4DB2-BD59-A6C34878D82A}">
                    <a16:rowId xmlns:a16="http://schemas.microsoft.com/office/drawing/2014/main" val="75474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- 2020-01-20 15:40:12</a:t>
                      </a:r>
                      <a:r>
                        <a:rPr kumimoji="0" lang="en-US" sz="1000" b="0" i="0" u="none" strike="noStrike" kern="1200" cap="none" spc="0" normalizeH="0" baseline="0" noProof="0">
                          <a:ln>
                            <a:noFill/>
                          </a:ln>
                          <a:solidFill>
                            <a:prstClr val="black"/>
                          </a:solidFill>
                          <a:effectLst/>
                          <a:uLnTx/>
                          <a:uFillTx/>
                          <a:latin typeface="+mn-lt"/>
                          <a:ea typeface="+mn-ea"/>
                          <a:cs typeface="+mn-cs"/>
                        </a:rPr>
                        <a:t>
 Book a trip and fly to Lake Yamanaka，just like these swans did! 🦢#yamanakako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https://www.instagram.com/p/B7i_zYPnXnd/media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63212</a:t>
                      </a:r>
                    </a:p>
                  </a:txBody>
                  <a:tcPr/>
                </a:tc>
                <a:extLst>
                  <a:ext uri="{0D108BD9-81ED-4DB2-BD59-A6C34878D82A}">
                    <a16:rowId xmlns:a16="http://schemas.microsoft.com/office/drawing/2014/main" val="1392277900"/>
                  </a:ext>
                </a:extLst>
              </a:tr>
            </a:tbl>
          </a:graphicData>
        </a:graphic>
      </p:graphicFrame>
      <p:sp>
        <p:nvSpPr>
          <p:cNvPr id="4" name="Text Placeholder 3">
            <a:extLst>
              <a:ext uri="{FF2B5EF4-FFF2-40B4-BE49-F238E27FC236}">
                <a16:creationId xmlns:a16="http://schemas.microsoft.com/office/drawing/2014/main" id="{5FDEAA73-2233-4097-A4B7-28AAAAFAD85F}"/>
              </a:ext>
            </a:extLst>
          </p:cNvPr>
          <p:cNvSpPr>
            <a:spLocks noGrp="1"/>
          </p:cNvSpPr>
          <p:nvPr>
            <p:ph type="body" sz="quarter" idx="14"/>
          </p:nvPr>
        </p:nvSpPr>
        <p:spPr/>
        <p:txBody>
          <a:bodyPr/>
          <a:lstStyle/>
          <a:p>
            <a:r>
              <a:rPr lang="en-US"/>
              <a:t>02/01/2019 - 02/01/2020</a:t>
            </a:r>
          </a:p>
        </p:txBody>
      </p:sp>
    </p:spTree>
    <p:extLst>
      <p:ext uri="{BB962C8B-B14F-4D97-AF65-F5344CB8AC3E}">
        <p14:creationId xmlns:p14="http://schemas.microsoft.com/office/powerpoint/2010/main" val="3911613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46229-9675-4335-B2E6-A4E9C947861D}"/>
              </a:ext>
            </a:extLst>
          </p:cNvPr>
          <p:cNvSpPr>
            <a:spLocks noGrp="1"/>
          </p:cNvSpPr>
          <p:nvPr>
            <p:ph type="title"/>
          </p:nvPr>
        </p:nvSpPr>
        <p:spPr/>
        <p:txBody>
          <a:bodyPr/>
          <a:lstStyle/>
          <a:p>
            <a:r>
              <a:rPr lang="en-US"/>
              <a:t>Instagram Posts Table | allnipponairways_official - 5 of 12</a:t>
            </a:r>
          </a:p>
        </p:txBody>
      </p:sp>
      <p:graphicFrame>
        <p:nvGraphicFramePr>
          <p:cNvPr id="5" name="Table Placeholder 4">
            <a:extLst>
              <a:ext uri="{FF2B5EF4-FFF2-40B4-BE49-F238E27FC236}">
                <a16:creationId xmlns:a16="http://schemas.microsoft.com/office/drawing/2014/main" id="{2A4B5068-1C27-4CD3-8600-A96B2E41C00F}"/>
              </a:ext>
            </a:extLst>
          </p:cNvPr>
          <p:cNvGraphicFramePr>
            <a:graphicFrameLocks noGrp="1"/>
          </p:cNvGraphicFramePr>
          <p:nvPr>
            <p:ph type="tbl" sz="quarter" idx="13"/>
            <p:extLst>
              <p:ext uri="{D42A27DB-BD31-4B8C-83A1-F6EECF244321}">
                <p14:modId xmlns:p14="http://schemas.microsoft.com/office/powerpoint/2010/main" val="895262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833330270"/>
                    </a:ext>
                  </a:extLst>
                </a:gridCol>
                <a:gridCol w="1152143">
                  <a:extLst>
                    <a:ext uri="{9D8B030D-6E8A-4147-A177-3AD203B41FA5}">
                      <a16:colId xmlns:a16="http://schemas.microsoft.com/office/drawing/2014/main" val="3839255290"/>
                    </a:ext>
                  </a:extLst>
                </a:gridCol>
                <a:gridCol w="576072">
                  <a:extLst>
                    <a:ext uri="{9D8B030D-6E8A-4147-A177-3AD203B41FA5}">
                      <a16:colId xmlns:a16="http://schemas.microsoft.com/office/drawing/2014/main" val="3210121924"/>
                    </a:ext>
                  </a:extLst>
                </a:gridCol>
                <a:gridCol w="576072">
                  <a:extLst>
                    <a:ext uri="{9D8B030D-6E8A-4147-A177-3AD203B41FA5}">
                      <a16:colId xmlns:a16="http://schemas.microsoft.com/office/drawing/2014/main" val="4095739549"/>
                    </a:ext>
                  </a:extLst>
                </a:gridCol>
                <a:gridCol w="576072">
                  <a:extLst>
                    <a:ext uri="{9D8B030D-6E8A-4147-A177-3AD203B41FA5}">
                      <a16:colId xmlns:a16="http://schemas.microsoft.com/office/drawing/2014/main" val="2116619143"/>
                    </a:ext>
                  </a:extLst>
                </a:gridCol>
                <a:gridCol w="576072">
                  <a:extLst>
                    <a:ext uri="{9D8B030D-6E8A-4147-A177-3AD203B41FA5}">
                      <a16:colId xmlns:a16="http://schemas.microsoft.com/office/drawing/2014/main" val="2012818201"/>
                    </a:ext>
                  </a:extLst>
                </a:gridCol>
                <a:gridCol w="576072">
                  <a:extLst>
                    <a:ext uri="{9D8B030D-6E8A-4147-A177-3AD203B41FA5}">
                      <a16:colId xmlns:a16="http://schemas.microsoft.com/office/drawing/2014/main" val="1104075334"/>
                    </a:ext>
                  </a:extLst>
                </a:gridCol>
                <a:gridCol w="576072">
                  <a:extLst>
                    <a:ext uri="{9D8B030D-6E8A-4147-A177-3AD203B41FA5}">
                      <a16:colId xmlns:a16="http://schemas.microsoft.com/office/drawing/2014/main" val="2520160410"/>
                    </a:ext>
                  </a:extLst>
                </a:gridCol>
                <a:gridCol w="576072">
                  <a:extLst>
                    <a:ext uri="{9D8B030D-6E8A-4147-A177-3AD203B41FA5}">
                      <a16:colId xmlns:a16="http://schemas.microsoft.com/office/drawing/2014/main" val="1370415724"/>
                    </a:ext>
                  </a:extLst>
                </a:gridCol>
                <a:gridCol w="576072">
                  <a:extLst>
                    <a:ext uri="{9D8B030D-6E8A-4147-A177-3AD203B41FA5}">
                      <a16:colId xmlns:a16="http://schemas.microsoft.com/office/drawing/2014/main" val="3049567598"/>
                    </a:ext>
                  </a:extLst>
                </a:gridCol>
                <a:gridCol w="576072">
                  <a:extLst>
                    <a:ext uri="{9D8B030D-6E8A-4147-A177-3AD203B41FA5}">
                      <a16:colId xmlns:a16="http://schemas.microsoft.com/office/drawing/2014/main" val="1498118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42782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- 2020-01-19 14:33:37</a:t>
                      </a:r>
                      <a:r>
                        <a:rPr kumimoji="0" lang="en-US" sz="1000" b="0" i="0" u="none" strike="noStrike" kern="1200" cap="none" spc="0" normalizeH="0" baseline="0" noProof="0">
                          <a:ln>
                            <a:noFill/>
                          </a:ln>
                          <a:solidFill>
                            <a:prstClr val="black"/>
                          </a:solidFill>
                          <a:effectLst/>
                          <a:uLnTx/>
                          <a:uFillTx/>
                          <a:latin typeface="+mn-lt"/>
                          <a:ea typeface="+mn-ea"/>
                          <a:cs typeface="+mn-cs"/>
                        </a:rPr>
                        <a:t>
 Do you see what icy? It’s the Lake Shikotsu Ice Festival, where fabulous ice sculptures are illuminated all night long with colorful lights!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https://www.instagram.com/p/B7gTY2MHuVL/media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69382</a:t>
                      </a:r>
                    </a:p>
                  </a:txBody>
                  <a:tcPr/>
                </a:tc>
                <a:extLst>
                  <a:ext uri="{0D108BD9-81ED-4DB2-BD59-A6C34878D82A}">
                    <a16:rowId xmlns:a16="http://schemas.microsoft.com/office/drawing/2014/main" val="2336858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- 2020-01-17 14:47:56</a:t>
                      </a:r>
                      <a:r>
                        <a:rPr kumimoji="0" lang="en-US" sz="1000" b="0" i="0" u="none" strike="noStrike" kern="1200" cap="none" spc="0" normalizeH="0" baseline="0" noProof="0">
                          <a:ln>
                            <a:noFill/>
                          </a:ln>
                          <a:solidFill>
                            <a:prstClr val="black"/>
                          </a:solidFill>
                          <a:effectLst/>
                          <a:uLnTx/>
                          <a:uFillTx/>
                          <a:latin typeface="+mn-lt"/>
                          <a:ea typeface="+mn-ea"/>
                          <a:cs typeface="+mn-cs"/>
                        </a:rPr>
                        <a:t>
 Pink and blue, this is quite the view! 💘 Thanks for snapping this perfect picture! 📷: @vimanspotter #regram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https://www.instagram.com/p/B7bLb7vn1Z6/media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104211</a:t>
                      </a:r>
                    </a:p>
                  </a:txBody>
                  <a:tcPr/>
                </a:tc>
                <a:extLst>
                  <a:ext uri="{0D108BD9-81ED-4DB2-BD59-A6C34878D82A}">
                    <a16:rowId xmlns:a16="http://schemas.microsoft.com/office/drawing/2014/main" val="2502794514"/>
                  </a:ext>
                </a:extLst>
              </a:tr>
            </a:tbl>
          </a:graphicData>
        </a:graphic>
      </p:graphicFrame>
      <p:sp>
        <p:nvSpPr>
          <p:cNvPr id="4" name="Text Placeholder 3">
            <a:extLst>
              <a:ext uri="{FF2B5EF4-FFF2-40B4-BE49-F238E27FC236}">
                <a16:creationId xmlns:a16="http://schemas.microsoft.com/office/drawing/2014/main" id="{CB5B48CD-75EF-457E-8F97-8A2D8E43490F}"/>
              </a:ext>
            </a:extLst>
          </p:cNvPr>
          <p:cNvSpPr>
            <a:spLocks noGrp="1"/>
          </p:cNvSpPr>
          <p:nvPr>
            <p:ph type="body" sz="quarter" idx="14"/>
          </p:nvPr>
        </p:nvSpPr>
        <p:spPr/>
        <p:txBody>
          <a:bodyPr/>
          <a:lstStyle/>
          <a:p>
            <a:r>
              <a:rPr lang="en-US"/>
              <a:t>02/01/2019 - 02/01/2020</a:t>
            </a:r>
          </a:p>
        </p:txBody>
      </p:sp>
    </p:spTree>
    <p:extLst>
      <p:ext uri="{BB962C8B-B14F-4D97-AF65-F5344CB8AC3E}">
        <p14:creationId xmlns:p14="http://schemas.microsoft.com/office/powerpoint/2010/main" val="3198629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D92D9-36A5-47BE-8498-910B3FB85537}"/>
              </a:ext>
            </a:extLst>
          </p:cNvPr>
          <p:cNvSpPr>
            <a:spLocks noGrp="1"/>
          </p:cNvSpPr>
          <p:nvPr>
            <p:ph type="title"/>
          </p:nvPr>
        </p:nvSpPr>
        <p:spPr/>
        <p:txBody>
          <a:bodyPr/>
          <a:lstStyle/>
          <a:p>
            <a:r>
              <a:rPr lang="en-US"/>
              <a:t>Instagram Posts Table | allnipponairways_official - 6 of 12</a:t>
            </a:r>
          </a:p>
        </p:txBody>
      </p:sp>
      <p:graphicFrame>
        <p:nvGraphicFramePr>
          <p:cNvPr id="5" name="Table Placeholder 4">
            <a:extLst>
              <a:ext uri="{FF2B5EF4-FFF2-40B4-BE49-F238E27FC236}">
                <a16:creationId xmlns:a16="http://schemas.microsoft.com/office/drawing/2014/main" id="{1A1E2687-9BEB-4E29-8AE3-EACB39FC1318}"/>
              </a:ext>
            </a:extLst>
          </p:cNvPr>
          <p:cNvGraphicFramePr>
            <a:graphicFrameLocks noGrp="1"/>
          </p:cNvGraphicFramePr>
          <p:nvPr>
            <p:ph type="tbl" sz="quarter" idx="13"/>
            <p:extLst>
              <p:ext uri="{D42A27DB-BD31-4B8C-83A1-F6EECF244321}">
                <p14:modId xmlns:p14="http://schemas.microsoft.com/office/powerpoint/2010/main" val="1536776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21800341"/>
                    </a:ext>
                  </a:extLst>
                </a:gridCol>
                <a:gridCol w="1152143">
                  <a:extLst>
                    <a:ext uri="{9D8B030D-6E8A-4147-A177-3AD203B41FA5}">
                      <a16:colId xmlns:a16="http://schemas.microsoft.com/office/drawing/2014/main" val="3271602127"/>
                    </a:ext>
                  </a:extLst>
                </a:gridCol>
                <a:gridCol w="576072">
                  <a:extLst>
                    <a:ext uri="{9D8B030D-6E8A-4147-A177-3AD203B41FA5}">
                      <a16:colId xmlns:a16="http://schemas.microsoft.com/office/drawing/2014/main" val="4074742073"/>
                    </a:ext>
                  </a:extLst>
                </a:gridCol>
                <a:gridCol w="576072">
                  <a:extLst>
                    <a:ext uri="{9D8B030D-6E8A-4147-A177-3AD203B41FA5}">
                      <a16:colId xmlns:a16="http://schemas.microsoft.com/office/drawing/2014/main" val="4102226358"/>
                    </a:ext>
                  </a:extLst>
                </a:gridCol>
                <a:gridCol w="576072">
                  <a:extLst>
                    <a:ext uri="{9D8B030D-6E8A-4147-A177-3AD203B41FA5}">
                      <a16:colId xmlns:a16="http://schemas.microsoft.com/office/drawing/2014/main" val="36829972"/>
                    </a:ext>
                  </a:extLst>
                </a:gridCol>
                <a:gridCol w="576072">
                  <a:extLst>
                    <a:ext uri="{9D8B030D-6E8A-4147-A177-3AD203B41FA5}">
                      <a16:colId xmlns:a16="http://schemas.microsoft.com/office/drawing/2014/main" val="3405878791"/>
                    </a:ext>
                  </a:extLst>
                </a:gridCol>
                <a:gridCol w="576072">
                  <a:extLst>
                    <a:ext uri="{9D8B030D-6E8A-4147-A177-3AD203B41FA5}">
                      <a16:colId xmlns:a16="http://schemas.microsoft.com/office/drawing/2014/main" val="4007693913"/>
                    </a:ext>
                  </a:extLst>
                </a:gridCol>
                <a:gridCol w="576072">
                  <a:extLst>
                    <a:ext uri="{9D8B030D-6E8A-4147-A177-3AD203B41FA5}">
                      <a16:colId xmlns:a16="http://schemas.microsoft.com/office/drawing/2014/main" val="2890543673"/>
                    </a:ext>
                  </a:extLst>
                </a:gridCol>
                <a:gridCol w="576072">
                  <a:extLst>
                    <a:ext uri="{9D8B030D-6E8A-4147-A177-3AD203B41FA5}">
                      <a16:colId xmlns:a16="http://schemas.microsoft.com/office/drawing/2014/main" val="1241056670"/>
                    </a:ext>
                  </a:extLst>
                </a:gridCol>
                <a:gridCol w="576072">
                  <a:extLst>
                    <a:ext uri="{9D8B030D-6E8A-4147-A177-3AD203B41FA5}">
                      <a16:colId xmlns:a16="http://schemas.microsoft.com/office/drawing/2014/main" val="519809786"/>
                    </a:ext>
                  </a:extLst>
                </a:gridCol>
                <a:gridCol w="576072">
                  <a:extLst>
                    <a:ext uri="{9D8B030D-6E8A-4147-A177-3AD203B41FA5}">
                      <a16:colId xmlns:a16="http://schemas.microsoft.com/office/drawing/2014/main" val="1063165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3010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- 2020-01-16 14:33:19</a:t>
                      </a:r>
                      <a:r>
                        <a:rPr kumimoji="0" lang="en-US" sz="1000" b="0" i="0" u="none" strike="noStrike" kern="1200" cap="none" spc="0" normalizeH="0" baseline="0" noProof="0">
                          <a:ln>
                            <a:noFill/>
                          </a:ln>
                          <a:solidFill>
                            <a:prstClr val="black"/>
                          </a:solidFill>
                          <a:effectLst/>
                          <a:uLnTx/>
                          <a:uFillTx/>
                          <a:latin typeface="+mn-lt"/>
                          <a:ea typeface="+mn-ea"/>
                          <a:cs typeface="+mn-cs"/>
                        </a:rPr>
                        <a:t>
 Light up your life at the Yunishigawa Kamakura Festival this January, where you can explore hundreds of lanterns and snow huts and even enjoy delicious BBQ! #Kamakura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https://www.instagram.com/p/B7Yk-B1noQs/media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94294</a:t>
                      </a:r>
                    </a:p>
                  </a:txBody>
                  <a:tcPr/>
                </a:tc>
                <a:extLst>
                  <a:ext uri="{0D108BD9-81ED-4DB2-BD59-A6C34878D82A}">
                    <a16:rowId xmlns:a16="http://schemas.microsoft.com/office/drawing/2014/main" val="398896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- 2020-01-15 16:21:10</a:t>
                      </a:r>
                      <a:r>
                        <a:rPr kumimoji="0" lang="en-US" sz="1000" b="0" i="0" u="none" strike="noStrike" kern="1200" cap="none" spc="0" normalizeH="0" baseline="0" noProof="0">
                          <a:ln>
                            <a:noFill/>
                          </a:ln>
                          <a:solidFill>
                            <a:prstClr val="black"/>
                          </a:solidFill>
                          <a:effectLst/>
                          <a:uLnTx/>
                          <a:uFillTx/>
                          <a:latin typeface="+mn-lt"/>
                          <a:ea typeface="+mn-ea"/>
                          <a:cs typeface="+mn-cs"/>
                        </a:rPr>
                        <a:t>
 The iconic Akashi Kaikyo Ohashi is one of those bridges you have to see to believe (which you can in fact do all the way from space)! Have you crossed it before?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https://www.instagram.com/p/B7WMhI8FwAr/media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65491</a:t>
                      </a:r>
                    </a:p>
                  </a:txBody>
                  <a:tcPr/>
                </a:tc>
                <a:extLst>
                  <a:ext uri="{0D108BD9-81ED-4DB2-BD59-A6C34878D82A}">
                    <a16:rowId xmlns:a16="http://schemas.microsoft.com/office/drawing/2014/main" val="2019175927"/>
                  </a:ext>
                </a:extLst>
              </a:tr>
            </a:tbl>
          </a:graphicData>
        </a:graphic>
      </p:graphicFrame>
      <p:sp>
        <p:nvSpPr>
          <p:cNvPr id="4" name="Text Placeholder 3">
            <a:extLst>
              <a:ext uri="{FF2B5EF4-FFF2-40B4-BE49-F238E27FC236}">
                <a16:creationId xmlns:a16="http://schemas.microsoft.com/office/drawing/2014/main" id="{BA02A19C-0682-46D9-90B7-40E1EAA5CF13}"/>
              </a:ext>
            </a:extLst>
          </p:cNvPr>
          <p:cNvSpPr>
            <a:spLocks noGrp="1"/>
          </p:cNvSpPr>
          <p:nvPr>
            <p:ph type="body" sz="quarter" idx="14"/>
          </p:nvPr>
        </p:nvSpPr>
        <p:spPr/>
        <p:txBody>
          <a:bodyPr/>
          <a:lstStyle/>
          <a:p>
            <a:r>
              <a:rPr lang="en-US"/>
              <a:t>02/01/2019 - 02/01/2020</a:t>
            </a:r>
          </a:p>
        </p:txBody>
      </p:sp>
    </p:spTree>
    <p:extLst>
      <p:ext uri="{BB962C8B-B14F-4D97-AF65-F5344CB8AC3E}">
        <p14:creationId xmlns:p14="http://schemas.microsoft.com/office/powerpoint/2010/main" val="804445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8EDF6-FB23-4646-A1AA-D7137C2C1617}"/>
              </a:ext>
            </a:extLst>
          </p:cNvPr>
          <p:cNvSpPr>
            <a:spLocks noGrp="1"/>
          </p:cNvSpPr>
          <p:nvPr>
            <p:ph type="title"/>
          </p:nvPr>
        </p:nvSpPr>
        <p:spPr/>
        <p:txBody>
          <a:bodyPr/>
          <a:lstStyle/>
          <a:p>
            <a:r>
              <a:rPr lang="en-US"/>
              <a:t>Instagram Posts Table | allnipponairways_official - 7 of 12</a:t>
            </a:r>
          </a:p>
        </p:txBody>
      </p:sp>
      <p:graphicFrame>
        <p:nvGraphicFramePr>
          <p:cNvPr id="5" name="Table Placeholder 4">
            <a:extLst>
              <a:ext uri="{FF2B5EF4-FFF2-40B4-BE49-F238E27FC236}">
                <a16:creationId xmlns:a16="http://schemas.microsoft.com/office/drawing/2014/main" id="{05BDC30A-E20D-4E8D-9323-98A49B49AB20}"/>
              </a:ext>
            </a:extLst>
          </p:cNvPr>
          <p:cNvGraphicFramePr>
            <a:graphicFrameLocks noGrp="1"/>
          </p:cNvGraphicFramePr>
          <p:nvPr>
            <p:ph type="tbl" sz="quarter" idx="13"/>
            <p:extLst>
              <p:ext uri="{D42A27DB-BD31-4B8C-83A1-F6EECF244321}">
                <p14:modId xmlns:p14="http://schemas.microsoft.com/office/powerpoint/2010/main" val="2774683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81824983"/>
                    </a:ext>
                  </a:extLst>
                </a:gridCol>
                <a:gridCol w="1152143">
                  <a:extLst>
                    <a:ext uri="{9D8B030D-6E8A-4147-A177-3AD203B41FA5}">
                      <a16:colId xmlns:a16="http://schemas.microsoft.com/office/drawing/2014/main" val="1720172701"/>
                    </a:ext>
                  </a:extLst>
                </a:gridCol>
                <a:gridCol w="576072">
                  <a:extLst>
                    <a:ext uri="{9D8B030D-6E8A-4147-A177-3AD203B41FA5}">
                      <a16:colId xmlns:a16="http://schemas.microsoft.com/office/drawing/2014/main" val="1555616630"/>
                    </a:ext>
                  </a:extLst>
                </a:gridCol>
                <a:gridCol w="576072">
                  <a:extLst>
                    <a:ext uri="{9D8B030D-6E8A-4147-A177-3AD203B41FA5}">
                      <a16:colId xmlns:a16="http://schemas.microsoft.com/office/drawing/2014/main" val="4131644109"/>
                    </a:ext>
                  </a:extLst>
                </a:gridCol>
                <a:gridCol w="576072">
                  <a:extLst>
                    <a:ext uri="{9D8B030D-6E8A-4147-A177-3AD203B41FA5}">
                      <a16:colId xmlns:a16="http://schemas.microsoft.com/office/drawing/2014/main" val="6090823"/>
                    </a:ext>
                  </a:extLst>
                </a:gridCol>
                <a:gridCol w="576072">
                  <a:extLst>
                    <a:ext uri="{9D8B030D-6E8A-4147-A177-3AD203B41FA5}">
                      <a16:colId xmlns:a16="http://schemas.microsoft.com/office/drawing/2014/main" val="495172877"/>
                    </a:ext>
                  </a:extLst>
                </a:gridCol>
                <a:gridCol w="576072">
                  <a:extLst>
                    <a:ext uri="{9D8B030D-6E8A-4147-A177-3AD203B41FA5}">
                      <a16:colId xmlns:a16="http://schemas.microsoft.com/office/drawing/2014/main" val="642151501"/>
                    </a:ext>
                  </a:extLst>
                </a:gridCol>
                <a:gridCol w="576072">
                  <a:extLst>
                    <a:ext uri="{9D8B030D-6E8A-4147-A177-3AD203B41FA5}">
                      <a16:colId xmlns:a16="http://schemas.microsoft.com/office/drawing/2014/main" val="1138290673"/>
                    </a:ext>
                  </a:extLst>
                </a:gridCol>
                <a:gridCol w="576072">
                  <a:extLst>
                    <a:ext uri="{9D8B030D-6E8A-4147-A177-3AD203B41FA5}">
                      <a16:colId xmlns:a16="http://schemas.microsoft.com/office/drawing/2014/main" val="4122862415"/>
                    </a:ext>
                  </a:extLst>
                </a:gridCol>
                <a:gridCol w="576072">
                  <a:extLst>
                    <a:ext uri="{9D8B030D-6E8A-4147-A177-3AD203B41FA5}">
                      <a16:colId xmlns:a16="http://schemas.microsoft.com/office/drawing/2014/main" val="1686263767"/>
                    </a:ext>
                  </a:extLst>
                </a:gridCol>
                <a:gridCol w="576072">
                  <a:extLst>
                    <a:ext uri="{9D8B030D-6E8A-4147-A177-3AD203B41FA5}">
                      <a16:colId xmlns:a16="http://schemas.microsoft.com/office/drawing/2014/main" val="1495949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807297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- 2020-01-13 13:34:27</a:t>
                      </a:r>
                      <a:r>
                        <a:rPr kumimoji="0" lang="en-US" sz="1000" b="0" i="0" u="none" strike="noStrike" kern="1200" cap="none" spc="0" normalizeH="0" baseline="0" noProof="0">
                          <a:ln>
                            <a:noFill/>
                          </a:ln>
                          <a:solidFill>
                            <a:prstClr val="black"/>
                          </a:solidFill>
                          <a:effectLst/>
                          <a:uLnTx/>
                          <a:uFillTx/>
                          <a:latin typeface="+mn-lt"/>
                          <a:ea typeface="+mn-ea"/>
                          <a:cs typeface="+mn-cs"/>
                        </a:rPr>
                        <a:t>
 Happy Seijin no Hi, or Coming of Age day! This Japanese holiday honors the rite of passage from childhood to adulthood, and attendees are known to wear their special kimonos, or furisodes.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https://www.instagram.com/p/B7Qv2OFnypQ/media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84263</a:t>
                      </a:r>
                    </a:p>
                  </a:txBody>
                  <a:tcPr/>
                </a:tc>
                <a:extLst>
                  <a:ext uri="{0D108BD9-81ED-4DB2-BD59-A6C34878D82A}">
                    <a16:rowId xmlns:a16="http://schemas.microsoft.com/office/drawing/2014/main" val="3664734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- 2020-01-12 17:41:15</a:t>
                      </a:r>
                      <a:r>
                        <a:rPr kumimoji="0" lang="en-US" sz="1000" b="0" i="0" u="none" strike="noStrike" kern="1200" cap="none" spc="0" normalizeH="0" baseline="0" noProof="0">
                          <a:ln>
                            <a:noFill/>
                          </a:ln>
                          <a:solidFill>
                            <a:prstClr val="black"/>
                          </a:solidFill>
                          <a:effectLst/>
                          <a:uLnTx/>
                          <a:uFillTx/>
                          <a:latin typeface="+mn-lt"/>
                          <a:ea typeface="+mn-ea"/>
                          <a:cs typeface="+mn-cs"/>
                        </a:rPr>
                        <a:t>
 Want to be a little less board this winter? Then grab your skis or snowboards and head to Hakuba Valley! 🏂⛷️#Nagano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https://www.instagram.com/p/B7OnS-_nXQf/media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81777</a:t>
                      </a:r>
                    </a:p>
                  </a:txBody>
                  <a:tcPr/>
                </a:tc>
                <a:extLst>
                  <a:ext uri="{0D108BD9-81ED-4DB2-BD59-A6C34878D82A}">
                    <a16:rowId xmlns:a16="http://schemas.microsoft.com/office/drawing/2014/main" val="2082553271"/>
                  </a:ext>
                </a:extLst>
              </a:tr>
            </a:tbl>
          </a:graphicData>
        </a:graphic>
      </p:graphicFrame>
      <p:sp>
        <p:nvSpPr>
          <p:cNvPr id="4" name="Text Placeholder 3">
            <a:extLst>
              <a:ext uri="{FF2B5EF4-FFF2-40B4-BE49-F238E27FC236}">
                <a16:creationId xmlns:a16="http://schemas.microsoft.com/office/drawing/2014/main" id="{6D59C3A9-C429-45F9-BB29-188F22491D6A}"/>
              </a:ext>
            </a:extLst>
          </p:cNvPr>
          <p:cNvSpPr>
            <a:spLocks noGrp="1"/>
          </p:cNvSpPr>
          <p:nvPr>
            <p:ph type="body" sz="quarter" idx="14"/>
          </p:nvPr>
        </p:nvSpPr>
        <p:spPr/>
        <p:txBody>
          <a:bodyPr/>
          <a:lstStyle/>
          <a:p>
            <a:r>
              <a:rPr lang="en-US"/>
              <a:t>02/01/2019 - 02/01/2020</a:t>
            </a:r>
          </a:p>
        </p:txBody>
      </p:sp>
    </p:spTree>
    <p:extLst>
      <p:ext uri="{BB962C8B-B14F-4D97-AF65-F5344CB8AC3E}">
        <p14:creationId xmlns:p14="http://schemas.microsoft.com/office/powerpoint/2010/main" val="2457888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C86BC-784E-47B0-AA67-59310E7EE7CC}"/>
              </a:ext>
            </a:extLst>
          </p:cNvPr>
          <p:cNvSpPr>
            <a:spLocks noGrp="1"/>
          </p:cNvSpPr>
          <p:nvPr>
            <p:ph type="title"/>
          </p:nvPr>
        </p:nvSpPr>
        <p:spPr/>
        <p:txBody>
          <a:bodyPr/>
          <a:lstStyle/>
          <a:p>
            <a:r>
              <a:rPr lang="en-US"/>
              <a:t>Instagram Posts Table | allnipponairways_official - 8 of 12</a:t>
            </a:r>
          </a:p>
        </p:txBody>
      </p:sp>
      <p:graphicFrame>
        <p:nvGraphicFramePr>
          <p:cNvPr id="5" name="Table Placeholder 4">
            <a:extLst>
              <a:ext uri="{FF2B5EF4-FFF2-40B4-BE49-F238E27FC236}">
                <a16:creationId xmlns:a16="http://schemas.microsoft.com/office/drawing/2014/main" id="{A54AA069-B05D-4F90-BB00-49BE7E71A28B}"/>
              </a:ext>
            </a:extLst>
          </p:cNvPr>
          <p:cNvGraphicFramePr>
            <a:graphicFrameLocks noGrp="1"/>
          </p:cNvGraphicFramePr>
          <p:nvPr>
            <p:ph type="tbl" sz="quarter" idx="13"/>
            <p:extLst>
              <p:ext uri="{D42A27DB-BD31-4B8C-83A1-F6EECF244321}">
                <p14:modId xmlns:p14="http://schemas.microsoft.com/office/powerpoint/2010/main" val="520556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50861551"/>
                    </a:ext>
                  </a:extLst>
                </a:gridCol>
                <a:gridCol w="1152143">
                  <a:extLst>
                    <a:ext uri="{9D8B030D-6E8A-4147-A177-3AD203B41FA5}">
                      <a16:colId xmlns:a16="http://schemas.microsoft.com/office/drawing/2014/main" val="4132007834"/>
                    </a:ext>
                  </a:extLst>
                </a:gridCol>
                <a:gridCol w="576072">
                  <a:extLst>
                    <a:ext uri="{9D8B030D-6E8A-4147-A177-3AD203B41FA5}">
                      <a16:colId xmlns:a16="http://schemas.microsoft.com/office/drawing/2014/main" val="578561878"/>
                    </a:ext>
                  </a:extLst>
                </a:gridCol>
                <a:gridCol w="576072">
                  <a:extLst>
                    <a:ext uri="{9D8B030D-6E8A-4147-A177-3AD203B41FA5}">
                      <a16:colId xmlns:a16="http://schemas.microsoft.com/office/drawing/2014/main" val="2099596830"/>
                    </a:ext>
                  </a:extLst>
                </a:gridCol>
                <a:gridCol w="576072">
                  <a:extLst>
                    <a:ext uri="{9D8B030D-6E8A-4147-A177-3AD203B41FA5}">
                      <a16:colId xmlns:a16="http://schemas.microsoft.com/office/drawing/2014/main" val="2135847667"/>
                    </a:ext>
                  </a:extLst>
                </a:gridCol>
                <a:gridCol w="576072">
                  <a:extLst>
                    <a:ext uri="{9D8B030D-6E8A-4147-A177-3AD203B41FA5}">
                      <a16:colId xmlns:a16="http://schemas.microsoft.com/office/drawing/2014/main" val="2932003242"/>
                    </a:ext>
                  </a:extLst>
                </a:gridCol>
                <a:gridCol w="576072">
                  <a:extLst>
                    <a:ext uri="{9D8B030D-6E8A-4147-A177-3AD203B41FA5}">
                      <a16:colId xmlns:a16="http://schemas.microsoft.com/office/drawing/2014/main" val="3035501459"/>
                    </a:ext>
                  </a:extLst>
                </a:gridCol>
                <a:gridCol w="576072">
                  <a:extLst>
                    <a:ext uri="{9D8B030D-6E8A-4147-A177-3AD203B41FA5}">
                      <a16:colId xmlns:a16="http://schemas.microsoft.com/office/drawing/2014/main" val="739345445"/>
                    </a:ext>
                  </a:extLst>
                </a:gridCol>
                <a:gridCol w="576072">
                  <a:extLst>
                    <a:ext uri="{9D8B030D-6E8A-4147-A177-3AD203B41FA5}">
                      <a16:colId xmlns:a16="http://schemas.microsoft.com/office/drawing/2014/main" val="1229199635"/>
                    </a:ext>
                  </a:extLst>
                </a:gridCol>
                <a:gridCol w="576072">
                  <a:extLst>
                    <a:ext uri="{9D8B030D-6E8A-4147-A177-3AD203B41FA5}">
                      <a16:colId xmlns:a16="http://schemas.microsoft.com/office/drawing/2014/main" val="1141218969"/>
                    </a:ext>
                  </a:extLst>
                </a:gridCol>
                <a:gridCol w="576072">
                  <a:extLst>
                    <a:ext uri="{9D8B030D-6E8A-4147-A177-3AD203B41FA5}">
                      <a16:colId xmlns:a16="http://schemas.microsoft.com/office/drawing/2014/main" val="2535328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75746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- 2020-01-11 16:15:07</a:t>
                      </a:r>
                      <a:r>
                        <a:rPr kumimoji="0" lang="en-US" sz="1000" b="0" i="0" u="none" strike="noStrike" kern="1200" cap="none" spc="0" normalizeH="0" baseline="0" noProof="0">
                          <a:ln>
                            <a:noFill/>
                          </a:ln>
                          <a:solidFill>
                            <a:prstClr val="black"/>
                          </a:solidFill>
                          <a:effectLst/>
                          <a:uLnTx/>
                          <a:uFillTx/>
                          <a:latin typeface="+mn-lt"/>
                          <a:ea typeface="+mn-ea"/>
                          <a:cs typeface="+mn-cs"/>
                        </a:rPr>
                        <a:t>
 Ana’s off to a new shrine to ring in the new year (literally). 👘 Can you guess what Japanese tradition Ana is partaking in before the fourth frame? Comment below! #AdventuresofAna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https://www.instagram.com/p/B7L4pScHUS6/media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70476</a:t>
                      </a:r>
                    </a:p>
                  </a:txBody>
                  <a:tcPr/>
                </a:tc>
                <a:extLst>
                  <a:ext uri="{0D108BD9-81ED-4DB2-BD59-A6C34878D82A}">
                    <a16:rowId xmlns:a16="http://schemas.microsoft.com/office/drawing/2014/main" val="427547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- 2020-01-10 13:46:08</a:t>
                      </a:r>
                      <a:r>
                        <a:rPr kumimoji="0" lang="en-US" sz="1000" b="0" i="0" u="none" strike="noStrike" kern="1200" cap="none" spc="0" normalizeH="0" baseline="0" noProof="0">
                          <a:ln>
                            <a:noFill/>
                          </a:ln>
                          <a:solidFill>
                            <a:prstClr val="black"/>
                          </a:solidFill>
                          <a:effectLst/>
                          <a:uLnTx/>
                          <a:uFillTx/>
                          <a:latin typeface="+mn-lt"/>
                          <a:ea typeface="+mn-ea"/>
                          <a:cs typeface="+mn-cs"/>
                        </a:rPr>
                        <a:t>
 What do you get when you mix a hot bath with cold air? A snow onsen! ❄️♨️ #onsen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https://www.instagram.com/p/B7JCzMiFCWP/media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06:12:56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71555</a:t>
                      </a:r>
                    </a:p>
                  </a:txBody>
                  <a:tcPr/>
                </a:tc>
                <a:extLst>
                  <a:ext uri="{0D108BD9-81ED-4DB2-BD59-A6C34878D82A}">
                    <a16:rowId xmlns:a16="http://schemas.microsoft.com/office/drawing/2014/main" val="3920882660"/>
                  </a:ext>
                </a:extLst>
              </a:tr>
            </a:tbl>
          </a:graphicData>
        </a:graphic>
      </p:graphicFrame>
      <p:sp>
        <p:nvSpPr>
          <p:cNvPr id="4" name="Text Placeholder 3">
            <a:extLst>
              <a:ext uri="{FF2B5EF4-FFF2-40B4-BE49-F238E27FC236}">
                <a16:creationId xmlns:a16="http://schemas.microsoft.com/office/drawing/2014/main" id="{3325050A-3458-4EFA-AA7E-099FDB0DE4CB}"/>
              </a:ext>
            </a:extLst>
          </p:cNvPr>
          <p:cNvSpPr>
            <a:spLocks noGrp="1"/>
          </p:cNvSpPr>
          <p:nvPr>
            <p:ph type="body" sz="quarter" idx="14"/>
          </p:nvPr>
        </p:nvSpPr>
        <p:spPr/>
        <p:txBody>
          <a:bodyPr/>
          <a:lstStyle/>
          <a:p>
            <a:r>
              <a:rPr lang="en-US"/>
              <a:t>02/01/2019 - 02/01/2020</a:t>
            </a:r>
          </a:p>
        </p:txBody>
      </p:sp>
    </p:spTree>
    <p:extLst>
      <p:ext uri="{BB962C8B-B14F-4D97-AF65-F5344CB8AC3E}">
        <p14:creationId xmlns:p14="http://schemas.microsoft.com/office/powerpoint/2010/main" val="582771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EADAC-E445-4BBC-B50B-F8DB60556752}"/>
              </a:ext>
            </a:extLst>
          </p:cNvPr>
          <p:cNvSpPr>
            <a:spLocks noGrp="1"/>
          </p:cNvSpPr>
          <p:nvPr>
            <p:ph type="title"/>
          </p:nvPr>
        </p:nvSpPr>
        <p:spPr/>
        <p:txBody>
          <a:bodyPr/>
          <a:lstStyle/>
          <a:p>
            <a:r>
              <a:rPr lang="en-US"/>
              <a:t>Instagram Posts Table | allnipponairways_official - 9 of 12</a:t>
            </a:r>
          </a:p>
        </p:txBody>
      </p:sp>
      <p:graphicFrame>
        <p:nvGraphicFramePr>
          <p:cNvPr id="5" name="Table Placeholder 4">
            <a:extLst>
              <a:ext uri="{FF2B5EF4-FFF2-40B4-BE49-F238E27FC236}">
                <a16:creationId xmlns:a16="http://schemas.microsoft.com/office/drawing/2014/main" id="{2E2E7E00-56B8-41DA-AF91-2D51BBEACEB1}"/>
              </a:ext>
            </a:extLst>
          </p:cNvPr>
          <p:cNvGraphicFramePr>
            <a:graphicFrameLocks noGrp="1"/>
          </p:cNvGraphicFramePr>
          <p:nvPr>
            <p:ph type="tbl" sz="quarter" idx="13"/>
            <p:extLst>
              <p:ext uri="{D42A27DB-BD31-4B8C-83A1-F6EECF244321}">
                <p14:modId xmlns:p14="http://schemas.microsoft.com/office/powerpoint/2010/main" val="3326390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01402970"/>
                    </a:ext>
                  </a:extLst>
                </a:gridCol>
                <a:gridCol w="1152143">
                  <a:extLst>
                    <a:ext uri="{9D8B030D-6E8A-4147-A177-3AD203B41FA5}">
                      <a16:colId xmlns:a16="http://schemas.microsoft.com/office/drawing/2014/main" val="2996883534"/>
                    </a:ext>
                  </a:extLst>
                </a:gridCol>
                <a:gridCol w="576072">
                  <a:extLst>
                    <a:ext uri="{9D8B030D-6E8A-4147-A177-3AD203B41FA5}">
                      <a16:colId xmlns:a16="http://schemas.microsoft.com/office/drawing/2014/main" val="2854162819"/>
                    </a:ext>
                  </a:extLst>
                </a:gridCol>
                <a:gridCol w="576072">
                  <a:extLst>
                    <a:ext uri="{9D8B030D-6E8A-4147-A177-3AD203B41FA5}">
                      <a16:colId xmlns:a16="http://schemas.microsoft.com/office/drawing/2014/main" val="1705296939"/>
                    </a:ext>
                  </a:extLst>
                </a:gridCol>
                <a:gridCol w="576072">
                  <a:extLst>
                    <a:ext uri="{9D8B030D-6E8A-4147-A177-3AD203B41FA5}">
                      <a16:colId xmlns:a16="http://schemas.microsoft.com/office/drawing/2014/main" val="2097418993"/>
                    </a:ext>
                  </a:extLst>
                </a:gridCol>
                <a:gridCol w="576072">
                  <a:extLst>
                    <a:ext uri="{9D8B030D-6E8A-4147-A177-3AD203B41FA5}">
                      <a16:colId xmlns:a16="http://schemas.microsoft.com/office/drawing/2014/main" val="1280709424"/>
                    </a:ext>
                  </a:extLst>
                </a:gridCol>
                <a:gridCol w="576072">
                  <a:extLst>
                    <a:ext uri="{9D8B030D-6E8A-4147-A177-3AD203B41FA5}">
                      <a16:colId xmlns:a16="http://schemas.microsoft.com/office/drawing/2014/main" val="918478244"/>
                    </a:ext>
                  </a:extLst>
                </a:gridCol>
                <a:gridCol w="576072">
                  <a:extLst>
                    <a:ext uri="{9D8B030D-6E8A-4147-A177-3AD203B41FA5}">
                      <a16:colId xmlns:a16="http://schemas.microsoft.com/office/drawing/2014/main" val="1901352508"/>
                    </a:ext>
                  </a:extLst>
                </a:gridCol>
                <a:gridCol w="576072">
                  <a:extLst>
                    <a:ext uri="{9D8B030D-6E8A-4147-A177-3AD203B41FA5}">
                      <a16:colId xmlns:a16="http://schemas.microsoft.com/office/drawing/2014/main" val="2621241646"/>
                    </a:ext>
                  </a:extLst>
                </a:gridCol>
                <a:gridCol w="576072">
                  <a:extLst>
                    <a:ext uri="{9D8B030D-6E8A-4147-A177-3AD203B41FA5}">
                      <a16:colId xmlns:a16="http://schemas.microsoft.com/office/drawing/2014/main" val="2343395044"/>
                    </a:ext>
                  </a:extLst>
                </a:gridCol>
                <a:gridCol w="576072">
                  <a:extLst>
                    <a:ext uri="{9D8B030D-6E8A-4147-A177-3AD203B41FA5}">
                      <a16:colId xmlns:a16="http://schemas.microsoft.com/office/drawing/2014/main" val="56504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50151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- 2020-01-08 13:19:50</a:t>
                      </a:r>
                      <a:r>
                        <a:rPr kumimoji="0" lang="en-US" sz="1000" b="0" i="0" u="none" strike="noStrike" kern="1200" cap="none" spc="0" normalizeH="0" baseline="0" noProof="0">
                          <a:ln>
                            <a:noFill/>
                          </a:ln>
                          <a:solidFill>
                            <a:prstClr val="black"/>
                          </a:solidFill>
                          <a:effectLst/>
                          <a:uLnTx/>
                          <a:uFillTx/>
                          <a:latin typeface="+mn-lt"/>
                          <a:ea typeface="+mn-ea"/>
                          <a:cs typeface="+mn-cs"/>
                        </a:rPr>
                        <a:t>
 Looking for a little more room on your flight? Then look no further than our new business class ‘The Room’ seat, full of amazing amenities. Thanks to @heydavina for these awesome photos! 📷: @heydavina #regram #ExperienceANA #ANAPartner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https://www.instagram.com/p/B7D2M1aHe-H/media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89670</a:t>
                      </a:r>
                    </a:p>
                  </a:txBody>
                  <a:tcPr/>
                </a:tc>
                <a:extLst>
                  <a:ext uri="{0D108BD9-81ED-4DB2-BD59-A6C34878D82A}">
                    <a16:rowId xmlns:a16="http://schemas.microsoft.com/office/drawing/2014/main" val="1107592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- 2020-01-07 13:49:32</a:t>
                      </a:r>
                      <a:r>
                        <a:rPr kumimoji="0" lang="en-US" sz="1000" b="0" i="0" u="none" strike="noStrike" kern="1200" cap="none" spc="0" normalizeH="0" baseline="0" noProof="0">
                          <a:ln>
                            <a:noFill/>
                          </a:ln>
                          <a:solidFill>
                            <a:prstClr val="black"/>
                          </a:solidFill>
                          <a:effectLst/>
                          <a:uLnTx/>
                          <a:uFillTx/>
                          <a:latin typeface="+mn-lt"/>
                          <a:ea typeface="+mn-ea"/>
                          <a:cs typeface="+mn-cs"/>
                        </a:rPr>
                        <a:t>
 Make today the day you try #zenzai ! Dip your #mochi into this red bean paste and taste this subtly sweet treat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https://www.instagram.com/p/B7BUzjIHa2i/media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78379</a:t>
                      </a:r>
                    </a:p>
                  </a:txBody>
                  <a:tcPr/>
                </a:tc>
                <a:extLst>
                  <a:ext uri="{0D108BD9-81ED-4DB2-BD59-A6C34878D82A}">
                    <a16:rowId xmlns:a16="http://schemas.microsoft.com/office/drawing/2014/main" val="3139279787"/>
                  </a:ext>
                </a:extLst>
              </a:tr>
            </a:tbl>
          </a:graphicData>
        </a:graphic>
      </p:graphicFrame>
      <p:sp>
        <p:nvSpPr>
          <p:cNvPr id="4" name="Text Placeholder 3">
            <a:extLst>
              <a:ext uri="{FF2B5EF4-FFF2-40B4-BE49-F238E27FC236}">
                <a16:creationId xmlns:a16="http://schemas.microsoft.com/office/drawing/2014/main" id="{CAF56700-314D-4A05-AC5F-5D7CCEA34D52}"/>
              </a:ext>
            </a:extLst>
          </p:cNvPr>
          <p:cNvSpPr>
            <a:spLocks noGrp="1"/>
          </p:cNvSpPr>
          <p:nvPr>
            <p:ph type="body" sz="quarter" idx="14"/>
          </p:nvPr>
        </p:nvSpPr>
        <p:spPr/>
        <p:txBody>
          <a:bodyPr/>
          <a:lstStyle/>
          <a:p>
            <a:r>
              <a:rPr lang="en-US"/>
              <a:t>02/01/2019 - 02/01/2020</a:t>
            </a:r>
          </a:p>
        </p:txBody>
      </p:sp>
    </p:spTree>
    <p:extLst>
      <p:ext uri="{BB962C8B-B14F-4D97-AF65-F5344CB8AC3E}">
        <p14:creationId xmlns:p14="http://schemas.microsoft.com/office/powerpoint/2010/main" val="3852650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D8EAA-4367-4EC2-A05E-B144E3ECB5BE}"/>
              </a:ext>
            </a:extLst>
          </p:cNvPr>
          <p:cNvSpPr>
            <a:spLocks noGrp="1"/>
          </p:cNvSpPr>
          <p:nvPr>
            <p:ph type="title"/>
          </p:nvPr>
        </p:nvSpPr>
        <p:spPr/>
        <p:txBody>
          <a:bodyPr/>
          <a:lstStyle/>
          <a:p>
            <a:r>
              <a:rPr lang="en-US"/>
              <a:t>Instagram Posts Table | allnipponairways_official - 10 of 12</a:t>
            </a:r>
          </a:p>
        </p:txBody>
      </p:sp>
      <p:graphicFrame>
        <p:nvGraphicFramePr>
          <p:cNvPr id="5" name="Table Placeholder 4">
            <a:extLst>
              <a:ext uri="{FF2B5EF4-FFF2-40B4-BE49-F238E27FC236}">
                <a16:creationId xmlns:a16="http://schemas.microsoft.com/office/drawing/2014/main" id="{7A821BF9-FD74-4BE9-84CD-3154E36988F9}"/>
              </a:ext>
            </a:extLst>
          </p:cNvPr>
          <p:cNvGraphicFramePr>
            <a:graphicFrameLocks noGrp="1"/>
          </p:cNvGraphicFramePr>
          <p:nvPr>
            <p:ph type="tbl" sz="quarter" idx="13"/>
            <p:extLst>
              <p:ext uri="{D42A27DB-BD31-4B8C-83A1-F6EECF244321}">
                <p14:modId xmlns:p14="http://schemas.microsoft.com/office/powerpoint/2010/main" val="953216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8971007"/>
                    </a:ext>
                  </a:extLst>
                </a:gridCol>
                <a:gridCol w="1152143">
                  <a:extLst>
                    <a:ext uri="{9D8B030D-6E8A-4147-A177-3AD203B41FA5}">
                      <a16:colId xmlns:a16="http://schemas.microsoft.com/office/drawing/2014/main" val="608345775"/>
                    </a:ext>
                  </a:extLst>
                </a:gridCol>
                <a:gridCol w="576072">
                  <a:extLst>
                    <a:ext uri="{9D8B030D-6E8A-4147-A177-3AD203B41FA5}">
                      <a16:colId xmlns:a16="http://schemas.microsoft.com/office/drawing/2014/main" val="3218870443"/>
                    </a:ext>
                  </a:extLst>
                </a:gridCol>
                <a:gridCol w="576072">
                  <a:extLst>
                    <a:ext uri="{9D8B030D-6E8A-4147-A177-3AD203B41FA5}">
                      <a16:colId xmlns:a16="http://schemas.microsoft.com/office/drawing/2014/main" val="353174947"/>
                    </a:ext>
                  </a:extLst>
                </a:gridCol>
                <a:gridCol w="576072">
                  <a:extLst>
                    <a:ext uri="{9D8B030D-6E8A-4147-A177-3AD203B41FA5}">
                      <a16:colId xmlns:a16="http://schemas.microsoft.com/office/drawing/2014/main" val="4245828509"/>
                    </a:ext>
                  </a:extLst>
                </a:gridCol>
                <a:gridCol w="576072">
                  <a:extLst>
                    <a:ext uri="{9D8B030D-6E8A-4147-A177-3AD203B41FA5}">
                      <a16:colId xmlns:a16="http://schemas.microsoft.com/office/drawing/2014/main" val="593570046"/>
                    </a:ext>
                  </a:extLst>
                </a:gridCol>
                <a:gridCol w="576072">
                  <a:extLst>
                    <a:ext uri="{9D8B030D-6E8A-4147-A177-3AD203B41FA5}">
                      <a16:colId xmlns:a16="http://schemas.microsoft.com/office/drawing/2014/main" val="2896798731"/>
                    </a:ext>
                  </a:extLst>
                </a:gridCol>
                <a:gridCol w="576072">
                  <a:extLst>
                    <a:ext uri="{9D8B030D-6E8A-4147-A177-3AD203B41FA5}">
                      <a16:colId xmlns:a16="http://schemas.microsoft.com/office/drawing/2014/main" val="3943873902"/>
                    </a:ext>
                  </a:extLst>
                </a:gridCol>
                <a:gridCol w="576072">
                  <a:extLst>
                    <a:ext uri="{9D8B030D-6E8A-4147-A177-3AD203B41FA5}">
                      <a16:colId xmlns:a16="http://schemas.microsoft.com/office/drawing/2014/main" val="1582104384"/>
                    </a:ext>
                  </a:extLst>
                </a:gridCol>
                <a:gridCol w="576072">
                  <a:extLst>
                    <a:ext uri="{9D8B030D-6E8A-4147-A177-3AD203B41FA5}">
                      <a16:colId xmlns:a16="http://schemas.microsoft.com/office/drawing/2014/main" val="2319487605"/>
                    </a:ext>
                  </a:extLst>
                </a:gridCol>
                <a:gridCol w="576072">
                  <a:extLst>
                    <a:ext uri="{9D8B030D-6E8A-4147-A177-3AD203B41FA5}">
                      <a16:colId xmlns:a16="http://schemas.microsoft.com/office/drawing/2014/main" val="2577259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3334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- 2020-01-06 18:57:17</a:t>
                      </a:r>
                      <a:r>
                        <a:rPr kumimoji="0" lang="en-US" sz="1000" b="0" i="0" u="none" strike="noStrike" kern="1200" cap="none" spc="0" normalizeH="0" baseline="0" noProof="0">
                          <a:ln>
                            <a:noFill/>
                          </a:ln>
                          <a:solidFill>
                            <a:prstClr val="black"/>
                          </a:solidFill>
                          <a:effectLst/>
                          <a:uLnTx/>
                          <a:uFillTx/>
                          <a:latin typeface="+mn-lt"/>
                          <a:ea typeface="+mn-ea"/>
                          <a:cs typeface="+mn-cs"/>
                        </a:rPr>
                        <a:t>
 You know what they say, new year, new meal! 🥢 Can you guess what dish Ana is preparing before the fourth frame? Comment below! #AdventuresofAna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https://www.instagram.com/p/B6_TOnxnpGl/media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06:12:56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63498</a:t>
                      </a:r>
                    </a:p>
                  </a:txBody>
                  <a:tcPr/>
                </a:tc>
                <a:extLst>
                  <a:ext uri="{0D108BD9-81ED-4DB2-BD59-A6C34878D82A}">
                    <a16:rowId xmlns:a16="http://schemas.microsoft.com/office/drawing/2014/main" val="2075804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- 2020-01-01 17:41:30</a:t>
                      </a:r>
                      <a:r>
                        <a:rPr kumimoji="0" lang="en-US" sz="1000" b="0" i="0" u="none" strike="noStrike" kern="1200" cap="none" spc="0" normalizeH="0" baseline="0" noProof="0">
                          <a:ln>
                            <a:noFill/>
                          </a:ln>
                          <a:solidFill>
                            <a:prstClr val="black"/>
                          </a:solidFill>
                          <a:effectLst/>
                          <a:uLnTx/>
                          <a:uFillTx/>
                          <a:latin typeface="+mn-lt"/>
                          <a:ea typeface="+mn-ea"/>
                          <a:cs typeface="+mn-cs"/>
                        </a:rPr>
                        <a:t>
 White rice, brown rice, sushi rice, sky rice! How do you like your rice prepared?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https://www.instagram.com/p/B6ySlQ7HYQ-/media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06:12:56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77552</a:t>
                      </a:r>
                    </a:p>
                  </a:txBody>
                  <a:tcPr/>
                </a:tc>
                <a:extLst>
                  <a:ext uri="{0D108BD9-81ED-4DB2-BD59-A6C34878D82A}">
                    <a16:rowId xmlns:a16="http://schemas.microsoft.com/office/drawing/2014/main" val="62375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- 2019-12-31 15:23:07</a:t>
                      </a:r>
                      <a:r>
                        <a:rPr kumimoji="0" lang="en-US" sz="1000" b="0" i="0" u="none" strike="noStrike" kern="1200" cap="none" spc="0" normalizeH="0" baseline="0" noProof="0">
                          <a:ln>
                            <a:noFill/>
                          </a:ln>
                          <a:solidFill>
                            <a:prstClr val="black"/>
                          </a:solidFill>
                          <a:effectLst/>
                          <a:uLnTx/>
                          <a:uFillTx/>
                          <a:latin typeface="+mn-lt"/>
                          <a:ea typeface="+mn-ea"/>
                          <a:cs typeface="+mn-cs"/>
                        </a:rPr>
                        <a:t>
 Here’s to reaching new heights in the new year! #HappyNewYears #NewYears2020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https://www.instagram.com/p/B6vd808n_ES/media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112954</a:t>
                      </a:r>
                    </a:p>
                  </a:txBody>
                  <a:tcPr/>
                </a:tc>
                <a:extLst>
                  <a:ext uri="{0D108BD9-81ED-4DB2-BD59-A6C34878D82A}">
                    <a16:rowId xmlns:a16="http://schemas.microsoft.com/office/drawing/2014/main" val="295438583"/>
                  </a:ext>
                </a:extLst>
              </a:tr>
            </a:tbl>
          </a:graphicData>
        </a:graphic>
      </p:graphicFrame>
      <p:sp>
        <p:nvSpPr>
          <p:cNvPr id="4" name="Text Placeholder 3">
            <a:extLst>
              <a:ext uri="{FF2B5EF4-FFF2-40B4-BE49-F238E27FC236}">
                <a16:creationId xmlns:a16="http://schemas.microsoft.com/office/drawing/2014/main" id="{9CB10016-86B5-4804-BEB4-B992F52C3719}"/>
              </a:ext>
            </a:extLst>
          </p:cNvPr>
          <p:cNvSpPr>
            <a:spLocks noGrp="1"/>
          </p:cNvSpPr>
          <p:nvPr>
            <p:ph type="body" sz="quarter" idx="14"/>
          </p:nvPr>
        </p:nvSpPr>
        <p:spPr/>
        <p:txBody>
          <a:bodyPr/>
          <a:lstStyle/>
          <a:p>
            <a:r>
              <a:rPr lang="en-US"/>
              <a:t>02/01/2019 - 02/01/2020</a:t>
            </a:r>
          </a:p>
        </p:txBody>
      </p:sp>
    </p:spTree>
    <p:extLst>
      <p:ext uri="{BB962C8B-B14F-4D97-AF65-F5344CB8AC3E}">
        <p14:creationId xmlns:p14="http://schemas.microsoft.com/office/powerpoint/2010/main" val="3802158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58594-9ACA-4C32-9A9A-E370418A0765}"/>
              </a:ext>
            </a:extLst>
          </p:cNvPr>
          <p:cNvSpPr>
            <a:spLocks noGrp="1"/>
          </p:cNvSpPr>
          <p:nvPr>
            <p:ph type="title"/>
          </p:nvPr>
        </p:nvSpPr>
        <p:spPr/>
        <p:txBody>
          <a:bodyPr/>
          <a:lstStyle/>
          <a:p>
            <a:r>
              <a:rPr lang="en-US"/>
              <a:t>Instagram Posts Table | allnipponairways_official - 11 of 12</a:t>
            </a:r>
          </a:p>
        </p:txBody>
      </p:sp>
      <p:graphicFrame>
        <p:nvGraphicFramePr>
          <p:cNvPr id="5" name="Table Placeholder 4">
            <a:extLst>
              <a:ext uri="{FF2B5EF4-FFF2-40B4-BE49-F238E27FC236}">
                <a16:creationId xmlns:a16="http://schemas.microsoft.com/office/drawing/2014/main" id="{7132976C-B69C-4D95-BC6D-F11B3733C2E9}"/>
              </a:ext>
            </a:extLst>
          </p:cNvPr>
          <p:cNvGraphicFramePr>
            <a:graphicFrameLocks noGrp="1"/>
          </p:cNvGraphicFramePr>
          <p:nvPr>
            <p:ph type="tbl" sz="quarter" idx="13"/>
            <p:extLst>
              <p:ext uri="{D42A27DB-BD31-4B8C-83A1-F6EECF244321}">
                <p14:modId xmlns:p14="http://schemas.microsoft.com/office/powerpoint/2010/main" val="151869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968706306"/>
                    </a:ext>
                  </a:extLst>
                </a:gridCol>
                <a:gridCol w="1152143">
                  <a:extLst>
                    <a:ext uri="{9D8B030D-6E8A-4147-A177-3AD203B41FA5}">
                      <a16:colId xmlns:a16="http://schemas.microsoft.com/office/drawing/2014/main" val="838927832"/>
                    </a:ext>
                  </a:extLst>
                </a:gridCol>
                <a:gridCol w="576072">
                  <a:extLst>
                    <a:ext uri="{9D8B030D-6E8A-4147-A177-3AD203B41FA5}">
                      <a16:colId xmlns:a16="http://schemas.microsoft.com/office/drawing/2014/main" val="3294069996"/>
                    </a:ext>
                  </a:extLst>
                </a:gridCol>
                <a:gridCol w="576072">
                  <a:extLst>
                    <a:ext uri="{9D8B030D-6E8A-4147-A177-3AD203B41FA5}">
                      <a16:colId xmlns:a16="http://schemas.microsoft.com/office/drawing/2014/main" val="1965656917"/>
                    </a:ext>
                  </a:extLst>
                </a:gridCol>
                <a:gridCol w="576072">
                  <a:extLst>
                    <a:ext uri="{9D8B030D-6E8A-4147-A177-3AD203B41FA5}">
                      <a16:colId xmlns:a16="http://schemas.microsoft.com/office/drawing/2014/main" val="972041198"/>
                    </a:ext>
                  </a:extLst>
                </a:gridCol>
                <a:gridCol w="576072">
                  <a:extLst>
                    <a:ext uri="{9D8B030D-6E8A-4147-A177-3AD203B41FA5}">
                      <a16:colId xmlns:a16="http://schemas.microsoft.com/office/drawing/2014/main" val="996903868"/>
                    </a:ext>
                  </a:extLst>
                </a:gridCol>
                <a:gridCol w="576072">
                  <a:extLst>
                    <a:ext uri="{9D8B030D-6E8A-4147-A177-3AD203B41FA5}">
                      <a16:colId xmlns:a16="http://schemas.microsoft.com/office/drawing/2014/main" val="3979616809"/>
                    </a:ext>
                  </a:extLst>
                </a:gridCol>
                <a:gridCol w="576072">
                  <a:extLst>
                    <a:ext uri="{9D8B030D-6E8A-4147-A177-3AD203B41FA5}">
                      <a16:colId xmlns:a16="http://schemas.microsoft.com/office/drawing/2014/main" val="3662045373"/>
                    </a:ext>
                  </a:extLst>
                </a:gridCol>
                <a:gridCol w="576072">
                  <a:extLst>
                    <a:ext uri="{9D8B030D-6E8A-4147-A177-3AD203B41FA5}">
                      <a16:colId xmlns:a16="http://schemas.microsoft.com/office/drawing/2014/main" val="2137169084"/>
                    </a:ext>
                  </a:extLst>
                </a:gridCol>
                <a:gridCol w="576072">
                  <a:extLst>
                    <a:ext uri="{9D8B030D-6E8A-4147-A177-3AD203B41FA5}">
                      <a16:colId xmlns:a16="http://schemas.microsoft.com/office/drawing/2014/main" val="2913811275"/>
                    </a:ext>
                  </a:extLst>
                </a:gridCol>
                <a:gridCol w="576072">
                  <a:extLst>
                    <a:ext uri="{9D8B030D-6E8A-4147-A177-3AD203B41FA5}">
                      <a16:colId xmlns:a16="http://schemas.microsoft.com/office/drawing/2014/main" val="2552073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4554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- 2019-12-26 16:57:13</a:t>
                      </a:r>
                      <a:r>
                        <a:rPr kumimoji="0" lang="en-US" sz="1000" b="0" i="0" u="none" strike="noStrike" kern="1200" cap="none" spc="0" normalizeH="0" baseline="0" noProof="0">
                          <a:ln>
                            <a:noFill/>
                          </a:ln>
                          <a:solidFill>
                            <a:prstClr val="black"/>
                          </a:solidFill>
                          <a:effectLst/>
                          <a:uLnTx/>
                          <a:uFillTx/>
                          <a:latin typeface="+mn-lt"/>
                          <a:ea typeface="+mn-ea"/>
                          <a:cs typeface="+mn-cs"/>
                        </a:rPr>
                        <a:t>
 Looking to sparkle, shine, and dazzle up your nights? The winter illuminations at Nabana no Sato have over 8 million LED lights for you to explore. Tag someone below you’d go gazing with!✨ #NabanaNoSato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https://www.instagram.com/p/B6iwvq4H42U/media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98688</a:t>
                      </a:r>
                    </a:p>
                  </a:txBody>
                  <a:tcPr/>
                </a:tc>
                <a:extLst>
                  <a:ext uri="{0D108BD9-81ED-4DB2-BD59-A6C34878D82A}">
                    <a16:rowId xmlns:a16="http://schemas.microsoft.com/office/drawing/2014/main" val="80345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- 2019-12-25 22:59:54</a:t>
                      </a:r>
                      <a:r>
                        <a:rPr kumimoji="0" lang="en-US" sz="1000" b="0" i="0" u="none" strike="noStrike" kern="1200" cap="none" spc="0" normalizeH="0" baseline="0" noProof="0">
                          <a:ln>
                            <a:noFill/>
                          </a:ln>
                          <a:solidFill>
                            <a:prstClr val="black"/>
                          </a:solidFill>
                          <a:effectLst/>
                          <a:uLnTx/>
                          <a:uFillTx/>
                          <a:latin typeface="+mn-lt"/>
                          <a:ea typeface="+mn-ea"/>
                          <a:cs typeface="+mn-cs"/>
                        </a:rPr>
                        <a:t>
 At the tip top of the Bunkyō Civic Center, you can find stunning, scenic views of #Tokyo such as this. Tag someone below you’d go want to go sightseeing with! #Bunkyo #Tokyo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https://www.instagram.com/p/B6g1dHnHQ5Y/media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70942</a:t>
                      </a:r>
                    </a:p>
                  </a:txBody>
                  <a:tcPr/>
                </a:tc>
                <a:extLst>
                  <a:ext uri="{0D108BD9-81ED-4DB2-BD59-A6C34878D82A}">
                    <a16:rowId xmlns:a16="http://schemas.microsoft.com/office/drawing/2014/main" val="3092851144"/>
                  </a:ext>
                </a:extLst>
              </a:tr>
            </a:tbl>
          </a:graphicData>
        </a:graphic>
      </p:graphicFrame>
      <p:sp>
        <p:nvSpPr>
          <p:cNvPr id="4" name="Text Placeholder 3">
            <a:extLst>
              <a:ext uri="{FF2B5EF4-FFF2-40B4-BE49-F238E27FC236}">
                <a16:creationId xmlns:a16="http://schemas.microsoft.com/office/drawing/2014/main" id="{D9E2CCDC-FA2B-450A-93C4-02F904238EB6}"/>
              </a:ext>
            </a:extLst>
          </p:cNvPr>
          <p:cNvSpPr>
            <a:spLocks noGrp="1"/>
          </p:cNvSpPr>
          <p:nvPr>
            <p:ph type="body" sz="quarter" idx="14"/>
          </p:nvPr>
        </p:nvSpPr>
        <p:spPr/>
        <p:txBody>
          <a:bodyPr/>
          <a:lstStyle/>
          <a:p>
            <a:r>
              <a:rPr lang="en-US"/>
              <a:t>02/01/2019 - 02/01/2020</a:t>
            </a:r>
          </a:p>
        </p:txBody>
      </p:sp>
    </p:spTree>
    <p:extLst>
      <p:ext uri="{BB962C8B-B14F-4D97-AF65-F5344CB8AC3E}">
        <p14:creationId xmlns:p14="http://schemas.microsoft.com/office/powerpoint/2010/main" val="275153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96AAD-7C65-4AD3-8F8B-E7D28FCC3512}"/>
              </a:ext>
            </a:extLst>
          </p:cNvPr>
          <p:cNvSpPr>
            <a:spLocks noGrp="1"/>
          </p:cNvSpPr>
          <p:nvPr>
            <p:ph type="title"/>
          </p:nvPr>
        </p:nvSpPr>
        <p:spPr/>
        <p:txBody>
          <a:bodyPr/>
          <a:lstStyle/>
          <a:p>
            <a:r>
              <a:rPr lang="en-US"/>
              <a:t>Instagram Posts Table | allnipponairways_official - 12 of 12</a:t>
            </a:r>
          </a:p>
        </p:txBody>
      </p:sp>
      <p:graphicFrame>
        <p:nvGraphicFramePr>
          <p:cNvPr id="5" name="Table Placeholder 4">
            <a:extLst>
              <a:ext uri="{FF2B5EF4-FFF2-40B4-BE49-F238E27FC236}">
                <a16:creationId xmlns:a16="http://schemas.microsoft.com/office/drawing/2014/main" id="{1EC426E9-67DC-4FC7-AACD-FFA9D120B8DD}"/>
              </a:ext>
            </a:extLst>
          </p:cNvPr>
          <p:cNvGraphicFramePr>
            <a:graphicFrameLocks noGrp="1"/>
          </p:cNvGraphicFramePr>
          <p:nvPr>
            <p:ph type="tbl" sz="quarter" idx="13"/>
            <p:extLst>
              <p:ext uri="{D42A27DB-BD31-4B8C-83A1-F6EECF244321}">
                <p14:modId xmlns:p14="http://schemas.microsoft.com/office/powerpoint/2010/main" val="509072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636456395"/>
                    </a:ext>
                  </a:extLst>
                </a:gridCol>
                <a:gridCol w="1152143">
                  <a:extLst>
                    <a:ext uri="{9D8B030D-6E8A-4147-A177-3AD203B41FA5}">
                      <a16:colId xmlns:a16="http://schemas.microsoft.com/office/drawing/2014/main" val="875142075"/>
                    </a:ext>
                  </a:extLst>
                </a:gridCol>
                <a:gridCol w="576072">
                  <a:extLst>
                    <a:ext uri="{9D8B030D-6E8A-4147-A177-3AD203B41FA5}">
                      <a16:colId xmlns:a16="http://schemas.microsoft.com/office/drawing/2014/main" val="2822186048"/>
                    </a:ext>
                  </a:extLst>
                </a:gridCol>
                <a:gridCol w="576072">
                  <a:extLst>
                    <a:ext uri="{9D8B030D-6E8A-4147-A177-3AD203B41FA5}">
                      <a16:colId xmlns:a16="http://schemas.microsoft.com/office/drawing/2014/main" val="271703572"/>
                    </a:ext>
                  </a:extLst>
                </a:gridCol>
                <a:gridCol w="576072">
                  <a:extLst>
                    <a:ext uri="{9D8B030D-6E8A-4147-A177-3AD203B41FA5}">
                      <a16:colId xmlns:a16="http://schemas.microsoft.com/office/drawing/2014/main" val="319657770"/>
                    </a:ext>
                  </a:extLst>
                </a:gridCol>
                <a:gridCol w="576072">
                  <a:extLst>
                    <a:ext uri="{9D8B030D-6E8A-4147-A177-3AD203B41FA5}">
                      <a16:colId xmlns:a16="http://schemas.microsoft.com/office/drawing/2014/main" val="2044078018"/>
                    </a:ext>
                  </a:extLst>
                </a:gridCol>
                <a:gridCol w="576072">
                  <a:extLst>
                    <a:ext uri="{9D8B030D-6E8A-4147-A177-3AD203B41FA5}">
                      <a16:colId xmlns:a16="http://schemas.microsoft.com/office/drawing/2014/main" val="1735907719"/>
                    </a:ext>
                  </a:extLst>
                </a:gridCol>
                <a:gridCol w="576072">
                  <a:extLst>
                    <a:ext uri="{9D8B030D-6E8A-4147-A177-3AD203B41FA5}">
                      <a16:colId xmlns:a16="http://schemas.microsoft.com/office/drawing/2014/main" val="2162140928"/>
                    </a:ext>
                  </a:extLst>
                </a:gridCol>
                <a:gridCol w="576072">
                  <a:extLst>
                    <a:ext uri="{9D8B030D-6E8A-4147-A177-3AD203B41FA5}">
                      <a16:colId xmlns:a16="http://schemas.microsoft.com/office/drawing/2014/main" val="3347582529"/>
                    </a:ext>
                  </a:extLst>
                </a:gridCol>
                <a:gridCol w="576072">
                  <a:extLst>
                    <a:ext uri="{9D8B030D-6E8A-4147-A177-3AD203B41FA5}">
                      <a16:colId xmlns:a16="http://schemas.microsoft.com/office/drawing/2014/main" val="2029286158"/>
                    </a:ext>
                  </a:extLst>
                </a:gridCol>
                <a:gridCol w="576072">
                  <a:extLst>
                    <a:ext uri="{9D8B030D-6E8A-4147-A177-3AD203B41FA5}">
                      <a16:colId xmlns:a16="http://schemas.microsoft.com/office/drawing/2014/main" val="3180889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01481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allnipponairways_official - 2019-12-23 16:24:40</a:t>
                      </a:r>
                      <a:r>
                        <a:rPr kumimoji="0" lang="en-US" sz="1000" b="0" i="0" u="none" strike="noStrike" kern="1200" cap="none" spc="0" normalizeH="0" baseline="0" noProof="0">
                          <a:ln>
                            <a:noFill/>
                          </a:ln>
                          <a:solidFill>
                            <a:prstClr val="black"/>
                          </a:solidFill>
                          <a:effectLst/>
                          <a:uLnTx/>
                          <a:uFillTx/>
                          <a:latin typeface="+mn-lt"/>
                          <a:ea typeface="+mn-ea"/>
                          <a:cs typeface="+mn-cs"/>
                        </a:rPr>
                        <a:t>
 Odaiba = OMG! This weekly fireworks show is sure to make you go “ooh” and “ah!” Have you been before? 🎇 #Odaiba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https://www.instagram.com/p/B6a-WrTHbrJ/media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12:10:59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92031</a:t>
                      </a:r>
                    </a:p>
                  </a:txBody>
                  <a:tcPr/>
                </a:tc>
                <a:extLst>
                  <a:ext uri="{0D108BD9-81ED-4DB2-BD59-A6C34878D82A}">
                    <a16:rowId xmlns:a16="http://schemas.microsoft.com/office/drawing/2014/main" val="3603960736"/>
                  </a:ext>
                </a:extLst>
              </a:tr>
            </a:tbl>
          </a:graphicData>
        </a:graphic>
      </p:graphicFrame>
      <p:sp>
        <p:nvSpPr>
          <p:cNvPr id="4" name="Text Placeholder 3">
            <a:extLst>
              <a:ext uri="{FF2B5EF4-FFF2-40B4-BE49-F238E27FC236}">
                <a16:creationId xmlns:a16="http://schemas.microsoft.com/office/drawing/2014/main" id="{49F4FDDB-BEB4-4E3E-B11A-DB90CCB348A1}"/>
              </a:ext>
            </a:extLst>
          </p:cNvPr>
          <p:cNvSpPr>
            <a:spLocks noGrp="1"/>
          </p:cNvSpPr>
          <p:nvPr>
            <p:ph type="body" sz="quarter" idx="14"/>
          </p:nvPr>
        </p:nvSpPr>
        <p:spPr/>
        <p:txBody>
          <a:bodyPr/>
          <a:lstStyle/>
          <a:p>
            <a:r>
              <a:rPr lang="en-US"/>
              <a:t>02/01/2019 - 02/01/2020</a:t>
            </a:r>
          </a:p>
        </p:txBody>
      </p:sp>
    </p:spTree>
    <p:extLst>
      <p:ext uri="{BB962C8B-B14F-4D97-AF65-F5344CB8AC3E}">
        <p14:creationId xmlns:p14="http://schemas.microsoft.com/office/powerpoint/2010/main" val="23483585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1336</Words>
  <Application>Microsoft Office PowerPoint</Application>
  <PresentationFormat>On-screen Show (4:3)</PresentationFormat>
  <Paragraphs>431</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Instagram Posts Table | allnipponairways_official - 1 of 12</vt:lpstr>
      <vt:lpstr>Instagram Posts Table | allnipponairways_official - 2 of 12</vt:lpstr>
      <vt:lpstr>Instagram Posts Table | allnipponairways_official - 3 of 12</vt:lpstr>
      <vt:lpstr>Instagram Posts Table | allnipponairways_official - 4 of 12</vt:lpstr>
      <vt:lpstr>Instagram Posts Table | allnipponairways_official - 5 of 12</vt:lpstr>
      <vt:lpstr>Instagram Posts Table | allnipponairways_official - 6 of 12</vt:lpstr>
      <vt:lpstr>Instagram Posts Table | allnipponairways_official - 7 of 12</vt:lpstr>
      <vt:lpstr>Instagram Posts Table | allnipponairways_official - 8 of 12</vt:lpstr>
      <vt:lpstr>Instagram Posts Table | allnipponairways_official - 9 of 12</vt:lpstr>
      <vt:lpstr>Instagram Posts Table | allnipponairways_official - 10 of 12</vt:lpstr>
      <vt:lpstr>Instagram Posts Table | allnipponairways_official - 11 of 12</vt:lpstr>
      <vt:lpstr>Instagram Posts Table | allnipponairways_official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allnipponairways_official - 1 of 12</dc:title>
  <dc:creator>Frederik Peiniger</dc:creator>
  <cp:lastModifiedBy>Frederik Peiniger</cp:lastModifiedBy>
  <cp:revision>1</cp:revision>
  <dcterms:created xsi:type="dcterms:W3CDTF">2020-06-23T17:03:50Z</dcterms:created>
  <dcterms:modified xsi:type="dcterms:W3CDTF">2020-06-23T17:07:27Z</dcterms:modified>
</cp:coreProperties>
</file>