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15F0-F3BD-4312-B144-C57299A312C5}"/>
              </a:ext>
            </a:extLst>
          </p:cNvPr>
          <p:cNvSpPr>
            <a:spLocks noGrp="1"/>
          </p:cNvSpPr>
          <p:nvPr>
            <p:ph type="title"/>
          </p:nvPr>
        </p:nvSpPr>
        <p:spPr/>
        <p:txBody>
          <a:bodyPr/>
          <a:lstStyle/>
          <a:p>
            <a:r>
              <a:rPr lang="en-US"/>
              <a:t>Facebook FB Insights - Custom Own Posts Table | All profiles - 1 of 19</a:t>
            </a:r>
          </a:p>
        </p:txBody>
      </p:sp>
      <p:graphicFrame>
        <p:nvGraphicFramePr>
          <p:cNvPr id="5" name="Table Placeholder 4">
            <a:extLst>
              <a:ext uri="{FF2B5EF4-FFF2-40B4-BE49-F238E27FC236}">
                <a16:creationId xmlns:a16="http://schemas.microsoft.com/office/drawing/2014/main" id="{E3F1B95A-41BD-460D-B7ED-A2D332464DD4}"/>
              </a:ext>
            </a:extLst>
          </p:cNvPr>
          <p:cNvGraphicFramePr>
            <a:graphicFrameLocks noGrp="1"/>
          </p:cNvGraphicFramePr>
          <p:nvPr>
            <p:ph type="tbl" sz="quarter" idx="13"/>
            <p:extLst>
              <p:ext uri="{D42A27DB-BD31-4B8C-83A1-F6EECF244321}">
                <p14:modId xmlns:p14="http://schemas.microsoft.com/office/powerpoint/2010/main" val="1511114891"/>
              </p:ext>
            </p:extLst>
          </p:nvPr>
        </p:nvGraphicFramePr>
        <p:xfrm>
          <a:off x="457200" y="1731963"/>
          <a:ext cx="7653529" cy="107188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20481668"/>
                    </a:ext>
                  </a:extLst>
                </a:gridCol>
                <a:gridCol w="576072">
                  <a:extLst>
                    <a:ext uri="{9D8B030D-6E8A-4147-A177-3AD203B41FA5}">
                      <a16:colId xmlns:a16="http://schemas.microsoft.com/office/drawing/2014/main" val="817987173"/>
                    </a:ext>
                  </a:extLst>
                </a:gridCol>
                <a:gridCol w="493776">
                  <a:extLst>
                    <a:ext uri="{9D8B030D-6E8A-4147-A177-3AD203B41FA5}">
                      <a16:colId xmlns:a16="http://schemas.microsoft.com/office/drawing/2014/main" val="1524167719"/>
                    </a:ext>
                  </a:extLst>
                </a:gridCol>
                <a:gridCol w="493776">
                  <a:extLst>
                    <a:ext uri="{9D8B030D-6E8A-4147-A177-3AD203B41FA5}">
                      <a16:colId xmlns:a16="http://schemas.microsoft.com/office/drawing/2014/main" val="2262400397"/>
                    </a:ext>
                  </a:extLst>
                </a:gridCol>
                <a:gridCol w="411480">
                  <a:extLst>
                    <a:ext uri="{9D8B030D-6E8A-4147-A177-3AD203B41FA5}">
                      <a16:colId xmlns:a16="http://schemas.microsoft.com/office/drawing/2014/main" val="4089482487"/>
                    </a:ext>
                  </a:extLst>
                </a:gridCol>
                <a:gridCol w="493776">
                  <a:extLst>
                    <a:ext uri="{9D8B030D-6E8A-4147-A177-3AD203B41FA5}">
                      <a16:colId xmlns:a16="http://schemas.microsoft.com/office/drawing/2014/main" val="2935610022"/>
                    </a:ext>
                  </a:extLst>
                </a:gridCol>
                <a:gridCol w="493776">
                  <a:extLst>
                    <a:ext uri="{9D8B030D-6E8A-4147-A177-3AD203B41FA5}">
                      <a16:colId xmlns:a16="http://schemas.microsoft.com/office/drawing/2014/main" val="3018570111"/>
                    </a:ext>
                  </a:extLst>
                </a:gridCol>
                <a:gridCol w="493776">
                  <a:extLst>
                    <a:ext uri="{9D8B030D-6E8A-4147-A177-3AD203B41FA5}">
                      <a16:colId xmlns:a16="http://schemas.microsoft.com/office/drawing/2014/main" val="2383139317"/>
                    </a:ext>
                  </a:extLst>
                </a:gridCol>
                <a:gridCol w="493776">
                  <a:extLst>
                    <a:ext uri="{9D8B030D-6E8A-4147-A177-3AD203B41FA5}">
                      <a16:colId xmlns:a16="http://schemas.microsoft.com/office/drawing/2014/main" val="3414653980"/>
                    </a:ext>
                  </a:extLst>
                </a:gridCol>
                <a:gridCol w="493776">
                  <a:extLst>
                    <a:ext uri="{9D8B030D-6E8A-4147-A177-3AD203B41FA5}">
                      <a16:colId xmlns:a16="http://schemas.microsoft.com/office/drawing/2014/main" val="736804883"/>
                    </a:ext>
                  </a:extLst>
                </a:gridCol>
                <a:gridCol w="493776">
                  <a:extLst>
                    <a:ext uri="{9D8B030D-6E8A-4147-A177-3AD203B41FA5}">
                      <a16:colId xmlns:a16="http://schemas.microsoft.com/office/drawing/2014/main" val="69693917"/>
                    </a:ext>
                  </a:extLst>
                </a:gridCol>
                <a:gridCol w="493776">
                  <a:extLst>
                    <a:ext uri="{9D8B030D-6E8A-4147-A177-3AD203B41FA5}">
                      <a16:colId xmlns:a16="http://schemas.microsoft.com/office/drawing/2014/main" val="2257053412"/>
                    </a:ext>
                  </a:extLst>
                </a:gridCol>
                <a:gridCol w="493776">
                  <a:extLst>
                    <a:ext uri="{9D8B030D-6E8A-4147-A177-3AD203B41FA5}">
                      <a16:colId xmlns:a16="http://schemas.microsoft.com/office/drawing/2014/main" val="3310349788"/>
                    </a:ext>
                  </a:extLst>
                </a:gridCol>
                <a:gridCol w="329184">
                  <a:extLst>
                    <a:ext uri="{9D8B030D-6E8A-4147-A177-3AD203B41FA5}">
                      <a16:colId xmlns:a16="http://schemas.microsoft.com/office/drawing/2014/main" val="2472513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0452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- 2024-01-16 12:18:54</a:t>
                      </a:r>
                      <a:r>
                        <a:rPr kumimoji="0" lang="de-DE" sz="1000" b="0" i="0" u="none" strike="noStrike" kern="1200" cap="none" spc="0" normalizeH="0" baseline="0" noProof="0">
                          <a:ln>
                            <a:noFill/>
                          </a:ln>
                          <a:solidFill>
                            <a:prstClr val="black"/>
                          </a:solidFill>
                          <a:effectLst/>
                          <a:uLnTx/>
                          <a:uFillTx/>
                          <a:latin typeface="Calibri"/>
                          <a:ea typeface="+mn-ea"/>
                          <a:cs typeface="+mn-cs"/>
                        </a:rPr>
                        <a:t>
 Edeka ruft tiefgekühlte Himbeeren und Beerenmixe in 300-Gramm-Pappkartons und 500-Gramm-Tüten zurück. Es könnten schwarze Kunststoffteile enthalten sein. Welche Chargennummern und Mindesthaltbarkeitsdaten betroffen sind, lest ihr auf der Seite von Edeka: https://www.edeka.de/modulseiten/einzelseiten/edeka_warenrueckruf.jsp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93048180"/>
                  </a:ext>
                </a:extLst>
              </a:tr>
            </a:tbl>
          </a:graphicData>
        </a:graphic>
      </p:graphicFrame>
      <p:sp>
        <p:nvSpPr>
          <p:cNvPr id="4" name="Text Placeholder 3">
            <a:extLst>
              <a:ext uri="{FF2B5EF4-FFF2-40B4-BE49-F238E27FC236}">
                <a16:creationId xmlns:a16="http://schemas.microsoft.com/office/drawing/2014/main" id="{6EFF8989-9E07-40F9-ACAB-16BFBE700716}"/>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894445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9F94B-4BCE-4BB0-AF28-4DB5076AE529}"/>
              </a:ext>
            </a:extLst>
          </p:cNvPr>
          <p:cNvSpPr>
            <a:spLocks noGrp="1"/>
          </p:cNvSpPr>
          <p:nvPr>
            <p:ph type="title"/>
          </p:nvPr>
        </p:nvSpPr>
        <p:spPr/>
        <p:txBody>
          <a:bodyPr/>
          <a:lstStyle/>
          <a:p>
            <a:r>
              <a:rPr lang="en-US"/>
              <a:t>Facebook FB Insights - Custom Own Posts Table | All profiles - 2 of 19</a:t>
            </a:r>
          </a:p>
        </p:txBody>
      </p:sp>
      <p:graphicFrame>
        <p:nvGraphicFramePr>
          <p:cNvPr id="5" name="Table Placeholder 4">
            <a:extLst>
              <a:ext uri="{FF2B5EF4-FFF2-40B4-BE49-F238E27FC236}">
                <a16:creationId xmlns:a16="http://schemas.microsoft.com/office/drawing/2014/main" id="{28F2AF9A-84C1-456F-9721-4D83A8394B52}"/>
              </a:ext>
            </a:extLst>
          </p:cNvPr>
          <p:cNvGraphicFramePr>
            <a:graphicFrameLocks noGrp="1"/>
          </p:cNvGraphicFramePr>
          <p:nvPr>
            <p:ph type="tbl" sz="quarter" idx="13"/>
            <p:extLst>
              <p:ext uri="{D42A27DB-BD31-4B8C-83A1-F6EECF244321}">
                <p14:modId xmlns:p14="http://schemas.microsoft.com/office/powerpoint/2010/main" val="3253071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57652744"/>
                    </a:ext>
                  </a:extLst>
                </a:gridCol>
                <a:gridCol w="576072">
                  <a:extLst>
                    <a:ext uri="{9D8B030D-6E8A-4147-A177-3AD203B41FA5}">
                      <a16:colId xmlns:a16="http://schemas.microsoft.com/office/drawing/2014/main" val="977633169"/>
                    </a:ext>
                  </a:extLst>
                </a:gridCol>
                <a:gridCol w="493776">
                  <a:extLst>
                    <a:ext uri="{9D8B030D-6E8A-4147-A177-3AD203B41FA5}">
                      <a16:colId xmlns:a16="http://schemas.microsoft.com/office/drawing/2014/main" val="1243649564"/>
                    </a:ext>
                  </a:extLst>
                </a:gridCol>
                <a:gridCol w="493776">
                  <a:extLst>
                    <a:ext uri="{9D8B030D-6E8A-4147-A177-3AD203B41FA5}">
                      <a16:colId xmlns:a16="http://schemas.microsoft.com/office/drawing/2014/main" val="4214238370"/>
                    </a:ext>
                  </a:extLst>
                </a:gridCol>
                <a:gridCol w="411480">
                  <a:extLst>
                    <a:ext uri="{9D8B030D-6E8A-4147-A177-3AD203B41FA5}">
                      <a16:colId xmlns:a16="http://schemas.microsoft.com/office/drawing/2014/main" val="3996326160"/>
                    </a:ext>
                  </a:extLst>
                </a:gridCol>
                <a:gridCol w="493776">
                  <a:extLst>
                    <a:ext uri="{9D8B030D-6E8A-4147-A177-3AD203B41FA5}">
                      <a16:colId xmlns:a16="http://schemas.microsoft.com/office/drawing/2014/main" val="757663836"/>
                    </a:ext>
                  </a:extLst>
                </a:gridCol>
                <a:gridCol w="493776">
                  <a:extLst>
                    <a:ext uri="{9D8B030D-6E8A-4147-A177-3AD203B41FA5}">
                      <a16:colId xmlns:a16="http://schemas.microsoft.com/office/drawing/2014/main" val="3408535723"/>
                    </a:ext>
                  </a:extLst>
                </a:gridCol>
                <a:gridCol w="493776">
                  <a:extLst>
                    <a:ext uri="{9D8B030D-6E8A-4147-A177-3AD203B41FA5}">
                      <a16:colId xmlns:a16="http://schemas.microsoft.com/office/drawing/2014/main" val="654638975"/>
                    </a:ext>
                  </a:extLst>
                </a:gridCol>
                <a:gridCol w="493776">
                  <a:extLst>
                    <a:ext uri="{9D8B030D-6E8A-4147-A177-3AD203B41FA5}">
                      <a16:colId xmlns:a16="http://schemas.microsoft.com/office/drawing/2014/main" val="2379596298"/>
                    </a:ext>
                  </a:extLst>
                </a:gridCol>
                <a:gridCol w="493776">
                  <a:extLst>
                    <a:ext uri="{9D8B030D-6E8A-4147-A177-3AD203B41FA5}">
                      <a16:colId xmlns:a16="http://schemas.microsoft.com/office/drawing/2014/main" val="538218641"/>
                    </a:ext>
                  </a:extLst>
                </a:gridCol>
                <a:gridCol w="493776">
                  <a:extLst>
                    <a:ext uri="{9D8B030D-6E8A-4147-A177-3AD203B41FA5}">
                      <a16:colId xmlns:a16="http://schemas.microsoft.com/office/drawing/2014/main" val="3013693466"/>
                    </a:ext>
                  </a:extLst>
                </a:gridCol>
                <a:gridCol w="493776">
                  <a:extLst>
                    <a:ext uri="{9D8B030D-6E8A-4147-A177-3AD203B41FA5}">
                      <a16:colId xmlns:a16="http://schemas.microsoft.com/office/drawing/2014/main" val="1824335435"/>
                    </a:ext>
                  </a:extLst>
                </a:gridCol>
                <a:gridCol w="493776">
                  <a:extLst>
                    <a:ext uri="{9D8B030D-6E8A-4147-A177-3AD203B41FA5}">
                      <a16:colId xmlns:a16="http://schemas.microsoft.com/office/drawing/2014/main" val="2399369740"/>
                    </a:ext>
                  </a:extLst>
                </a:gridCol>
                <a:gridCol w="329184">
                  <a:extLst>
                    <a:ext uri="{9D8B030D-6E8A-4147-A177-3AD203B41FA5}">
                      <a16:colId xmlns:a16="http://schemas.microsoft.com/office/drawing/2014/main" val="293341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6538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- 2024-02-16 12:19:43</a:t>
                      </a:r>
                      <a:r>
                        <a:rPr kumimoji="0" lang="de-DE" sz="1000" b="0" i="0" u="none" strike="noStrike" kern="1200" cap="none" spc="0" normalizeH="0" baseline="0" noProof="0">
                          <a:ln>
                            <a:noFill/>
                          </a:ln>
                          <a:solidFill>
                            <a:prstClr val="black"/>
                          </a:solidFill>
                          <a:effectLst/>
                          <a:uLnTx/>
                          <a:uFillTx/>
                          <a:latin typeface="Calibri"/>
                          <a:ea typeface="+mn-ea"/>
                          <a:cs typeface="+mn-cs"/>
                        </a:rPr>
                        <a:t>
 Der niederländische Hersteller Babboe ruft auf Anweisung der niederländischen Behörde für Lebensmittel- und Verbraucherproduktsicherheit (NVWA) eine Reihe von Lastenrad-Modellen zurück. Der Rahmen verschiedener Arten von Lastenfahrrädern könne brechen, heißt es auf der Seite der Behörde: https://www.nvwa.nl/nieuws-en-media/nieuws/2024/02/14/nvwa-babboe-moet-handel-bakfietsen-staken
Laut Babboe selbst ist die Abwicklung der Rückrufaktion noch in Vorbereitung - hier kann man sich nach derzeitigem Stand wohl nur an den Hersteller selbst wenden bzw. auf aktuelle Informationen auf https://www.babboe.de/ achten. Laut der NVWA ist Babboe für die Abwicklung der Rückgabe verantwortlich. Es wird empfohlen, die genannten Modelle nicht mehr zu verwenden.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4662126"/>
                  </a:ext>
                </a:extLst>
              </a:tr>
            </a:tbl>
          </a:graphicData>
        </a:graphic>
      </p:graphicFrame>
      <p:sp>
        <p:nvSpPr>
          <p:cNvPr id="4" name="Text Placeholder 3">
            <a:extLst>
              <a:ext uri="{FF2B5EF4-FFF2-40B4-BE49-F238E27FC236}">
                <a16:creationId xmlns:a16="http://schemas.microsoft.com/office/drawing/2014/main" id="{C1C96FA8-7268-4810-8CB0-3E2A9D180373}"/>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288004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D349C-1192-4CAD-AC84-3CDBEE15243F}"/>
              </a:ext>
            </a:extLst>
          </p:cNvPr>
          <p:cNvSpPr>
            <a:spLocks noGrp="1"/>
          </p:cNvSpPr>
          <p:nvPr>
            <p:ph type="title"/>
          </p:nvPr>
        </p:nvSpPr>
        <p:spPr/>
        <p:txBody>
          <a:bodyPr/>
          <a:lstStyle/>
          <a:p>
            <a:r>
              <a:rPr lang="en-US"/>
              <a:t>Facebook FB Insights - Custom Own Posts Table | All profiles - 3 of 19</a:t>
            </a:r>
          </a:p>
        </p:txBody>
      </p:sp>
      <p:graphicFrame>
        <p:nvGraphicFramePr>
          <p:cNvPr id="5" name="Table Placeholder 4">
            <a:extLst>
              <a:ext uri="{FF2B5EF4-FFF2-40B4-BE49-F238E27FC236}">
                <a16:creationId xmlns:a16="http://schemas.microsoft.com/office/drawing/2014/main" id="{442207BC-E350-494A-A579-358C6BDE99E1}"/>
              </a:ext>
            </a:extLst>
          </p:cNvPr>
          <p:cNvGraphicFramePr>
            <a:graphicFrameLocks noGrp="1"/>
          </p:cNvGraphicFramePr>
          <p:nvPr>
            <p:ph type="tbl" sz="quarter" idx="13"/>
            <p:extLst>
              <p:ext uri="{D42A27DB-BD31-4B8C-83A1-F6EECF244321}">
                <p14:modId xmlns:p14="http://schemas.microsoft.com/office/powerpoint/2010/main" val="294735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12522763"/>
                    </a:ext>
                  </a:extLst>
                </a:gridCol>
                <a:gridCol w="576072">
                  <a:extLst>
                    <a:ext uri="{9D8B030D-6E8A-4147-A177-3AD203B41FA5}">
                      <a16:colId xmlns:a16="http://schemas.microsoft.com/office/drawing/2014/main" val="1931934721"/>
                    </a:ext>
                  </a:extLst>
                </a:gridCol>
                <a:gridCol w="493776">
                  <a:extLst>
                    <a:ext uri="{9D8B030D-6E8A-4147-A177-3AD203B41FA5}">
                      <a16:colId xmlns:a16="http://schemas.microsoft.com/office/drawing/2014/main" val="4098937254"/>
                    </a:ext>
                  </a:extLst>
                </a:gridCol>
                <a:gridCol w="493776">
                  <a:extLst>
                    <a:ext uri="{9D8B030D-6E8A-4147-A177-3AD203B41FA5}">
                      <a16:colId xmlns:a16="http://schemas.microsoft.com/office/drawing/2014/main" val="4106359686"/>
                    </a:ext>
                  </a:extLst>
                </a:gridCol>
                <a:gridCol w="411480">
                  <a:extLst>
                    <a:ext uri="{9D8B030D-6E8A-4147-A177-3AD203B41FA5}">
                      <a16:colId xmlns:a16="http://schemas.microsoft.com/office/drawing/2014/main" val="277766262"/>
                    </a:ext>
                  </a:extLst>
                </a:gridCol>
                <a:gridCol w="493776">
                  <a:extLst>
                    <a:ext uri="{9D8B030D-6E8A-4147-A177-3AD203B41FA5}">
                      <a16:colId xmlns:a16="http://schemas.microsoft.com/office/drawing/2014/main" val="173050729"/>
                    </a:ext>
                  </a:extLst>
                </a:gridCol>
                <a:gridCol w="493776">
                  <a:extLst>
                    <a:ext uri="{9D8B030D-6E8A-4147-A177-3AD203B41FA5}">
                      <a16:colId xmlns:a16="http://schemas.microsoft.com/office/drawing/2014/main" val="1616720338"/>
                    </a:ext>
                  </a:extLst>
                </a:gridCol>
                <a:gridCol w="493776">
                  <a:extLst>
                    <a:ext uri="{9D8B030D-6E8A-4147-A177-3AD203B41FA5}">
                      <a16:colId xmlns:a16="http://schemas.microsoft.com/office/drawing/2014/main" val="1958301076"/>
                    </a:ext>
                  </a:extLst>
                </a:gridCol>
                <a:gridCol w="493776">
                  <a:extLst>
                    <a:ext uri="{9D8B030D-6E8A-4147-A177-3AD203B41FA5}">
                      <a16:colId xmlns:a16="http://schemas.microsoft.com/office/drawing/2014/main" val="4164928020"/>
                    </a:ext>
                  </a:extLst>
                </a:gridCol>
                <a:gridCol w="493776">
                  <a:extLst>
                    <a:ext uri="{9D8B030D-6E8A-4147-A177-3AD203B41FA5}">
                      <a16:colId xmlns:a16="http://schemas.microsoft.com/office/drawing/2014/main" val="252702366"/>
                    </a:ext>
                  </a:extLst>
                </a:gridCol>
                <a:gridCol w="493776">
                  <a:extLst>
                    <a:ext uri="{9D8B030D-6E8A-4147-A177-3AD203B41FA5}">
                      <a16:colId xmlns:a16="http://schemas.microsoft.com/office/drawing/2014/main" val="2510518375"/>
                    </a:ext>
                  </a:extLst>
                </a:gridCol>
                <a:gridCol w="493776">
                  <a:extLst>
                    <a:ext uri="{9D8B030D-6E8A-4147-A177-3AD203B41FA5}">
                      <a16:colId xmlns:a16="http://schemas.microsoft.com/office/drawing/2014/main" val="3967703290"/>
                    </a:ext>
                  </a:extLst>
                </a:gridCol>
                <a:gridCol w="493776">
                  <a:extLst>
                    <a:ext uri="{9D8B030D-6E8A-4147-A177-3AD203B41FA5}">
                      <a16:colId xmlns:a16="http://schemas.microsoft.com/office/drawing/2014/main" val="22910772"/>
                    </a:ext>
                  </a:extLst>
                </a:gridCol>
                <a:gridCol w="329184">
                  <a:extLst>
                    <a:ext uri="{9D8B030D-6E8A-4147-A177-3AD203B41FA5}">
                      <a16:colId xmlns:a16="http://schemas.microsoft.com/office/drawing/2014/main" val="281304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6490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- 2024-01-23 17:02:19</a:t>
                      </a:r>
                      <a:r>
                        <a:rPr kumimoji="0" lang="de-DE" sz="1000" b="0" i="0" u="none" strike="noStrike" kern="1200" cap="none" spc="0" normalizeH="0" baseline="0" noProof="0">
                          <a:ln>
                            <a:noFill/>
                          </a:ln>
                          <a:solidFill>
                            <a:prstClr val="black"/>
                          </a:solidFill>
                          <a:effectLst/>
                          <a:uLnTx/>
                          <a:uFillTx/>
                          <a:latin typeface="Calibri"/>
                          <a:ea typeface="+mn-ea"/>
                          <a:cs typeface="+mn-cs"/>
                        </a:rPr>
                        <a:t>
 Hat eure Krankenkasse den Zusatzbeitrag erhöht? Wenn die Erhöhung ab Januar gilt, habt ihr bis Ende des Monats Zeit für einen Wechsel – falls ihr das möchtet. Das geht in der Regel in vier Schritten:
1️⃣ Wählt eine Kasse, die euch aufnimmt. Einige nehmen nur Mitglieder aus bestimmten Bundesländern oder aus bestimmten Unternehmen auf. Auf https://www.gkv-spitzenverband.de/krankenkassenliste.pdf bekommt ihr eine Liste aller gesetzlichen Kassen und der Höhe ihrer Zusatzbeiträge. Aber achtet auch auf andere Kriterien, die euch vielleicht wichtig sind: z.B. Service, freiwillige Zusatzleistungen, Bonusprogramme.
2️⃣ Ihr stellt einen Aufnahmeantrag bei der neuen Krankenkasse. Viele bieten das auf ihrer Internetseite an. Wegen höheren Alters oder Vorerkrankungen darf euch keine gesetzliche Kasse ablehnen. Aber ihr müsst eine Bindefrist beachten: Bei eurer alten Kasse müsst ihr mindestens 12 Monate sein, bevor ihr wechseln könnt. Hat sie gerade den Zusatzbeitrag erhöht, gilt die Bindefrist nicht – ihr habt ein Sonderkündigungsrecht.
3️⃣ Die neue Kasse kündigt eure Mitgliedschaft bei der alten. Es gilt immer eine Kündigungsfrist von zwei Monaten zum Monatsende. Heißt also: Wechselt ihr jetzt die Krankenkasse, startet ihr am 1. April in der neuen. So lange müsst ihr auch den erhöhten Zusatzbeitrag eurer bisherigen Kasse zahlen.
4️⃣ Informiert euren Arbeitgeber formlos über den Wechsel. Der Arbeitgeber meldet euch dann bei der neuen Kasse, die wiederum bestätigt, ab wann ihr dort versichert seid.
Ausführlich und mit weiteren Tipps findet ihr die Infos auch auf unserer Internetseite: https://www.verbraucherzentrale.nrw/wissen/gesundheit-pflege/krankenversicherung/gesetzliche-krankenversicherung-schneller-wechsel-moeglich-13883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82033825"/>
                  </a:ext>
                </a:extLst>
              </a:tr>
            </a:tbl>
          </a:graphicData>
        </a:graphic>
      </p:graphicFrame>
      <p:sp>
        <p:nvSpPr>
          <p:cNvPr id="4" name="Text Placeholder 3">
            <a:extLst>
              <a:ext uri="{FF2B5EF4-FFF2-40B4-BE49-F238E27FC236}">
                <a16:creationId xmlns:a16="http://schemas.microsoft.com/office/drawing/2014/main" id="{EAAF7CB9-4F36-4540-ABEC-115B0CFD6537}"/>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3930652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654E-F7BD-4012-8CDD-E5CA582EEF37}"/>
              </a:ext>
            </a:extLst>
          </p:cNvPr>
          <p:cNvSpPr>
            <a:spLocks noGrp="1"/>
          </p:cNvSpPr>
          <p:nvPr>
            <p:ph type="title"/>
          </p:nvPr>
        </p:nvSpPr>
        <p:spPr/>
        <p:txBody>
          <a:bodyPr/>
          <a:lstStyle/>
          <a:p>
            <a:r>
              <a:rPr lang="en-US"/>
              <a:t>Facebook FB Insights - Custom Own Posts Table | All profiles - 4 of 19</a:t>
            </a:r>
          </a:p>
        </p:txBody>
      </p:sp>
      <p:graphicFrame>
        <p:nvGraphicFramePr>
          <p:cNvPr id="5" name="Table Placeholder 4">
            <a:extLst>
              <a:ext uri="{FF2B5EF4-FFF2-40B4-BE49-F238E27FC236}">
                <a16:creationId xmlns:a16="http://schemas.microsoft.com/office/drawing/2014/main" id="{9ED88DED-C7CC-442F-B50C-4141D1C75807}"/>
              </a:ext>
            </a:extLst>
          </p:cNvPr>
          <p:cNvGraphicFramePr>
            <a:graphicFrameLocks noGrp="1"/>
          </p:cNvGraphicFramePr>
          <p:nvPr>
            <p:ph type="tbl" sz="quarter" idx="13"/>
            <p:extLst>
              <p:ext uri="{D42A27DB-BD31-4B8C-83A1-F6EECF244321}">
                <p14:modId xmlns:p14="http://schemas.microsoft.com/office/powerpoint/2010/main" val="269028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52651358"/>
                    </a:ext>
                  </a:extLst>
                </a:gridCol>
                <a:gridCol w="576072">
                  <a:extLst>
                    <a:ext uri="{9D8B030D-6E8A-4147-A177-3AD203B41FA5}">
                      <a16:colId xmlns:a16="http://schemas.microsoft.com/office/drawing/2014/main" val="3978830575"/>
                    </a:ext>
                  </a:extLst>
                </a:gridCol>
                <a:gridCol w="493776">
                  <a:extLst>
                    <a:ext uri="{9D8B030D-6E8A-4147-A177-3AD203B41FA5}">
                      <a16:colId xmlns:a16="http://schemas.microsoft.com/office/drawing/2014/main" val="567993330"/>
                    </a:ext>
                  </a:extLst>
                </a:gridCol>
                <a:gridCol w="493776">
                  <a:extLst>
                    <a:ext uri="{9D8B030D-6E8A-4147-A177-3AD203B41FA5}">
                      <a16:colId xmlns:a16="http://schemas.microsoft.com/office/drawing/2014/main" val="625476186"/>
                    </a:ext>
                  </a:extLst>
                </a:gridCol>
                <a:gridCol w="411480">
                  <a:extLst>
                    <a:ext uri="{9D8B030D-6E8A-4147-A177-3AD203B41FA5}">
                      <a16:colId xmlns:a16="http://schemas.microsoft.com/office/drawing/2014/main" val="4021578948"/>
                    </a:ext>
                  </a:extLst>
                </a:gridCol>
                <a:gridCol w="493776">
                  <a:extLst>
                    <a:ext uri="{9D8B030D-6E8A-4147-A177-3AD203B41FA5}">
                      <a16:colId xmlns:a16="http://schemas.microsoft.com/office/drawing/2014/main" val="1545971490"/>
                    </a:ext>
                  </a:extLst>
                </a:gridCol>
                <a:gridCol w="493776">
                  <a:extLst>
                    <a:ext uri="{9D8B030D-6E8A-4147-A177-3AD203B41FA5}">
                      <a16:colId xmlns:a16="http://schemas.microsoft.com/office/drawing/2014/main" val="2117747160"/>
                    </a:ext>
                  </a:extLst>
                </a:gridCol>
                <a:gridCol w="493776">
                  <a:extLst>
                    <a:ext uri="{9D8B030D-6E8A-4147-A177-3AD203B41FA5}">
                      <a16:colId xmlns:a16="http://schemas.microsoft.com/office/drawing/2014/main" val="1538949481"/>
                    </a:ext>
                  </a:extLst>
                </a:gridCol>
                <a:gridCol w="493776">
                  <a:extLst>
                    <a:ext uri="{9D8B030D-6E8A-4147-A177-3AD203B41FA5}">
                      <a16:colId xmlns:a16="http://schemas.microsoft.com/office/drawing/2014/main" val="847105506"/>
                    </a:ext>
                  </a:extLst>
                </a:gridCol>
                <a:gridCol w="493776">
                  <a:extLst>
                    <a:ext uri="{9D8B030D-6E8A-4147-A177-3AD203B41FA5}">
                      <a16:colId xmlns:a16="http://schemas.microsoft.com/office/drawing/2014/main" val="3931125756"/>
                    </a:ext>
                  </a:extLst>
                </a:gridCol>
                <a:gridCol w="493776">
                  <a:extLst>
                    <a:ext uri="{9D8B030D-6E8A-4147-A177-3AD203B41FA5}">
                      <a16:colId xmlns:a16="http://schemas.microsoft.com/office/drawing/2014/main" val="1396887308"/>
                    </a:ext>
                  </a:extLst>
                </a:gridCol>
                <a:gridCol w="493776">
                  <a:extLst>
                    <a:ext uri="{9D8B030D-6E8A-4147-A177-3AD203B41FA5}">
                      <a16:colId xmlns:a16="http://schemas.microsoft.com/office/drawing/2014/main" val="237337930"/>
                    </a:ext>
                  </a:extLst>
                </a:gridCol>
                <a:gridCol w="493776">
                  <a:extLst>
                    <a:ext uri="{9D8B030D-6E8A-4147-A177-3AD203B41FA5}">
                      <a16:colId xmlns:a16="http://schemas.microsoft.com/office/drawing/2014/main" val="3094026052"/>
                    </a:ext>
                  </a:extLst>
                </a:gridCol>
                <a:gridCol w="329184">
                  <a:extLst>
                    <a:ext uri="{9D8B030D-6E8A-4147-A177-3AD203B41FA5}">
                      <a16:colId xmlns:a16="http://schemas.microsoft.com/office/drawing/2014/main" val="315674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1955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- 2024-02-05 13:58:14</a:t>
                      </a:r>
                      <a:r>
                        <a:rPr kumimoji="0" lang="de-DE" sz="1000" b="0" i="0" u="none" strike="noStrike" kern="1200" cap="none" spc="0" normalizeH="0" baseline="0" noProof="0">
                          <a:ln>
                            <a:noFill/>
                          </a:ln>
                          <a:solidFill>
                            <a:prstClr val="black"/>
                          </a:solidFill>
                          <a:effectLst/>
                          <a:uLnTx/>
                          <a:uFillTx/>
                          <a:latin typeface="Calibri"/>
                          <a:ea typeface="+mn-ea"/>
                          <a:cs typeface="+mn-cs"/>
                        </a:rPr>
                        <a:t>
 Was meint ihr: Ist es okay, wenn Arztpraxen eine Gebühr für kurzfristig abgesagte oder vergessene Termine verlangen?
Bei einer einvernehmlichen Terminverschiebung seid ihr auf der sicheren Seite. Eine allgemein gültige Rechtslage gibt es nicht. Worauf es im Einzelfall ankommen kann, erklären wir im Text auf unserer Internetseite: https://www.verbraucherzentrale.nrw/wissen/gesundheit-pflege/aerzte-und-kliniken/gebuehr-fuer-verpassten-arzttermin-13939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03582979"/>
                  </a:ext>
                </a:extLst>
              </a:tr>
            </a:tbl>
          </a:graphicData>
        </a:graphic>
      </p:graphicFrame>
      <p:sp>
        <p:nvSpPr>
          <p:cNvPr id="4" name="Text Placeholder 3">
            <a:extLst>
              <a:ext uri="{FF2B5EF4-FFF2-40B4-BE49-F238E27FC236}">
                <a16:creationId xmlns:a16="http://schemas.microsoft.com/office/drawing/2014/main" id="{326F13E6-0567-4D0D-8D47-6A1E5FC47D79}"/>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3050132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35D9-4CC3-44BC-B208-CE10787DF2D7}"/>
              </a:ext>
            </a:extLst>
          </p:cNvPr>
          <p:cNvSpPr>
            <a:spLocks noGrp="1"/>
          </p:cNvSpPr>
          <p:nvPr>
            <p:ph type="title"/>
          </p:nvPr>
        </p:nvSpPr>
        <p:spPr/>
        <p:txBody>
          <a:bodyPr/>
          <a:lstStyle/>
          <a:p>
            <a:r>
              <a:rPr lang="en-US"/>
              <a:t>Facebook FB Insights - Custom Own Posts Table | All profiles - 5 of 19</a:t>
            </a:r>
          </a:p>
        </p:txBody>
      </p:sp>
      <p:graphicFrame>
        <p:nvGraphicFramePr>
          <p:cNvPr id="5" name="Table Placeholder 4">
            <a:extLst>
              <a:ext uri="{FF2B5EF4-FFF2-40B4-BE49-F238E27FC236}">
                <a16:creationId xmlns:a16="http://schemas.microsoft.com/office/drawing/2014/main" id="{F9655A7B-3360-4652-B78B-63490BE3E656}"/>
              </a:ext>
            </a:extLst>
          </p:cNvPr>
          <p:cNvGraphicFramePr>
            <a:graphicFrameLocks noGrp="1"/>
          </p:cNvGraphicFramePr>
          <p:nvPr>
            <p:ph type="tbl" sz="quarter" idx="13"/>
            <p:extLst>
              <p:ext uri="{D42A27DB-BD31-4B8C-83A1-F6EECF244321}">
                <p14:modId xmlns:p14="http://schemas.microsoft.com/office/powerpoint/2010/main" val="4286424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0073658"/>
                    </a:ext>
                  </a:extLst>
                </a:gridCol>
                <a:gridCol w="576072">
                  <a:extLst>
                    <a:ext uri="{9D8B030D-6E8A-4147-A177-3AD203B41FA5}">
                      <a16:colId xmlns:a16="http://schemas.microsoft.com/office/drawing/2014/main" val="1798364311"/>
                    </a:ext>
                  </a:extLst>
                </a:gridCol>
                <a:gridCol w="493776">
                  <a:extLst>
                    <a:ext uri="{9D8B030D-6E8A-4147-A177-3AD203B41FA5}">
                      <a16:colId xmlns:a16="http://schemas.microsoft.com/office/drawing/2014/main" val="2006176025"/>
                    </a:ext>
                  </a:extLst>
                </a:gridCol>
                <a:gridCol w="493776">
                  <a:extLst>
                    <a:ext uri="{9D8B030D-6E8A-4147-A177-3AD203B41FA5}">
                      <a16:colId xmlns:a16="http://schemas.microsoft.com/office/drawing/2014/main" val="4096111898"/>
                    </a:ext>
                  </a:extLst>
                </a:gridCol>
                <a:gridCol w="411480">
                  <a:extLst>
                    <a:ext uri="{9D8B030D-6E8A-4147-A177-3AD203B41FA5}">
                      <a16:colId xmlns:a16="http://schemas.microsoft.com/office/drawing/2014/main" val="3658262611"/>
                    </a:ext>
                  </a:extLst>
                </a:gridCol>
                <a:gridCol w="493776">
                  <a:extLst>
                    <a:ext uri="{9D8B030D-6E8A-4147-A177-3AD203B41FA5}">
                      <a16:colId xmlns:a16="http://schemas.microsoft.com/office/drawing/2014/main" val="2817808266"/>
                    </a:ext>
                  </a:extLst>
                </a:gridCol>
                <a:gridCol w="493776">
                  <a:extLst>
                    <a:ext uri="{9D8B030D-6E8A-4147-A177-3AD203B41FA5}">
                      <a16:colId xmlns:a16="http://schemas.microsoft.com/office/drawing/2014/main" val="4234188353"/>
                    </a:ext>
                  </a:extLst>
                </a:gridCol>
                <a:gridCol w="493776">
                  <a:extLst>
                    <a:ext uri="{9D8B030D-6E8A-4147-A177-3AD203B41FA5}">
                      <a16:colId xmlns:a16="http://schemas.microsoft.com/office/drawing/2014/main" val="3753857665"/>
                    </a:ext>
                  </a:extLst>
                </a:gridCol>
                <a:gridCol w="493776">
                  <a:extLst>
                    <a:ext uri="{9D8B030D-6E8A-4147-A177-3AD203B41FA5}">
                      <a16:colId xmlns:a16="http://schemas.microsoft.com/office/drawing/2014/main" val="1198341503"/>
                    </a:ext>
                  </a:extLst>
                </a:gridCol>
                <a:gridCol w="493776">
                  <a:extLst>
                    <a:ext uri="{9D8B030D-6E8A-4147-A177-3AD203B41FA5}">
                      <a16:colId xmlns:a16="http://schemas.microsoft.com/office/drawing/2014/main" val="60165969"/>
                    </a:ext>
                  </a:extLst>
                </a:gridCol>
                <a:gridCol w="493776">
                  <a:extLst>
                    <a:ext uri="{9D8B030D-6E8A-4147-A177-3AD203B41FA5}">
                      <a16:colId xmlns:a16="http://schemas.microsoft.com/office/drawing/2014/main" val="648577521"/>
                    </a:ext>
                  </a:extLst>
                </a:gridCol>
                <a:gridCol w="493776">
                  <a:extLst>
                    <a:ext uri="{9D8B030D-6E8A-4147-A177-3AD203B41FA5}">
                      <a16:colId xmlns:a16="http://schemas.microsoft.com/office/drawing/2014/main" val="95732369"/>
                    </a:ext>
                  </a:extLst>
                </a:gridCol>
                <a:gridCol w="493776">
                  <a:extLst>
                    <a:ext uri="{9D8B030D-6E8A-4147-A177-3AD203B41FA5}">
                      <a16:colId xmlns:a16="http://schemas.microsoft.com/office/drawing/2014/main" val="1624481202"/>
                    </a:ext>
                  </a:extLst>
                </a:gridCol>
                <a:gridCol w="329184">
                  <a:extLst>
                    <a:ext uri="{9D8B030D-6E8A-4147-A177-3AD203B41FA5}">
                      <a16:colId xmlns:a16="http://schemas.microsoft.com/office/drawing/2014/main" val="2508758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406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- 2024-01-19 13:32:18</a:t>
                      </a:r>
                      <a:r>
                        <a:rPr kumimoji="0" lang="de-DE" sz="1000" b="0" i="0" u="none" strike="noStrike" kern="1200" cap="none" spc="0" normalizeH="0" baseline="0" noProof="0">
                          <a:ln>
                            <a:noFill/>
                          </a:ln>
                          <a:solidFill>
                            <a:prstClr val="black"/>
                          </a:solidFill>
                          <a:effectLst/>
                          <a:uLnTx/>
                          <a:uFillTx/>
                          <a:latin typeface="Calibri"/>
                          <a:ea typeface="+mn-ea"/>
                          <a:cs typeface="+mn-cs"/>
                        </a:rPr>
                        <a:t>
 Dann mal los und mitwählen - bei der Verbraucherzentrale Hamburg braucht man eure Stimme!
Kandidat 1: Yoghurt-Gums von Katjes
Gleiche Tüte, gleiches Design. Der Inhalt der Yoghurt-Gums ist trotzdem geschrumpft – von 200 auf 175 Gramm. Die gut getarnte „Schrumpfkur“ führt zu einer versteckten Preiserhöhung von 14 Prozent und mehr Verpackungsmüll. 
Kandidat 2: Tuc Bake Rolls Meersalz von Mondelez
Mondelez bietet die quasi gleichen Brotchips unter der vermeintlich hochwertigen Marke Tuc „neu“ mit weniger Inhalt an. Mit einer Preiserhöhung im Handel wird die Packung unterm Strich 127 Prozent teurer. 
Kandidat 3: Chocolat Amandes Vollmilch von Aldi
Eine Tafel Marzipan-Schokolade, die größer aussieht, obwohl weniger drin ist. Dazu spart man am Marzipan, verkauft die Schokolade aber zum höheren Preis. Über 30 Prozent teurer ist diese Mogelpackung nur kurze Zeit nach der Umstellung. 
Kandidat 4: Listerine Total Care von Johnson &amp; Johnson
Gleich hohe Flasche, aber weniger Inhalt. Johnson &amp; Johnson macht die Flasche seiner Mundspülung einfach schmaler, doch das ist nicht zu erkennen. Dazu steigt der Preis. Verbraucherinnen und Verbraucher müssen fast 34 Prozent mehr für diese „doppelte Preiserhöhung“ zahlen. 
Kandidat 5: Oreo Stieleis von Froneri
Froneri reduziert nicht nur die Anzahl der Oreo Stieleise in der Packung, sondern schrumpft zusätzlich jedes einzelne Eis. Aus 440 Milliliter Eis pro Karton werden 270. Bei gleichem Verkaufspreis entspricht das einer versteckten Preiserhöhung von 63 Prozent. 
(Bildhintergrund: Canva.com)
Zur Abstimmung: https://www.vzhh.de/themen/mogelpackungen/mogelpackung-des-jahres/endspurt-welches-produkt-soll-die-mogelpackung-des-jahres-2023-werden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7275183"/>
                  </a:ext>
                </a:extLst>
              </a:tr>
            </a:tbl>
          </a:graphicData>
        </a:graphic>
      </p:graphicFrame>
      <p:sp>
        <p:nvSpPr>
          <p:cNvPr id="4" name="Text Placeholder 3">
            <a:extLst>
              <a:ext uri="{FF2B5EF4-FFF2-40B4-BE49-F238E27FC236}">
                <a16:creationId xmlns:a16="http://schemas.microsoft.com/office/drawing/2014/main" id="{0FB52391-F1D7-4270-A7E8-2972E9379612}"/>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3476047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B38F-EE6C-4122-BFCA-639153E4E4FB}"/>
              </a:ext>
            </a:extLst>
          </p:cNvPr>
          <p:cNvSpPr>
            <a:spLocks noGrp="1"/>
          </p:cNvSpPr>
          <p:nvPr>
            <p:ph type="title"/>
          </p:nvPr>
        </p:nvSpPr>
        <p:spPr/>
        <p:txBody>
          <a:bodyPr/>
          <a:lstStyle/>
          <a:p>
            <a:r>
              <a:rPr lang="en-US"/>
              <a:t>Facebook FB Insights - Custom Own Posts Table | All profiles - 6 of 19</a:t>
            </a:r>
          </a:p>
        </p:txBody>
      </p:sp>
      <p:graphicFrame>
        <p:nvGraphicFramePr>
          <p:cNvPr id="5" name="Table Placeholder 4">
            <a:extLst>
              <a:ext uri="{FF2B5EF4-FFF2-40B4-BE49-F238E27FC236}">
                <a16:creationId xmlns:a16="http://schemas.microsoft.com/office/drawing/2014/main" id="{9C2C7EF5-311F-49E5-9189-EBBD99094368}"/>
              </a:ext>
            </a:extLst>
          </p:cNvPr>
          <p:cNvGraphicFramePr>
            <a:graphicFrameLocks noGrp="1"/>
          </p:cNvGraphicFramePr>
          <p:nvPr>
            <p:ph type="tbl" sz="quarter" idx="13"/>
            <p:extLst>
              <p:ext uri="{D42A27DB-BD31-4B8C-83A1-F6EECF244321}">
                <p14:modId xmlns:p14="http://schemas.microsoft.com/office/powerpoint/2010/main" val="1129291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07042661"/>
                    </a:ext>
                  </a:extLst>
                </a:gridCol>
                <a:gridCol w="576072">
                  <a:extLst>
                    <a:ext uri="{9D8B030D-6E8A-4147-A177-3AD203B41FA5}">
                      <a16:colId xmlns:a16="http://schemas.microsoft.com/office/drawing/2014/main" val="4251483090"/>
                    </a:ext>
                  </a:extLst>
                </a:gridCol>
                <a:gridCol w="493776">
                  <a:extLst>
                    <a:ext uri="{9D8B030D-6E8A-4147-A177-3AD203B41FA5}">
                      <a16:colId xmlns:a16="http://schemas.microsoft.com/office/drawing/2014/main" val="1353009393"/>
                    </a:ext>
                  </a:extLst>
                </a:gridCol>
                <a:gridCol w="493776">
                  <a:extLst>
                    <a:ext uri="{9D8B030D-6E8A-4147-A177-3AD203B41FA5}">
                      <a16:colId xmlns:a16="http://schemas.microsoft.com/office/drawing/2014/main" val="396653853"/>
                    </a:ext>
                  </a:extLst>
                </a:gridCol>
                <a:gridCol w="411480">
                  <a:extLst>
                    <a:ext uri="{9D8B030D-6E8A-4147-A177-3AD203B41FA5}">
                      <a16:colId xmlns:a16="http://schemas.microsoft.com/office/drawing/2014/main" val="260910827"/>
                    </a:ext>
                  </a:extLst>
                </a:gridCol>
                <a:gridCol w="493776">
                  <a:extLst>
                    <a:ext uri="{9D8B030D-6E8A-4147-A177-3AD203B41FA5}">
                      <a16:colId xmlns:a16="http://schemas.microsoft.com/office/drawing/2014/main" val="2907871753"/>
                    </a:ext>
                  </a:extLst>
                </a:gridCol>
                <a:gridCol w="493776">
                  <a:extLst>
                    <a:ext uri="{9D8B030D-6E8A-4147-A177-3AD203B41FA5}">
                      <a16:colId xmlns:a16="http://schemas.microsoft.com/office/drawing/2014/main" val="3828541251"/>
                    </a:ext>
                  </a:extLst>
                </a:gridCol>
                <a:gridCol w="493776">
                  <a:extLst>
                    <a:ext uri="{9D8B030D-6E8A-4147-A177-3AD203B41FA5}">
                      <a16:colId xmlns:a16="http://schemas.microsoft.com/office/drawing/2014/main" val="2048726730"/>
                    </a:ext>
                  </a:extLst>
                </a:gridCol>
                <a:gridCol w="493776">
                  <a:extLst>
                    <a:ext uri="{9D8B030D-6E8A-4147-A177-3AD203B41FA5}">
                      <a16:colId xmlns:a16="http://schemas.microsoft.com/office/drawing/2014/main" val="2812286327"/>
                    </a:ext>
                  </a:extLst>
                </a:gridCol>
                <a:gridCol w="493776">
                  <a:extLst>
                    <a:ext uri="{9D8B030D-6E8A-4147-A177-3AD203B41FA5}">
                      <a16:colId xmlns:a16="http://schemas.microsoft.com/office/drawing/2014/main" val="2589074867"/>
                    </a:ext>
                  </a:extLst>
                </a:gridCol>
                <a:gridCol w="493776">
                  <a:extLst>
                    <a:ext uri="{9D8B030D-6E8A-4147-A177-3AD203B41FA5}">
                      <a16:colId xmlns:a16="http://schemas.microsoft.com/office/drawing/2014/main" val="2507974283"/>
                    </a:ext>
                  </a:extLst>
                </a:gridCol>
                <a:gridCol w="493776">
                  <a:extLst>
                    <a:ext uri="{9D8B030D-6E8A-4147-A177-3AD203B41FA5}">
                      <a16:colId xmlns:a16="http://schemas.microsoft.com/office/drawing/2014/main" val="4253967713"/>
                    </a:ext>
                  </a:extLst>
                </a:gridCol>
                <a:gridCol w="493776">
                  <a:extLst>
                    <a:ext uri="{9D8B030D-6E8A-4147-A177-3AD203B41FA5}">
                      <a16:colId xmlns:a16="http://schemas.microsoft.com/office/drawing/2014/main" val="139250441"/>
                    </a:ext>
                  </a:extLst>
                </a:gridCol>
                <a:gridCol w="329184">
                  <a:extLst>
                    <a:ext uri="{9D8B030D-6E8A-4147-A177-3AD203B41FA5}">
                      <a16:colId xmlns:a16="http://schemas.microsoft.com/office/drawing/2014/main" val="4180881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345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- 2024-02-05 09:52:33</a:t>
                      </a:r>
                      <a:r>
                        <a:rPr kumimoji="0" lang="de-DE" sz="1000" b="0" i="0" u="none" strike="noStrike" kern="1200" cap="none" spc="0" normalizeH="0" baseline="0" noProof="0">
                          <a:ln>
                            <a:noFill/>
                          </a:ln>
                          <a:solidFill>
                            <a:prstClr val="black"/>
                          </a:solidFill>
                          <a:effectLst/>
                          <a:uLnTx/>
                          <a:uFillTx/>
                          <a:latin typeface="Calibri"/>
                          <a:ea typeface="+mn-ea"/>
                          <a:cs typeface="+mn-cs"/>
                        </a:rPr>
                        <a:t>
 Der Mobilfunkanbieter kann den Tarif bei Inaktivität zwar abschalten, muss euch aber das Guthaben auszahlen. Und: Auch beim Guthaben gelten die gesetzlichen Verjährungsfristen. Nach Ablauf von drei Jahren (beginnend mit dem ersten Jahr nach der letzten Guthabeneinzahlung - und erst zum ENDE des dritten Jahres) kann der Provider die Auszahlung verweigern.
Soll der Anbieter euer Guthaben auszahlen, könnt ihr unseren kostenlosen Musterbrief nutzen. Wir haben übrigens auch einen für den Fall, dass sich der Anbieter quer stellt. Die Briefe und jede Menge weiterer Infos (auch zum Vergleich von Prepaid und Vertrag beim Handy) findet ihr hier: 
https://www.verbraucherzentrale.nrw/wissen/digitale-welt/mobilfunk-und-festnetz/prepaidrestguthaben-nach-vertragsende-auszahlen-lassen-so-gehts-23828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66890006"/>
                  </a:ext>
                </a:extLst>
              </a:tr>
            </a:tbl>
          </a:graphicData>
        </a:graphic>
      </p:graphicFrame>
      <p:sp>
        <p:nvSpPr>
          <p:cNvPr id="4" name="Text Placeholder 3">
            <a:extLst>
              <a:ext uri="{FF2B5EF4-FFF2-40B4-BE49-F238E27FC236}">
                <a16:creationId xmlns:a16="http://schemas.microsoft.com/office/drawing/2014/main" id="{52DF860A-1692-4BA0-91DF-551741612F42}"/>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2696504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FD655-71DA-4DC6-A0C6-89B4087E1127}"/>
              </a:ext>
            </a:extLst>
          </p:cNvPr>
          <p:cNvSpPr>
            <a:spLocks noGrp="1"/>
          </p:cNvSpPr>
          <p:nvPr>
            <p:ph type="title"/>
          </p:nvPr>
        </p:nvSpPr>
        <p:spPr/>
        <p:txBody>
          <a:bodyPr/>
          <a:lstStyle/>
          <a:p>
            <a:r>
              <a:rPr lang="en-US"/>
              <a:t>Facebook FB Insights - Custom Own Posts Table | All profiles - 7 of 19</a:t>
            </a:r>
          </a:p>
        </p:txBody>
      </p:sp>
      <p:graphicFrame>
        <p:nvGraphicFramePr>
          <p:cNvPr id="5" name="Table Placeholder 4">
            <a:extLst>
              <a:ext uri="{FF2B5EF4-FFF2-40B4-BE49-F238E27FC236}">
                <a16:creationId xmlns:a16="http://schemas.microsoft.com/office/drawing/2014/main" id="{23D60AD7-946B-4FD7-BB08-FDFCA8BA2EB1}"/>
              </a:ext>
            </a:extLst>
          </p:cNvPr>
          <p:cNvGraphicFramePr>
            <a:graphicFrameLocks noGrp="1"/>
          </p:cNvGraphicFramePr>
          <p:nvPr>
            <p:ph type="tbl" sz="quarter" idx="13"/>
            <p:extLst>
              <p:ext uri="{D42A27DB-BD31-4B8C-83A1-F6EECF244321}">
                <p14:modId xmlns:p14="http://schemas.microsoft.com/office/powerpoint/2010/main" val="226969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554137535"/>
                    </a:ext>
                  </a:extLst>
                </a:gridCol>
                <a:gridCol w="576072">
                  <a:extLst>
                    <a:ext uri="{9D8B030D-6E8A-4147-A177-3AD203B41FA5}">
                      <a16:colId xmlns:a16="http://schemas.microsoft.com/office/drawing/2014/main" val="2659873212"/>
                    </a:ext>
                  </a:extLst>
                </a:gridCol>
                <a:gridCol w="493776">
                  <a:extLst>
                    <a:ext uri="{9D8B030D-6E8A-4147-A177-3AD203B41FA5}">
                      <a16:colId xmlns:a16="http://schemas.microsoft.com/office/drawing/2014/main" val="1882614500"/>
                    </a:ext>
                  </a:extLst>
                </a:gridCol>
                <a:gridCol w="493776">
                  <a:extLst>
                    <a:ext uri="{9D8B030D-6E8A-4147-A177-3AD203B41FA5}">
                      <a16:colId xmlns:a16="http://schemas.microsoft.com/office/drawing/2014/main" val="2752218890"/>
                    </a:ext>
                  </a:extLst>
                </a:gridCol>
                <a:gridCol w="411480">
                  <a:extLst>
                    <a:ext uri="{9D8B030D-6E8A-4147-A177-3AD203B41FA5}">
                      <a16:colId xmlns:a16="http://schemas.microsoft.com/office/drawing/2014/main" val="2059774192"/>
                    </a:ext>
                  </a:extLst>
                </a:gridCol>
                <a:gridCol w="493776">
                  <a:extLst>
                    <a:ext uri="{9D8B030D-6E8A-4147-A177-3AD203B41FA5}">
                      <a16:colId xmlns:a16="http://schemas.microsoft.com/office/drawing/2014/main" val="976937189"/>
                    </a:ext>
                  </a:extLst>
                </a:gridCol>
                <a:gridCol w="493776">
                  <a:extLst>
                    <a:ext uri="{9D8B030D-6E8A-4147-A177-3AD203B41FA5}">
                      <a16:colId xmlns:a16="http://schemas.microsoft.com/office/drawing/2014/main" val="1275766840"/>
                    </a:ext>
                  </a:extLst>
                </a:gridCol>
                <a:gridCol w="493776">
                  <a:extLst>
                    <a:ext uri="{9D8B030D-6E8A-4147-A177-3AD203B41FA5}">
                      <a16:colId xmlns:a16="http://schemas.microsoft.com/office/drawing/2014/main" val="4067749195"/>
                    </a:ext>
                  </a:extLst>
                </a:gridCol>
                <a:gridCol w="493776">
                  <a:extLst>
                    <a:ext uri="{9D8B030D-6E8A-4147-A177-3AD203B41FA5}">
                      <a16:colId xmlns:a16="http://schemas.microsoft.com/office/drawing/2014/main" val="1954233301"/>
                    </a:ext>
                  </a:extLst>
                </a:gridCol>
                <a:gridCol w="493776">
                  <a:extLst>
                    <a:ext uri="{9D8B030D-6E8A-4147-A177-3AD203B41FA5}">
                      <a16:colId xmlns:a16="http://schemas.microsoft.com/office/drawing/2014/main" val="1202984327"/>
                    </a:ext>
                  </a:extLst>
                </a:gridCol>
                <a:gridCol w="493776">
                  <a:extLst>
                    <a:ext uri="{9D8B030D-6E8A-4147-A177-3AD203B41FA5}">
                      <a16:colId xmlns:a16="http://schemas.microsoft.com/office/drawing/2014/main" val="1176024825"/>
                    </a:ext>
                  </a:extLst>
                </a:gridCol>
                <a:gridCol w="493776">
                  <a:extLst>
                    <a:ext uri="{9D8B030D-6E8A-4147-A177-3AD203B41FA5}">
                      <a16:colId xmlns:a16="http://schemas.microsoft.com/office/drawing/2014/main" val="2892175911"/>
                    </a:ext>
                  </a:extLst>
                </a:gridCol>
                <a:gridCol w="493776">
                  <a:extLst>
                    <a:ext uri="{9D8B030D-6E8A-4147-A177-3AD203B41FA5}">
                      <a16:colId xmlns:a16="http://schemas.microsoft.com/office/drawing/2014/main" val="2426444460"/>
                    </a:ext>
                  </a:extLst>
                </a:gridCol>
                <a:gridCol w="329184">
                  <a:extLst>
                    <a:ext uri="{9D8B030D-6E8A-4147-A177-3AD203B41FA5}">
                      <a16:colId xmlns:a16="http://schemas.microsoft.com/office/drawing/2014/main" val="4087745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37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- 2024-01-04 12:13:45</a:t>
                      </a:r>
                      <a:r>
                        <a:rPr kumimoji="0" lang="de-DE" sz="1000" b="0" i="0" u="none" strike="noStrike" kern="1200" cap="none" spc="0" normalizeH="0" baseline="0" noProof="0">
                          <a:ln>
                            <a:noFill/>
                          </a:ln>
                          <a:solidFill>
                            <a:prstClr val="black"/>
                          </a:solidFill>
                          <a:effectLst/>
                          <a:uLnTx/>
                          <a:uFillTx/>
                          <a:latin typeface="Calibri"/>
                          <a:ea typeface="+mn-ea"/>
                          <a:cs typeface="+mn-cs"/>
                        </a:rPr>
                        <a:t>
 Wegen Salmonellen werden Gojibeeren und Fruchtmischungen verschiedener Marken zurückgerufen. Welche Chargen betroffen sind, lest ihr hier: https://www.lebensmittelwarnung.de/bvl-lmw-de/liste/alle/nordrheinwestfalen/10/0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54797065"/>
                  </a:ext>
                </a:extLst>
              </a:tr>
            </a:tbl>
          </a:graphicData>
        </a:graphic>
      </p:graphicFrame>
      <p:sp>
        <p:nvSpPr>
          <p:cNvPr id="4" name="Text Placeholder 3">
            <a:extLst>
              <a:ext uri="{FF2B5EF4-FFF2-40B4-BE49-F238E27FC236}">
                <a16:creationId xmlns:a16="http://schemas.microsoft.com/office/drawing/2014/main" id="{5A41D22C-42A6-46D8-8A16-64584A4A4961}"/>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679993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4568A-4A15-46AA-BD68-8ED582A7A0B8}"/>
              </a:ext>
            </a:extLst>
          </p:cNvPr>
          <p:cNvSpPr>
            <a:spLocks noGrp="1"/>
          </p:cNvSpPr>
          <p:nvPr>
            <p:ph type="title"/>
          </p:nvPr>
        </p:nvSpPr>
        <p:spPr/>
        <p:txBody>
          <a:bodyPr/>
          <a:lstStyle/>
          <a:p>
            <a:r>
              <a:rPr lang="en-US"/>
              <a:t>Facebook FB Insights - Custom Own Posts Table | All profiles - 8 of 19</a:t>
            </a:r>
          </a:p>
        </p:txBody>
      </p:sp>
      <p:graphicFrame>
        <p:nvGraphicFramePr>
          <p:cNvPr id="5" name="Table Placeholder 4">
            <a:extLst>
              <a:ext uri="{FF2B5EF4-FFF2-40B4-BE49-F238E27FC236}">
                <a16:creationId xmlns:a16="http://schemas.microsoft.com/office/drawing/2014/main" id="{C255E62D-8191-4A61-9B64-5FC43238822D}"/>
              </a:ext>
            </a:extLst>
          </p:cNvPr>
          <p:cNvGraphicFramePr>
            <a:graphicFrameLocks noGrp="1"/>
          </p:cNvGraphicFramePr>
          <p:nvPr>
            <p:ph type="tbl" sz="quarter" idx="13"/>
            <p:extLst>
              <p:ext uri="{D42A27DB-BD31-4B8C-83A1-F6EECF244321}">
                <p14:modId xmlns:p14="http://schemas.microsoft.com/office/powerpoint/2010/main" val="156426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972488922"/>
                    </a:ext>
                  </a:extLst>
                </a:gridCol>
                <a:gridCol w="576072">
                  <a:extLst>
                    <a:ext uri="{9D8B030D-6E8A-4147-A177-3AD203B41FA5}">
                      <a16:colId xmlns:a16="http://schemas.microsoft.com/office/drawing/2014/main" val="2986973073"/>
                    </a:ext>
                  </a:extLst>
                </a:gridCol>
                <a:gridCol w="493776">
                  <a:extLst>
                    <a:ext uri="{9D8B030D-6E8A-4147-A177-3AD203B41FA5}">
                      <a16:colId xmlns:a16="http://schemas.microsoft.com/office/drawing/2014/main" val="2638724653"/>
                    </a:ext>
                  </a:extLst>
                </a:gridCol>
                <a:gridCol w="493776">
                  <a:extLst>
                    <a:ext uri="{9D8B030D-6E8A-4147-A177-3AD203B41FA5}">
                      <a16:colId xmlns:a16="http://schemas.microsoft.com/office/drawing/2014/main" val="1110074847"/>
                    </a:ext>
                  </a:extLst>
                </a:gridCol>
                <a:gridCol w="411480">
                  <a:extLst>
                    <a:ext uri="{9D8B030D-6E8A-4147-A177-3AD203B41FA5}">
                      <a16:colId xmlns:a16="http://schemas.microsoft.com/office/drawing/2014/main" val="205373120"/>
                    </a:ext>
                  </a:extLst>
                </a:gridCol>
                <a:gridCol w="493776">
                  <a:extLst>
                    <a:ext uri="{9D8B030D-6E8A-4147-A177-3AD203B41FA5}">
                      <a16:colId xmlns:a16="http://schemas.microsoft.com/office/drawing/2014/main" val="2181468057"/>
                    </a:ext>
                  </a:extLst>
                </a:gridCol>
                <a:gridCol w="493776">
                  <a:extLst>
                    <a:ext uri="{9D8B030D-6E8A-4147-A177-3AD203B41FA5}">
                      <a16:colId xmlns:a16="http://schemas.microsoft.com/office/drawing/2014/main" val="715181390"/>
                    </a:ext>
                  </a:extLst>
                </a:gridCol>
                <a:gridCol w="493776">
                  <a:extLst>
                    <a:ext uri="{9D8B030D-6E8A-4147-A177-3AD203B41FA5}">
                      <a16:colId xmlns:a16="http://schemas.microsoft.com/office/drawing/2014/main" val="3781850658"/>
                    </a:ext>
                  </a:extLst>
                </a:gridCol>
                <a:gridCol w="493776">
                  <a:extLst>
                    <a:ext uri="{9D8B030D-6E8A-4147-A177-3AD203B41FA5}">
                      <a16:colId xmlns:a16="http://schemas.microsoft.com/office/drawing/2014/main" val="3268990414"/>
                    </a:ext>
                  </a:extLst>
                </a:gridCol>
                <a:gridCol w="493776">
                  <a:extLst>
                    <a:ext uri="{9D8B030D-6E8A-4147-A177-3AD203B41FA5}">
                      <a16:colId xmlns:a16="http://schemas.microsoft.com/office/drawing/2014/main" val="229403145"/>
                    </a:ext>
                  </a:extLst>
                </a:gridCol>
                <a:gridCol w="493776">
                  <a:extLst>
                    <a:ext uri="{9D8B030D-6E8A-4147-A177-3AD203B41FA5}">
                      <a16:colId xmlns:a16="http://schemas.microsoft.com/office/drawing/2014/main" val="360860047"/>
                    </a:ext>
                  </a:extLst>
                </a:gridCol>
                <a:gridCol w="493776">
                  <a:extLst>
                    <a:ext uri="{9D8B030D-6E8A-4147-A177-3AD203B41FA5}">
                      <a16:colId xmlns:a16="http://schemas.microsoft.com/office/drawing/2014/main" val="1978315810"/>
                    </a:ext>
                  </a:extLst>
                </a:gridCol>
                <a:gridCol w="493776">
                  <a:extLst>
                    <a:ext uri="{9D8B030D-6E8A-4147-A177-3AD203B41FA5}">
                      <a16:colId xmlns:a16="http://schemas.microsoft.com/office/drawing/2014/main" val="3637394285"/>
                    </a:ext>
                  </a:extLst>
                </a:gridCol>
                <a:gridCol w="329184">
                  <a:extLst>
                    <a:ext uri="{9D8B030D-6E8A-4147-A177-3AD203B41FA5}">
                      <a16:colId xmlns:a16="http://schemas.microsoft.com/office/drawing/2014/main" val="3100784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846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- 2024-01-31 16:40:09</a:t>
                      </a:r>
                      <a:r>
                        <a:rPr kumimoji="0" lang="de-DE" sz="1000" b="0" i="0" u="none" strike="noStrike" kern="1200" cap="none" spc="0" normalizeH="0" baseline="0" noProof="0">
                          <a:ln>
                            <a:noFill/>
                          </a:ln>
                          <a:solidFill>
                            <a:prstClr val="black"/>
                          </a:solidFill>
                          <a:effectLst/>
                          <a:uLnTx/>
                          <a:uFillTx/>
                          <a:latin typeface="Calibri"/>
                          <a:ea typeface="+mn-ea"/>
                          <a:cs typeface="+mn-cs"/>
                        </a:rPr>
                        <a:t>
 Nach wie vor gibt es Betrugsversuche auf der Buchungsplattform booking .com: Selbst, wenn ihr nach der Buchung eine Nachricht direkt von der Unterkunft in der Booking-App bekommt, müsst ihr vorsichtig sein! Kriminelle verschaffen sich Zugang zum Nachrichtensystem und behaupten darin, dass ihr eure Kreditkarten erneut eingeben müsst, damit die Buchung nicht storniert wird. Entscheidender Hinweis ist dabei die Adresse der Internetseite, auf der ihr diese Daten angeben sollt!
Im Bild seht ihr ein Beispiel: Die Adresse lautet 
"booking .guest7374 .bid". Entscheidend ist dabei der Bereich "guest7374 .bid", das ist die Domain der Internetseite. Sie hat nichts mit Booking oder der gebuchten Unterkunft zu tun. Hier haben Kriminelle ihre Internetseite im Design von booking .com gebaut. Würdet ihr eure Daten dort eingeben, könnten die Kriminellen eure Kreditkarte für viele andere Dinge missbrauchen.
Sollt ihr nach einer erfolgreichen Buchung erneut Zahlungsdaten oder andere Daten irgendwo angeben, macht das nicht übereilt! Ruft am besten in der gebuchten Unterkunft an und fragt nach. Oder kontaktiert den Support der Buchungsplattform, um das Problem zu klären.
Mehr darüber könnt ihr hier lesen: https://www.verbraucherzentrale.nrw/aktuelle-meldungen/digitale-welt/betrugsversuche-bei-bookingcom-89070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80640463"/>
                  </a:ext>
                </a:extLst>
              </a:tr>
            </a:tbl>
          </a:graphicData>
        </a:graphic>
      </p:graphicFrame>
      <p:sp>
        <p:nvSpPr>
          <p:cNvPr id="4" name="Text Placeholder 3">
            <a:extLst>
              <a:ext uri="{FF2B5EF4-FFF2-40B4-BE49-F238E27FC236}">
                <a16:creationId xmlns:a16="http://schemas.microsoft.com/office/drawing/2014/main" id="{802522E1-9BDD-49EF-8F5F-72E98E1C57DD}"/>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3569435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3289B-968C-437E-836F-C9AAB8BE0877}"/>
              </a:ext>
            </a:extLst>
          </p:cNvPr>
          <p:cNvSpPr>
            <a:spLocks noGrp="1"/>
          </p:cNvSpPr>
          <p:nvPr>
            <p:ph type="title"/>
          </p:nvPr>
        </p:nvSpPr>
        <p:spPr/>
        <p:txBody>
          <a:bodyPr/>
          <a:lstStyle/>
          <a:p>
            <a:r>
              <a:rPr lang="en-US"/>
              <a:t>Facebook FB Insights - Custom Own Posts Table | All profiles - 9 of 19</a:t>
            </a:r>
          </a:p>
        </p:txBody>
      </p:sp>
      <p:graphicFrame>
        <p:nvGraphicFramePr>
          <p:cNvPr id="5" name="Table Placeholder 4">
            <a:extLst>
              <a:ext uri="{FF2B5EF4-FFF2-40B4-BE49-F238E27FC236}">
                <a16:creationId xmlns:a16="http://schemas.microsoft.com/office/drawing/2014/main" id="{4BEEEBEE-6CCE-4C04-B932-06721C65943C}"/>
              </a:ext>
            </a:extLst>
          </p:cNvPr>
          <p:cNvGraphicFramePr>
            <a:graphicFrameLocks noGrp="1"/>
          </p:cNvGraphicFramePr>
          <p:nvPr>
            <p:ph type="tbl" sz="quarter" idx="13"/>
            <p:extLst>
              <p:ext uri="{D42A27DB-BD31-4B8C-83A1-F6EECF244321}">
                <p14:modId xmlns:p14="http://schemas.microsoft.com/office/powerpoint/2010/main" val="632202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0466069"/>
                    </a:ext>
                  </a:extLst>
                </a:gridCol>
                <a:gridCol w="576072">
                  <a:extLst>
                    <a:ext uri="{9D8B030D-6E8A-4147-A177-3AD203B41FA5}">
                      <a16:colId xmlns:a16="http://schemas.microsoft.com/office/drawing/2014/main" val="3517884073"/>
                    </a:ext>
                  </a:extLst>
                </a:gridCol>
                <a:gridCol w="493776">
                  <a:extLst>
                    <a:ext uri="{9D8B030D-6E8A-4147-A177-3AD203B41FA5}">
                      <a16:colId xmlns:a16="http://schemas.microsoft.com/office/drawing/2014/main" val="1754074418"/>
                    </a:ext>
                  </a:extLst>
                </a:gridCol>
                <a:gridCol w="493776">
                  <a:extLst>
                    <a:ext uri="{9D8B030D-6E8A-4147-A177-3AD203B41FA5}">
                      <a16:colId xmlns:a16="http://schemas.microsoft.com/office/drawing/2014/main" val="1434600639"/>
                    </a:ext>
                  </a:extLst>
                </a:gridCol>
                <a:gridCol w="411480">
                  <a:extLst>
                    <a:ext uri="{9D8B030D-6E8A-4147-A177-3AD203B41FA5}">
                      <a16:colId xmlns:a16="http://schemas.microsoft.com/office/drawing/2014/main" val="377779481"/>
                    </a:ext>
                  </a:extLst>
                </a:gridCol>
                <a:gridCol w="493776">
                  <a:extLst>
                    <a:ext uri="{9D8B030D-6E8A-4147-A177-3AD203B41FA5}">
                      <a16:colId xmlns:a16="http://schemas.microsoft.com/office/drawing/2014/main" val="434995402"/>
                    </a:ext>
                  </a:extLst>
                </a:gridCol>
                <a:gridCol w="493776">
                  <a:extLst>
                    <a:ext uri="{9D8B030D-6E8A-4147-A177-3AD203B41FA5}">
                      <a16:colId xmlns:a16="http://schemas.microsoft.com/office/drawing/2014/main" val="170304842"/>
                    </a:ext>
                  </a:extLst>
                </a:gridCol>
                <a:gridCol w="493776">
                  <a:extLst>
                    <a:ext uri="{9D8B030D-6E8A-4147-A177-3AD203B41FA5}">
                      <a16:colId xmlns:a16="http://schemas.microsoft.com/office/drawing/2014/main" val="2850473106"/>
                    </a:ext>
                  </a:extLst>
                </a:gridCol>
                <a:gridCol w="493776">
                  <a:extLst>
                    <a:ext uri="{9D8B030D-6E8A-4147-A177-3AD203B41FA5}">
                      <a16:colId xmlns:a16="http://schemas.microsoft.com/office/drawing/2014/main" val="1521890806"/>
                    </a:ext>
                  </a:extLst>
                </a:gridCol>
                <a:gridCol w="493776">
                  <a:extLst>
                    <a:ext uri="{9D8B030D-6E8A-4147-A177-3AD203B41FA5}">
                      <a16:colId xmlns:a16="http://schemas.microsoft.com/office/drawing/2014/main" val="2456261820"/>
                    </a:ext>
                  </a:extLst>
                </a:gridCol>
                <a:gridCol w="493776">
                  <a:extLst>
                    <a:ext uri="{9D8B030D-6E8A-4147-A177-3AD203B41FA5}">
                      <a16:colId xmlns:a16="http://schemas.microsoft.com/office/drawing/2014/main" val="305781980"/>
                    </a:ext>
                  </a:extLst>
                </a:gridCol>
                <a:gridCol w="493776">
                  <a:extLst>
                    <a:ext uri="{9D8B030D-6E8A-4147-A177-3AD203B41FA5}">
                      <a16:colId xmlns:a16="http://schemas.microsoft.com/office/drawing/2014/main" val="1315477410"/>
                    </a:ext>
                  </a:extLst>
                </a:gridCol>
                <a:gridCol w="493776">
                  <a:extLst>
                    <a:ext uri="{9D8B030D-6E8A-4147-A177-3AD203B41FA5}">
                      <a16:colId xmlns:a16="http://schemas.microsoft.com/office/drawing/2014/main" val="1324725180"/>
                    </a:ext>
                  </a:extLst>
                </a:gridCol>
                <a:gridCol w="329184">
                  <a:extLst>
                    <a:ext uri="{9D8B030D-6E8A-4147-A177-3AD203B41FA5}">
                      <a16:colId xmlns:a16="http://schemas.microsoft.com/office/drawing/2014/main" val="74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0862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- 2024-01-08 09:32:08</a:t>
                      </a:r>
                      <a:r>
                        <a:rPr kumimoji="0" lang="de-DE" sz="1000" b="0" i="0" u="none" strike="noStrike" kern="1200" cap="none" spc="0" normalizeH="0" baseline="0" noProof="0">
                          <a:ln>
                            <a:noFill/>
                          </a:ln>
                          <a:solidFill>
                            <a:prstClr val="black"/>
                          </a:solidFill>
                          <a:effectLst/>
                          <a:uLnTx/>
                          <a:uFillTx/>
                          <a:latin typeface="Calibri"/>
                          <a:ea typeface="+mn-ea"/>
                          <a:cs typeface="+mn-cs"/>
                        </a:rPr>
                        <a:t>
 Heilfasten, Saftfasten, Detox Kuren Intervallfasten &amp; Co. - wer fasten will, hat die Qual der Wahl. Im Internet tummeln sich zudem verschiedene Anbieter von kostspieligen Produkten, die das Fasten erleichtern sollen.  Doch egal, für welche Fasten-Methode ihr euch entscheidet: Prüft stets kritisch eure körperliche Konstitution sowie die etwaigen Erfolgsversprechen, bevor ihr mit dem Fasten beginnt. Hinterfragt zum Beispiel, ob die Heil- und Gesundheitsversprechen wissenschaftlich haltbar sind. Denn: Eine oftmals versprochene Entschlackung und Entgiftung durch das Fasten lässt sich nicht nachweisen. Eine Ansammlung von sogenannten „Schlacken“ gibt es im Körper nicht. Leber und Niere sind die Hauptentgiftungsorgane des Körpers, die beim gesunden Menschen zuverlässig arbeiten, sodass kaum Giftstoffe zurückbleiben. 
Gleichwohl kann Fasten jedoch einen Anstoß zu einer bewussteren, gesundheitsförderlichen Lebensweise und Ernährungsumstellung geben. Unser Rat: Gesundheitlich verträglicher als viele drastische Fastenkuren sind Vorhaben , bei denen zumindest für eine gewisse Zeit auf bestimmte Lebensmittelgruppen, wie beispielsweise Alkohol, Soft Drinks oder süße und salzige Snacks verzichtet wird. Hierfür gibt es auch wissenschaftliche Untersuchungen, die positive gesundheitliche Effekte beweisen. (Bild: triocean / Getty / CanvaPro)
Mehr: https://www.verbraucherzentrale.nrw/wissen/lebensmittel/nahrungsergaenzungsmittel/detox-gesuender-durch-entgiftung-25381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99850333"/>
                  </a:ext>
                </a:extLst>
              </a:tr>
            </a:tbl>
          </a:graphicData>
        </a:graphic>
      </p:graphicFrame>
      <p:sp>
        <p:nvSpPr>
          <p:cNvPr id="4" name="Text Placeholder 3">
            <a:extLst>
              <a:ext uri="{FF2B5EF4-FFF2-40B4-BE49-F238E27FC236}">
                <a16:creationId xmlns:a16="http://schemas.microsoft.com/office/drawing/2014/main" id="{9D9F486E-E5EC-48EF-B81F-D8ED32951DE5}"/>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605390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1ECF-0D4F-45CA-8D27-771F8658A9C5}"/>
              </a:ext>
            </a:extLst>
          </p:cNvPr>
          <p:cNvSpPr>
            <a:spLocks noGrp="1"/>
          </p:cNvSpPr>
          <p:nvPr>
            <p:ph type="title"/>
          </p:nvPr>
        </p:nvSpPr>
        <p:spPr/>
        <p:txBody>
          <a:bodyPr/>
          <a:lstStyle/>
          <a:p>
            <a:r>
              <a:rPr lang="en-US"/>
              <a:t>Facebook FB Insights - Custom Own Posts Table | All profiles - 10 of 19</a:t>
            </a:r>
          </a:p>
        </p:txBody>
      </p:sp>
      <p:graphicFrame>
        <p:nvGraphicFramePr>
          <p:cNvPr id="5" name="Table Placeholder 4">
            <a:extLst>
              <a:ext uri="{FF2B5EF4-FFF2-40B4-BE49-F238E27FC236}">
                <a16:creationId xmlns:a16="http://schemas.microsoft.com/office/drawing/2014/main" id="{27D4DFE7-F350-4682-A91D-57BA12669126}"/>
              </a:ext>
            </a:extLst>
          </p:cNvPr>
          <p:cNvGraphicFramePr>
            <a:graphicFrameLocks noGrp="1"/>
          </p:cNvGraphicFramePr>
          <p:nvPr>
            <p:ph type="tbl" sz="quarter" idx="13"/>
            <p:extLst>
              <p:ext uri="{D42A27DB-BD31-4B8C-83A1-F6EECF244321}">
                <p14:modId xmlns:p14="http://schemas.microsoft.com/office/powerpoint/2010/main" val="1197633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35836699"/>
                    </a:ext>
                  </a:extLst>
                </a:gridCol>
                <a:gridCol w="576072">
                  <a:extLst>
                    <a:ext uri="{9D8B030D-6E8A-4147-A177-3AD203B41FA5}">
                      <a16:colId xmlns:a16="http://schemas.microsoft.com/office/drawing/2014/main" val="1062671060"/>
                    </a:ext>
                  </a:extLst>
                </a:gridCol>
                <a:gridCol w="493776">
                  <a:extLst>
                    <a:ext uri="{9D8B030D-6E8A-4147-A177-3AD203B41FA5}">
                      <a16:colId xmlns:a16="http://schemas.microsoft.com/office/drawing/2014/main" val="3799644306"/>
                    </a:ext>
                  </a:extLst>
                </a:gridCol>
                <a:gridCol w="493776">
                  <a:extLst>
                    <a:ext uri="{9D8B030D-6E8A-4147-A177-3AD203B41FA5}">
                      <a16:colId xmlns:a16="http://schemas.microsoft.com/office/drawing/2014/main" val="963703403"/>
                    </a:ext>
                  </a:extLst>
                </a:gridCol>
                <a:gridCol w="411480">
                  <a:extLst>
                    <a:ext uri="{9D8B030D-6E8A-4147-A177-3AD203B41FA5}">
                      <a16:colId xmlns:a16="http://schemas.microsoft.com/office/drawing/2014/main" val="850285683"/>
                    </a:ext>
                  </a:extLst>
                </a:gridCol>
                <a:gridCol w="493776">
                  <a:extLst>
                    <a:ext uri="{9D8B030D-6E8A-4147-A177-3AD203B41FA5}">
                      <a16:colId xmlns:a16="http://schemas.microsoft.com/office/drawing/2014/main" val="3807322311"/>
                    </a:ext>
                  </a:extLst>
                </a:gridCol>
                <a:gridCol w="493776">
                  <a:extLst>
                    <a:ext uri="{9D8B030D-6E8A-4147-A177-3AD203B41FA5}">
                      <a16:colId xmlns:a16="http://schemas.microsoft.com/office/drawing/2014/main" val="3302114103"/>
                    </a:ext>
                  </a:extLst>
                </a:gridCol>
                <a:gridCol w="493776">
                  <a:extLst>
                    <a:ext uri="{9D8B030D-6E8A-4147-A177-3AD203B41FA5}">
                      <a16:colId xmlns:a16="http://schemas.microsoft.com/office/drawing/2014/main" val="254710898"/>
                    </a:ext>
                  </a:extLst>
                </a:gridCol>
                <a:gridCol w="493776">
                  <a:extLst>
                    <a:ext uri="{9D8B030D-6E8A-4147-A177-3AD203B41FA5}">
                      <a16:colId xmlns:a16="http://schemas.microsoft.com/office/drawing/2014/main" val="1420752657"/>
                    </a:ext>
                  </a:extLst>
                </a:gridCol>
                <a:gridCol w="493776">
                  <a:extLst>
                    <a:ext uri="{9D8B030D-6E8A-4147-A177-3AD203B41FA5}">
                      <a16:colId xmlns:a16="http://schemas.microsoft.com/office/drawing/2014/main" val="3673183266"/>
                    </a:ext>
                  </a:extLst>
                </a:gridCol>
                <a:gridCol w="493776">
                  <a:extLst>
                    <a:ext uri="{9D8B030D-6E8A-4147-A177-3AD203B41FA5}">
                      <a16:colId xmlns:a16="http://schemas.microsoft.com/office/drawing/2014/main" val="1838311394"/>
                    </a:ext>
                  </a:extLst>
                </a:gridCol>
                <a:gridCol w="493776">
                  <a:extLst>
                    <a:ext uri="{9D8B030D-6E8A-4147-A177-3AD203B41FA5}">
                      <a16:colId xmlns:a16="http://schemas.microsoft.com/office/drawing/2014/main" val="1200525049"/>
                    </a:ext>
                  </a:extLst>
                </a:gridCol>
                <a:gridCol w="493776">
                  <a:extLst>
                    <a:ext uri="{9D8B030D-6E8A-4147-A177-3AD203B41FA5}">
                      <a16:colId xmlns:a16="http://schemas.microsoft.com/office/drawing/2014/main" val="1900033832"/>
                    </a:ext>
                  </a:extLst>
                </a:gridCol>
                <a:gridCol w="329184">
                  <a:extLst>
                    <a:ext uri="{9D8B030D-6E8A-4147-A177-3AD203B41FA5}">
                      <a16:colId xmlns:a16="http://schemas.microsoft.com/office/drawing/2014/main" val="3901868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065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- 2024-01-25 12:02:32</a:t>
                      </a:r>
                      <a:r>
                        <a:rPr kumimoji="0" lang="de-DE" sz="1000" b="0" i="0" u="none" strike="noStrike" kern="1200" cap="none" spc="0" normalizeH="0" baseline="0" noProof="0">
                          <a:ln>
                            <a:noFill/>
                          </a:ln>
                          <a:solidFill>
                            <a:prstClr val="black"/>
                          </a:solidFill>
                          <a:effectLst/>
                          <a:uLnTx/>
                          <a:uFillTx/>
                          <a:latin typeface="Calibri"/>
                          <a:ea typeface="+mn-ea"/>
                          <a:cs typeface="+mn-cs"/>
                        </a:rPr>
                        <a:t>
 Die oft nicht wiederbefüllbaren Salz- und Gewürzmühlen aus durchsichtigem Plastik sind nicht nur aus ökologischer Sicht fragwürdig - denn Wissenschaftler:innen der Uni Münster und des Chemischen und Veterinäruntersuchungsamtes Münster Emscher Lippe haben nachgewiesen, dass Plastikmühlen neben dem Salz, das – wie viele Speisesalze – im ungemahlenen Zustand bereits Mikroplastikpartikel enthielt, noch zusätzliches Mikroplastik ins Essen rieseln lassen. Sie verglichen drei Mühlen mit Kunststoffmahlwerk mit zwei wiederbefüllbaren Mühlen, die ein Keramikmahlwerk, aber auch Kunststoffkomponenten hatten. Vor allem bei den beiden Plastikmühlen aus dem Kunststoff POM (Polyoxymethylen) lag die Zahl der insgesamt nachgewiesenen Mikroplastikpartikel im gemahlenen Salz besonders hoch: Sie befand sich im Bereich von mehreren Tausend Partikeln pro 100 Milligramm gemahlenem Salz.
Welche gesundheitlichen Folgen die Aufnahme von Mikroplastik über die Nahrung hat, ist derzeit Gegenstand der Forschung. Studien weisen darauf hin, dass Mikroplastik unter anderem Entzündungen im Körper verursachen kann. Wiederbefüllbare Salz-, Pfeffer- und Gewürzmühlen, deren Mahlwerk möglichst keine Kunststoffkomponenten hat, oder Küchenmörser sind daher in Bezug auf Mikroplastik und Abfallvermeidung die bessere Alternative, um Salz und Gewürze zu zerkleinern. (Bild: GNEPPHOTO / Canva Pro)
Mehr zu Mikroplastik: https://www.verbraucherzentrale.nrw/wissen/umwelt-haushalt/produkte/mikroplastik-und-kunststoffe-in-kosmetik-und-im-meer-26381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00244982"/>
                  </a:ext>
                </a:extLst>
              </a:tr>
            </a:tbl>
          </a:graphicData>
        </a:graphic>
      </p:graphicFrame>
      <p:sp>
        <p:nvSpPr>
          <p:cNvPr id="4" name="Text Placeholder 3">
            <a:extLst>
              <a:ext uri="{FF2B5EF4-FFF2-40B4-BE49-F238E27FC236}">
                <a16:creationId xmlns:a16="http://schemas.microsoft.com/office/drawing/2014/main" id="{B381FFB7-779A-4346-A0F6-53A6385F0F02}"/>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2546712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45916-5B83-4498-8D4A-5FDBC4ABDAE7}"/>
              </a:ext>
            </a:extLst>
          </p:cNvPr>
          <p:cNvSpPr>
            <a:spLocks noGrp="1"/>
          </p:cNvSpPr>
          <p:nvPr>
            <p:ph type="title"/>
          </p:nvPr>
        </p:nvSpPr>
        <p:spPr/>
        <p:txBody>
          <a:bodyPr/>
          <a:lstStyle/>
          <a:p>
            <a:r>
              <a:rPr lang="en-US"/>
              <a:t>Facebook FB Insights - Custom Own Posts Table | All profiles - 11 of 19</a:t>
            </a:r>
          </a:p>
        </p:txBody>
      </p:sp>
      <p:graphicFrame>
        <p:nvGraphicFramePr>
          <p:cNvPr id="5" name="Table Placeholder 4">
            <a:extLst>
              <a:ext uri="{FF2B5EF4-FFF2-40B4-BE49-F238E27FC236}">
                <a16:creationId xmlns:a16="http://schemas.microsoft.com/office/drawing/2014/main" id="{7DA878E0-9EF0-4914-8B69-9FA352E6D1D8}"/>
              </a:ext>
            </a:extLst>
          </p:cNvPr>
          <p:cNvGraphicFramePr>
            <a:graphicFrameLocks noGrp="1"/>
          </p:cNvGraphicFramePr>
          <p:nvPr>
            <p:ph type="tbl" sz="quarter" idx="13"/>
            <p:extLst>
              <p:ext uri="{D42A27DB-BD31-4B8C-83A1-F6EECF244321}">
                <p14:modId xmlns:p14="http://schemas.microsoft.com/office/powerpoint/2010/main" val="376031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34449410"/>
                    </a:ext>
                  </a:extLst>
                </a:gridCol>
                <a:gridCol w="576072">
                  <a:extLst>
                    <a:ext uri="{9D8B030D-6E8A-4147-A177-3AD203B41FA5}">
                      <a16:colId xmlns:a16="http://schemas.microsoft.com/office/drawing/2014/main" val="2997068059"/>
                    </a:ext>
                  </a:extLst>
                </a:gridCol>
                <a:gridCol w="493776">
                  <a:extLst>
                    <a:ext uri="{9D8B030D-6E8A-4147-A177-3AD203B41FA5}">
                      <a16:colId xmlns:a16="http://schemas.microsoft.com/office/drawing/2014/main" val="1680139473"/>
                    </a:ext>
                  </a:extLst>
                </a:gridCol>
                <a:gridCol w="493776">
                  <a:extLst>
                    <a:ext uri="{9D8B030D-6E8A-4147-A177-3AD203B41FA5}">
                      <a16:colId xmlns:a16="http://schemas.microsoft.com/office/drawing/2014/main" val="3749815160"/>
                    </a:ext>
                  </a:extLst>
                </a:gridCol>
                <a:gridCol w="411480">
                  <a:extLst>
                    <a:ext uri="{9D8B030D-6E8A-4147-A177-3AD203B41FA5}">
                      <a16:colId xmlns:a16="http://schemas.microsoft.com/office/drawing/2014/main" val="1578150635"/>
                    </a:ext>
                  </a:extLst>
                </a:gridCol>
                <a:gridCol w="493776">
                  <a:extLst>
                    <a:ext uri="{9D8B030D-6E8A-4147-A177-3AD203B41FA5}">
                      <a16:colId xmlns:a16="http://schemas.microsoft.com/office/drawing/2014/main" val="4136303182"/>
                    </a:ext>
                  </a:extLst>
                </a:gridCol>
                <a:gridCol w="493776">
                  <a:extLst>
                    <a:ext uri="{9D8B030D-6E8A-4147-A177-3AD203B41FA5}">
                      <a16:colId xmlns:a16="http://schemas.microsoft.com/office/drawing/2014/main" val="4040135856"/>
                    </a:ext>
                  </a:extLst>
                </a:gridCol>
                <a:gridCol w="493776">
                  <a:extLst>
                    <a:ext uri="{9D8B030D-6E8A-4147-A177-3AD203B41FA5}">
                      <a16:colId xmlns:a16="http://schemas.microsoft.com/office/drawing/2014/main" val="3282817077"/>
                    </a:ext>
                  </a:extLst>
                </a:gridCol>
                <a:gridCol w="493776">
                  <a:extLst>
                    <a:ext uri="{9D8B030D-6E8A-4147-A177-3AD203B41FA5}">
                      <a16:colId xmlns:a16="http://schemas.microsoft.com/office/drawing/2014/main" val="2205280923"/>
                    </a:ext>
                  </a:extLst>
                </a:gridCol>
                <a:gridCol w="493776">
                  <a:extLst>
                    <a:ext uri="{9D8B030D-6E8A-4147-A177-3AD203B41FA5}">
                      <a16:colId xmlns:a16="http://schemas.microsoft.com/office/drawing/2014/main" val="1186917996"/>
                    </a:ext>
                  </a:extLst>
                </a:gridCol>
                <a:gridCol w="493776">
                  <a:extLst>
                    <a:ext uri="{9D8B030D-6E8A-4147-A177-3AD203B41FA5}">
                      <a16:colId xmlns:a16="http://schemas.microsoft.com/office/drawing/2014/main" val="3434517557"/>
                    </a:ext>
                  </a:extLst>
                </a:gridCol>
                <a:gridCol w="493776">
                  <a:extLst>
                    <a:ext uri="{9D8B030D-6E8A-4147-A177-3AD203B41FA5}">
                      <a16:colId xmlns:a16="http://schemas.microsoft.com/office/drawing/2014/main" val="242278891"/>
                    </a:ext>
                  </a:extLst>
                </a:gridCol>
                <a:gridCol w="493776">
                  <a:extLst>
                    <a:ext uri="{9D8B030D-6E8A-4147-A177-3AD203B41FA5}">
                      <a16:colId xmlns:a16="http://schemas.microsoft.com/office/drawing/2014/main" val="2412194826"/>
                    </a:ext>
                  </a:extLst>
                </a:gridCol>
                <a:gridCol w="329184">
                  <a:extLst>
                    <a:ext uri="{9D8B030D-6E8A-4147-A177-3AD203B41FA5}">
                      <a16:colId xmlns:a16="http://schemas.microsoft.com/office/drawing/2014/main" val="160063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922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- 2024-01-05 12:38:39</a:t>
                      </a:r>
                      <a:r>
                        <a:rPr kumimoji="0" lang="de-DE" sz="1000" b="0" i="0" u="none" strike="noStrike" kern="1200" cap="none" spc="0" normalizeH="0" baseline="0" noProof="0">
                          <a:ln>
                            <a:noFill/>
                          </a:ln>
                          <a:solidFill>
                            <a:prstClr val="black"/>
                          </a:solidFill>
                          <a:effectLst/>
                          <a:uLnTx/>
                          <a:uFillTx/>
                          <a:latin typeface="Calibri"/>
                          <a:ea typeface="+mn-ea"/>
                          <a:cs typeface="+mn-cs"/>
                        </a:rPr>
                        <a:t>
 Mit falschen E-Mails vom Steuer-Portal Elster wollen Kriminelle persönliche Daten sammeln. Sie schicken zum Beispiel eine Phishing-Mail wie diese, in der man einen "Steuerrestbetrag aus 2022" anfordern könne.
Obwohl die Internetseite elster .de als Link in der E-Mail steht, führt ein Klick darauf auf eine Betrugsseite. Also: Nicht auf den Link Klicken! Sollte die E-Mail einen Anhang haben, nicht öffnen!
Mehr darüber erklären wir hier: https://www.verbraucherzentrale.nrw/aktuelle-meldungen/digitale-welt/betrug-phishingmails-und-falsche-sms-von-ministerien-und-behoerden-76907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85465133"/>
                  </a:ext>
                </a:extLst>
              </a:tr>
            </a:tbl>
          </a:graphicData>
        </a:graphic>
      </p:graphicFrame>
      <p:sp>
        <p:nvSpPr>
          <p:cNvPr id="4" name="Text Placeholder 3">
            <a:extLst>
              <a:ext uri="{FF2B5EF4-FFF2-40B4-BE49-F238E27FC236}">
                <a16:creationId xmlns:a16="http://schemas.microsoft.com/office/drawing/2014/main" id="{ABE901A2-6DC8-4A14-A8A9-3395902BA521}"/>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14900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0D72F-50E1-4809-9E31-686FE58BE31A}"/>
              </a:ext>
            </a:extLst>
          </p:cNvPr>
          <p:cNvSpPr>
            <a:spLocks noGrp="1"/>
          </p:cNvSpPr>
          <p:nvPr>
            <p:ph type="title"/>
          </p:nvPr>
        </p:nvSpPr>
        <p:spPr/>
        <p:txBody>
          <a:bodyPr/>
          <a:lstStyle/>
          <a:p>
            <a:r>
              <a:rPr lang="en-US"/>
              <a:t>Facebook FB Insights - Custom Own Posts Table | All profiles - 12 of 19</a:t>
            </a:r>
          </a:p>
        </p:txBody>
      </p:sp>
      <p:graphicFrame>
        <p:nvGraphicFramePr>
          <p:cNvPr id="5" name="Table Placeholder 4">
            <a:extLst>
              <a:ext uri="{FF2B5EF4-FFF2-40B4-BE49-F238E27FC236}">
                <a16:creationId xmlns:a16="http://schemas.microsoft.com/office/drawing/2014/main" id="{22405A0C-2E3C-4888-8285-580EEC4014FF}"/>
              </a:ext>
            </a:extLst>
          </p:cNvPr>
          <p:cNvGraphicFramePr>
            <a:graphicFrameLocks noGrp="1"/>
          </p:cNvGraphicFramePr>
          <p:nvPr>
            <p:ph type="tbl" sz="quarter" idx="13"/>
            <p:extLst>
              <p:ext uri="{D42A27DB-BD31-4B8C-83A1-F6EECF244321}">
                <p14:modId xmlns:p14="http://schemas.microsoft.com/office/powerpoint/2010/main" val="2869332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871656475"/>
                    </a:ext>
                  </a:extLst>
                </a:gridCol>
                <a:gridCol w="576072">
                  <a:extLst>
                    <a:ext uri="{9D8B030D-6E8A-4147-A177-3AD203B41FA5}">
                      <a16:colId xmlns:a16="http://schemas.microsoft.com/office/drawing/2014/main" val="1125435472"/>
                    </a:ext>
                  </a:extLst>
                </a:gridCol>
                <a:gridCol w="493776">
                  <a:extLst>
                    <a:ext uri="{9D8B030D-6E8A-4147-A177-3AD203B41FA5}">
                      <a16:colId xmlns:a16="http://schemas.microsoft.com/office/drawing/2014/main" val="913966082"/>
                    </a:ext>
                  </a:extLst>
                </a:gridCol>
                <a:gridCol w="493776">
                  <a:extLst>
                    <a:ext uri="{9D8B030D-6E8A-4147-A177-3AD203B41FA5}">
                      <a16:colId xmlns:a16="http://schemas.microsoft.com/office/drawing/2014/main" val="75987928"/>
                    </a:ext>
                  </a:extLst>
                </a:gridCol>
                <a:gridCol w="411480">
                  <a:extLst>
                    <a:ext uri="{9D8B030D-6E8A-4147-A177-3AD203B41FA5}">
                      <a16:colId xmlns:a16="http://schemas.microsoft.com/office/drawing/2014/main" val="1969585054"/>
                    </a:ext>
                  </a:extLst>
                </a:gridCol>
                <a:gridCol w="493776">
                  <a:extLst>
                    <a:ext uri="{9D8B030D-6E8A-4147-A177-3AD203B41FA5}">
                      <a16:colId xmlns:a16="http://schemas.microsoft.com/office/drawing/2014/main" val="3789504620"/>
                    </a:ext>
                  </a:extLst>
                </a:gridCol>
                <a:gridCol w="493776">
                  <a:extLst>
                    <a:ext uri="{9D8B030D-6E8A-4147-A177-3AD203B41FA5}">
                      <a16:colId xmlns:a16="http://schemas.microsoft.com/office/drawing/2014/main" val="2190079895"/>
                    </a:ext>
                  </a:extLst>
                </a:gridCol>
                <a:gridCol w="493776">
                  <a:extLst>
                    <a:ext uri="{9D8B030D-6E8A-4147-A177-3AD203B41FA5}">
                      <a16:colId xmlns:a16="http://schemas.microsoft.com/office/drawing/2014/main" val="1680972490"/>
                    </a:ext>
                  </a:extLst>
                </a:gridCol>
                <a:gridCol w="493776">
                  <a:extLst>
                    <a:ext uri="{9D8B030D-6E8A-4147-A177-3AD203B41FA5}">
                      <a16:colId xmlns:a16="http://schemas.microsoft.com/office/drawing/2014/main" val="1596556136"/>
                    </a:ext>
                  </a:extLst>
                </a:gridCol>
                <a:gridCol w="493776">
                  <a:extLst>
                    <a:ext uri="{9D8B030D-6E8A-4147-A177-3AD203B41FA5}">
                      <a16:colId xmlns:a16="http://schemas.microsoft.com/office/drawing/2014/main" val="3271467389"/>
                    </a:ext>
                  </a:extLst>
                </a:gridCol>
                <a:gridCol w="493776">
                  <a:extLst>
                    <a:ext uri="{9D8B030D-6E8A-4147-A177-3AD203B41FA5}">
                      <a16:colId xmlns:a16="http://schemas.microsoft.com/office/drawing/2014/main" val="1899887649"/>
                    </a:ext>
                  </a:extLst>
                </a:gridCol>
                <a:gridCol w="493776">
                  <a:extLst>
                    <a:ext uri="{9D8B030D-6E8A-4147-A177-3AD203B41FA5}">
                      <a16:colId xmlns:a16="http://schemas.microsoft.com/office/drawing/2014/main" val="2405201811"/>
                    </a:ext>
                  </a:extLst>
                </a:gridCol>
                <a:gridCol w="493776">
                  <a:extLst>
                    <a:ext uri="{9D8B030D-6E8A-4147-A177-3AD203B41FA5}">
                      <a16:colId xmlns:a16="http://schemas.microsoft.com/office/drawing/2014/main" val="4064121784"/>
                    </a:ext>
                  </a:extLst>
                </a:gridCol>
                <a:gridCol w="329184">
                  <a:extLst>
                    <a:ext uri="{9D8B030D-6E8A-4147-A177-3AD203B41FA5}">
                      <a16:colId xmlns:a16="http://schemas.microsoft.com/office/drawing/2014/main" val="1229723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23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- 2024-01-10 17:15:41</a:t>
                      </a:r>
                      <a:r>
                        <a:rPr kumimoji="0" lang="de-DE" sz="1000" b="0" i="0" u="none" strike="noStrike" kern="1200" cap="none" spc="0" normalizeH="0" baseline="0" noProof="0">
                          <a:ln>
                            <a:noFill/>
                          </a:ln>
                          <a:solidFill>
                            <a:prstClr val="black"/>
                          </a:solidFill>
                          <a:effectLst/>
                          <a:uLnTx/>
                          <a:uFillTx/>
                          <a:latin typeface="Calibri"/>
                          <a:ea typeface="+mn-ea"/>
                          <a:cs typeface="+mn-cs"/>
                        </a:rPr>
                        <a:t>
 IKEA warnt davor, die USB-Ladegeräte ÅSKSTORM (40 Watt) mit der Artikelnummer 50461193 und der Modellnummer ICPSW5-40-1 weiter zu verwenden. Ihr könnt sie auch ohne Kassenbeleg in jede Filiale zurück bringen und bekommt den Kaufpreis erstattet.
https://www.ikea.com/de/de/customer-service/product-support/recalls/produktrueckruf-askstorm-usb-ladegeraet-40w-pub9913f4d0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32043948"/>
                  </a:ext>
                </a:extLst>
              </a:tr>
            </a:tbl>
          </a:graphicData>
        </a:graphic>
      </p:graphicFrame>
      <p:sp>
        <p:nvSpPr>
          <p:cNvPr id="4" name="Text Placeholder 3">
            <a:extLst>
              <a:ext uri="{FF2B5EF4-FFF2-40B4-BE49-F238E27FC236}">
                <a16:creationId xmlns:a16="http://schemas.microsoft.com/office/drawing/2014/main" id="{444A7667-7236-4064-BD5D-5A5806906CD4}"/>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21042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BCBFB-E697-42B0-86A2-4D4AF0EA6982}"/>
              </a:ext>
            </a:extLst>
          </p:cNvPr>
          <p:cNvSpPr>
            <a:spLocks noGrp="1"/>
          </p:cNvSpPr>
          <p:nvPr>
            <p:ph type="title"/>
          </p:nvPr>
        </p:nvSpPr>
        <p:spPr/>
        <p:txBody>
          <a:bodyPr/>
          <a:lstStyle/>
          <a:p>
            <a:r>
              <a:rPr lang="en-US"/>
              <a:t>Facebook FB Insights - Custom Own Posts Table | All profiles - 13 of 19</a:t>
            </a:r>
          </a:p>
        </p:txBody>
      </p:sp>
      <p:graphicFrame>
        <p:nvGraphicFramePr>
          <p:cNvPr id="5" name="Table Placeholder 4">
            <a:extLst>
              <a:ext uri="{FF2B5EF4-FFF2-40B4-BE49-F238E27FC236}">
                <a16:creationId xmlns:a16="http://schemas.microsoft.com/office/drawing/2014/main" id="{03A2149C-EEAF-437D-933B-BE984887A00B}"/>
              </a:ext>
            </a:extLst>
          </p:cNvPr>
          <p:cNvGraphicFramePr>
            <a:graphicFrameLocks noGrp="1"/>
          </p:cNvGraphicFramePr>
          <p:nvPr>
            <p:ph type="tbl" sz="quarter" idx="13"/>
            <p:extLst>
              <p:ext uri="{D42A27DB-BD31-4B8C-83A1-F6EECF244321}">
                <p14:modId xmlns:p14="http://schemas.microsoft.com/office/powerpoint/2010/main" val="241633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58972829"/>
                    </a:ext>
                  </a:extLst>
                </a:gridCol>
                <a:gridCol w="576072">
                  <a:extLst>
                    <a:ext uri="{9D8B030D-6E8A-4147-A177-3AD203B41FA5}">
                      <a16:colId xmlns:a16="http://schemas.microsoft.com/office/drawing/2014/main" val="3143189267"/>
                    </a:ext>
                  </a:extLst>
                </a:gridCol>
                <a:gridCol w="493776">
                  <a:extLst>
                    <a:ext uri="{9D8B030D-6E8A-4147-A177-3AD203B41FA5}">
                      <a16:colId xmlns:a16="http://schemas.microsoft.com/office/drawing/2014/main" val="2832038254"/>
                    </a:ext>
                  </a:extLst>
                </a:gridCol>
                <a:gridCol w="493776">
                  <a:extLst>
                    <a:ext uri="{9D8B030D-6E8A-4147-A177-3AD203B41FA5}">
                      <a16:colId xmlns:a16="http://schemas.microsoft.com/office/drawing/2014/main" val="4250939622"/>
                    </a:ext>
                  </a:extLst>
                </a:gridCol>
                <a:gridCol w="411480">
                  <a:extLst>
                    <a:ext uri="{9D8B030D-6E8A-4147-A177-3AD203B41FA5}">
                      <a16:colId xmlns:a16="http://schemas.microsoft.com/office/drawing/2014/main" val="2322795248"/>
                    </a:ext>
                  </a:extLst>
                </a:gridCol>
                <a:gridCol w="493776">
                  <a:extLst>
                    <a:ext uri="{9D8B030D-6E8A-4147-A177-3AD203B41FA5}">
                      <a16:colId xmlns:a16="http://schemas.microsoft.com/office/drawing/2014/main" val="2794457386"/>
                    </a:ext>
                  </a:extLst>
                </a:gridCol>
                <a:gridCol w="493776">
                  <a:extLst>
                    <a:ext uri="{9D8B030D-6E8A-4147-A177-3AD203B41FA5}">
                      <a16:colId xmlns:a16="http://schemas.microsoft.com/office/drawing/2014/main" val="2381060519"/>
                    </a:ext>
                  </a:extLst>
                </a:gridCol>
                <a:gridCol w="493776">
                  <a:extLst>
                    <a:ext uri="{9D8B030D-6E8A-4147-A177-3AD203B41FA5}">
                      <a16:colId xmlns:a16="http://schemas.microsoft.com/office/drawing/2014/main" val="3177513726"/>
                    </a:ext>
                  </a:extLst>
                </a:gridCol>
                <a:gridCol w="493776">
                  <a:extLst>
                    <a:ext uri="{9D8B030D-6E8A-4147-A177-3AD203B41FA5}">
                      <a16:colId xmlns:a16="http://schemas.microsoft.com/office/drawing/2014/main" val="105971643"/>
                    </a:ext>
                  </a:extLst>
                </a:gridCol>
                <a:gridCol w="493776">
                  <a:extLst>
                    <a:ext uri="{9D8B030D-6E8A-4147-A177-3AD203B41FA5}">
                      <a16:colId xmlns:a16="http://schemas.microsoft.com/office/drawing/2014/main" val="2404709503"/>
                    </a:ext>
                  </a:extLst>
                </a:gridCol>
                <a:gridCol w="493776">
                  <a:extLst>
                    <a:ext uri="{9D8B030D-6E8A-4147-A177-3AD203B41FA5}">
                      <a16:colId xmlns:a16="http://schemas.microsoft.com/office/drawing/2014/main" val="3141146788"/>
                    </a:ext>
                  </a:extLst>
                </a:gridCol>
                <a:gridCol w="493776">
                  <a:extLst>
                    <a:ext uri="{9D8B030D-6E8A-4147-A177-3AD203B41FA5}">
                      <a16:colId xmlns:a16="http://schemas.microsoft.com/office/drawing/2014/main" val="1983294386"/>
                    </a:ext>
                  </a:extLst>
                </a:gridCol>
                <a:gridCol w="493776">
                  <a:extLst>
                    <a:ext uri="{9D8B030D-6E8A-4147-A177-3AD203B41FA5}">
                      <a16:colId xmlns:a16="http://schemas.microsoft.com/office/drawing/2014/main" val="2196813439"/>
                    </a:ext>
                  </a:extLst>
                </a:gridCol>
                <a:gridCol w="329184">
                  <a:extLst>
                    <a:ext uri="{9D8B030D-6E8A-4147-A177-3AD203B41FA5}">
                      <a16:colId xmlns:a16="http://schemas.microsoft.com/office/drawing/2014/main" val="686576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9840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- 2024-02-13 10:50:04</a:t>
                      </a:r>
                      <a:r>
                        <a:rPr kumimoji="0" lang="de-DE" sz="1000" b="0" i="0" u="none" strike="noStrike" kern="1200" cap="none" spc="0" normalizeH="0" baseline="0" noProof="0">
                          <a:ln>
                            <a:noFill/>
                          </a:ln>
                          <a:solidFill>
                            <a:prstClr val="black"/>
                          </a:solidFill>
                          <a:effectLst/>
                          <a:uLnTx/>
                          <a:uFillTx/>
                          <a:latin typeface="Calibri"/>
                          <a:ea typeface="+mn-ea"/>
                          <a:cs typeface="+mn-cs"/>
                        </a:rPr>
                        <a:t>
 Eine Streitfrage in vielen Haushalten: Kommen ausgediente Briefumschläge mit Fenster ins Altpapier? Ja! Denn das Fenster wird in den Sortieranlagen entfernt und das alte Papier wird recycelt. Das spart wertvolle Rohstoffe.
Wer möchte, kann natürlich das Fenster vorher abtrennen. Das gehört dann in den Restmüll.
Mehr zum Thema Altpapier: https://www.verbraucherzentrale.nrw/wissen/umwelt-haushalt/nachhaltigkeit/zum-schutz-der-waelder-papier-sparen-recyclingpapier-nutzen-13930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54308359"/>
                  </a:ext>
                </a:extLst>
              </a:tr>
            </a:tbl>
          </a:graphicData>
        </a:graphic>
      </p:graphicFrame>
      <p:sp>
        <p:nvSpPr>
          <p:cNvPr id="4" name="Text Placeholder 3">
            <a:extLst>
              <a:ext uri="{FF2B5EF4-FFF2-40B4-BE49-F238E27FC236}">
                <a16:creationId xmlns:a16="http://schemas.microsoft.com/office/drawing/2014/main" id="{C254D063-9D02-4692-B555-D2F7C3EBE63E}"/>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993990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3BAB7-8A23-4166-B834-7A0853294605}"/>
              </a:ext>
            </a:extLst>
          </p:cNvPr>
          <p:cNvSpPr>
            <a:spLocks noGrp="1"/>
          </p:cNvSpPr>
          <p:nvPr>
            <p:ph type="title"/>
          </p:nvPr>
        </p:nvSpPr>
        <p:spPr/>
        <p:txBody>
          <a:bodyPr/>
          <a:lstStyle/>
          <a:p>
            <a:r>
              <a:rPr lang="en-US"/>
              <a:t>Facebook FB Insights - Custom Own Posts Table | All profiles - 14 of 19</a:t>
            </a:r>
          </a:p>
        </p:txBody>
      </p:sp>
      <p:graphicFrame>
        <p:nvGraphicFramePr>
          <p:cNvPr id="5" name="Table Placeholder 4">
            <a:extLst>
              <a:ext uri="{FF2B5EF4-FFF2-40B4-BE49-F238E27FC236}">
                <a16:creationId xmlns:a16="http://schemas.microsoft.com/office/drawing/2014/main" id="{E0E1AD7E-CFA2-4D9F-A694-800B218C3F01}"/>
              </a:ext>
            </a:extLst>
          </p:cNvPr>
          <p:cNvGraphicFramePr>
            <a:graphicFrameLocks noGrp="1"/>
          </p:cNvGraphicFramePr>
          <p:nvPr>
            <p:ph type="tbl" sz="quarter" idx="13"/>
            <p:extLst>
              <p:ext uri="{D42A27DB-BD31-4B8C-83A1-F6EECF244321}">
                <p14:modId xmlns:p14="http://schemas.microsoft.com/office/powerpoint/2010/main" val="4040820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57658150"/>
                    </a:ext>
                  </a:extLst>
                </a:gridCol>
                <a:gridCol w="576072">
                  <a:extLst>
                    <a:ext uri="{9D8B030D-6E8A-4147-A177-3AD203B41FA5}">
                      <a16:colId xmlns:a16="http://schemas.microsoft.com/office/drawing/2014/main" val="2991338102"/>
                    </a:ext>
                  </a:extLst>
                </a:gridCol>
                <a:gridCol w="493776">
                  <a:extLst>
                    <a:ext uri="{9D8B030D-6E8A-4147-A177-3AD203B41FA5}">
                      <a16:colId xmlns:a16="http://schemas.microsoft.com/office/drawing/2014/main" val="2108579729"/>
                    </a:ext>
                  </a:extLst>
                </a:gridCol>
                <a:gridCol w="493776">
                  <a:extLst>
                    <a:ext uri="{9D8B030D-6E8A-4147-A177-3AD203B41FA5}">
                      <a16:colId xmlns:a16="http://schemas.microsoft.com/office/drawing/2014/main" val="797156772"/>
                    </a:ext>
                  </a:extLst>
                </a:gridCol>
                <a:gridCol w="411480">
                  <a:extLst>
                    <a:ext uri="{9D8B030D-6E8A-4147-A177-3AD203B41FA5}">
                      <a16:colId xmlns:a16="http://schemas.microsoft.com/office/drawing/2014/main" val="759600526"/>
                    </a:ext>
                  </a:extLst>
                </a:gridCol>
                <a:gridCol w="493776">
                  <a:extLst>
                    <a:ext uri="{9D8B030D-6E8A-4147-A177-3AD203B41FA5}">
                      <a16:colId xmlns:a16="http://schemas.microsoft.com/office/drawing/2014/main" val="3772665946"/>
                    </a:ext>
                  </a:extLst>
                </a:gridCol>
                <a:gridCol w="493776">
                  <a:extLst>
                    <a:ext uri="{9D8B030D-6E8A-4147-A177-3AD203B41FA5}">
                      <a16:colId xmlns:a16="http://schemas.microsoft.com/office/drawing/2014/main" val="3410116147"/>
                    </a:ext>
                  </a:extLst>
                </a:gridCol>
                <a:gridCol w="493776">
                  <a:extLst>
                    <a:ext uri="{9D8B030D-6E8A-4147-A177-3AD203B41FA5}">
                      <a16:colId xmlns:a16="http://schemas.microsoft.com/office/drawing/2014/main" val="4254366534"/>
                    </a:ext>
                  </a:extLst>
                </a:gridCol>
                <a:gridCol w="493776">
                  <a:extLst>
                    <a:ext uri="{9D8B030D-6E8A-4147-A177-3AD203B41FA5}">
                      <a16:colId xmlns:a16="http://schemas.microsoft.com/office/drawing/2014/main" val="1327711569"/>
                    </a:ext>
                  </a:extLst>
                </a:gridCol>
                <a:gridCol w="493776">
                  <a:extLst>
                    <a:ext uri="{9D8B030D-6E8A-4147-A177-3AD203B41FA5}">
                      <a16:colId xmlns:a16="http://schemas.microsoft.com/office/drawing/2014/main" val="4208077429"/>
                    </a:ext>
                  </a:extLst>
                </a:gridCol>
                <a:gridCol w="493776">
                  <a:extLst>
                    <a:ext uri="{9D8B030D-6E8A-4147-A177-3AD203B41FA5}">
                      <a16:colId xmlns:a16="http://schemas.microsoft.com/office/drawing/2014/main" val="2945867767"/>
                    </a:ext>
                  </a:extLst>
                </a:gridCol>
                <a:gridCol w="493776">
                  <a:extLst>
                    <a:ext uri="{9D8B030D-6E8A-4147-A177-3AD203B41FA5}">
                      <a16:colId xmlns:a16="http://schemas.microsoft.com/office/drawing/2014/main" val="4204269298"/>
                    </a:ext>
                  </a:extLst>
                </a:gridCol>
                <a:gridCol w="493776">
                  <a:extLst>
                    <a:ext uri="{9D8B030D-6E8A-4147-A177-3AD203B41FA5}">
                      <a16:colId xmlns:a16="http://schemas.microsoft.com/office/drawing/2014/main" val="1644831570"/>
                    </a:ext>
                  </a:extLst>
                </a:gridCol>
                <a:gridCol w="329184">
                  <a:extLst>
                    <a:ext uri="{9D8B030D-6E8A-4147-A177-3AD203B41FA5}">
                      <a16:colId xmlns:a16="http://schemas.microsoft.com/office/drawing/2014/main" val="2645598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6451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- 2024-01-03 15:09:28</a:t>
                      </a:r>
                      <a:r>
                        <a:rPr kumimoji="0" lang="de-DE" sz="1000" b="0" i="0" u="none" strike="noStrike" kern="1200" cap="none" spc="0" normalizeH="0" baseline="0" noProof="0">
                          <a:ln>
                            <a:noFill/>
                          </a:ln>
                          <a:solidFill>
                            <a:prstClr val="black"/>
                          </a:solidFill>
                          <a:effectLst/>
                          <a:uLnTx/>
                          <a:uFillTx/>
                          <a:latin typeface="Calibri"/>
                          <a:ea typeface="+mn-ea"/>
                          <a:cs typeface="+mn-cs"/>
                        </a:rPr>
                        <a:t>
 Rums! Plötzlich ist die Wohnungstür zu und ihr steht draußen. Was jetzt? Um nicht auf Wucherpreise eines Schlüsseldienstes hereinzufallen, beherzigt ein paar Tipps:
🔴 Prüft bei der Suche nach einem Notdienst, ob der Betrieb vor Ort sitzt – z.B. mit Blick ins Impressum.
🔴 Vergleicht Preise der ortsansässigen Schlüsseldienste und vereinbart am Telefon einen verbindlichen Festpreis.
🔴 Legt schon am Telefon genau fest, was gemacht werden soll. Für eine einfache Türöffnung muss in der Regel kein Schloss ausgewechselt werden.
🔴 Barzahlung kann nur verlangt werden, wenn dies vor Arbeitsbeginn abgesprochen wurde. Zahlt nur, was vereinbart wurde und lasst euch eine detaillierte Rechnung/Quittung geben.
🔴 Werdet ihr genötigt, mehr zu bezahlen oder sogar bedroht, könnt ihr die Polizei rufen.
Weitere Tipps findet ihr ausführlich auf unserer Internetseite: https://www.verbraucherzentrale.nrw/wissen/vertraege-reklamation/kundenrechte/schluesseldienste-so-schuetzen-sie-sich-vor-ueberzogen-hohen-rechnungen-6687
Foto: Bank215/Getty Images/Canva Pro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2905375"/>
                  </a:ext>
                </a:extLst>
              </a:tr>
            </a:tbl>
          </a:graphicData>
        </a:graphic>
      </p:graphicFrame>
      <p:sp>
        <p:nvSpPr>
          <p:cNvPr id="4" name="Text Placeholder 3">
            <a:extLst>
              <a:ext uri="{FF2B5EF4-FFF2-40B4-BE49-F238E27FC236}">
                <a16:creationId xmlns:a16="http://schemas.microsoft.com/office/drawing/2014/main" id="{A082A2D0-2300-457A-9AD3-E0F9428CC417}"/>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2275431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4CD77-6FA9-4A9C-BD81-10BE8D1A5C35}"/>
              </a:ext>
            </a:extLst>
          </p:cNvPr>
          <p:cNvSpPr>
            <a:spLocks noGrp="1"/>
          </p:cNvSpPr>
          <p:nvPr>
            <p:ph type="title"/>
          </p:nvPr>
        </p:nvSpPr>
        <p:spPr/>
        <p:txBody>
          <a:bodyPr/>
          <a:lstStyle/>
          <a:p>
            <a:r>
              <a:rPr lang="en-US"/>
              <a:t>Facebook FB Insights - Custom Own Posts Table | All profiles - 15 of 19</a:t>
            </a:r>
          </a:p>
        </p:txBody>
      </p:sp>
      <p:graphicFrame>
        <p:nvGraphicFramePr>
          <p:cNvPr id="5" name="Table Placeholder 4">
            <a:extLst>
              <a:ext uri="{FF2B5EF4-FFF2-40B4-BE49-F238E27FC236}">
                <a16:creationId xmlns:a16="http://schemas.microsoft.com/office/drawing/2014/main" id="{16C8B210-F260-4A1D-B529-D6CFC41CE3A6}"/>
              </a:ext>
            </a:extLst>
          </p:cNvPr>
          <p:cNvGraphicFramePr>
            <a:graphicFrameLocks noGrp="1"/>
          </p:cNvGraphicFramePr>
          <p:nvPr>
            <p:ph type="tbl" sz="quarter" idx="13"/>
            <p:extLst>
              <p:ext uri="{D42A27DB-BD31-4B8C-83A1-F6EECF244321}">
                <p14:modId xmlns:p14="http://schemas.microsoft.com/office/powerpoint/2010/main" val="103871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42285709"/>
                    </a:ext>
                  </a:extLst>
                </a:gridCol>
                <a:gridCol w="576072">
                  <a:extLst>
                    <a:ext uri="{9D8B030D-6E8A-4147-A177-3AD203B41FA5}">
                      <a16:colId xmlns:a16="http://schemas.microsoft.com/office/drawing/2014/main" val="3067064158"/>
                    </a:ext>
                  </a:extLst>
                </a:gridCol>
                <a:gridCol w="493776">
                  <a:extLst>
                    <a:ext uri="{9D8B030D-6E8A-4147-A177-3AD203B41FA5}">
                      <a16:colId xmlns:a16="http://schemas.microsoft.com/office/drawing/2014/main" val="3130954064"/>
                    </a:ext>
                  </a:extLst>
                </a:gridCol>
                <a:gridCol w="493776">
                  <a:extLst>
                    <a:ext uri="{9D8B030D-6E8A-4147-A177-3AD203B41FA5}">
                      <a16:colId xmlns:a16="http://schemas.microsoft.com/office/drawing/2014/main" val="3499857881"/>
                    </a:ext>
                  </a:extLst>
                </a:gridCol>
                <a:gridCol w="411480">
                  <a:extLst>
                    <a:ext uri="{9D8B030D-6E8A-4147-A177-3AD203B41FA5}">
                      <a16:colId xmlns:a16="http://schemas.microsoft.com/office/drawing/2014/main" val="1697447234"/>
                    </a:ext>
                  </a:extLst>
                </a:gridCol>
                <a:gridCol w="493776">
                  <a:extLst>
                    <a:ext uri="{9D8B030D-6E8A-4147-A177-3AD203B41FA5}">
                      <a16:colId xmlns:a16="http://schemas.microsoft.com/office/drawing/2014/main" val="3083660340"/>
                    </a:ext>
                  </a:extLst>
                </a:gridCol>
                <a:gridCol w="493776">
                  <a:extLst>
                    <a:ext uri="{9D8B030D-6E8A-4147-A177-3AD203B41FA5}">
                      <a16:colId xmlns:a16="http://schemas.microsoft.com/office/drawing/2014/main" val="3097177934"/>
                    </a:ext>
                  </a:extLst>
                </a:gridCol>
                <a:gridCol w="493776">
                  <a:extLst>
                    <a:ext uri="{9D8B030D-6E8A-4147-A177-3AD203B41FA5}">
                      <a16:colId xmlns:a16="http://schemas.microsoft.com/office/drawing/2014/main" val="1684416377"/>
                    </a:ext>
                  </a:extLst>
                </a:gridCol>
                <a:gridCol w="493776">
                  <a:extLst>
                    <a:ext uri="{9D8B030D-6E8A-4147-A177-3AD203B41FA5}">
                      <a16:colId xmlns:a16="http://schemas.microsoft.com/office/drawing/2014/main" val="2049173754"/>
                    </a:ext>
                  </a:extLst>
                </a:gridCol>
                <a:gridCol w="493776">
                  <a:extLst>
                    <a:ext uri="{9D8B030D-6E8A-4147-A177-3AD203B41FA5}">
                      <a16:colId xmlns:a16="http://schemas.microsoft.com/office/drawing/2014/main" val="3162940230"/>
                    </a:ext>
                  </a:extLst>
                </a:gridCol>
                <a:gridCol w="493776">
                  <a:extLst>
                    <a:ext uri="{9D8B030D-6E8A-4147-A177-3AD203B41FA5}">
                      <a16:colId xmlns:a16="http://schemas.microsoft.com/office/drawing/2014/main" val="1965899653"/>
                    </a:ext>
                  </a:extLst>
                </a:gridCol>
                <a:gridCol w="493776">
                  <a:extLst>
                    <a:ext uri="{9D8B030D-6E8A-4147-A177-3AD203B41FA5}">
                      <a16:colId xmlns:a16="http://schemas.microsoft.com/office/drawing/2014/main" val="1110810478"/>
                    </a:ext>
                  </a:extLst>
                </a:gridCol>
                <a:gridCol w="493776">
                  <a:extLst>
                    <a:ext uri="{9D8B030D-6E8A-4147-A177-3AD203B41FA5}">
                      <a16:colId xmlns:a16="http://schemas.microsoft.com/office/drawing/2014/main" val="832934071"/>
                    </a:ext>
                  </a:extLst>
                </a:gridCol>
                <a:gridCol w="329184">
                  <a:extLst>
                    <a:ext uri="{9D8B030D-6E8A-4147-A177-3AD203B41FA5}">
                      <a16:colId xmlns:a16="http://schemas.microsoft.com/office/drawing/2014/main" val="2509182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3622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- 2024-02-14 11:06:51</a:t>
                      </a:r>
                      <a:r>
                        <a:rPr kumimoji="0" lang="de-DE" sz="1000" b="0" i="0" u="none" strike="noStrike" kern="1200" cap="none" spc="0" normalizeH="0" baseline="0" noProof="0">
                          <a:ln>
                            <a:noFill/>
                          </a:ln>
                          <a:solidFill>
                            <a:prstClr val="black"/>
                          </a:solidFill>
                          <a:effectLst/>
                          <a:uLnTx/>
                          <a:uFillTx/>
                          <a:latin typeface="Calibri"/>
                          <a:ea typeface="+mn-ea"/>
                          <a:cs typeface="+mn-cs"/>
                        </a:rPr>
                        <a:t>
 In Drogerien und Apotheken finden sich zahlreiche Mittel, die versprechen, den Säure-Basen-Haushalt wieder einzupendeln, der durch falsches, einseitiges Essen, Alkohol und Stress angeblich übersäuert ist. Bei gesunden Menschen funktionieren die Puffersysteme des Körpers allerdings von selbst. Unser Körper wird gut mit den Säuremengen fertig, die sich durch Sport oder beim Fasten bilden. Auch der Säureüberschuss, der entsteht, wenn wir zu viel Fleisch, Eiweiß und Zucker und zu wenig Gemüse zu uns nehmen, reguliert sich bei Gesunden ganz ohne Pülverchen. Hersteller von Nahrungsergänzungsmitteln gegen Übersäuerung bewerben ihre Basenkuren gerne als Mittel gegen „Energielosigkeit“ oder „Störungen des inneren Gleichgewichts“. Dabei sind die Werbeversprechen für diese Granulate, Trinkpulver oder Tabletten größtenteils überzogen und fragwürdig.
Der Nachweis der Wirksamkeit fehlt und die Produkte helfen nur den Herstellern. Wer seinem Körper in der Fastenzeit und darüber hinaus etwas Gutes tun möchte, der liegt mit einem Speiseplan aus überwiegend wenig verarbeiteten, pflanzlichen Lebensmitteln richtig. Mit etwas Ausdauer und Disziplin lassen sich neue Gewohnheiten für mehr Gesundheit und Wohlbefinden auch langfristig gut umsetzen. (Bild: Kaboompics.com / Pexels)
Mehr: https://www.klartext-nahrungsergaenzung.de/wissen/lebensmittel/nahrungsergaenzungsmittel/saeurebasenausgleich-durch-nahrungsergaenzungsmittel-wem-nuetzt-das-65760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0986249"/>
                  </a:ext>
                </a:extLst>
              </a:tr>
            </a:tbl>
          </a:graphicData>
        </a:graphic>
      </p:graphicFrame>
      <p:sp>
        <p:nvSpPr>
          <p:cNvPr id="4" name="Text Placeholder 3">
            <a:extLst>
              <a:ext uri="{FF2B5EF4-FFF2-40B4-BE49-F238E27FC236}">
                <a16:creationId xmlns:a16="http://schemas.microsoft.com/office/drawing/2014/main" id="{73668E4D-30DF-497E-AA2A-1A0CDCB1E592}"/>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3281111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D6D3-1388-4B9B-8654-B4B15C33CDE0}"/>
              </a:ext>
            </a:extLst>
          </p:cNvPr>
          <p:cNvSpPr>
            <a:spLocks noGrp="1"/>
          </p:cNvSpPr>
          <p:nvPr>
            <p:ph type="title"/>
          </p:nvPr>
        </p:nvSpPr>
        <p:spPr/>
        <p:txBody>
          <a:bodyPr/>
          <a:lstStyle/>
          <a:p>
            <a:r>
              <a:rPr lang="en-US"/>
              <a:t>Facebook FB Insights - Custom Own Posts Table | All profiles - 16 of 19</a:t>
            </a:r>
          </a:p>
        </p:txBody>
      </p:sp>
      <p:graphicFrame>
        <p:nvGraphicFramePr>
          <p:cNvPr id="5" name="Table Placeholder 4">
            <a:extLst>
              <a:ext uri="{FF2B5EF4-FFF2-40B4-BE49-F238E27FC236}">
                <a16:creationId xmlns:a16="http://schemas.microsoft.com/office/drawing/2014/main" id="{24C5BC1D-17D4-44CE-882D-323BD3E9ED2D}"/>
              </a:ext>
            </a:extLst>
          </p:cNvPr>
          <p:cNvGraphicFramePr>
            <a:graphicFrameLocks noGrp="1"/>
          </p:cNvGraphicFramePr>
          <p:nvPr>
            <p:ph type="tbl" sz="quarter" idx="13"/>
            <p:extLst>
              <p:ext uri="{D42A27DB-BD31-4B8C-83A1-F6EECF244321}">
                <p14:modId xmlns:p14="http://schemas.microsoft.com/office/powerpoint/2010/main" val="1179592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77435056"/>
                    </a:ext>
                  </a:extLst>
                </a:gridCol>
                <a:gridCol w="576072">
                  <a:extLst>
                    <a:ext uri="{9D8B030D-6E8A-4147-A177-3AD203B41FA5}">
                      <a16:colId xmlns:a16="http://schemas.microsoft.com/office/drawing/2014/main" val="1144769796"/>
                    </a:ext>
                  </a:extLst>
                </a:gridCol>
                <a:gridCol w="493776">
                  <a:extLst>
                    <a:ext uri="{9D8B030D-6E8A-4147-A177-3AD203B41FA5}">
                      <a16:colId xmlns:a16="http://schemas.microsoft.com/office/drawing/2014/main" val="3885594400"/>
                    </a:ext>
                  </a:extLst>
                </a:gridCol>
                <a:gridCol w="493776">
                  <a:extLst>
                    <a:ext uri="{9D8B030D-6E8A-4147-A177-3AD203B41FA5}">
                      <a16:colId xmlns:a16="http://schemas.microsoft.com/office/drawing/2014/main" val="712693655"/>
                    </a:ext>
                  </a:extLst>
                </a:gridCol>
                <a:gridCol w="411480">
                  <a:extLst>
                    <a:ext uri="{9D8B030D-6E8A-4147-A177-3AD203B41FA5}">
                      <a16:colId xmlns:a16="http://schemas.microsoft.com/office/drawing/2014/main" val="820347124"/>
                    </a:ext>
                  </a:extLst>
                </a:gridCol>
                <a:gridCol w="493776">
                  <a:extLst>
                    <a:ext uri="{9D8B030D-6E8A-4147-A177-3AD203B41FA5}">
                      <a16:colId xmlns:a16="http://schemas.microsoft.com/office/drawing/2014/main" val="2125260543"/>
                    </a:ext>
                  </a:extLst>
                </a:gridCol>
                <a:gridCol w="493776">
                  <a:extLst>
                    <a:ext uri="{9D8B030D-6E8A-4147-A177-3AD203B41FA5}">
                      <a16:colId xmlns:a16="http://schemas.microsoft.com/office/drawing/2014/main" val="2205903977"/>
                    </a:ext>
                  </a:extLst>
                </a:gridCol>
                <a:gridCol w="493776">
                  <a:extLst>
                    <a:ext uri="{9D8B030D-6E8A-4147-A177-3AD203B41FA5}">
                      <a16:colId xmlns:a16="http://schemas.microsoft.com/office/drawing/2014/main" val="361700763"/>
                    </a:ext>
                  </a:extLst>
                </a:gridCol>
                <a:gridCol w="493776">
                  <a:extLst>
                    <a:ext uri="{9D8B030D-6E8A-4147-A177-3AD203B41FA5}">
                      <a16:colId xmlns:a16="http://schemas.microsoft.com/office/drawing/2014/main" val="2813212789"/>
                    </a:ext>
                  </a:extLst>
                </a:gridCol>
                <a:gridCol w="493776">
                  <a:extLst>
                    <a:ext uri="{9D8B030D-6E8A-4147-A177-3AD203B41FA5}">
                      <a16:colId xmlns:a16="http://schemas.microsoft.com/office/drawing/2014/main" val="3236386937"/>
                    </a:ext>
                  </a:extLst>
                </a:gridCol>
                <a:gridCol w="493776">
                  <a:extLst>
                    <a:ext uri="{9D8B030D-6E8A-4147-A177-3AD203B41FA5}">
                      <a16:colId xmlns:a16="http://schemas.microsoft.com/office/drawing/2014/main" val="771283466"/>
                    </a:ext>
                  </a:extLst>
                </a:gridCol>
                <a:gridCol w="493776">
                  <a:extLst>
                    <a:ext uri="{9D8B030D-6E8A-4147-A177-3AD203B41FA5}">
                      <a16:colId xmlns:a16="http://schemas.microsoft.com/office/drawing/2014/main" val="2789560894"/>
                    </a:ext>
                  </a:extLst>
                </a:gridCol>
                <a:gridCol w="493776">
                  <a:extLst>
                    <a:ext uri="{9D8B030D-6E8A-4147-A177-3AD203B41FA5}">
                      <a16:colId xmlns:a16="http://schemas.microsoft.com/office/drawing/2014/main" val="1640921919"/>
                    </a:ext>
                  </a:extLst>
                </a:gridCol>
                <a:gridCol w="329184">
                  <a:extLst>
                    <a:ext uri="{9D8B030D-6E8A-4147-A177-3AD203B41FA5}">
                      <a16:colId xmlns:a16="http://schemas.microsoft.com/office/drawing/2014/main" val="1563376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1112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- 2024-02-08 13:50:26</a:t>
                      </a:r>
                      <a:r>
                        <a:rPr kumimoji="0" lang="de-DE" sz="1000" b="0" i="0" u="none" strike="noStrike" kern="1200" cap="none" spc="0" normalizeH="0" baseline="0" noProof="0">
                          <a:ln>
                            <a:noFill/>
                          </a:ln>
                          <a:solidFill>
                            <a:prstClr val="black"/>
                          </a:solidFill>
                          <a:effectLst/>
                          <a:uLnTx/>
                          <a:uFillTx/>
                          <a:latin typeface="Calibri"/>
                          <a:ea typeface="+mn-ea"/>
                          <a:cs typeface="+mn-cs"/>
                        </a:rPr>
                        <a:t>
 Beanstandet haben wir die Bestellbuttons fürs werbefreie, aber kostenpflichtige Abo in den Netzwerken von Meta. Nun gab es einen Erfolg: Die Bestellbuttons verstoßen laut Gericht gegen deutsches Recht. Denn Schaltflächen zum Bestellen kostenpflichtiger Waren oder Dienstleistungen müssen eindeutig beschriftet sein, zum Beispiel mit den Worten „Zahlungspflichtig bestellen“ und deutlich machen, dass mit Klick ein Vertrag geschlossen wird. Metas „Abonnieren“ und „weiter zur Zahlung“ reichen nicht aus.
Das bedeutet: Meta muss jetzt nachbessern ...
Mehr: https://www.verbraucherzentrale.nrw/aktuelle-meldungen/digitale-welt/bezahlen-fuer-facebook-und-instagram-89410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68147734"/>
                  </a:ext>
                </a:extLst>
              </a:tr>
            </a:tbl>
          </a:graphicData>
        </a:graphic>
      </p:graphicFrame>
      <p:sp>
        <p:nvSpPr>
          <p:cNvPr id="4" name="Text Placeholder 3">
            <a:extLst>
              <a:ext uri="{FF2B5EF4-FFF2-40B4-BE49-F238E27FC236}">
                <a16:creationId xmlns:a16="http://schemas.microsoft.com/office/drawing/2014/main" id="{11E39175-60BE-443F-B14A-CD53561EC68D}"/>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1492304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46118-ECE8-4DBD-B3EB-E566D65FD103}"/>
              </a:ext>
            </a:extLst>
          </p:cNvPr>
          <p:cNvSpPr>
            <a:spLocks noGrp="1"/>
          </p:cNvSpPr>
          <p:nvPr>
            <p:ph type="title"/>
          </p:nvPr>
        </p:nvSpPr>
        <p:spPr/>
        <p:txBody>
          <a:bodyPr/>
          <a:lstStyle/>
          <a:p>
            <a:r>
              <a:rPr lang="en-US"/>
              <a:t>Facebook FB Insights - Custom Own Posts Table | All profiles - 17 of 19</a:t>
            </a:r>
          </a:p>
        </p:txBody>
      </p:sp>
      <p:graphicFrame>
        <p:nvGraphicFramePr>
          <p:cNvPr id="5" name="Table Placeholder 4">
            <a:extLst>
              <a:ext uri="{FF2B5EF4-FFF2-40B4-BE49-F238E27FC236}">
                <a16:creationId xmlns:a16="http://schemas.microsoft.com/office/drawing/2014/main" id="{46A43F08-15A5-47C1-99C4-5844F843F6F1}"/>
              </a:ext>
            </a:extLst>
          </p:cNvPr>
          <p:cNvGraphicFramePr>
            <a:graphicFrameLocks noGrp="1"/>
          </p:cNvGraphicFramePr>
          <p:nvPr>
            <p:ph type="tbl" sz="quarter" idx="13"/>
            <p:extLst>
              <p:ext uri="{D42A27DB-BD31-4B8C-83A1-F6EECF244321}">
                <p14:modId xmlns:p14="http://schemas.microsoft.com/office/powerpoint/2010/main" val="414392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76226930"/>
                    </a:ext>
                  </a:extLst>
                </a:gridCol>
                <a:gridCol w="576072">
                  <a:extLst>
                    <a:ext uri="{9D8B030D-6E8A-4147-A177-3AD203B41FA5}">
                      <a16:colId xmlns:a16="http://schemas.microsoft.com/office/drawing/2014/main" val="315595403"/>
                    </a:ext>
                  </a:extLst>
                </a:gridCol>
                <a:gridCol w="493776">
                  <a:extLst>
                    <a:ext uri="{9D8B030D-6E8A-4147-A177-3AD203B41FA5}">
                      <a16:colId xmlns:a16="http://schemas.microsoft.com/office/drawing/2014/main" val="2072945630"/>
                    </a:ext>
                  </a:extLst>
                </a:gridCol>
                <a:gridCol w="493776">
                  <a:extLst>
                    <a:ext uri="{9D8B030D-6E8A-4147-A177-3AD203B41FA5}">
                      <a16:colId xmlns:a16="http://schemas.microsoft.com/office/drawing/2014/main" val="569220173"/>
                    </a:ext>
                  </a:extLst>
                </a:gridCol>
                <a:gridCol w="411480">
                  <a:extLst>
                    <a:ext uri="{9D8B030D-6E8A-4147-A177-3AD203B41FA5}">
                      <a16:colId xmlns:a16="http://schemas.microsoft.com/office/drawing/2014/main" val="1997837115"/>
                    </a:ext>
                  </a:extLst>
                </a:gridCol>
                <a:gridCol w="493776">
                  <a:extLst>
                    <a:ext uri="{9D8B030D-6E8A-4147-A177-3AD203B41FA5}">
                      <a16:colId xmlns:a16="http://schemas.microsoft.com/office/drawing/2014/main" val="3378716755"/>
                    </a:ext>
                  </a:extLst>
                </a:gridCol>
                <a:gridCol w="493776">
                  <a:extLst>
                    <a:ext uri="{9D8B030D-6E8A-4147-A177-3AD203B41FA5}">
                      <a16:colId xmlns:a16="http://schemas.microsoft.com/office/drawing/2014/main" val="2017579691"/>
                    </a:ext>
                  </a:extLst>
                </a:gridCol>
                <a:gridCol w="493776">
                  <a:extLst>
                    <a:ext uri="{9D8B030D-6E8A-4147-A177-3AD203B41FA5}">
                      <a16:colId xmlns:a16="http://schemas.microsoft.com/office/drawing/2014/main" val="3754682936"/>
                    </a:ext>
                  </a:extLst>
                </a:gridCol>
                <a:gridCol w="493776">
                  <a:extLst>
                    <a:ext uri="{9D8B030D-6E8A-4147-A177-3AD203B41FA5}">
                      <a16:colId xmlns:a16="http://schemas.microsoft.com/office/drawing/2014/main" val="172138105"/>
                    </a:ext>
                  </a:extLst>
                </a:gridCol>
                <a:gridCol w="493776">
                  <a:extLst>
                    <a:ext uri="{9D8B030D-6E8A-4147-A177-3AD203B41FA5}">
                      <a16:colId xmlns:a16="http://schemas.microsoft.com/office/drawing/2014/main" val="3829598696"/>
                    </a:ext>
                  </a:extLst>
                </a:gridCol>
                <a:gridCol w="493776">
                  <a:extLst>
                    <a:ext uri="{9D8B030D-6E8A-4147-A177-3AD203B41FA5}">
                      <a16:colId xmlns:a16="http://schemas.microsoft.com/office/drawing/2014/main" val="4003818208"/>
                    </a:ext>
                  </a:extLst>
                </a:gridCol>
                <a:gridCol w="493776">
                  <a:extLst>
                    <a:ext uri="{9D8B030D-6E8A-4147-A177-3AD203B41FA5}">
                      <a16:colId xmlns:a16="http://schemas.microsoft.com/office/drawing/2014/main" val="2764296668"/>
                    </a:ext>
                  </a:extLst>
                </a:gridCol>
                <a:gridCol w="493776">
                  <a:extLst>
                    <a:ext uri="{9D8B030D-6E8A-4147-A177-3AD203B41FA5}">
                      <a16:colId xmlns:a16="http://schemas.microsoft.com/office/drawing/2014/main" val="644063004"/>
                    </a:ext>
                  </a:extLst>
                </a:gridCol>
                <a:gridCol w="329184">
                  <a:extLst>
                    <a:ext uri="{9D8B030D-6E8A-4147-A177-3AD203B41FA5}">
                      <a16:colId xmlns:a16="http://schemas.microsoft.com/office/drawing/2014/main" val="1707346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090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- 2024-01-17 13:40:02</a:t>
                      </a:r>
                      <a:r>
                        <a:rPr kumimoji="0" lang="de-DE" sz="1000" b="0" i="0" u="none" strike="noStrike" kern="1200" cap="none" spc="0" normalizeH="0" baseline="0" noProof="0">
                          <a:ln>
                            <a:noFill/>
                          </a:ln>
                          <a:solidFill>
                            <a:prstClr val="black"/>
                          </a:solidFill>
                          <a:effectLst/>
                          <a:uLnTx/>
                          <a:uFillTx/>
                          <a:latin typeface="Calibri"/>
                          <a:ea typeface="+mn-ea"/>
                          <a:cs typeface="+mn-cs"/>
                        </a:rPr>
                        <a:t>
 In einigen Teilen des Landes kommt der Bahnverkehr wegen Schnees durcheinander. Die Deutsche Bahn hat die Zugbindung für heute geltende Tickets deutschlandweit aufgehoben, Platzreservierungen können kostenlos storniert werden.
Grundsätzlich gilt: Wenn ihr mehr als eine Stunde später an euer Ziel kommt, könnt ihr normalerweise Geld zurück verlangen. Das gilt im Fernverkehr und im Nahverkehr gleichermaßen und unabhängig davon, welches Eisenbahnunternehmen der Betreiber ist. U-Bahnen, Straßenbahnen, (Oberleitungs-)Busse oder ähnliches zählen hingegen nicht dazu.
Erreicht ihr euer Ziel mindestens 60 Minuten später, könnt ihr:
🔴 25 Prozent des Fahrkartenpreises einer einfachen Fahrt zurück verlangen (ab 120 Minuten Verspätung sogar 50 Prozent) ODER
🔴 auf die Beförderung verzichten und den gesamten Ticketpreis zurückfordern ODER
🔴 eure Reise abbrechen, kostenlos zum Startpunkt zurückfahren und die Erstattung des Preises für die nicht genutzte Strecke verlangen.
Unter Umständen könnte die Bahn sich auf "extreme Witterungsbedingungen" berufen, wozu normale jahreszeitliche Bedingungen aber nach unserer Ansicht nicht zählen dürften. Bei Naturkatastrophen könnte eine Ablehnung hingegen wohl berechtigt sein.
Mehr dazu könnt ihr auf unserer Internetseite lesen: https://www.verbraucherzentrale.nrw/wissen/reise-mobilitaet/unterwegs-sein/unwetter-wenn-keine-bahn-mehr-faehrt-17705
Wie sind denn eure Erfahrungen? Viele Absagen wegen Schnee oder eher wilde Fahrten durch Wind und Wetter?
Foto: ETIENJones/Getty Images/CanvaPro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3356522"/>
                  </a:ext>
                </a:extLst>
              </a:tr>
            </a:tbl>
          </a:graphicData>
        </a:graphic>
      </p:graphicFrame>
      <p:sp>
        <p:nvSpPr>
          <p:cNvPr id="4" name="Text Placeholder 3">
            <a:extLst>
              <a:ext uri="{FF2B5EF4-FFF2-40B4-BE49-F238E27FC236}">
                <a16:creationId xmlns:a16="http://schemas.microsoft.com/office/drawing/2014/main" id="{A20B8860-E10A-41AC-8235-A2B16FFF0909}"/>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1677292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A2691-DC88-4F62-94CF-35ED34F42F08}"/>
              </a:ext>
            </a:extLst>
          </p:cNvPr>
          <p:cNvSpPr>
            <a:spLocks noGrp="1"/>
          </p:cNvSpPr>
          <p:nvPr>
            <p:ph type="title"/>
          </p:nvPr>
        </p:nvSpPr>
        <p:spPr/>
        <p:txBody>
          <a:bodyPr/>
          <a:lstStyle/>
          <a:p>
            <a:r>
              <a:rPr lang="en-US"/>
              <a:t>Facebook FB Insights - Custom Own Posts Table | All profiles - 18 of 19</a:t>
            </a:r>
          </a:p>
        </p:txBody>
      </p:sp>
      <p:graphicFrame>
        <p:nvGraphicFramePr>
          <p:cNvPr id="5" name="Table Placeholder 4">
            <a:extLst>
              <a:ext uri="{FF2B5EF4-FFF2-40B4-BE49-F238E27FC236}">
                <a16:creationId xmlns:a16="http://schemas.microsoft.com/office/drawing/2014/main" id="{2011103D-0507-40F8-8C30-722C741FC4BB}"/>
              </a:ext>
            </a:extLst>
          </p:cNvPr>
          <p:cNvGraphicFramePr>
            <a:graphicFrameLocks noGrp="1"/>
          </p:cNvGraphicFramePr>
          <p:nvPr>
            <p:ph type="tbl" sz="quarter" idx="13"/>
            <p:extLst>
              <p:ext uri="{D42A27DB-BD31-4B8C-83A1-F6EECF244321}">
                <p14:modId xmlns:p14="http://schemas.microsoft.com/office/powerpoint/2010/main" val="1245695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77717282"/>
                    </a:ext>
                  </a:extLst>
                </a:gridCol>
                <a:gridCol w="576072">
                  <a:extLst>
                    <a:ext uri="{9D8B030D-6E8A-4147-A177-3AD203B41FA5}">
                      <a16:colId xmlns:a16="http://schemas.microsoft.com/office/drawing/2014/main" val="1133081428"/>
                    </a:ext>
                  </a:extLst>
                </a:gridCol>
                <a:gridCol w="493776">
                  <a:extLst>
                    <a:ext uri="{9D8B030D-6E8A-4147-A177-3AD203B41FA5}">
                      <a16:colId xmlns:a16="http://schemas.microsoft.com/office/drawing/2014/main" val="2543814761"/>
                    </a:ext>
                  </a:extLst>
                </a:gridCol>
                <a:gridCol w="493776">
                  <a:extLst>
                    <a:ext uri="{9D8B030D-6E8A-4147-A177-3AD203B41FA5}">
                      <a16:colId xmlns:a16="http://schemas.microsoft.com/office/drawing/2014/main" val="3388680782"/>
                    </a:ext>
                  </a:extLst>
                </a:gridCol>
                <a:gridCol w="411480">
                  <a:extLst>
                    <a:ext uri="{9D8B030D-6E8A-4147-A177-3AD203B41FA5}">
                      <a16:colId xmlns:a16="http://schemas.microsoft.com/office/drawing/2014/main" val="2397342441"/>
                    </a:ext>
                  </a:extLst>
                </a:gridCol>
                <a:gridCol w="493776">
                  <a:extLst>
                    <a:ext uri="{9D8B030D-6E8A-4147-A177-3AD203B41FA5}">
                      <a16:colId xmlns:a16="http://schemas.microsoft.com/office/drawing/2014/main" val="360555477"/>
                    </a:ext>
                  </a:extLst>
                </a:gridCol>
                <a:gridCol w="493776">
                  <a:extLst>
                    <a:ext uri="{9D8B030D-6E8A-4147-A177-3AD203B41FA5}">
                      <a16:colId xmlns:a16="http://schemas.microsoft.com/office/drawing/2014/main" val="4036017067"/>
                    </a:ext>
                  </a:extLst>
                </a:gridCol>
                <a:gridCol w="493776">
                  <a:extLst>
                    <a:ext uri="{9D8B030D-6E8A-4147-A177-3AD203B41FA5}">
                      <a16:colId xmlns:a16="http://schemas.microsoft.com/office/drawing/2014/main" val="2670874707"/>
                    </a:ext>
                  </a:extLst>
                </a:gridCol>
                <a:gridCol w="493776">
                  <a:extLst>
                    <a:ext uri="{9D8B030D-6E8A-4147-A177-3AD203B41FA5}">
                      <a16:colId xmlns:a16="http://schemas.microsoft.com/office/drawing/2014/main" val="1564278359"/>
                    </a:ext>
                  </a:extLst>
                </a:gridCol>
                <a:gridCol w="493776">
                  <a:extLst>
                    <a:ext uri="{9D8B030D-6E8A-4147-A177-3AD203B41FA5}">
                      <a16:colId xmlns:a16="http://schemas.microsoft.com/office/drawing/2014/main" val="1087349302"/>
                    </a:ext>
                  </a:extLst>
                </a:gridCol>
                <a:gridCol w="493776">
                  <a:extLst>
                    <a:ext uri="{9D8B030D-6E8A-4147-A177-3AD203B41FA5}">
                      <a16:colId xmlns:a16="http://schemas.microsoft.com/office/drawing/2014/main" val="952547"/>
                    </a:ext>
                  </a:extLst>
                </a:gridCol>
                <a:gridCol w="493776">
                  <a:extLst>
                    <a:ext uri="{9D8B030D-6E8A-4147-A177-3AD203B41FA5}">
                      <a16:colId xmlns:a16="http://schemas.microsoft.com/office/drawing/2014/main" val="1588792891"/>
                    </a:ext>
                  </a:extLst>
                </a:gridCol>
                <a:gridCol w="493776">
                  <a:extLst>
                    <a:ext uri="{9D8B030D-6E8A-4147-A177-3AD203B41FA5}">
                      <a16:colId xmlns:a16="http://schemas.microsoft.com/office/drawing/2014/main" val="3013568534"/>
                    </a:ext>
                  </a:extLst>
                </a:gridCol>
                <a:gridCol w="329184">
                  <a:extLst>
                    <a:ext uri="{9D8B030D-6E8A-4147-A177-3AD203B41FA5}">
                      <a16:colId xmlns:a16="http://schemas.microsoft.com/office/drawing/2014/main" val="3013838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2560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- 2024-01-25 16:46:08</a:t>
                      </a:r>
                      <a:r>
                        <a:rPr kumimoji="0" lang="de-DE" sz="1000" b="0" i="0" u="none" strike="noStrike" kern="1200" cap="none" spc="0" normalizeH="0" baseline="0" noProof="0">
                          <a:ln>
                            <a:noFill/>
                          </a:ln>
                          <a:solidFill>
                            <a:prstClr val="black"/>
                          </a:solidFill>
                          <a:effectLst/>
                          <a:uLnTx/>
                          <a:uFillTx/>
                          <a:latin typeface="Calibri"/>
                          <a:ea typeface="+mn-ea"/>
                          <a:cs typeface="+mn-cs"/>
                        </a:rPr>
                        <a:t>
 Diese Info ist wichtig, falls ihr allergisch auf Sellerie reagiert. Denn auf einigen Gläsern von Kühne Grünkohl Fix&amp;Fertig steht nicht, dass Sellerie enthalten ist. "Menschen, die nicht allergisch auf Sellerie reagieren, können das Produkt bedenkenlos verzehren", teilt Kühne mit. Alle Details: https://www.lebensmittelwarnung.de/bvl-lmw-de/detail/lebensmittel/99530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66294355"/>
                  </a:ext>
                </a:extLst>
              </a:tr>
            </a:tbl>
          </a:graphicData>
        </a:graphic>
      </p:graphicFrame>
      <p:sp>
        <p:nvSpPr>
          <p:cNvPr id="4" name="Text Placeholder 3">
            <a:extLst>
              <a:ext uri="{FF2B5EF4-FFF2-40B4-BE49-F238E27FC236}">
                <a16:creationId xmlns:a16="http://schemas.microsoft.com/office/drawing/2014/main" id="{19DB3300-DC00-4B02-B306-5FC176D80F3D}"/>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4159676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C688-15E5-460F-A448-0F3721AA74DA}"/>
              </a:ext>
            </a:extLst>
          </p:cNvPr>
          <p:cNvSpPr>
            <a:spLocks noGrp="1"/>
          </p:cNvSpPr>
          <p:nvPr>
            <p:ph type="title"/>
          </p:nvPr>
        </p:nvSpPr>
        <p:spPr/>
        <p:txBody>
          <a:bodyPr/>
          <a:lstStyle/>
          <a:p>
            <a:r>
              <a:rPr lang="en-US"/>
              <a:t>Facebook FB Insights - Custom Own Posts Table | All profiles - 19 of 19</a:t>
            </a:r>
          </a:p>
        </p:txBody>
      </p:sp>
      <p:graphicFrame>
        <p:nvGraphicFramePr>
          <p:cNvPr id="5" name="Table Placeholder 4">
            <a:extLst>
              <a:ext uri="{FF2B5EF4-FFF2-40B4-BE49-F238E27FC236}">
                <a16:creationId xmlns:a16="http://schemas.microsoft.com/office/drawing/2014/main" id="{B1BCFDEA-55AE-4219-B6F0-0DDAA5103AF8}"/>
              </a:ext>
            </a:extLst>
          </p:cNvPr>
          <p:cNvGraphicFramePr>
            <a:graphicFrameLocks noGrp="1"/>
          </p:cNvGraphicFramePr>
          <p:nvPr>
            <p:ph type="tbl" sz="quarter" idx="13"/>
            <p:extLst>
              <p:ext uri="{D42A27DB-BD31-4B8C-83A1-F6EECF244321}">
                <p14:modId xmlns:p14="http://schemas.microsoft.com/office/powerpoint/2010/main" val="64878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70136112"/>
                    </a:ext>
                  </a:extLst>
                </a:gridCol>
                <a:gridCol w="576072">
                  <a:extLst>
                    <a:ext uri="{9D8B030D-6E8A-4147-A177-3AD203B41FA5}">
                      <a16:colId xmlns:a16="http://schemas.microsoft.com/office/drawing/2014/main" val="593469579"/>
                    </a:ext>
                  </a:extLst>
                </a:gridCol>
                <a:gridCol w="493776">
                  <a:extLst>
                    <a:ext uri="{9D8B030D-6E8A-4147-A177-3AD203B41FA5}">
                      <a16:colId xmlns:a16="http://schemas.microsoft.com/office/drawing/2014/main" val="4248061179"/>
                    </a:ext>
                  </a:extLst>
                </a:gridCol>
                <a:gridCol w="493776">
                  <a:extLst>
                    <a:ext uri="{9D8B030D-6E8A-4147-A177-3AD203B41FA5}">
                      <a16:colId xmlns:a16="http://schemas.microsoft.com/office/drawing/2014/main" val="1376558916"/>
                    </a:ext>
                  </a:extLst>
                </a:gridCol>
                <a:gridCol w="411480">
                  <a:extLst>
                    <a:ext uri="{9D8B030D-6E8A-4147-A177-3AD203B41FA5}">
                      <a16:colId xmlns:a16="http://schemas.microsoft.com/office/drawing/2014/main" val="3589936222"/>
                    </a:ext>
                  </a:extLst>
                </a:gridCol>
                <a:gridCol w="493776">
                  <a:extLst>
                    <a:ext uri="{9D8B030D-6E8A-4147-A177-3AD203B41FA5}">
                      <a16:colId xmlns:a16="http://schemas.microsoft.com/office/drawing/2014/main" val="2554137664"/>
                    </a:ext>
                  </a:extLst>
                </a:gridCol>
                <a:gridCol w="493776">
                  <a:extLst>
                    <a:ext uri="{9D8B030D-6E8A-4147-A177-3AD203B41FA5}">
                      <a16:colId xmlns:a16="http://schemas.microsoft.com/office/drawing/2014/main" val="4230043808"/>
                    </a:ext>
                  </a:extLst>
                </a:gridCol>
                <a:gridCol w="493776">
                  <a:extLst>
                    <a:ext uri="{9D8B030D-6E8A-4147-A177-3AD203B41FA5}">
                      <a16:colId xmlns:a16="http://schemas.microsoft.com/office/drawing/2014/main" val="1300844618"/>
                    </a:ext>
                  </a:extLst>
                </a:gridCol>
                <a:gridCol w="493776">
                  <a:extLst>
                    <a:ext uri="{9D8B030D-6E8A-4147-A177-3AD203B41FA5}">
                      <a16:colId xmlns:a16="http://schemas.microsoft.com/office/drawing/2014/main" val="2443994508"/>
                    </a:ext>
                  </a:extLst>
                </a:gridCol>
                <a:gridCol w="493776">
                  <a:extLst>
                    <a:ext uri="{9D8B030D-6E8A-4147-A177-3AD203B41FA5}">
                      <a16:colId xmlns:a16="http://schemas.microsoft.com/office/drawing/2014/main" val="2657489768"/>
                    </a:ext>
                  </a:extLst>
                </a:gridCol>
                <a:gridCol w="493776">
                  <a:extLst>
                    <a:ext uri="{9D8B030D-6E8A-4147-A177-3AD203B41FA5}">
                      <a16:colId xmlns:a16="http://schemas.microsoft.com/office/drawing/2014/main" val="603772043"/>
                    </a:ext>
                  </a:extLst>
                </a:gridCol>
                <a:gridCol w="493776">
                  <a:extLst>
                    <a:ext uri="{9D8B030D-6E8A-4147-A177-3AD203B41FA5}">
                      <a16:colId xmlns:a16="http://schemas.microsoft.com/office/drawing/2014/main" val="1730235234"/>
                    </a:ext>
                  </a:extLst>
                </a:gridCol>
                <a:gridCol w="493776">
                  <a:extLst>
                    <a:ext uri="{9D8B030D-6E8A-4147-A177-3AD203B41FA5}">
                      <a16:colId xmlns:a16="http://schemas.microsoft.com/office/drawing/2014/main" val="3763466030"/>
                    </a:ext>
                  </a:extLst>
                </a:gridCol>
                <a:gridCol w="329184">
                  <a:extLst>
                    <a:ext uri="{9D8B030D-6E8A-4147-A177-3AD203B41FA5}">
                      <a16:colId xmlns:a16="http://schemas.microsoft.com/office/drawing/2014/main" val="3093964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182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Verbraucherzentrale NRW - 2024-01-15 10:55:00</a:t>
                      </a:r>
                      <a:r>
                        <a:rPr kumimoji="0" lang="de-DE" sz="1000" b="0" i="0" u="none" strike="noStrike" kern="1200" cap="none" spc="0" normalizeH="0" baseline="0" noProof="0">
                          <a:ln>
                            <a:noFill/>
                          </a:ln>
                          <a:solidFill>
                            <a:prstClr val="black"/>
                          </a:solidFill>
                          <a:effectLst/>
                          <a:uLnTx/>
                          <a:uFillTx/>
                          <a:latin typeface="Calibri"/>
                          <a:ea typeface="+mn-ea"/>
                          <a:cs typeface="+mn-cs"/>
                        </a:rPr>
                        <a:t>
 Wenn ihr Kinder habt, die jünger als 12 sind, gibt es seit dem Jahreswechsel zwei Änderungen beim Kinderkrankengeld:
1️⃣ Könnt ihr wegen Krankheit eines Kindes nicht arbeiten, bekommt ihr bis zu 15 Tage im Jahr Krankengeld. Das gilt jeweils pro Elternteil. Alleinerziehende bekommen 30 Tage. Vergangenes Jahr galten noch die Regeln aus der Corona-Pandemie mit 30 bzw. 60 Tagen. Vor der Pandemie waren es 10 Kindkrank-Tage pro Elternteil.
2️⃣ Um Kinderkrankengeld von der Krankenkasse zu bekommen, müsst ihr nicht mehr direkt in eine Kinderarztpraxis gehen. Ihr könnt die notwendige Bescheinigung auch mit einem Anruf bei der Praxis bekommen.
Foto: ArtistGNDphotography/Getty Images Signature/Canva Pro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68982011"/>
                  </a:ext>
                </a:extLst>
              </a:tr>
            </a:tbl>
          </a:graphicData>
        </a:graphic>
      </p:graphicFrame>
      <p:sp>
        <p:nvSpPr>
          <p:cNvPr id="4" name="Text Placeholder 3">
            <a:extLst>
              <a:ext uri="{FF2B5EF4-FFF2-40B4-BE49-F238E27FC236}">
                <a16:creationId xmlns:a16="http://schemas.microsoft.com/office/drawing/2014/main" id="{ECF10977-75B6-4C11-A7AE-E754CE72B97B}"/>
              </a:ext>
            </a:extLst>
          </p:cNvPr>
          <p:cNvSpPr>
            <a:spLocks noGrp="1"/>
          </p:cNvSpPr>
          <p:nvPr>
            <p:ph type="body" sz="quarter" idx="14"/>
          </p:nvPr>
        </p:nvSpPr>
        <p:spPr/>
        <p:txBody>
          <a:bodyPr/>
          <a:lstStyle/>
          <a:p>
            <a:r>
              <a:rPr lang="en-US"/>
              <a:t>01.01.2024 - 19.02.2024</a:t>
            </a:r>
          </a:p>
        </p:txBody>
      </p:sp>
    </p:spTree>
    <p:extLst>
      <p:ext uri="{BB962C8B-B14F-4D97-AF65-F5344CB8AC3E}">
        <p14:creationId xmlns:p14="http://schemas.microsoft.com/office/powerpoint/2010/main" val="817708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4072</Words>
  <Application>Microsoft Office PowerPoint</Application>
  <PresentationFormat>On-screen Show (4:3)</PresentationFormat>
  <Paragraphs>570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Facebook FB Insights - Custom Own Posts Table | All profiles - 1 of 19</vt:lpstr>
      <vt:lpstr>Facebook FB Insights - Custom Own Posts Table | All profiles - 2 of 19</vt:lpstr>
      <vt:lpstr>Facebook FB Insights - Custom Own Posts Table | All profiles - 3 of 19</vt:lpstr>
      <vt:lpstr>Facebook FB Insights - Custom Own Posts Table | All profiles - 4 of 19</vt:lpstr>
      <vt:lpstr>Facebook FB Insights - Custom Own Posts Table | All profiles - 5 of 19</vt:lpstr>
      <vt:lpstr>Facebook FB Insights - Custom Own Posts Table | All profiles - 6 of 19</vt:lpstr>
      <vt:lpstr>Facebook FB Insights - Custom Own Posts Table | All profiles - 7 of 19</vt:lpstr>
      <vt:lpstr>Facebook FB Insights - Custom Own Posts Table | All profiles - 8 of 19</vt:lpstr>
      <vt:lpstr>Facebook FB Insights - Custom Own Posts Table | All profiles - 9 of 19</vt:lpstr>
      <vt:lpstr>Facebook FB Insights - Custom Own Posts Table | All profiles - 10 of 19</vt:lpstr>
      <vt:lpstr>Facebook FB Insights - Custom Own Posts Table | All profiles - 11 of 19</vt:lpstr>
      <vt:lpstr>Facebook FB Insights - Custom Own Posts Table | All profiles - 12 of 19</vt:lpstr>
      <vt:lpstr>Facebook FB Insights - Custom Own Posts Table | All profiles - 13 of 19</vt:lpstr>
      <vt:lpstr>Facebook FB Insights - Custom Own Posts Table | All profiles - 14 of 19</vt:lpstr>
      <vt:lpstr>Facebook FB Insights - Custom Own Posts Table | All profiles - 15 of 19</vt:lpstr>
      <vt:lpstr>Facebook FB Insights - Custom Own Posts Table | All profiles - 16 of 19</vt:lpstr>
      <vt:lpstr>Facebook FB Insights - Custom Own Posts Table | All profiles - 17 of 19</vt:lpstr>
      <vt:lpstr>Facebook FB Insights - Custom Own Posts Table | All profiles - 18 of 19</vt:lpstr>
      <vt:lpstr>Facebook FB Insights - Custom Own Posts Table | All profiles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Insights - Custom Own Posts Table | All profiles - 1 of 19</dc:title>
  <dc:creator>Frederik Born</dc:creator>
  <cp:lastModifiedBy>Frederik Born</cp:lastModifiedBy>
  <cp:revision>1</cp:revision>
  <dcterms:created xsi:type="dcterms:W3CDTF">2024-02-28T14:18:52Z</dcterms:created>
  <dcterms:modified xsi:type="dcterms:W3CDTF">2024-02-28T14:23:00Z</dcterms:modified>
</cp:coreProperties>
</file>