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505E-AD0A-4413-A8AE-6AA036330E48}"/>
              </a:ext>
            </a:extLst>
          </p:cNvPr>
          <p:cNvSpPr>
            <a:spLocks noGrp="1"/>
          </p:cNvSpPr>
          <p:nvPr>
            <p:ph type="title"/>
          </p:nvPr>
        </p:nvSpPr>
        <p:spPr/>
        <p:txBody>
          <a:bodyPr/>
          <a:lstStyle/>
          <a:p>
            <a:r>
              <a:rPr lang="en-US"/>
              <a:t>Instagram Posts Table | All Pages - 1 of 15</a:t>
            </a:r>
          </a:p>
        </p:txBody>
      </p:sp>
      <p:graphicFrame>
        <p:nvGraphicFramePr>
          <p:cNvPr id="5" name="Table Placeholder 4">
            <a:extLst>
              <a:ext uri="{FF2B5EF4-FFF2-40B4-BE49-F238E27FC236}">
                <a16:creationId xmlns:a16="http://schemas.microsoft.com/office/drawing/2014/main" id="{C0B0F791-3BCD-4E19-A55C-D6304451D7BA}"/>
              </a:ext>
            </a:extLst>
          </p:cNvPr>
          <p:cNvGraphicFramePr>
            <a:graphicFrameLocks noGrp="1"/>
          </p:cNvGraphicFramePr>
          <p:nvPr>
            <p:ph type="tbl" sz="quarter" idx="13"/>
            <p:extLst>
              <p:ext uri="{D42A27DB-BD31-4B8C-83A1-F6EECF244321}">
                <p14:modId xmlns:p14="http://schemas.microsoft.com/office/powerpoint/2010/main" val="2363554490"/>
              </p:ext>
            </p:extLst>
          </p:nvPr>
        </p:nvGraphicFramePr>
        <p:xfrm>
          <a:off x="457200" y="1731963"/>
          <a:ext cx="8147304" cy="39624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9713767"/>
                    </a:ext>
                  </a:extLst>
                </a:gridCol>
                <a:gridCol w="1810512">
                  <a:extLst>
                    <a:ext uri="{9D8B030D-6E8A-4147-A177-3AD203B41FA5}">
                      <a16:colId xmlns:a16="http://schemas.microsoft.com/office/drawing/2014/main" val="4294923601"/>
                    </a:ext>
                  </a:extLst>
                </a:gridCol>
                <a:gridCol w="822960">
                  <a:extLst>
                    <a:ext uri="{9D8B030D-6E8A-4147-A177-3AD203B41FA5}">
                      <a16:colId xmlns:a16="http://schemas.microsoft.com/office/drawing/2014/main" val="2894640140"/>
                    </a:ext>
                  </a:extLst>
                </a:gridCol>
                <a:gridCol w="822960">
                  <a:extLst>
                    <a:ext uri="{9D8B030D-6E8A-4147-A177-3AD203B41FA5}">
                      <a16:colId xmlns:a16="http://schemas.microsoft.com/office/drawing/2014/main" val="939786342"/>
                    </a:ext>
                  </a:extLst>
                </a:gridCol>
                <a:gridCol w="822960">
                  <a:extLst>
                    <a:ext uri="{9D8B030D-6E8A-4147-A177-3AD203B41FA5}">
                      <a16:colId xmlns:a16="http://schemas.microsoft.com/office/drawing/2014/main" val="131064160"/>
                    </a:ext>
                  </a:extLst>
                </a:gridCol>
                <a:gridCol w="822960">
                  <a:extLst>
                    <a:ext uri="{9D8B030D-6E8A-4147-A177-3AD203B41FA5}">
                      <a16:colId xmlns:a16="http://schemas.microsoft.com/office/drawing/2014/main" val="3303882048"/>
                    </a:ext>
                  </a:extLst>
                </a:gridCol>
                <a:gridCol w="822960">
                  <a:extLst>
                    <a:ext uri="{9D8B030D-6E8A-4147-A177-3AD203B41FA5}">
                      <a16:colId xmlns:a16="http://schemas.microsoft.com/office/drawing/2014/main" val="100895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6902546"/>
                  </a:ext>
                </a:extLst>
              </a:tr>
            </a:tbl>
          </a:graphicData>
        </a:graphic>
      </p:graphicFrame>
      <p:sp>
        <p:nvSpPr>
          <p:cNvPr id="4" name="Text Placeholder 3">
            <a:extLst>
              <a:ext uri="{FF2B5EF4-FFF2-40B4-BE49-F238E27FC236}">
                <a16:creationId xmlns:a16="http://schemas.microsoft.com/office/drawing/2014/main" id="{C503DAA3-7B3D-4AD3-BD03-2CFA9A626DB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54323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28F0F-C3FD-450E-A0F9-A6F10D5176FF}"/>
              </a:ext>
            </a:extLst>
          </p:cNvPr>
          <p:cNvSpPr>
            <a:spLocks noGrp="1"/>
          </p:cNvSpPr>
          <p:nvPr>
            <p:ph type="title"/>
          </p:nvPr>
        </p:nvSpPr>
        <p:spPr/>
        <p:txBody>
          <a:bodyPr/>
          <a:lstStyle/>
          <a:p>
            <a:r>
              <a:rPr lang="en-US"/>
              <a:t>Instagram Posts Table | All Pages - 2 of 15</a:t>
            </a:r>
          </a:p>
        </p:txBody>
      </p:sp>
      <p:graphicFrame>
        <p:nvGraphicFramePr>
          <p:cNvPr id="5" name="Table Placeholder 4">
            <a:extLst>
              <a:ext uri="{FF2B5EF4-FFF2-40B4-BE49-F238E27FC236}">
                <a16:creationId xmlns:a16="http://schemas.microsoft.com/office/drawing/2014/main" id="{F4173A22-E4FB-49BF-8B45-BB920D568188}"/>
              </a:ext>
            </a:extLst>
          </p:cNvPr>
          <p:cNvGraphicFramePr>
            <a:graphicFrameLocks noGrp="1"/>
          </p:cNvGraphicFramePr>
          <p:nvPr>
            <p:ph type="tbl" sz="quarter" idx="13"/>
            <p:extLst>
              <p:ext uri="{D42A27DB-BD31-4B8C-83A1-F6EECF244321}">
                <p14:modId xmlns:p14="http://schemas.microsoft.com/office/powerpoint/2010/main" val="315249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50482950"/>
                    </a:ext>
                  </a:extLst>
                </a:gridCol>
                <a:gridCol w="1810512">
                  <a:extLst>
                    <a:ext uri="{9D8B030D-6E8A-4147-A177-3AD203B41FA5}">
                      <a16:colId xmlns:a16="http://schemas.microsoft.com/office/drawing/2014/main" val="4158641682"/>
                    </a:ext>
                  </a:extLst>
                </a:gridCol>
                <a:gridCol w="822960">
                  <a:extLst>
                    <a:ext uri="{9D8B030D-6E8A-4147-A177-3AD203B41FA5}">
                      <a16:colId xmlns:a16="http://schemas.microsoft.com/office/drawing/2014/main" val="249528321"/>
                    </a:ext>
                  </a:extLst>
                </a:gridCol>
                <a:gridCol w="822960">
                  <a:extLst>
                    <a:ext uri="{9D8B030D-6E8A-4147-A177-3AD203B41FA5}">
                      <a16:colId xmlns:a16="http://schemas.microsoft.com/office/drawing/2014/main" val="3391913836"/>
                    </a:ext>
                  </a:extLst>
                </a:gridCol>
                <a:gridCol w="822960">
                  <a:extLst>
                    <a:ext uri="{9D8B030D-6E8A-4147-A177-3AD203B41FA5}">
                      <a16:colId xmlns:a16="http://schemas.microsoft.com/office/drawing/2014/main" val="587204392"/>
                    </a:ext>
                  </a:extLst>
                </a:gridCol>
                <a:gridCol w="822960">
                  <a:extLst>
                    <a:ext uri="{9D8B030D-6E8A-4147-A177-3AD203B41FA5}">
                      <a16:colId xmlns:a16="http://schemas.microsoft.com/office/drawing/2014/main" val="1632456054"/>
                    </a:ext>
                  </a:extLst>
                </a:gridCol>
                <a:gridCol w="822960">
                  <a:extLst>
                    <a:ext uri="{9D8B030D-6E8A-4147-A177-3AD203B41FA5}">
                      <a16:colId xmlns:a16="http://schemas.microsoft.com/office/drawing/2014/main" val="35060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272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- 2020-04-30 16:30:35</a:t>
                      </a:r>
                      <a:r>
                        <a:rPr kumimoji="0" lang="de-DE" sz="1000" b="0" i="0" u="none" strike="noStrike" kern="1200" cap="none" spc="0" normalizeH="0" baseline="0" noProof="0">
                          <a:ln>
                            <a:noFill/>
                          </a:ln>
                          <a:solidFill>
                            <a:prstClr val="black"/>
                          </a:solidFill>
                          <a:effectLst/>
                          <a:uLnTx/>
                          <a:uFillTx/>
                          <a:latin typeface="+mn-lt"/>
                          <a:ea typeface="+mn-ea"/>
                          <a:cs typeface="+mn-cs"/>
                        </a:rPr>
                        <a:t>
 Ab dem 4. Mai ist es soweit: Die Friseure dürfen wieder öffnen - doch bei aller Freude über den frischen Haarschnitt sollten auch Kunden ab sofort einige Vorsichtsmaßnahmen befolgen. Zudem gibt es neue Regelungen für die Salonbetreiber zur Hygieneeinhaltung und dem richtigen, fachlichen Umgang mit den Kundinnen und Kunden.
Wichtig: Nicht krank hingehen und vor dem Besuch einene Termin machen. Währenddessen Mund-Nasen-Bedeckung tragen, da der Mindestabstand bei der Friseurtätigkeit nicht eingehalten werden kann. Zu Beginn jeder Friseurbehandlung müssen die Haare gewaschen werden, da nicht ausgeschlossen werden kann, dass sich Viren auf den Haaren befinden. Dies gilt auch für das Färben der Haare. Keine „gesichtsnahen“ Tätigkeiten wie Stutzen und Schneiden von Herrenbärten oder Zupfen der Augenbrauen oder Färben der Wimpern.
Mehr dazu: 👉 Bio-Link
#Friseur #Frisör #Corona #Friseurbesuch #Mindestabstand #Maske #Schutzmaske #Haareschneiden #Haarewaschen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https://www.instagram.com/p/B_m8H3GgHYM/media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1414879"/>
                  </a:ext>
                </a:extLst>
              </a:tr>
            </a:tbl>
          </a:graphicData>
        </a:graphic>
      </p:graphicFrame>
      <p:sp>
        <p:nvSpPr>
          <p:cNvPr id="4" name="Text Placeholder 3">
            <a:extLst>
              <a:ext uri="{FF2B5EF4-FFF2-40B4-BE49-F238E27FC236}">
                <a16:creationId xmlns:a16="http://schemas.microsoft.com/office/drawing/2014/main" id="{DC61439A-0FDD-416F-8DF7-16492BBE2079}"/>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62799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84E8-788C-4438-B7C1-77312CF9B967}"/>
              </a:ext>
            </a:extLst>
          </p:cNvPr>
          <p:cNvSpPr>
            <a:spLocks noGrp="1"/>
          </p:cNvSpPr>
          <p:nvPr>
            <p:ph type="title"/>
          </p:nvPr>
        </p:nvSpPr>
        <p:spPr/>
        <p:txBody>
          <a:bodyPr/>
          <a:lstStyle/>
          <a:p>
            <a:r>
              <a:rPr lang="en-US"/>
              <a:t>Instagram Posts Table | All Pages - 3 of 15</a:t>
            </a:r>
          </a:p>
        </p:txBody>
      </p:sp>
      <p:graphicFrame>
        <p:nvGraphicFramePr>
          <p:cNvPr id="5" name="Table Placeholder 4">
            <a:extLst>
              <a:ext uri="{FF2B5EF4-FFF2-40B4-BE49-F238E27FC236}">
                <a16:creationId xmlns:a16="http://schemas.microsoft.com/office/drawing/2014/main" id="{94399533-D723-4666-B261-EF63AF21EF3D}"/>
              </a:ext>
            </a:extLst>
          </p:cNvPr>
          <p:cNvGraphicFramePr>
            <a:graphicFrameLocks noGrp="1"/>
          </p:cNvGraphicFramePr>
          <p:nvPr>
            <p:ph type="tbl" sz="quarter" idx="13"/>
            <p:extLst>
              <p:ext uri="{D42A27DB-BD31-4B8C-83A1-F6EECF244321}">
                <p14:modId xmlns:p14="http://schemas.microsoft.com/office/powerpoint/2010/main" val="1087008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5888763"/>
                    </a:ext>
                  </a:extLst>
                </a:gridCol>
                <a:gridCol w="1810512">
                  <a:extLst>
                    <a:ext uri="{9D8B030D-6E8A-4147-A177-3AD203B41FA5}">
                      <a16:colId xmlns:a16="http://schemas.microsoft.com/office/drawing/2014/main" val="2663538673"/>
                    </a:ext>
                  </a:extLst>
                </a:gridCol>
                <a:gridCol w="822960">
                  <a:extLst>
                    <a:ext uri="{9D8B030D-6E8A-4147-A177-3AD203B41FA5}">
                      <a16:colId xmlns:a16="http://schemas.microsoft.com/office/drawing/2014/main" val="3943884085"/>
                    </a:ext>
                  </a:extLst>
                </a:gridCol>
                <a:gridCol w="822960">
                  <a:extLst>
                    <a:ext uri="{9D8B030D-6E8A-4147-A177-3AD203B41FA5}">
                      <a16:colId xmlns:a16="http://schemas.microsoft.com/office/drawing/2014/main" val="2098027944"/>
                    </a:ext>
                  </a:extLst>
                </a:gridCol>
                <a:gridCol w="822960">
                  <a:extLst>
                    <a:ext uri="{9D8B030D-6E8A-4147-A177-3AD203B41FA5}">
                      <a16:colId xmlns:a16="http://schemas.microsoft.com/office/drawing/2014/main" val="3054772800"/>
                    </a:ext>
                  </a:extLst>
                </a:gridCol>
                <a:gridCol w="822960">
                  <a:extLst>
                    <a:ext uri="{9D8B030D-6E8A-4147-A177-3AD203B41FA5}">
                      <a16:colId xmlns:a16="http://schemas.microsoft.com/office/drawing/2014/main" val="1212224715"/>
                    </a:ext>
                  </a:extLst>
                </a:gridCol>
                <a:gridCol w="822960">
                  <a:extLst>
                    <a:ext uri="{9D8B030D-6E8A-4147-A177-3AD203B41FA5}">
                      <a16:colId xmlns:a16="http://schemas.microsoft.com/office/drawing/2014/main" val="333788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12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- 2020-04-30 13:01:37</a:t>
                      </a:r>
                      <a:r>
                        <a:rPr kumimoji="0" lang="de-DE" sz="1000" b="0" i="0" u="none" strike="noStrike" kern="1200" cap="none" spc="0" normalizeH="0" baseline="0" noProof="0">
                          <a:ln>
                            <a:noFill/>
                          </a:ln>
                          <a:solidFill>
                            <a:prstClr val="black"/>
                          </a:solidFill>
                          <a:effectLst/>
                          <a:uLnTx/>
                          <a:uFillTx/>
                          <a:latin typeface="+mn-lt"/>
                          <a:ea typeface="+mn-ea"/>
                          <a:cs typeface="+mn-cs"/>
                        </a:rPr>
                        <a:t>
 Zum einen erwirkten wir eine Einstweilige Verfügung gegen einen Onlineshop für Senioren, der per Newsletter einen Flächen-Desinfektionsreiniger (250 Beutel x 20 ml) für 320 Euro anbot. Ein Preisvergleich bei verschiedenen Händlern zeigte einen Durchschnittspreis für das Produkt von gerade mal rund 90 Euro. Ein Verkauf zu solchen Preisen ist dem Händler somit verboten.
Zudem erhielt ein anderer Onlineshop eine Abmahnung auf Unterlassung des „irreführenden Geschäftsgebarens“, der ein vorgebliches „Anti Corona Virus Spray“ als „Handdesinfektionsmittel“ mit „viruzider“ Wirkung bewarb. Spray sowie Shop sind daraufhin vom Markt verschwunden.
#wucher #corona #desinfektionsmittel #desinfektion #coronaspray #abmahnung #coronawucher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https://www.instagram.com/p/B_mkNakApXe/media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6753442"/>
                  </a:ext>
                </a:extLst>
              </a:tr>
            </a:tbl>
          </a:graphicData>
        </a:graphic>
      </p:graphicFrame>
      <p:sp>
        <p:nvSpPr>
          <p:cNvPr id="4" name="Text Placeholder 3">
            <a:extLst>
              <a:ext uri="{FF2B5EF4-FFF2-40B4-BE49-F238E27FC236}">
                <a16:creationId xmlns:a16="http://schemas.microsoft.com/office/drawing/2014/main" id="{95A0D746-9AD3-4EB5-9548-8159C688689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636039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43E7-89FB-4068-A7B3-01C6AE03F607}"/>
              </a:ext>
            </a:extLst>
          </p:cNvPr>
          <p:cNvSpPr>
            <a:spLocks noGrp="1"/>
          </p:cNvSpPr>
          <p:nvPr>
            <p:ph type="title"/>
          </p:nvPr>
        </p:nvSpPr>
        <p:spPr/>
        <p:txBody>
          <a:bodyPr/>
          <a:lstStyle/>
          <a:p>
            <a:r>
              <a:rPr lang="en-US"/>
              <a:t>Instagram Posts Table | All Pages - 4 of 15</a:t>
            </a:r>
          </a:p>
        </p:txBody>
      </p:sp>
      <p:graphicFrame>
        <p:nvGraphicFramePr>
          <p:cNvPr id="5" name="Table Placeholder 4">
            <a:extLst>
              <a:ext uri="{FF2B5EF4-FFF2-40B4-BE49-F238E27FC236}">
                <a16:creationId xmlns:a16="http://schemas.microsoft.com/office/drawing/2014/main" id="{31EDA3A9-35C3-4E2E-8B5B-5A70AA793A02}"/>
              </a:ext>
            </a:extLst>
          </p:cNvPr>
          <p:cNvGraphicFramePr>
            <a:graphicFrameLocks noGrp="1"/>
          </p:cNvGraphicFramePr>
          <p:nvPr>
            <p:ph type="tbl" sz="quarter" idx="13"/>
            <p:extLst>
              <p:ext uri="{D42A27DB-BD31-4B8C-83A1-F6EECF244321}">
                <p14:modId xmlns:p14="http://schemas.microsoft.com/office/powerpoint/2010/main" val="2781341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86062156"/>
                    </a:ext>
                  </a:extLst>
                </a:gridCol>
                <a:gridCol w="1810512">
                  <a:extLst>
                    <a:ext uri="{9D8B030D-6E8A-4147-A177-3AD203B41FA5}">
                      <a16:colId xmlns:a16="http://schemas.microsoft.com/office/drawing/2014/main" val="3993225106"/>
                    </a:ext>
                  </a:extLst>
                </a:gridCol>
                <a:gridCol w="822960">
                  <a:extLst>
                    <a:ext uri="{9D8B030D-6E8A-4147-A177-3AD203B41FA5}">
                      <a16:colId xmlns:a16="http://schemas.microsoft.com/office/drawing/2014/main" val="2739955546"/>
                    </a:ext>
                  </a:extLst>
                </a:gridCol>
                <a:gridCol w="822960">
                  <a:extLst>
                    <a:ext uri="{9D8B030D-6E8A-4147-A177-3AD203B41FA5}">
                      <a16:colId xmlns:a16="http://schemas.microsoft.com/office/drawing/2014/main" val="3537378815"/>
                    </a:ext>
                  </a:extLst>
                </a:gridCol>
                <a:gridCol w="822960">
                  <a:extLst>
                    <a:ext uri="{9D8B030D-6E8A-4147-A177-3AD203B41FA5}">
                      <a16:colId xmlns:a16="http://schemas.microsoft.com/office/drawing/2014/main" val="902531045"/>
                    </a:ext>
                  </a:extLst>
                </a:gridCol>
                <a:gridCol w="822960">
                  <a:extLst>
                    <a:ext uri="{9D8B030D-6E8A-4147-A177-3AD203B41FA5}">
                      <a16:colId xmlns:a16="http://schemas.microsoft.com/office/drawing/2014/main" val="187258101"/>
                    </a:ext>
                  </a:extLst>
                </a:gridCol>
                <a:gridCol w="822960">
                  <a:extLst>
                    <a:ext uri="{9D8B030D-6E8A-4147-A177-3AD203B41FA5}">
                      <a16:colId xmlns:a16="http://schemas.microsoft.com/office/drawing/2014/main" val="173700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176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- 2020-04-29 16:36:12</a:t>
                      </a:r>
                      <a:r>
                        <a:rPr kumimoji="0" lang="de-DE" sz="1000" b="0" i="0" u="none" strike="noStrike" kern="1200" cap="none" spc="0" normalizeH="0" baseline="0" noProof="0">
                          <a:ln>
                            <a:noFill/>
                          </a:ln>
                          <a:solidFill>
                            <a:prstClr val="black"/>
                          </a:solidFill>
                          <a:effectLst/>
                          <a:uLnTx/>
                          <a:uFillTx/>
                          <a:latin typeface="+mn-lt"/>
                          <a:ea typeface="+mn-ea"/>
                          <a:cs typeface="+mn-cs"/>
                        </a:rPr>
                        <a:t>
 "Mit Karte, bitte" – immer weniger Kunden zahlen aus Angst vor Ansteckung mit dem Coronavirus an den Kassen von Supermärkten und Händlern bar. Der Trend geht zur Kartenzahlung, und zwar am liebsten kontaktlos. Ob mit Girokarte, Kreditkarte oder dem Smartphone - kontaktloses Bezahlen ist vielfältig möglich, meistens auf Grundlage der "Near Field Communications"-Technologie (NFC). Wenn der Kunde bezahlen möchte, hält er sein NFC-fähiges Smartphone oder die Kredit- oder Girokarte mit NFC-Chip bis zu einem Abstand von einigen Zentimetern an das Lesegerät, und schon wird der Betrag abgebucht. Und dabei gilt laut unserem Experten im Interview: Wenn das Konto eines Kunden durch Missbrauch einer Kontaktloszahlung belastet wird, übernimmt die Bank den Schaden.
Weitere Fragen und Antworten zum kontaktlosen Bezahlen: 👉 Bio-Link
#Bargeld #Kartenzahlung #Karte #kontaktlos #corona #coronavirus #coronashopping #NFC #bezahlen #zahlung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https://www.instagram.com/p/B_kX-NWJKvf/media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4097832"/>
                  </a:ext>
                </a:extLst>
              </a:tr>
            </a:tbl>
          </a:graphicData>
        </a:graphic>
      </p:graphicFrame>
      <p:sp>
        <p:nvSpPr>
          <p:cNvPr id="4" name="Text Placeholder 3">
            <a:extLst>
              <a:ext uri="{FF2B5EF4-FFF2-40B4-BE49-F238E27FC236}">
                <a16:creationId xmlns:a16="http://schemas.microsoft.com/office/drawing/2014/main" id="{46FFD8B8-1BFB-435A-B2D7-1E8BE8AB2F9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70700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CB60C-F33B-49A3-A13D-F58B259F6BD4}"/>
              </a:ext>
            </a:extLst>
          </p:cNvPr>
          <p:cNvSpPr>
            <a:spLocks noGrp="1"/>
          </p:cNvSpPr>
          <p:nvPr>
            <p:ph type="title"/>
          </p:nvPr>
        </p:nvSpPr>
        <p:spPr/>
        <p:txBody>
          <a:bodyPr/>
          <a:lstStyle/>
          <a:p>
            <a:r>
              <a:rPr lang="en-US"/>
              <a:t>Instagram Posts Table | All Pages - 5 of 15</a:t>
            </a:r>
          </a:p>
        </p:txBody>
      </p:sp>
      <p:graphicFrame>
        <p:nvGraphicFramePr>
          <p:cNvPr id="5" name="Table Placeholder 4">
            <a:extLst>
              <a:ext uri="{FF2B5EF4-FFF2-40B4-BE49-F238E27FC236}">
                <a16:creationId xmlns:a16="http://schemas.microsoft.com/office/drawing/2014/main" id="{3A2A0D52-F19B-4B07-931C-F30E9FE8B344}"/>
              </a:ext>
            </a:extLst>
          </p:cNvPr>
          <p:cNvGraphicFramePr>
            <a:graphicFrameLocks noGrp="1"/>
          </p:cNvGraphicFramePr>
          <p:nvPr>
            <p:ph type="tbl" sz="quarter" idx="13"/>
            <p:extLst>
              <p:ext uri="{D42A27DB-BD31-4B8C-83A1-F6EECF244321}">
                <p14:modId xmlns:p14="http://schemas.microsoft.com/office/powerpoint/2010/main" val="161493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1836586"/>
                    </a:ext>
                  </a:extLst>
                </a:gridCol>
                <a:gridCol w="1810512">
                  <a:extLst>
                    <a:ext uri="{9D8B030D-6E8A-4147-A177-3AD203B41FA5}">
                      <a16:colId xmlns:a16="http://schemas.microsoft.com/office/drawing/2014/main" val="1489337314"/>
                    </a:ext>
                  </a:extLst>
                </a:gridCol>
                <a:gridCol w="822960">
                  <a:extLst>
                    <a:ext uri="{9D8B030D-6E8A-4147-A177-3AD203B41FA5}">
                      <a16:colId xmlns:a16="http://schemas.microsoft.com/office/drawing/2014/main" val="2619573547"/>
                    </a:ext>
                  </a:extLst>
                </a:gridCol>
                <a:gridCol w="822960">
                  <a:extLst>
                    <a:ext uri="{9D8B030D-6E8A-4147-A177-3AD203B41FA5}">
                      <a16:colId xmlns:a16="http://schemas.microsoft.com/office/drawing/2014/main" val="3639705282"/>
                    </a:ext>
                  </a:extLst>
                </a:gridCol>
                <a:gridCol w="822960">
                  <a:extLst>
                    <a:ext uri="{9D8B030D-6E8A-4147-A177-3AD203B41FA5}">
                      <a16:colId xmlns:a16="http://schemas.microsoft.com/office/drawing/2014/main" val="3653210846"/>
                    </a:ext>
                  </a:extLst>
                </a:gridCol>
                <a:gridCol w="822960">
                  <a:extLst>
                    <a:ext uri="{9D8B030D-6E8A-4147-A177-3AD203B41FA5}">
                      <a16:colId xmlns:a16="http://schemas.microsoft.com/office/drawing/2014/main" val="4078779813"/>
                    </a:ext>
                  </a:extLst>
                </a:gridCol>
                <a:gridCol w="822960">
                  <a:extLst>
                    <a:ext uri="{9D8B030D-6E8A-4147-A177-3AD203B41FA5}">
                      <a16:colId xmlns:a16="http://schemas.microsoft.com/office/drawing/2014/main" val="133570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501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- 2020-04-27 17:20:11</a:t>
                      </a:r>
                      <a:r>
                        <a:rPr kumimoji="0" lang="de-DE" sz="1000" b="0" i="0" u="none" strike="noStrike" kern="1200" cap="none" spc="0" normalizeH="0" baseline="0" noProof="0">
                          <a:ln>
                            <a:noFill/>
                          </a:ln>
                          <a:solidFill>
                            <a:prstClr val="black"/>
                          </a:solidFill>
                          <a:effectLst/>
                          <a:uLnTx/>
                          <a:uFillTx/>
                          <a:latin typeface="+mn-lt"/>
                          <a:ea typeface="+mn-ea"/>
                          <a:cs typeface="+mn-cs"/>
                        </a:rPr>
                        <a:t>
 Vor zwei schweren Sicherheitslücken in der iOS-App "Mail" warnt das Bundesamt für Sicherheit in der Informationstechnik (BSI). Betroffen sei die App für sämtliche Versionen von iOS 6 bis zum aktuellen iOS 13. Über die Sicherheitslücken ist es laut BSI möglich, dass Angreifer durch das Senden einer E-Mail das iPhone oder iPad so manipulieren, dass sie andere E-Mails lesen, verändern und löschen können. Die Sicherheitsbehörde prüft, ob weitere Schäden möglich sind.
Besonders Nutzer von iOS 13 sind gefährdet, erklärt das BSI in einer Pressemitteilung: "Während bei iOS13 das reine Empfangen einer schädlichenMailausreicht, um die Schwachstelle auszulösen, muss die Mail ab iOS12 abwärts auch durch die Nutzerinnen und Nutzer geöffnet werden." Bislang gibt es noch keine Updates von Apple, die die beiden Sicherheitslücken schließen. Laut BSI sind sie aber angekündigt und sollten nach Veröffentlichung schnellstmöglich installiert werden.
Wenn ihr ein iPhone oder iPad nutzt, solltet ihr die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https://www.instagram.com/p/B_fTalpgySf/media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4003795"/>
                  </a:ext>
                </a:extLst>
              </a:tr>
            </a:tbl>
          </a:graphicData>
        </a:graphic>
      </p:graphicFrame>
      <p:sp>
        <p:nvSpPr>
          <p:cNvPr id="4" name="Text Placeholder 3">
            <a:extLst>
              <a:ext uri="{FF2B5EF4-FFF2-40B4-BE49-F238E27FC236}">
                <a16:creationId xmlns:a16="http://schemas.microsoft.com/office/drawing/2014/main" id="{4D2B661A-7D84-494F-BCA4-370FFDBFC65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214813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4F245-85BC-4AA9-A683-A6A701697D5C}"/>
              </a:ext>
            </a:extLst>
          </p:cNvPr>
          <p:cNvSpPr>
            <a:spLocks noGrp="1"/>
          </p:cNvSpPr>
          <p:nvPr>
            <p:ph type="title"/>
          </p:nvPr>
        </p:nvSpPr>
        <p:spPr/>
        <p:txBody>
          <a:bodyPr/>
          <a:lstStyle/>
          <a:p>
            <a:r>
              <a:rPr lang="en-US"/>
              <a:t>Instagram Posts Table | All Pages - 6 of 15</a:t>
            </a:r>
          </a:p>
        </p:txBody>
      </p:sp>
      <p:graphicFrame>
        <p:nvGraphicFramePr>
          <p:cNvPr id="5" name="Table Placeholder 4">
            <a:extLst>
              <a:ext uri="{FF2B5EF4-FFF2-40B4-BE49-F238E27FC236}">
                <a16:creationId xmlns:a16="http://schemas.microsoft.com/office/drawing/2014/main" id="{B9B7B93F-CCD3-4EA3-A564-024805B673A6}"/>
              </a:ext>
            </a:extLst>
          </p:cNvPr>
          <p:cNvGraphicFramePr>
            <a:graphicFrameLocks noGrp="1"/>
          </p:cNvGraphicFramePr>
          <p:nvPr>
            <p:ph type="tbl" sz="quarter" idx="13"/>
            <p:extLst>
              <p:ext uri="{D42A27DB-BD31-4B8C-83A1-F6EECF244321}">
                <p14:modId xmlns:p14="http://schemas.microsoft.com/office/powerpoint/2010/main" val="2531832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74164824"/>
                    </a:ext>
                  </a:extLst>
                </a:gridCol>
                <a:gridCol w="1810512">
                  <a:extLst>
                    <a:ext uri="{9D8B030D-6E8A-4147-A177-3AD203B41FA5}">
                      <a16:colId xmlns:a16="http://schemas.microsoft.com/office/drawing/2014/main" val="4174158466"/>
                    </a:ext>
                  </a:extLst>
                </a:gridCol>
                <a:gridCol w="822960">
                  <a:extLst>
                    <a:ext uri="{9D8B030D-6E8A-4147-A177-3AD203B41FA5}">
                      <a16:colId xmlns:a16="http://schemas.microsoft.com/office/drawing/2014/main" val="1304432924"/>
                    </a:ext>
                  </a:extLst>
                </a:gridCol>
                <a:gridCol w="822960">
                  <a:extLst>
                    <a:ext uri="{9D8B030D-6E8A-4147-A177-3AD203B41FA5}">
                      <a16:colId xmlns:a16="http://schemas.microsoft.com/office/drawing/2014/main" val="574822945"/>
                    </a:ext>
                  </a:extLst>
                </a:gridCol>
                <a:gridCol w="822960">
                  <a:extLst>
                    <a:ext uri="{9D8B030D-6E8A-4147-A177-3AD203B41FA5}">
                      <a16:colId xmlns:a16="http://schemas.microsoft.com/office/drawing/2014/main" val="2560820564"/>
                    </a:ext>
                  </a:extLst>
                </a:gridCol>
                <a:gridCol w="822960">
                  <a:extLst>
                    <a:ext uri="{9D8B030D-6E8A-4147-A177-3AD203B41FA5}">
                      <a16:colId xmlns:a16="http://schemas.microsoft.com/office/drawing/2014/main" val="768175487"/>
                    </a:ext>
                  </a:extLst>
                </a:gridCol>
                <a:gridCol w="822960">
                  <a:extLst>
                    <a:ext uri="{9D8B030D-6E8A-4147-A177-3AD203B41FA5}">
                      <a16:colId xmlns:a16="http://schemas.microsoft.com/office/drawing/2014/main" val="345158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085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- 2020-04-23 11:45:08</a:t>
                      </a:r>
                      <a:r>
                        <a:rPr kumimoji="0" lang="de-DE" sz="1000" b="0" i="0" u="none" strike="noStrike" kern="1200" cap="none" spc="0" normalizeH="0" baseline="0" noProof="0">
                          <a:ln>
                            <a:noFill/>
                          </a:ln>
                          <a:solidFill>
                            <a:prstClr val="black"/>
                          </a:solidFill>
                          <a:effectLst/>
                          <a:uLnTx/>
                          <a:uFillTx/>
                          <a:latin typeface="+mn-lt"/>
                          <a:ea typeface="+mn-ea"/>
                          <a:cs typeface="+mn-cs"/>
                        </a:rPr>
                        <a:t>
 Waschmittel, die eine besondere Hygiene versprechen, haben – auch zur Bekämpfung des #Coronavirus – keinen Nutzen. Die darin enthaltenen desinfizierenden Substanzen können stattdessen Allergien auslösen und belasten das Abwasser stark. Besorgte Menschen fragen sich dennoch, wie sie ihre Textilien zu Hause virenfrei sauber bekommen. Für eine ausreichende Hygiene wird gesorgt, wenn Behelfsmasken aus Stoff, Bettwäsche, Handtücher und Unterwäsche derzeit bei 60 Grad Celsius mit einem Vollwaschmittel gewaschen werden. Sind im Haushalt alle gesund, reicht bei allen übrigen Textilien auch Waschen bei 40 Grad aus. Denn in der Umwelt und auch auf der menschlichen Haut leben Milliarden Bakterien nutzbringend mit anderen Organismen zusammen. Um eine stabile Immunabwehr zu erhalten, sollte friedlichen Bakterien nicht der Garaus gemacht werden. Mehr: 👉 Bio-Link.
#corona #masken #schutzmasken #maskenpflicht #mundschutz #mundschutzpflicht #stoffmundschutz #stoffmaske #waschen #wäsche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https://www.instagram.com/p/B_UZ5EQA1u1/media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5694724"/>
                  </a:ext>
                </a:extLst>
              </a:tr>
            </a:tbl>
          </a:graphicData>
        </a:graphic>
      </p:graphicFrame>
      <p:sp>
        <p:nvSpPr>
          <p:cNvPr id="4" name="Text Placeholder 3">
            <a:extLst>
              <a:ext uri="{FF2B5EF4-FFF2-40B4-BE49-F238E27FC236}">
                <a16:creationId xmlns:a16="http://schemas.microsoft.com/office/drawing/2014/main" id="{2A849AF2-2ED2-4D32-B189-49C12CA6F5E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4503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BBC5-358C-419B-AA53-717B17C2C1F0}"/>
              </a:ext>
            </a:extLst>
          </p:cNvPr>
          <p:cNvSpPr>
            <a:spLocks noGrp="1"/>
          </p:cNvSpPr>
          <p:nvPr>
            <p:ph type="title"/>
          </p:nvPr>
        </p:nvSpPr>
        <p:spPr/>
        <p:txBody>
          <a:bodyPr/>
          <a:lstStyle/>
          <a:p>
            <a:r>
              <a:rPr lang="en-US"/>
              <a:t>Instagram Posts Table | All Pages - 7 of 15</a:t>
            </a:r>
          </a:p>
        </p:txBody>
      </p:sp>
      <p:graphicFrame>
        <p:nvGraphicFramePr>
          <p:cNvPr id="5" name="Table Placeholder 4">
            <a:extLst>
              <a:ext uri="{FF2B5EF4-FFF2-40B4-BE49-F238E27FC236}">
                <a16:creationId xmlns:a16="http://schemas.microsoft.com/office/drawing/2014/main" id="{9633A981-71BE-4CEF-9685-5A15BBFDA0B8}"/>
              </a:ext>
            </a:extLst>
          </p:cNvPr>
          <p:cNvGraphicFramePr>
            <a:graphicFrameLocks noGrp="1"/>
          </p:cNvGraphicFramePr>
          <p:nvPr>
            <p:ph type="tbl" sz="quarter" idx="13"/>
            <p:extLst>
              <p:ext uri="{D42A27DB-BD31-4B8C-83A1-F6EECF244321}">
                <p14:modId xmlns:p14="http://schemas.microsoft.com/office/powerpoint/2010/main" val="343599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6668387"/>
                    </a:ext>
                  </a:extLst>
                </a:gridCol>
                <a:gridCol w="1810512">
                  <a:extLst>
                    <a:ext uri="{9D8B030D-6E8A-4147-A177-3AD203B41FA5}">
                      <a16:colId xmlns:a16="http://schemas.microsoft.com/office/drawing/2014/main" val="127975521"/>
                    </a:ext>
                  </a:extLst>
                </a:gridCol>
                <a:gridCol w="822960">
                  <a:extLst>
                    <a:ext uri="{9D8B030D-6E8A-4147-A177-3AD203B41FA5}">
                      <a16:colId xmlns:a16="http://schemas.microsoft.com/office/drawing/2014/main" val="3796339737"/>
                    </a:ext>
                  </a:extLst>
                </a:gridCol>
                <a:gridCol w="822960">
                  <a:extLst>
                    <a:ext uri="{9D8B030D-6E8A-4147-A177-3AD203B41FA5}">
                      <a16:colId xmlns:a16="http://schemas.microsoft.com/office/drawing/2014/main" val="1027753778"/>
                    </a:ext>
                  </a:extLst>
                </a:gridCol>
                <a:gridCol w="822960">
                  <a:extLst>
                    <a:ext uri="{9D8B030D-6E8A-4147-A177-3AD203B41FA5}">
                      <a16:colId xmlns:a16="http://schemas.microsoft.com/office/drawing/2014/main" val="1871781684"/>
                    </a:ext>
                  </a:extLst>
                </a:gridCol>
                <a:gridCol w="822960">
                  <a:extLst>
                    <a:ext uri="{9D8B030D-6E8A-4147-A177-3AD203B41FA5}">
                      <a16:colId xmlns:a16="http://schemas.microsoft.com/office/drawing/2014/main" val="2293940735"/>
                    </a:ext>
                  </a:extLst>
                </a:gridCol>
                <a:gridCol w="822960">
                  <a:extLst>
                    <a:ext uri="{9D8B030D-6E8A-4147-A177-3AD203B41FA5}">
                      <a16:colId xmlns:a16="http://schemas.microsoft.com/office/drawing/2014/main" val="1502805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78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- 2020-04-22 09:23:19</a:t>
                      </a:r>
                      <a:r>
                        <a:rPr kumimoji="0" lang="de-DE" sz="1000" b="0" i="0" u="none" strike="noStrike" kern="1200" cap="none" spc="0" normalizeH="0" baseline="0" noProof="0">
                          <a:ln>
                            <a:noFill/>
                          </a:ln>
                          <a:solidFill>
                            <a:prstClr val="black"/>
                          </a:solidFill>
                          <a:effectLst/>
                          <a:uLnTx/>
                          <a:uFillTx/>
                          <a:latin typeface="+mn-lt"/>
                          <a:ea typeface="+mn-ea"/>
                          <a:cs typeface="+mn-cs"/>
                        </a:rPr>
                        <a:t>
 Ein guter Schritt! Eine langjährige Forderung der Verbraucherzentralen könnte nun endlich umgesetzt werden: einheitliche europäische Höchstmengen für Vitamine und Mineralstoffe in Nahrungsergänzungsmitteln.
Vor fast 20 Jahren versprach die EU gesetzlich festgelegt Werte. Leider Fehlanzeige - weder in Deutschland noch in der EU gibt es sie bisher. Die Bundesministerin für Ernährung und Landwirtschaft ist jetzt einer langjährigen Forderung der Verbraucherzentralen gefolgt und will die EU-Kommission auffordern, einheitliche Höchstmengenregelungen für die EU zu erarbeiten. Bis dahin wird mit der Arbeit an etwaigen nationalen Höchstmengen begonnen.
Gerade jetzt, mit Blick auf die COVID-19-Erkrankung, werden Nahrungsergänzungsmittel mit sehr hohen Vitamin-C- und vor allem Vitamin-D-Gehalten angeboten, die angeblich vor dem neuen Corona-Virus schützen sollen. Eine gefährliche Irreführung, gegen die wir Verbraucherzentralen auch juristisch bereits vorgegangen sind.
Mehr dazu lest ihr auf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https://www.instagram.com/p/B_Rk3iEAirU/media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7374580"/>
                  </a:ext>
                </a:extLst>
              </a:tr>
            </a:tbl>
          </a:graphicData>
        </a:graphic>
      </p:graphicFrame>
      <p:sp>
        <p:nvSpPr>
          <p:cNvPr id="4" name="Text Placeholder 3">
            <a:extLst>
              <a:ext uri="{FF2B5EF4-FFF2-40B4-BE49-F238E27FC236}">
                <a16:creationId xmlns:a16="http://schemas.microsoft.com/office/drawing/2014/main" id="{293BB544-DEC4-455D-8341-C2E33CFF104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277114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20DF-0B4E-487D-80D4-CC75AF6EC477}"/>
              </a:ext>
            </a:extLst>
          </p:cNvPr>
          <p:cNvSpPr>
            <a:spLocks noGrp="1"/>
          </p:cNvSpPr>
          <p:nvPr>
            <p:ph type="title"/>
          </p:nvPr>
        </p:nvSpPr>
        <p:spPr/>
        <p:txBody>
          <a:bodyPr/>
          <a:lstStyle/>
          <a:p>
            <a:r>
              <a:rPr lang="en-US"/>
              <a:t>Instagram Posts Table | All Pages - 8 of 15</a:t>
            </a:r>
          </a:p>
        </p:txBody>
      </p:sp>
      <p:graphicFrame>
        <p:nvGraphicFramePr>
          <p:cNvPr id="5" name="Table Placeholder 4">
            <a:extLst>
              <a:ext uri="{FF2B5EF4-FFF2-40B4-BE49-F238E27FC236}">
                <a16:creationId xmlns:a16="http://schemas.microsoft.com/office/drawing/2014/main" id="{2DD95A9D-23B6-4D5E-9ADB-97B270D1747E}"/>
              </a:ext>
            </a:extLst>
          </p:cNvPr>
          <p:cNvGraphicFramePr>
            <a:graphicFrameLocks noGrp="1"/>
          </p:cNvGraphicFramePr>
          <p:nvPr>
            <p:ph type="tbl" sz="quarter" idx="13"/>
            <p:extLst>
              <p:ext uri="{D42A27DB-BD31-4B8C-83A1-F6EECF244321}">
                <p14:modId xmlns:p14="http://schemas.microsoft.com/office/powerpoint/2010/main" val="234233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7920444"/>
                    </a:ext>
                  </a:extLst>
                </a:gridCol>
                <a:gridCol w="1810512">
                  <a:extLst>
                    <a:ext uri="{9D8B030D-6E8A-4147-A177-3AD203B41FA5}">
                      <a16:colId xmlns:a16="http://schemas.microsoft.com/office/drawing/2014/main" val="1794567397"/>
                    </a:ext>
                  </a:extLst>
                </a:gridCol>
                <a:gridCol w="822960">
                  <a:extLst>
                    <a:ext uri="{9D8B030D-6E8A-4147-A177-3AD203B41FA5}">
                      <a16:colId xmlns:a16="http://schemas.microsoft.com/office/drawing/2014/main" val="1023121942"/>
                    </a:ext>
                  </a:extLst>
                </a:gridCol>
                <a:gridCol w="822960">
                  <a:extLst>
                    <a:ext uri="{9D8B030D-6E8A-4147-A177-3AD203B41FA5}">
                      <a16:colId xmlns:a16="http://schemas.microsoft.com/office/drawing/2014/main" val="2320198583"/>
                    </a:ext>
                  </a:extLst>
                </a:gridCol>
                <a:gridCol w="822960">
                  <a:extLst>
                    <a:ext uri="{9D8B030D-6E8A-4147-A177-3AD203B41FA5}">
                      <a16:colId xmlns:a16="http://schemas.microsoft.com/office/drawing/2014/main" val="3629445899"/>
                    </a:ext>
                  </a:extLst>
                </a:gridCol>
                <a:gridCol w="822960">
                  <a:extLst>
                    <a:ext uri="{9D8B030D-6E8A-4147-A177-3AD203B41FA5}">
                      <a16:colId xmlns:a16="http://schemas.microsoft.com/office/drawing/2014/main" val="2769837454"/>
                    </a:ext>
                  </a:extLst>
                </a:gridCol>
                <a:gridCol w="822960">
                  <a:extLst>
                    <a:ext uri="{9D8B030D-6E8A-4147-A177-3AD203B41FA5}">
                      <a16:colId xmlns:a16="http://schemas.microsoft.com/office/drawing/2014/main" val="208307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403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- 2020-04-21 10:34:05</a:t>
                      </a:r>
                      <a:r>
                        <a:rPr kumimoji="0" lang="de-DE" sz="1000" b="0" i="0" u="none" strike="noStrike" kern="1200" cap="none" spc="0" normalizeH="0" baseline="0" noProof="0">
                          <a:ln>
                            <a:noFill/>
                          </a:ln>
                          <a:solidFill>
                            <a:prstClr val="black"/>
                          </a:solidFill>
                          <a:effectLst/>
                          <a:uLnTx/>
                          <a:uFillTx/>
                          <a:latin typeface="+mn-lt"/>
                          <a:ea typeface="+mn-ea"/>
                          <a:cs typeface="+mn-cs"/>
                        </a:rPr>
                        <a:t>
 Desinfizierende Mittel gehören in Arztpraxen und Krankenhäuser, aber nur in Ausnahmefällen in private Haushalte – etwa wenn ihr selbst oder ein Familienmitglied ansteckend erkrankt seid. Dann solltet ihr mit Ihrem Arzt besprechen, welches Desinfektionsmittel sinnvoll ist und wie und wo ihr es anwenden solltet. Desinfektionsmittel in Haushaltsreinigern sind oft ohnehin zu niedrig dosiert, um wirklich desinfizierend zu wirken. Die Folge: Nur empfindliche Bakterien werden unschädlich gemacht und die unerwünschten, widerstandsfähigen Keime nehmen Überhand.
Die Inhaltsstoffe von vielen Desinfektionsmitteln strapazieren die Haut und fördern die Ausbildung von Allergien. Beim Putzen werden nicht nur krankmachende, sondern auch gesundheitlich unbedenkliche Bakterien bekämpft. Letztere brauchen wir jedoch, um unsere Abwehrkräfte zu stärken. Die meisten Desinfektionsmittel sind zudem nur schwer biologisch abbaubar, da sie auch vor Bakterien in den Kläranlagen nicht Halt machen.
Für Sauberkeit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https://www.instagram.com/p/B_PIK9DATiA/media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9570995"/>
                  </a:ext>
                </a:extLst>
              </a:tr>
            </a:tbl>
          </a:graphicData>
        </a:graphic>
      </p:graphicFrame>
      <p:sp>
        <p:nvSpPr>
          <p:cNvPr id="4" name="Text Placeholder 3">
            <a:extLst>
              <a:ext uri="{FF2B5EF4-FFF2-40B4-BE49-F238E27FC236}">
                <a16:creationId xmlns:a16="http://schemas.microsoft.com/office/drawing/2014/main" id="{6B69D1AF-640A-4346-ACAB-2F5A4947BE5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375181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9237-D772-4220-906D-B7B99DD03E52}"/>
              </a:ext>
            </a:extLst>
          </p:cNvPr>
          <p:cNvSpPr>
            <a:spLocks noGrp="1"/>
          </p:cNvSpPr>
          <p:nvPr>
            <p:ph type="title"/>
          </p:nvPr>
        </p:nvSpPr>
        <p:spPr/>
        <p:txBody>
          <a:bodyPr/>
          <a:lstStyle/>
          <a:p>
            <a:r>
              <a:rPr lang="en-US"/>
              <a:t>Instagram Posts Table | All Pages - 9 of 15</a:t>
            </a:r>
          </a:p>
        </p:txBody>
      </p:sp>
      <p:graphicFrame>
        <p:nvGraphicFramePr>
          <p:cNvPr id="5" name="Table Placeholder 4">
            <a:extLst>
              <a:ext uri="{FF2B5EF4-FFF2-40B4-BE49-F238E27FC236}">
                <a16:creationId xmlns:a16="http://schemas.microsoft.com/office/drawing/2014/main" id="{AA28BB62-0F2C-4307-8090-606FED263F16}"/>
              </a:ext>
            </a:extLst>
          </p:cNvPr>
          <p:cNvGraphicFramePr>
            <a:graphicFrameLocks noGrp="1"/>
          </p:cNvGraphicFramePr>
          <p:nvPr>
            <p:ph type="tbl" sz="quarter" idx="13"/>
            <p:extLst>
              <p:ext uri="{D42A27DB-BD31-4B8C-83A1-F6EECF244321}">
                <p14:modId xmlns:p14="http://schemas.microsoft.com/office/powerpoint/2010/main" val="420111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0043850"/>
                    </a:ext>
                  </a:extLst>
                </a:gridCol>
                <a:gridCol w="1810512">
                  <a:extLst>
                    <a:ext uri="{9D8B030D-6E8A-4147-A177-3AD203B41FA5}">
                      <a16:colId xmlns:a16="http://schemas.microsoft.com/office/drawing/2014/main" val="55511055"/>
                    </a:ext>
                  </a:extLst>
                </a:gridCol>
                <a:gridCol w="822960">
                  <a:extLst>
                    <a:ext uri="{9D8B030D-6E8A-4147-A177-3AD203B41FA5}">
                      <a16:colId xmlns:a16="http://schemas.microsoft.com/office/drawing/2014/main" val="1770223274"/>
                    </a:ext>
                  </a:extLst>
                </a:gridCol>
                <a:gridCol w="822960">
                  <a:extLst>
                    <a:ext uri="{9D8B030D-6E8A-4147-A177-3AD203B41FA5}">
                      <a16:colId xmlns:a16="http://schemas.microsoft.com/office/drawing/2014/main" val="1362544953"/>
                    </a:ext>
                  </a:extLst>
                </a:gridCol>
                <a:gridCol w="822960">
                  <a:extLst>
                    <a:ext uri="{9D8B030D-6E8A-4147-A177-3AD203B41FA5}">
                      <a16:colId xmlns:a16="http://schemas.microsoft.com/office/drawing/2014/main" val="1831101697"/>
                    </a:ext>
                  </a:extLst>
                </a:gridCol>
                <a:gridCol w="822960">
                  <a:extLst>
                    <a:ext uri="{9D8B030D-6E8A-4147-A177-3AD203B41FA5}">
                      <a16:colId xmlns:a16="http://schemas.microsoft.com/office/drawing/2014/main" val="541489879"/>
                    </a:ext>
                  </a:extLst>
                </a:gridCol>
                <a:gridCol w="822960">
                  <a:extLst>
                    <a:ext uri="{9D8B030D-6E8A-4147-A177-3AD203B41FA5}">
                      <a16:colId xmlns:a16="http://schemas.microsoft.com/office/drawing/2014/main" val="863731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555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- 2020-04-20 12:30:32</a:t>
                      </a:r>
                      <a:r>
                        <a:rPr kumimoji="0" lang="de-DE" sz="1000" b="0" i="0" u="none" strike="noStrike" kern="1200" cap="none" spc="0" normalizeH="0" baseline="0" noProof="0">
                          <a:ln>
                            <a:noFill/>
                          </a:ln>
                          <a:solidFill>
                            <a:prstClr val="black"/>
                          </a:solidFill>
                          <a:effectLst/>
                          <a:uLnTx/>
                          <a:uFillTx/>
                          <a:latin typeface="+mn-lt"/>
                          <a:ea typeface="+mn-ea"/>
                          <a:cs typeface="+mn-cs"/>
                        </a:rPr>
                        <a:t>
 Wenn ihr euch mit dem Coronavirus vor Reiseantritt infiziert habt, gilt dies zunächst einmal als unerwartet schwere Erkrankung und ist damit durch die Reiserücktrittsversicherung abgedeckt; es sei denn, Pandemie-Erkrankungen sind ausdrücklich in den vereinbarten Bedingungen ausgeschlossen. Hier solltet ihr eure Versicherungsunterlagen prüfen. Sofern ihr ohne nachgewiesene Corona-Infektion von einer Quarantänemaßnahme betroffen seid – egal, ob in Deutschland oder im Reisezielgebiet – greifen Reiserücktrittsversicherungen in der Regel nicht.
Aufgrund der weltweiten Corona-Reisewarnung des Auswärtigen Amtes können bis Anfang Mai bevorstehende Pauschalreisen ins Ausland kostenlos storniert werden. Zum Teilgilt dies auch für einzelne Leistungen im Rahmen von so genannten Individualreisen. Für die anderen Fälle, die von der gesetzlichen Regelung der kostenlosen Stornierung auf der Grundlage offizieller Reisewarnungen nicht abgedeckt sind, greifen Reiserücktrittsversicherungen leider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https://www.instagram.com/p/B_MwtBoAspU/media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4301241"/>
                  </a:ext>
                </a:extLst>
              </a:tr>
            </a:tbl>
          </a:graphicData>
        </a:graphic>
      </p:graphicFrame>
      <p:sp>
        <p:nvSpPr>
          <p:cNvPr id="4" name="Text Placeholder 3">
            <a:extLst>
              <a:ext uri="{FF2B5EF4-FFF2-40B4-BE49-F238E27FC236}">
                <a16:creationId xmlns:a16="http://schemas.microsoft.com/office/drawing/2014/main" id="{B2B31E10-9AED-4F0B-8DBF-B9217595799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732915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0A76-6244-4FB9-B218-E5E7DD316B35}"/>
              </a:ext>
            </a:extLst>
          </p:cNvPr>
          <p:cNvSpPr>
            <a:spLocks noGrp="1"/>
          </p:cNvSpPr>
          <p:nvPr>
            <p:ph type="title"/>
          </p:nvPr>
        </p:nvSpPr>
        <p:spPr/>
        <p:txBody>
          <a:bodyPr/>
          <a:lstStyle/>
          <a:p>
            <a:r>
              <a:rPr lang="en-US"/>
              <a:t>Instagram Posts Table | All Pages - 10 of 15</a:t>
            </a:r>
          </a:p>
        </p:txBody>
      </p:sp>
      <p:graphicFrame>
        <p:nvGraphicFramePr>
          <p:cNvPr id="5" name="Table Placeholder 4">
            <a:extLst>
              <a:ext uri="{FF2B5EF4-FFF2-40B4-BE49-F238E27FC236}">
                <a16:creationId xmlns:a16="http://schemas.microsoft.com/office/drawing/2014/main" id="{EFDF44D7-D38C-41F2-9C1F-98162B697B11}"/>
              </a:ext>
            </a:extLst>
          </p:cNvPr>
          <p:cNvGraphicFramePr>
            <a:graphicFrameLocks noGrp="1"/>
          </p:cNvGraphicFramePr>
          <p:nvPr>
            <p:ph type="tbl" sz="quarter" idx="13"/>
            <p:extLst>
              <p:ext uri="{D42A27DB-BD31-4B8C-83A1-F6EECF244321}">
                <p14:modId xmlns:p14="http://schemas.microsoft.com/office/powerpoint/2010/main" val="427292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1935482"/>
                    </a:ext>
                  </a:extLst>
                </a:gridCol>
                <a:gridCol w="1810512">
                  <a:extLst>
                    <a:ext uri="{9D8B030D-6E8A-4147-A177-3AD203B41FA5}">
                      <a16:colId xmlns:a16="http://schemas.microsoft.com/office/drawing/2014/main" val="1698352618"/>
                    </a:ext>
                  </a:extLst>
                </a:gridCol>
                <a:gridCol w="822960">
                  <a:extLst>
                    <a:ext uri="{9D8B030D-6E8A-4147-A177-3AD203B41FA5}">
                      <a16:colId xmlns:a16="http://schemas.microsoft.com/office/drawing/2014/main" val="2793790854"/>
                    </a:ext>
                  </a:extLst>
                </a:gridCol>
                <a:gridCol w="822960">
                  <a:extLst>
                    <a:ext uri="{9D8B030D-6E8A-4147-A177-3AD203B41FA5}">
                      <a16:colId xmlns:a16="http://schemas.microsoft.com/office/drawing/2014/main" val="4190399543"/>
                    </a:ext>
                  </a:extLst>
                </a:gridCol>
                <a:gridCol w="822960">
                  <a:extLst>
                    <a:ext uri="{9D8B030D-6E8A-4147-A177-3AD203B41FA5}">
                      <a16:colId xmlns:a16="http://schemas.microsoft.com/office/drawing/2014/main" val="381786703"/>
                    </a:ext>
                  </a:extLst>
                </a:gridCol>
                <a:gridCol w="822960">
                  <a:extLst>
                    <a:ext uri="{9D8B030D-6E8A-4147-A177-3AD203B41FA5}">
                      <a16:colId xmlns:a16="http://schemas.microsoft.com/office/drawing/2014/main" val="419433198"/>
                    </a:ext>
                  </a:extLst>
                </a:gridCol>
                <a:gridCol w="822960">
                  <a:extLst>
                    <a:ext uri="{9D8B030D-6E8A-4147-A177-3AD203B41FA5}">
                      <a16:colId xmlns:a16="http://schemas.microsoft.com/office/drawing/2014/main" val="194186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35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- 2020-04-09 18:26:03</a:t>
                      </a:r>
                      <a:r>
                        <a:rPr kumimoji="0" lang="de-DE" sz="1000" b="0" i="0" u="none" strike="noStrike" kern="1200" cap="none" spc="0" normalizeH="0" baseline="0" noProof="0">
                          <a:ln>
                            <a:noFill/>
                          </a:ln>
                          <a:solidFill>
                            <a:prstClr val="black"/>
                          </a:solidFill>
                          <a:effectLst/>
                          <a:uLnTx/>
                          <a:uFillTx/>
                          <a:latin typeface="+mn-lt"/>
                          <a:ea typeface="+mn-ea"/>
                          <a:cs typeface="+mn-cs"/>
                        </a:rPr>
                        <a:t>
 Während wir zu Ostern möglichst zu Hause bleiben sollen, genießt Legehenne Fanny eine neue Freiheit. Sie lebt jetzt in einem Garten - nach 16 Monaten in Bodenhaltung. Dort hatte sie Platz für sich in der Größe eines DIN-A4-Blatts und musste mindestens 300 Eier im Jahr legen.
Auf checked4you.de zeigen wir in einer Bildergeschichte, wie sich Fanny und zwei weitere Legehennen verändert haben. Den Link findet ihr natürlich in unserer Bio.
Frohe Ostern!
#eier #ostern #huhn #hühner #henne #legehennen #legehennenhaltung #bodenhaltung #freilandhaltung #rettetdashuhn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https://www.instagram.com/p/B-xEpSugvtm/media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9479612"/>
                  </a:ext>
                </a:extLst>
              </a:tr>
            </a:tbl>
          </a:graphicData>
        </a:graphic>
      </p:graphicFrame>
      <p:sp>
        <p:nvSpPr>
          <p:cNvPr id="4" name="Text Placeholder 3">
            <a:extLst>
              <a:ext uri="{FF2B5EF4-FFF2-40B4-BE49-F238E27FC236}">
                <a16:creationId xmlns:a16="http://schemas.microsoft.com/office/drawing/2014/main" id="{6A933ED2-BC8F-4C65-A600-D725AC3D7B8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125937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D28F-0730-4439-A9A5-8C6653F8FCCA}"/>
              </a:ext>
            </a:extLst>
          </p:cNvPr>
          <p:cNvSpPr>
            <a:spLocks noGrp="1"/>
          </p:cNvSpPr>
          <p:nvPr>
            <p:ph type="title"/>
          </p:nvPr>
        </p:nvSpPr>
        <p:spPr/>
        <p:txBody>
          <a:bodyPr/>
          <a:lstStyle/>
          <a:p>
            <a:r>
              <a:rPr lang="en-US"/>
              <a:t>Instagram Posts Table | All Pages - 11 of 15</a:t>
            </a:r>
          </a:p>
        </p:txBody>
      </p:sp>
      <p:graphicFrame>
        <p:nvGraphicFramePr>
          <p:cNvPr id="5" name="Table Placeholder 4">
            <a:extLst>
              <a:ext uri="{FF2B5EF4-FFF2-40B4-BE49-F238E27FC236}">
                <a16:creationId xmlns:a16="http://schemas.microsoft.com/office/drawing/2014/main" id="{EFFF6495-D78A-4917-9A12-F661DCA8D9B4}"/>
              </a:ext>
            </a:extLst>
          </p:cNvPr>
          <p:cNvGraphicFramePr>
            <a:graphicFrameLocks noGrp="1"/>
          </p:cNvGraphicFramePr>
          <p:nvPr>
            <p:ph type="tbl" sz="quarter" idx="13"/>
            <p:extLst>
              <p:ext uri="{D42A27DB-BD31-4B8C-83A1-F6EECF244321}">
                <p14:modId xmlns:p14="http://schemas.microsoft.com/office/powerpoint/2010/main" val="9396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4357573"/>
                    </a:ext>
                  </a:extLst>
                </a:gridCol>
                <a:gridCol w="1810512">
                  <a:extLst>
                    <a:ext uri="{9D8B030D-6E8A-4147-A177-3AD203B41FA5}">
                      <a16:colId xmlns:a16="http://schemas.microsoft.com/office/drawing/2014/main" val="1303976242"/>
                    </a:ext>
                  </a:extLst>
                </a:gridCol>
                <a:gridCol w="822960">
                  <a:extLst>
                    <a:ext uri="{9D8B030D-6E8A-4147-A177-3AD203B41FA5}">
                      <a16:colId xmlns:a16="http://schemas.microsoft.com/office/drawing/2014/main" val="3811391150"/>
                    </a:ext>
                  </a:extLst>
                </a:gridCol>
                <a:gridCol w="822960">
                  <a:extLst>
                    <a:ext uri="{9D8B030D-6E8A-4147-A177-3AD203B41FA5}">
                      <a16:colId xmlns:a16="http://schemas.microsoft.com/office/drawing/2014/main" val="1804104518"/>
                    </a:ext>
                  </a:extLst>
                </a:gridCol>
                <a:gridCol w="822960">
                  <a:extLst>
                    <a:ext uri="{9D8B030D-6E8A-4147-A177-3AD203B41FA5}">
                      <a16:colId xmlns:a16="http://schemas.microsoft.com/office/drawing/2014/main" val="3479630137"/>
                    </a:ext>
                  </a:extLst>
                </a:gridCol>
                <a:gridCol w="822960">
                  <a:extLst>
                    <a:ext uri="{9D8B030D-6E8A-4147-A177-3AD203B41FA5}">
                      <a16:colId xmlns:a16="http://schemas.microsoft.com/office/drawing/2014/main" val="1390289041"/>
                    </a:ext>
                  </a:extLst>
                </a:gridCol>
                <a:gridCol w="822960">
                  <a:extLst>
                    <a:ext uri="{9D8B030D-6E8A-4147-A177-3AD203B41FA5}">
                      <a16:colId xmlns:a16="http://schemas.microsoft.com/office/drawing/2014/main" val="220296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768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- 2020-04-08 15:32:10</a:t>
                      </a:r>
                      <a:r>
                        <a:rPr kumimoji="0" lang="de-DE" sz="1000" b="0" i="0" u="none" strike="noStrike" kern="1200" cap="none" spc="0" normalizeH="0" baseline="0" noProof="0">
                          <a:ln>
                            <a:noFill/>
                          </a:ln>
                          <a:solidFill>
                            <a:prstClr val="black"/>
                          </a:solidFill>
                          <a:effectLst/>
                          <a:uLnTx/>
                          <a:uFillTx/>
                          <a:latin typeface="+mn-lt"/>
                          <a:ea typeface="+mn-ea"/>
                          <a:cs typeface="+mn-cs"/>
                        </a:rPr>
                        <a:t>
 Wenn ihr derzeit nicht einkaufen gehen wollt oder könnt, helfen Online-Lieferdienste. Die müssen angeben, wann sie eure Bestellung liefern. Kommt zum genannten Termin keine Ware, müsst ihr dem Händler erst eine Frist setzen, bevor ihr, wenn immer noch nichts kommt, aus dem Vertrag aussteigen könnt. Ist jedoch erkennbar, dass ihr ab einem gewissen Zeitpunkt kein Interesse mehr an der Lieferung habt, geht eine Stornierung auch ohne weitere Fristsetzung. Ein Bespiel dafür sind etwa Waren zum Osterfest.
Bei Waren, die nicht schnell verderben, könnt ihr eure Bestellung auch widerrufen und euch somit ohne Angabe von Gründen und Fristen vom Vertrag lösen. Dieses Recht könnt ihr bis zu vierzehn Tage nach Lieferung der Ware nutzen.
Mehr Infos und Tipps zu euren Rechten bei Online-Bestellung gibt's auf unserer Internetseite. Den Link findet ihr wie gewohnt in unserer Bio!
#onlineshopping #onlineshop #lebensmittel #lebensmittelonline #lieferservice #lieferdienst #recht #verbraucher #verbraucherz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https://www.instagram.com/p/B-uL80OAODT/media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7344223"/>
                  </a:ext>
                </a:extLst>
              </a:tr>
            </a:tbl>
          </a:graphicData>
        </a:graphic>
      </p:graphicFrame>
      <p:sp>
        <p:nvSpPr>
          <p:cNvPr id="4" name="Text Placeholder 3">
            <a:extLst>
              <a:ext uri="{FF2B5EF4-FFF2-40B4-BE49-F238E27FC236}">
                <a16:creationId xmlns:a16="http://schemas.microsoft.com/office/drawing/2014/main" id="{8A4B26E0-D141-4606-B6D5-C578EDD311F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021968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2C43-F0BC-45FB-98BB-1BB2212E13FB}"/>
              </a:ext>
            </a:extLst>
          </p:cNvPr>
          <p:cNvSpPr>
            <a:spLocks noGrp="1"/>
          </p:cNvSpPr>
          <p:nvPr>
            <p:ph type="title"/>
          </p:nvPr>
        </p:nvSpPr>
        <p:spPr/>
        <p:txBody>
          <a:bodyPr/>
          <a:lstStyle/>
          <a:p>
            <a:r>
              <a:rPr lang="en-US"/>
              <a:t>Instagram Posts Table | All Pages - 12 of 15</a:t>
            </a:r>
          </a:p>
        </p:txBody>
      </p:sp>
      <p:graphicFrame>
        <p:nvGraphicFramePr>
          <p:cNvPr id="5" name="Table Placeholder 4">
            <a:extLst>
              <a:ext uri="{FF2B5EF4-FFF2-40B4-BE49-F238E27FC236}">
                <a16:creationId xmlns:a16="http://schemas.microsoft.com/office/drawing/2014/main" id="{DAB9DFF9-D1BC-4A5E-916C-756AADCCDC8D}"/>
              </a:ext>
            </a:extLst>
          </p:cNvPr>
          <p:cNvGraphicFramePr>
            <a:graphicFrameLocks noGrp="1"/>
          </p:cNvGraphicFramePr>
          <p:nvPr>
            <p:ph type="tbl" sz="quarter" idx="13"/>
            <p:extLst>
              <p:ext uri="{D42A27DB-BD31-4B8C-83A1-F6EECF244321}">
                <p14:modId xmlns:p14="http://schemas.microsoft.com/office/powerpoint/2010/main" val="2735810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9644691"/>
                    </a:ext>
                  </a:extLst>
                </a:gridCol>
                <a:gridCol w="1810512">
                  <a:extLst>
                    <a:ext uri="{9D8B030D-6E8A-4147-A177-3AD203B41FA5}">
                      <a16:colId xmlns:a16="http://schemas.microsoft.com/office/drawing/2014/main" val="1804378053"/>
                    </a:ext>
                  </a:extLst>
                </a:gridCol>
                <a:gridCol w="822960">
                  <a:extLst>
                    <a:ext uri="{9D8B030D-6E8A-4147-A177-3AD203B41FA5}">
                      <a16:colId xmlns:a16="http://schemas.microsoft.com/office/drawing/2014/main" val="314823509"/>
                    </a:ext>
                  </a:extLst>
                </a:gridCol>
                <a:gridCol w="822960">
                  <a:extLst>
                    <a:ext uri="{9D8B030D-6E8A-4147-A177-3AD203B41FA5}">
                      <a16:colId xmlns:a16="http://schemas.microsoft.com/office/drawing/2014/main" val="3531149523"/>
                    </a:ext>
                  </a:extLst>
                </a:gridCol>
                <a:gridCol w="822960">
                  <a:extLst>
                    <a:ext uri="{9D8B030D-6E8A-4147-A177-3AD203B41FA5}">
                      <a16:colId xmlns:a16="http://schemas.microsoft.com/office/drawing/2014/main" val="3349860913"/>
                    </a:ext>
                  </a:extLst>
                </a:gridCol>
                <a:gridCol w="822960">
                  <a:extLst>
                    <a:ext uri="{9D8B030D-6E8A-4147-A177-3AD203B41FA5}">
                      <a16:colId xmlns:a16="http://schemas.microsoft.com/office/drawing/2014/main" val="1323998437"/>
                    </a:ext>
                  </a:extLst>
                </a:gridCol>
                <a:gridCol w="822960">
                  <a:extLst>
                    <a:ext uri="{9D8B030D-6E8A-4147-A177-3AD203B41FA5}">
                      <a16:colId xmlns:a16="http://schemas.microsoft.com/office/drawing/2014/main" val="272719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507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- 2020-04-06 15:55:46</a:t>
                      </a:r>
                      <a:r>
                        <a:rPr kumimoji="0" lang="de-DE" sz="1000" b="0" i="0" u="none" strike="noStrike" kern="1200" cap="none" spc="0" normalizeH="0" baseline="0" noProof="0">
                          <a:ln>
                            <a:noFill/>
                          </a:ln>
                          <a:solidFill>
                            <a:prstClr val="black"/>
                          </a:solidFill>
                          <a:effectLst/>
                          <a:uLnTx/>
                          <a:uFillTx/>
                          <a:latin typeface="+mn-lt"/>
                          <a:ea typeface="+mn-ea"/>
                          <a:cs typeface="+mn-cs"/>
                        </a:rPr>
                        <a:t>
 Begriffe wie "hautfreundlich", "natürlich" oder "frei von Schadstoffen" sind leider gesetzlich nicht definiert und bieten deswegen ohne eine unabhängige Schadstoffprüfung keine Orientierung beim Kauf. Kauft keine Matte, bei der die verwendeten Materialien nicht angegeben sind - es ist zwar gesetzlich nicht vorgeschrieben, das Material anzugeben, aber so viel Transparenz sollte der Hersteller unserer Ansicht nach in jedem Fall bieten.
Auf der Suche nach einer schadstoffarmen Matte empfehlen wir - egal für welches Material ihr euch entscheidet - auf schadstoffgeprüfte Matten, z. B. mit dem OekoTex Standard 100 zu achten. Einige Hersteller lassen ihre Matten sogar nach den strengeren OekoTex-Grenzwerten für Baby- und Kleinkinderartikel (Produktklasse I) prüfen.
Mehr dazu über den 👉 Bio-Link in unserer Schadstoffberatung, wo man auch selbst Fragen loswerden kann!
#yogamatte #turnmatte #fitnessmatte #sportmatte #yoga #homeworkout #heimsport #homeworkout #fitnessathome #schadstoffe #s...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https://www.instagram.com/p/B-pFD6Mgbeb/media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4772633"/>
                  </a:ext>
                </a:extLst>
              </a:tr>
            </a:tbl>
          </a:graphicData>
        </a:graphic>
      </p:graphicFrame>
      <p:sp>
        <p:nvSpPr>
          <p:cNvPr id="4" name="Text Placeholder 3">
            <a:extLst>
              <a:ext uri="{FF2B5EF4-FFF2-40B4-BE49-F238E27FC236}">
                <a16:creationId xmlns:a16="http://schemas.microsoft.com/office/drawing/2014/main" id="{141860F3-C304-4CBE-BEE5-78FE869812D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803539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E9F1-0DDB-48F9-A459-16D3CD51A389}"/>
              </a:ext>
            </a:extLst>
          </p:cNvPr>
          <p:cNvSpPr>
            <a:spLocks noGrp="1"/>
          </p:cNvSpPr>
          <p:nvPr>
            <p:ph type="title"/>
          </p:nvPr>
        </p:nvSpPr>
        <p:spPr/>
        <p:txBody>
          <a:bodyPr/>
          <a:lstStyle/>
          <a:p>
            <a:r>
              <a:rPr lang="en-US"/>
              <a:t>Instagram Posts Table | All Pages - 13 of 15</a:t>
            </a:r>
          </a:p>
        </p:txBody>
      </p:sp>
      <p:graphicFrame>
        <p:nvGraphicFramePr>
          <p:cNvPr id="5" name="Table Placeholder 4">
            <a:extLst>
              <a:ext uri="{FF2B5EF4-FFF2-40B4-BE49-F238E27FC236}">
                <a16:creationId xmlns:a16="http://schemas.microsoft.com/office/drawing/2014/main" id="{A4078039-065B-4412-B238-8B913B9A56E1}"/>
              </a:ext>
            </a:extLst>
          </p:cNvPr>
          <p:cNvGraphicFramePr>
            <a:graphicFrameLocks noGrp="1"/>
          </p:cNvGraphicFramePr>
          <p:nvPr>
            <p:ph type="tbl" sz="quarter" idx="13"/>
            <p:extLst>
              <p:ext uri="{D42A27DB-BD31-4B8C-83A1-F6EECF244321}">
                <p14:modId xmlns:p14="http://schemas.microsoft.com/office/powerpoint/2010/main" val="2975623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0881029"/>
                    </a:ext>
                  </a:extLst>
                </a:gridCol>
                <a:gridCol w="1810512">
                  <a:extLst>
                    <a:ext uri="{9D8B030D-6E8A-4147-A177-3AD203B41FA5}">
                      <a16:colId xmlns:a16="http://schemas.microsoft.com/office/drawing/2014/main" val="61192512"/>
                    </a:ext>
                  </a:extLst>
                </a:gridCol>
                <a:gridCol w="822960">
                  <a:extLst>
                    <a:ext uri="{9D8B030D-6E8A-4147-A177-3AD203B41FA5}">
                      <a16:colId xmlns:a16="http://schemas.microsoft.com/office/drawing/2014/main" val="1719310429"/>
                    </a:ext>
                  </a:extLst>
                </a:gridCol>
                <a:gridCol w="822960">
                  <a:extLst>
                    <a:ext uri="{9D8B030D-6E8A-4147-A177-3AD203B41FA5}">
                      <a16:colId xmlns:a16="http://schemas.microsoft.com/office/drawing/2014/main" val="1508375954"/>
                    </a:ext>
                  </a:extLst>
                </a:gridCol>
                <a:gridCol w="822960">
                  <a:extLst>
                    <a:ext uri="{9D8B030D-6E8A-4147-A177-3AD203B41FA5}">
                      <a16:colId xmlns:a16="http://schemas.microsoft.com/office/drawing/2014/main" val="2980759468"/>
                    </a:ext>
                  </a:extLst>
                </a:gridCol>
                <a:gridCol w="822960">
                  <a:extLst>
                    <a:ext uri="{9D8B030D-6E8A-4147-A177-3AD203B41FA5}">
                      <a16:colId xmlns:a16="http://schemas.microsoft.com/office/drawing/2014/main" val="4178097836"/>
                    </a:ext>
                  </a:extLst>
                </a:gridCol>
                <a:gridCol w="822960">
                  <a:extLst>
                    <a:ext uri="{9D8B030D-6E8A-4147-A177-3AD203B41FA5}">
                      <a16:colId xmlns:a16="http://schemas.microsoft.com/office/drawing/2014/main" val="2743974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312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- 2020-04-03 12:19:00</a:t>
                      </a:r>
                      <a:r>
                        <a:rPr kumimoji="0" lang="de-DE" sz="1000" b="0" i="0" u="none" strike="noStrike" kern="1200" cap="none" spc="0" normalizeH="0" baseline="0" noProof="0">
                          <a:ln>
                            <a:noFill/>
                          </a:ln>
                          <a:solidFill>
                            <a:prstClr val="black"/>
                          </a:solidFill>
                          <a:effectLst/>
                          <a:uLnTx/>
                          <a:uFillTx/>
                          <a:latin typeface="+mn-lt"/>
                          <a:ea typeface="+mn-ea"/>
                          <a:cs typeface="+mn-cs"/>
                        </a:rPr>
                        <a:t>
 Wegen der Corona-Pandemie sind zahlreiche Veranstaltungen ausgefallen oder verlegt worden. Wer Tickets für einen bestimmten Termin gekauft hat, muss den Ersatztermin nicht akzeptieren und kann bereits gezahltes Geld zurückverlangen. Der große Ticketvermittler CTS Eventim AG &amp; Co KGaA verweigert das mit der Begründung, die Tickets seien weiterhin gültig. Weil dieses Vorgehen gegen geltendes Recht verstößt, gab es eine Abmahnung von uns.
Dass Anbieter wie Eventim ihre Interessen auf dem Rücken von Verbrauchern durchsetzen wollen, ist nicht akzeptabel. Deshalb lehnen wir auch den Plan der Bundesregierung ab, Verbraucher zum Akzeptieren von Gutscheinen zu verpflichten. Sie müssen damit in schwierigen Zeiten auf eigene Geldmittel verzichten. Mit Gutscheinen gäben sie Unternehmen zinslose Kredite – und tragen ein Risiko, falls das Unternehmen Insolvenz anmelden müsste.
#corona #coronakrise #coronavirus #coronadeutschland #konzerte #tickets #eventim #recht #abmahnung #verbraucherschutz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https://www.instagram.com/p/B-g93pXgGwy/media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3610219"/>
                  </a:ext>
                </a:extLst>
              </a:tr>
            </a:tbl>
          </a:graphicData>
        </a:graphic>
      </p:graphicFrame>
      <p:sp>
        <p:nvSpPr>
          <p:cNvPr id="4" name="Text Placeholder 3">
            <a:extLst>
              <a:ext uri="{FF2B5EF4-FFF2-40B4-BE49-F238E27FC236}">
                <a16:creationId xmlns:a16="http://schemas.microsoft.com/office/drawing/2014/main" id="{B82D7872-A6E8-4C53-86CE-3F243F05AB8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596314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19B7-8E1C-455F-8639-68EA1BC9EEBF}"/>
              </a:ext>
            </a:extLst>
          </p:cNvPr>
          <p:cNvSpPr>
            <a:spLocks noGrp="1"/>
          </p:cNvSpPr>
          <p:nvPr>
            <p:ph type="title"/>
          </p:nvPr>
        </p:nvSpPr>
        <p:spPr/>
        <p:txBody>
          <a:bodyPr/>
          <a:lstStyle/>
          <a:p>
            <a:r>
              <a:rPr lang="en-US"/>
              <a:t>Instagram Posts Table | All Pages - 14 of 15</a:t>
            </a:r>
          </a:p>
        </p:txBody>
      </p:sp>
      <p:graphicFrame>
        <p:nvGraphicFramePr>
          <p:cNvPr id="5" name="Table Placeholder 4">
            <a:extLst>
              <a:ext uri="{FF2B5EF4-FFF2-40B4-BE49-F238E27FC236}">
                <a16:creationId xmlns:a16="http://schemas.microsoft.com/office/drawing/2014/main" id="{34463DD2-012F-4724-A00D-FDAE25447F75}"/>
              </a:ext>
            </a:extLst>
          </p:cNvPr>
          <p:cNvGraphicFramePr>
            <a:graphicFrameLocks noGrp="1"/>
          </p:cNvGraphicFramePr>
          <p:nvPr>
            <p:ph type="tbl" sz="quarter" idx="13"/>
            <p:extLst>
              <p:ext uri="{D42A27DB-BD31-4B8C-83A1-F6EECF244321}">
                <p14:modId xmlns:p14="http://schemas.microsoft.com/office/powerpoint/2010/main" val="83883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2292249"/>
                    </a:ext>
                  </a:extLst>
                </a:gridCol>
                <a:gridCol w="1810512">
                  <a:extLst>
                    <a:ext uri="{9D8B030D-6E8A-4147-A177-3AD203B41FA5}">
                      <a16:colId xmlns:a16="http://schemas.microsoft.com/office/drawing/2014/main" val="3339782415"/>
                    </a:ext>
                  </a:extLst>
                </a:gridCol>
                <a:gridCol w="822960">
                  <a:extLst>
                    <a:ext uri="{9D8B030D-6E8A-4147-A177-3AD203B41FA5}">
                      <a16:colId xmlns:a16="http://schemas.microsoft.com/office/drawing/2014/main" val="910742314"/>
                    </a:ext>
                  </a:extLst>
                </a:gridCol>
                <a:gridCol w="822960">
                  <a:extLst>
                    <a:ext uri="{9D8B030D-6E8A-4147-A177-3AD203B41FA5}">
                      <a16:colId xmlns:a16="http://schemas.microsoft.com/office/drawing/2014/main" val="3634468763"/>
                    </a:ext>
                  </a:extLst>
                </a:gridCol>
                <a:gridCol w="822960">
                  <a:extLst>
                    <a:ext uri="{9D8B030D-6E8A-4147-A177-3AD203B41FA5}">
                      <a16:colId xmlns:a16="http://schemas.microsoft.com/office/drawing/2014/main" val="1674116744"/>
                    </a:ext>
                  </a:extLst>
                </a:gridCol>
                <a:gridCol w="822960">
                  <a:extLst>
                    <a:ext uri="{9D8B030D-6E8A-4147-A177-3AD203B41FA5}">
                      <a16:colId xmlns:a16="http://schemas.microsoft.com/office/drawing/2014/main" val="2734930714"/>
                    </a:ext>
                  </a:extLst>
                </a:gridCol>
                <a:gridCol w="822960">
                  <a:extLst>
                    <a:ext uri="{9D8B030D-6E8A-4147-A177-3AD203B41FA5}">
                      <a16:colId xmlns:a16="http://schemas.microsoft.com/office/drawing/2014/main" val="158805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17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verbraucherzentrale.nrw - 2020-04-02 13:18:48</a:t>
                      </a:r>
                      <a:r>
                        <a:rPr kumimoji="0" lang="de-DE" sz="1000" b="0" i="0" u="none" strike="noStrike" kern="1200" cap="none" spc="0" normalizeH="0" baseline="0" noProof="0">
                          <a:ln>
                            <a:noFill/>
                          </a:ln>
                          <a:solidFill>
                            <a:prstClr val="black"/>
                          </a:solidFill>
                          <a:effectLst/>
                          <a:uLnTx/>
                          <a:uFillTx/>
                          <a:latin typeface="+mn-lt"/>
                          <a:ea typeface="+mn-ea"/>
                          <a:cs typeface="+mn-cs"/>
                        </a:rPr>
                        <a:t>
 Coronaviren werden vor allem durch Tröpfcheninfektion weitergegeben, also über die Feuchtigkeit des Atems sowie beim Husten, Niesen oder Sprechen. Mit einer Maske könnt ihr die Menge ausgestoßener Feuchtigkeit verringern, weil sich diese im Stoff ansammelt.
Das bedeutet: Maskenträger können andere Menschen vor einer Tröpfcheninfektion schützen, falls sie selbst das Coronavirus in sich tragen. Außerdem unterbindet der Mundschutz das unwillkürliche Anfassen von Mund und Nase.
Wenn ihr keine Einwegmasken bekommt, könnt ihr sie notfalls selbst nähen und mehrfach tragen. Auch solche Masken sollten mehrlagig sein und an den Rändern gut anliegen. Berührt sie nur an den Bändern und hängt sie zum Trocknen so auf, dass sie frei hängen (z.B. an einem Hängeschrank). Eure Maske solltet ihr mit niemandem tauschen und falls nötig bei mindestens 60 Grad mit Vollwaschmittel waschen. Mehr dazu findet ihr auf unserer Internetseite, den Link wie üblich in unserer Bio.
#corona #coronadeutschland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https://www.instagram.com/p/B-ef6wiguBy/media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5882278"/>
                  </a:ext>
                </a:extLst>
              </a:tr>
            </a:tbl>
          </a:graphicData>
        </a:graphic>
      </p:graphicFrame>
      <p:sp>
        <p:nvSpPr>
          <p:cNvPr id="4" name="Text Placeholder 3">
            <a:extLst>
              <a:ext uri="{FF2B5EF4-FFF2-40B4-BE49-F238E27FC236}">
                <a16:creationId xmlns:a16="http://schemas.microsoft.com/office/drawing/2014/main" id="{5A7801DB-3084-477E-A7EF-13AD5343829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36252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DA16D-0C58-431F-9F6E-02DACF93EB0C}"/>
              </a:ext>
            </a:extLst>
          </p:cNvPr>
          <p:cNvSpPr>
            <a:spLocks noGrp="1"/>
          </p:cNvSpPr>
          <p:nvPr>
            <p:ph type="title"/>
          </p:nvPr>
        </p:nvSpPr>
        <p:spPr/>
        <p:txBody>
          <a:bodyPr/>
          <a:lstStyle/>
          <a:p>
            <a:r>
              <a:rPr lang="en-US"/>
              <a:t>Instagram Posts Table | All Pages - 15 of 15</a:t>
            </a:r>
          </a:p>
        </p:txBody>
      </p:sp>
      <p:graphicFrame>
        <p:nvGraphicFramePr>
          <p:cNvPr id="5" name="Table Placeholder 4">
            <a:extLst>
              <a:ext uri="{FF2B5EF4-FFF2-40B4-BE49-F238E27FC236}">
                <a16:creationId xmlns:a16="http://schemas.microsoft.com/office/drawing/2014/main" id="{B38F11AE-5FB2-49FD-B15B-F7BC4D63D156}"/>
              </a:ext>
            </a:extLst>
          </p:cNvPr>
          <p:cNvGraphicFramePr>
            <a:graphicFrameLocks noGrp="1"/>
          </p:cNvGraphicFramePr>
          <p:nvPr>
            <p:ph type="tbl" sz="quarter" idx="13"/>
            <p:extLst>
              <p:ext uri="{D42A27DB-BD31-4B8C-83A1-F6EECF244321}">
                <p14:modId xmlns:p14="http://schemas.microsoft.com/office/powerpoint/2010/main" val="235430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4972819"/>
                    </a:ext>
                  </a:extLst>
                </a:gridCol>
                <a:gridCol w="1810512">
                  <a:extLst>
                    <a:ext uri="{9D8B030D-6E8A-4147-A177-3AD203B41FA5}">
                      <a16:colId xmlns:a16="http://schemas.microsoft.com/office/drawing/2014/main" val="2883307077"/>
                    </a:ext>
                  </a:extLst>
                </a:gridCol>
                <a:gridCol w="822960">
                  <a:extLst>
                    <a:ext uri="{9D8B030D-6E8A-4147-A177-3AD203B41FA5}">
                      <a16:colId xmlns:a16="http://schemas.microsoft.com/office/drawing/2014/main" val="4248474871"/>
                    </a:ext>
                  </a:extLst>
                </a:gridCol>
                <a:gridCol w="822960">
                  <a:extLst>
                    <a:ext uri="{9D8B030D-6E8A-4147-A177-3AD203B41FA5}">
                      <a16:colId xmlns:a16="http://schemas.microsoft.com/office/drawing/2014/main" val="1302054364"/>
                    </a:ext>
                  </a:extLst>
                </a:gridCol>
                <a:gridCol w="822960">
                  <a:extLst>
                    <a:ext uri="{9D8B030D-6E8A-4147-A177-3AD203B41FA5}">
                      <a16:colId xmlns:a16="http://schemas.microsoft.com/office/drawing/2014/main" val="702113006"/>
                    </a:ext>
                  </a:extLst>
                </a:gridCol>
                <a:gridCol w="822960">
                  <a:extLst>
                    <a:ext uri="{9D8B030D-6E8A-4147-A177-3AD203B41FA5}">
                      <a16:colId xmlns:a16="http://schemas.microsoft.com/office/drawing/2014/main" val="1735779909"/>
                    </a:ext>
                  </a:extLst>
                </a:gridCol>
                <a:gridCol w="822960">
                  <a:extLst>
                    <a:ext uri="{9D8B030D-6E8A-4147-A177-3AD203B41FA5}">
                      <a16:colId xmlns:a16="http://schemas.microsoft.com/office/drawing/2014/main" val="3815687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571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verbraucherzentrale.nrw - 2020-04-01 08:59:00</a:t>
                      </a:r>
                      <a:r>
                        <a:rPr kumimoji="0" lang="en-US" sz="1000" b="0" i="0" u="none" strike="noStrike" kern="1200" cap="none" spc="0" normalizeH="0" baseline="0" noProof="0">
                          <a:ln>
                            <a:noFill/>
                          </a:ln>
                          <a:solidFill>
                            <a:prstClr val="black"/>
                          </a:solidFill>
                          <a:effectLst/>
                          <a:uLnTx/>
                          <a:uFillTx/>
                          <a:latin typeface="+mn-lt"/>
                          <a:ea typeface="+mn-ea"/>
                          <a:cs typeface="+mn-cs"/>
                        </a:rPr>
                        <a:t>
 Passendes Rezept zum April: Spinatsalat mit Champignons
(aus unserem Buch "Vegetarisch Kochen" / www.ratgeber-verbraucherzentrale.de)
Zutaten
2 EL Rapsöl
2 EL dunkler Balsamico
1 EL Sojasoße
200 g junge Spinatblätter
80 g Steinchampignons
Salz, Pfeffer, Salbei gemahlen
1. Aus Öl, Essig und Sojasoße eine Soße rühren und mit Salz,, Pfeffer und gemahlenem Salbei abschmecken.
2. Spinatblätter in mundgerechte Stücke zerpflücken.
3. Champignons in dünne Scheiben schneiden.
4. Das Gemüse mit der vorbereiteten Salatsoße vermischen.
#saisongemüse #gemüse #regional #ausderregion #nachhaltig #saisonal #April #Frühling #Frühlingsrezepte #essen #food #saisonkalender #rezept #spinat #salat #champignons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https://www.instagram.com/p/B-bdZDXAI2r/media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08.05.2020 14:09:07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6743107"/>
                  </a:ext>
                </a:extLst>
              </a:tr>
            </a:tbl>
          </a:graphicData>
        </a:graphic>
      </p:graphicFrame>
      <p:sp>
        <p:nvSpPr>
          <p:cNvPr id="4" name="Text Placeholder 3">
            <a:extLst>
              <a:ext uri="{FF2B5EF4-FFF2-40B4-BE49-F238E27FC236}">
                <a16:creationId xmlns:a16="http://schemas.microsoft.com/office/drawing/2014/main" id="{8036C314-A61F-4D4C-94D5-E79F7DF30FA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5145632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830</Words>
  <Application>Microsoft Office PowerPoint</Application>
  <PresentationFormat>On-screen Show (4:3)</PresentationFormat>
  <Paragraphs>233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Instagram Posts Table | All Pages - 1 of 15</vt:lpstr>
      <vt:lpstr>Instagram Posts Table | All Pages - 2 of 15</vt:lpstr>
      <vt:lpstr>Instagram Posts Table | All Pages - 3 of 15</vt:lpstr>
      <vt:lpstr>Instagram Posts Table | All Pages - 4 of 15</vt:lpstr>
      <vt:lpstr>Instagram Posts Table | All Pages - 5 of 15</vt:lpstr>
      <vt:lpstr>Instagram Posts Table | All Pages - 6 of 15</vt:lpstr>
      <vt:lpstr>Instagram Posts Table | All Pages - 7 of 15</vt:lpstr>
      <vt:lpstr>Instagram Posts Table | All Pages - 8 of 15</vt:lpstr>
      <vt:lpstr>Instagram Posts Table | All Pages - 9 of 15</vt:lpstr>
      <vt:lpstr>Instagram Posts Table | All Pages - 10 of 15</vt:lpstr>
      <vt:lpstr>Instagram Posts Table | All Pages - 11 of 15</vt:lpstr>
      <vt:lpstr>Instagram Posts Table | All Pages - 12 of 15</vt:lpstr>
      <vt:lpstr>Instagram Posts Table | All Pages - 13 of 15</vt:lpstr>
      <vt:lpstr>Instagram Posts Table | All Pages - 14 of 15</vt:lpstr>
      <vt:lpstr>Instagram Posts Table | All Pages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15</dc:title>
  <dc:creator>Frederik Peiniger</dc:creator>
  <cp:lastModifiedBy>Frederik Peiniger</cp:lastModifiedBy>
  <cp:revision>1</cp:revision>
  <dcterms:created xsi:type="dcterms:W3CDTF">2020-05-08T12:29:32Z</dcterms:created>
  <dcterms:modified xsi:type="dcterms:W3CDTF">2020-05-08T12:30:30Z</dcterms:modified>
</cp:coreProperties>
</file>