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Lst>
  <p:sldSz cx="9144000" cy="6858000" type="screen4x3"/>
  <p:notesSz cx="6858000" cy="9144000"/>
  <p:embeddedFontLst>
    <p:embeddedFont>
      <p:font typeface="Calibri" panose="020F0502020204030204" pitchFamily="34" charset="0"/>
      <p:regular r:id="rId6"/>
      <p:bold r:id="rId7"/>
      <p:italic r:id="rId8"/>
      <p:boldItalic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4670E-A285-4C79-9DE7-9578DA5146CD}"/>
              </a:ext>
            </a:extLst>
          </p:cNvPr>
          <p:cNvSpPr>
            <a:spLocks noGrp="1"/>
          </p:cNvSpPr>
          <p:nvPr>
            <p:ph type="title"/>
          </p:nvPr>
        </p:nvSpPr>
        <p:spPr/>
        <p:txBody>
          <a:bodyPr/>
          <a:lstStyle/>
          <a:p>
            <a:r>
              <a:rPr lang="en-US"/>
              <a:t>Overall Top Posts Table | Competitive - Banking - 1 of 4</a:t>
            </a:r>
          </a:p>
        </p:txBody>
      </p:sp>
      <p:graphicFrame>
        <p:nvGraphicFramePr>
          <p:cNvPr id="5" name="Table Placeholder 4">
            <a:extLst>
              <a:ext uri="{FF2B5EF4-FFF2-40B4-BE49-F238E27FC236}">
                <a16:creationId xmlns:a16="http://schemas.microsoft.com/office/drawing/2014/main" id="{60371913-D1AA-4A66-8EA6-A304BAA47A64}"/>
              </a:ext>
            </a:extLst>
          </p:cNvPr>
          <p:cNvGraphicFramePr>
            <a:graphicFrameLocks noGrp="1"/>
          </p:cNvGraphicFramePr>
          <p:nvPr>
            <p:ph type="tbl" sz="quarter" idx="13"/>
            <p:extLst>
              <p:ext uri="{D42A27DB-BD31-4B8C-83A1-F6EECF244321}">
                <p14:modId xmlns:p14="http://schemas.microsoft.com/office/powerpoint/2010/main" val="1601685814"/>
              </p:ext>
            </p:extLst>
          </p:nvPr>
        </p:nvGraphicFramePr>
        <p:xfrm>
          <a:off x="457200" y="1731963"/>
          <a:ext cx="8065008" cy="3931920"/>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23551562"/>
                    </a:ext>
                  </a:extLst>
                </a:gridCol>
                <a:gridCol w="2304288">
                  <a:extLst>
                    <a:ext uri="{9D8B030D-6E8A-4147-A177-3AD203B41FA5}">
                      <a16:colId xmlns:a16="http://schemas.microsoft.com/office/drawing/2014/main" val="445652695"/>
                    </a:ext>
                  </a:extLst>
                </a:gridCol>
                <a:gridCol w="1069848">
                  <a:extLst>
                    <a:ext uri="{9D8B030D-6E8A-4147-A177-3AD203B41FA5}">
                      <a16:colId xmlns:a16="http://schemas.microsoft.com/office/drawing/2014/main" val="3372973141"/>
                    </a:ext>
                  </a:extLst>
                </a:gridCol>
                <a:gridCol w="1069848">
                  <a:extLst>
                    <a:ext uri="{9D8B030D-6E8A-4147-A177-3AD203B41FA5}">
                      <a16:colId xmlns:a16="http://schemas.microsoft.com/office/drawing/2014/main" val="25821376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1469140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Instagram jpmorgan - 2022-05-06 15:45:50</a:t>
                      </a:r>
                      <a:r>
                        <a:rPr kumimoji="0" lang="en-US" sz="1000" b="0" i="0" u="none" strike="noStrike" kern="1200" cap="none" spc="0" normalizeH="0" baseline="0" noProof="0">
                          <a:ln>
                            <a:noFill/>
                          </a:ln>
                          <a:solidFill>
                            <a:prstClr val="black"/>
                          </a:solidFill>
                          <a:effectLst/>
                          <a:uLnTx/>
                          <a:uFillTx/>
                          <a:latin typeface="+mn-lt"/>
                          <a:ea typeface="+mn-ea"/>
                          <a:cs typeface="+mn-cs"/>
                        </a:rPr>
                        <a:t>
 Next stop? Grand Central 🚊 for the world's grandest squash championship. Top athletes from around the world 🌎 compete inside the glass cube for the #1 spot at #ToC2022. Tap our Story to see what makes this tournament 🏆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279937617_1392824054513278_6549103057973133976_n.jpg?_nc_cat=108&amp;ccb=1-7&amp;_nc_sid=8ae9d6&amp;_nc_ohc=QEUyTtOrocAAX-oLsDn&amp;_nc_ht=scontent-iad3-2.cdninstagram.com&amp;edm=AL-3X8kEAAAA&amp;oh=00_AT8XotMNYFrZsWIxNsM6Vdoda-OjtEH2bTg11K3E-TZSug&amp;oe=62A2700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0.7530 %</a:t>
                      </a:r>
                    </a:p>
                  </a:txBody>
                  <a:tcPr/>
                </a:tc>
                <a:extLst>
                  <a:ext uri="{0D108BD9-81ED-4DB2-BD59-A6C34878D82A}">
                    <a16:rowId xmlns:a16="http://schemas.microsoft.com/office/drawing/2014/main" val="1851694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Instagram bankofamerica - 2022-05-09 01:00:34</a:t>
                      </a:r>
                      <a:r>
                        <a:rPr kumimoji="0" lang="en-US" sz="1000" b="0" i="0" u="none" strike="noStrike" kern="1200" cap="none" spc="0" normalizeH="0" baseline="0" noProof="0">
                          <a:ln>
                            <a:noFill/>
                          </a:ln>
                          <a:solidFill>
                            <a:prstClr val="black"/>
                          </a:solidFill>
                          <a:effectLst/>
                          <a:uLnTx/>
                          <a:uFillTx/>
                          <a:latin typeface="+mn-lt"/>
                          <a:ea typeface="+mn-ea"/>
                          <a:cs typeface="+mn-cs"/>
                        </a:rPr>
                        <a:t>
 Wishing all mothers a #HappyMothersDay from the top of our headquarters building in Charlotte, NC.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280193544_510704674135594_5501590921156083845_n.jpg?_nc_cat=107&amp;ccb=1-7&amp;_nc_sid=8ae9d6&amp;_nc_ohc=A7_J9qPQwhAAX8VhX-K&amp;_nc_ht=scontent-iad3-1.cdninstagram.com&amp;edm=AL-3X8kEAAAA&amp;oh=00_AT-jTRcqAfLAi5MPc015OE2FbXNGF3f1htSJS5B9qQsrpw&amp;oe=62A39515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0.6055 %</a:t>
                      </a:r>
                    </a:p>
                  </a:txBody>
                  <a:tcPr/>
                </a:tc>
                <a:extLst>
                  <a:ext uri="{0D108BD9-81ED-4DB2-BD59-A6C34878D82A}">
                    <a16:rowId xmlns:a16="http://schemas.microsoft.com/office/drawing/2014/main" val="3419374208"/>
                  </a:ext>
                </a:extLst>
              </a:tr>
            </a:tbl>
          </a:graphicData>
        </a:graphic>
      </p:graphicFrame>
      <p:sp>
        <p:nvSpPr>
          <p:cNvPr id="4" name="Text Placeholder 3">
            <a:extLst>
              <a:ext uri="{FF2B5EF4-FFF2-40B4-BE49-F238E27FC236}">
                <a16:creationId xmlns:a16="http://schemas.microsoft.com/office/drawing/2014/main" id="{D251E8CD-4296-468E-9F38-5307720DA8C0}"/>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3879918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A2BE8-36B4-4546-993D-3B72FB796728}"/>
              </a:ext>
            </a:extLst>
          </p:cNvPr>
          <p:cNvSpPr>
            <a:spLocks noGrp="1"/>
          </p:cNvSpPr>
          <p:nvPr>
            <p:ph type="title"/>
          </p:nvPr>
        </p:nvSpPr>
        <p:spPr/>
        <p:txBody>
          <a:bodyPr/>
          <a:lstStyle/>
          <a:p>
            <a:r>
              <a:rPr lang="en-US"/>
              <a:t>Overall Top Posts Table | Competitive - Banking - 2 of 4</a:t>
            </a:r>
          </a:p>
        </p:txBody>
      </p:sp>
      <p:graphicFrame>
        <p:nvGraphicFramePr>
          <p:cNvPr id="5" name="Table Placeholder 4">
            <a:extLst>
              <a:ext uri="{FF2B5EF4-FFF2-40B4-BE49-F238E27FC236}">
                <a16:creationId xmlns:a16="http://schemas.microsoft.com/office/drawing/2014/main" id="{776EF351-0C68-4A84-B1E3-DE3B8CB9416D}"/>
              </a:ext>
            </a:extLst>
          </p:cNvPr>
          <p:cNvGraphicFramePr>
            <a:graphicFrameLocks noGrp="1"/>
          </p:cNvGraphicFramePr>
          <p:nvPr>
            <p:ph type="tbl" sz="quarter" idx="13"/>
            <p:extLst>
              <p:ext uri="{D42A27DB-BD31-4B8C-83A1-F6EECF244321}">
                <p14:modId xmlns:p14="http://schemas.microsoft.com/office/powerpoint/2010/main" val="35220049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3401021"/>
                    </a:ext>
                  </a:extLst>
                </a:gridCol>
                <a:gridCol w="2304288">
                  <a:extLst>
                    <a:ext uri="{9D8B030D-6E8A-4147-A177-3AD203B41FA5}">
                      <a16:colId xmlns:a16="http://schemas.microsoft.com/office/drawing/2014/main" val="3302753035"/>
                    </a:ext>
                  </a:extLst>
                </a:gridCol>
                <a:gridCol w="1069848">
                  <a:extLst>
                    <a:ext uri="{9D8B030D-6E8A-4147-A177-3AD203B41FA5}">
                      <a16:colId xmlns:a16="http://schemas.microsoft.com/office/drawing/2014/main" val="495830134"/>
                    </a:ext>
                  </a:extLst>
                </a:gridCol>
                <a:gridCol w="1069848">
                  <a:extLst>
                    <a:ext uri="{9D8B030D-6E8A-4147-A177-3AD203B41FA5}">
                      <a16:colId xmlns:a16="http://schemas.microsoft.com/office/drawing/2014/main" val="2729052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3569448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Instagram goldmansachs - 2022-05-16 20:09:35</a:t>
                      </a:r>
                      <a:r>
                        <a:rPr kumimoji="0" lang="en-US" sz="1000" b="0" i="0" u="none" strike="noStrike" kern="1200" cap="none" spc="0" normalizeH="0" baseline="0" noProof="0">
                          <a:ln>
                            <a:noFill/>
                          </a:ln>
                          <a:solidFill>
                            <a:prstClr val="black"/>
                          </a:solidFill>
                          <a:effectLst/>
                          <a:uLnTx/>
                          <a:uFillTx/>
                          <a:latin typeface="+mn-lt"/>
                          <a:ea typeface="+mn-ea"/>
                          <a:cs typeface="+mn-cs"/>
                        </a:rPr>
                        <a:t>
 👋 Meet our people! We’re so excited to share this year’s People Strategy Report, “Delivering Excellence Together.”
Our people are our most important asset, and we believe they’re extraordinary. Learn more about our people strategy and how it’s fundamental to driving success at every level across our business via the 🔗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280875600_3104700809778392_2751390907861283784_n.jpg?_nc_cat=106&amp;ccb=1-7&amp;_nc_sid=8ae9d6&amp;_nc_ohc=C9tdwl8f7akAX96dOPP&amp;_nc_ht=scontent-iad3-2.cdninstagram.com&amp;edm=AL-3X8kEAAAA&amp;oh=00_AT_vcr8FtdUWh1D6QNSDPX9oaLJEJm4zhBtkN2o1ifa9mg&amp;oe=62A3BB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0.5701 %</a:t>
                      </a:r>
                    </a:p>
                  </a:txBody>
                  <a:tcPr/>
                </a:tc>
                <a:extLst>
                  <a:ext uri="{0D108BD9-81ED-4DB2-BD59-A6C34878D82A}">
                    <a16:rowId xmlns:a16="http://schemas.microsoft.com/office/drawing/2014/main" val="1958491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Instagram citi - 2022-05-18 17:07:18</a:t>
                      </a:r>
                      <a:r>
                        <a:rPr kumimoji="0" lang="en-US" sz="1000" b="0" i="0" u="none" strike="noStrike" kern="1200" cap="none" spc="0" normalizeH="0" baseline="0" noProof="0">
                          <a:ln>
                            <a:noFill/>
                          </a:ln>
                          <a:solidFill>
                            <a:prstClr val="black"/>
                          </a:solidFill>
                          <a:effectLst/>
                          <a:uLnTx/>
                          <a:uFillTx/>
                          <a:latin typeface="+mn-lt"/>
                          <a:ea typeface="+mn-ea"/>
                          <a:cs typeface="+mn-cs"/>
                        </a:rPr>
                        <a:t>
 We’re proud to see that the new flagship branch at our global headquarters in NYC was named an honoree by interiordesignmag. The unique concept space underscores Citi’s commitment to bringing the future of banking to our customers and the communities we serve.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281825281_507606747719331_2630154118491943475_n.jpg?_nc_cat=111&amp;ccb=1-7&amp;_nc_sid=8ae9d6&amp;_nc_ohc=Dcd_3wgbklEAX_nQGJ8&amp;_nc_ht=scontent-iad3-2.cdninstagram.com&amp;edm=AL-3X8kEAAAA&amp;oh=00_AT9FDGvmlOS2IXMLQtlrAR8tp3Z64OrQfJA9kvmo0SAcGA&amp;oe=62A33360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0.4622 %</a:t>
                      </a:r>
                    </a:p>
                  </a:txBody>
                  <a:tcPr/>
                </a:tc>
                <a:extLst>
                  <a:ext uri="{0D108BD9-81ED-4DB2-BD59-A6C34878D82A}">
                    <a16:rowId xmlns:a16="http://schemas.microsoft.com/office/drawing/2014/main" val="2196355805"/>
                  </a:ext>
                </a:extLst>
              </a:tr>
            </a:tbl>
          </a:graphicData>
        </a:graphic>
      </p:graphicFrame>
      <p:sp>
        <p:nvSpPr>
          <p:cNvPr id="4" name="Text Placeholder 3">
            <a:extLst>
              <a:ext uri="{FF2B5EF4-FFF2-40B4-BE49-F238E27FC236}">
                <a16:creationId xmlns:a16="http://schemas.microsoft.com/office/drawing/2014/main" id="{002D68B0-ED6E-4847-9379-83B689BFCEF4}"/>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28382457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7E2AC-77A9-4D4F-8FB9-BBC5BFB78281}"/>
              </a:ext>
            </a:extLst>
          </p:cNvPr>
          <p:cNvSpPr>
            <a:spLocks noGrp="1"/>
          </p:cNvSpPr>
          <p:nvPr>
            <p:ph type="title"/>
          </p:nvPr>
        </p:nvSpPr>
        <p:spPr/>
        <p:txBody>
          <a:bodyPr/>
          <a:lstStyle/>
          <a:p>
            <a:r>
              <a:rPr lang="en-US"/>
              <a:t>Overall Top Posts Table | Competitive - Banking - 3 of 4</a:t>
            </a:r>
          </a:p>
        </p:txBody>
      </p:sp>
      <p:graphicFrame>
        <p:nvGraphicFramePr>
          <p:cNvPr id="5" name="Table Placeholder 4">
            <a:extLst>
              <a:ext uri="{FF2B5EF4-FFF2-40B4-BE49-F238E27FC236}">
                <a16:creationId xmlns:a16="http://schemas.microsoft.com/office/drawing/2014/main" id="{27E5A7C4-86A5-4EC9-997E-BDDB52C28A18}"/>
              </a:ext>
            </a:extLst>
          </p:cNvPr>
          <p:cNvGraphicFramePr>
            <a:graphicFrameLocks noGrp="1"/>
          </p:cNvGraphicFramePr>
          <p:nvPr>
            <p:ph type="tbl" sz="quarter" idx="13"/>
            <p:extLst>
              <p:ext uri="{D42A27DB-BD31-4B8C-83A1-F6EECF244321}">
                <p14:modId xmlns:p14="http://schemas.microsoft.com/office/powerpoint/2010/main" val="3594263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6475630"/>
                    </a:ext>
                  </a:extLst>
                </a:gridCol>
                <a:gridCol w="2304288">
                  <a:extLst>
                    <a:ext uri="{9D8B030D-6E8A-4147-A177-3AD203B41FA5}">
                      <a16:colId xmlns:a16="http://schemas.microsoft.com/office/drawing/2014/main" val="383760560"/>
                    </a:ext>
                  </a:extLst>
                </a:gridCol>
                <a:gridCol w="1069848">
                  <a:extLst>
                    <a:ext uri="{9D8B030D-6E8A-4147-A177-3AD203B41FA5}">
                      <a16:colId xmlns:a16="http://schemas.microsoft.com/office/drawing/2014/main" val="402239226"/>
                    </a:ext>
                  </a:extLst>
                </a:gridCol>
                <a:gridCol w="1069848">
                  <a:extLst>
                    <a:ext uri="{9D8B030D-6E8A-4147-A177-3AD203B41FA5}">
                      <a16:colId xmlns:a16="http://schemas.microsoft.com/office/drawing/2014/main" val="34816713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3881893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Instagram morgan.stanley - 2022-05-02 13:00:59</a:t>
                      </a:r>
                      <a:r>
                        <a:rPr kumimoji="0" lang="en-US" sz="1000" b="0" i="0" u="none" strike="noStrike" kern="1200" cap="none" spc="0" normalizeH="0" baseline="0" noProof="0">
                          <a:ln>
                            <a:noFill/>
                          </a:ln>
                          <a:solidFill>
                            <a:prstClr val="black"/>
                          </a:solidFill>
                          <a:effectLst/>
                          <a:uLnTx/>
                          <a:uFillTx/>
                          <a:latin typeface="+mn-lt"/>
                          <a:ea typeface="+mn-ea"/>
                          <a:cs typeface="+mn-cs"/>
                        </a:rPr>
                        <a:t>
 Happy Asian American &amp; Pacific Islander Heritage Month! Join us as we stand together in solidarity and celebrate the diversity of our community and traditions shared by members of Morgan Stanley’s Asian Employee Network. #APAHM #AAPIHM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279657786_350826927112184_6601033473142860129_n.jpg?_nc_cat=104&amp;ccb=1-7&amp;_nc_sid=8ae9d6&amp;_nc_ohc=lga0t6c-dewAX83U6lA&amp;_nc_ht=scontent-iad3-2.cdninstagram.com&amp;edm=AL-3X8kEAAAA&amp;oh=00_AT_0W2Xm92XX0jXqVGLByo67RTG3jrV3UMJQNdpeYkaCYQ&amp;oe=62A2A04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0.4251 %</a:t>
                      </a:r>
                    </a:p>
                  </a:txBody>
                  <a:tcPr/>
                </a:tc>
                <a:extLst>
                  <a:ext uri="{0D108BD9-81ED-4DB2-BD59-A6C34878D82A}">
                    <a16:rowId xmlns:a16="http://schemas.microsoft.com/office/drawing/2014/main" val="2500813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Twitter @Citi - 2022-05-06 14:05:03</a:t>
                      </a:r>
                      <a:r>
                        <a:rPr kumimoji="0" lang="en-US" sz="1000" b="0" i="0" u="none" strike="noStrike" kern="1200" cap="none" spc="0" normalizeH="0" baseline="0" noProof="0">
                          <a:ln>
                            <a:noFill/>
                          </a:ln>
                          <a:solidFill>
                            <a:prstClr val="black"/>
                          </a:solidFill>
                          <a:effectLst/>
                          <a:uLnTx/>
                          <a:uFillTx/>
                          <a:latin typeface="+mn-lt"/>
                          <a:ea typeface="+mn-ea"/>
                          <a:cs typeface="+mn-cs"/>
                        </a:rPr>
                        <a:t>
 “There’s a new ‘S’ in ESG. Security.” CEO Jane Fraser shares her views on the global outlook at @MilkenInstitute #MIGlobal. Learn more: https://t.co/QstXRmOppb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https://pbs.twimg.com/amplify_video_thumb/1522578137699295235/img/OF7Stg38e7DbonZ6.jpg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0.0431 %</a:t>
                      </a:r>
                    </a:p>
                  </a:txBody>
                  <a:tcPr/>
                </a:tc>
                <a:extLst>
                  <a:ext uri="{0D108BD9-81ED-4DB2-BD59-A6C34878D82A}">
                    <a16:rowId xmlns:a16="http://schemas.microsoft.com/office/drawing/2014/main" val="3704749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Twitter @BankofAmerica - 2022-05-30 14:00:01</a:t>
                      </a:r>
                      <a:r>
                        <a:rPr kumimoji="0" lang="en-US" sz="1000" b="0" i="0" u="none" strike="noStrike" kern="1200" cap="none" spc="0" normalizeH="0" baseline="0" noProof="0">
                          <a:ln>
                            <a:noFill/>
                          </a:ln>
                          <a:solidFill>
                            <a:prstClr val="black"/>
                          </a:solidFill>
                          <a:effectLst/>
                          <a:uLnTx/>
                          <a:uFillTx/>
                          <a:latin typeface="+mn-lt"/>
                          <a:ea typeface="+mn-ea"/>
                          <a:cs typeface="+mn-cs"/>
                        </a:rPr>
                        <a:t>
 Thank you to the brave individuals who made the ultimate sacrifice for our freedom. This Memorial Day, and every day, we recognize and honor you. 🇺🇸‍ https://t.co/RHhH0Abk7l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https://pbs.twimg.com/media/FUApL4MWAAEakcx.jpg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0.0209 %</a:t>
                      </a:r>
                    </a:p>
                  </a:txBody>
                  <a:tcPr/>
                </a:tc>
                <a:extLst>
                  <a:ext uri="{0D108BD9-81ED-4DB2-BD59-A6C34878D82A}">
                    <a16:rowId xmlns:a16="http://schemas.microsoft.com/office/drawing/2014/main" val="805257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Twitter @MorganStanley - 2022-05-15 14:00:01</a:t>
                      </a:r>
                      <a:r>
                        <a:rPr kumimoji="0" lang="en-US" sz="1000" b="0" i="0" u="none" strike="noStrike" kern="1200" cap="none" spc="0" normalizeH="0" baseline="0" noProof="0">
                          <a:ln>
                            <a:noFill/>
                          </a:ln>
                          <a:solidFill>
                            <a:prstClr val="black"/>
                          </a:solidFill>
                          <a:effectLst/>
                          <a:uLnTx/>
                          <a:uFillTx/>
                          <a:latin typeface="+mn-lt"/>
                          <a:ea typeface="+mn-ea"/>
                          <a:cs typeface="+mn-cs"/>
                        </a:rPr>
                        <a:t>
 Should interest rates and inflation (mostly) be ignored?  Is index concentration a big risk for passive indexing? Find out in the inaugural issue of Opportunity Optimum. https://t.co/3GQIaWa6rr https://t.co/GKJGvA17wa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https://pbs.twimg.com/media/FSzd84jWUAA6umt.jpg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0.0178 %</a:t>
                      </a:r>
                    </a:p>
                  </a:txBody>
                  <a:tcPr/>
                </a:tc>
                <a:extLst>
                  <a:ext uri="{0D108BD9-81ED-4DB2-BD59-A6C34878D82A}">
                    <a16:rowId xmlns:a16="http://schemas.microsoft.com/office/drawing/2014/main" val="4108724393"/>
                  </a:ext>
                </a:extLst>
              </a:tr>
            </a:tbl>
          </a:graphicData>
        </a:graphic>
      </p:graphicFrame>
      <p:sp>
        <p:nvSpPr>
          <p:cNvPr id="4" name="Text Placeholder 3">
            <a:extLst>
              <a:ext uri="{FF2B5EF4-FFF2-40B4-BE49-F238E27FC236}">
                <a16:creationId xmlns:a16="http://schemas.microsoft.com/office/drawing/2014/main" id="{065F43C2-374A-4C94-B0F8-05E704969187}"/>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9791210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DD669-26A4-462D-BEF0-5FFAE764A9D4}"/>
              </a:ext>
            </a:extLst>
          </p:cNvPr>
          <p:cNvSpPr>
            <a:spLocks noGrp="1"/>
          </p:cNvSpPr>
          <p:nvPr>
            <p:ph type="title"/>
          </p:nvPr>
        </p:nvSpPr>
        <p:spPr/>
        <p:txBody>
          <a:bodyPr/>
          <a:lstStyle/>
          <a:p>
            <a:r>
              <a:rPr lang="en-US"/>
              <a:t>Overall Top Posts Table | Competitive - Banking - 4 of 4</a:t>
            </a:r>
          </a:p>
        </p:txBody>
      </p:sp>
      <p:graphicFrame>
        <p:nvGraphicFramePr>
          <p:cNvPr id="5" name="Table Placeholder 4">
            <a:extLst>
              <a:ext uri="{FF2B5EF4-FFF2-40B4-BE49-F238E27FC236}">
                <a16:creationId xmlns:a16="http://schemas.microsoft.com/office/drawing/2014/main" id="{A578F547-C676-4A2F-8D23-D1D9DF88BDC8}"/>
              </a:ext>
            </a:extLst>
          </p:cNvPr>
          <p:cNvGraphicFramePr>
            <a:graphicFrameLocks noGrp="1"/>
          </p:cNvGraphicFramePr>
          <p:nvPr>
            <p:ph type="tbl" sz="quarter" idx="13"/>
            <p:extLst>
              <p:ext uri="{D42A27DB-BD31-4B8C-83A1-F6EECF244321}">
                <p14:modId xmlns:p14="http://schemas.microsoft.com/office/powerpoint/2010/main" val="7308783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43091878"/>
                    </a:ext>
                  </a:extLst>
                </a:gridCol>
                <a:gridCol w="2304288">
                  <a:extLst>
                    <a:ext uri="{9D8B030D-6E8A-4147-A177-3AD203B41FA5}">
                      <a16:colId xmlns:a16="http://schemas.microsoft.com/office/drawing/2014/main" val="2703986805"/>
                    </a:ext>
                  </a:extLst>
                </a:gridCol>
                <a:gridCol w="1069848">
                  <a:extLst>
                    <a:ext uri="{9D8B030D-6E8A-4147-A177-3AD203B41FA5}">
                      <a16:colId xmlns:a16="http://schemas.microsoft.com/office/drawing/2014/main" val="1239991989"/>
                    </a:ext>
                  </a:extLst>
                </a:gridCol>
                <a:gridCol w="1069848">
                  <a:extLst>
                    <a:ext uri="{9D8B030D-6E8A-4147-A177-3AD203B41FA5}">
                      <a16:colId xmlns:a16="http://schemas.microsoft.com/office/drawing/2014/main" val="24155474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3503092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Twitter @jpmorgan - 2022-05-26 18:45:05</a:t>
                      </a:r>
                      <a:r>
                        <a:rPr kumimoji="0" lang="en-US" sz="1000" b="0" i="0" u="none" strike="noStrike" kern="1200" cap="none" spc="0" normalizeH="0" baseline="0" noProof="0">
                          <a:ln>
                            <a:noFill/>
                          </a:ln>
                          <a:solidFill>
                            <a:prstClr val="black"/>
                          </a:solidFill>
                          <a:effectLst/>
                          <a:uLnTx/>
                          <a:uFillTx/>
                          <a:latin typeface="+mn-lt"/>
                          <a:ea typeface="+mn-ea"/>
                          <a:cs typeface="+mn-cs"/>
                        </a:rPr>
                        <a:t>
 A summer tradition of two-plus decades continues with the release of J.P. Morgan's Summer Reading List ☀️📚. Explore the adventures, discoveries, and new ideas that connect us. https://t.co/aTGulgbsKP https://t.co/hjyHjrYktY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https://pbs.twimg.com/media/FTtIr4YUAAEy3zO.jpg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0.0122 %</a:t>
                      </a:r>
                    </a:p>
                  </a:txBody>
                  <a:tcPr/>
                </a:tc>
                <a:extLst>
                  <a:ext uri="{0D108BD9-81ED-4DB2-BD59-A6C34878D82A}">
                    <a16:rowId xmlns:a16="http://schemas.microsoft.com/office/drawing/2014/main" val="616425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Twitter @GoldmanSachs - 2022-05-06 17:00:21</a:t>
                      </a:r>
                      <a:r>
                        <a:rPr kumimoji="0" lang="en-US" sz="1000" b="0" i="0" u="none" strike="noStrike" kern="1200" cap="none" spc="0" normalizeH="0" baseline="0" noProof="0">
                          <a:ln>
                            <a:noFill/>
                          </a:ln>
                          <a:solidFill>
                            <a:prstClr val="black"/>
                          </a:solidFill>
                          <a:effectLst/>
                          <a:uLnTx/>
                          <a:uFillTx/>
                          <a:latin typeface="+mn-lt"/>
                          <a:ea typeface="+mn-ea"/>
                          <a:cs typeface="+mn-cs"/>
                        </a:rPr>
                        <a:t>
 Your name can tell a deep story of family, culture and heritage. This Asian Heritage Month, we celebrate the rich and unique stories behind our colleagues’ names. Carlos, Jia, Nayeema, Phillip &amp;amp; Sayali tell us the significance of their names to their identities. #MyNameMyHeritage https://t.co/vIcHxReG4f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https://pbs.twimg.com/media/FSFw6gfWQAMorin.png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0.0109 %</a:t>
                      </a:r>
                    </a:p>
                  </a:txBody>
                  <a:tcPr/>
                </a:tc>
                <a:extLst>
                  <a:ext uri="{0D108BD9-81ED-4DB2-BD59-A6C34878D82A}">
                    <a16:rowId xmlns:a16="http://schemas.microsoft.com/office/drawing/2014/main" val="3282858193"/>
                  </a:ext>
                </a:extLst>
              </a:tr>
            </a:tbl>
          </a:graphicData>
        </a:graphic>
      </p:graphicFrame>
      <p:sp>
        <p:nvSpPr>
          <p:cNvPr id="4" name="Text Placeholder 3">
            <a:extLst>
              <a:ext uri="{FF2B5EF4-FFF2-40B4-BE49-F238E27FC236}">
                <a16:creationId xmlns:a16="http://schemas.microsoft.com/office/drawing/2014/main" id="{35FF7A17-876E-4630-8ABA-B7BA1B93957A}"/>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291121255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559</Words>
  <Application>Microsoft Office PowerPoint</Application>
  <PresentationFormat>On-screen Show (4:3)</PresentationFormat>
  <Paragraphs>64</Paragraphs>
  <Slides>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quintly_template</vt:lpstr>
      <vt:lpstr>Overall Top Posts Table | Competitive - Banking - 1 of 4</vt:lpstr>
      <vt:lpstr>Overall Top Posts Table | Competitive - Banking - 2 of 4</vt:lpstr>
      <vt:lpstr>Overall Top Posts Table | Competitive - Banking - 3 of 4</vt:lpstr>
      <vt:lpstr>Overall Top Posts Table | Competitive - Banking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Overall Top Posts Table | Competitive - Banking - 1 of 4</dc:title>
  <dc:creator>Administrator</dc:creator>
  <cp:lastModifiedBy>Administrator</cp:lastModifiedBy>
  <cp:revision>1</cp:revision>
  <dcterms:created xsi:type="dcterms:W3CDTF">2022-06-06T14:01:16Z</dcterms:created>
  <dcterms:modified xsi:type="dcterms:W3CDTF">2022-06-06T14:01:32Z</dcterms:modified>
</cp:coreProperties>
</file>