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F2E4F-FBB5-4AC9-92B7-A1191F38C754}"/>
              </a:ext>
            </a:extLst>
          </p:cNvPr>
          <p:cNvSpPr>
            <a:spLocks noGrp="1"/>
          </p:cNvSpPr>
          <p:nvPr>
            <p:ph type="ctrTitle"/>
          </p:nvPr>
        </p:nvSpPr>
        <p:spPr/>
        <p:txBody>
          <a:bodyPr/>
          <a:lstStyle/>
          <a:p>
            <a:r>
              <a:rPr lang="en-US"/>
              <a:t>Aral Weekly Dashboard</a:t>
            </a:r>
          </a:p>
        </p:txBody>
      </p:sp>
      <p:sp>
        <p:nvSpPr>
          <p:cNvPr id="3" name="Subtitle 2">
            <a:extLst>
              <a:ext uri="{FF2B5EF4-FFF2-40B4-BE49-F238E27FC236}">
                <a16:creationId xmlns:a16="http://schemas.microsoft.com/office/drawing/2014/main" id="{9821D648-6735-4D4B-9E93-79406925CB9C}"/>
              </a:ext>
            </a:extLst>
          </p:cNvPr>
          <p:cNvSpPr>
            <a:spLocks noGrp="1"/>
          </p:cNvSpPr>
          <p:nvPr>
            <p:ph type="subTitle" idx="1"/>
          </p:nvPr>
        </p:nvSpPr>
        <p:spPr/>
        <p:txBody>
          <a:bodyPr/>
          <a:lstStyle/>
          <a:p>
            <a:r>
              <a:rPr lang="en-US"/>
              <a:t>Ray Sono AG</a:t>
            </a:r>
          </a:p>
        </p:txBody>
      </p:sp>
    </p:spTree>
    <p:extLst>
      <p:ext uri="{BB962C8B-B14F-4D97-AF65-F5344CB8AC3E}">
        <p14:creationId xmlns:p14="http://schemas.microsoft.com/office/powerpoint/2010/main" val="4086854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9FA20-97B7-4D2A-82E2-C3A992487931}"/>
              </a:ext>
            </a:extLst>
          </p:cNvPr>
          <p:cNvSpPr>
            <a:spLocks noGrp="1"/>
          </p:cNvSpPr>
          <p:nvPr>
            <p:ph type="title"/>
          </p:nvPr>
        </p:nvSpPr>
        <p:spPr/>
        <p:txBody>
          <a:bodyPr/>
          <a:lstStyle/>
          <a:p>
            <a:r>
              <a:rPr lang="en-US"/>
              <a:t>Facebook Own Posts &amp; Shares Table | Aral AG - 1 of 7</a:t>
            </a:r>
          </a:p>
        </p:txBody>
      </p:sp>
      <p:graphicFrame>
        <p:nvGraphicFramePr>
          <p:cNvPr id="5" name="Table Placeholder 4">
            <a:extLst>
              <a:ext uri="{FF2B5EF4-FFF2-40B4-BE49-F238E27FC236}">
                <a16:creationId xmlns:a16="http://schemas.microsoft.com/office/drawing/2014/main" id="{D45D958C-4A37-439E-A651-B7098A7760DD}"/>
              </a:ext>
            </a:extLst>
          </p:cNvPr>
          <p:cNvGraphicFramePr>
            <a:graphicFrameLocks noGrp="1"/>
          </p:cNvGraphicFramePr>
          <p:nvPr>
            <p:ph type="tbl" sz="quarter" idx="13"/>
            <p:extLst>
              <p:ext uri="{D42A27DB-BD31-4B8C-83A1-F6EECF244321}">
                <p14:modId xmlns:p14="http://schemas.microsoft.com/office/powerpoint/2010/main" val="153171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6227053"/>
                    </a:ext>
                  </a:extLst>
                </a:gridCol>
                <a:gridCol w="1810512">
                  <a:extLst>
                    <a:ext uri="{9D8B030D-6E8A-4147-A177-3AD203B41FA5}">
                      <a16:colId xmlns:a16="http://schemas.microsoft.com/office/drawing/2014/main" val="1071000993"/>
                    </a:ext>
                  </a:extLst>
                </a:gridCol>
                <a:gridCol w="411480">
                  <a:extLst>
                    <a:ext uri="{9D8B030D-6E8A-4147-A177-3AD203B41FA5}">
                      <a16:colId xmlns:a16="http://schemas.microsoft.com/office/drawing/2014/main" val="2035522945"/>
                    </a:ext>
                  </a:extLst>
                </a:gridCol>
                <a:gridCol w="411480">
                  <a:extLst>
                    <a:ext uri="{9D8B030D-6E8A-4147-A177-3AD203B41FA5}">
                      <a16:colId xmlns:a16="http://schemas.microsoft.com/office/drawing/2014/main" val="1523368986"/>
                    </a:ext>
                  </a:extLst>
                </a:gridCol>
                <a:gridCol w="411480">
                  <a:extLst>
                    <a:ext uri="{9D8B030D-6E8A-4147-A177-3AD203B41FA5}">
                      <a16:colId xmlns:a16="http://schemas.microsoft.com/office/drawing/2014/main" val="4269771534"/>
                    </a:ext>
                  </a:extLst>
                </a:gridCol>
                <a:gridCol w="411480">
                  <a:extLst>
                    <a:ext uri="{9D8B030D-6E8A-4147-A177-3AD203B41FA5}">
                      <a16:colId xmlns:a16="http://schemas.microsoft.com/office/drawing/2014/main" val="197246759"/>
                    </a:ext>
                  </a:extLst>
                </a:gridCol>
                <a:gridCol w="411480">
                  <a:extLst>
                    <a:ext uri="{9D8B030D-6E8A-4147-A177-3AD203B41FA5}">
                      <a16:colId xmlns:a16="http://schemas.microsoft.com/office/drawing/2014/main" val="1132868371"/>
                    </a:ext>
                  </a:extLst>
                </a:gridCol>
                <a:gridCol w="411480">
                  <a:extLst>
                    <a:ext uri="{9D8B030D-6E8A-4147-A177-3AD203B41FA5}">
                      <a16:colId xmlns:a16="http://schemas.microsoft.com/office/drawing/2014/main" val="3760255389"/>
                    </a:ext>
                  </a:extLst>
                </a:gridCol>
                <a:gridCol w="411480">
                  <a:extLst>
                    <a:ext uri="{9D8B030D-6E8A-4147-A177-3AD203B41FA5}">
                      <a16:colId xmlns:a16="http://schemas.microsoft.com/office/drawing/2014/main" val="2415683849"/>
                    </a:ext>
                  </a:extLst>
                </a:gridCol>
                <a:gridCol w="411480">
                  <a:extLst>
                    <a:ext uri="{9D8B030D-6E8A-4147-A177-3AD203B41FA5}">
                      <a16:colId xmlns:a16="http://schemas.microsoft.com/office/drawing/2014/main" val="241446305"/>
                    </a:ext>
                  </a:extLst>
                </a:gridCol>
                <a:gridCol w="411480">
                  <a:extLst>
                    <a:ext uri="{9D8B030D-6E8A-4147-A177-3AD203B41FA5}">
                      <a16:colId xmlns:a16="http://schemas.microsoft.com/office/drawing/2014/main" val="1729018632"/>
                    </a:ext>
                  </a:extLst>
                </a:gridCol>
                <a:gridCol w="411480">
                  <a:extLst>
                    <a:ext uri="{9D8B030D-6E8A-4147-A177-3AD203B41FA5}">
                      <a16:colId xmlns:a16="http://schemas.microsoft.com/office/drawing/2014/main" val="2330289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258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 AG - 2021-05-19 16:30:00</a:t>
                      </a:r>
                      <a:r>
                        <a:rPr kumimoji="0" lang="de-DE" sz="1000" b="0" i="0" u="none" strike="noStrike" kern="1200" cap="none" spc="0" normalizeH="0" baseline="0" noProof="0">
                          <a:ln>
                            <a:noFill/>
                          </a:ln>
                          <a:solidFill>
                            <a:prstClr val="black"/>
                          </a:solidFill>
                          <a:effectLst/>
                          <a:uLnTx/>
                          <a:uFillTx/>
                          <a:latin typeface="+mn-lt"/>
                          <a:ea typeface="+mn-ea"/>
                          <a:cs typeface="+mn-cs"/>
                        </a:rPr>
                        <a:t>
 Die wohl wichtigste Frage beim Autokauf: 
Magst du eher große 🚙 oder schnuckelige 🚗 Autos?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p720x720/187472556_1959094027582313_1398338302279378169_n.jpg?_nc_cat=107&amp;ccb=1-3&amp;_nc_sid=8024bb&amp;_nc_ohc=Ya01dW-eEAoAX-JWaWt&amp;_nc_ht=scontent-iad3-2.xx&amp;tp=6&amp;oh=3d084609598933e8f1691ac84ecaf640&amp;oe=60D29F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3651226"/>
                  </a:ext>
                </a:extLst>
              </a:tr>
            </a:tbl>
          </a:graphicData>
        </a:graphic>
      </p:graphicFrame>
      <p:sp>
        <p:nvSpPr>
          <p:cNvPr id="4" name="Text Placeholder 3">
            <a:extLst>
              <a:ext uri="{FF2B5EF4-FFF2-40B4-BE49-F238E27FC236}">
                <a16:creationId xmlns:a16="http://schemas.microsoft.com/office/drawing/2014/main" id="{B309831A-C459-4BBC-9774-CE67EC87D68D}"/>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690769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E8956-2485-4FB6-9A89-CD276D82D9D6}"/>
              </a:ext>
            </a:extLst>
          </p:cNvPr>
          <p:cNvSpPr>
            <a:spLocks noGrp="1"/>
          </p:cNvSpPr>
          <p:nvPr>
            <p:ph type="title"/>
          </p:nvPr>
        </p:nvSpPr>
        <p:spPr/>
        <p:txBody>
          <a:bodyPr/>
          <a:lstStyle/>
          <a:p>
            <a:r>
              <a:rPr lang="en-US"/>
              <a:t>Facebook Own Posts &amp; Shares Table | Aral AG - 2 of 7</a:t>
            </a:r>
          </a:p>
        </p:txBody>
      </p:sp>
      <p:graphicFrame>
        <p:nvGraphicFramePr>
          <p:cNvPr id="5" name="Table Placeholder 4">
            <a:extLst>
              <a:ext uri="{FF2B5EF4-FFF2-40B4-BE49-F238E27FC236}">
                <a16:creationId xmlns:a16="http://schemas.microsoft.com/office/drawing/2014/main" id="{D8B9519D-4945-444F-866E-16CB37861405}"/>
              </a:ext>
            </a:extLst>
          </p:cNvPr>
          <p:cNvGraphicFramePr>
            <a:graphicFrameLocks noGrp="1"/>
          </p:cNvGraphicFramePr>
          <p:nvPr>
            <p:ph type="tbl" sz="quarter" idx="13"/>
            <p:extLst>
              <p:ext uri="{D42A27DB-BD31-4B8C-83A1-F6EECF244321}">
                <p14:modId xmlns:p14="http://schemas.microsoft.com/office/powerpoint/2010/main" val="1862340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8941743"/>
                    </a:ext>
                  </a:extLst>
                </a:gridCol>
                <a:gridCol w="1810512">
                  <a:extLst>
                    <a:ext uri="{9D8B030D-6E8A-4147-A177-3AD203B41FA5}">
                      <a16:colId xmlns:a16="http://schemas.microsoft.com/office/drawing/2014/main" val="1191358960"/>
                    </a:ext>
                  </a:extLst>
                </a:gridCol>
                <a:gridCol w="411480">
                  <a:extLst>
                    <a:ext uri="{9D8B030D-6E8A-4147-A177-3AD203B41FA5}">
                      <a16:colId xmlns:a16="http://schemas.microsoft.com/office/drawing/2014/main" val="3602920125"/>
                    </a:ext>
                  </a:extLst>
                </a:gridCol>
                <a:gridCol w="411480">
                  <a:extLst>
                    <a:ext uri="{9D8B030D-6E8A-4147-A177-3AD203B41FA5}">
                      <a16:colId xmlns:a16="http://schemas.microsoft.com/office/drawing/2014/main" val="1216638658"/>
                    </a:ext>
                  </a:extLst>
                </a:gridCol>
                <a:gridCol w="411480">
                  <a:extLst>
                    <a:ext uri="{9D8B030D-6E8A-4147-A177-3AD203B41FA5}">
                      <a16:colId xmlns:a16="http://schemas.microsoft.com/office/drawing/2014/main" val="2013862048"/>
                    </a:ext>
                  </a:extLst>
                </a:gridCol>
                <a:gridCol w="411480">
                  <a:extLst>
                    <a:ext uri="{9D8B030D-6E8A-4147-A177-3AD203B41FA5}">
                      <a16:colId xmlns:a16="http://schemas.microsoft.com/office/drawing/2014/main" val="2187049134"/>
                    </a:ext>
                  </a:extLst>
                </a:gridCol>
                <a:gridCol w="411480">
                  <a:extLst>
                    <a:ext uri="{9D8B030D-6E8A-4147-A177-3AD203B41FA5}">
                      <a16:colId xmlns:a16="http://schemas.microsoft.com/office/drawing/2014/main" val="3230580265"/>
                    </a:ext>
                  </a:extLst>
                </a:gridCol>
                <a:gridCol w="411480">
                  <a:extLst>
                    <a:ext uri="{9D8B030D-6E8A-4147-A177-3AD203B41FA5}">
                      <a16:colId xmlns:a16="http://schemas.microsoft.com/office/drawing/2014/main" val="41824034"/>
                    </a:ext>
                  </a:extLst>
                </a:gridCol>
                <a:gridCol w="411480">
                  <a:extLst>
                    <a:ext uri="{9D8B030D-6E8A-4147-A177-3AD203B41FA5}">
                      <a16:colId xmlns:a16="http://schemas.microsoft.com/office/drawing/2014/main" val="946217377"/>
                    </a:ext>
                  </a:extLst>
                </a:gridCol>
                <a:gridCol w="411480">
                  <a:extLst>
                    <a:ext uri="{9D8B030D-6E8A-4147-A177-3AD203B41FA5}">
                      <a16:colId xmlns:a16="http://schemas.microsoft.com/office/drawing/2014/main" val="440378843"/>
                    </a:ext>
                  </a:extLst>
                </a:gridCol>
                <a:gridCol w="411480">
                  <a:extLst>
                    <a:ext uri="{9D8B030D-6E8A-4147-A177-3AD203B41FA5}">
                      <a16:colId xmlns:a16="http://schemas.microsoft.com/office/drawing/2014/main" val="2691253014"/>
                    </a:ext>
                  </a:extLst>
                </a:gridCol>
                <a:gridCol w="411480">
                  <a:extLst>
                    <a:ext uri="{9D8B030D-6E8A-4147-A177-3AD203B41FA5}">
                      <a16:colId xmlns:a16="http://schemas.microsoft.com/office/drawing/2014/main" val="1423838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661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 AG - 2021-05-13 06:01:59</a:t>
                      </a:r>
                      <a:r>
                        <a:rPr kumimoji="0" lang="de-DE" sz="1000" b="0" i="0" u="none" strike="noStrike" kern="1200" cap="none" spc="0" normalizeH="0" baseline="0" noProof="0">
                          <a:ln>
                            <a:noFill/>
                          </a:ln>
                          <a:solidFill>
                            <a:prstClr val="black"/>
                          </a:solidFill>
                          <a:effectLst/>
                          <a:uLnTx/>
                          <a:uFillTx/>
                          <a:latin typeface="+mn-lt"/>
                          <a:ea typeface="+mn-ea"/>
                          <a:cs typeface="+mn-cs"/>
                        </a:rPr>
                        <a:t>
 Wir stoßen an auf alle Papas, denn heute ist ihr Tag – Vatertag! 🍻 
Wir blicken zurück auf all die Momente, in denen eure Väter in jede erdenkliche Rolle geschlüpft sind, um für euch da zu sein. 
Ein Tag um auszusprechen, was man schon immer sagen wollte: DANKE Papa für alles!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720x720/176640653_3030756733916422_7882555178389082513_n.jpg?_nc_cat=110&amp;ccb=1-3&amp;_nc_sid=ad6a45&amp;_nc_ohc=F6Wbzp9FkS8AX_cucGC&amp;_nc_ht=scontent-iad3-2.xx&amp;tp=6&amp;oh=c06d517547879ac8e68b682db6052c6a&amp;oe=60B22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7619002"/>
                  </a:ext>
                </a:extLst>
              </a:tr>
            </a:tbl>
          </a:graphicData>
        </a:graphic>
      </p:graphicFrame>
      <p:sp>
        <p:nvSpPr>
          <p:cNvPr id="4" name="Text Placeholder 3">
            <a:extLst>
              <a:ext uri="{FF2B5EF4-FFF2-40B4-BE49-F238E27FC236}">
                <a16:creationId xmlns:a16="http://schemas.microsoft.com/office/drawing/2014/main" id="{59BDACC0-E0DE-4D0F-957C-92C7AD1878D7}"/>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2707420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F6752-362C-4286-8710-43C2F2531976}"/>
              </a:ext>
            </a:extLst>
          </p:cNvPr>
          <p:cNvSpPr>
            <a:spLocks noGrp="1"/>
          </p:cNvSpPr>
          <p:nvPr>
            <p:ph type="title"/>
          </p:nvPr>
        </p:nvSpPr>
        <p:spPr/>
        <p:txBody>
          <a:bodyPr/>
          <a:lstStyle/>
          <a:p>
            <a:r>
              <a:rPr lang="en-US"/>
              <a:t>Facebook Own Posts &amp; Shares Table | Aral AG - 3 of 7</a:t>
            </a:r>
          </a:p>
        </p:txBody>
      </p:sp>
      <p:graphicFrame>
        <p:nvGraphicFramePr>
          <p:cNvPr id="5" name="Table Placeholder 4">
            <a:extLst>
              <a:ext uri="{FF2B5EF4-FFF2-40B4-BE49-F238E27FC236}">
                <a16:creationId xmlns:a16="http://schemas.microsoft.com/office/drawing/2014/main" id="{13B0C501-397D-4830-8F39-AE0319882AA0}"/>
              </a:ext>
            </a:extLst>
          </p:cNvPr>
          <p:cNvGraphicFramePr>
            <a:graphicFrameLocks noGrp="1"/>
          </p:cNvGraphicFramePr>
          <p:nvPr>
            <p:ph type="tbl" sz="quarter" idx="13"/>
            <p:extLst>
              <p:ext uri="{D42A27DB-BD31-4B8C-83A1-F6EECF244321}">
                <p14:modId xmlns:p14="http://schemas.microsoft.com/office/powerpoint/2010/main" val="323797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43570485"/>
                    </a:ext>
                  </a:extLst>
                </a:gridCol>
                <a:gridCol w="1810512">
                  <a:extLst>
                    <a:ext uri="{9D8B030D-6E8A-4147-A177-3AD203B41FA5}">
                      <a16:colId xmlns:a16="http://schemas.microsoft.com/office/drawing/2014/main" val="971161342"/>
                    </a:ext>
                  </a:extLst>
                </a:gridCol>
                <a:gridCol w="411480">
                  <a:extLst>
                    <a:ext uri="{9D8B030D-6E8A-4147-A177-3AD203B41FA5}">
                      <a16:colId xmlns:a16="http://schemas.microsoft.com/office/drawing/2014/main" val="1953844169"/>
                    </a:ext>
                  </a:extLst>
                </a:gridCol>
                <a:gridCol w="411480">
                  <a:extLst>
                    <a:ext uri="{9D8B030D-6E8A-4147-A177-3AD203B41FA5}">
                      <a16:colId xmlns:a16="http://schemas.microsoft.com/office/drawing/2014/main" val="1921691786"/>
                    </a:ext>
                  </a:extLst>
                </a:gridCol>
                <a:gridCol w="411480">
                  <a:extLst>
                    <a:ext uri="{9D8B030D-6E8A-4147-A177-3AD203B41FA5}">
                      <a16:colId xmlns:a16="http://schemas.microsoft.com/office/drawing/2014/main" val="2252380105"/>
                    </a:ext>
                  </a:extLst>
                </a:gridCol>
                <a:gridCol w="411480">
                  <a:extLst>
                    <a:ext uri="{9D8B030D-6E8A-4147-A177-3AD203B41FA5}">
                      <a16:colId xmlns:a16="http://schemas.microsoft.com/office/drawing/2014/main" val="997797837"/>
                    </a:ext>
                  </a:extLst>
                </a:gridCol>
                <a:gridCol w="411480">
                  <a:extLst>
                    <a:ext uri="{9D8B030D-6E8A-4147-A177-3AD203B41FA5}">
                      <a16:colId xmlns:a16="http://schemas.microsoft.com/office/drawing/2014/main" val="469948422"/>
                    </a:ext>
                  </a:extLst>
                </a:gridCol>
                <a:gridCol w="411480">
                  <a:extLst>
                    <a:ext uri="{9D8B030D-6E8A-4147-A177-3AD203B41FA5}">
                      <a16:colId xmlns:a16="http://schemas.microsoft.com/office/drawing/2014/main" val="2978222165"/>
                    </a:ext>
                  </a:extLst>
                </a:gridCol>
                <a:gridCol w="411480">
                  <a:extLst>
                    <a:ext uri="{9D8B030D-6E8A-4147-A177-3AD203B41FA5}">
                      <a16:colId xmlns:a16="http://schemas.microsoft.com/office/drawing/2014/main" val="3555929629"/>
                    </a:ext>
                  </a:extLst>
                </a:gridCol>
                <a:gridCol w="411480">
                  <a:extLst>
                    <a:ext uri="{9D8B030D-6E8A-4147-A177-3AD203B41FA5}">
                      <a16:colId xmlns:a16="http://schemas.microsoft.com/office/drawing/2014/main" val="608238887"/>
                    </a:ext>
                  </a:extLst>
                </a:gridCol>
                <a:gridCol w="411480">
                  <a:extLst>
                    <a:ext uri="{9D8B030D-6E8A-4147-A177-3AD203B41FA5}">
                      <a16:colId xmlns:a16="http://schemas.microsoft.com/office/drawing/2014/main" val="3830153582"/>
                    </a:ext>
                  </a:extLst>
                </a:gridCol>
                <a:gridCol w="411480">
                  <a:extLst>
                    <a:ext uri="{9D8B030D-6E8A-4147-A177-3AD203B41FA5}">
                      <a16:colId xmlns:a16="http://schemas.microsoft.com/office/drawing/2014/main" val="2987006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093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 AG - 2021-05-09 07:27:00</a:t>
                      </a:r>
                      <a:r>
                        <a:rPr kumimoji="0" lang="de-DE" sz="1000" b="0" i="0" u="none" strike="noStrike" kern="1200" cap="none" spc="0" normalizeH="0" baseline="0" noProof="0">
                          <a:ln>
                            <a:noFill/>
                          </a:ln>
                          <a:solidFill>
                            <a:prstClr val="black"/>
                          </a:solidFill>
                          <a:effectLst/>
                          <a:uLnTx/>
                          <a:uFillTx/>
                          <a:latin typeface="+mn-lt"/>
                          <a:ea typeface="+mn-ea"/>
                          <a:cs typeface="+mn-cs"/>
                        </a:rPr>
                        <a:t>
 🌟Gewinnspiel beendet! 🌟
Mama ist die Beste ❣️Teilt eure Geschichten mit uns, denn gemeinsam lassen wir heute alle Mütter hochleben! Woran denkt ihr besonders gerne zurück? Wann hat eure Mutter euch mal so richtig aus der Klemme geholfen? Was macht sie für euch einfach zur besten Mama der Welt? Schreibt es uns in die Kommentare!
Unter euren Einsendungen verlosen wir Aral SuperCards im Wert von 20€, mit denen ihr dann einen leckeren Überraschungsbrunch auf den Tisch zaubern könnt.
Die Teilnahmebedingungen findet ihr in unserer heutigen Story.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720x720/172970595_3002608016651170_5872666410203969352_n.jpg?_nc_cat=108&amp;ccb=1-3&amp;_nc_sid=ad6a45&amp;_nc_ohc=kK1geXq_MQcAX-1HWJ3&amp;_nc_ht=scontent-iad3-2.xx&amp;tp=6&amp;oh=13e0d8126588416026fae38563b6472b&amp;oe=60B16B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1777379"/>
                  </a:ext>
                </a:extLst>
              </a:tr>
            </a:tbl>
          </a:graphicData>
        </a:graphic>
      </p:graphicFrame>
      <p:sp>
        <p:nvSpPr>
          <p:cNvPr id="4" name="Text Placeholder 3">
            <a:extLst>
              <a:ext uri="{FF2B5EF4-FFF2-40B4-BE49-F238E27FC236}">
                <a16:creationId xmlns:a16="http://schemas.microsoft.com/office/drawing/2014/main" id="{8B24D784-82C4-4A51-B477-E6CBEA754F7D}"/>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424279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07C43-17C6-462E-9097-80C61D62E6CF}"/>
              </a:ext>
            </a:extLst>
          </p:cNvPr>
          <p:cNvSpPr>
            <a:spLocks noGrp="1"/>
          </p:cNvSpPr>
          <p:nvPr>
            <p:ph type="title"/>
          </p:nvPr>
        </p:nvSpPr>
        <p:spPr/>
        <p:txBody>
          <a:bodyPr/>
          <a:lstStyle/>
          <a:p>
            <a:r>
              <a:rPr lang="en-US"/>
              <a:t>Facebook Own Posts &amp; Shares Table | Aral AG - 4 of 7</a:t>
            </a:r>
          </a:p>
        </p:txBody>
      </p:sp>
      <p:graphicFrame>
        <p:nvGraphicFramePr>
          <p:cNvPr id="5" name="Table Placeholder 4">
            <a:extLst>
              <a:ext uri="{FF2B5EF4-FFF2-40B4-BE49-F238E27FC236}">
                <a16:creationId xmlns:a16="http://schemas.microsoft.com/office/drawing/2014/main" id="{02F77D5F-C898-4C75-9FF9-1E1AA629B2F3}"/>
              </a:ext>
            </a:extLst>
          </p:cNvPr>
          <p:cNvGraphicFramePr>
            <a:graphicFrameLocks noGrp="1"/>
          </p:cNvGraphicFramePr>
          <p:nvPr>
            <p:ph type="tbl" sz="quarter" idx="13"/>
            <p:extLst>
              <p:ext uri="{D42A27DB-BD31-4B8C-83A1-F6EECF244321}">
                <p14:modId xmlns:p14="http://schemas.microsoft.com/office/powerpoint/2010/main" val="135195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2794055"/>
                    </a:ext>
                  </a:extLst>
                </a:gridCol>
                <a:gridCol w="1810512">
                  <a:extLst>
                    <a:ext uri="{9D8B030D-6E8A-4147-A177-3AD203B41FA5}">
                      <a16:colId xmlns:a16="http://schemas.microsoft.com/office/drawing/2014/main" val="1242636849"/>
                    </a:ext>
                  </a:extLst>
                </a:gridCol>
                <a:gridCol w="411480">
                  <a:extLst>
                    <a:ext uri="{9D8B030D-6E8A-4147-A177-3AD203B41FA5}">
                      <a16:colId xmlns:a16="http://schemas.microsoft.com/office/drawing/2014/main" val="2707083228"/>
                    </a:ext>
                  </a:extLst>
                </a:gridCol>
                <a:gridCol w="411480">
                  <a:extLst>
                    <a:ext uri="{9D8B030D-6E8A-4147-A177-3AD203B41FA5}">
                      <a16:colId xmlns:a16="http://schemas.microsoft.com/office/drawing/2014/main" val="3682932217"/>
                    </a:ext>
                  </a:extLst>
                </a:gridCol>
                <a:gridCol w="411480">
                  <a:extLst>
                    <a:ext uri="{9D8B030D-6E8A-4147-A177-3AD203B41FA5}">
                      <a16:colId xmlns:a16="http://schemas.microsoft.com/office/drawing/2014/main" val="3036448632"/>
                    </a:ext>
                  </a:extLst>
                </a:gridCol>
                <a:gridCol w="411480">
                  <a:extLst>
                    <a:ext uri="{9D8B030D-6E8A-4147-A177-3AD203B41FA5}">
                      <a16:colId xmlns:a16="http://schemas.microsoft.com/office/drawing/2014/main" val="1071540717"/>
                    </a:ext>
                  </a:extLst>
                </a:gridCol>
                <a:gridCol w="411480">
                  <a:extLst>
                    <a:ext uri="{9D8B030D-6E8A-4147-A177-3AD203B41FA5}">
                      <a16:colId xmlns:a16="http://schemas.microsoft.com/office/drawing/2014/main" val="3622315736"/>
                    </a:ext>
                  </a:extLst>
                </a:gridCol>
                <a:gridCol w="411480">
                  <a:extLst>
                    <a:ext uri="{9D8B030D-6E8A-4147-A177-3AD203B41FA5}">
                      <a16:colId xmlns:a16="http://schemas.microsoft.com/office/drawing/2014/main" val="2768173424"/>
                    </a:ext>
                  </a:extLst>
                </a:gridCol>
                <a:gridCol w="411480">
                  <a:extLst>
                    <a:ext uri="{9D8B030D-6E8A-4147-A177-3AD203B41FA5}">
                      <a16:colId xmlns:a16="http://schemas.microsoft.com/office/drawing/2014/main" val="2282251349"/>
                    </a:ext>
                  </a:extLst>
                </a:gridCol>
                <a:gridCol w="411480">
                  <a:extLst>
                    <a:ext uri="{9D8B030D-6E8A-4147-A177-3AD203B41FA5}">
                      <a16:colId xmlns:a16="http://schemas.microsoft.com/office/drawing/2014/main" val="1667409749"/>
                    </a:ext>
                  </a:extLst>
                </a:gridCol>
                <a:gridCol w="411480">
                  <a:extLst>
                    <a:ext uri="{9D8B030D-6E8A-4147-A177-3AD203B41FA5}">
                      <a16:colId xmlns:a16="http://schemas.microsoft.com/office/drawing/2014/main" val="3763810293"/>
                    </a:ext>
                  </a:extLst>
                </a:gridCol>
                <a:gridCol w="411480">
                  <a:extLst>
                    <a:ext uri="{9D8B030D-6E8A-4147-A177-3AD203B41FA5}">
                      <a16:colId xmlns:a16="http://schemas.microsoft.com/office/drawing/2014/main" val="2521435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00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 AG - 2021-05-07 14:00:49</a:t>
                      </a:r>
                      <a:r>
                        <a:rPr kumimoji="0" lang="de-DE" sz="1000" b="0" i="0" u="none" strike="noStrike" kern="1200" cap="none" spc="0" normalizeH="0" baseline="0" noProof="0">
                          <a:ln>
                            <a:noFill/>
                          </a:ln>
                          <a:solidFill>
                            <a:prstClr val="black"/>
                          </a:solidFill>
                          <a:effectLst/>
                          <a:uLnTx/>
                          <a:uFillTx/>
                          <a:latin typeface="+mn-lt"/>
                          <a:ea typeface="+mn-ea"/>
                          <a:cs typeface="+mn-cs"/>
                        </a:rPr>
                        <a:t>
 Alles super mit dem PAYBACK Superlos. 😉 Bei teilnehmenden Partnern Gewinncode schnappen, in der PAYBACK App eingeben und mit ein bisschen Glück gewinnen! 💙
*Solange der Vorrat reicht (Aktionszeitraum: 03.05. bis 30.05.2021)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720x720/162435006_4641345599213313_5929995308696454682_n.jpg?_nc_cat=104&amp;ccb=1-3&amp;_nc_sid=ad6a45&amp;_nc_ohc=IJxcGuqNtrQAX_awA0R&amp;_nc_ht=scontent-iad3-2.xx&amp;tp=6&amp;oh=9f6a7dcf6f56e598014b1538ad264728&amp;oe=60B1481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8931562"/>
                  </a:ext>
                </a:extLst>
              </a:tr>
            </a:tbl>
          </a:graphicData>
        </a:graphic>
      </p:graphicFrame>
      <p:sp>
        <p:nvSpPr>
          <p:cNvPr id="4" name="Text Placeholder 3">
            <a:extLst>
              <a:ext uri="{FF2B5EF4-FFF2-40B4-BE49-F238E27FC236}">
                <a16:creationId xmlns:a16="http://schemas.microsoft.com/office/drawing/2014/main" id="{86670B61-6C56-4DB8-8597-100FDB808D67}"/>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390196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0935-E721-4017-8D59-052F3EA2624B}"/>
              </a:ext>
            </a:extLst>
          </p:cNvPr>
          <p:cNvSpPr>
            <a:spLocks noGrp="1"/>
          </p:cNvSpPr>
          <p:nvPr>
            <p:ph type="title"/>
          </p:nvPr>
        </p:nvSpPr>
        <p:spPr/>
        <p:txBody>
          <a:bodyPr/>
          <a:lstStyle/>
          <a:p>
            <a:r>
              <a:rPr lang="en-US"/>
              <a:t>Facebook Own Posts &amp; Shares Table | Aral AG - 5 of 7</a:t>
            </a:r>
          </a:p>
        </p:txBody>
      </p:sp>
      <p:graphicFrame>
        <p:nvGraphicFramePr>
          <p:cNvPr id="5" name="Table Placeholder 4">
            <a:extLst>
              <a:ext uri="{FF2B5EF4-FFF2-40B4-BE49-F238E27FC236}">
                <a16:creationId xmlns:a16="http://schemas.microsoft.com/office/drawing/2014/main" id="{BED46528-6AF1-4BEA-A9B9-A80383DF27C7}"/>
              </a:ext>
            </a:extLst>
          </p:cNvPr>
          <p:cNvGraphicFramePr>
            <a:graphicFrameLocks noGrp="1"/>
          </p:cNvGraphicFramePr>
          <p:nvPr>
            <p:ph type="tbl" sz="quarter" idx="13"/>
            <p:extLst>
              <p:ext uri="{D42A27DB-BD31-4B8C-83A1-F6EECF244321}">
                <p14:modId xmlns:p14="http://schemas.microsoft.com/office/powerpoint/2010/main" val="564702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9418279"/>
                    </a:ext>
                  </a:extLst>
                </a:gridCol>
                <a:gridCol w="1810512">
                  <a:extLst>
                    <a:ext uri="{9D8B030D-6E8A-4147-A177-3AD203B41FA5}">
                      <a16:colId xmlns:a16="http://schemas.microsoft.com/office/drawing/2014/main" val="2050947664"/>
                    </a:ext>
                  </a:extLst>
                </a:gridCol>
                <a:gridCol w="411480">
                  <a:extLst>
                    <a:ext uri="{9D8B030D-6E8A-4147-A177-3AD203B41FA5}">
                      <a16:colId xmlns:a16="http://schemas.microsoft.com/office/drawing/2014/main" val="3229177585"/>
                    </a:ext>
                  </a:extLst>
                </a:gridCol>
                <a:gridCol w="411480">
                  <a:extLst>
                    <a:ext uri="{9D8B030D-6E8A-4147-A177-3AD203B41FA5}">
                      <a16:colId xmlns:a16="http://schemas.microsoft.com/office/drawing/2014/main" val="1787358955"/>
                    </a:ext>
                  </a:extLst>
                </a:gridCol>
                <a:gridCol w="411480">
                  <a:extLst>
                    <a:ext uri="{9D8B030D-6E8A-4147-A177-3AD203B41FA5}">
                      <a16:colId xmlns:a16="http://schemas.microsoft.com/office/drawing/2014/main" val="1466892337"/>
                    </a:ext>
                  </a:extLst>
                </a:gridCol>
                <a:gridCol w="411480">
                  <a:extLst>
                    <a:ext uri="{9D8B030D-6E8A-4147-A177-3AD203B41FA5}">
                      <a16:colId xmlns:a16="http://schemas.microsoft.com/office/drawing/2014/main" val="3197896118"/>
                    </a:ext>
                  </a:extLst>
                </a:gridCol>
                <a:gridCol w="411480">
                  <a:extLst>
                    <a:ext uri="{9D8B030D-6E8A-4147-A177-3AD203B41FA5}">
                      <a16:colId xmlns:a16="http://schemas.microsoft.com/office/drawing/2014/main" val="473758489"/>
                    </a:ext>
                  </a:extLst>
                </a:gridCol>
                <a:gridCol w="411480">
                  <a:extLst>
                    <a:ext uri="{9D8B030D-6E8A-4147-A177-3AD203B41FA5}">
                      <a16:colId xmlns:a16="http://schemas.microsoft.com/office/drawing/2014/main" val="1272981957"/>
                    </a:ext>
                  </a:extLst>
                </a:gridCol>
                <a:gridCol w="411480">
                  <a:extLst>
                    <a:ext uri="{9D8B030D-6E8A-4147-A177-3AD203B41FA5}">
                      <a16:colId xmlns:a16="http://schemas.microsoft.com/office/drawing/2014/main" val="682921945"/>
                    </a:ext>
                  </a:extLst>
                </a:gridCol>
                <a:gridCol w="411480">
                  <a:extLst>
                    <a:ext uri="{9D8B030D-6E8A-4147-A177-3AD203B41FA5}">
                      <a16:colId xmlns:a16="http://schemas.microsoft.com/office/drawing/2014/main" val="1219575961"/>
                    </a:ext>
                  </a:extLst>
                </a:gridCol>
                <a:gridCol w="411480">
                  <a:extLst>
                    <a:ext uri="{9D8B030D-6E8A-4147-A177-3AD203B41FA5}">
                      <a16:colId xmlns:a16="http://schemas.microsoft.com/office/drawing/2014/main" val="4205125794"/>
                    </a:ext>
                  </a:extLst>
                </a:gridCol>
                <a:gridCol w="411480">
                  <a:extLst>
                    <a:ext uri="{9D8B030D-6E8A-4147-A177-3AD203B41FA5}">
                      <a16:colId xmlns:a16="http://schemas.microsoft.com/office/drawing/2014/main" val="292004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228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 AG - 2021-05-04 11:56:59</a:t>
                      </a:r>
                      <a:r>
                        <a:rPr kumimoji="0" lang="de-DE" sz="1000" b="0" i="0" u="none" strike="noStrike" kern="1200" cap="none" spc="0" normalizeH="0" baseline="0" noProof="0">
                          <a:ln>
                            <a:noFill/>
                          </a:ln>
                          <a:solidFill>
                            <a:prstClr val="black"/>
                          </a:solidFill>
                          <a:effectLst/>
                          <a:uLnTx/>
                          <a:uFillTx/>
                          <a:latin typeface="+mn-lt"/>
                          <a:ea typeface="+mn-ea"/>
                          <a:cs typeface="+mn-cs"/>
                        </a:rPr>
                        <a:t>
 Heute dürfen wir unseren zweiten Gewinner der Aktion "Reichweite spenden" vorstellen: Bonn Lighthouse - Verein für Hospizarbeit 
Der gemeinnützige Verein setzt sich seit 1992 in der Region Bonn für die Belange chronisch kranker, sterbender Menschen ein. Durch die Corona-Pandemie hat sich die Arbeit des „Bonn Lighthouse“-Vereins in den vergangenen Monaten jedoch sehr erschwert. Bewohner des Wohnprojekts mussten z.B. einzeln, unter Einhaltung der strengen Hygienemaßnahmen zu Terminen gefahren werden. Daher freuen wir uns den Verein mit Aral SuperCards im Wert von 1.000 Euro unterstützen zu können und hoffen die vielen Fahrten im Rahmen der Hospizarbeit in den kommenden Monaten so mitfinanzieren zu können.
Wenn ihr auch bei einer sozialen Organisation tätig seid, dann bewerbt euch im Rahmen unserer Aktion!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720x720/169271742_296492215320357_7711815610505895857_n.jpg?_nc_cat=102&amp;ccb=1-3&amp;_nc_sid=ad6a45&amp;_nc_ohc=hYMkr8iLpW8AX8IQx0B&amp;_nc_ht=scontent-iad3-2.xx&amp;tp=6&amp;reslog=d&amp;oh=beb35432d1bda5eaa99f9324b87e588c&amp;oe=60B1951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36808987"/>
                  </a:ext>
                </a:extLst>
              </a:tr>
            </a:tbl>
          </a:graphicData>
        </a:graphic>
      </p:graphicFrame>
      <p:sp>
        <p:nvSpPr>
          <p:cNvPr id="4" name="Text Placeholder 3">
            <a:extLst>
              <a:ext uri="{FF2B5EF4-FFF2-40B4-BE49-F238E27FC236}">
                <a16:creationId xmlns:a16="http://schemas.microsoft.com/office/drawing/2014/main" id="{1489D1E0-3E5C-48AC-AAA8-BCD1DDA82A24}"/>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776150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8380F-5D92-4D98-AB00-CC211CD47A1B}"/>
              </a:ext>
            </a:extLst>
          </p:cNvPr>
          <p:cNvSpPr>
            <a:spLocks noGrp="1"/>
          </p:cNvSpPr>
          <p:nvPr>
            <p:ph type="title"/>
          </p:nvPr>
        </p:nvSpPr>
        <p:spPr/>
        <p:txBody>
          <a:bodyPr/>
          <a:lstStyle/>
          <a:p>
            <a:r>
              <a:rPr lang="en-US"/>
              <a:t>Facebook Own Posts &amp; Shares Table | Aral AG - 6 of 7</a:t>
            </a:r>
          </a:p>
        </p:txBody>
      </p:sp>
      <p:graphicFrame>
        <p:nvGraphicFramePr>
          <p:cNvPr id="5" name="Table Placeholder 4">
            <a:extLst>
              <a:ext uri="{FF2B5EF4-FFF2-40B4-BE49-F238E27FC236}">
                <a16:creationId xmlns:a16="http://schemas.microsoft.com/office/drawing/2014/main" id="{E04742D8-29ED-4F90-B745-E65EEA2EE405}"/>
              </a:ext>
            </a:extLst>
          </p:cNvPr>
          <p:cNvGraphicFramePr>
            <a:graphicFrameLocks noGrp="1"/>
          </p:cNvGraphicFramePr>
          <p:nvPr>
            <p:ph type="tbl" sz="quarter" idx="13"/>
            <p:extLst>
              <p:ext uri="{D42A27DB-BD31-4B8C-83A1-F6EECF244321}">
                <p14:modId xmlns:p14="http://schemas.microsoft.com/office/powerpoint/2010/main" val="3463346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0122103"/>
                    </a:ext>
                  </a:extLst>
                </a:gridCol>
                <a:gridCol w="1810512">
                  <a:extLst>
                    <a:ext uri="{9D8B030D-6E8A-4147-A177-3AD203B41FA5}">
                      <a16:colId xmlns:a16="http://schemas.microsoft.com/office/drawing/2014/main" val="3128207389"/>
                    </a:ext>
                  </a:extLst>
                </a:gridCol>
                <a:gridCol w="411480">
                  <a:extLst>
                    <a:ext uri="{9D8B030D-6E8A-4147-A177-3AD203B41FA5}">
                      <a16:colId xmlns:a16="http://schemas.microsoft.com/office/drawing/2014/main" val="4089819718"/>
                    </a:ext>
                  </a:extLst>
                </a:gridCol>
                <a:gridCol w="411480">
                  <a:extLst>
                    <a:ext uri="{9D8B030D-6E8A-4147-A177-3AD203B41FA5}">
                      <a16:colId xmlns:a16="http://schemas.microsoft.com/office/drawing/2014/main" val="2068779972"/>
                    </a:ext>
                  </a:extLst>
                </a:gridCol>
                <a:gridCol w="411480">
                  <a:extLst>
                    <a:ext uri="{9D8B030D-6E8A-4147-A177-3AD203B41FA5}">
                      <a16:colId xmlns:a16="http://schemas.microsoft.com/office/drawing/2014/main" val="1678462847"/>
                    </a:ext>
                  </a:extLst>
                </a:gridCol>
                <a:gridCol w="411480">
                  <a:extLst>
                    <a:ext uri="{9D8B030D-6E8A-4147-A177-3AD203B41FA5}">
                      <a16:colId xmlns:a16="http://schemas.microsoft.com/office/drawing/2014/main" val="2435654526"/>
                    </a:ext>
                  </a:extLst>
                </a:gridCol>
                <a:gridCol w="411480">
                  <a:extLst>
                    <a:ext uri="{9D8B030D-6E8A-4147-A177-3AD203B41FA5}">
                      <a16:colId xmlns:a16="http://schemas.microsoft.com/office/drawing/2014/main" val="3665832714"/>
                    </a:ext>
                  </a:extLst>
                </a:gridCol>
                <a:gridCol w="411480">
                  <a:extLst>
                    <a:ext uri="{9D8B030D-6E8A-4147-A177-3AD203B41FA5}">
                      <a16:colId xmlns:a16="http://schemas.microsoft.com/office/drawing/2014/main" val="167516581"/>
                    </a:ext>
                  </a:extLst>
                </a:gridCol>
                <a:gridCol w="411480">
                  <a:extLst>
                    <a:ext uri="{9D8B030D-6E8A-4147-A177-3AD203B41FA5}">
                      <a16:colId xmlns:a16="http://schemas.microsoft.com/office/drawing/2014/main" val="1481353816"/>
                    </a:ext>
                  </a:extLst>
                </a:gridCol>
                <a:gridCol w="411480">
                  <a:extLst>
                    <a:ext uri="{9D8B030D-6E8A-4147-A177-3AD203B41FA5}">
                      <a16:colId xmlns:a16="http://schemas.microsoft.com/office/drawing/2014/main" val="2683247367"/>
                    </a:ext>
                  </a:extLst>
                </a:gridCol>
                <a:gridCol w="411480">
                  <a:extLst>
                    <a:ext uri="{9D8B030D-6E8A-4147-A177-3AD203B41FA5}">
                      <a16:colId xmlns:a16="http://schemas.microsoft.com/office/drawing/2014/main" val="3418284789"/>
                    </a:ext>
                  </a:extLst>
                </a:gridCol>
                <a:gridCol w="411480">
                  <a:extLst>
                    <a:ext uri="{9D8B030D-6E8A-4147-A177-3AD203B41FA5}">
                      <a16:colId xmlns:a16="http://schemas.microsoft.com/office/drawing/2014/main" val="269048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189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 AG - 2021-04-29 09:50:31</a:t>
                      </a:r>
                      <a:r>
                        <a:rPr kumimoji="0" lang="en-US" sz="1000" b="0" i="0" u="none" strike="noStrike" kern="1200" cap="none" spc="0" normalizeH="0" baseline="0" noProof="0">
                          <a:ln>
                            <a:noFill/>
                          </a:ln>
                          <a:solidFill>
                            <a:prstClr val="black"/>
                          </a:solidFill>
                          <a:effectLst/>
                          <a:uLnTx/>
                          <a:uFillTx/>
                          <a:latin typeface="+mn-lt"/>
                          <a:ea typeface="+mn-ea"/>
                          <a:cs typeface="+mn-cs"/>
                        </a:rPr>
                        <a:t>
 Espresso, Cappuccino oder Cáfe Crème – egal welchen Kaffee du am liebsten trinkst: einfach das nächste Mal im RECUP Pfandbecher bestellen und 20 Cent auf deinen Kaffee sparen.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720x720/163230750_158319572835074_3450315140161529477_n.jpg?_nc_cat=109&amp;ccb=1-3&amp;_nc_sid=ad6a45&amp;_nc_ohc=WO70SP5WbggAX_sBFA_&amp;_nc_ht=scontent-iad3-2.xx&amp;tp=6&amp;oh=06640ec852e9c319940f281e75588377&amp;oe=60B17870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75709780"/>
                  </a:ext>
                </a:extLst>
              </a:tr>
            </a:tbl>
          </a:graphicData>
        </a:graphic>
      </p:graphicFrame>
      <p:sp>
        <p:nvSpPr>
          <p:cNvPr id="4" name="Text Placeholder 3">
            <a:extLst>
              <a:ext uri="{FF2B5EF4-FFF2-40B4-BE49-F238E27FC236}">
                <a16:creationId xmlns:a16="http://schemas.microsoft.com/office/drawing/2014/main" id="{9CEE53D9-D555-452F-8079-AE6ED2C1A3B7}"/>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4289444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F1C45-C882-4C1D-B730-07911CD53C42}"/>
              </a:ext>
            </a:extLst>
          </p:cNvPr>
          <p:cNvSpPr>
            <a:spLocks noGrp="1"/>
          </p:cNvSpPr>
          <p:nvPr>
            <p:ph type="title"/>
          </p:nvPr>
        </p:nvSpPr>
        <p:spPr/>
        <p:txBody>
          <a:bodyPr/>
          <a:lstStyle/>
          <a:p>
            <a:r>
              <a:rPr lang="en-US"/>
              <a:t>Facebook Own Posts &amp; Shares Table | Aral AG - 7 of 7</a:t>
            </a:r>
          </a:p>
        </p:txBody>
      </p:sp>
      <p:graphicFrame>
        <p:nvGraphicFramePr>
          <p:cNvPr id="5" name="Table Placeholder 4">
            <a:extLst>
              <a:ext uri="{FF2B5EF4-FFF2-40B4-BE49-F238E27FC236}">
                <a16:creationId xmlns:a16="http://schemas.microsoft.com/office/drawing/2014/main" id="{BAA61CB1-5463-4C2C-8FFD-CD6042B28C39}"/>
              </a:ext>
            </a:extLst>
          </p:cNvPr>
          <p:cNvGraphicFramePr>
            <a:graphicFrameLocks noGrp="1"/>
          </p:cNvGraphicFramePr>
          <p:nvPr>
            <p:ph type="tbl" sz="quarter" idx="13"/>
            <p:extLst>
              <p:ext uri="{D42A27DB-BD31-4B8C-83A1-F6EECF244321}">
                <p14:modId xmlns:p14="http://schemas.microsoft.com/office/powerpoint/2010/main" val="42047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8120069"/>
                    </a:ext>
                  </a:extLst>
                </a:gridCol>
                <a:gridCol w="1810512">
                  <a:extLst>
                    <a:ext uri="{9D8B030D-6E8A-4147-A177-3AD203B41FA5}">
                      <a16:colId xmlns:a16="http://schemas.microsoft.com/office/drawing/2014/main" val="505189385"/>
                    </a:ext>
                  </a:extLst>
                </a:gridCol>
                <a:gridCol w="411480">
                  <a:extLst>
                    <a:ext uri="{9D8B030D-6E8A-4147-A177-3AD203B41FA5}">
                      <a16:colId xmlns:a16="http://schemas.microsoft.com/office/drawing/2014/main" val="2451310267"/>
                    </a:ext>
                  </a:extLst>
                </a:gridCol>
                <a:gridCol w="411480">
                  <a:extLst>
                    <a:ext uri="{9D8B030D-6E8A-4147-A177-3AD203B41FA5}">
                      <a16:colId xmlns:a16="http://schemas.microsoft.com/office/drawing/2014/main" val="3567839615"/>
                    </a:ext>
                  </a:extLst>
                </a:gridCol>
                <a:gridCol w="411480">
                  <a:extLst>
                    <a:ext uri="{9D8B030D-6E8A-4147-A177-3AD203B41FA5}">
                      <a16:colId xmlns:a16="http://schemas.microsoft.com/office/drawing/2014/main" val="1822155843"/>
                    </a:ext>
                  </a:extLst>
                </a:gridCol>
                <a:gridCol w="411480">
                  <a:extLst>
                    <a:ext uri="{9D8B030D-6E8A-4147-A177-3AD203B41FA5}">
                      <a16:colId xmlns:a16="http://schemas.microsoft.com/office/drawing/2014/main" val="1874121674"/>
                    </a:ext>
                  </a:extLst>
                </a:gridCol>
                <a:gridCol w="411480">
                  <a:extLst>
                    <a:ext uri="{9D8B030D-6E8A-4147-A177-3AD203B41FA5}">
                      <a16:colId xmlns:a16="http://schemas.microsoft.com/office/drawing/2014/main" val="2056347549"/>
                    </a:ext>
                  </a:extLst>
                </a:gridCol>
                <a:gridCol w="411480">
                  <a:extLst>
                    <a:ext uri="{9D8B030D-6E8A-4147-A177-3AD203B41FA5}">
                      <a16:colId xmlns:a16="http://schemas.microsoft.com/office/drawing/2014/main" val="1964774663"/>
                    </a:ext>
                  </a:extLst>
                </a:gridCol>
                <a:gridCol w="411480">
                  <a:extLst>
                    <a:ext uri="{9D8B030D-6E8A-4147-A177-3AD203B41FA5}">
                      <a16:colId xmlns:a16="http://schemas.microsoft.com/office/drawing/2014/main" val="2871242764"/>
                    </a:ext>
                  </a:extLst>
                </a:gridCol>
                <a:gridCol w="411480">
                  <a:extLst>
                    <a:ext uri="{9D8B030D-6E8A-4147-A177-3AD203B41FA5}">
                      <a16:colId xmlns:a16="http://schemas.microsoft.com/office/drawing/2014/main" val="3283717082"/>
                    </a:ext>
                  </a:extLst>
                </a:gridCol>
                <a:gridCol w="411480">
                  <a:extLst>
                    <a:ext uri="{9D8B030D-6E8A-4147-A177-3AD203B41FA5}">
                      <a16:colId xmlns:a16="http://schemas.microsoft.com/office/drawing/2014/main" val="55491288"/>
                    </a:ext>
                  </a:extLst>
                </a:gridCol>
                <a:gridCol w="411480">
                  <a:extLst>
                    <a:ext uri="{9D8B030D-6E8A-4147-A177-3AD203B41FA5}">
                      <a16:colId xmlns:a16="http://schemas.microsoft.com/office/drawing/2014/main" val="4029839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7870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 AG - 2021-04-22 08:47:15</a:t>
                      </a:r>
                      <a:r>
                        <a:rPr kumimoji="0" lang="de-DE" sz="1000" b="0" i="0" u="none" strike="noStrike" kern="1200" cap="none" spc="0" normalizeH="0" baseline="0" noProof="0">
                          <a:ln>
                            <a:noFill/>
                          </a:ln>
                          <a:solidFill>
                            <a:prstClr val="black"/>
                          </a:solidFill>
                          <a:effectLst/>
                          <a:uLnTx/>
                          <a:uFillTx/>
                          <a:latin typeface="+mn-lt"/>
                          <a:ea typeface="+mn-ea"/>
                          <a:cs typeface="+mn-cs"/>
                        </a:rPr>
                        <a:t>
 Bei jedem Kaffee to go Müll vermeiden! Mit RECUP kannst du deinen Kaffee jetzt ganz nachhaltig im Pfandbecher genießen.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p720x720/162130339_581566169907869_7651816582406240167_n.jpg?_nc_cat=109&amp;ccb=1-3&amp;_nc_sid=ad6a45&amp;_nc_ohc=s_DK4yu2q8IAX-Putok&amp;_nc_ht=scontent-iad3-2.xx&amp;tp=6&amp;oh=b34d0e0fc2ecde5bbccd5f4320c63fd5&amp;oe=60AD9D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888646"/>
                  </a:ext>
                </a:extLst>
              </a:tr>
            </a:tbl>
          </a:graphicData>
        </a:graphic>
      </p:graphicFrame>
      <p:sp>
        <p:nvSpPr>
          <p:cNvPr id="4" name="Text Placeholder 3">
            <a:extLst>
              <a:ext uri="{FF2B5EF4-FFF2-40B4-BE49-F238E27FC236}">
                <a16:creationId xmlns:a16="http://schemas.microsoft.com/office/drawing/2014/main" id="{1C17AFE3-11CD-407F-BF1A-F193FF200B05}"/>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3354878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9E35F-2E97-49D2-8667-864E036D0032}"/>
              </a:ext>
            </a:extLst>
          </p:cNvPr>
          <p:cNvSpPr>
            <a:spLocks noGrp="1"/>
          </p:cNvSpPr>
          <p:nvPr>
            <p:ph type="title"/>
          </p:nvPr>
        </p:nvSpPr>
        <p:spPr/>
        <p:txBody>
          <a:bodyPr/>
          <a:lstStyle/>
          <a:p>
            <a:r>
              <a:rPr lang="en-US"/>
              <a:t>Instagram Posts Table | aral_allessuper - 1 of 13</a:t>
            </a:r>
          </a:p>
        </p:txBody>
      </p:sp>
      <p:graphicFrame>
        <p:nvGraphicFramePr>
          <p:cNvPr id="5" name="Table Placeholder 4">
            <a:extLst>
              <a:ext uri="{FF2B5EF4-FFF2-40B4-BE49-F238E27FC236}">
                <a16:creationId xmlns:a16="http://schemas.microsoft.com/office/drawing/2014/main" id="{78BA8C7E-47E1-438D-BE55-3AABCAE223B0}"/>
              </a:ext>
            </a:extLst>
          </p:cNvPr>
          <p:cNvGraphicFramePr>
            <a:graphicFrameLocks noGrp="1"/>
          </p:cNvGraphicFramePr>
          <p:nvPr>
            <p:ph type="tbl" sz="quarter" idx="13"/>
            <p:extLst>
              <p:ext uri="{D42A27DB-BD31-4B8C-83A1-F6EECF244321}">
                <p14:modId xmlns:p14="http://schemas.microsoft.com/office/powerpoint/2010/main" val="189784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2230948"/>
                    </a:ext>
                  </a:extLst>
                </a:gridCol>
                <a:gridCol w="1810512">
                  <a:extLst>
                    <a:ext uri="{9D8B030D-6E8A-4147-A177-3AD203B41FA5}">
                      <a16:colId xmlns:a16="http://schemas.microsoft.com/office/drawing/2014/main" val="3974051296"/>
                    </a:ext>
                  </a:extLst>
                </a:gridCol>
                <a:gridCol w="822960">
                  <a:extLst>
                    <a:ext uri="{9D8B030D-6E8A-4147-A177-3AD203B41FA5}">
                      <a16:colId xmlns:a16="http://schemas.microsoft.com/office/drawing/2014/main" val="1703346268"/>
                    </a:ext>
                  </a:extLst>
                </a:gridCol>
                <a:gridCol w="822960">
                  <a:extLst>
                    <a:ext uri="{9D8B030D-6E8A-4147-A177-3AD203B41FA5}">
                      <a16:colId xmlns:a16="http://schemas.microsoft.com/office/drawing/2014/main" val="2333546925"/>
                    </a:ext>
                  </a:extLst>
                </a:gridCol>
                <a:gridCol w="822960">
                  <a:extLst>
                    <a:ext uri="{9D8B030D-6E8A-4147-A177-3AD203B41FA5}">
                      <a16:colId xmlns:a16="http://schemas.microsoft.com/office/drawing/2014/main" val="575236350"/>
                    </a:ext>
                  </a:extLst>
                </a:gridCol>
                <a:gridCol w="822960">
                  <a:extLst>
                    <a:ext uri="{9D8B030D-6E8A-4147-A177-3AD203B41FA5}">
                      <a16:colId xmlns:a16="http://schemas.microsoft.com/office/drawing/2014/main" val="572374627"/>
                    </a:ext>
                  </a:extLst>
                </a:gridCol>
                <a:gridCol w="822960">
                  <a:extLst>
                    <a:ext uri="{9D8B030D-6E8A-4147-A177-3AD203B41FA5}">
                      <a16:colId xmlns:a16="http://schemas.microsoft.com/office/drawing/2014/main" val="1733527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500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- 2021-05-19 14:43:34</a:t>
                      </a:r>
                      <a:r>
                        <a:rPr kumimoji="0" lang="en-US" sz="1000" b="0" i="0" u="none" strike="noStrike" kern="1200" cap="none" spc="0" normalizeH="0" baseline="0" noProof="0">
                          <a:ln>
                            <a:noFill/>
                          </a:ln>
                          <a:solidFill>
                            <a:prstClr val="black"/>
                          </a:solidFill>
                          <a:effectLst/>
                          <a:uLnTx/>
                          <a:uFillTx/>
                          <a:latin typeface="+mn-lt"/>
                          <a:ea typeface="+mn-ea"/>
                          <a:cs typeface="+mn-cs"/>
                        </a:rPr>
                        <a:t>
 Astronomen haben einen neuen Fund gemacht. 🔭
Ein blauer Stern, der Tag und Nacht den Himmel schmückt. 😉
______
#allessuper #aral #araltankstelle #ultimate102 #tankstelle #gutefahrt #brightermoments #blauelagune #ultimatediesel #blau #stern #gasstation #benzinimblut #carlove #carlife #kraftstoff #auftanken #sky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189005079_2212965472173633_43384154213065369_n.jpg?_nc_cat=101&amp;ccb=1-3&amp;_nc_sid=8ae9d6&amp;_nc_ohc=8gXp23FBql0AX_UFtPk&amp;_nc_ht=scontent-lga3-1.cdninstagram.com&amp;oh=5fd078d461a5440e581d17920ebfc8c9&amp;oe=60D3BA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7947781"/>
                  </a:ext>
                </a:extLst>
              </a:tr>
            </a:tbl>
          </a:graphicData>
        </a:graphic>
      </p:graphicFrame>
      <p:sp>
        <p:nvSpPr>
          <p:cNvPr id="4" name="Text Placeholder 3">
            <a:extLst>
              <a:ext uri="{FF2B5EF4-FFF2-40B4-BE49-F238E27FC236}">
                <a16:creationId xmlns:a16="http://schemas.microsoft.com/office/drawing/2014/main" id="{522B1FF0-0BC1-4A80-818E-0A533630D4F9}"/>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2850042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A456C-4B51-4818-8D12-65E0530729C5}"/>
              </a:ext>
            </a:extLst>
          </p:cNvPr>
          <p:cNvSpPr>
            <a:spLocks noGrp="1"/>
          </p:cNvSpPr>
          <p:nvPr>
            <p:ph type="title"/>
          </p:nvPr>
        </p:nvSpPr>
        <p:spPr/>
        <p:txBody>
          <a:bodyPr/>
          <a:lstStyle/>
          <a:p>
            <a:r>
              <a:rPr lang="en-US"/>
              <a:t>Instagram Posts Table | aral_allessuper - 2 of 13</a:t>
            </a:r>
          </a:p>
        </p:txBody>
      </p:sp>
      <p:graphicFrame>
        <p:nvGraphicFramePr>
          <p:cNvPr id="5" name="Table Placeholder 4">
            <a:extLst>
              <a:ext uri="{FF2B5EF4-FFF2-40B4-BE49-F238E27FC236}">
                <a16:creationId xmlns:a16="http://schemas.microsoft.com/office/drawing/2014/main" id="{99999EE0-F97C-4051-AC2A-4E8BADE0ADFA}"/>
              </a:ext>
            </a:extLst>
          </p:cNvPr>
          <p:cNvGraphicFramePr>
            <a:graphicFrameLocks noGrp="1"/>
          </p:cNvGraphicFramePr>
          <p:nvPr>
            <p:ph type="tbl" sz="quarter" idx="13"/>
            <p:extLst>
              <p:ext uri="{D42A27DB-BD31-4B8C-83A1-F6EECF244321}">
                <p14:modId xmlns:p14="http://schemas.microsoft.com/office/powerpoint/2010/main" val="1306646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96150029"/>
                    </a:ext>
                  </a:extLst>
                </a:gridCol>
                <a:gridCol w="1810512">
                  <a:extLst>
                    <a:ext uri="{9D8B030D-6E8A-4147-A177-3AD203B41FA5}">
                      <a16:colId xmlns:a16="http://schemas.microsoft.com/office/drawing/2014/main" val="2620259529"/>
                    </a:ext>
                  </a:extLst>
                </a:gridCol>
                <a:gridCol w="822960">
                  <a:extLst>
                    <a:ext uri="{9D8B030D-6E8A-4147-A177-3AD203B41FA5}">
                      <a16:colId xmlns:a16="http://schemas.microsoft.com/office/drawing/2014/main" val="1321225662"/>
                    </a:ext>
                  </a:extLst>
                </a:gridCol>
                <a:gridCol w="822960">
                  <a:extLst>
                    <a:ext uri="{9D8B030D-6E8A-4147-A177-3AD203B41FA5}">
                      <a16:colId xmlns:a16="http://schemas.microsoft.com/office/drawing/2014/main" val="3500775508"/>
                    </a:ext>
                  </a:extLst>
                </a:gridCol>
                <a:gridCol w="822960">
                  <a:extLst>
                    <a:ext uri="{9D8B030D-6E8A-4147-A177-3AD203B41FA5}">
                      <a16:colId xmlns:a16="http://schemas.microsoft.com/office/drawing/2014/main" val="2807715094"/>
                    </a:ext>
                  </a:extLst>
                </a:gridCol>
                <a:gridCol w="822960">
                  <a:extLst>
                    <a:ext uri="{9D8B030D-6E8A-4147-A177-3AD203B41FA5}">
                      <a16:colId xmlns:a16="http://schemas.microsoft.com/office/drawing/2014/main" val="1131799863"/>
                    </a:ext>
                  </a:extLst>
                </a:gridCol>
                <a:gridCol w="822960">
                  <a:extLst>
                    <a:ext uri="{9D8B030D-6E8A-4147-A177-3AD203B41FA5}">
                      <a16:colId xmlns:a16="http://schemas.microsoft.com/office/drawing/2014/main" val="1222258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187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- 2021-05-17 14:43:32</a:t>
                      </a:r>
                      <a:r>
                        <a:rPr kumimoji="0" lang="en-US" sz="1000" b="0" i="0" u="none" strike="noStrike" kern="1200" cap="none" spc="0" normalizeH="0" baseline="0" noProof="0">
                          <a:ln>
                            <a:noFill/>
                          </a:ln>
                          <a:solidFill>
                            <a:prstClr val="black"/>
                          </a:solidFill>
                          <a:effectLst/>
                          <a:uLnTx/>
                          <a:uFillTx/>
                          <a:latin typeface="+mn-lt"/>
                          <a:ea typeface="+mn-ea"/>
                          <a:cs typeface="+mn-cs"/>
                        </a:rPr>
                        <a:t>
 Auf die Plätze, fertig, los! 🏁
Vollgetankt in die neue Woche, habt einen super Wochenstart! 
📸  Credits: mac.carpics 
______
#allessuper #aral #araltankstelle #ultimate102 #tankstelle #gutefahrt #brightermoments #blauelagune #ultimatediesel #autoliebe #blau #schwarz #weiß #bmw #instacar #carphotography #gasstation #benzinimblut #carlove #carlife #carphotography #nightphotography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188285558_461891284914863_2386440960829114501_n.jpg?_nc_cat=110&amp;ccb=1-3&amp;_nc_sid=8ae9d6&amp;_nc_ohc=hWdY2Xu__pEAX8JxHDz&amp;_nc_ht=scontent-lga3-1.cdninstagram.com&amp;oh=ee32aafa568aaa2d64100761c06c6632&amp;oe=60D2DC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7186821"/>
                  </a:ext>
                </a:extLst>
              </a:tr>
            </a:tbl>
          </a:graphicData>
        </a:graphic>
      </p:graphicFrame>
      <p:sp>
        <p:nvSpPr>
          <p:cNvPr id="4" name="Text Placeholder 3">
            <a:extLst>
              <a:ext uri="{FF2B5EF4-FFF2-40B4-BE49-F238E27FC236}">
                <a16:creationId xmlns:a16="http://schemas.microsoft.com/office/drawing/2014/main" id="{81707745-B7C2-4DBD-9D94-23DC3AB94976}"/>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2862256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BB5B2-7FEC-4DD6-8F9A-AA3738DB1B1E}"/>
              </a:ext>
            </a:extLst>
          </p:cNvPr>
          <p:cNvSpPr>
            <a:spLocks noGrp="1"/>
          </p:cNvSpPr>
          <p:nvPr>
            <p:ph type="title"/>
          </p:nvPr>
        </p:nvSpPr>
        <p:spPr/>
        <p:txBody>
          <a:bodyPr/>
          <a:lstStyle/>
          <a:p>
            <a:r>
              <a:rPr lang="en-US"/>
              <a:t>Instagram Posts Table | aral_allessuper - 3 of 13</a:t>
            </a:r>
          </a:p>
        </p:txBody>
      </p:sp>
      <p:graphicFrame>
        <p:nvGraphicFramePr>
          <p:cNvPr id="5" name="Table Placeholder 4">
            <a:extLst>
              <a:ext uri="{FF2B5EF4-FFF2-40B4-BE49-F238E27FC236}">
                <a16:creationId xmlns:a16="http://schemas.microsoft.com/office/drawing/2014/main" id="{14B3599C-7448-48A8-9B01-EB9CEDD32639}"/>
              </a:ext>
            </a:extLst>
          </p:cNvPr>
          <p:cNvGraphicFramePr>
            <a:graphicFrameLocks noGrp="1"/>
          </p:cNvGraphicFramePr>
          <p:nvPr>
            <p:ph type="tbl" sz="quarter" idx="13"/>
            <p:extLst>
              <p:ext uri="{D42A27DB-BD31-4B8C-83A1-F6EECF244321}">
                <p14:modId xmlns:p14="http://schemas.microsoft.com/office/powerpoint/2010/main" val="410276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2694320"/>
                    </a:ext>
                  </a:extLst>
                </a:gridCol>
                <a:gridCol w="1810512">
                  <a:extLst>
                    <a:ext uri="{9D8B030D-6E8A-4147-A177-3AD203B41FA5}">
                      <a16:colId xmlns:a16="http://schemas.microsoft.com/office/drawing/2014/main" val="1859409560"/>
                    </a:ext>
                  </a:extLst>
                </a:gridCol>
                <a:gridCol w="822960">
                  <a:extLst>
                    <a:ext uri="{9D8B030D-6E8A-4147-A177-3AD203B41FA5}">
                      <a16:colId xmlns:a16="http://schemas.microsoft.com/office/drawing/2014/main" val="801155205"/>
                    </a:ext>
                  </a:extLst>
                </a:gridCol>
                <a:gridCol w="822960">
                  <a:extLst>
                    <a:ext uri="{9D8B030D-6E8A-4147-A177-3AD203B41FA5}">
                      <a16:colId xmlns:a16="http://schemas.microsoft.com/office/drawing/2014/main" val="1956875842"/>
                    </a:ext>
                  </a:extLst>
                </a:gridCol>
                <a:gridCol w="822960">
                  <a:extLst>
                    <a:ext uri="{9D8B030D-6E8A-4147-A177-3AD203B41FA5}">
                      <a16:colId xmlns:a16="http://schemas.microsoft.com/office/drawing/2014/main" val="1581621142"/>
                    </a:ext>
                  </a:extLst>
                </a:gridCol>
                <a:gridCol w="822960">
                  <a:extLst>
                    <a:ext uri="{9D8B030D-6E8A-4147-A177-3AD203B41FA5}">
                      <a16:colId xmlns:a16="http://schemas.microsoft.com/office/drawing/2014/main" val="4216666369"/>
                    </a:ext>
                  </a:extLst>
                </a:gridCol>
                <a:gridCol w="822960">
                  <a:extLst>
                    <a:ext uri="{9D8B030D-6E8A-4147-A177-3AD203B41FA5}">
                      <a16:colId xmlns:a16="http://schemas.microsoft.com/office/drawing/2014/main" val="1270329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434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- 2021-05-15 14:43:58</a:t>
                      </a:r>
                      <a:r>
                        <a:rPr kumimoji="0" lang="en-US" sz="1000" b="0" i="0" u="none" strike="noStrike" kern="1200" cap="none" spc="0" normalizeH="0" baseline="0" noProof="0">
                          <a:ln>
                            <a:noFill/>
                          </a:ln>
                          <a:solidFill>
                            <a:prstClr val="black"/>
                          </a:solidFill>
                          <a:effectLst/>
                          <a:uLnTx/>
                          <a:uFillTx/>
                          <a:latin typeface="+mn-lt"/>
                          <a:ea typeface="+mn-ea"/>
                          <a:cs typeface="+mn-cs"/>
                        </a:rPr>
                        <a:t>
 Sauberkeit, die man nicht sieht, aber deutlich spürt. 🧼
Unsere Aral Anti-Schmutz-Formel reinigt den Motor schon ab der ersten Tankfüllung und sorgt für mehr Leistung, höhere Reichweite und definitiv mehr Fahrspaß. 😎
_____
#allessuper #aral #araltankstelle #tankstelle #gutefahrt #brightermoments #blauelagune #ultimatediesel #autoliebe #blau #gasstation #benzinimblut #carlife #kraftstoff #auftanken  #zapfsäule #sonne #fuel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184915563_290154286076261_2871718366011205410_n.jpg?_nc_cat=100&amp;ccb=1-3&amp;_nc_sid=8ae9d6&amp;_nc_ohc=2Pz55EZsurUAX8-YdoB&amp;_nc_ht=scontent-lga3-1.cdninstagram.com&amp;oh=9375c9450cbb6871c1486f290074100b&amp;oe=60D0C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6842049"/>
                  </a:ext>
                </a:extLst>
              </a:tr>
            </a:tbl>
          </a:graphicData>
        </a:graphic>
      </p:graphicFrame>
      <p:sp>
        <p:nvSpPr>
          <p:cNvPr id="4" name="Text Placeholder 3">
            <a:extLst>
              <a:ext uri="{FF2B5EF4-FFF2-40B4-BE49-F238E27FC236}">
                <a16:creationId xmlns:a16="http://schemas.microsoft.com/office/drawing/2014/main" id="{8CD5BE00-C847-498A-AB2E-A1D3E15B8BB5}"/>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2551297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CFCF-9DC1-46A7-9717-7C85DD8F9838}"/>
              </a:ext>
            </a:extLst>
          </p:cNvPr>
          <p:cNvSpPr>
            <a:spLocks noGrp="1"/>
          </p:cNvSpPr>
          <p:nvPr>
            <p:ph type="title"/>
          </p:nvPr>
        </p:nvSpPr>
        <p:spPr/>
        <p:txBody>
          <a:bodyPr/>
          <a:lstStyle/>
          <a:p>
            <a:r>
              <a:rPr lang="en-US"/>
              <a:t>Instagram Posts Table | aral_allessuper - 4 of 13</a:t>
            </a:r>
          </a:p>
        </p:txBody>
      </p:sp>
      <p:graphicFrame>
        <p:nvGraphicFramePr>
          <p:cNvPr id="5" name="Table Placeholder 4">
            <a:extLst>
              <a:ext uri="{FF2B5EF4-FFF2-40B4-BE49-F238E27FC236}">
                <a16:creationId xmlns:a16="http://schemas.microsoft.com/office/drawing/2014/main" id="{1B45129E-B5A8-4825-B9AA-35B65BB4B468}"/>
              </a:ext>
            </a:extLst>
          </p:cNvPr>
          <p:cNvGraphicFramePr>
            <a:graphicFrameLocks noGrp="1"/>
          </p:cNvGraphicFramePr>
          <p:nvPr>
            <p:ph type="tbl" sz="quarter" idx="13"/>
            <p:extLst>
              <p:ext uri="{D42A27DB-BD31-4B8C-83A1-F6EECF244321}">
                <p14:modId xmlns:p14="http://schemas.microsoft.com/office/powerpoint/2010/main" val="121723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61282924"/>
                    </a:ext>
                  </a:extLst>
                </a:gridCol>
                <a:gridCol w="1810512">
                  <a:extLst>
                    <a:ext uri="{9D8B030D-6E8A-4147-A177-3AD203B41FA5}">
                      <a16:colId xmlns:a16="http://schemas.microsoft.com/office/drawing/2014/main" val="2961839349"/>
                    </a:ext>
                  </a:extLst>
                </a:gridCol>
                <a:gridCol w="822960">
                  <a:extLst>
                    <a:ext uri="{9D8B030D-6E8A-4147-A177-3AD203B41FA5}">
                      <a16:colId xmlns:a16="http://schemas.microsoft.com/office/drawing/2014/main" val="1191111445"/>
                    </a:ext>
                  </a:extLst>
                </a:gridCol>
                <a:gridCol w="822960">
                  <a:extLst>
                    <a:ext uri="{9D8B030D-6E8A-4147-A177-3AD203B41FA5}">
                      <a16:colId xmlns:a16="http://schemas.microsoft.com/office/drawing/2014/main" val="2121658820"/>
                    </a:ext>
                  </a:extLst>
                </a:gridCol>
                <a:gridCol w="822960">
                  <a:extLst>
                    <a:ext uri="{9D8B030D-6E8A-4147-A177-3AD203B41FA5}">
                      <a16:colId xmlns:a16="http://schemas.microsoft.com/office/drawing/2014/main" val="1587214321"/>
                    </a:ext>
                  </a:extLst>
                </a:gridCol>
                <a:gridCol w="822960">
                  <a:extLst>
                    <a:ext uri="{9D8B030D-6E8A-4147-A177-3AD203B41FA5}">
                      <a16:colId xmlns:a16="http://schemas.microsoft.com/office/drawing/2014/main" val="3074150446"/>
                    </a:ext>
                  </a:extLst>
                </a:gridCol>
                <a:gridCol w="822960">
                  <a:extLst>
                    <a:ext uri="{9D8B030D-6E8A-4147-A177-3AD203B41FA5}">
                      <a16:colId xmlns:a16="http://schemas.microsoft.com/office/drawing/2014/main" val="2307754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5441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aral_allessuper - 2021-05-13 14:43:42</a:t>
                      </a:r>
                      <a:r>
                        <a:rPr kumimoji="0" lang="de-DE" sz="1000" b="0" i="0" u="none" strike="noStrike" kern="1200" cap="none" spc="0" normalizeH="0" baseline="0" noProof="0">
                          <a:ln>
                            <a:noFill/>
                          </a:ln>
                          <a:solidFill>
                            <a:prstClr val="black"/>
                          </a:solidFill>
                          <a:effectLst/>
                          <a:uLnTx/>
                          <a:uFillTx/>
                          <a:latin typeface="+mn-lt"/>
                          <a:ea typeface="+mn-ea"/>
                          <a:cs typeface="+mn-cs"/>
                        </a:rPr>
                        <a:t>
 Happy Vatertag! 
Es ist Zeit eurem Papa eine Freude zu machen. Aber das ist gar nicht immer so einfach. Über was würde sich euer Vater freuen? Lasst uns in den Kommentaren eure Ideen sammeln.
Wir stoßen an auf alle Papas 🍻 
______
#allessuper #aral #araltankstelle #tankstelle #gutefahrt #dankesagen #vatertag #vatertagsgeschenk #fathersday #papa #dad #familie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185286624_3885463044865952_9036015273702933530_n.jpg?_nc_cat=106&amp;ccb=1-3&amp;_nc_sid=8ae9d6&amp;_nc_ohc=B2ECnAQkGeMAX8GzPvE&amp;_nc_ht=scontent-lga3-1.cdninstagram.com&amp;oh=deb77699e54f2bab32c2bbcb5c86a40a&amp;oe=60D2960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5982119"/>
                  </a:ext>
                </a:extLst>
              </a:tr>
            </a:tbl>
          </a:graphicData>
        </a:graphic>
      </p:graphicFrame>
      <p:sp>
        <p:nvSpPr>
          <p:cNvPr id="4" name="Text Placeholder 3">
            <a:extLst>
              <a:ext uri="{FF2B5EF4-FFF2-40B4-BE49-F238E27FC236}">
                <a16:creationId xmlns:a16="http://schemas.microsoft.com/office/drawing/2014/main" id="{49597BDB-57A2-4E8F-BC7B-A2E426216547}"/>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517413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68E4D-08E3-4987-A9F5-8D3B37BA6297}"/>
              </a:ext>
            </a:extLst>
          </p:cNvPr>
          <p:cNvSpPr>
            <a:spLocks noGrp="1"/>
          </p:cNvSpPr>
          <p:nvPr>
            <p:ph type="title"/>
          </p:nvPr>
        </p:nvSpPr>
        <p:spPr/>
        <p:txBody>
          <a:bodyPr/>
          <a:lstStyle/>
          <a:p>
            <a:r>
              <a:rPr lang="en-US"/>
              <a:t>Instagram Posts Table | aral_allessuper - 5 of 13</a:t>
            </a:r>
          </a:p>
        </p:txBody>
      </p:sp>
      <p:graphicFrame>
        <p:nvGraphicFramePr>
          <p:cNvPr id="5" name="Table Placeholder 4">
            <a:extLst>
              <a:ext uri="{FF2B5EF4-FFF2-40B4-BE49-F238E27FC236}">
                <a16:creationId xmlns:a16="http://schemas.microsoft.com/office/drawing/2014/main" id="{47BF3CAC-4CE0-4A71-9293-2DC3E78FF75F}"/>
              </a:ext>
            </a:extLst>
          </p:cNvPr>
          <p:cNvGraphicFramePr>
            <a:graphicFrameLocks noGrp="1"/>
          </p:cNvGraphicFramePr>
          <p:nvPr>
            <p:ph type="tbl" sz="quarter" idx="13"/>
            <p:extLst>
              <p:ext uri="{D42A27DB-BD31-4B8C-83A1-F6EECF244321}">
                <p14:modId xmlns:p14="http://schemas.microsoft.com/office/powerpoint/2010/main" val="343242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0559541"/>
                    </a:ext>
                  </a:extLst>
                </a:gridCol>
                <a:gridCol w="1810512">
                  <a:extLst>
                    <a:ext uri="{9D8B030D-6E8A-4147-A177-3AD203B41FA5}">
                      <a16:colId xmlns:a16="http://schemas.microsoft.com/office/drawing/2014/main" val="3821522341"/>
                    </a:ext>
                  </a:extLst>
                </a:gridCol>
                <a:gridCol w="822960">
                  <a:extLst>
                    <a:ext uri="{9D8B030D-6E8A-4147-A177-3AD203B41FA5}">
                      <a16:colId xmlns:a16="http://schemas.microsoft.com/office/drawing/2014/main" val="3248564911"/>
                    </a:ext>
                  </a:extLst>
                </a:gridCol>
                <a:gridCol w="822960">
                  <a:extLst>
                    <a:ext uri="{9D8B030D-6E8A-4147-A177-3AD203B41FA5}">
                      <a16:colId xmlns:a16="http://schemas.microsoft.com/office/drawing/2014/main" val="1841089322"/>
                    </a:ext>
                  </a:extLst>
                </a:gridCol>
                <a:gridCol w="822960">
                  <a:extLst>
                    <a:ext uri="{9D8B030D-6E8A-4147-A177-3AD203B41FA5}">
                      <a16:colId xmlns:a16="http://schemas.microsoft.com/office/drawing/2014/main" val="2958120786"/>
                    </a:ext>
                  </a:extLst>
                </a:gridCol>
                <a:gridCol w="822960">
                  <a:extLst>
                    <a:ext uri="{9D8B030D-6E8A-4147-A177-3AD203B41FA5}">
                      <a16:colId xmlns:a16="http://schemas.microsoft.com/office/drawing/2014/main" val="2748625585"/>
                    </a:ext>
                  </a:extLst>
                </a:gridCol>
                <a:gridCol w="822960">
                  <a:extLst>
                    <a:ext uri="{9D8B030D-6E8A-4147-A177-3AD203B41FA5}">
                      <a16:colId xmlns:a16="http://schemas.microsoft.com/office/drawing/2014/main" val="1311052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384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- 2021-05-11 14:43:21</a:t>
                      </a:r>
                      <a:r>
                        <a:rPr kumimoji="0" lang="en-US" sz="1000" b="0" i="0" u="none" strike="noStrike" kern="1200" cap="none" spc="0" normalizeH="0" baseline="0" noProof="0">
                          <a:ln>
                            <a:noFill/>
                          </a:ln>
                          <a:solidFill>
                            <a:prstClr val="black"/>
                          </a:solidFill>
                          <a:effectLst/>
                          <a:uLnTx/>
                          <a:uFillTx/>
                          <a:latin typeface="+mn-lt"/>
                          <a:ea typeface="+mn-ea"/>
                          <a:cs typeface="+mn-cs"/>
                        </a:rPr>
                        <a:t>
 Now you see me, now you don't 👻
📸 Credits: indigo_hell paiiinful 
______
#allessuper #aral #araltankstelle #tankstelle #gutefahrt #brightermoments #blauelagune #autoliebe #blau #instacar #carphotography #gasstation #benzinimblut #carlove #carlife #nightphotography #reflectionphotography #lights #dodge #dodgechallenger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184423834_118727250354289_7261478688476158331_n.jpg?tp=1&amp;_nc_ht=scontent.cdninstagram.com&amp;_nc_cat=101&amp;_nc_ohc=tcMYDQWR9QUAX_CB3DG&amp;edm=AMO9-JQAAAAA&amp;ccb=7-4&amp;oh=433d7b86bc1febc9146bf9d4c86c37ca&amp;oe=60AF50C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6077204"/>
                  </a:ext>
                </a:extLst>
              </a:tr>
            </a:tbl>
          </a:graphicData>
        </a:graphic>
      </p:graphicFrame>
      <p:sp>
        <p:nvSpPr>
          <p:cNvPr id="4" name="Text Placeholder 3">
            <a:extLst>
              <a:ext uri="{FF2B5EF4-FFF2-40B4-BE49-F238E27FC236}">
                <a16:creationId xmlns:a16="http://schemas.microsoft.com/office/drawing/2014/main" id="{956AD5E9-0AEC-4885-A6AF-CFE7BE603C51}"/>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593078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2E55-A95D-439E-A240-ABFA1FA85247}"/>
              </a:ext>
            </a:extLst>
          </p:cNvPr>
          <p:cNvSpPr>
            <a:spLocks noGrp="1"/>
          </p:cNvSpPr>
          <p:nvPr>
            <p:ph type="title"/>
          </p:nvPr>
        </p:nvSpPr>
        <p:spPr/>
        <p:txBody>
          <a:bodyPr/>
          <a:lstStyle/>
          <a:p>
            <a:r>
              <a:rPr lang="en-US"/>
              <a:t>Instagram Posts Table | aral_allessuper - 6 of 13</a:t>
            </a:r>
          </a:p>
        </p:txBody>
      </p:sp>
      <p:graphicFrame>
        <p:nvGraphicFramePr>
          <p:cNvPr id="5" name="Table Placeholder 4">
            <a:extLst>
              <a:ext uri="{FF2B5EF4-FFF2-40B4-BE49-F238E27FC236}">
                <a16:creationId xmlns:a16="http://schemas.microsoft.com/office/drawing/2014/main" id="{5415E8B6-55C5-44D6-AE9E-229C480D915A}"/>
              </a:ext>
            </a:extLst>
          </p:cNvPr>
          <p:cNvGraphicFramePr>
            <a:graphicFrameLocks noGrp="1"/>
          </p:cNvGraphicFramePr>
          <p:nvPr>
            <p:ph type="tbl" sz="quarter" idx="13"/>
            <p:extLst>
              <p:ext uri="{D42A27DB-BD31-4B8C-83A1-F6EECF244321}">
                <p14:modId xmlns:p14="http://schemas.microsoft.com/office/powerpoint/2010/main" val="3305748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11896352"/>
                    </a:ext>
                  </a:extLst>
                </a:gridCol>
                <a:gridCol w="1810512">
                  <a:extLst>
                    <a:ext uri="{9D8B030D-6E8A-4147-A177-3AD203B41FA5}">
                      <a16:colId xmlns:a16="http://schemas.microsoft.com/office/drawing/2014/main" val="670928217"/>
                    </a:ext>
                  </a:extLst>
                </a:gridCol>
                <a:gridCol w="822960">
                  <a:extLst>
                    <a:ext uri="{9D8B030D-6E8A-4147-A177-3AD203B41FA5}">
                      <a16:colId xmlns:a16="http://schemas.microsoft.com/office/drawing/2014/main" val="4223382717"/>
                    </a:ext>
                  </a:extLst>
                </a:gridCol>
                <a:gridCol w="822960">
                  <a:extLst>
                    <a:ext uri="{9D8B030D-6E8A-4147-A177-3AD203B41FA5}">
                      <a16:colId xmlns:a16="http://schemas.microsoft.com/office/drawing/2014/main" val="2051694550"/>
                    </a:ext>
                  </a:extLst>
                </a:gridCol>
                <a:gridCol w="822960">
                  <a:extLst>
                    <a:ext uri="{9D8B030D-6E8A-4147-A177-3AD203B41FA5}">
                      <a16:colId xmlns:a16="http://schemas.microsoft.com/office/drawing/2014/main" val="3290096867"/>
                    </a:ext>
                  </a:extLst>
                </a:gridCol>
                <a:gridCol w="822960">
                  <a:extLst>
                    <a:ext uri="{9D8B030D-6E8A-4147-A177-3AD203B41FA5}">
                      <a16:colId xmlns:a16="http://schemas.microsoft.com/office/drawing/2014/main" val="203765739"/>
                    </a:ext>
                  </a:extLst>
                </a:gridCol>
                <a:gridCol w="822960">
                  <a:extLst>
                    <a:ext uri="{9D8B030D-6E8A-4147-A177-3AD203B41FA5}">
                      <a16:colId xmlns:a16="http://schemas.microsoft.com/office/drawing/2014/main" val="876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2154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aral_allessuper - 2021-05-09 07:45:41</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Mama ist die Beste ❣️
Erzählt uns, was eure Mama zu etwas ganz Besonderem macht. An welchen Moment erinnert ihr euch gerne zurück? Was macht sie für euch einfach zur besten Mama der Welt? Schreibt es uns in die Kommentare und gemeinsam lassen wir heute alle Mütter hochleben!
Unter euren Einsendungen verlosen wir Aral SuperCards, mit denen ihr dann einen leckeren Überraschungsbrunch auf den Tisch zaubern könnt.
Die Teilnahmebedingungen findet ihr in unserer heutigen Story.
______
#allessuper #aral #araltankstelle #tankstelle #gutefahrt #dankesagen #muttertag #mamaistdiebeste #muttertagsgeschenk #mothersday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183374383_765141840859169_629782168802758847_n.jpg?tp=1&amp;_nc_ht=scontent.cdninstagram.com&amp;_nc_cat=105&amp;_nc_ohc=1tChfEFyPMYAX9MMlQn&amp;edm=AMO9-JQAAAAA&amp;ccb=7-4&amp;oh=0509850065693ee07a5b68dd85d74361&amp;oe=60AEE9F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2026588"/>
                  </a:ext>
                </a:extLst>
              </a:tr>
            </a:tbl>
          </a:graphicData>
        </a:graphic>
      </p:graphicFrame>
      <p:sp>
        <p:nvSpPr>
          <p:cNvPr id="4" name="Text Placeholder 3">
            <a:extLst>
              <a:ext uri="{FF2B5EF4-FFF2-40B4-BE49-F238E27FC236}">
                <a16:creationId xmlns:a16="http://schemas.microsoft.com/office/drawing/2014/main" id="{C578DF07-D619-4D52-AB74-A412A4D188B6}"/>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2515796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DACBB-1CDB-4E7E-BD00-DD96FD3343A7}"/>
              </a:ext>
            </a:extLst>
          </p:cNvPr>
          <p:cNvSpPr>
            <a:spLocks noGrp="1"/>
          </p:cNvSpPr>
          <p:nvPr>
            <p:ph type="title"/>
          </p:nvPr>
        </p:nvSpPr>
        <p:spPr/>
        <p:txBody>
          <a:bodyPr/>
          <a:lstStyle/>
          <a:p>
            <a:r>
              <a:rPr lang="en-US"/>
              <a:t>Instagram Posts Table | aral_allessuper - 7 of 13</a:t>
            </a:r>
          </a:p>
        </p:txBody>
      </p:sp>
      <p:graphicFrame>
        <p:nvGraphicFramePr>
          <p:cNvPr id="5" name="Table Placeholder 4">
            <a:extLst>
              <a:ext uri="{FF2B5EF4-FFF2-40B4-BE49-F238E27FC236}">
                <a16:creationId xmlns:a16="http://schemas.microsoft.com/office/drawing/2014/main" id="{BFF3F33E-4B02-4C47-A219-C7F2112F20E2}"/>
              </a:ext>
            </a:extLst>
          </p:cNvPr>
          <p:cNvGraphicFramePr>
            <a:graphicFrameLocks noGrp="1"/>
          </p:cNvGraphicFramePr>
          <p:nvPr>
            <p:ph type="tbl" sz="quarter" idx="13"/>
            <p:extLst>
              <p:ext uri="{D42A27DB-BD31-4B8C-83A1-F6EECF244321}">
                <p14:modId xmlns:p14="http://schemas.microsoft.com/office/powerpoint/2010/main" val="2107258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04499335"/>
                    </a:ext>
                  </a:extLst>
                </a:gridCol>
                <a:gridCol w="1810512">
                  <a:extLst>
                    <a:ext uri="{9D8B030D-6E8A-4147-A177-3AD203B41FA5}">
                      <a16:colId xmlns:a16="http://schemas.microsoft.com/office/drawing/2014/main" val="2573469623"/>
                    </a:ext>
                  </a:extLst>
                </a:gridCol>
                <a:gridCol w="822960">
                  <a:extLst>
                    <a:ext uri="{9D8B030D-6E8A-4147-A177-3AD203B41FA5}">
                      <a16:colId xmlns:a16="http://schemas.microsoft.com/office/drawing/2014/main" val="3765614143"/>
                    </a:ext>
                  </a:extLst>
                </a:gridCol>
                <a:gridCol w="822960">
                  <a:extLst>
                    <a:ext uri="{9D8B030D-6E8A-4147-A177-3AD203B41FA5}">
                      <a16:colId xmlns:a16="http://schemas.microsoft.com/office/drawing/2014/main" val="997176132"/>
                    </a:ext>
                  </a:extLst>
                </a:gridCol>
                <a:gridCol w="822960">
                  <a:extLst>
                    <a:ext uri="{9D8B030D-6E8A-4147-A177-3AD203B41FA5}">
                      <a16:colId xmlns:a16="http://schemas.microsoft.com/office/drawing/2014/main" val="2394771141"/>
                    </a:ext>
                  </a:extLst>
                </a:gridCol>
                <a:gridCol w="822960">
                  <a:extLst>
                    <a:ext uri="{9D8B030D-6E8A-4147-A177-3AD203B41FA5}">
                      <a16:colId xmlns:a16="http://schemas.microsoft.com/office/drawing/2014/main" val="3985925050"/>
                    </a:ext>
                  </a:extLst>
                </a:gridCol>
                <a:gridCol w="822960">
                  <a:extLst>
                    <a:ext uri="{9D8B030D-6E8A-4147-A177-3AD203B41FA5}">
                      <a16:colId xmlns:a16="http://schemas.microsoft.com/office/drawing/2014/main" val="240704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8376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- 2021-05-07 14:43:39</a:t>
                      </a:r>
                      <a:r>
                        <a:rPr kumimoji="0" lang="en-US" sz="1000" b="0" i="0" u="none" strike="noStrike" kern="1200" cap="none" spc="0" normalizeH="0" baseline="0" noProof="0">
                          <a:ln>
                            <a:noFill/>
                          </a:ln>
                          <a:solidFill>
                            <a:prstClr val="black"/>
                          </a:solidFill>
                          <a:effectLst/>
                          <a:uLnTx/>
                          <a:uFillTx/>
                          <a:latin typeface="+mn-lt"/>
                          <a:ea typeface="+mn-ea"/>
                          <a:cs typeface="+mn-cs"/>
                        </a:rPr>
                        <a:t>
 Du möchtest auf unserem Kanal gefeatured werden und dabei auch noch eine 10€ SuperCard gewinnen?
Dann mach mit! Zeig uns einfach dein Fahrzeug in seiner Pracht an einer unserer Aral Tankstellen. 
Markier dein Foto mit #aral oder schick uns das Foto als Nachricht und schon bist du im Topf! Viel Glück, wir freuen uns auf eure Bilder 🍀
📸 Credits: genesisraw_ 
______
#allessuper #aral #araltankstelle #ultimate102 #tankstelle #gutefahrt #brightermoments #blauelagune #ultimatediesel #autoliebe #blau #instacar #gasstation #benzinimblut #carlove #carlife #carphotography #nightphotography #reflectionphotography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182800196_109396024643914_7461482407326208334_n.jpg?_nc_cat=104&amp;ccb=1-3&amp;_nc_sid=8ae9d6&amp;_nc_ohc=pek5qG-4PKAAX-fEe4P&amp;_nc_ht=scontent-lga3-1.cdninstagram.com&amp;oh=4a9499f69ff37ed0316eb0d02ccbd3e1&amp;oe=60D16064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9379639"/>
                  </a:ext>
                </a:extLst>
              </a:tr>
            </a:tbl>
          </a:graphicData>
        </a:graphic>
      </p:graphicFrame>
      <p:sp>
        <p:nvSpPr>
          <p:cNvPr id="4" name="Text Placeholder 3">
            <a:extLst>
              <a:ext uri="{FF2B5EF4-FFF2-40B4-BE49-F238E27FC236}">
                <a16:creationId xmlns:a16="http://schemas.microsoft.com/office/drawing/2014/main" id="{716A1280-93BB-4596-BDB5-007D086EF7FE}"/>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8328114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E0D06-6106-4C2F-A21A-2C43270C2A57}"/>
              </a:ext>
            </a:extLst>
          </p:cNvPr>
          <p:cNvSpPr>
            <a:spLocks noGrp="1"/>
          </p:cNvSpPr>
          <p:nvPr>
            <p:ph type="title"/>
          </p:nvPr>
        </p:nvSpPr>
        <p:spPr/>
        <p:txBody>
          <a:bodyPr/>
          <a:lstStyle/>
          <a:p>
            <a:r>
              <a:rPr lang="en-US"/>
              <a:t>Instagram Posts Table | aral_allessuper - 8 of 13</a:t>
            </a:r>
          </a:p>
        </p:txBody>
      </p:sp>
      <p:graphicFrame>
        <p:nvGraphicFramePr>
          <p:cNvPr id="5" name="Table Placeholder 4">
            <a:extLst>
              <a:ext uri="{FF2B5EF4-FFF2-40B4-BE49-F238E27FC236}">
                <a16:creationId xmlns:a16="http://schemas.microsoft.com/office/drawing/2014/main" id="{A81B03F4-DDCD-42A1-AB57-5A4D19BDB630}"/>
              </a:ext>
            </a:extLst>
          </p:cNvPr>
          <p:cNvGraphicFramePr>
            <a:graphicFrameLocks noGrp="1"/>
          </p:cNvGraphicFramePr>
          <p:nvPr>
            <p:ph type="tbl" sz="quarter" idx="13"/>
            <p:extLst>
              <p:ext uri="{D42A27DB-BD31-4B8C-83A1-F6EECF244321}">
                <p14:modId xmlns:p14="http://schemas.microsoft.com/office/powerpoint/2010/main" val="404312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32227891"/>
                    </a:ext>
                  </a:extLst>
                </a:gridCol>
                <a:gridCol w="1810512">
                  <a:extLst>
                    <a:ext uri="{9D8B030D-6E8A-4147-A177-3AD203B41FA5}">
                      <a16:colId xmlns:a16="http://schemas.microsoft.com/office/drawing/2014/main" val="1581394561"/>
                    </a:ext>
                  </a:extLst>
                </a:gridCol>
                <a:gridCol w="822960">
                  <a:extLst>
                    <a:ext uri="{9D8B030D-6E8A-4147-A177-3AD203B41FA5}">
                      <a16:colId xmlns:a16="http://schemas.microsoft.com/office/drawing/2014/main" val="422912652"/>
                    </a:ext>
                  </a:extLst>
                </a:gridCol>
                <a:gridCol w="822960">
                  <a:extLst>
                    <a:ext uri="{9D8B030D-6E8A-4147-A177-3AD203B41FA5}">
                      <a16:colId xmlns:a16="http://schemas.microsoft.com/office/drawing/2014/main" val="4135718605"/>
                    </a:ext>
                  </a:extLst>
                </a:gridCol>
                <a:gridCol w="822960">
                  <a:extLst>
                    <a:ext uri="{9D8B030D-6E8A-4147-A177-3AD203B41FA5}">
                      <a16:colId xmlns:a16="http://schemas.microsoft.com/office/drawing/2014/main" val="2552643808"/>
                    </a:ext>
                  </a:extLst>
                </a:gridCol>
                <a:gridCol w="822960">
                  <a:extLst>
                    <a:ext uri="{9D8B030D-6E8A-4147-A177-3AD203B41FA5}">
                      <a16:colId xmlns:a16="http://schemas.microsoft.com/office/drawing/2014/main" val="809030098"/>
                    </a:ext>
                  </a:extLst>
                </a:gridCol>
                <a:gridCol w="822960">
                  <a:extLst>
                    <a:ext uri="{9D8B030D-6E8A-4147-A177-3AD203B41FA5}">
                      <a16:colId xmlns:a16="http://schemas.microsoft.com/office/drawing/2014/main" val="1080553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086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- 2021-05-05 14:43:35</a:t>
                      </a:r>
                      <a:r>
                        <a:rPr kumimoji="0" lang="en-US" sz="1000" b="0" i="0" u="none" strike="noStrike" kern="1200" cap="none" spc="0" normalizeH="0" baseline="0" noProof="0">
                          <a:ln>
                            <a:noFill/>
                          </a:ln>
                          <a:solidFill>
                            <a:prstClr val="black"/>
                          </a:solidFill>
                          <a:effectLst/>
                          <a:uLnTx/>
                          <a:uFillTx/>
                          <a:latin typeface="+mn-lt"/>
                          <a:ea typeface="+mn-ea"/>
                          <a:cs typeface="+mn-cs"/>
                        </a:rPr>
                        <a:t>
 Wir kennen es alle! Der ewige Drahtseilakt auf eine runde Summe zukommen. Denn nach 24,99 € kommt - zack - 25,01 €. Ein Härtetest für Konzentration und Fingerspitzengefühl 😜
______
#allessuper #aral #araltankstelle #gutefahrt #aralallessuper #tankstelle #kraftstoff #auftanken #tanken #autoliebe #blau #instacar #carphotography #gasstation #benzinimblut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182012547_812101302733181_6363922868877181478_n.jpg?_nc_cat=104&amp;ccb=1-3&amp;_nc_sid=8ae9d6&amp;_nc_ohc=yYyOrfbSCcwAX9QynRq&amp;_nc_ht=scontent-lga3-1.cdninstagram.com&amp;oh=f1336b7f5a71bf3e8f1bd763ed1ba9ca&amp;oe=60D2B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0594192"/>
                  </a:ext>
                </a:extLst>
              </a:tr>
            </a:tbl>
          </a:graphicData>
        </a:graphic>
      </p:graphicFrame>
      <p:sp>
        <p:nvSpPr>
          <p:cNvPr id="4" name="Text Placeholder 3">
            <a:extLst>
              <a:ext uri="{FF2B5EF4-FFF2-40B4-BE49-F238E27FC236}">
                <a16:creationId xmlns:a16="http://schemas.microsoft.com/office/drawing/2014/main" id="{98806809-C07B-4BFE-9F67-DAAB0152C006}"/>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2696608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BC86-A26C-4FBB-8478-81935DA86872}"/>
              </a:ext>
            </a:extLst>
          </p:cNvPr>
          <p:cNvSpPr>
            <a:spLocks noGrp="1"/>
          </p:cNvSpPr>
          <p:nvPr>
            <p:ph type="title"/>
          </p:nvPr>
        </p:nvSpPr>
        <p:spPr/>
        <p:txBody>
          <a:bodyPr/>
          <a:lstStyle/>
          <a:p>
            <a:r>
              <a:rPr lang="en-US"/>
              <a:t>Instagram Posts Table | aral_allessuper - 9 of 13</a:t>
            </a:r>
          </a:p>
        </p:txBody>
      </p:sp>
      <p:graphicFrame>
        <p:nvGraphicFramePr>
          <p:cNvPr id="5" name="Table Placeholder 4">
            <a:extLst>
              <a:ext uri="{FF2B5EF4-FFF2-40B4-BE49-F238E27FC236}">
                <a16:creationId xmlns:a16="http://schemas.microsoft.com/office/drawing/2014/main" id="{58A3DDF3-CA1F-40A8-8E8D-0A75513CC5E7}"/>
              </a:ext>
            </a:extLst>
          </p:cNvPr>
          <p:cNvGraphicFramePr>
            <a:graphicFrameLocks noGrp="1"/>
          </p:cNvGraphicFramePr>
          <p:nvPr>
            <p:ph type="tbl" sz="quarter" idx="13"/>
            <p:extLst>
              <p:ext uri="{D42A27DB-BD31-4B8C-83A1-F6EECF244321}">
                <p14:modId xmlns:p14="http://schemas.microsoft.com/office/powerpoint/2010/main" val="313259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9566027"/>
                    </a:ext>
                  </a:extLst>
                </a:gridCol>
                <a:gridCol w="1810512">
                  <a:extLst>
                    <a:ext uri="{9D8B030D-6E8A-4147-A177-3AD203B41FA5}">
                      <a16:colId xmlns:a16="http://schemas.microsoft.com/office/drawing/2014/main" val="3998093646"/>
                    </a:ext>
                  </a:extLst>
                </a:gridCol>
                <a:gridCol w="822960">
                  <a:extLst>
                    <a:ext uri="{9D8B030D-6E8A-4147-A177-3AD203B41FA5}">
                      <a16:colId xmlns:a16="http://schemas.microsoft.com/office/drawing/2014/main" val="4234845534"/>
                    </a:ext>
                  </a:extLst>
                </a:gridCol>
                <a:gridCol w="822960">
                  <a:extLst>
                    <a:ext uri="{9D8B030D-6E8A-4147-A177-3AD203B41FA5}">
                      <a16:colId xmlns:a16="http://schemas.microsoft.com/office/drawing/2014/main" val="2361365082"/>
                    </a:ext>
                  </a:extLst>
                </a:gridCol>
                <a:gridCol w="822960">
                  <a:extLst>
                    <a:ext uri="{9D8B030D-6E8A-4147-A177-3AD203B41FA5}">
                      <a16:colId xmlns:a16="http://schemas.microsoft.com/office/drawing/2014/main" val="2352901173"/>
                    </a:ext>
                  </a:extLst>
                </a:gridCol>
                <a:gridCol w="822960">
                  <a:extLst>
                    <a:ext uri="{9D8B030D-6E8A-4147-A177-3AD203B41FA5}">
                      <a16:colId xmlns:a16="http://schemas.microsoft.com/office/drawing/2014/main" val="3295523554"/>
                    </a:ext>
                  </a:extLst>
                </a:gridCol>
                <a:gridCol w="822960">
                  <a:extLst>
                    <a:ext uri="{9D8B030D-6E8A-4147-A177-3AD203B41FA5}">
                      <a16:colId xmlns:a16="http://schemas.microsoft.com/office/drawing/2014/main" val="1583856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557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- 2021-05-03 14:43:54</a:t>
                      </a:r>
                      <a:r>
                        <a:rPr kumimoji="0" lang="en-US" sz="1000" b="0" i="0" u="none" strike="noStrike" kern="1200" cap="none" spc="0" normalizeH="0" baseline="0" noProof="0">
                          <a:ln>
                            <a:noFill/>
                          </a:ln>
                          <a:solidFill>
                            <a:prstClr val="black"/>
                          </a:solidFill>
                          <a:effectLst/>
                          <a:uLnTx/>
                          <a:uFillTx/>
                          <a:latin typeface="+mn-lt"/>
                          <a:ea typeface="+mn-ea"/>
                          <a:cs typeface="+mn-cs"/>
                        </a:rPr>
                        <a:t>
 Ich sehe was, was du nicht siehst. Und das ist blau 💙
📸 Credits: indigo_hell paiiinful 
______
#allessuper #aral #araltankstelle #gutefahrt #aralallessuper #tankstelle #kraftstoff #auftanken #tanken #autoliebe #blau #night #instacar #carphotography #gasstation #tuning #dodgechallenger #dodge #nightphotography"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180970376_120428933393599_3661210156936967684_n.jpg?_nc_cat=100&amp;ccb=1-3&amp;_nc_sid=8ae9d6&amp;_nc_ohc=EdD9Kv4VUZEAX9cUFhr&amp;_nc_ht=scontent-lga3-1.cdninstagram.com&amp;oh=e2b3897f01494195e3671bc036ed2af2&amp;oe=60D0FE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5823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- 2021-05-01 07:05:40</a:t>
                      </a:r>
                      <a:r>
                        <a:rPr kumimoji="0" lang="en-US" sz="1000" b="0" i="0" u="none" strike="noStrike" kern="1200" cap="none" spc="0" normalizeH="0" baseline="0" noProof="0">
                          <a:ln>
                            <a:noFill/>
                          </a:ln>
                          <a:solidFill>
                            <a:prstClr val="black"/>
                          </a:solidFill>
                          <a:effectLst/>
                          <a:uLnTx/>
                          <a:uFillTx/>
                          <a:latin typeface="+mn-lt"/>
                          <a:ea typeface="+mn-ea"/>
                          <a:cs typeface="+mn-cs"/>
                        </a:rPr>
                        <a:t>
 Wir packen unsere Koffer und nehmen euch mit auf eine kleine Zeitreise ⌛ 
Zurück in eine Zeit, in der Aral Tankstellen geprägt waren von dieser stylischen Pilzstütze. Mehr retro geht nicht. 🤩 
______
#allessuper #aral #araltankstelle #gutefahrt #aralallessuper #tankstelle #auftanken #retro #gasstation #deutschland #oldtimer #autoliebe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180736210_1114736259025269_6608947274162711376_n.jpg?_nc_cat=106&amp;ccb=1-3&amp;_nc_sid=8ae9d6&amp;_nc_ohc=GhIWGk8syqoAX9znyhe&amp;_nc_ht=scontent-lga3-1.cdninstagram.com&amp;oh=15e9a4b75db4eb7afe59d4fec3640fac&amp;oe=60D1608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737334"/>
                  </a:ext>
                </a:extLst>
              </a:tr>
            </a:tbl>
          </a:graphicData>
        </a:graphic>
      </p:graphicFrame>
      <p:sp>
        <p:nvSpPr>
          <p:cNvPr id="4" name="Text Placeholder 3">
            <a:extLst>
              <a:ext uri="{FF2B5EF4-FFF2-40B4-BE49-F238E27FC236}">
                <a16:creationId xmlns:a16="http://schemas.microsoft.com/office/drawing/2014/main" id="{F2B4ABCF-38DE-4B99-9510-64738CD21FE7}"/>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360035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97822-D7F9-4FE1-8481-C6848440F6A7}"/>
              </a:ext>
            </a:extLst>
          </p:cNvPr>
          <p:cNvSpPr>
            <a:spLocks noGrp="1"/>
          </p:cNvSpPr>
          <p:nvPr>
            <p:ph type="title"/>
          </p:nvPr>
        </p:nvSpPr>
        <p:spPr/>
        <p:txBody>
          <a:bodyPr/>
          <a:lstStyle/>
          <a:p>
            <a:r>
              <a:rPr lang="en-US"/>
              <a:t>Instagram Posts Table | aral_allessuper - 10 of 13</a:t>
            </a:r>
          </a:p>
        </p:txBody>
      </p:sp>
      <p:graphicFrame>
        <p:nvGraphicFramePr>
          <p:cNvPr id="5" name="Table Placeholder 4">
            <a:extLst>
              <a:ext uri="{FF2B5EF4-FFF2-40B4-BE49-F238E27FC236}">
                <a16:creationId xmlns:a16="http://schemas.microsoft.com/office/drawing/2014/main" id="{EA0A5757-ED58-4F18-816D-F3C4A44CF464}"/>
              </a:ext>
            </a:extLst>
          </p:cNvPr>
          <p:cNvGraphicFramePr>
            <a:graphicFrameLocks noGrp="1"/>
          </p:cNvGraphicFramePr>
          <p:nvPr>
            <p:ph type="tbl" sz="quarter" idx="13"/>
            <p:extLst>
              <p:ext uri="{D42A27DB-BD31-4B8C-83A1-F6EECF244321}">
                <p14:modId xmlns:p14="http://schemas.microsoft.com/office/powerpoint/2010/main" val="404519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63060665"/>
                    </a:ext>
                  </a:extLst>
                </a:gridCol>
                <a:gridCol w="1810512">
                  <a:extLst>
                    <a:ext uri="{9D8B030D-6E8A-4147-A177-3AD203B41FA5}">
                      <a16:colId xmlns:a16="http://schemas.microsoft.com/office/drawing/2014/main" val="723753863"/>
                    </a:ext>
                  </a:extLst>
                </a:gridCol>
                <a:gridCol w="822960">
                  <a:extLst>
                    <a:ext uri="{9D8B030D-6E8A-4147-A177-3AD203B41FA5}">
                      <a16:colId xmlns:a16="http://schemas.microsoft.com/office/drawing/2014/main" val="544772607"/>
                    </a:ext>
                  </a:extLst>
                </a:gridCol>
                <a:gridCol w="822960">
                  <a:extLst>
                    <a:ext uri="{9D8B030D-6E8A-4147-A177-3AD203B41FA5}">
                      <a16:colId xmlns:a16="http://schemas.microsoft.com/office/drawing/2014/main" val="1141969704"/>
                    </a:ext>
                  </a:extLst>
                </a:gridCol>
                <a:gridCol w="822960">
                  <a:extLst>
                    <a:ext uri="{9D8B030D-6E8A-4147-A177-3AD203B41FA5}">
                      <a16:colId xmlns:a16="http://schemas.microsoft.com/office/drawing/2014/main" val="2425976376"/>
                    </a:ext>
                  </a:extLst>
                </a:gridCol>
                <a:gridCol w="822960">
                  <a:extLst>
                    <a:ext uri="{9D8B030D-6E8A-4147-A177-3AD203B41FA5}">
                      <a16:colId xmlns:a16="http://schemas.microsoft.com/office/drawing/2014/main" val="3476276515"/>
                    </a:ext>
                  </a:extLst>
                </a:gridCol>
                <a:gridCol w="822960">
                  <a:extLst>
                    <a:ext uri="{9D8B030D-6E8A-4147-A177-3AD203B41FA5}">
                      <a16:colId xmlns:a16="http://schemas.microsoft.com/office/drawing/2014/main" val="139812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089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- 2021-04-29 14:27:49</a:t>
                      </a:r>
                      <a:r>
                        <a:rPr kumimoji="0" lang="en-US" sz="1000" b="0" i="0" u="none" strike="noStrike" kern="1200" cap="none" spc="0" normalizeH="0" baseline="0" noProof="0">
                          <a:ln>
                            <a:noFill/>
                          </a:ln>
                          <a:solidFill>
                            <a:prstClr val="black"/>
                          </a:solidFill>
                          <a:effectLst/>
                          <a:uLnTx/>
                          <a:uFillTx/>
                          <a:latin typeface="+mn-lt"/>
                          <a:ea typeface="+mn-ea"/>
                          <a:cs typeface="+mn-cs"/>
                        </a:rPr>
                        <a:t>
 Spieglein, Spieglein an der Wand, wer hat das schönste Fahrzeug im ganzen Land? Zeig uns dein Fortbewegungsmittel an einer unserer Aral Tankstellen!
📸Credits: mac.pics.bmw 
______
#allessuper #aral #araltankstelle #ultimate102 #tankstelle #gutefahrt #brightermoments #blauelagune #ultimatediesel #autoliebe #blau #instacar #carphotography #gasstation #benzinimblut #carlove #carlife #tankstellenfoto #tankstellenromantik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179075886_855168521738650_3543683999874675153_n.jpg?_nc_cat=102&amp;ccb=1-3&amp;_nc_sid=8ae9d6&amp;_nc_ohc=cmrb5zic0XYAX_r91vj&amp;_nc_ht=scontent-lga3-1.cdninstagram.com&amp;oh=69fd2648b8ca64e13e8b2e6f3e845f93&amp;oe=60D2935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6865721"/>
                  </a:ext>
                </a:extLst>
              </a:tr>
            </a:tbl>
          </a:graphicData>
        </a:graphic>
      </p:graphicFrame>
      <p:sp>
        <p:nvSpPr>
          <p:cNvPr id="4" name="Text Placeholder 3">
            <a:extLst>
              <a:ext uri="{FF2B5EF4-FFF2-40B4-BE49-F238E27FC236}">
                <a16:creationId xmlns:a16="http://schemas.microsoft.com/office/drawing/2014/main" id="{87FCA477-F4CC-4578-8F3F-A883A07ED7F7}"/>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120904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7618A-912B-4EFB-A1BE-440A164D1E23}"/>
              </a:ext>
            </a:extLst>
          </p:cNvPr>
          <p:cNvSpPr>
            <a:spLocks noGrp="1"/>
          </p:cNvSpPr>
          <p:nvPr>
            <p:ph type="title"/>
          </p:nvPr>
        </p:nvSpPr>
        <p:spPr/>
        <p:txBody>
          <a:bodyPr/>
          <a:lstStyle/>
          <a:p>
            <a:r>
              <a:rPr lang="en-US"/>
              <a:t>Instagram Posts Table | aral_allessuper - 11 of 13</a:t>
            </a:r>
          </a:p>
        </p:txBody>
      </p:sp>
      <p:graphicFrame>
        <p:nvGraphicFramePr>
          <p:cNvPr id="5" name="Table Placeholder 4">
            <a:extLst>
              <a:ext uri="{FF2B5EF4-FFF2-40B4-BE49-F238E27FC236}">
                <a16:creationId xmlns:a16="http://schemas.microsoft.com/office/drawing/2014/main" id="{94E4F0EA-EE60-42E7-872F-4EA8FED3598B}"/>
              </a:ext>
            </a:extLst>
          </p:cNvPr>
          <p:cNvGraphicFramePr>
            <a:graphicFrameLocks noGrp="1"/>
          </p:cNvGraphicFramePr>
          <p:nvPr>
            <p:ph type="tbl" sz="quarter" idx="13"/>
            <p:extLst>
              <p:ext uri="{D42A27DB-BD31-4B8C-83A1-F6EECF244321}">
                <p14:modId xmlns:p14="http://schemas.microsoft.com/office/powerpoint/2010/main" val="1644518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07367878"/>
                    </a:ext>
                  </a:extLst>
                </a:gridCol>
                <a:gridCol w="1810512">
                  <a:extLst>
                    <a:ext uri="{9D8B030D-6E8A-4147-A177-3AD203B41FA5}">
                      <a16:colId xmlns:a16="http://schemas.microsoft.com/office/drawing/2014/main" val="2207315602"/>
                    </a:ext>
                  </a:extLst>
                </a:gridCol>
                <a:gridCol w="822960">
                  <a:extLst>
                    <a:ext uri="{9D8B030D-6E8A-4147-A177-3AD203B41FA5}">
                      <a16:colId xmlns:a16="http://schemas.microsoft.com/office/drawing/2014/main" val="1242502358"/>
                    </a:ext>
                  </a:extLst>
                </a:gridCol>
                <a:gridCol w="822960">
                  <a:extLst>
                    <a:ext uri="{9D8B030D-6E8A-4147-A177-3AD203B41FA5}">
                      <a16:colId xmlns:a16="http://schemas.microsoft.com/office/drawing/2014/main" val="3695705806"/>
                    </a:ext>
                  </a:extLst>
                </a:gridCol>
                <a:gridCol w="822960">
                  <a:extLst>
                    <a:ext uri="{9D8B030D-6E8A-4147-A177-3AD203B41FA5}">
                      <a16:colId xmlns:a16="http://schemas.microsoft.com/office/drawing/2014/main" val="49582941"/>
                    </a:ext>
                  </a:extLst>
                </a:gridCol>
                <a:gridCol w="822960">
                  <a:extLst>
                    <a:ext uri="{9D8B030D-6E8A-4147-A177-3AD203B41FA5}">
                      <a16:colId xmlns:a16="http://schemas.microsoft.com/office/drawing/2014/main" val="2013274536"/>
                    </a:ext>
                  </a:extLst>
                </a:gridCol>
                <a:gridCol w="822960">
                  <a:extLst>
                    <a:ext uri="{9D8B030D-6E8A-4147-A177-3AD203B41FA5}">
                      <a16:colId xmlns:a16="http://schemas.microsoft.com/office/drawing/2014/main" val="580605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158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- 2021-04-27 14:26:34</a:t>
                      </a:r>
                      <a:r>
                        <a:rPr kumimoji="0" lang="en-US" sz="1000" b="0" i="0" u="none" strike="noStrike" kern="1200" cap="none" spc="0" normalizeH="0" baseline="0" noProof="0">
                          <a:ln>
                            <a:noFill/>
                          </a:ln>
                          <a:solidFill>
                            <a:prstClr val="black"/>
                          </a:solidFill>
                          <a:effectLst/>
                          <a:uLnTx/>
                          <a:uFillTx/>
                          <a:latin typeface="+mn-lt"/>
                          <a:ea typeface="+mn-ea"/>
                          <a:cs typeface="+mn-cs"/>
                        </a:rPr>
                        <a:t>
 Sonnenuntergänge sind jedes Mal aufs Neue schön. Vor allem, wenn man das Fahrzeug bei so einer Kulisse auftankt. ☀️☀️☀️ 
📸Credits: kev_redi30n 
______
#allessuper #aral #araltankstelle #ultimate102 #tankstelle #gutefahrt #brightermoments #blauelagune #ultimatediesel #autoliebe #blau #instacar #carphotography #gasstation #benzinimblut #carlove #carlife #tankstellenfoto #tankstellenromantik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173629562_308457863983776_8070423585610771559_n.jpg?_nc_cat=104&amp;ccb=1-3&amp;_nc_sid=8ae9d6&amp;_nc_ohc=t-yJ7hpACpoAX-lz-u3&amp;_nc_ht=scontent-lga3-1.cdninstagram.com&amp;oh=fa912b34de6aab5c8407f569a13f3adb&amp;oe=60D24F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4748739"/>
                  </a:ext>
                </a:extLst>
              </a:tr>
            </a:tbl>
          </a:graphicData>
        </a:graphic>
      </p:graphicFrame>
      <p:sp>
        <p:nvSpPr>
          <p:cNvPr id="4" name="Text Placeholder 3">
            <a:extLst>
              <a:ext uri="{FF2B5EF4-FFF2-40B4-BE49-F238E27FC236}">
                <a16:creationId xmlns:a16="http://schemas.microsoft.com/office/drawing/2014/main" id="{61566E7D-9112-402E-8A92-981424AF40A2}"/>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3591726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94EC9-6067-4766-B063-447A6DBA024C}"/>
              </a:ext>
            </a:extLst>
          </p:cNvPr>
          <p:cNvSpPr>
            <a:spLocks noGrp="1"/>
          </p:cNvSpPr>
          <p:nvPr>
            <p:ph type="title"/>
          </p:nvPr>
        </p:nvSpPr>
        <p:spPr/>
        <p:txBody>
          <a:bodyPr/>
          <a:lstStyle/>
          <a:p>
            <a:r>
              <a:rPr lang="en-US"/>
              <a:t>Instagram Posts Table | aral_allessuper - 12 of 13</a:t>
            </a:r>
          </a:p>
        </p:txBody>
      </p:sp>
      <p:graphicFrame>
        <p:nvGraphicFramePr>
          <p:cNvPr id="5" name="Table Placeholder 4">
            <a:extLst>
              <a:ext uri="{FF2B5EF4-FFF2-40B4-BE49-F238E27FC236}">
                <a16:creationId xmlns:a16="http://schemas.microsoft.com/office/drawing/2014/main" id="{D12ACE00-CAEB-44EA-95DB-58050EB38E35}"/>
              </a:ext>
            </a:extLst>
          </p:cNvPr>
          <p:cNvGraphicFramePr>
            <a:graphicFrameLocks noGrp="1"/>
          </p:cNvGraphicFramePr>
          <p:nvPr>
            <p:ph type="tbl" sz="quarter" idx="13"/>
            <p:extLst>
              <p:ext uri="{D42A27DB-BD31-4B8C-83A1-F6EECF244321}">
                <p14:modId xmlns:p14="http://schemas.microsoft.com/office/powerpoint/2010/main" val="2770819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7449915"/>
                    </a:ext>
                  </a:extLst>
                </a:gridCol>
                <a:gridCol w="1810512">
                  <a:extLst>
                    <a:ext uri="{9D8B030D-6E8A-4147-A177-3AD203B41FA5}">
                      <a16:colId xmlns:a16="http://schemas.microsoft.com/office/drawing/2014/main" val="317673216"/>
                    </a:ext>
                  </a:extLst>
                </a:gridCol>
                <a:gridCol w="822960">
                  <a:extLst>
                    <a:ext uri="{9D8B030D-6E8A-4147-A177-3AD203B41FA5}">
                      <a16:colId xmlns:a16="http://schemas.microsoft.com/office/drawing/2014/main" val="154047467"/>
                    </a:ext>
                  </a:extLst>
                </a:gridCol>
                <a:gridCol w="822960">
                  <a:extLst>
                    <a:ext uri="{9D8B030D-6E8A-4147-A177-3AD203B41FA5}">
                      <a16:colId xmlns:a16="http://schemas.microsoft.com/office/drawing/2014/main" val="3380267254"/>
                    </a:ext>
                  </a:extLst>
                </a:gridCol>
                <a:gridCol w="822960">
                  <a:extLst>
                    <a:ext uri="{9D8B030D-6E8A-4147-A177-3AD203B41FA5}">
                      <a16:colId xmlns:a16="http://schemas.microsoft.com/office/drawing/2014/main" val="3458274143"/>
                    </a:ext>
                  </a:extLst>
                </a:gridCol>
                <a:gridCol w="822960">
                  <a:extLst>
                    <a:ext uri="{9D8B030D-6E8A-4147-A177-3AD203B41FA5}">
                      <a16:colId xmlns:a16="http://schemas.microsoft.com/office/drawing/2014/main" val="1301937883"/>
                    </a:ext>
                  </a:extLst>
                </a:gridCol>
                <a:gridCol w="822960">
                  <a:extLst>
                    <a:ext uri="{9D8B030D-6E8A-4147-A177-3AD203B41FA5}">
                      <a16:colId xmlns:a16="http://schemas.microsoft.com/office/drawing/2014/main" val="18067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442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aral_allessuper - 2021-04-24 07:24:53</a:t>
                      </a:r>
                      <a:r>
                        <a:rPr kumimoji="0" lang="de-DE" sz="1000" b="0" i="0" u="none" strike="noStrike" kern="1200" cap="none" spc="0" normalizeH="0" baseline="0" noProof="0">
                          <a:ln>
                            <a:noFill/>
                          </a:ln>
                          <a:solidFill>
                            <a:prstClr val="black"/>
                          </a:solidFill>
                          <a:effectLst/>
                          <a:uLnTx/>
                          <a:uFillTx/>
                          <a:latin typeface="+mn-lt"/>
                          <a:ea typeface="+mn-ea"/>
                          <a:cs typeface="+mn-cs"/>
                        </a:rPr>
                        <a:t>
 Das war der Beginn vom Selbstservice Tanken in den 60er Jahren. Einfach die Münzen einwerfen und schon fließt der Kraftstoff. Auch heute entwickeln sich die Bezahlmöglichkeiten immer weiter und neue Zahlungsweisen, z.B. via App, entstehen.
______
#allessuper #aral #araltankstelle #entdeckedeutschland #tankstelle #auftanken #autoliebe #tanken #vor60jahren #60erjahre #selbstbedienung #sebsttanken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176727942_493940468314494_3433068481478478776_n.jpg?_nc_cat=102&amp;ccb=1-3&amp;_nc_sid=8ae9d6&amp;_nc_ohc=NRxuelAxeusAX8cA_--&amp;_nc_ht=scontent-lga3-1.cdninstagram.com&amp;oh=c04f079348c9f279a97eb2ef349665ec&amp;oe=60D0C55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7429866"/>
                  </a:ext>
                </a:extLst>
              </a:tr>
            </a:tbl>
          </a:graphicData>
        </a:graphic>
      </p:graphicFrame>
      <p:sp>
        <p:nvSpPr>
          <p:cNvPr id="4" name="Text Placeholder 3">
            <a:extLst>
              <a:ext uri="{FF2B5EF4-FFF2-40B4-BE49-F238E27FC236}">
                <a16:creationId xmlns:a16="http://schemas.microsoft.com/office/drawing/2014/main" id="{C75E9828-7CEB-45D4-948D-7F480590943C}"/>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517734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D56DA-9A57-411A-A209-ECFDDC1F6415}"/>
              </a:ext>
            </a:extLst>
          </p:cNvPr>
          <p:cNvSpPr>
            <a:spLocks noGrp="1"/>
          </p:cNvSpPr>
          <p:nvPr>
            <p:ph type="title"/>
          </p:nvPr>
        </p:nvSpPr>
        <p:spPr/>
        <p:txBody>
          <a:bodyPr/>
          <a:lstStyle/>
          <a:p>
            <a:r>
              <a:rPr lang="en-US"/>
              <a:t>Instagram Posts Table | aral_allessuper - 13 of 13</a:t>
            </a:r>
          </a:p>
        </p:txBody>
      </p:sp>
      <p:graphicFrame>
        <p:nvGraphicFramePr>
          <p:cNvPr id="5" name="Table Placeholder 4">
            <a:extLst>
              <a:ext uri="{FF2B5EF4-FFF2-40B4-BE49-F238E27FC236}">
                <a16:creationId xmlns:a16="http://schemas.microsoft.com/office/drawing/2014/main" id="{D31B0EAB-0DB0-4376-9CE9-FE916825601B}"/>
              </a:ext>
            </a:extLst>
          </p:cNvPr>
          <p:cNvGraphicFramePr>
            <a:graphicFrameLocks noGrp="1"/>
          </p:cNvGraphicFramePr>
          <p:nvPr>
            <p:ph type="tbl" sz="quarter" idx="13"/>
            <p:extLst>
              <p:ext uri="{D42A27DB-BD31-4B8C-83A1-F6EECF244321}">
                <p14:modId xmlns:p14="http://schemas.microsoft.com/office/powerpoint/2010/main" val="110208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71806427"/>
                    </a:ext>
                  </a:extLst>
                </a:gridCol>
                <a:gridCol w="1810512">
                  <a:extLst>
                    <a:ext uri="{9D8B030D-6E8A-4147-A177-3AD203B41FA5}">
                      <a16:colId xmlns:a16="http://schemas.microsoft.com/office/drawing/2014/main" val="1423493176"/>
                    </a:ext>
                  </a:extLst>
                </a:gridCol>
                <a:gridCol w="822960">
                  <a:extLst>
                    <a:ext uri="{9D8B030D-6E8A-4147-A177-3AD203B41FA5}">
                      <a16:colId xmlns:a16="http://schemas.microsoft.com/office/drawing/2014/main" val="435185385"/>
                    </a:ext>
                  </a:extLst>
                </a:gridCol>
                <a:gridCol w="822960">
                  <a:extLst>
                    <a:ext uri="{9D8B030D-6E8A-4147-A177-3AD203B41FA5}">
                      <a16:colId xmlns:a16="http://schemas.microsoft.com/office/drawing/2014/main" val="2735695273"/>
                    </a:ext>
                  </a:extLst>
                </a:gridCol>
                <a:gridCol w="822960">
                  <a:extLst>
                    <a:ext uri="{9D8B030D-6E8A-4147-A177-3AD203B41FA5}">
                      <a16:colId xmlns:a16="http://schemas.microsoft.com/office/drawing/2014/main" val="3489229428"/>
                    </a:ext>
                  </a:extLst>
                </a:gridCol>
                <a:gridCol w="822960">
                  <a:extLst>
                    <a:ext uri="{9D8B030D-6E8A-4147-A177-3AD203B41FA5}">
                      <a16:colId xmlns:a16="http://schemas.microsoft.com/office/drawing/2014/main" val="1287811000"/>
                    </a:ext>
                  </a:extLst>
                </a:gridCol>
                <a:gridCol w="822960">
                  <a:extLst>
                    <a:ext uri="{9D8B030D-6E8A-4147-A177-3AD203B41FA5}">
                      <a16:colId xmlns:a16="http://schemas.microsoft.com/office/drawing/2014/main" val="910129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229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- 2021-04-22 14:20:30</a:t>
                      </a:r>
                      <a:r>
                        <a:rPr kumimoji="0" lang="en-US" sz="1000" b="0" i="0" u="none" strike="noStrike" kern="1200" cap="none" spc="0" normalizeH="0" baseline="0" noProof="0">
                          <a:ln>
                            <a:noFill/>
                          </a:ln>
                          <a:solidFill>
                            <a:prstClr val="black"/>
                          </a:solidFill>
                          <a:effectLst/>
                          <a:uLnTx/>
                          <a:uFillTx/>
                          <a:latin typeface="+mn-lt"/>
                          <a:ea typeface="+mn-ea"/>
                          <a:cs typeface="+mn-cs"/>
                        </a:rPr>
                        <a:t>
 Die Tage werde länger, 🕗 die Sonne scheint ☀️ und die Natur erwacht zum Leben. 🌷
Der perfekte Zeitpunkt, um die Motorräder aus dem Winterschlaf zu holen.
📸 Credits: life.of.stevie 
______
#allessuper #aral #araltankstelle #ultimate102 #tankstelle #gutefahrt #brightermoments #blauelagune #ultimatediesel #autoliebe #blau #instacar #carphotography #gasstation #benzinimblut #carlove #carlife #bikersofgermany #saisoneröffnung #motorrad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176490808_274704407684837_2303350334461781429_n.jpg?_nc_cat=108&amp;ccb=1-3&amp;_nc_sid=8ae9d6&amp;_nc_ohc=8OabQTpiIq8AX_lEm7I&amp;_nc_oc=AQk4owrbS4aY8yUVEQc6XP4ngaT3xoXCYP1zcflsWKF3l9T1thKwKZU7Vm5xa3Q1lV8&amp;_nc_ht=scontent-lga3-1.cdninstagram.com&amp;oh=1a8ec10d50dd11f2aa123bb86ed7ea93&amp;oe=60D34990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3918349"/>
                  </a:ext>
                </a:extLst>
              </a:tr>
            </a:tbl>
          </a:graphicData>
        </a:graphic>
      </p:graphicFrame>
      <p:sp>
        <p:nvSpPr>
          <p:cNvPr id="4" name="Text Placeholder 3">
            <a:extLst>
              <a:ext uri="{FF2B5EF4-FFF2-40B4-BE49-F238E27FC236}">
                <a16:creationId xmlns:a16="http://schemas.microsoft.com/office/drawing/2014/main" id="{5234886B-AF0E-42A0-B362-F87D27E840AC}"/>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913606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C2B0A-A81F-4CDA-85E5-092C22D063F9}"/>
              </a:ext>
            </a:extLst>
          </p:cNvPr>
          <p:cNvSpPr>
            <a:spLocks noGrp="1"/>
          </p:cNvSpPr>
          <p:nvPr>
            <p:ph type="title"/>
          </p:nvPr>
        </p:nvSpPr>
        <p:spPr/>
        <p:txBody>
          <a:bodyPr/>
          <a:lstStyle/>
          <a:p>
            <a:r>
              <a:rPr lang="en-US"/>
              <a:t>Instagram Stories Table  | aral_allessuper - 1 of 7</a:t>
            </a:r>
          </a:p>
        </p:txBody>
      </p:sp>
      <p:graphicFrame>
        <p:nvGraphicFramePr>
          <p:cNvPr id="5" name="Table Placeholder 4">
            <a:extLst>
              <a:ext uri="{FF2B5EF4-FFF2-40B4-BE49-F238E27FC236}">
                <a16:creationId xmlns:a16="http://schemas.microsoft.com/office/drawing/2014/main" id="{33C482A4-0B86-4540-BFB3-686E30377605}"/>
              </a:ext>
            </a:extLst>
          </p:cNvPr>
          <p:cNvGraphicFramePr>
            <a:graphicFrameLocks noGrp="1"/>
          </p:cNvGraphicFramePr>
          <p:nvPr>
            <p:ph type="tbl" sz="quarter" idx="13"/>
            <p:extLst>
              <p:ext uri="{D42A27DB-BD31-4B8C-83A1-F6EECF244321}">
                <p14:modId xmlns:p14="http://schemas.microsoft.com/office/powerpoint/2010/main" val="312266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44753217"/>
                    </a:ext>
                  </a:extLst>
                </a:gridCol>
                <a:gridCol w="1728216">
                  <a:extLst>
                    <a:ext uri="{9D8B030D-6E8A-4147-A177-3AD203B41FA5}">
                      <a16:colId xmlns:a16="http://schemas.microsoft.com/office/drawing/2014/main" val="1848296701"/>
                    </a:ext>
                  </a:extLst>
                </a:gridCol>
                <a:gridCol w="822960">
                  <a:extLst>
                    <a:ext uri="{9D8B030D-6E8A-4147-A177-3AD203B41FA5}">
                      <a16:colId xmlns:a16="http://schemas.microsoft.com/office/drawing/2014/main" val="2026087257"/>
                    </a:ext>
                  </a:extLst>
                </a:gridCol>
                <a:gridCol w="822960">
                  <a:extLst>
                    <a:ext uri="{9D8B030D-6E8A-4147-A177-3AD203B41FA5}">
                      <a16:colId xmlns:a16="http://schemas.microsoft.com/office/drawing/2014/main" val="2581534917"/>
                    </a:ext>
                  </a:extLst>
                </a:gridCol>
                <a:gridCol w="822960">
                  <a:extLst>
                    <a:ext uri="{9D8B030D-6E8A-4147-A177-3AD203B41FA5}">
                      <a16:colId xmlns:a16="http://schemas.microsoft.com/office/drawing/2014/main" val="2076297114"/>
                    </a:ext>
                  </a:extLst>
                </a:gridCol>
                <a:gridCol w="822960">
                  <a:extLst>
                    <a:ext uri="{9D8B030D-6E8A-4147-A177-3AD203B41FA5}">
                      <a16:colId xmlns:a16="http://schemas.microsoft.com/office/drawing/2014/main" val="26432846"/>
                    </a:ext>
                  </a:extLst>
                </a:gridCol>
                <a:gridCol w="822960">
                  <a:extLst>
                    <a:ext uri="{9D8B030D-6E8A-4147-A177-3AD203B41FA5}">
                      <a16:colId xmlns:a16="http://schemas.microsoft.com/office/drawing/2014/main" val="1973435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extLst>
                  <a:ext uri="{0D108BD9-81ED-4DB2-BD59-A6C34878D82A}">
                    <a16:rowId xmlns:a16="http://schemas.microsoft.com/office/drawing/2014/main" val="243422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- 2021-05-19 16:12:04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https://quintly-image-storage.s3.amazonaws.com/0f59cde442f39d2b722bb8c4c5b69823/d881640ce80390a75e2bfb7fbce18293.jpg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48178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aral_allessuper - 2021-05-19 16:12:03</a:t>
                      </a:r>
                      <a:r>
                        <a:rPr kumimoji="0" lang="en-US" sz="1000" b="0" i="0" u="none" strike="noStrike" kern="1200" cap="none" spc="0" normalizeH="0" baseline="0" noProof="0">
                          <a:ln>
                            <a:noFill/>
                          </a:ln>
                          <a:solidFill>
                            <a:prstClr val="black"/>
                          </a:solidFill>
                          <a:effectLst/>
                          <a:uLnTx/>
                          <a:uFillTx/>
                          <a:latin typeface="+mn-lt"/>
                          <a:ea typeface="+mn-ea"/>
                          <a:cs typeface="+mn-cs"/>
                        </a:rPr>
                        <a:t>
 @TORIA GRAF @ALINE HARNOTH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https://quintly-image-storage.s3.amazonaws.com/0f59cde442f39d2b722bb8c4c5b69823/7746231dea6b0d481a2d20583c8678d9.jpg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423652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aral_allessuper - 2021-05-19 16:12:02</a:t>
                      </a:r>
                      <a:r>
                        <a:rPr kumimoji="0" lang="it-IT" sz="1000" b="0" i="0" u="none" strike="noStrike" kern="1200" cap="none" spc="0" normalizeH="0" baseline="0" noProof="0">
                          <a:ln>
                            <a:noFill/>
                          </a:ln>
                          <a:solidFill>
                            <a:prstClr val="black"/>
                          </a:solidFill>
                          <a:effectLst/>
                          <a:uLnTx/>
                          <a:uFillTx/>
                          <a:latin typeface="+mn-lt"/>
                          <a:ea typeface="+mn-ea"/>
                          <a:cs typeface="+mn-cs"/>
                        </a:rPr>
                        <a:t>
 @MARCEL WASCHITZKI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https://quintly-image-storage.s3.amazonaws.com/0f59cde442f39d2b722bb8c4c5b69823/5be376454a5eb098e04a20f2a27e33ec.jpg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405223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- 2021-05-19 16:12:01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https://quintly-image-storage.s3.amazonaws.com/0f59cde442f39d2b722bb8c4c5b69823/21192b1f0ed9b2386abe01586aa4b3fd.jpg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2772751043"/>
                  </a:ext>
                </a:extLst>
              </a:tr>
            </a:tbl>
          </a:graphicData>
        </a:graphic>
      </p:graphicFrame>
      <p:sp>
        <p:nvSpPr>
          <p:cNvPr id="4" name="Text Placeholder 3">
            <a:extLst>
              <a:ext uri="{FF2B5EF4-FFF2-40B4-BE49-F238E27FC236}">
                <a16:creationId xmlns:a16="http://schemas.microsoft.com/office/drawing/2014/main" id="{F12EE1A6-D021-4BA3-B300-7548C7DA653E}"/>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994071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2D8C-587B-425D-9FA4-FBF91133A77D}"/>
              </a:ext>
            </a:extLst>
          </p:cNvPr>
          <p:cNvSpPr>
            <a:spLocks noGrp="1"/>
          </p:cNvSpPr>
          <p:nvPr>
            <p:ph type="title"/>
          </p:nvPr>
        </p:nvSpPr>
        <p:spPr/>
        <p:txBody>
          <a:bodyPr/>
          <a:lstStyle/>
          <a:p>
            <a:r>
              <a:rPr lang="en-US"/>
              <a:t>Instagram Stories Table  | aral_allessuper - 2 of 7</a:t>
            </a:r>
          </a:p>
        </p:txBody>
      </p:sp>
      <p:graphicFrame>
        <p:nvGraphicFramePr>
          <p:cNvPr id="5" name="Table Placeholder 4">
            <a:extLst>
              <a:ext uri="{FF2B5EF4-FFF2-40B4-BE49-F238E27FC236}">
                <a16:creationId xmlns:a16="http://schemas.microsoft.com/office/drawing/2014/main" id="{6515558A-AECC-4B0B-911F-BE8220A7089B}"/>
              </a:ext>
            </a:extLst>
          </p:cNvPr>
          <p:cNvGraphicFramePr>
            <a:graphicFrameLocks noGrp="1"/>
          </p:cNvGraphicFramePr>
          <p:nvPr>
            <p:ph type="tbl" sz="quarter" idx="13"/>
            <p:extLst>
              <p:ext uri="{D42A27DB-BD31-4B8C-83A1-F6EECF244321}">
                <p14:modId xmlns:p14="http://schemas.microsoft.com/office/powerpoint/2010/main" val="251818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57568495"/>
                    </a:ext>
                  </a:extLst>
                </a:gridCol>
                <a:gridCol w="1728216">
                  <a:extLst>
                    <a:ext uri="{9D8B030D-6E8A-4147-A177-3AD203B41FA5}">
                      <a16:colId xmlns:a16="http://schemas.microsoft.com/office/drawing/2014/main" val="140935694"/>
                    </a:ext>
                  </a:extLst>
                </a:gridCol>
                <a:gridCol w="822960">
                  <a:extLst>
                    <a:ext uri="{9D8B030D-6E8A-4147-A177-3AD203B41FA5}">
                      <a16:colId xmlns:a16="http://schemas.microsoft.com/office/drawing/2014/main" val="3044207928"/>
                    </a:ext>
                  </a:extLst>
                </a:gridCol>
                <a:gridCol w="822960">
                  <a:extLst>
                    <a:ext uri="{9D8B030D-6E8A-4147-A177-3AD203B41FA5}">
                      <a16:colId xmlns:a16="http://schemas.microsoft.com/office/drawing/2014/main" val="146411319"/>
                    </a:ext>
                  </a:extLst>
                </a:gridCol>
                <a:gridCol w="822960">
                  <a:extLst>
                    <a:ext uri="{9D8B030D-6E8A-4147-A177-3AD203B41FA5}">
                      <a16:colId xmlns:a16="http://schemas.microsoft.com/office/drawing/2014/main" val="2523089116"/>
                    </a:ext>
                  </a:extLst>
                </a:gridCol>
                <a:gridCol w="822960">
                  <a:extLst>
                    <a:ext uri="{9D8B030D-6E8A-4147-A177-3AD203B41FA5}">
                      <a16:colId xmlns:a16="http://schemas.microsoft.com/office/drawing/2014/main" val="3242710492"/>
                    </a:ext>
                  </a:extLst>
                </a:gridCol>
                <a:gridCol w="822960">
                  <a:extLst>
                    <a:ext uri="{9D8B030D-6E8A-4147-A177-3AD203B41FA5}">
                      <a16:colId xmlns:a16="http://schemas.microsoft.com/office/drawing/2014/main" val="1554424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extLst>
                  <a:ext uri="{0D108BD9-81ED-4DB2-BD59-A6C34878D82A}">
                    <a16:rowId xmlns:a16="http://schemas.microsoft.com/office/drawing/2014/main" val="2450573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- 2021-05-11 15:02:03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https://quintly-image-storage.s3.amazonaws.com/0f59cde442f39d2b722bb8c4c5b69823/881a0d09a7cb87d502cec2eb99106f1e.jpg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extLst>
                  <a:ext uri="{0D108BD9-81ED-4DB2-BD59-A6C34878D82A}">
                    <a16:rowId xmlns:a16="http://schemas.microsoft.com/office/drawing/2014/main" val="157766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- 2021-05-11 15:02:02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https://quintly-image-storage.s3.amazonaws.com/0f59cde442f39d2b722bb8c4c5b69823/dfccc93ce2a26476b93a958475dfce20.jpg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extLst>
                  <a:ext uri="{0D108BD9-81ED-4DB2-BD59-A6C34878D82A}">
                    <a16:rowId xmlns:a16="http://schemas.microsoft.com/office/drawing/2014/main" val="3234276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- 2021-05-11 15:02:01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https://quintly-image-storage.s3.amazonaws.com/0f59cde442f39d2b722bb8c4c5b69823/2fb63237435d7102662c70ede440450f.jpg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344055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07:48:52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https://quintly-image-storage.s3.amazonaws.com/0f59cde442f39d2b722bb8c4c5b69823/5d4ac63d80850b1ec39a756d0048832a.jpg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251445118"/>
                  </a:ext>
                </a:extLst>
              </a:tr>
            </a:tbl>
          </a:graphicData>
        </a:graphic>
      </p:graphicFrame>
      <p:sp>
        <p:nvSpPr>
          <p:cNvPr id="4" name="Text Placeholder 3">
            <a:extLst>
              <a:ext uri="{FF2B5EF4-FFF2-40B4-BE49-F238E27FC236}">
                <a16:creationId xmlns:a16="http://schemas.microsoft.com/office/drawing/2014/main" id="{B779D900-A75A-46AA-BCB5-B5B4433B093B}"/>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425199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C3D18-FF99-4EB7-89CC-29DFF30FCE13}"/>
              </a:ext>
            </a:extLst>
          </p:cNvPr>
          <p:cNvSpPr>
            <a:spLocks noGrp="1"/>
          </p:cNvSpPr>
          <p:nvPr>
            <p:ph type="title"/>
          </p:nvPr>
        </p:nvSpPr>
        <p:spPr/>
        <p:txBody>
          <a:bodyPr/>
          <a:lstStyle/>
          <a:p>
            <a:r>
              <a:rPr lang="en-US"/>
              <a:t>Instagram Stories Table  | aral_allessuper - 3 of 7</a:t>
            </a:r>
          </a:p>
        </p:txBody>
      </p:sp>
      <p:graphicFrame>
        <p:nvGraphicFramePr>
          <p:cNvPr id="5" name="Table Placeholder 4">
            <a:extLst>
              <a:ext uri="{FF2B5EF4-FFF2-40B4-BE49-F238E27FC236}">
                <a16:creationId xmlns:a16="http://schemas.microsoft.com/office/drawing/2014/main" id="{D8E5E2BE-D09B-4CFF-AB27-F8E534CB231F}"/>
              </a:ext>
            </a:extLst>
          </p:cNvPr>
          <p:cNvGraphicFramePr>
            <a:graphicFrameLocks noGrp="1"/>
          </p:cNvGraphicFramePr>
          <p:nvPr>
            <p:ph type="tbl" sz="quarter" idx="13"/>
            <p:extLst>
              <p:ext uri="{D42A27DB-BD31-4B8C-83A1-F6EECF244321}">
                <p14:modId xmlns:p14="http://schemas.microsoft.com/office/powerpoint/2010/main" val="722004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3062717"/>
                    </a:ext>
                  </a:extLst>
                </a:gridCol>
                <a:gridCol w="1728216">
                  <a:extLst>
                    <a:ext uri="{9D8B030D-6E8A-4147-A177-3AD203B41FA5}">
                      <a16:colId xmlns:a16="http://schemas.microsoft.com/office/drawing/2014/main" val="1941106252"/>
                    </a:ext>
                  </a:extLst>
                </a:gridCol>
                <a:gridCol w="822960">
                  <a:extLst>
                    <a:ext uri="{9D8B030D-6E8A-4147-A177-3AD203B41FA5}">
                      <a16:colId xmlns:a16="http://schemas.microsoft.com/office/drawing/2014/main" val="3550815680"/>
                    </a:ext>
                  </a:extLst>
                </a:gridCol>
                <a:gridCol w="822960">
                  <a:extLst>
                    <a:ext uri="{9D8B030D-6E8A-4147-A177-3AD203B41FA5}">
                      <a16:colId xmlns:a16="http://schemas.microsoft.com/office/drawing/2014/main" val="1790638843"/>
                    </a:ext>
                  </a:extLst>
                </a:gridCol>
                <a:gridCol w="822960">
                  <a:extLst>
                    <a:ext uri="{9D8B030D-6E8A-4147-A177-3AD203B41FA5}">
                      <a16:colId xmlns:a16="http://schemas.microsoft.com/office/drawing/2014/main" val="3962918712"/>
                    </a:ext>
                  </a:extLst>
                </a:gridCol>
                <a:gridCol w="822960">
                  <a:extLst>
                    <a:ext uri="{9D8B030D-6E8A-4147-A177-3AD203B41FA5}">
                      <a16:colId xmlns:a16="http://schemas.microsoft.com/office/drawing/2014/main" val="564307630"/>
                    </a:ext>
                  </a:extLst>
                </a:gridCol>
                <a:gridCol w="822960">
                  <a:extLst>
                    <a:ext uri="{9D8B030D-6E8A-4147-A177-3AD203B41FA5}">
                      <a16:colId xmlns:a16="http://schemas.microsoft.com/office/drawing/2014/main" val="3194315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extLst>
                  <a:ext uri="{0D108BD9-81ED-4DB2-BD59-A6C34878D82A}">
                    <a16:rowId xmlns:a16="http://schemas.microsoft.com/office/drawing/2014/main" val="3671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07:48:51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https://quintly-image-storage.s3.amazonaws.com/0f59cde442f39d2b722bb8c4c5b69823/534ed12271561279a26bda9d39874b57.jpg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2152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07:48:50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https://quintly-image-storage.s3.amazonaws.com/0f59cde442f39d2b722bb8c4c5b69823/ca5f4a9e6bdf764ab99928082df52515.jpg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93667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07:48:49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https://quintly-image-storage.s3.amazonaws.com/0f59cde442f39d2b722bb8c4c5b69823/687b60cb95e3a6ec8383f4fccd9c188c.jpg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454592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07:48:48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https://quintly-image-storage.s3.amazonaws.com/0f59cde442f39d2b722bb8c4c5b69823/6ab9592186a4aee9cb33b35adc03a11b.jpg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88846047"/>
                  </a:ext>
                </a:extLst>
              </a:tr>
            </a:tbl>
          </a:graphicData>
        </a:graphic>
      </p:graphicFrame>
      <p:sp>
        <p:nvSpPr>
          <p:cNvPr id="4" name="Text Placeholder 3">
            <a:extLst>
              <a:ext uri="{FF2B5EF4-FFF2-40B4-BE49-F238E27FC236}">
                <a16:creationId xmlns:a16="http://schemas.microsoft.com/office/drawing/2014/main" id="{7DE36243-9A67-48F4-9C36-1C6323C5424E}"/>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3917090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5B1E-0B5D-4BDF-81A5-A59DBE2CDE23}"/>
              </a:ext>
            </a:extLst>
          </p:cNvPr>
          <p:cNvSpPr>
            <a:spLocks noGrp="1"/>
          </p:cNvSpPr>
          <p:nvPr>
            <p:ph type="title"/>
          </p:nvPr>
        </p:nvSpPr>
        <p:spPr/>
        <p:txBody>
          <a:bodyPr/>
          <a:lstStyle/>
          <a:p>
            <a:r>
              <a:rPr lang="en-US"/>
              <a:t>Instagram Stories Table  | aral_allessuper - 4 of 7</a:t>
            </a:r>
          </a:p>
        </p:txBody>
      </p:sp>
      <p:graphicFrame>
        <p:nvGraphicFramePr>
          <p:cNvPr id="5" name="Table Placeholder 4">
            <a:extLst>
              <a:ext uri="{FF2B5EF4-FFF2-40B4-BE49-F238E27FC236}">
                <a16:creationId xmlns:a16="http://schemas.microsoft.com/office/drawing/2014/main" id="{FCF48395-91BB-4F72-B25B-5C7A2359BC57}"/>
              </a:ext>
            </a:extLst>
          </p:cNvPr>
          <p:cNvGraphicFramePr>
            <a:graphicFrameLocks noGrp="1"/>
          </p:cNvGraphicFramePr>
          <p:nvPr>
            <p:ph type="tbl" sz="quarter" idx="13"/>
            <p:extLst>
              <p:ext uri="{D42A27DB-BD31-4B8C-83A1-F6EECF244321}">
                <p14:modId xmlns:p14="http://schemas.microsoft.com/office/powerpoint/2010/main" val="1899889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58655653"/>
                    </a:ext>
                  </a:extLst>
                </a:gridCol>
                <a:gridCol w="1728216">
                  <a:extLst>
                    <a:ext uri="{9D8B030D-6E8A-4147-A177-3AD203B41FA5}">
                      <a16:colId xmlns:a16="http://schemas.microsoft.com/office/drawing/2014/main" val="3609378538"/>
                    </a:ext>
                  </a:extLst>
                </a:gridCol>
                <a:gridCol w="822960">
                  <a:extLst>
                    <a:ext uri="{9D8B030D-6E8A-4147-A177-3AD203B41FA5}">
                      <a16:colId xmlns:a16="http://schemas.microsoft.com/office/drawing/2014/main" val="3263647835"/>
                    </a:ext>
                  </a:extLst>
                </a:gridCol>
                <a:gridCol w="822960">
                  <a:extLst>
                    <a:ext uri="{9D8B030D-6E8A-4147-A177-3AD203B41FA5}">
                      <a16:colId xmlns:a16="http://schemas.microsoft.com/office/drawing/2014/main" val="401585686"/>
                    </a:ext>
                  </a:extLst>
                </a:gridCol>
                <a:gridCol w="822960">
                  <a:extLst>
                    <a:ext uri="{9D8B030D-6E8A-4147-A177-3AD203B41FA5}">
                      <a16:colId xmlns:a16="http://schemas.microsoft.com/office/drawing/2014/main" val="1110629661"/>
                    </a:ext>
                  </a:extLst>
                </a:gridCol>
                <a:gridCol w="822960">
                  <a:extLst>
                    <a:ext uri="{9D8B030D-6E8A-4147-A177-3AD203B41FA5}">
                      <a16:colId xmlns:a16="http://schemas.microsoft.com/office/drawing/2014/main" val="4184843441"/>
                    </a:ext>
                  </a:extLst>
                </a:gridCol>
                <a:gridCol w="822960">
                  <a:extLst>
                    <a:ext uri="{9D8B030D-6E8A-4147-A177-3AD203B41FA5}">
                      <a16:colId xmlns:a16="http://schemas.microsoft.com/office/drawing/2014/main" val="259849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extLst>
                  <a:ext uri="{0D108BD9-81ED-4DB2-BD59-A6C34878D82A}">
                    <a16:rowId xmlns:a16="http://schemas.microsoft.com/office/drawing/2014/main" val="3677211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07:48:47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https://quintly-image-storage.s3.amazonaws.com/0f59cde442f39d2b722bb8c4c5b69823/822f189aee8dba0bbe61e735e44e9477.jpg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43314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07:47:59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https://quintly-image-storage.s3.amazonaws.com/0f59cde442f39d2b722bb8c4c5b69823/b0fbaf052c94e42ed541cbebf3eb9f75.jpg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18674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07:45:49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https://quintly-image-storage.s3.amazonaws.com/0f59cde442f39d2b722bb8c4c5b69823/0a82d59ca4e7e21a01f10f61f110e2b3.jpg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185427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- 2021-05-09 07:45:48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https://quintly-image-storage.s3.amazonaws.com/0f59cde442f39d2b722bb8c4c5b69823/10828f971dcf663b33042153a8a62827.jpg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1615073094"/>
                  </a:ext>
                </a:extLst>
              </a:tr>
            </a:tbl>
          </a:graphicData>
        </a:graphic>
      </p:graphicFrame>
      <p:sp>
        <p:nvSpPr>
          <p:cNvPr id="4" name="Text Placeholder 3">
            <a:extLst>
              <a:ext uri="{FF2B5EF4-FFF2-40B4-BE49-F238E27FC236}">
                <a16:creationId xmlns:a16="http://schemas.microsoft.com/office/drawing/2014/main" id="{31888CAD-6EEF-4CEC-8D67-E7BDC9E4DDCF}"/>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665711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D8465-EDFF-42D8-85BF-B49DFABCB6D1}"/>
              </a:ext>
            </a:extLst>
          </p:cNvPr>
          <p:cNvSpPr>
            <a:spLocks noGrp="1"/>
          </p:cNvSpPr>
          <p:nvPr>
            <p:ph type="title"/>
          </p:nvPr>
        </p:nvSpPr>
        <p:spPr/>
        <p:txBody>
          <a:bodyPr/>
          <a:lstStyle/>
          <a:p>
            <a:r>
              <a:rPr lang="en-US"/>
              <a:t>Instagram Stories Table  | aral_allessuper - 5 of 7</a:t>
            </a:r>
          </a:p>
        </p:txBody>
      </p:sp>
      <p:graphicFrame>
        <p:nvGraphicFramePr>
          <p:cNvPr id="5" name="Table Placeholder 4">
            <a:extLst>
              <a:ext uri="{FF2B5EF4-FFF2-40B4-BE49-F238E27FC236}">
                <a16:creationId xmlns:a16="http://schemas.microsoft.com/office/drawing/2014/main" id="{790B7F38-29E1-4265-9A2C-0ED9BA434EF4}"/>
              </a:ext>
            </a:extLst>
          </p:cNvPr>
          <p:cNvGraphicFramePr>
            <a:graphicFrameLocks noGrp="1"/>
          </p:cNvGraphicFramePr>
          <p:nvPr>
            <p:ph type="tbl" sz="quarter" idx="13"/>
            <p:extLst>
              <p:ext uri="{D42A27DB-BD31-4B8C-83A1-F6EECF244321}">
                <p14:modId xmlns:p14="http://schemas.microsoft.com/office/powerpoint/2010/main" val="499414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32675571"/>
                    </a:ext>
                  </a:extLst>
                </a:gridCol>
                <a:gridCol w="1728216">
                  <a:extLst>
                    <a:ext uri="{9D8B030D-6E8A-4147-A177-3AD203B41FA5}">
                      <a16:colId xmlns:a16="http://schemas.microsoft.com/office/drawing/2014/main" val="404881114"/>
                    </a:ext>
                  </a:extLst>
                </a:gridCol>
                <a:gridCol w="822960">
                  <a:extLst>
                    <a:ext uri="{9D8B030D-6E8A-4147-A177-3AD203B41FA5}">
                      <a16:colId xmlns:a16="http://schemas.microsoft.com/office/drawing/2014/main" val="774126302"/>
                    </a:ext>
                  </a:extLst>
                </a:gridCol>
                <a:gridCol w="822960">
                  <a:extLst>
                    <a:ext uri="{9D8B030D-6E8A-4147-A177-3AD203B41FA5}">
                      <a16:colId xmlns:a16="http://schemas.microsoft.com/office/drawing/2014/main" val="3928994855"/>
                    </a:ext>
                  </a:extLst>
                </a:gridCol>
                <a:gridCol w="822960">
                  <a:extLst>
                    <a:ext uri="{9D8B030D-6E8A-4147-A177-3AD203B41FA5}">
                      <a16:colId xmlns:a16="http://schemas.microsoft.com/office/drawing/2014/main" val="1429692336"/>
                    </a:ext>
                  </a:extLst>
                </a:gridCol>
                <a:gridCol w="822960">
                  <a:extLst>
                    <a:ext uri="{9D8B030D-6E8A-4147-A177-3AD203B41FA5}">
                      <a16:colId xmlns:a16="http://schemas.microsoft.com/office/drawing/2014/main" val="862185843"/>
                    </a:ext>
                  </a:extLst>
                </a:gridCol>
                <a:gridCol w="822960">
                  <a:extLst>
                    <a:ext uri="{9D8B030D-6E8A-4147-A177-3AD203B41FA5}">
                      <a16:colId xmlns:a16="http://schemas.microsoft.com/office/drawing/2014/main" val="1487875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extLst>
                  <a:ext uri="{0D108BD9-81ED-4DB2-BD59-A6C34878D82A}">
                    <a16:rowId xmlns:a16="http://schemas.microsoft.com/office/drawing/2014/main" val="284778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aral_allessuper - 2021-05-07 15:22:49</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https://quintly-image-storage.s3.amazonaws.com/0f59cde442f39d2b722bb8c4c5b69823/242d30ed7cc089ce629ecaa236e931f5.jpg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356339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- 2021-05-07 15:22:48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https://quintly-image-storage.s3.amazonaws.com/0f59cde442f39d2b722bb8c4c5b69823/bd9a312853150c150b1d8c667ec2c139.jpg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48731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- 2021-05-07 15:22:47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https://quintly-image-storage.s3.amazonaws.com/0f59cde442f39d2b722bb8c4c5b69823/e811fab9a04c0f90fa253dda18df4ab4.jpg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80148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- 2021-05-07 15:22:46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https://quintly-image-storage.s3.amazonaws.com/0f59cde442f39d2b722bb8c4c5b69823/97cbc964da3be8ce6dc25f1ae79c1ae3.jpg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174475269"/>
                  </a:ext>
                </a:extLst>
              </a:tr>
            </a:tbl>
          </a:graphicData>
        </a:graphic>
      </p:graphicFrame>
      <p:sp>
        <p:nvSpPr>
          <p:cNvPr id="4" name="Text Placeholder 3">
            <a:extLst>
              <a:ext uri="{FF2B5EF4-FFF2-40B4-BE49-F238E27FC236}">
                <a16:creationId xmlns:a16="http://schemas.microsoft.com/office/drawing/2014/main" id="{05D99B06-7F5C-4980-84E8-1D385BE973E0}"/>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389916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92EAB-E4BC-42F9-B037-F12F4B9102A5}"/>
              </a:ext>
            </a:extLst>
          </p:cNvPr>
          <p:cNvSpPr>
            <a:spLocks noGrp="1"/>
          </p:cNvSpPr>
          <p:nvPr>
            <p:ph type="title"/>
          </p:nvPr>
        </p:nvSpPr>
        <p:spPr/>
        <p:txBody>
          <a:bodyPr/>
          <a:lstStyle/>
          <a:p>
            <a:r>
              <a:rPr lang="en-US"/>
              <a:t>Instagram Stories Table  | aral_allessuper - 6 of 7</a:t>
            </a:r>
          </a:p>
        </p:txBody>
      </p:sp>
      <p:graphicFrame>
        <p:nvGraphicFramePr>
          <p:cNvPr id="5" name="Table Placeholder 4">
            <a:extLst>
              <a:ext uri="{FF2B5EF4-FFF2-40B4-BE49-F238E27FC236}">
                <a16:creationId xmlns:a16="http://schemas.microsoft.com/office/drawing/2014/main" id="{B4E47BFF-0199-4AD3-95BE-17611A457B31}"/>
              </a:ext>
            </a:extLst>
          </p:cNvPr>
          <p:cNvGraphicFramePr>
            <a:graphicFrameLocks noGrp="1"/>
          </p:cNvGraphicFramePr>
          <p:nvPr>
            <p:ph type="tbl" sz="quarter" idx="13"/>
            <p:extLst>
              <p:ext uri="{D42A27DB-BD31-4B8C-83A1-F6EECF244321}">
                <p14:modId xmlns:p14="http://schemas.microsoft.com/office/powerpoint/2010/main" val="3314536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8600472"/>
                    </a:ext>
                  </a:extLst>
                </a:gridCol>
                <a:gridCol w="1728216">
                  <a:extLst>
                    <a:ext uri="{9D8B030D-6E8A-4147-A177-3AD203B41FA5}">
                      <a16:colId xmlns:a16="http://schemas.microsoft.com/office/drawing/2014/main" val="2873112882"/>
                    </a:ext>
                  </a:extLst>
                </a:gridCol>
                <a:gridCol w="822960">
                  <a:extLst>
                    <a:ext uri="{9D8B030D-6E8A-4147-A177-3AD203B41FA5}">
                      <a16:colId xmlns:a16="http://schemas.microsoft.com/office/drawing/2014/main" val="604578525"/>
                    </a:ext>
                  </a:extLst>
                </a:gridCol>
                <a:gridCol w="822960">
                  <a:extLst>
                    <a:ext uri="{9D8B030D-6E8A-4147-A177-3AD203B41FA5}">
                      <a16:colId xmlns:a16="http://schemas.microsoft.com/office/drawing/2014/main" val="3703028144"/>
                    </a:ext>
                  </a:extLst>
                </a:gridCol>
                <a:gridCol w="822960">
                  <a:extLst>
                    <a:ext uri="{9D8B030D-6E8A-4147-A177-3AD203B41FA5}">
                      <a16:colId xmlns:a16="http://schemas.microsoft.com/office/drawing/2014/main" val="1661099173"/>
                    </a:ext>
                  </a:extLst>
                </a:gridCol>
                <a:gridCol w="822960">
                  <a:extLst>
                    <a:ext uri="{9D8B030D-6E8A-4147-A177-3AD203B41FA5}">
                      <a16:colId xmlns:a16="http://schemas.microsoft.com/office/drawing/2014/main" val="2952981542"/>
                    </a:ext>
                  </a:extLst>
                </a:gridCol>
                <a:gridCol w="822960">
                  <a:extLst>
                    <a:ext uri="{9D8B030D-6E8A-4147-A177-3AD203B41FA5}">
                      <a16:colId xmlns:a16="http://schemas.microsoft.com/office/drawing/2014/main" val="1674962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extLst>
                  <a:ext uri="{0D108BD9-81ED-4DB2-BD59-A6C34878D82A}">
                    <a16:rowId xmlns:a16="http://schemas.microsoft.com/office/drawing/2014/main" val="60783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- 2021-05-04 14:57:33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https://quintly-image-storage.s3.amazonaws.com/0f59cde442f39d2b722bb8c4c5b69823/7c542553963fa367ce7f9a0ae2248399.jpg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extLst>
                  <a:ext uri="{0D108BD9-81ED-4DB2-BD59-A6C34878D82A}">
                    <a16:rowId xmlns:a16="http://schemas.microsoft.com/office/drawing/2014/main" val="52412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- 2021-05-04 14:57:32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https://quintly-image-storage.s3.amazonaws.com/0f59cde442f39d2b722bb8c4c5b69823/ae41f65b63f1b7d9e146cee32949d042.jpg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67361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- 2021-05-04 14:57:31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https://quintly-image-storage.s3.amazonaws.com/0f59cde442f39d2b722bb8c4c5b69823/432e0d6a40105aeb8be39e6901c8699d.jpg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52894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- 2021-05-04 14:57:30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https://quintly-image-storage.s3.amazonaws.com/0f59cde442f39d2b722bb8c4c5b69823/83a96f443540d6cf46ce462c3286ba30.jpg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055285966"/>
                  </a:ext>
                </a:extLst>
              </a:tr>
            </a:tbl>
          </a:graphicData>
        </a:graphic>
      </p:graphicFrame>
      <p:sp>
        <p:nvSpPr>
          <p:cNvPr id="4" name="Text Placeholder 3">
            <a:extLst>
              <a:ext uri="{FF2B5EF4-FFF2-40B4-BE49-F238E27FC236}">
                <a16:creationId xmlns:a16="http://schemas.microsoft.com/office/drawing/2014/main" id="{D94A3DAA-BD3D-471C-A011-D7D27CB9467D}"/>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11610604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89F5-5E00-4747-B6DC-D02E56101E45}"/>
              </a:ext>
            </a:extLst>
          </p:cNvPr>
          <p:cNvSpPr>
            <a:spLocks noGrp="1"/>
          </p:cNvSpPr>
          <p:nvPr>
            <p:ph type="title"/>
          </p:nvPr>
        </p:nvSpPr>
        <p:spPr/>
        <p:txBody>
          <a:bodyPr/>
          <a:lstStyle/>
          <a:p>
            <a:r>
              <a:rPr lang="en-US"/>
              <a:t>Instagram Stories Table  | aral_allessuper - 7 of 7</a:t>
            </a:r>
          </a:p>
        </p:txBody>
      </p:sp>
      <p:graphicFrame>
        <p:nvGraphicFramePr>
          <p:cNvPr id="5" name="Table Placeholder 4">
            <a:extLst>
              <a:ext uri="{FF2B5EF4-FFF2-40B4-BE49-F238E27FC236}">
                <a16:creationId xmlns:a16="http://schemas.microsoft.com/office/drawing/2014/main" id="{3C2BBEC9-419F-4B7F-A3F5-03097AEC51CF}"/>
              </a:ext>
            </a:extLst>
          </p:cNvPr>
          <p:cNvGraphicFramePr>
            <a:graphicFrameLocks noGrp="1"/>
          </p:cNvGraphicFramePr>
          <p:nvPr>
            <p:ph type="tbl" sz="quarter" idx="13"/>
            <p:extLst>
              <p:ext uri="{D42A27DB-BD31-4B8C-83A1-F6EECF244321}">
                <p14:modId xmlns:p14="http://schemas.microsoft.com/office/powerpoint/2010/main" val="693669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87402341"/>
                    </a:ext>
                  </a:extLst>
                </a:gridCol>
                <a:gridCol w="1728216">
                  <a:extLst>
                    <a:ext uri="{9D8B030D-6E8A-4147-A177-3AD203B41FA5}">
                      <a16:colId xmlns:a16="http://schemas.microsoft.com/office/drawing/2014/main" val="3366356736"/>
                    </a:ext>
                  </a:extLst>
                </a:gridCol>
                <a:gridCol w="822960">
                  <a:extLst>
                    <a:ext uri="{9D8B030D-6E8A-4147-A177-3AD203B41FA5}">
                      <a16:colId xmlns:a16="http://schemas.microsoft.com/office/drawing/2014/main" val="2108041921"/>
                    </a:ext>
                  </a:extLst>
                </a:gridCol>
                <a:gridCol w="822960">
                  <a:extLst>
                    <a:ext uri="{9D8B030D-6E8A-4147-A177-3AD203B41FA5}">
                      <a16:colId xmlns:a16="http://schemas.microsoft.com/office/drawing/2014/main" val="2706794037"/>
                    </a:ext>
                  </a:extLst>
                </a:gridCol>
                <a:gridCol w="822960">
                  <a:extLst>
                    <a:ext uri="{9D8B030D-6E8A-4147-A177-3AD203B41FA5}">
                      <a16:colId xmlns:a16="http://schemas.microsoft.com/office/drawing/2014/main" val="144419796"/>
                    </a:ext>
                  </a:extLst>
                </a:gridCol>
                <a:gridCol w="822960">
                  <a:extLst>
                    <a:ext uri="{9D8B030D-6E8A-4147-A177-3AD203B41FA5}">
                      <a16:colId xmlns:a16="http://schemas.microsoft.com/office/drawing/2014/main" val="3783103090"/>
                    </a:ext>
                  </a:extLst>
                </a:gridCol>
                <a:gridCol w="822960">
                  <a:extLst>
                    <a:ext uri="{9D8B030D-6E8A-4147-A177-3AD203B41FA5}">
                      <a16:colId xmlns:a16="http://schemas.microsoft.com/office/drawing/2014/main" val="244744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extLst>
                  <a:ext uri="{0D108BD9-81ED-4DB2-BD59-A6C34878D82A}">
                    <a16:rowId xmlns:a16="http://schemas.microsoft.com/office/drawing/2014/main" val="186661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aral_allessuper - 2021-04-29 14:43:09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https://quintly-image-storage.s3.amazonaws.com/0f59cde442f39d2b722bb8c4c5b69823/53ad3b04bd25167aafb9d0d6ed5a3924.jpg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267389765"/>
                  </a:ext>
                </a:extLst>
              </a:tr>
            </a:tbl>
          </a:graphicData>
        </a:graphic>
      </p:graphicFrame>
      <p:sp>
        <p:nvSpPr>
          <p:cNvPr id="4" name="Text Placeholder 3">
            <a:extLst>
              <a:ext uri="{FF2B5EF4-FFF2-40B4-BE49-F238E27FC236}">
                <a16:creationId xmlns:a16="http://schemas.microsoft.com/office/drawing/2014/main" id="{FE479DA1-D2A1-4D03-AE9F-CB4D72E75331}"/>
              </a:ext>
            </a:extLst>
          </p:cNvPr>
          <p:cNvSpPr>
            <a:spLocks noGrp="1"/>
          </p:cNvSpPr>
          <p:nvPr>
            <p:ph type="body" sz="quarter" idx="14"/>
          </p:nvPr>
        </p:nvSpPr>
        <p:spPr/>
        <p:txBody>
          <a:bodyPr/>
          <a:lstStyle/>
          <a:p>
            <a:r>
              <a:rPr lang="en-US"/>
              <a:t>04/21/2021 - 05/20/2021</a:t>
            </a:r>
          </a:p>
        </p:txBody>
      </p:sp>
    </p:spTree>
    <p:extLst>
      <p:ext uri="{BB962C8B-B14F-4D97-AF65-F5344CB8AC3E}">
        <p14:creationId xmlns:p14="http://schemas.microsoft.com/office/powerpoint/2010/main" val="9849907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3067</Words>
  <Application>Microsoft Office PowerPoint</Application>
  <PresentationFormat>On-screen Show (4:3)</PresentationFormat>
  <Paragraphs>637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Aral Weekly Dashboard</vt:lpstr>
      <vt:lpstr>Facebook Own Posts &amp; Shares Table | Aral AG - 1 of 7</vt:lpstr>
      <vt:lpstr>Facebook Own Posts &amp; Shares Table | Aral AG - 2 of 7</vt:lpstr>
      <vt:lpstr>Facebook Own Posts &amp; Shares Table | Aral AG - 3 of 7</vt:lpstr>
      <vt:lpstr>Facebook Own Posts &amp; Shares Table | Aral AG - 4 of 7</vt:lpstr>
      <vt:lpstr>Facebook Own Posts &amp; Shares Table | Aral AG - 5 of 7</vt:lpstr>
      <vt:lpstr>Facebook Own Posts &amp; Shares Table | Aral AG - 6 of 7</vt:lpstr>
      <vt:lpstr>Facebook Own Posts &amp; Shares Table | Aral AG - 7 of 7</vt:lpstr>
      <vt:lpstr>Instagram Posts Table | aral_allessuper - 1 of 13</vt:lpstr>
      <vt:lpstr>Instagram Posts Table | aral_allessuper - 2 of 13</vt:lpstr>
      <vt:lpstr>Instagram Posts Table | aral_allessuper - 3 of 13</vt:lpstr>
      <vt:lpstr>Instagram Posts Table | aral_allessuper - 4 of 13</vt:lpstr>
      <vt:lpstr>Instagram Posts Table | aral_allessuper - 5 of 13</vt:lpstr>
      <vt:lpstr>Instagram Posts Table | aral_allessuper - 6 of 13</vt:lpstr>
      <vt:lpstr>Instagram Posts Table | aral_allessuper - 7 of 13</vt:lpstr>
      <vt:lpstr>Instagram Posts Table | aral_allessuper - 8 of 13</vt:lpstr>
      <vt:lpstr>Instagram Posts Table | aral_allessuper - 9 of 13</vt:lpstr>
      <vt:lpstr>Instagram Posts Table | aral_allessuper - 10 of 13</vt:lpstr>
      <vt:lpstr>Instagram Posts Table | aral_allessuper - 11 of 13</vt:lpstr>
      <vt:lpstr>Instagram Posts Table | aral_allessuper - 12 of 13</vt:lpstr>
      <vt:lpstr>Instagram Posts Table | aral_allessuper - 13 of 13</vt:lpstr>
      <vt:lpstr>Instagram Stories Table  | aral_allessuper - 1 of 7</vt:lpstr>
      <vt:lpstr>Instagram Stories Table  | aral_allessuper - 2 of 7</vt:lpstr>
      <vt:lpstr>Instagram Stories Table  | aral_allessuper - 3 of 7</vt:lpstr>
      <vt:lpstr>Instagram Stories Table  | aral_allessuper - 4 of 7</vt:lpstr>
      <vt:lpstr>Instagram Stories Table  | aral_allessuper - 5 of 7</vt:lpstr>
      <vt:lpstr>Instagram Stories Table  | aral_allessuper - 6 of 7</vt:lpstr>
      <vt:lpstr>Instagram Stories Table  | aral_allessuper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Aral Weekly Dashboard</dc:title>
  <dc:creator>Frederik Peiniger</dc:creator>
  <cp:lastModifiedBy>Frederik Peiniger</cp:lastModifiedBy>
  <cp:revision>1</cp:revision>
  <dcterms:created xsi:type="dcterms:W3CDTF">2021-05-25T13:00:18Z</dcterms:created>
  <dcterms:modified xsi:type="dcterms:W3CDTF">2021-05-25T13:01:33Z</dcterms:modified>
</cp:coreProperties>
</file>