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EF9F9-451B-44F1-9114-63298EB9A175}"/>
              </a:ext>
            </a:extLst>
          </p:cNvPr>
          <p:cNvSpPr>
            <a:spLocks noGrp="1"/>
          </p:cNvSpPr>
          <p:nvPr>
            <p:ph type="title"/>
          </p:nvPr>
        </p:nvSpPr>
        <p:spPr/>
        <p:txBody>
          <a:bodyPr/>
          <a:lstStyle/>
          <a:p>
            <a:r>
              <a:rPr lang="en-US"/>
              <a:t>Twitter Own Tweets Table | MAN Truck &amp; Bus - 1 of 6</a:t>
            </a:r>
          </a:p>
        </p:txBody>
      </p:sp>
      <p:graphicFrame>
        <p:nvGraphicFramePr>
          <p:cNvPr id="5" name="Table Placeholder 4">
            <a:extLst>
              <a:ext uri="{FF2B5EF4-FFF2-40B4-BE49-F238E27FC236}">
                <a16:creationId xmlns:a16="http://schemas.microsoft.com/office/drawing/2014/main" id="{D9E31AF1-9867-4518-9D18-1445DFA16B9C}"/>
              </a:ext>
            </a:extLst>
          </p:cNvPr>
          <p:cNvGraphicFramePr>
            <a:graphicFrameLocks noGrp="1"/>
          </p:cNvGraphicFramePr>
          <p:nvPr>
            <p:ph type="tbl" sz="quarter" idx="13"/>
            <p:extLst>
              <p:ext uri="{D42A27DB-BD31-4B8C-83A1-F6EECF244321}">
                <p14:modId xmlns:p14="http://schemas.microsoft.com/office/powerpoint/2010/main" val="1524240489"/>
              </p:ext>
            </p:extLst>
          </p:nvPr>
        </p:nvGraphicFramePr>
        <p:xfrm>
          <a:off x="457200" y="1731963"/>
          <a:ext cx="8229600" cy="4333240"/>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88079087"/>
                    </a:ext>
                  </a:extLst>
                </a:gridCol>
                <a:gridCol w="822960">
                  <a:extLst>
                    <a:ext uri="{9D8B030D-6E8A-4147-A177-3AD203B41FA5}">
                      <a16:colId xmlns:a16="http://schemas.microsoft.com/office/drawing/2014/main" val="299499036"/>
                    </a:ext>
                  </a:extLst>
                </a:gridCol>
                <a:gridCol w="822960">
                  <a:extLst>
                    <a:ext uri="{9D8B030D-6E8A-4147-A177-3AD203B41FA5}">
                      <a16:colId xmlns:a16="http://schemas.microsoft.com/office/drawing/2014/main" val="1698013391"/>
                    </a:ext>
                  </a:extLst>
                </a:gridCol>
                <a:gridCol w="822960">
                  <a:extLst>
                    <a:ext uri="{9D8B030D-6E8A-4147-A177-3AD203B41FA5}">
                      <a16:colId xmlns:a16="http://schemas.microsoft.com/office/drawing/2014/main" val="2610716671"/>
                    </a:ext>
                  </a:extLst>
                </a:gridCol>
                <a:gridCol w="822960">
                  <a:extLst>
                    <a:ext uri="{9D8B030D-6E8A-4147-A177-3AD203B41FA5}">
                      <a16:colId xmlns:a16="http://schemas.microsoft.com/office/drawing/2014/main" val="1545197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9793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- 2018-12-31 22:50:04 </a:t>
                      </a:r>
                      <a:r>
                        <a:rPr kumimoji="0" lang="en-US" sz="1000" b="0" i="0" u="none" strike="noStrike" kern="1200" cap="none" spc="0" normalizeH="0" baseline="0" noProof="0">
                          <a:ln>
                            <a:noFill/>
                          </a:ln>
                          <a:solidFill>
                            <a:prstClr val="black"/>
                          </a:solidFill>
                          <a:effectLst/>
                          <a:uLnTx/>
                          <a:uFillTx/>
                          <a:latin typeface="+mn-lt"/>
                          <a:ea typeface="+mn-ea"/>
                          <a:cs typeface="+mn-cs"/>
                        </a:rPr>
                        <a:t>
  Let's start into the #future:
We wish you all a happy new year and a good start into 2019!
#HappyNewYear #Roadmap2019 https://t.co/ox4krLLDbe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0.4593 %</a:t>
                      </a:r>
                    </a:p>
                  </a:txBody>
                  <a:tcPr/>
                </a:tc>
                <a:extLst>
                  <a:ext uri="{0D108BD9-81ED-4DB2-BD59-A6C34878D82A}">
                    <a16:rowId xmlns:a16="http://schemas.microsoft.com/office/drawing/2014/main" val="204848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- 2018-12-24 15:02:21 </a:t>
                      </a:r>
                      <a:r>
                        <a:rPr kumimoji="0" lang="en-US" sz="1000" b="0" i="0" u="none" strike="noStrike" kern="1200" cap="none" spc="0" normalizeH="0" baseline="0" noProof="0">
                          <a:ln>
                            <a:noFill/>
                          </a:ln>
                          <a:solidFill>
                            <a:prstClr val="black"/>
                          </a:solidFill>
                          <a:effectLst/>
                          <a:uLnTx/>
                          <a:uFillTx/>
                          <a:latin typeface="+mn-lt"/>
                          <a:ea typeface="+mn-ea"/>
                          <a:cs typeface="+mn-cs"/>
                        </a:rPr>
                        <a:t>
  We wish you all a #MerryChristmas and peaceful holidays. 🎄🎁
Our MAN Social Media team says thank you to all of you out there and will be back on the 7th January. #Xmas #Thankyouall https://t.co/6bnUUXLK8r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0.3556 %</a:t>
                      </a:r>
                    </a:p>
                  </a:txBody>
                  <a:tcPr/>
                </a:tc>
                <a:extLst>
                  <a:ext uri="{0D108BD9-81ED-4DB2-BD59-A6C34878D82A}">
                    <a16:rowId xmlns:a16="http://schemas.microsoft.com/office/drawing/2014/main" val="326321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- 2018-12-21 13:00:42 </a:t>
                      </a:r>
                      <a:r>
                        <a:rPr kumimoji="0" lang="en-US" sz="1000" b="0" i="0" u="none" strike="noStrike" kern="1200" cap="none" spc="0" normalizeH="0" baseline="0" noProof="0">
                          <a:ln>
                            <a:noFill/>
                          </a:ln>
                          <a:solidFill>
                            <a:prstClr val="black"/>
                          </a:solidFill>
                          <a:effectLst/>
                          <a:uLnTx/>
                          <a:uFillTx/>
                          <a:latin typeface="+mn-lt"/>
                          <a:ea typeface="+mn-ea"/>
                          <a:cs typeface="+mn-cs"/>
                        </a:rPr>
                        <a:t>
  300 MAN trucks have been delivered to @MALLAGHAN_GSE for conversion into airport support vehicles. An extensive vehicle portfolio and years of experience with specialised body mountings help to supply vehicles needed for smooth airport operations. https://t.co/wwzV5m9Ggt https://t.co/As1raSbSmI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extLst>
                  <a:ext uri="{0D108BD9-81ED-4DB2-BD59-A6C34878D82A}">
                    <a16:rowId xmlns:a16="http://schemas.microsoft.com/office/drawing/2014/main" val="295627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- 2018-12-20 15:01:07 </a:t>
                      </a:r>
                      <a:r>
                        <a:rPr kumimoji="0" lang="en-US" sz="1000" b="0" i="0" u="none" strike="noStrike" kern="1200" cap="none" spc="0" normalizeH="0" baseline="0" noProof="0">
                          <a:ln>
                            <a:noFill/>
                          </a:ln>
                          <a:solidFill>
                            <a:prstClr val="black"/>
                          </a:solidFill>
                          <a:effectLst/>
                          <a:uLnTx/>
                          <a:uFillTx/>
                          <a:latin typeface="+mn-lt"/>
                          <a:ea typeface="+mn-ea"/>
                          <a:cs typeface="+mn-cs"/>
                        </a:rPr>
                        <a:t>
  It has been a good tradition for many years now to open the magical #holiday in Russia with the #Kremlin #ChristmasTree. InSpecCom Ltd. has been delivering Russia's Main #Christmas Tree to the Kremlin`s Cathedral Square with the help of our MAN TGX. https://t.co/cPcnHtV0nV https://t.co/iBjyJFLoT1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0.1747 %</a:t>
                      </a:r>
                    </a:p>
                  </a:txBody>
                  <a:tcPr/>
                </a:tc>
                <a:extLst>
                  <a:ext uri="{0D108BD9-81ED-4DB2-BD59-A6C34878D82A}">
                    <a16:rowId xmlns:a16="http://schemas.microsoft.com/office/drawing/2014/main" val="167321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- 2018-12-20 13:15:04 </a:t>
                      </a:r>
                      <a:r>
                        <a:rPr kumimoji="0" lang="en-US" sz="1000" b="0" i="0" u="none" strike="noStrike" kern="1200" cap="none" spc="0" normalizeH="0" baseline="0" noProof="0">
                          <a:ln>
                            <a:noFill/>
                          </a:ln>
                          <a:solidFill>
                            <a:prstClr val="black"/>
                          </a:solidFill>
                          <a:effectLst/>
                          <a:uLnTx/>
                          <a:uFillTx/>
                          <a:latin typeface="+mn-lt"/>
                          <a:ea typeface="+mn-ea"/>
                          <a:cs typeface="+mn-cs"/>
                        </a:rPr>
                        <a:t>
  MAN is participating alongside academia and government in a study on automated urban driving, particularly in local #publictransport. The automated vehicles are expected to make urban traffic #safer, more #convenient and more #efficient.
https://t.co/towZXYCy39 #Automation https://t.co/157aLXidxk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extLst>
                  <a:ext uri="{0D108BD9-81ED-4DB2-BD59-A6C34878D82A}">
                    <a16:rowId xmlns:a16="http://schemas.microsoft.com/office/drawing/2014/main" val="3816168239"/>
                  </a:ext>
                </a:extLst>
              </a:tr>
            </a:tbl>
          </a:graphicData>
        </a:graphic>
      </p:graphicFrame>
      <p:sp>
        <p:nvSpPr>
          <p:cNvPr id="4" name="Text Placeholder 3">
            <a:extLst>
              <a:ext uri="{FF2B5EF4-FFF2-40B4-BE49-F238E27FC236}">
                <a16:creationId xmlns:a16="http://schemas.microsoft.com/office/drawing/2014/main" id="{B9574ECC-E60A-4291-A55D-9DE19385F08C}"/>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274794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2FDB2-8173-48B4-A555-00281CE87B90}"/>
              </a:ext>
            </a:extLst>
          </p:cNvPr>
          <p:cNvSpPr>
            <a:spLocks noGrp="1"/>
          </p:cNvSpPr>
          <p:nvPr>
            <p:ph type="title"/>
          </p:nvPr>
        </p:nvSpPr>
        <p:spPr/>
        <p:txBody>
          <a:bodyPr/>
          <a:lstStyle/>
          <a:p>
            <a:r>
              <a:rPr lang="en-US"/>
              <a:t>Twitter Own Tweets Table | MAN Truck &amp; Bus - 2 of 6</a:t>
            </a:r>
          </a:p>
        </p:txBody>
      </p:sp>
      <p:graphicFrame>
        <p:nvGraphicFramePr>
          <p:cNvPr id="5" name="Table Placeholder 4">
            <a:extLst>
              <a:ext uri="{FF2B5EF4-FFF2-40B4-BE49-F238E27FC236}">
                <a16:creationId xmlns:a16="http://schemas.microsoft.com/office/drawing/2014/main" id="{FAE10563-F524-46BE-A2D0-D97BEA4086DA}"/>
              </a:ext>
            </a:extLst>
          </p:cNvPr>
          <p:cNvGraphicFramePr>
            <a:graphicFrameLocks noGrp="1"/>
          </p:cNvGraphicFramePr>
          <p:nvPr>
            <p:ph type="tbl" sz="quarter" idx="13"/>
            <p:extLst>
              <p:ext uri="{D42A27DB-BD31-4B8C-83A1-F6EECF244321}">
                <p14:modId xmlns:p14="http://schemas.microsoft.com/office/powerpoint/2010/main" val="415337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3237101"/>
                    </a:ext>
                  </a:extLst>
                </a:gridCol>
                <a:gridCol w="822960">
                  <a:extLst>
                    <a:ext uri="{9D8B030D-6E8A-4147-A177-3AD203B41FA5}">
                      <a16:colId xmlns:a16="http://schemas.microsoft.com/office/drawing/2014/main" val="107052155"/>
                    </a:ext>
                  </a:extLst>
                </a:gridCol>
                <a:gridCol w="822960">
                  <a:extLst>
                    <a:ext uri="{9D8B030D-6E8A-4147-A177-3AD203B41FA5}">
                      <a16:colId xmlns:a16="http://schemas.microsoft.com/office/drawing/2014/main" val="3825437477"/>
                    </a:ext>
                  </a:extLst>
                </a:gridCol>
                <a:gridCol w="822960">
                  <a:extLst>
                    <a:ext uri="{9D8B030D-6E8A-4147-A177-3AD203B41FA5}">
                      <a16:colId xmlns:a16="http://schemas.microsoft.com/office/drawing/2014/main" val="1064985986"/>
                    </a:ext>
                  </a:extLst>
                </a:gridCol>
                <a:gridCol w="822960">
                  <a:extLst>
                    <a:ext uri="{9D8B030D-6E8A-4147-A177-3AD203B41FA5}">
                      <a16:colId xmlns:a16="http://schemas.microsoft.com/office/drawing/2014/main" val="17986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8777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- 2018-12-20 11:05:05 </a:t>
                      </a:r>
                      <a:r>
                        <a:rPr kumimoji="0" lang="en-US" sz="1000" b="0" i="0" u="none" strike="noStrike" kern="1200" cap="none" spc="0" normalizeH="0" baseline="0" noProof="0">
                          <a:ln>
                            <a:noFill/>
                          </a:ln>
                          <a:solidFill>
                            <a:prstClr val="black"/>
                          </a:solidFill>
                          <a:effectLst/>
                          <a:uLnTx/>
                          <a:uFillTx/>
                          <a:latin typeface="+mn-lt"/>
                          <a:ea typeface="+mn-ea"/>
                          <a:cs typeface="+mn-cs"/>
                        </a:rPr>
                        <a:t>
  Global #Transport and #Logistics provider DSV, a subsidiary of @DSV_AS, has just taken delivery of their 1,000th UK MAN Truck. DSV recognises the MAN Dealer Network as #commercialvehicle specialists with a first-class #service. https://t.co/8zLJ87nxbi #anniversaryvehicle https://t.co/4dCCA7J75t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0.0839 %</a:t>
                      </a:r>
                    </a:p>
                  </a:txBody>
                  <a:tcPr/>
                </a:tc>
                <a:extLst>
                  <a:ext uri="{0D108BD9-81ED-4DB2-BD59-A6C34878D82A}">
                    <a16:rowId xmlns:a16="http://schemas.microsoft.com/office/drawing/2014/main" val="389953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- 2018-12-19 14:00:25 </a:t>
                      </a:r>
                      <a:r>
                        <a:rPr kumimoji="0" lang="en-US" sz="1000" b="0" i="0" u="none" strike="noStrike" kern="1200" cap="none" spc="0" normalizeH="0" baseline="0" noProof="0">
                          <a:ln>
                            <a:noFill/>
                          </a:ln>
                          <a:solidFill>
                            <a:prstClr val="black"/>
                          </a:solidFill>
                          <a:effectLst/>
                          <a:uLnTx/>
                          <a:uFillTx/>
                          <a:latin typeface="+mn-lt"/>
                          <a:ea typeface="+mn-ea"/>
                          <a:cs typeface="+mn-cs"/>
                        </a:rPr>
                        <a:t>
  Get the chance to bring your #startup into pole position and apply for the first #StartupPitchDay at @MAN_Group in Munich on March 19, 2019! With the @EU_EIC, we are looking for the future vision of your #SME in our industry. Apply until January 16: https://t.co/bN2d69bXGN https://t.co/T4yXm9FLC0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extLst>
                  <a:ext uri="{0D108BD9-81ED-4DB2-BD59-A6C34878D82A}">
                    <a16:rowId xmlns:a16="http://schemas.microsoft.com/office/drawing/2014/main" val="60197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- 2018-12-18 15:00:31 </a:t>
                      </a:r>
                      <a:r>
                        <a:rPr kumimoji="0" lang="en-US" sz="1000" b="0" i="0" u="none" strike="noStrike" kern="1200" cap="none" spc="0" normalizeH="0" baseline="0" noProof="0">
                          <a:ln>
                            <a:noFill/>
                          </a:ln>
                          <a:solidFill>
                            <a:prstClr val="black"/>
                          </a:solidFill>
                          <a:effectLst/>
                          <a:uLnTx/>
                          <a:uFillTx/>
                          <a:latin typeface="+mn-lt"/>
                          <a:ea typeface="+mn-ea"/>
                          <a:cs typeface="+mn-cs"/>
                        </a:rPr>
                        <a:t>
  For innovative and economical transport #logistics, individually combinable #services are essential. Discover the benefits that services from MAN have to offer: https://t.co/EJr4izzaBg
#fleetoperation #businessmanagement #transport https://t.co/Y4AF2dVAGz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0.1749 %</a:t>
                      </a:r>
                    </a:p>
                  </a:txBody>
                  <a:tcPr/>
                </a:tc>
                <a:extLst>
                  <a:ext uri="{0D108BD9-81ED-4DB2-BD59-A6C34878D82A}">
                    <a16:rowId xmlns:a16="http://schemas.microsoft.com/office/drawing/2014/main" val="350942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- 2018-12-18 10:45:02 </a:t>
                      </a:r>
                      <a:r>
                        <a:rPr kumimoji="0" lang="en-US" sz="1000" b="0" i="0" u="none" strike="noStrike" kern="1200" cap="none" spc="0" normalizeH="0" baseline="0" noProof="0">
                          <a:ln>
                            <a:noFill/>
                          </a:ln>
                          <a:solidFill>
                            <a:prstClr val="black"/>
                          </a:solidFill>
                          <a:effectLst/>
                          <a:uLnTx/>
                          <a:uFillTx/>
                          <a:latin typeface="+mn-lt"/>
                          <a:ea typeface="+mn-ea"/>
                          <a:cs typeface="+mn-cs"/>
                        </a:rPr>
                        <a:t>
  The German gas industry has awarded the MAN city bus with its new E18 gas engine at the 2018 Innovation Prize ceremony. The jury was won over by its #economical and #environmentallyfriendly concept combined with the MAN EfficientHybrid #hybridmodule: https://t.co/EA2Yv6OGG9 https://t.co/uAeYEuJVSx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0.0980 %</a:t>
                      </a:r>
                    </a:p>
                  </a:txBody>
                  <a:tcPr/>
                </a:tc>
                <a:extLst>
                  <a:ext uri="{0D108BD9-81ED-4DB2-BD59-A6C34878D82A}">
                    <a16:rowId xmlns:a16="http://schemas.microsoft.com/office/drawing/2014/main" val="2608958124"/>
                  </a:ext>
                </a:extLst>
              </a:tr>
            </a:tbl>
          </a:graphicData>
        </a:graphic>
      </p:graphicFrame>
      <p:sp>
        <p:nvSpPr>
          <p:cNvPr id="4" name="Text Placeholder 3">
            <a:extLst>
              <a:ext uri="{FF2B5EF4-FFF2-40B4-BE49-F238E27FC236}">
                <a16:creationId xmlns:a16="http://schemas.microsoft.com/office/drawing/2014/main" id="{4CBEBDFC-3253-4808-972A-EE9A9033580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13778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6D903-537F-490F-8F89-BBF88784C50C}"/>
              </a:ext>
            </a:extLst>
          </p:cNvPr>
          <p:cNvSpPr>
            <a:spLocks noGrp="1"/>
          </p:cNvSpPr>
          <p:nvPr>
            <p:ph type="title"/>
          </p:nvPr>
        </p:nvSpPr>
        <p:spPr/>
        <p:txBody>
          <a:bodyPr/>
          <a:lstStyle/>
          <a:p>
            <a:r>
              <a:rPr lang="en-US"/>
              <a:t>Twitter Own Tweets Table | MAN Truck &amp; Bus - 3 of 6</a:t>
            </a:r>
          </a:p>
        </p:txBody>
      </p:sp>
      <p:graphicFrame>
        <p:nvGraphicFramePr>
          <p:cNvPr id="5" name="Table Placeholder 4">
            <a:extLst>
              <a:ext uri="{FF2B5EF4-FFF2-40B4-BE49-F238E27FC236}">
                <a16:creationId xmlns:a16="http://schemas.microsoft.com/office/drawing/2014/main" id="{03781007-4679-42C0-BA5A-52D3A17A9427}"/>
              </a:ext>
            </a:extLst>
          </p:cNvPr>
          <p:cNvGraphicFramePr>
            <a:graphicFrameLocks noGrp="1"/>
          </p:cNvGraphicFramePr>
          <p:nvPr>
            <p:ph type="tbl" sz="quarter" idx="13"/>
            <p:extLst>
              <p:ext uri="{D42A27DB-BD31-4B8C-83A1-F6EECF244321}">
                <p14:modId xmlns:p14="http://schemas.microsoft.com/office/powerpoint/2010/main" val="1696946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52376409"/>
                    </a:ext>
                  </a:extLst>
                </a:gridCol>
                <a:gridCol w="822960">
                  <a:extLst>
                    <a:ext uri="{9D8B030D-6E8A-4147-A177-3AD203B41FA5}">
                      <a16:colId xmlns:a16="http://schemas.microsoft.com/office/drawing/2014/main" val="3085109402"/>
                    </a:ext>
                  </a:extLst>
                </a:gridCol>
                <a:gridCol w="822960">
                  <a:extLst>
                    <a:ext uri="{9D8B030D-6E8A-4147-A177-3AD203B41FA5}">
                      <a16:colId xmlns:a16="http://schemas.microsoft.com/office/drawing/2014/main" val="2399914167"/>
                    </a:ext>
                  </a:extLst>
                </a:gridCol>
                <a:gridCol w="822960">
                  <a:extLst>
                    <a:ext uri="{9D8B030D-6E8A-4147-A177-3AD203B41FA5}">
                      <a16:colId xmlns:a16="http://schemas.microsoft.com/office/drawing/2014/main" val="3668622906"/>
                    </a:ext>
                  </a:extLst>
                </a:gridCol>
                <a:gridCol w="822960">
                  <a:extLst>
                    <a:ext uri="{9D8B030D-6E8A-4147-A177-3AD203B41FA5}">
                      <a16:colId xmlns:a16="http://schemas.microsoft.com/office/drawing/2014/main" val="324700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7405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- 2018-12-14 15:01:19 </a:t>
                      </a:r>
                      <a:r>
                        <a:rPr kumimoji="0" lang="en-US" sz="1000" b="0" i="0" u="none" strike="noStrike" kern="1200" cap="none" spc="0" normalizeH="0" baseline="0" noProof="0">
                          <a:ln>
                            <a:noFill/>
                          </a:ln>
                          <a:solidFill>
                            <a:prstClr val="black"/>
                          </a:solidFill>
                          <a:effectLst/>
                          <a:uLnTx/>
                          <a:uFillTx/>
                          <a:latin typeface="+mn-lt"/>
                          <a:ea typeface="+mn-ea"/>
                          <a:cs typeface="+mn-cs"/>
                        </a:rPr>
                        <a:t>
  Clean and quiet to the factory: @Porsche is commissioning a fully electric MAN eTGM for #environmentallyfriendly #logistics. The eTruck avoids more than 30,000 kg of CO2 per year. It is the first vehicle of its kind in Germany to be used for series use. https://t.co/CO9qvzPsXS https://t.co/uwdWv8TXsO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0.1402 %</a:t>
                      </a:r>
                    </a:p>
                  </a:txBody>
                  <a:tcPr/>
                </a:tc>
                <a:extLst>
                  <a:ext uri="{0D108BD9-81ED-4DB2-BD59-A6C34878D82A}">
                    <a16:rowId xmlns:a16="http://schemas.microsoft.com/office/drawing/2014/main" val="28439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- 2018-12-13 16:35:03 </a:t>
                      </a:r>
                      <a:r>
                        <a:rPr kumimoji="0" lang="en-US" sz="1000" b="0" i="0" u="none" strike="noStrike" kern="1200" cap="none" spc="0" normalizeH="0" baseline="0" noProof="0">
                          <a:ln>
                            <a:noFill/>
                          </a:ln>
                          <a:solidFill>
                            <a:prstClr val="black"/>
                          </a:solidFill>
                          <a:effectLst/>
                          <a:uLnTx/>
                          <a:uFillTx/>
                          <a:latin typeface="+mn-lt"/>
                          <a:ea typeface="+mn-ea"/>
                          <a:cs typeface="+mn-cs"/>
                        </a:rPr>
                        <a:t>
  Is there a more reliable coach, when driving 4,700 km through South America on endless dirt roads and over Andean passes? That's why World Wide Gruppenreisen, chose the #NEOPLAN Cityliner. Read more about the #Patagonia experience in the #MANMagazin: https://t.co/7vZyRK5DBA https://t.co/ppWBu6dSn6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0.1894 %</a:t>
                      </a:r>
                    </a:p>
                  </a:txBody>
                  <a:tcPr/>
                </a:tc>
                <a:extLst>
                  <a:ext uri="{0D108BD9-81ED-4DB2-BD59-A6C34878D82A}">
                    <a16:rowId xmlns:a16="http://schemas.microsoft.com/office/drawing/2014/main" val="68701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- 2018-12-12 15:01:10 </a:t>
                      </a:r>
                      <a:r>
                        <a:rPr kumimoji="0" lang="en-US" sz="1000" b="0" i="0" u="none" strike="noStrike" kern="1200" cap="none" spc="0" normalizeH="0" baseline="0" noProof="0">
                          <a:ln>
                            <a:noFill/>
                          </a:ln>
                          <a:solidFill>
                            <a:prstClr val="black"/>
                          </a:solidFill>
                          <a:effectLst/>
                          <a:uLnTx/>
                          <a:uFillTx/>
                          <a:latin typeface="+mn-lt"/>
                          <a:ea typeface="+mn-ea"/>
                          <a:cs typeface="+mn-cs"/>
                        </a:rPr>
                        <a:t>
  Sebastian Lindner takes over as bus press officer at @MAN_Group. The Munich-based spokesman will be responsible for providing information on an international level about both of MAN Truck &amp;amp; Bus AG’s bus and coach brands, MAN and NEOPLAN: https://t.co/HiIpDwWNsx https://t.co/LQ8h6ZqfBh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extLst>
                  <a:ext uri="{0D108BD9-81ED-4DB2-BD59-A6C34878D82A}">
                    <a16:rowId xmlns:a16="http://schemas.microsoft.com/office/drawing/2014/main" val="402043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- 2018-12-11 14:00:27 </a:t>
                      </a:r>
                      <a:r>
                        <a:rPr kumimoji="0" lang="en-US" sz="1000" b="0" i="0" u="none" strike="noStrike" kern="1200" cap="none" spc="0" normalizeH="0" baseline="0" noProof="0">
                          <a:ln>
                            <a:noFill/>
                          </a:ln>
                          <a:solidFill>
                            <a:prstClr val="black"/>
                          </a:solidFill>
                          <a:effectLst/>
                          <a:uLnTx/>
                          <a:uFillTx/>
                          <a:latin typeface="+mn-lt"/>
                          <a:ea typeface="+mn-ea"/>
                          <a:cs typeface="+mn-cs"/>
                        </a:rPr>
                        <a:t>
  The MAN Christmas truck is supporting Santa Claus for the 14th time and is sending a festively decorated and illuminated MAN TGX XXL 18.500 on a Christmas tour to kindergartens, schools, clubs and facilities for people with disabilities. https://t.co/Hf0ncUstvL #Xmas https://t.co/wWykns3j1V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0.3300 %</a:t>
                      </a:r>
                    </a:p>
                  </a:txBody>
                  <a:tcPr/>
                </a:tc>
                <a:extLst>
                  <a:ext uri="{0D108BD9-81ED-4DB2-BD59-A6C34878D82A}">
                    <a16:rowId xmlns:a16="http://schemas.microsoft.com/office/drawing/2014/main" val="771116901"/>
                  </a:ext>
                </a:extLst>
              </a:tr>
            </a:tbl>
          </a:graphicData>
        </a:graphic>
      </p:graphicFrame>
      <p:sp>
        <p:nvSpPr>
          <p:cNvPr id="4" name="Text Placeholder 3">
            <a:extLst>
              <a:ext uri="{FF2B5EF4-FFF2-40B4-BE49-F238E27FC236}">
                <a16:creationId xmlns:a16="http://schemas.microsoft.com/office/drawing/2014/main" id="{CDBBF27C-A0AF-4EB4-BB4B-68B6B854F5F4}"/>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248213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33D1D-3D28-4AD6-A274-448B9767489F}"/>
              </a:ext>
            </a:extLst>
          </p:cNvPr>
          <p:cNvSpPr>
            <a:spLocks noGrp="1"/>
          </p:cNvSpPr>
          <p:nvPr>
            <p:ph type="title"/>
          </p:nvPr>
        </p:nvSpPr>
        <p:spPr/>
        <p:txBody>
          <a:bodyPr/>
          <a:lstStyle/>
          <a:p>
            <a:r>
              <a:rPr lang="en-US"/>
              <a:t>Twitter Own Tweets Table | MAN Truck &amp; Bus - 4 of 6</a:t>
            </a:r>
          </a:p>
        </p:txBody>
      </p:sp>
      <p:graphicFrame>
        <p:nvGraphicFramePr>
          <p:cNvPr id="5" name="Table Placeholder 4">
            <a:extLst>
              <a:ext uri="{FF2B5EF4-FFF2-40B4-BE49-F238E27FC236}">
                <a16:creationId xmlns:a16="http://schemas.microsoft.com/office/drawing/2014/main" id="{CC57A71F-281A-409E-84C1-278EABF0ED7F}"/>
              </a:ext>
            </a:extLst>
          </p:cNvPr>
          <p:cNvGraphicFramePr>
            <a:graphicFrameLocks noGrp="1"/>
          </p:cNvGraphicFramePr>
          <p:nvPr>
            <p:ph type="tbl" sz="quarter" idx="13"/>
            <p:extLst>
              <p:ext uri="{D42A27DB-BD31-4B8C-83A1-F6EECF244321}">
                <p14:modId xmlns:p14="http://schemas.microsoft.com/office/powerpoint/2010/main" val="1299527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84978978"/>
                    </a:ext>
                  </a:extLst>
                </a:gridCol>
                <a:gridCol w="822960">
                  <a:extLst>
                    <a:ext uri="{9D8B030D-6E8A-4147-A177-3AD203B41FA5}">
                      <a16:colId xmlns:a16="http://schemas.microsoft.com/office/drawing/2014/main" val="4081486966"/>
                    </a:ext>
                  </a:extLst>
                </a:gridCol>
                <a:gridCol w="822960">
                  <a:extLst>
                    <a:ext uri="{9D8B030D-6E8A-4147-A177-3AD203B41FA5}">
                      <a16:colId xmlns:a16="http://schemas.microsoft.com/office/drawing/2014/main" val="3382542228"/>
                    </a:ext>
                  </a:extLst>
                </a:gridCol>
                <a:gridCol w="822960">
                  <a:extLst>
                    <a:ext uri="{9D8B030D-6E8A-4147-A177-3AD203B41FA5}">
                      <a16:colId xmlns:a16="http://schemas.microsoft.com/office/drawing/2014/main" val="2407301186"/>
                    </a:ext>
                  </a:extLst>
                </a:gridCol>
                <a:gridCol w="822960">
                  <a:extLst>
                    <a:ext uri="{9D8B030D-6E8A-4147-A177-3AD203B41FA5}">
                      <a16:colId xmlns:a16="http://schemas.microsoft.com/office/drawing/2014/main" val="371631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730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- 2018-12-10 09:00:18 </a:t>
                      </a:r>
                      <a:r>
                        <a:rPr kumimoji="0" lang="en-US" sz="1000" b="0" i="0" u="none" strike="noStrike" kern="1200" cap="none" spc="0" normalizeH="0" baseline="0" noProof="0">
                          <a:ln>
                            <a:noFill/>
                          </a:ln>
                          <a:solidFill>
                            <a:prstClr val="black"/>
                          </a:solidFill>
                          <a:effectLst/>
                          <a:uLnTx/>
                          <a:uFillTx/>
                          <a:latin typeface="+mn-lt"/>
                          <a:ea typeface="+mn-ea"/>
                          <a:cs typeface="+mn-cs"/>
                        </a:rPr>
                        <a:t>
  Fleet managers often have to make tricky decisions about the right financing choice for their vehicles. Therefore, MAN #FinancialServices provides customized and applicable solutions for any requirement: https://t.co/CdPVIBWKT9
#Fleetmanagement #Financing #BusinessModel https://t.co/ENFL2uKxcl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extLst>
                  <a:ext uri="{0D108BD9-81ED-4DB2-BD59-A6C34878D82A}">
                    <a16:rowId xmlns:a16="http://schemas.microsoft.com/office/drawing/2014/main" val="97097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- 2018-12-07 10:00:36 </a:t>
                      </a:r>
                      <a:r>
                        <a:rPr kumimoji="0" lang="en-US" sz="1000" b="0" i="0" u="none" strike="noStrike" kern="1200" cap="none" spc="0" normalizeH="0" baseline="0" noProof="0">
                          <a:ln>
                            <a:noFill/>
                          </a:ln>
                          <a:solidFill>
                            <a:prstClr val="black"/>
                          </a:solidFill>
                          <a:effectLst/>
                          <a:uLnTx/>
                          <a:uFillTx/>
                          <a:latin typeface="+mn-lt"/>
                          <a:ea typeface="+mn-ea"/>
                          <a:cs typeface="+mn-cs"/>
                        </a:rPr>
                        <a:t>
  Improving #airquality is a growing concern for cities. @MAN_Group recently developed E18 gas engines for CNG buses meet Euro 6 standards and are extremely clean. By using climate-friendly #biogas or #windpower they are practically carbon-neutral: https://t.co/dFpbKL2GzT https://t.co/WDMB1xMEhQ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0.1753 %</a:t>
                      </a:r>
                    </a:p>
                  </a:txBody>
                  <a:tcPr/>
                </a:tc>
                <a:extLst>
                  <a:ext uri="{0D108BD9-81ED-4DB2-BD59-A6C34878D82A}">
                    <a16:rowId xmlns:a16="http://schemas.microsoft.com/office/drawing/2014/main" val="49374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- 2018-12-05 15:45:03 </a:t>
                      </a:r>
                      <a:r>
                        <a:rPr kumimoji="0" lang="en-US" sz="1000" b="0" i="0" u="none" strike="noStrike" kern="1200" cap="none" spc="0" normalizeH="0" baseline="0" noProof="0">
                          <a:ln>
                            <a:noFill/>
                          </a:ln>
                          <a:solidFill>
                            <a:prstClr val="black"/>
                          </a:solidFill>
                          <a:effectLst/>
                          <a:uLnTx/>
                          <a:uFillTx/>
                          <a:latin typeface="+mn-lt"/>
                          <a:ea typeface="+mn-ea"/>
                          <a:cs typeface="+mn-cs"/>
                        </a:rPr>
                        <a:t>
  #SocialResponsibility: Having been nominated in the Large Companies category, @MAN_Group receives the Prize for #CivicEngagement from @muenchen_de. MAN also received special recognition for its efforts to help refugees integrate into the labor market: https://t.co/I5edGjkKJb https://t.co/CwonculPmn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extLst>
                  <a:ext uri="{0D108BD9-81ED-4DB2-BD59-A6C34878D82A}">
                    <a16:rowId xmlns:a16="http://schemas.microsoft.com/office/drawing/2014/main" val="127112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- 2018-12-05 15:00:41 </a:t>
                      </a:r>
                      <a:r>
                        <a:rPr kumimoji="0" lang="en-US" sz="1000" b="0" i="0" u="none" strike="noStrike" kern="1200" cap="none" spc="0" normalizeH="0" baseline="0" noProof="0">
                          <a:ln>
                            <a:noFill/>
                          </a:ln>
                          <a:solidFill>
                            <a:prstClr val="black"/>
                          </a:solidFill>
                          <a:effectLst/>
                          <a:uLnTx/>
                          <a:uFillTx/>
                          <a:latin typeface="+mn-lt"/>
                          <a:ea typeface="+mn-ea"/>
                          <a:cs typeface="+mn-cs"/>
                        </a:rPr>
                        <a:t>
  One out of three trucks is financed by MAN Financial Services.
Pfeiffer Logistics trusts MAN Financial Services because we have unique industry knowledge and practical experience with commercial vehicles, thus guaranteeing the best possible advice. https://t.co/UB2yjcM2cM https://t.co/fmvnedDfip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0.1818 %</a:t>
                      </a:r>
                    </a:p>
                  </a:txBody>
                  <a:tcPr/>
                </a:tc>
                <a:extLst>
                  <a:ext uri="{0D108BD9-81ED-4DB2-BD59-A6C34878D82A}">
                    <a16:rowId xmlns:a16="http://schemas.microsoft.com/office/drawing/2014/main" val="3165805448"/>
                  </a:ext>
                </a:extLst>
              </a:tr>
            </a:tbl>
          </a:graphicData>
        </a:graphic>
      </p:graphicFrame>
      <p:sp>
        <p:nvSpPr>
          <p:cNvPr id="4" name="Text Placeholder 3">
            <a:extLst>
              <a:ext uri="{FF2B5EF4-FFF2-40B4-BE49-F238E27FC236}">
                <a16:creationId xmlns:a16="http://schemas.microsoft.com/office/drawing/2014/main" id="{6FB8C7C6-A555-4273-84E5-2E3E36DD6AF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7131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90F4-A04E-4292-B147-EDE0128225EE}"/>
              </a:ext>
            </a:extLst>
          </p:cNvPr>
          <p:cNvSpPr>
            <a:spLocks noGrp="1"/>
          </p:cNvSpPr>
          <p:nvPr>
            <p:ph type="title"/>
          </p:nvPr>
        </p:nvSpPr>
        <p:spPr/>
        <p:txBody>
          <a:bodyPr/>
          <a:lstStyle/>
          <a:p>
            <a:r>
              <a:rPr lang="en-US"/>
              <a:t>Twitter Own Tweets Table | MAN Truck &amp; Bus - 5 of 6</a:t>
            </a:r>
          </a:p>
        </p:txBody>
      </p:sp>
      <p:graphicFrame>
        <p:nvGraphicFramePr>
          <p:cNvPr id="5" name="Table Placeholder 4">
            <a:extLst>
              <a:ext uri="{FF2B5EF4-FFF2-40B4-BE49-F238E27FC236}">
                <a16:creationId xmlns:a16="http://schemas.microsoft.com/office/drawing/2014/main" id="{B0554C7E-D7E0-4070-9EFD-423473CB661E}"/>
              </a:ext>
            </a:extLst>
          </p:cNvPr>
          <p:cNvGraphicFramePr>
            <a:graphicFrameLocks noGrp="1"/>
          </p:cNvGraphicFramePr>
          <p:nvPr>
            <p:ph type="tbl" sz="quarter" idx="13"/>
            <p:extLst>
              <p:ext uri="{D42A27DB-BD31-4B8C-83A1-F6EECF244321}">
                <p14:modId xmlns:p14="http://schemas.microsoft.com/office/powerpoint/2010/main" val="3056318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4943524"/>
                    </a:ext>
                  </a:extLst>
                </a:gridCol>
                <a:gridCol w="822960">
                  <a:extLst>
                    <a:ext uri="{9D8B030D-6E8A-4147-A177-3AD203B41FA5}">
                      <a16:colId xmlns:a16="http://schemas.microsoft.com/office/drawing/2014/main" val="1723218956"/>
                    </a:ext>
                  </a:extLst>
                </a:gridCol>
                <a:gridCol w="822960">
                  <a:extLst>
                    <a:ext uri="{9D8B030D-6E8A-4147-A177-3AD203B41FA5}">
                      <a16:colId xmlns:a16="http://schemas.microsoft.com/office/drawing/2014/main" val="589426572"/>
                    </a:ext>
                  </a:extLst>
                </a:gridCol>
                <a:gridCol w="822960">
                  <a:extLst>
                    <a:ext uri="{9D8B030D-6E8A-4147-A177-3AD203B41FA5}">
                      <a16:colId xmlns:a16="http://schemas.microsoft.com/office/drawing/2014/main" val="3396549903"/>
                    </a:ext>
                  </a:extLst>
                </a:gridCol>
                <a:gridCol w="822960">
                  <a:extLst>
                    <a:ext uri="{9D8B030D-6E8A-4147-A177-3AD203B41FA5}">
                      <a16:colId xmlns:a16="http://schemas.microsoft.com/office/drawing/2014/main" val="2974190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3174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@MAN_Group - 2018-12-04 15:01:06 </a:t>
                      </a:r>
                      <a:r>
                        <a:rPr kumimoji="0" lang="de-DE" sz="1000" b="0" i="0" u="none" strike="noStrike" kern="1200" cap="none" spc="0" normalizeH="0" baseline="0" noProof="0">
                          <a:ln>
                            <a:noFill/>
                          </a:ln>
                          <a:solidFill>
                            <a:prstClr val="black"/>
                          </a:solidFill>
                          <a:effectLst/>
                          <a:uLnTx/>
                          <a:uFillTx/>
                          <a:latin typeface="+mn-lt"/>
                          <a:ea typeface="+mn-ea"/>
                          <a:cs typeface="+mn-cs"/>
                        </a:rPr>
                        <a:t>
  Der Basketball-Bundesligist @BGGoettingen reist nun mit einem neuen NEOPLAN Tourliner zu seinen Spieltagen. Vor kurzem präsentierte das Basketballteam BG Göttingen das neue Fahrzeug auf dem Marktplatz in Göttingen der Öffentlichkeit.
https://t.co/gpm7iUtgoV https://t.co/JD0UqNHco0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extLst>
                  <a:ext uri="{0D108BD9-81ED-4DB2-BD59-A6C34878D82A}">
                    <a16:rowId xmlns:a16="http://schemas.microsoft.com/office/drawing/2014/main" val="27016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- 2018-12-03 12:00:45 </a:t>
                      </a:r>
                      <a:r>
                        <a:rPr kumimoji="0" lang="en-US" sz="1000" b="0" i="0" u="none" strike="noStrike" kern="1200" cap="none" spc="0" normalizeH="0" baseline="0" noProof="0">
                          <a:ln>
                            <a:noFill/>
                          </a:ln>
                          <a:solidFill>
                            <a:prstClr val="black"/>
                          </a:solidFill>
                          <a:effectLst/>
                          <a:uLnTx/>
                          <a:uFillTx/>
                          <a:latin typeface="+mn-lt"/>
                          <a:ea typeface="+mn-ea"/>
                          <a:cs typeface="+mn-cs"/>
                        </a:rPr>
                        <a:t>
  The eTGE can be conveniently charged using a conventional socket or a MAN AC wallbox. The ultra-quiet operation and the ability to drive freely in restricted-access areas makes 24/7 inner city distribution possible: https://t.co/o8g5zeKAoD
#eMobility #BeGreen #distribution https://t.co/yQ1inZr64W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0.1540 %</a:t>
                      </a:r>
                    </a:p>
                  </a:txBody>
                  <a:tcPr/>
                </a:tc>
                <a:extLst>
                  <a:ext uri="{0D108BD9-81ED-4DB2-BD59-A6C34878D82A}">
                    <a16:rowId xmlns:a16="http://schemas.microsoft.com/office/drawing/2014/main" val="203078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@MAN_Group - 2018-11-29 10:30:08 </a:t>
                      </a:r>
                      <a:r>
                        <a:rPr kumimoji="0" lang="de-DE" sz="1000" b="0" i="0" u="none" strike="noStrike" kern="1200" cap="none" spc="0" normalizeH="0" baseline="0" noProof="0">
                          <a:ln>
                            <a:noFill/>
                          </a:ln>
                          <a:solidFill>
                            <a:prstClr val="black"/>
                          </a:solidFill>
                          <a:effectLst/>
                          <a:uLnTx/>
                          <a:uFillTx/>
                          <a:latin typeface="+mn-lt"/>
                          <a:ea typeface="+mn-ea"/>
                          <a:cs typeface="+mn-cs"/>
                        </a:rPr>
                        <a:t>
  Das DEL-Eishockeyteam @adlermannheim verzeichnet einen Top-Neuzugang: @MOGHolgerTours übernimmt gemeinsam mit Adler Mannheim den neuen NEOPLAN Skyliner @MANschaftsbusDE. MAN und NEOPLAN Mannschaftsbusse sind bei Spitzenteams diverser Sportarten beliebt. https://t.co/w00mQ3urAx https://t.co/0bE9cmhrTs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0.1053 %</a:t>
                      </a:r>
                    </a:p>
                  </a:txBody>
                  <a:tcPr/>
                </a:tc>
                <a:extLst>
                  <a:ext uri="{0D108BD9-81ED-4DB2-BD59-A6C34878D82A}">
                    <a16:rowId xmlns:a16="http://schemas.microsoft.com/office/drawing/2014/main" val="86085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- 2018-11-28 14:30:17 </a:t>
                      </a:r>
                      <a:r>
                        <a:rPr kumimoji="0" lang="en-US" sz="1000" b="0" i="0" u="none" strike="noStrike" kern="1200" cap="none" spc="0" normalizeH="0" baseline="0" noProof="0">
                          <a:ln>
                            <a:noFill/>
                          </a:ln>
                          <a:solidFill>
                            <a:prstClr val="black"/>
                          </a:solidFill>
                          <a:effectLst/>
                          <a:uLnTx/>
                          <a:uFillTx/>
                          <a:latin typeface="+mn-lt"/>
                          <a:ea typeface="+mn-ea"/>
                          <a:cs typeface="+mn-cs"/>
                        </a:rPr>
                        <a:t>
  Polish body manufacturer Mercus Bus has ordered 100 MAN TGE 5.180 vehicles to use as the basic model for its minibuses. The MAN TGE provides an effective solution for passenger transport and will be delivered from the start of 2019 onwards: https://t.co/aoD2dDAngf https://t.co/nC73XdH4UQ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0.0843 %</a:t>
                      </a:r>
                    </a:p>
                  </a:txBody>
                  <a:tcPr/>
                </a:tc>
                <a:extLst>
                  <a:ext uri="{0D108BD9-81ED-4DB2-BD59-A6C34878D82A}">
                    <a16:rowId xmlns:a16="http://schemas.microsoft.com/office/drawing/2014/main" val="3845299376"/>
                  </a:ext>
                </a:extLst>
              </a:tr>
            </a:tbl>
          </a:graphicData>
        </a:graphic>
      </p:graphicFrame>
      <p:sp>
        <p:nvSpPr>
          <p:cNvPr id="4" name="Text Placeholder 3">
            <a:extLst>
              <a:ext uri="{FF2B5EF4-FFF2-40B4-BE49-F238E27FC236}">
                <a16:creationId xmlns:a16="http://schemas.microsoft.com/office/drawing/2014/main" id="{8655A6CE-856C-46D8-B690-1E79E55102E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866832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4E9B-3855-4369-AA68-A86A5311F246}"/>
              </a:ext>
            </a:extLst>
          </p:cNvPr>
          <p:cNvSpPr>
            <a:spLocks noGrp="1"/>
          </p:cNvSpPr>
          <p:nvPr>
            <p:ph type="title"/>
          </p:nvPr>
        </p:nvSpPr>
        <p:spPr/>
        <p:txBody>
          <a:bodyPr/>
          <a:lstStyle/>
          <a:p>
            <a:r>
              <a:rPr lang="en-US"/>
              <a:t>Twitter Own Tweets Table | MAN Truck &amp; Bus - 6 of 6</a:t>
            </a:r>
          </a:p>
        </p:txBody>
      </p:sp>
      <p:graphicFrame>
        <p:nvGraphicFramePr>
          <p:cNvPr id="5" name="Table Placeholder 4">
            <a:extLst>
              <a:ext uri="{FF2B5EF4-FFF2-40B4-BE49-F238E27FC236}">
                <a16:creationId xmlns:a16="http://schemas.microsoft.com/office/drawing/2014/main" id="{F391551F-72DF-4E77-8919-56A38B738DA4}"/>
              </a:ext>
            </a:extLst>
          </p:cNvPr>
          <p:cNvGraphicFramePr>
            <a:graphicFrameLocks noGrp="1"/>
          </p:cNvGraphicFramePr>
          <p:nvPr>
            <p:ph type="tbl" sz="quarter" idx="13"/>
            <p:extLst>
              <p:ext uri="{D42A27DB-BD31-4B8C-83A1-F6EECF244321}">
                <p14:modId xmlns:p14="http://schemas.microsoft.com/office/powerpoint/2010/main" val="3797000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59487167"/>
                    </a:ext>
                  </a:extLst>
                </a:gridCol>
                <a:gridCol w="822960">
                  <a:extLst>
                    <a:ext uri="{9D8B030D-6E8A-4147-A177-3AD203B41FA5}">
                      <a16:colId xmlns:a16="http://schemas.microsoft.com/office/drawing/2014/main" val="4061653091"/>
                    </a:ext>
                  </a:extLst>
                </a:gridCol>
                <a:gridCol w="822960">
                  <a:extLst>
                    <a:ext uri="{9D8B030D-6E8A-4147-A177-3AD203B41FA5}">
                      <a16:colId xmlns:a16="http://schemas.microsoft.com/office/drawing/2014/main" val="3983829859"/>
                    </a:ext>
                  </a:extLst>
                </a:gridCol>
                <a:gridCol w="822960">
                  <a:extLst>
                    <a:ext uri="{9D8B030D-6E8A-4147-A177-3AD203B41FA5}">
                      <a16:colId xmlns:a16="http://schemas.microsoft.com/office/drawing/2014/main" val="2763768126"/>
                    </a:ext>
                  </a:extLst>
                </a:gridCol>
                <a:gridCol w="822960">
                  <a:extLst>
                    <a:ext uri="{9D8B030D-6E8A-4147-A177-3AD203B41FA5}">
                      <a16:colId xmlns:a16="http://schemas.microsoft.com/office/drawing/2014/main" val="2463287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1835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@MAN_Group - 2018-11-27 10:00:37 </a:t>
                      </a:r>
                      <a:r>
                        <a:rPr kumimoji="0" lang="de-DE" sz="1000" b="0" i="0" u="none" strike="noStrike" kern="1200" cap="none" spc="0" normalizeH="0" baseline="0" noProof="0">
                          <a:ln>
                            <a:noFill/>
                          </a:ln>
                          <a:solidFill>
                            <a:prstClr val="black"/>
                          </a:solidFill>
                          <a:effectLst/>
                          <a:uLnTx/>
                          <a:uFillTx/>
                          <a:latin typeface="+mn-lt"/>
                          <a:ea typeface="+mn-ea"/>
                          <a:cs typeface="+mn-cs"/>
                        </a:rPr>
                        <a:t>
  Der @TSV1860 hat 6 neue MAN TGE von @MAN_Group übernommen. Die Vans wurden im MAN Bus Modification Center zu hochwertigen Shuttle-Fahrzeugen ausgebaut. Innovative Sicherheitssysteme sorgen dafür, dass die Fahrgäste sicher ans Ziel kommen: https://t.co/rCD4yFdWq9 https://t.co/L1Q0vCtcES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0.1265 %</a:t>
                      </a:r>
                    </a:p>
                  </a:txBody>
                  <a:tcPr/>
                </a:tc>
                <a:extLst>
                  <a:ext uri="{0D108BD9-81ED-4DB2-BD59-A6C34878D82A}">
                    <a16:rowId xmlns:a16="http://schemas.microsoft.com/office/drawing/2014/main" val="2030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- 2018-11-23 14:01:09 </a:t>
                      </a:r>
                      <a:r>
                        <a:rPr kumimoji="0" lang="en-US" sz="1000" b="0" i="0" u="none" strike="noStrike" kern="1200" cap="none" spc="0" normalizeH="0" baseline="0" noProof="0">
                          <a:ln>
                            <a:noFill/>
                          </a:ln>
                          <a:solidFill>
                            <a:prstClr val="black"/>
                          </a:solidFill>
                          <a:effectLst/>
                          <a:uLnTx/>
                          <a:uFillTx/>
                          <a:latin typeface="+mn-lt"/>
                          <a:ea typeface="+mn-ea"/>
                          <a:cs typeface="+mn-cs"/>
                        </a:rPr>
                        <a:t>
  The marketing team responsible for the MAN TGE van has won a Silver Effie in the B2B Marketing category. The award honoured the MAN TGE launch campaign, positioning the MAN TGE as “the truck among vans”, created in partnership with Jung von Matt/SAGA: https://t.co/s5Hd1X4cHC https://t.co/GoHoyT6QkD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0.0634 %</a:t>
                      </a:r>
                    </a:p>
                  </a:txBody>
                  <a:tcPr/>
                </a:tc>
                <a:extLst>
                  <a:ext uri="{0D108BD9-81ED-4DB2-BD59-A6C34878D82A}">
                    <a16:rowId xmlns:a16="http://schemas.microsoft.com/office/drawing/2014/main" val="194086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@MAN_Group - 2018-11-23 10:00:56 </a:t>
                      </a:r>
                      <a:r>
                        <a:rPr kumimoji="0" lang="en-US" sz="1000" b="0" i="0" u="none" strike="noStrike" kern="1200" cap="none" spc="0" normalizeH="0" baseline="0" noProof="0">
                          <a:ln>
                            <a:noFill/>
                          </a:ln>
                          <a:solidFill>
                            <a:prstClr val="black"/>
                          </a:solidFill>
                          <a:effectLst/>
                          <a:uLnTx/>
                          <a:uFillTx/>
                          <a:latin typeface="+mn-lt"/>
                          <a:ea typeface="+mn-ea"/>
                          <a:cs typeface="+mn-cs"/>
                        </a:rPr>
                        <a:t>
  FC Bayern Munich boost squad with new @MANschaftsbusDE. A MAN Lion’s Coach with a comprehensive range of features was handed over to @FCBayern, providing important private space pre- and post-match and specifically emphasises on #comfort and #safety: https://t.co/AYZKK90LuC https://t.co/3kY64pZZ7n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extLst>
                  <a:ext uri="{0D108BD9-81ED-4DB2-BD59-A6C34878D82A}">
                    <a16:rowId xmlns:a16="http://schemas.microsoft.com/office/drawing/2014/main" val="94944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@MAN_Group - 2018-11-21 16:15:05 </a:t>
                      </a:r>
                      <a:r>
                        <a:rPr kumimoji="0" lang="de-DE" sz="1000" b="0" i="0" u="none" strike="noStrike" kern="1200" cap="none" spc="0" normalizeH="0" baseline="0" noProof="0">
                          <a:ln>
                            <a:noFill/>
                          </a:ln>
                          <a:solidFill>
                            <a:prstClr val="black"/>
                          </a:solidFill>
                          <a:effectLst/>
                          <a:uLnTx/>
                          <a:uFillTx/>
                          <a:latin typeface="+mn-lt"/>
                          <a:ea typeface="+mn-ea"/>
                          <a:cs typeface="+mn-cs"/>
                        </a:rPr>
                        <a:t>
  Vor dem #FCBF95 Heimspiel bekommt der @FCBayern einen Neuzugang: den leistungsstarken MAN Lion's Coach.
Am 22.11.2018 von 17:00 bis 19:000 übergibt @MAN_Group am Odeonsplatz, München die Schlüssel für den neuen @MANschaftsbusDE an @KarlHeinzFCB. 
Wir freuen uns auf euer kommen! https://t.co/ZdVX6pJpjP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0.2111 %</a:t>
                      </a:r>
                    </a:p>
                  </a:txBody>
                  <a:tcPr/>
                </a:tc>
                <a:extLst>
                  <a:ext uri="{0D108BD9-81ED-4DB2-BD59-A6C34878D82A}">
                    <a16:rowId xmlns:a16="http://schemas.microsoft.com/office/drawing/2014/main" val="1556409586"/>
                  </a:ext>
                </a:extLst>
              </a:tr>
            </a:tbl>
          </a:graphicData>
        </a:graphic>
      </p:graphicFrame>
      <p:sp>
        <p:nvSpPr>
          <p:cNvPr id="4" name="Text Placeholder 3">
            <a:extLst>
              <a:ext uri="{FF2B5EF4-FFF2-40B4-BE49-F238E27FC236}">
                <a16:creationId xmlns:a16="http://schemas.microsoft.com/office/drawing/2014/main" id="{7C69870A-9602-4721-9D3D-27450848A1C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6689265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450</Words>
  <Application>Microsoft Office PowerPoint</Application>
  <PresentationFormat>On-screen Show (4:3)</PresentationFormat>
  <Paragraphs>166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Twitter Own Tweets Table | MAN Truck &amp; Bus - 1 of 6</vt:lpstr>
      <vt:lpstr>Twitter Own Tweets Table | MAN Truck &amp; Bus - 2 of 6</vt:lpstr>
      <vt:lpstr>Twitter Own Tweets Table | MAN Truck &amp; Bus - 3 of 6</vt:lpstr>
      <vt:lpstr>Twitter Own Tweets Table | MAN Truck &amp; Bus - 4 of 6</vt:lpstr>
      <vt:lpstr>Twitter Own Tweets Table | MAN Truck &amp; Bus - 5 of 6</vt:lpstr>
      <vt:lpstr>Twitter Own Tweets Table | MAN Truck &amp; Bus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MAN Truck &amp; Bus - 1 of 6</dc:title>
  <dc:creator>Frederik Peiniger</dc:creator>
  <cp:lastModifiedBy>Frederik Peiniger</cp:lastModifiedBy>
  <cp:revision>1</cp:revision>
  <dcterms:created xsi:type="dcterms:W3CDTF">2019-01-16T09:04:55Z</dcterms:created>
  <dcterms:modified xsi:type="dcterms:W3CDTF">2019-01-16T09:06:06Z</dcterms:modified>
</cp:coreProperties>
</file>