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charts/chart6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ppt/charts/chart7.xml" ContentType="application/vnd.openxmlformats-officedocument.drawingml.chart+xml"/>
  <Override PartName="/ppt/charts/style7.xml" ContentType="application/vnd.ms-office.chartstyle+xml"/>
  <Override PartName="/ppt/charts/colors7.xml" ContentType="application/vnd.ms-office.chartcolorstyle+xml"/>
  <Override PartName="/ppt/charts/chart8.xml" ContentType="application/vnd.openxmlformats-officedocument.drawingml.chart+xml"/>
  <Override PartName="/ppt/charts/style8.xml" ContentType="application/vnd.ms-office.chartstyle+xml"/>
  <Override PartName="/ppt/charts/colors8.xml" ContentType="application/vnd.ms-office.chartcolorstyle+xml"/>
  <Override PartName="/ppt/charts/chart9.xml" ContentType="application/vnd.openxmlformats-officedocument.drawingml.chart+xml"/>
  <Override PartName="/ppt/charts/style9.xml" ContentType="application/vnd.ms-office.chartstyle+xml"/>
  <Override PartName="/ppt/charts/colors9.xml" ContentType="application/vnd.ms-office.chartcolorstyle+xml"/>
  <Override PartName="/ppt/charts/chart10.xml" ContentType="application/vnd.openxmlformats-officedocument.drawingml.chart+xml"/>
  <Override PartName="/ppt/charts/style10.xml" ContentType="application/vnd.ms-office.chartstyle+xml"/>
  <Override PartName="/ppt/charts/colors10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  <p:sldId id="258" r:id="rId3"/>
    <p:sldId id="259" r:id="rId4"/>
    <p:sldId id="260" r:id="rId5"/>
    <p:sldId id="261" r:id="rId6"/>
    <p:sldId id="262" r:id="rId7"/>
    <p:sldId id="263" r:id="rId8"/>
    <p:sldId id="265" r:id="rId9"/>
    <p:sldId id="266" r:id="rId10"/>
    <p:sldId id="267" r:id="rId11"/>
    <p:sldId id="268" r:id="rId12"/>
    <p:sldId id="269" r:id="rId13"/>
    <p:sldId id="270" r:id="rId14"/>
    <p:sldId id="271" r:id="rId15"/>
    <p:sldId id="272" r:id="rId16"/>
    <p:sldId id="273" r:id="rId17"/>
    <p:sldId id="274" r:id="rId18"/>
    <p:sldId id="275" r:id="rId19"/>
    <p:sldId id="276" r:id="rId20"/>
    <p:sldId id="277" r:id="rId21"/>
    <p:sldId id="278" r:id="rId22"/>
    <p:sldId id="279" r:id="rId23"/>
    <p:sldId id="280" r:id="rId24"/>
    <p:sldId id="281" r:id="rId25"/>
    <p:sldId id="282" r:id="rId26"/>
    <p:sldId id="283" r:id="rId27"/>
    <p:sldId id="284" r:id="rId28"/>
    <p:sldId id="285" r:id="rId29"/>
    <p:sldId id="286" r:id="rId30"/>
    <p:sldId id="287" r:id="rId31"/>
    <p:sldId id="288" r:id="rId32"/>
    <p:sldId id="289" r:id="rId33"/>
    <p:sldId id="290" r:id="rId34"/>
    <p:sldId id="291" r:id="rId35"/>
    <p:sldId id="292" r:id="rId36"/>
    <p:sldId id="293" r:id="rId37"/>
    <p:sldId id="294" r:id="rId38"/>
    <p:sldId id="295" r:id="rId39"/>
    <p:sldId id="296" r:id="rId40"/>
    <p:sldId id="298" r:id="rId41"/>
    <p:sldId id="299" r:id="rId42"/>
    <p:sldId id="300" r:id="rId43"/>
    <p:sldId id="301" r:id="rId44"/>
    <p:sldId id="302" r:id="rId45"/>
    <p:sldId id="303" r:id="rId46"/>
    <p:sldId id="305" r:id="rId47"/>
    <p:sldId id="306" r:id="rId48"/>
    <p:sldId id="307" r:id="rId49"/>
    <p:sldId id="308" r:id="rId50"/>
    <p:sldId id="309" r:id="rId51"/>
    <p:sldId id="310" r:id="rId52"/>
    <p:sldId id="311" r:id="rId53"/>
    <p:sldId id="312" r:id="rId54"/>
    <p:sldId id="313" r:id="rId55"/>
    <p:sldId id="314" r:id="rId56"/>
    <p:sldId id="315" r:id="rId57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58"/>
      <p:bold r:id="rId59"/>
      <p:italic r:id="rId60"/>
      <p:boldItalic r:id="rId61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974" autoAdjust="0"/>
    <p:restoredTop sz="94692" autoAdjust="0"/>
  </p:normalViewPr>
  <p:slideViewPr>
    <p:cSldViewPr snapToGrid="0">
      <p:cViewPr varScale="1">
        <p:scale>
          <a:sx n="59" d="100"/>
          <a:sy n="59" d="100"/>
        </p:scale>
        <p:origin x="84" y="51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63" Type="http://schemas.openxmlformats.org/officeDocument/2006/relationships/viewProps" Target="viewProp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font" Target="fonts/font1.fntdata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61" Type="http://schemas.openxmlformats.org/officeDocument/2006/relationships/font" Target="fonts/font4.fntdata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font" Target="fonts/font3.fntdata"/><Relationship Id="rId65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theme" Target="theme/theme1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font" Target="fonts/font2.fntdata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4.xlsx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5.xlsx"/><Relationship Id="rId2" Type="http://schemas.microsoft.com/office/2011/relationships/chartColorStyle" Target="colors6.xml"/><Relationship Id="rId1" Type="http://schemas.microsoft.com/office/2011/relationships/chartStyle" Target="style6.xml"/></Relationships>
</file>

<file path=ppt/charts/_rels/chart7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6.xlsx"/><Relationship Id="rId2" Type="http://schemas.microsoft.com/office/2011/relationships/chartColorStyle" Target="colors7.xml"/><Relationship Id="rId1" Type="http://schemas.microsoft.com/office/2011/relationships/chartStyle" Target="style7.xml"/></Relationships>
</file>

<file path=ppt/charts/_rels/chart8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7.xlsx"/><Relationship Id="rId2" Type="http://schemas.microsoft.com/office/2011/relationships/chartColorStyle" Target="colors8.xml"/><Relationship Id="rId1" Type="http://schemas.microsoft.com/office/2011/relationships/chartStyle" Target="style8.xml"/></Relationships>
</file>

<file path=ppt/charts/_rels/chart9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8.xlsx"/><Relationship Id="rId2" Type="http://schemas.microsoft.com/office/2011/relationships/chartColorStyle" Target="colors9.xml"/><Relationship Id="rId1" Type="http://schemas.microsoft.com/office/2011/relationships/chartStyle" Target="style9.xml"/></Relationships>
</file>

<file path=ppt/charts/_rels/chart10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9.xlsx"/><Relationship Id="rId2" Type="http://schemas.microsoft.com/office/2011/relationships/chartColorStyle" Target="colors10.xml"/><Relationship Id="rId1" Type="http://schemas.microsoft.com/office/2011/relationships/chartStyle" Target="style10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Altice Dominicana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Sheet1!$A$2:$A$8</c:f>
              <c:numCache>
                <c:formatCode>m/d/yyyy</c:formatCode>
                <c:ptCount val="7"/>
                <c:pt idx="0">
                  <c:v>43430</c:v>
                </c:pt>
                <c:pt idx="1">
                  <c:v>43431</c:v>
                </c:pt>
                <c:pt idx="2">
                  <c:v>43432</c:v>
                </c:pt>
                <c:pt idx="3">
                  <c:v>43433</c:v>
                </c:pt>
                <c:pt idx="4">
                  <c:v>43434</c:v>
                </c:pt>
                <c:pt idx="5">
                  <c:v>43435</c:v>
                </c:pt>
                <c:pt idx="6">
                  <c:v>43436</c:v>
                </c:pt>
              </c:numCache>
            </c:numRef>
          </c:cat>
          <c:val>
            <c:numRef>
              <c:f>Sheet1!$B$2:$B$8</c:f>
              <c:numCache>
                <c:formatCode>General</c:formatCode>
                <c:ptCount val="7"/>
                <c:pt idx="0">
                  <c:v>-36</c:v>
                </c:pt>
                <c:pt idx="1">
                  <c:v>-45</c:v>
                </c:pt>
                <c:pt idx="2">
                  <c:v>-21</c:v>
                </c:pt>
                <c:pt idx="3">
                  <c:v>-28</c:v>
                </c:pt>
                <c:pt idx="4">
                  <c:v>-48</c:v>
                </c:pt>
                <c:pt idx="5">
                  <c:v>-33</c:v>
                </c:pt>
                <c:pt idx="6">
                  <c:v>-33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EDBA-4F9C-8A09-B9ABAC3BD974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Claro RD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Sheet1!$A$2:$A$8</c:f>
              <c:numCache>
                <c:formatCode>m/d/yyyy</c:formatCode>
                <c:ptCount val="7"/>
                <c:pt idx="0">
                  <c:v>43430</c:v>
                </c:pt>
                <c:pt idx="1">
                  <c:v>43431</c:v>
                </c:pt>
                <c:pt idx="2">
                  <c:v>43432</c:v>
                </c:pt>
                <c:pt idx="3">
                  <c:v>43433</c:v>
                </c:pt>
                <c:pt idx="4">
                  <c:v>43434</c:v>
                </c:pt>
                <c:pt idx="5">
                  <c:v>43435</c:v>
                </c:pt>
                <c:pt idx="6">
                  <c:v>43436</c:v>
                </c:pt>
              </c:numCache>
            </c:numRef>
          </c:cat>
          <c:val>
            <c:numRef>
              <c:f>Sheet1!$C$2:$C$8</c:f>
              <c:numCache>
                <c:formatCode>General</c:formatCode>
                <c:ptCount val="7"/>
                <c:pt idx="0">
                  <c:v>-52</c:v>
                </c:pt>
                <c:pt idx="1">
                  <c:v>-56</c:v>
                </c:pt>
                <c:pt idx="2">
                  <c:v>-26</c:v>
                </c:pt>
                <c:pt idx="3">
                  <c:v>-41</c:v>
                </c:pt>
                <c:pt idx="4">
                  <c:v>-48</c:v>
                </c:pt>
                <c:pt idx="5">
                  <c:v>-41</c:v>
                </c:pt>
                <c:pt idx="6">
                  <c:v>7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EDBA-4F9C-8A09-B9ABAC3BD974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vivaRD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Sheet1!$A$2:$A$8</c:f>
              <c:numCache>
                <c:formatCode>m/d/yyyy</c:formatCode>
                <c:ptCount val="7"/>
                <c:pt idx="0">
                  <c:v>43430</c:v>
                </c:pt>
                <c:pt idx="1">
                  <c:v>43431</c:v>
                </c:pt>
                <c:pt idx="2">
                  <c:v>43432</c:v>
                </c:pt>
                <c:pt idx="3">
                  <c:v>43433</c:v>
                </c:pt>
                <c:pt idx="4">
                  <c:v>43434</c:v>
                </c:pt>
                <c:pt idx="5">
                  <c:v>43435</c:v>
                </c:pt>
                <c:pt idx="6">
                  <c:v>43436</c:v>
                </c:pt>
              </c:numCache>
            </c:numRef>
          </c:cat>
          <c:val>
            <c:numRef>
              <c:f>Sheet1!$D$2:$D$8</c:f>
              <c:numCache>
                <c:formatCode>General</c:formatCode>
                <c:ptCount val="7"/>
                <c:pt idx="0">
                  <c:v>-23</c:v>
                </c:pt>
                <c:pt idx="1">
                  <c:v>-39</c:v>
                </c:pt>
                <c:pt idx="2">
                  <c:v>-20</c:v>
                </c:pt>
                <c:pt idx="3">
                  <c:v>-12</c:v>
                </c:pt>
                <c:pt idx="4">
                  <c:v>-17</c:v>
                </c:pt>
                <c:pt idx="5">
                  <c:v>-9</c:v>
                </c:pt>
                <c:pt idx="6">
                  <c:v>-7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EDBA-4F9C-8A09-B9ABAC3BD974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WIND telecom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numRef>
              <c:f>Sheet1!$A$2:$A$8</c:f>
              <c:numCache>
                <c:formatCode>m/d/yyyy</c:formatCode>
                <c:ptCount val="7"/>
                <c:pt idx="0">
                  <c:v>43430</c:v>
                </c:pt>
                <c:pt idx="1">
                  <c:v>43431</c:v>
                </c:pt>
                <c:pt idx="2">
                  <c:v>43432</c:v>
                </c:pt>
                <c:pt idx="3">
                  <c:v>43433</c:v>
                </c:pt>
                <c:pt idx="4">
                  <c:v>43434</c:v>
                </c:pt>
                <c:pt idx="5">
                  <c:v>43435</c:v>
                </c:pt>
                <c:pt idx="6">
                  <c:v>43436</c:v>
                </c:pt>
              </c:numCache>
            </c:numRef>
          </c:cat>
          <c:val>
            <c:numRef>
              <c:f>Sheet1!$E$2:$E$8</c:f>
              <c:numCache>
                <c:formatCode>General</c:formatCode>
                <c:ptCount val="7"/>
                <c:pt idx="0">
                  <c:v>40</c:v>
                </c:pt>
                <c:pt idx="1">
                  <c:v>37</c:v>
                </c:pt>
                <c:pt idx="2">
                  <c:v>41</c:v>
                </c:pt>
                <c:pt idx="3">
                  <c:v>34</c:v>
                </c:pt>
                <c:pt idx="4">
                  <c:v>3</c:v>
                </c:pt>
                <c:pt idx="5">
                  <c:v>-3</c:v>
                </c:pt>
                <c:pt idx="6">
                  <c:v>-6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EDBA-4F9C-8A09-B9ABAC3BD97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42710096"/>
        <c:axId val="342714360"/>
      </c:lineChart>
      <c:dateAx>
        <c:axId val="342710096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42714360"/>
        <c:crosses val="autoZero"/>
        <c:auto val="1"/>
        <c:lblOffset val="100"/>
        <c:baseTimeUnit val="days"/>
      </c:dateAx>
      <c:valAx>
        <c:axId val="34271436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4271009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Altice Dominicana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Sheet1!$A$2:$A$8</c:f>
              <c:numCache>
                <c:formatCode>m/d/yyyy</c:formatCode>
                <c:ptCount val="7"/>
                <c:pt idx="0">
                  <c:v>43430</c:v>
                </c:pt>
                <c:pt idx="1">
                  <c:v>43431</c:v>
                </c:pt>
                <c:pt idx="2">
                  <c:v>43432</c:v>
                </c:pt>
                <c:pt idx="3">
                  <c:v>43433</c:v>
                </c:pt>
                <c:pt idx="4">
                  <c:v>43434</c:v>
                </c:pt>
                <c:pt idx="5">
                  <c:v>43435</c:v>
                </c:pt>
                <c:pt idx="6">
                  <c:v>43436</c:v>
                </c:pt>
              </c:numCache>
            </c:numRef>
          </c:cat>
          <c:val>
            <c:numRef>
              <c:f>Sheet1!$B$2:$B$8</c:f>
              <c:numCache>
                <c:formatCode>General</c:formatCode>
                <c:ptCount val="7"/>
                <c:pt idx="0">
                  <c:v>83335</c:v>
                </c:pt>
                <c:pt idx="1">
                  <c:v>175357</c:v>
                </c:pt>
                <c:pt idx="2">
                  <c:v>246884</c:v>
                </c:pt>
                <c:pt idx="3">
                  <c:v>538861</c:v>
                </c:pt>
                <c:pt idx="4">
                  <c:v>264565</c:v>
                </c:pt>
                <c:pt idx="5">
                  <c:v>132514</c:v>
                </c:pt>
                <c:pt idx="6">
                  <c:v>121990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2D7F-434C-B173-9DAD0A68996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42708128"/>
        <c:axId val="342714032"/>
      </c:lineChart>
      <c:dateAx>
        <c:axId val="342708128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42714032"/>
        <c:crosses val="autoZero"/>
        <c:auto val="1"/>
        <c:lblOffset val="100"/>
        <c:baseTimeUnit val="days"/>
      </c:dateAx>
      <c:valAx>
        <c:axId val="34271403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4270812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Altice Dominicana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Sheet1!$A$2:$A$8</c:f>
              <c:numCache>
                <c:formatCode>m/d/yyyy</c:formatCode>
                <c:ptCount val="7"/>
                <c:pt idx="0">
                  <c:v>43430</c:v>
                </c:pt>
                <c:pt idx="1">
                  <c:v>43431</c:v>
                </c:pt>
                <c:pt idx="2">
                  <c:v>43432</c:v>
                </c:pt>
                <c:pt idx="3">
                  <c:v>43433</c:v>
                </c:pt>
                <c:pt idx="4">
                  <c:v>43434</c:v>
                </c:pt>
                <c:pt idx="5">
                  <c:v>43435</c:v>
                </c:pt>
                <c:pt idx="6">
                  <c:v>43436</c:v>
                </c:pt>
              </c:numCache>
            </c:numRef>
          </c:cat>
          <c:val>
            <c:numRef>
              <c:f>Sheet1!$B$2:$B$8</c:f>
              <c:numCache>
                <c:formatCode>General</c:formatCode>
                <c:ptCount val="7"/>
                <c:pt idx="0">
                  <c:v>54643</c:v>
                </c:pt>
                <c:pt idx="1">
                  <c:v>142692</c:v>
                </c:pt>
                <c:pt idx="2">
                  <c:v>210354</c:v>
                </c:pt>
                <c:pt idx="3">
                  <c:v>415178</c:v>
                </c:pt>
                <c:pt idx="4">
                  <c:v>205964</c:v>
                </c:pt>
                <c:pt idx="5">
                  <c:v>70143</c:v>
                </c:pt>
                <c:pt idx="6">
                  <c:v>67674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3087-4DA2-BCC0-371B604FA38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42689760"/>
        <c:axId val="342692712"/>
      </c:lineChart>
      <c:dateAx>
        <c:axId val="342689760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42692712"/>
        <c:crosses val="autoZero"/>
        <c:auto val="1"/>
        <c:lblOffset val="100"/>
        <c:baseTimeUnit val="days"/>
      </c:dateAx>
      <c:valAx>
        <c:axId val="34269271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4268976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Altice Dominicana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Sheet1!$A$2:$A$8</c:f>
              <c:numCache>
                <c:formatCode>m/d/yyyy</c:formatCode>
                <c:ptCount val="7"/>
                <c:pt idx="0">
                  <c:v>43430</c:v>
                </c:pt>
                <c:pt idx="1">
                  <c:v>43431</c:v>
                </c:pt>
                <c:pt idx="2">
                  <c:v>43432</c:v>
                </c:pt>
                <c:pt idx="3">
                  <c:v>43433</c:v>
                </c:pt>
                <c:pt idx="4">
                  <c:v>43434</c:v>
                </c:pt>
                <c:pt idx="5">
                  <c:v>43435</c:v>
                </c:pt>
                <c:pt idx="6">
                  <c:v>43436</c:v>
                </c:pt>
              </c:numCache>
            </c:numRef>
          </c:cat>
          <c:val>
            <c:numRef>
              <c:f>Sheet1!$B$2:$B$8</c:f>
              <c:numCache>
                <c:formatCode>General</c:formatCode>
                <c:ptCount val="7"/>
                <c:pt idx="0">
                  <c:v>4.8537217906509996E-3</c:v>
                </c:pt>
                <c:pt idx="1">
                  <c:v>1.2301030826383E-3</c:v>
                </c:pt>
                <c:pt idx="2">
                  <c:v>3.5408186572217998E-3</c:v>
                </c:pt>
                <c:pt idx="3">
                  <c:v>1.2052370792767001E-3</c:v>
                </c:pt>
                <c:pt idx="4">
                  <c:v>1.9949507795769001E-3</c:v>
                </c:pt>
                <c:pt idx="5">
                  <c:v>9.9751618470009999E-4</c:v>
                </c:pt>
                <c:pt idx="6">
                  <c:v>1.8753921614593E-3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C0E0-452A-A57E-60AD6DBCB4F6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Claro RD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Sheet1!$A$2:$A$8</c:f>
              <c:numCache>
                <c:formatCode>m/d/yyyy</c:formatCode>
                <c:ptCount val="7"/>
                <c:pt idx="0">
                  <c:v>43430</c:v>
                </c:pt>
                <c:pt idx="1">
                  <c:v>43431</c:v>
                </c:pt>
                <c:pt idx="2">
                  <c:v>43432</c:v>
                </c:pt>
                <c:pt idx="3">
                  <c:v>43433</c:v>
                </c:pt>
                <c:pt idx="4">
                  <c:v>43434</c:v>
                </c:pt>
                <c:pt idx="5">
                  <c:v>43435</c:v>
                </c:pt>
                <c:pt idx="6">
                  <c:v>43436</c:v>
                </c:pt>
              </c:numCache>
            </c:numRef>
          </c:cat>
          <c:val>
            <c:numRef>
              <c:f>Sheet1!$C$2:$C$8</c:f>
              <c:numCache>
                <c:formatCode>General</c:formatCode>
                <c:ptCount val="7"/>
                <c:pt idx="0">
                  <c:v>1.5257045228503001E-3</c:v>
                </c:pt>
                <c:pt idx="1">
                  <c:v>4.6809646241712001E-3</c:v>
                </c:pt>
                <c:pt idx="2">
                  <c:v>8.2049333241208001E-4</c:v>
                </c:pt>
                <c:pt idx="3">
                  <c:v>1.2879964346358999E-2</c:v>
                </c:pt>
                <c:pt idx="4">
                  <c:v>1.417965580721E-2</c:v>
                </c:pt>
                <c:pt idx="5">
                  <c:v>0.17093987563454999</c:v>
                </c:pt>
                <c:pt idx="6">
                  <c:v>5.4706170280153003E-4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C0E0-452A-A57E-60AD6DBCB4F6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vivaRD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Sheet1!$A$2:$A$8</c:f>
              <c:numCache>
                <c:formatCode>m/d/yyyy</c:formatCode>
                <c:ptCount val="7"/>
                <c:pt idx="0">
                  <c:v>43430</c:v>
                </c:pt>
                <c:pt idx="1">
                  <c:v>43431</c:v>
                </c:pt>
                <c:pt idx="2">
                  <c:v>43432</c:v>
                </c:pt>
                <c:pt idx="3">
                  <c:v>43433</c:v>
                </c:pt>
                <c:pt idx="4">
                  <c:v>43434</c:v>
                </c:pt>
                <c:pt idx="5">
                  <c:v>43435</c:v>
                </c:pt>
                <c:pt idx="6">
                  <c:v>43436</c:v>
                </c:pt>
              </c:numCache>
            </c:numRef>
          </c:cat>
          <c:val>
            <c:numRef>
              <c:f>Sheet1!$D$2:$D$8</c:f>
              <c:numCache>
                <c:formatCode>General</c:formatCode>
                <c:ptCount val="7"/>
                <c:pt idx="0">
                  <c:v>2.8493681526121999E-3</c:v>
                </c:pt>
                <c:pt idx="1">
                  <c:v>2.0246922467784998E-3</c:v>
                </c:pt>
                <c:pt idx="2">
                  <c:v>2.969742374849E-3</c:v>
                </c:pt>
                <c:pt idx="3">
                  <c:v>2.0248972364652002E-3</c:v>
                </c:pt>
                <c:pt idx="4">
                  <c:v>2.0249655755851998E-3</c:v>
                </c:pt>
                <c:pt idx="5">
                  <c:v>1.5000183752251E-3</c:v>
                </c:pt>
                <c:pt idx="6">
                  <c:v>2.9250884839265999E-3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C0E0-452A-A57E-60AD6DBCB4F6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WIND telecom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numRef>
              <c:f>Sheet1!$A$2:$A$8</c:f>
              <c:numCache>
                <c:formatCode>m/d/yyyy</c:formatCode>
                <c:ptCount val="7"/>
                <c:pt idx="0">
                  <c:v>43430</c:v>
                </c:pt>
                <c:pt idx="1">
                  <c:v>43431</c:v>
                </c:pt>
                <c:pt idx="2">
                  <c:v>43432</c:v>
                </c:pt>
                <c:pt idx="3">
                  <c:v>43433</c:v>
                </c:pt>
                <c:pt idx="4">
                  <c:v>43434</c:v>
                </c:pt>
                <c:pt idx="5">
                  <c:v>43435</c:v>
                </c:pt>
                <c:pt idx="6">
                  <c:v>43436</c:v>
                </c:pt>
              </c:numCache>
            </c:numRef>
          </c:cat>
          <c:val>
            <c:numRef>
              <c:f>Sheet1!$E$2:$E$8</c:f>
              <c:numCache>
                <c:formatCode>General</c:formatCode>
                <c:ptCount val="7"/>
                <c:pt idx="0">
                  <c:v>0.11255339366933</c:v>
                </c:pt>
                <c:pt idx="1">
                  <c:v>9.2224548330274991E-3</c:v>
                </c:pt>
                <c:pt idx="2">
                  <c:v>3.6876555729695002E-3</c:v>
                </c:pt>
                <c:pt idx="3">
                  <c:v>2.7647731042871999E-3</c:v>
                </c:pt>
                <c:pt idx="4">
                  <c:v>5.0679099939185002E-3</c:v>
                </c:pt>
                <c:pt idx="5">
                  <c:v>1.8428763614249E-3</c:v>
                </c:pt>
                <c:pt idx="6">
                  <c:v>9.2147214389708999E-4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C0E0-452A-A57E-60AD6DBCB4F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42691400"/>
        <c:axId val="342693040"/>
      </c:lineChart>
      <c:dateAx>
        <c:axId val="342691400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42693040"/>
        <c:crosses val="autoZero"/>
        <c:auto val="1"/>
        <c:lblOffset val="100"/>
        <c:baseTimeUnit val="days"/>
      </c:dateAx>
      <c:valAx>
        <c:axId val="34269304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4269140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Like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Sheet1!$A$2:$A$5</c:f>
              <c:strCache>
                <c:ptCount val="4"/>
                <c:pt idx="0">
                  <c:v>Altice Dominicana</c:v>
                </c:pt>
                <c:pt idx="1">
                  <c:v>Claro RD</c:v>
                </c:pt>
                <c:pt idx="2">
                  <c:v>vivaRD</c:v>
                </c:pt>
                <c:pt idx="3">
                  <c:v>WIND telecom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406</c:v>
                </c:pt>
                <c:pt idx="1">
                  <c:v>9240</c:v>
                </c:pt>
                <c:pt idx="2">
                  <c:v>143</c:v>
                </c:pt>
                <c:pt idx="3">
                  <c:v>325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7167-4D0B-8F88-512381DBE005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Love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Sheet1!$A$2:$A$5</c:f>
              <c:strCache>
                <c:ptCount val="4"/>
                <c:pt idx="0">
                  <c:v>Altice Dominicana</c:v>
                </c:pt>
                <c:pt idx="1">
                  <c:v>Claro RD</c:v>
                </c:pt>
                <c:pt idx="2">
                  <c:v>vivaRD</c:v>
                </c:pt>
                <c:pt idx="3">
                  <c:v>WIND telecom</c:v>
                </c:pt>
              </c:strCache>
            </c:strRef>
          </c:cat>
          <c:val>
            <c:numRef>
              <c:f>Sheet1!$C$2:$C$5</c:f>
              <c:numCache>
                <c:formatCode>General</c:formatCode>
                <c:ptCount val="4"/>
                <c:pt idx="0">
                  <c:v>13</c:v>
                </c:pt>
                <c:pt idx="1">
                  <c:v>501</c:v>
                </c:pt>
                <c:pt idx="2">
                  <c:v>4</c:v>
                </c:pt>
                <c:pt idx="3">
                  <c:v>21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7167-4D0B-8F88-512381DBE005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Haha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Sheet1!$A$2:$A$5</c:f>
              <c:strCache>
                <c:ptCount val="4"/>
                <c:pt idx="0">
                  <c:v>Altice Dominicana</c:v>
                </c:pt>
                <c:pt idx="1">
                  <c:v>Claro RD</c:v>
                </c:pt>
                <c:pt idx="2">
                  <c:v>vivaRD</c:v>
                </c:pt>
                <c:pt idx="3">
                  <c:v>WIND telecom</c:v>
                </c:pt>
              </c:strCache>
            </c:strRef>
          </c:cat>
          <c:val>
            <c:numRef>
              <c:f>Sheet1!$D$2:$D$5</c:f>
              <c:numCache>
                <c:formatCode>General</c:formatCode>
                <c:ptCount val="4"/>
                <c:pt idx="0">
                  <c:v>2</c:v>
                </c:pt>
                <c:pt idx="1">
                  <c:v>86</c:v>
                </c:pt>
                <c:pt idx="2">
                  <c:v>0</c:v>
                </c:pt>
                <c:pt idx="3">
                  <c:v>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7167-4D0B-8F88-512381DBE005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Wow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strRef>
              <c:f>Sheet1!$A$2:$A$5</c:f>
              <c:strCache>
                <c:ptCount val="4"/>
                <c:pt idx="0">
                  <c:v>Altice Dominicana</c:v>
                </c:pt>
                <c:pt idx="1">
                  <c:v>Claro RD</c:v>
                </c:pt>
                <c:pt idx="2">
                  <c:v>vivaRD</c:v>
                </c:pt>
                <c:pt idx="3">
                  <c:v>WIND telecom</c:v>
                </c:pt>
              </c:strCache>
            </c:strRef>
          </c:cat>
          <c:val>
            <c:numRef>
              <c:f>Sheet1!$E$2:$E$5</c:f>
              <c:numCache>
                <c:formatCode>General</c:formatCode>
                <c:ptCount val="4"/>
                <c:pt idx="0">
                  <c:v>1</c:v>
                </c:pt>
                <c:pt idx="1">
                  <c:v>25</c:v>
                </c:pt>
                <c:pt idx="2">
                  <c:v>2</c:v>
                </c:pt>
                <c:pt idx="3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7167-4D0B-8F88-512381DBE005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Sad</c:v>
                </c:pt>
              </c:strCache>
            </c:strRef>
          </c:tx>
          <c:spPr>
            <a:solidFill>
              <a:schemeClr val="accent5"/>
            </a:solidFill>
            <a:ln>
              <a:noFill/>
            </a:ln>
            <a:effectLst/>
          </c:spPr>
          <c:invertIfNegative val="0"/>
          <c:cat>
            <c:strRef>
              <c:f>Sheet1!$A$2:$A$5</c:f>
              <c:strCache>
                <c:ptCount val="4"/>
                <c:pt idx="0">
                  <c:v>Altice Dominicana</c:v>
                </c:pt>
                <c:pt idx="1">
                  <c:v>Claro RD</c:v>
                </c:pt>
                <c:pt idx="2">
                  <c:v>vivaRD</c:v>
                </c:pt>
                <c:pt idx="3">
                  <c:v>WIND telecom</c:v>
                </c:pt>
              </c:strCache>
            </c:strRef>
          </c:cat>
          <c:val>
            <c:numRef>
              <c:f>Sheet1!$F$2:$F$5</c:f>
              <c:numCache>
                <c:formatCode>General</c:formatCode>
                <c:ptCount val="4"/>
                <c:pt idx="0">
                  <c:v>0</c:v>
                </c:pt>
                <c:pt idx="1">
                  <c:v>5</c:v>
                </c:pt>
                <c:pt idx="2">
                  <c:v>0</c:v>
                </c:pt>
                <c:pt idx="3">
                  <c:v>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7167-4D0B-8F88-512381DBE005}"/>
            </c:ext>
          </c:extLst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Angry</c:v>
                </c:pt>
              </c:strCache>
            </c:strRef>
          </c:tx>
          <c:spPr>
            <a:solidFill>
              <a:schemeClr val="accent6"/>
            </a:solidFill>
            <a:ln>
              <a:noFill/>
            </a:ln>
            <a:effectLst/>
          </c:spPr>
          <c:invertIfNegative val="0"/>
          <c:cat>
            <c:strRef>
              <c:f>Sheet1!$A$2:$A$5</c:f>
              <c:strCache>
                <c:ptCount val="4"/>
                <c:pt idx="0">
                  <c:v>Altice Dominicana</c:v>
                </c:pt>
                <c:pt idx="1">
                  <c:v>Claro RD</c:v>
                </c:pt>
                <c:pt idx="2">
                  <c:v>vivaRD</c:v>
                </c:pt>
                <c:pt idx="3">
                  <c:v>WIND telecom</c:v>
                </c:pt>
              </c:strCache>
            </c:strRef>
          </c:cat>
          <c:val>
            <c:numRef>
              <c:f>Sheet1!$G$2:$G$5</c:f>
              <c:numCache>
                <c:formatCode>General</c:formatCode>
                <c:ptCount val="4"/>
                <c:pt idx="0">
                  <c:v>2</c:v>
                </c:pt>
                <c:pt idx="1">
                  <c:v>5</c:v>
                </c:pt>
                <c:pt idx="2">
                  <c:v>0</c:v>
                </c:pt>
                <c:pt idx="3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7167-4D0B-8F88-512381DBE005}"/>
            </c:ext>
          </c:extLst>
        </c:ser>
        <c:ser>
          <c:idx val="6"/>
          <c:order val="6"/>
          <c:tx>
            <c:strRef>
              <c:f>Sheet1!$H$1</c:f>
              <c:strCache>
                <c:ptCount val="1"/>
                <c:pt idx="0">
                  <c:v>Comment</c:v>
                </c:pt>
              </c:strCache>
            </c:strRef>
          </c:tx>
          <c:spPr>
            <a:solidFill>
              <a:schemeClr val="accent1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Sheet1!$A$2:$A$5</c:f>
              <c:strCache>
                <c:ptCount val="4"/>
                <c:pt idx="0">
                  <c:v>Altice Dominicana</c:v>
                </c:pt>
                <c:pt idx="1">
                  <c:v>Claro RD</c:v>
                </c:pt>
                <c:pt idx="2">
                  <c:v>vivaRD</c:v>
                </c:pt>
                <c:pt idx="3">
                  <c:v>WIND telecom</c:v>
                </c:pt>
              </c:strCache>
            </c:strRef>
          </c:cat>
          <c:val>
            <c:numRef>
              <c:f>Sheet1!$H$2:$H$5</c:f>
              <c:numCache>
                <c:formatCode>General</c:formatCode>
                <c:ptCount val="4"/>
                <c:pt idx="0">
                  <c:v>109</c:v>
                </c:pt>
                <c:pt idx="1">
                  <c:v>375</c:v>
                </c:pt>
                <c:pt idx="2">
                  <c:v>62</c:v>
                </c:pt>
                <c:pt idx="3">
                  <c:v>12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7167-4D0B-8F88-512381DBE005}"/>
            </c:ext>
          </c:extLst>
        </c:ser>
        <c:ser>
          <c:idx val="7"/>
          <c:order val="7"/>
          <c:tx>
            <c:strRef>
              <c:f>Sheet1!$I$1</c:f>
              <c:strCache>
                <c:ptCount val="1"/>
                <c:pt idx="0">
                  <c:v>Share</c:v>
                </c:pt>
              </c:strCache>
            </c:strRef>
          </c:tx>
          <c:spPr>
            <a:solidFill>
              <a:schemeClr val="accent2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Sheet1!$A$2:$A$5</c:f>
              <c:strCache>
                <c:ptCount val="4"/>
                <c:pt idx="0">
                  <c:v>Altice Dominicana</c:v>
                </c:pt>
                <c:pt idx="1">
                  <c:v>Claro RD</c:v>
                </c:pt>
                <c:pt idx="2">
                  <c:v>vivaRD</c:v>
                </c:pt>
                <c:pt idx="3">
                  <c:v>WIND telecom</c:v>
                </c:pt>
              </c:strCache>
            </c:strRef>
          </c:cat>
          <c:val>
            <c:numRef>
              <c:f>Sheet1!$I$2:$I$5</c:f>
              <c:numCache>
                <c:formatCode>General</c:formatCode>
                <c:ptCount val="4"/>
                <c:pt idx="0">
                  <c:v>30</c:v>
                </c:pt>
                <c:pt idx="1">
                  <c:v>238</c:v>
                </c:pt>
                <c:pt idx="2">
                  <c:v>16</c:v>
                </c:pt>
                <c:pt idx="3">
                  <c:v>46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7-7167-4D0B-8F88-512381DBE00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564060632"/>
        <c:axId val="564055712"/>
      </c:barChart>
      <c:catAx>
        <c:axId val="56406063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564055712"/>
        <c:crosses val="autoZero"/>
        <c:auto val="1"/>
        <c:lblAlgn val="ctr"/>
        <c:lblOffset val="100"/>
        <c:noMultiLvlLbl val="0"/>
      </c:catAx>
      <c:valAx>
        <c:axId val="56405571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56406063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alticedo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Sheet1!$A$2:$A$8</c:f>
              <c:numCache>
                <c:formatCode>m/d/yyyy</c:formatCode>
                <c:ptCount val="7"/>
                <c:pt idx="0">
                  <c:v>43430</c:v>
                </c:pt>
                <c:pt idx="1">
                  <c:v>43431</c:v>
                </c:pt>
                <c:pt idx="2">
                  <c:v>43432</c:v>
                </c:pt>
                <c:pt idx="3">
                  <c:v>43433</c:v>
                </c:pt>
                <c:pt idx="4">
                  <c:v>43434</c:v>
                </c:pt>
                <c:pt idx="5">
                  <c:v>43435</c:v>
                </c:pt>
                <c:pt idx="6">
                  <c:v>43436</c:v>
                </c:pt>
              </c:numCache>
            </c:numRef>
          </c:cat>
          <c:val>
            <c:numRef>
              <c:f>Sheet1!$B$2:$B$8</c:f>
              <c:numCache>
                <c:formatCode>General</c:formatCode>
                <c:ptCount val="7"/>
                <c:pt idx="0">
                  <c:v>69</c:v>
                </c:pt>
                <c:pt idx="1">
                  <c:v>65</c:v>
                </c:pt>
                <c:pt idx="2">
                  <c:v>67</c:v>
                </c:pt>
                <c:pt idx="3">
                  <c:v>106</c:v>
                </c:pt>
                <c:pt idx="4">
                  <c:v>81</c:v>
                </c:pt>
                <c:pt idx="5">
                  <c:v>35</c:v>
                </c:pt>
                <c:pt idx="6">
                  <c:v>51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6179-4DB2-81E2-130C424E4BC9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clarord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Sheet1!$A$2:$A$8</c:f>
              <c:numCache>
                <c:formatCode>m/d/yyyy</c:formatCode>
                <c:ptCount val="7"/>
                <c:pt idx="0">
                  <c:v>43430</c:v>
                </c:pt>
                <c:pt idx="1">
                  <c:v>43431</c:v>
                </c:pt>
                <c:pt idx="2">
                  <c:v>43432</c:v>
                </c:pt>
                <c:pt idx="3">
                  <c:v>43433</c:v>
                </c:pt>
                <c:pt idx="4">
                  <c:v>43434</c:v>
                </c:pt>
                <c:pt idx="5">
                  <c:v>43435</c:v>
                </c:pt>
                <c:pt idx="6">
                  <c:v>43436</c:v>
                </c:pt>
              </c:numCache>
            </c:numRef>
          </c:cat>
          <c:val>
            <c:numRef>
              <c:f>Sheet1!$C$2:$C$8</c:f>
              <c:numCache>
                <c:formatCode>General</c:formatCode>
                <c:ptCount val="7"/>
                <c:pt idx="0">
                  <c:v>128</c:v>
                </c:pt>
                <c:pt idx="1">
                  <c:v>69</c:v>
                </c:pt>
                <c:pt idx="2">
                  <c:v>76</c:v>
                </c:pt>
                <c:pt idx="3">
                  <c:v>67</c:v>
                </c:pt>
                <c:pt idx="4">
                  <c:v>68</c:v>
                </c:pt>
                <c:pt idx="5">
                  <c:v>66</c:v>
                </c:pt>
                <c:pt idx="6">
                  <c:v>119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6179-4DB2-81E2-130C424E4BC9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viva_rd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Sheet1!$A$2:$A$8</c:f>
              <c:numCache>
                <c:formatCode>m/d/yyyy</c:formatCode>
                <c:ptCount val="7"/>
                <c:pt idx="0">
                  <c:v>43430</c:v>
                </c:pt>
                <c:pt idx="1">
                  <c:v>43431</c:v>
                </c:pt>
                <c:pt idx="2">
                  <c:v>43432</c:v>
                </c:pt>
                <c:pt idx="3">
                  <c:v>43433</c:v>
                </c:pt>
                <c:pt idx="4">
                  <c:v>43434</c:v>
                </c:pt>
                <c:pt idx="5">
                  <c:v>43435</c:v>
                </c:pt>
                <c:pt idx="6">
                  <c:v>43436</c:v>
                </c:pt>
              </c:numCache>
            </c:numRef>
          </c:cat>
          <c:val>
            <c:numRef>
              <c:f>Sheet1!$D$2:$D$8</c:f>
              <c:numCache>
                <c:formatCode>General</c:formatCode>
                <c:ptCount val="7"/>
                <c:pt idx="0">
                  <c:v>26</c:v>
                </c:pt>
                <c:pt idx="1">
                  <c:v>16</c:v>
                </c:pt>
                <c:pt idx="2">
                  <c:v>31</c:v>
                </c:pt>
                <c:pt idx="3">
                  <c:v>36</c:v>
                </c:pt>
                <c:pt idx="4">
                  <c:v>32</c:v>
                </c:pt>
                <c:pt idx="5">
                  <c:v>32</c:v>
                </c:pt>
                <c:pt idx="6">
                  <c:v>25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6179-4DB2-81E2-130C424E4BC9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windtelecom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numRef>
              <c:f>Sheet1!$A$2:$A$8</c:f>
              <c:numCache>
                <c:formatCode>m/d/yyyy</c:formatCode>
                <c:ptCount val="7"/>
                <c:pt idx="0">
                  <c:v>43430</c:v>
                </c:pt>
                <c:pt idx="1">
                  <c:v>43431</c:v>
                </c:pt>
                <c:pt idx="2">
                  <c:v>43432</c:v>
                </c:pt>
                <c:pt idx="3">
                  <c:v>43433</c:v>
                </c:pt>
                <c:pt idx="4">
                  <c:v>43434</c:v>
                </c:pt>
                <c:pt idx="5">
                  <c:v>43435</c:v>
                </c:pt>
                <c:pt idx="6">
                  <c:v>43436</c:v>
                </c:pt>
              </c:numCache>
            </c:numRef>
          </c:cat>
          <c:val>
            <c:numRef>
              <c:f>Sheet1!$E$2:$E$8</c:f>
              <c:numCache>
                <c:formatCode>General</c:formatCode>
                <c:ptCount val="7"/>
                <c:pt idx="0">
                  <c:v>6</c:v>
                </c:pt>
                <c:pt idx="1">
                  <c:v>4</c:v>
                </c:pt>
                <c:pt idx="2">
                  <c:v>7</c:v>
                </c:pt>
                <c:pt idx="3">
                  <c:v>8</c:v>
                </c:pt>
                <c:pt idx="4">
                  <c:v>6</c:v>
                </c:pt>
                <c:pt idx="5">
                  <c:v>7</c:v>
                </c:pt>
                <c:pt idx="6">
                  <c:v>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6179-4DB2-81E2-130C424E4BC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564075064"/>
        <c:axId val="564083264"/>
      </c:lineChart>
      <c:dateAx>
        <c:axId val="564075064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564083264"/>
        <c:crosses val="autoZero"/>
        <c:auto val="1"/>
        <c:lblOffset val="100"/>
        <c:baseTimeUnit val="days"/>
      </c:dateAx>
      <c:valAx>
        <c:axId val="56408326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56407506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alticedo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Sheet1!$A$2:$A$8</c:f>
              <c:numCache>
                <c:formatCode>m/d/yyyy</c:formatCode>
                <c:ptCount val="7"/>
                <c:pt idx="0">
                  <c:v>43430</c:v>
                </c:pt>
                <c:pt idx="1">
                  <c:v>43431</c:v>
                </c:pt>
                <c:pt idx="2">
                  <c:v>43432</c:v>
                </c:pt>
                <c:pt idx="3">
                  <c:v>43433</c:v>
                </c:pt>
                <c:pt idx="4">
                  <c:v>43434</c:v>
                </c:pt>
                <c:pt idx="5">
                  <c:v>43435</c:v>
                </c:pt>
                <c:pt idx="6">
                  <c:v>43436</c:v>
                </c:pt>
              </c:numCache>
            </c:numRef>
          </c:cat>
          <c:val>
            <c:numRef>
              <c:f>Sheet1!$B$2:$B$8</c:f>
              <c:numCache>
                <c:formatCode>General</c:formatCode>
                <c:ptCount val="7"/>
                <c:pt idx="0">
                  <c:v>77361</c:v>
                </c:pt>
                <c:pt idx="1">
                  <c:v>120429</c:v>
                </c:pt>
                <c:pt idx="2">
                  <c:v>190542</c:v>
                </c:pt>
                <c:pt idx="3">
                  <c:v>404934</c:v>
                </c:pt>
                <c:pt idx="4">
                  <c:v>201102</c:v>
                </c:pt>
                <c:pt idx="5">
                  <c:v>137634</c:v>
                </c:pt>
                <c:pt idx="6">
                  <c:v>138386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F5CB-4D27-8EC6-A811355587C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564077360"/>
        <c:axId val="564079656"/>
      </c:lineChart>
      <c:dateAx>
        <c:axId val="564077360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564079656"/>
        <c:crosses val="autoZero"/>
        <c:auto val="1"/>
        <c:lblOffset val="100"/>
        <c:baseTimeUnit val="days"/>
      </c:dateAx>
      <c:valAx>
        <c:axId val="56407965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56407736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alticedo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Sheet1!$A$2:$A$8</c:f>
              <c:numCache>
                <c:formatCode>m/d/yyyy</c:formatCode>
                <c:ptCount val="7"/>
                <c:pt idx="0">
                  <c:v>43430</c:v>
                </c:pt>
                <c:pt idx="1">
                  <c:v>43431</c:v>
                </c:pt>
                <c:pt idx="2">
                  <c:v>43432</c:v>
                </c:pt>
                <c:pt idx="3">
                  <c:v>43433</c:v>
                </c:pt>
                <c:pt idx="4">
                  <c:v>43434</c:v>
                </c:pt>
                <c:pt idx="5">
                  <c:v>43435</c:v>
                </c:pt>
                <c:pt idx="6">
                  <c:v>43436</c:v>
                </c:pt>
              </c:numCache>
            </c:numRef>
          </c:cat>
          <c:val>
            <c:numRef>
              <c:f>Sheet1!$B$2:$B$8</c:f>
              <c:numCache>
                <c:formatCode>General</c:formatCode>
                <c:ptCount val="7"/>
                <c:pt idx="0">
                  <c:v>0.16569999999999999</c:v>
                </c:pt>
                <c:pt idx="1">
                  <c:v>0.10639999999999999</c:v>
                </c:pt>
                <c:pt idx="2">
                  <c:v>0.32619999999999999</c:v>
                </c:pt>
                <c:pt idx="3">
                  <c:v>0.1278</c:v>
                </c:pt>
                <c:pt idx="4">
                  <c:v>0.13300000000000001</c:v>
                </c:pt>
                <c:pt idx="5">
                  <c:v>0.10920000000000001</c:v>
                </c:pt>
                <c:pt idx="6">
                  <c:v>0.35510000000000003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A912-4BA1-BBB4-5B401031BF10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clarord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Sheet1!$A$2:$A$8</c:f>
              <c:numCache>
                <c:formatCode>m/d/yyyy</c:formatCode>
                <c:ptCount val="7"/>
                <c:pt idx="0">
                  <c:v>43430</c:v>
                </c:pt>
                <c:pt idx="1">
                  <c:v>43431</c:v>
                </c:pt>
                <c:pt idx="2">
                  <c:v>43432</c:v>
                </c:pt>
                <c:pt idx="3">
                  <c:v>43433</c:v>
                </c:pt>
                <c:pt idx="4">
                  <c:v>43434</c:v>
                </c:pt>
                <c:pt idx="5">
                  <c:v>43435</c:v>
                </c:pt>
                <c:pt idx="6">
                  <c:v>43436</c:v>
                </c:pt>
              </c:numCache>
            </c:numRef>
          </c:cat>
          <c:val>
            <c:numRef>
              <c:f>Sheet1!$C$2:$C$8</c:f>
              <c:numCache>
                <c:formatCode>General</c:formatCode>
                <c:ptCount val="7"/>
                <c:pt idx="0">
                  <c:v>7.6100000000000001E-2</c:v>
                </c:pt>
                <c:pt idx="1">
                  <c:v>3.2000000000000001E-2</c:v>
                </c:pt>
                <c:pt idx="2">
                  <c:v>4.5900000000000003E-2</c:v>
                </c:pt>
                <c:pt idx="3">
                  <c:v>0.1062</c:v>
                </c:pt>
                <c:pt idx="4">
                  <c:v>6.5500000000000003E-2</c:v>
                </c:pt>
                <c:pt idx="5">
                  <c:v>4.87E-2</c:v>
                </c:pt>
                <c:pt idx="6">
                  <c:v>7.3999999999999996E-2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A912-4BA1-BBB4-5B401031BF10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viva_rd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Sheet1!$A$2:$A$8</c:f>
              <c:numCache>
                <c:formatCode>m/d/yyyy</c:formatCode>
                <c:ptCount val="7"/>
                <c:pt idx="0">
                  <c:v>43430</c:v>
                </c:pt>
                <c:pt idx="1">
                  <c:v>43431</c:v>
                </c:pt>
                <c:pt idx="2">
                  <c:v>43432</c:v>
                </c:pt>
                <c:pt idx="3">
                  <c:v>43433</c:v>
                </c:pt>
                <c:pt idx="4">
                  <c:v>43434</c:v>
                </c:pt>
                <c:pt idx="5">
                  <c:v>43435</c:v>
                </c:pt>
                <c:pt idx="6">
                  <c:v>43436</c:v>
                </c:pt>
              </c:numCache>
            </c:numRef>
          </c:cat>
          <c:val>
            <c:numRef>
              <c:f>Sheet1!$D$2:$D$8</c:f>
              <c:numCache>
                <c:formatCode>General</c:formatCode>
                <c:ptCount val="7"/>
                <c:pt idx="0">
                  <c:v>0.2203</c:v>
                </c:pt>
                <c:pt idx="1">
                  <c:v>0.1351</c:v>
                </c:pt>
                <c:pt idx="2">
                  <c:v>0.2787</c:v>
                </c:pt>
                <c:pt idx="3">
                  <c:v>0.15279999999999999</c:v>
                </c:pt>
                <c:pt idx="4">
                  <c:v>0.20799999999999999</c:v>
                </c:pt>
                <c:pt idx="5">
                  <c:v>7.1300000000000002E-2</c:v>
                </c:pt>
                <c:pt idx="6">
                  <c:v>0.29709999999999998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A912-4BA1-BBB4-5B401031BF10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windtelecom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numRef>
              <c:f>Sheet1!$A$2:$A$8</c:f>
              <c:numCache>
                <c:formatCode>m/d/yyyy</c:formatCode>
                <c:ptCount val="7"/>
                <c:pt idx="0">
                  <c:v>43430</c:v>
                </c:pt>
                <c:pt idx="1">
                  <c:v>43431</c:v>
                </c:pt>
                <c:pt idx="2">
                  <c:v>43432</c:v>
                </c:pt>
                <c:pt idx="3">
                  <c:v>43433</c:v>
                </c:pt>
                <c:pt idx="4">
                  <c:v>43434</c:v>
                </c:pt>
                <c:pt idx="5">
                  <c:v>43435</c:v>
                </c:pt>
                <c:pt idx="6">
                  <c:v>43436</c:v>
                </c:pt>
              </c:numCache>
            </c:numRef>
          </c:cat>
          <c:val>
            <c:numRef>
              <c:f>Sheet1!$E$2:$E$8</c:f>
              <c:numCache>
                <c:formatCode>General</c:formatCode>
                <c:ptCount val="7"/>
                <c:pt idx="0">
                  <c:v>1.0207999999999999</c:v>
                </c:pt>
                <c:pt idx="1">
                  <c:v>0.42720000000000002</c:v>
                </c:pt>
                <c:pt idx="2">
                  <c:v>0.36320000000000002</c:v>
                </c:pt>
                <c:pt idx="3">
                  <c:v>0.45190000000000002</c:v>
                </c:pt>
                <c:pt idx="4">
                  <c:v>0.25440000000000002</c:v>
                </c:pt>
                <c:pt idx="5">
                  <c:v>0.29870000000000002</c:v>
                </c:pt>
                <c:pt idx="6">
                  <c:v>0.26040000000000002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A912-4BA1-BBB4-5B401031BF1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564079000"/>
        <c:axId val="564075720"/>
      </c:lineChart>
      <c:dateAx>
        <c:axId val="564079000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564075720"/>
        <c:crosses val="autoZero"/>
        <c:auto val="1"/>
        <c:lblOffset val="100"/>
        <c:baseTimeUnit val="days"/>
      </c:dateAx>
      <c:valAx>
        <c:axId val="56407572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56407900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Carousel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alticedo</c:v>
                </c:pt>
              </c:strCache>
            </c:strRef>
          </c:cat>
          <c:val>
            <c:numRef>
              <c:f>Sheet1!$B$2</c:f>
              <c:numCache>
                <c:formatCode>General</c:formatCode>
                <c:ptCount val="1"/>
                <c:pt idx="0">
                  <c:v>9391.5384615384992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1B5D-4A47-A97A-A1EA2E195A53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Image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alticedo</c:v>
                </c:pt>
              </c:strCache>
            </c:strRef>
          </c:cat>
          <c:val>
            <c:numRef>
              <c:f>Sheet1!$C$2</c:f>
              <c:numCache>
                <c:formatCode>General</c:formatCode>
                <c:ptCount val="1"/>
                <c:pt idx="0">
                  <c:v>17513.428571429002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1B5D-4A47-A97A-A1EA2E195A53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Video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alticedo</c:v>
                </c:pt>
              </c:strCache>
            </c:strRef>
          </c:cat>
          <c:val>
            <c:numRef>
              <c:f>Sheet1!$D$2</c:f>
              <c:numCache>
                <c:formatCode>General</c:formatCode>
                <c:ptCount val="1"/>
                <c:pt idx="0">
                  <c:v>9223.6666666667006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1B5D-4A47-A97A-A1EA2E195A5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564085888"/>
        <c:axId val="564091792"/>
      </c:barChart>
      <c:catAx>
        <c:axId val="56408588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564091792"/>
        <c:crosses val="autoZero"/>
        <c:auto val="1"/>
        <c:lblAlgn val="ctr"/>
        <c:lblOffset val="100"/>
        <c:noMultiLvlLbl val="0"/>
      </c:catAx>
      <c:valAx>
        <c:axId val="56409179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56408588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@altice_do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Sheet1!$A$2:$A$8</c:f>
              <c:numCache>
                <c:formatCode>m/d/yyyy</c:formatCode>
                <c:ptCount val="7"/>
                <c:pt idx="0">
                  <c:v>43430</c:v>
                </c:pt>
                <c:pt idx="1">
                  <c:v>43431</c:v>
                </c:pt>
                <c:pt idx="2">
                  <c:v>43432</c:v>
                </c:pt>
                <c:pt idx="3">
                  <c:v>43433</c:v>
                </c:pt>
                <c:pt idx="4">
                  <c:v>43434</c:v>
                </c:pt>
                <c:pt idx="5">
                  <c:v>43435</c:v>
                </c:pt>
                <c:pt idx="6">
                  <c:v>43436</c:v>
                </c:pt>
              </c:numCache>
            </c:numRef>
          </c:cat>
          <c:val>
            <c:numRef>
              <c:f>Sheet1!$B$2:$B$8</c:f>
              <c:numCache>
                <c:formatCode>General</c:formatCode>
                <c:ptCount val="7"/>
                <c:pt idx="0">
                  <c:v>15</c:v>
                </c:pt>
                <c:pt idx="1">
                  <c:v>11</c:v>
                </c:pt>
                <c:pt idx="2">
                  <c:v>18</c:v>
                </c:pt>
                <c:pt idx="3">
                  <c:v>8</c:v>
                </c:pt>
                <c:pt idx="4">
                  <c:v>15</c:v>
                </c:pt>
                <c:pt idx="5">
                  <c:v>9</c:v>
                </c:pt>
                <c:pt idx="6">
                  <c:v>11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9BAD-4AC6-B2CA-EB9858E7771B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@SomosAlticeDo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Sheet1!$A$2:$A$8</c:f>
              <c:numCache>
                <c:formatCode>m/d/yyyy</c:formatCode>
                <c:ptCount val="7"/>
                <c:pt idx="0">
                  <c:v>43430</c:v>
                </c:pt>
                <c:pt idx="1">
                  <c:v>43431</c:v>
                </c:pt>
                <c:pt idx="2">
                  <c:v>43432</c:v>
                </c:pt>
                <c:pt idx="3">
                  <c:v>43433</c:v>
                </c:pt>
                <c:pt idx="4">
                  <c:v>43434</c:v>
                </c:pt>
                <c:pt idx="5">
                  <c:v>43435</c:v>
                </c:pt>
                <c:pt idx="6">
                  <c:v>43436</c:v>
                </c:pt>
              </c:numCache>
            </c:numRef>
          </c:cat>
          <c:val>
            <c:numRef>
              <c:f>Sheet1!$C$2:$C$8</c:f>
              <c:numCache>
                <c:formatCode>General</c:formatCode>
                <c:ptCount val="7"/>
                <c:pt idx="0">
                  <c:v>5</c:v>
                </c:pt>
                <c:pt idx="1">
                  <c:v>5</c:v>
                </c:pt>
                <c:pt idx="2">
                  <c:v>6</c:v>
                </c:pt>
                <c:pt idx="3">
                  <c:v>1</c:v>
                </c:pt>
                <c:pt idx="4">
                  <c:v>2</c:v>
                </c:pt>
                <c:pt idx="5">
                  <c:v>4</c:v>
                </c:pt>
                <c:pt idx="6">
                  <c:v>-3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9BAD-4AC6-B2CA-EB9858E7771B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@ClaroRD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Sheet1!$A$2:$A$8</c:f>
              <c:numCache>
                <c:formatCode>m/d/yyyy</c:formatCode>
                <c:ptCount val="7"/>
                <c:pt idx="0">
                  <c:v>43430</c:v>
                </c:pt>
                <c:pt idx="1">
                  <c:v>43431</c:v>
                </c:pt>
                <c:pt idx="2">
                  <c:v>43432</c:v>
                </c:pt>
                <c:pt idx="3">
                  <c:v>43433</c:v>
                </c:pt>
                <c:pt idx="4">
                  <c:v>43434</c:v>
                </c:pt>
                <c:pt idx="5">
                  <c:v>43435</c:v>
                </c:pt>
                <c:pt idx="6">
                  <c:v>43436</c:v>
                </c:pt>
              </c:numCache>
            </c:numRef>
          </c:cat>
          <c:val>
            <c:numRef>
              <c:f>Sheet1!$D$2:$D$8</c:f>
              <c:numCache>
                <c:formatCode>General</c:formatCode>
                <c:ptCount val="7"/>
                <c:pt idx="0">
                  <c:v>12</c:v>
                </c:pt>
                <c:pt idx="1">
                  <c:v>21</c:v>
                </c:pt>
                <c:pt idx="2">
                  <c:v>22</c:v>
                </c:pt>
                <c:pt idx="3">
                  <c:v>-6</c:v>
                </c:pt>
                <c:pt idx="4">
                  <c:v>19</c:v>
                </c:pt>
                <c:pt idx="5">
                  <c:v>12</c:v>
                </c:pt>
                <c:pt idx="6">
                  <c:v>15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9BAD-4AC6-B2CA-EB9858E7771B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@Viva_RD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numRef>
              <c:f>Sheet1!$A$2:$A$8</c:f>
              <c:numCache>
                <c:formatCode>m/d/yyyy</c:formatCode>
                <c:ptCount val="7"/>
                <c:pt idx="0">
                  <c:v>43430</c:v>
                </c:pt>
                <c:pt idx="1">
                  <c:v>43431</c:v>
                </c:pt>
                <c:pt idx="2">
                  <c:v>43432</c:v>
                </c:pt>
                <c:pt idx="3">
                  <c:v>43433</c:v>
                </c:pt>
                <c:pt idx="4">
                  <c:v>43434</c:v>
                </c:pt>
                <c:pt idx="5">
                  <c:v>43435</c:v>
                </c:pt>
                <c:pt idx="6">
                  <c:v>43436</c:v>
                </c:pt>
              </c:numCache>
            </c:numRef>
          </c:cat>
          <c:val>
            <c:numRef>
              <c:f>Sheet1!$E$2:$E$8</c:f>
              <c:numCache>
                <c:formatCode>General</c:formatCode>
                <c:ptCount val="7"/>
                <c:pt idx="0">
                  <c:v>0</c:v>
                </c:pt>
                <c:pt idx="1">
                  <c:v>5</c:v>
                </c:pt>
                <c:pt idx="2">
                  <c:v>2</c:v>
                </c:pt>
                <c:pt idx="3">
                  <c:v>2</c:v>
                </c:pt>
                <c:pt idx="4">
                  <c:v>0</c:v>
                </c:pt>
                <c:pt idx="5">
                  <c:v>4</c:v>
                </c:pt>
                <c:pt idx="6">
                  <c:v>-1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9BAD-4AC6-B2CA-EB9858E7771B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@windtelecom</c:v>
                </c:pt>
              </c:strCache>
            </c:strRef>
          </c:tx>
          <c:spPr>
            <a:ln w="28575" cap="rnd">
              <a:solidFill>
                <a:schemeClr val="accent5"/>
              </a:solidFill>
              <a:round/>
            </a:ln>
            <a:effectLst/>
          </c:spPr>
          <c:marker>
            <c:symbol val="none"/>
          </c:marker>
          <c:cat>
            <c:numRef>
              <c:f>Sheet1!$A$2:$A$8</c:f>
              <c:numCache>
                <c:formatCode>m/d/yyyy</c:formatCode>
                <c:ptCount val="7"/>
                <c:pt idx="0">
                  <c:v>43430</c:v>
                </c:pt>
                <c:pt idx="1">
                  <c:v>43431</c:v>
                </c:pt>
                <c:pt idx="2">
                  <c:v>43432</c:v>
                </c:pt>
                <c:pt idx="3">
                  <c:v>43433</c:v>
                </c:pt>
                <c:pt idx="4">
                  <c:v>43434</c:v>
                </c:pt>
                <c:pt idx="5">
                  <c:v>43435</c:v>
                </c:pt>
                <c:pt idx="6">
                  <c:v>43436</c:v>
                </c:pt>
              </c:numCache>
            </c:numRef>
          </c:cat>
          <c:val>
            <c:numRef>
              <c:f>Sheet1!$F$2:$F$8</c:f>
              <c:numCache>
                <c:formatCode>General</c:formatCode>
                <c:ptCount val="7"/>
                <c:pt idx="0">
                  <c:v>1</c:v>
                </c:pt>
                <c:pt idx="1">
                  <c:v>1</c:v>
                </c:pt>
                <c:pt idx="2">
                  <c:v>-1</c:v>
                </c:pt>
                <c:pt idx="3">
                  <c:v>1</c:v>
                </c:pt>
                <c:pt idx="4">
                  <c:v>1</c:v>
                </c:pt>
                <c:pt idx="5">
                  <c:v>0</c:v>
                </c:pt>
                <c:pt idx="6">
                  <c:v>-1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4-9BAD-4AC6-B2CA-EB9858E7771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624651256"/>
        <c:axId val="624651584"/>
      </c:lineChart>
      <c:dateAx>
        <c:axId val="624651256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624651584"/>
        <c:crosses val="autoZero"/>
        <c:auto val="1"/>
        <c:lblOffset val="100"/>
        <c:baseTimeUnit val="days"/>
      </c:dateAx>
      <c:valAx>
        <c:axId val="62465158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62465125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9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0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7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8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9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0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12/3/2018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12/3/2018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12/3/2018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12/3/2018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12/3/2018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12/3/2018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12/3/2018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12/3/2018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12/3/2018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12/3/2018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6.xml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7.xml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8.xml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9.xml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0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9FC9EBD-FDAC-426B-8A2D-436CEBD2822A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>Reporte semanal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ABD86252-FCB5-4E11-B08B-C478F52C08F8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/>
              <a:t>CapitalDBG</a:t>
            </a:r>
          </a:p>
        </p:txBody>
      </p:sp>
    </p:spTree>
    <p:extLst>
      <p:ext uri="{BB962C8B-B14F-4D97-AF65-F5344CB8AC3E}">
        <p14:creationId xmlns:p14="http://schemas.microsoft.com/office/powerpoint/2010/main" val="420515949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AF0C126-5C95-419E-82B8-BE8BBD55B6F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Key Metrics Table | All Pages - 1 of 2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C98C89CB-6672-4F05-9DE2-F10F3BE43783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7484609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99033">
                  <a:extLst>
                    <a:ext uri="{9D8B030D-6E8A-4147-A177-3AD203B41FA5}">
                      <a16:colId xmlns:a16="http://schemas.microsoft.com/office/drawing/2014/main" val="2362352520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64777311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3435413623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3857792492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1693352947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94611256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2376952924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2732586580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1815182776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3379963409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1140835846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366468715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1268229129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2017586605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1167130277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2698931076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1457391997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3358521897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423918070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4018062240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1424413288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2096470225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386920327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Status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User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User Questions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Response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2545727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Altice Dominicana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1002441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-244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406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563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0.0018 %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2849811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Claro RD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1157704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-257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9862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9240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10475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0.0274 %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6371715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34BF037-04E4-4271-88F4-470C5F656EC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11/26/2018 - 12/02/2018</a:t>
            </a:r>
          </a:p>
        </p:txBody>
      </p:sp>
    </p:spTree>
    <p:extLst>
      <p:ext uri="{BB962C8B-B14F-4D97-AF65-F5344CB8AC3E}">
        <p14:creationId xmlns:p14="http://schemas.microsoft.com/office/powerpoint/2010/main" val="133950323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4585C53-3F57-4707-ABB9-39F8C5EC46F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Key Metrics Table | All Pages - 2 of 2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A8DB08AB-8021-4291-8EE9-EA2A7A127659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44604596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99033">
                  <a:extLst>
                    <a:ext uri="{9D8B030D-6E8A-4147-A177-3AD203B41FA5}">
                      <a16:colId xmlns:a16="http://schemas.microsoft.com/office/drawing/2014/main" val="2022808792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838014552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1927526262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4187000282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3257775119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3073937195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3224884352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3697396607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3950749350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3628305963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3077861317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882749348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2062501555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1272569143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3588205080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65643870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3416893581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2670724452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1270550552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3755963429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2164276348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1921430571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361185739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Status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User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User Questions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Response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9640957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vivaRD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444428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-127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0.0023 %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2365074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WIND telecom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108519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0.0291 %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1832283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E3402B1-ACEA-4114-A5DE-D2EE6F2B9AF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11/26/2018 - 12/02/2018</a:t>
            </a:r>
          </a:p>
        </p:txBody>
      </p:sp>
    </p:spTree>
    <p:extLst>
      <p:ext uri="{BB962C8B-B14F-4D97-AF65-F5344CB8AC3E}">
        <p14:creationId xmlns:p14="http://schemas.microsoft.com/office/powerpoint/2010/main" val="227339947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C95FDDD-A78E-4C91-B675-62DA13555C2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Fans Change | All Pages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4D642F5F-38D2-42CC-8958-EFA6835AADCF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157511218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AABD811-6941-478C-A1F5-173DF49A3CE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11/26/2018 - 12/02/2018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D1DD983-6A89-432B-B73F-B27C5A22B31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3031683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D9D1ED7-BA0C-4B63-A3FE-0DA7C6761B2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Impressions | All Pages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E2098CED-DDB8-4513-9445-47DF87FE3A32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186016423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606E74E-B000-4EAA-B461-031518302AE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11/26/2018 - 12/02/2018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53D8FEC-3651-420A-B0E5-BEFCCA36A66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5728981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F0B5C1A-C069-4715-A288-84BD7292F66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Reach | All Pages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3E34EC95-5909-469C-ABD7-2B12AF44BD31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506920453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1388830-57AE-4F6D-9292-9AF3EAD9F38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11/26/2018 - 12/02/2018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65E7C6A-0149-464E-9D36-4F448CE5C0A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8734327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004EF6B-7606-4A78-AF56-7D9AFF89D8D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Interaction Rate | All Pages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C7667A24-82C7-4584-B1AA-FFEA2C0C483D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020719988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03F993B-340F-49D3-BD40-2BCCE9A59BE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11/26/2018 - 12/02/2018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C58BAFB-A276-45E8-971A-5AF0B57396C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6241041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9BBFCBE-FDEF-4D4B-8CD3-A600542760A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All Pages - 1 of 26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EF69EBF2-0BB2-496E-843A-8FF1DFF08D6F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63883394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139694">
                  <a:extLst>
                    <a:ext uri="{9D8B030D-6E8A-4147-A177-3AD203B41FA5}">
                      <a16:colId xmlns:a16="http://schemas.microsoft.com/office/drawing/2014/main" val="413374554"/>
                    </a:ext>
                  </a:extLst>
                </a:gridCol>
                <a:gridCol w="822959">
                  <a:extLst>
                    <a:ext uri="{9D8B030D-6E8A-4147-A177-3AD203B41FA5}">
                      <a16:colId xmlns:a16="http://schemas.microsoft.com/office/drawing/2014/main" val="241887393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89835399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85076333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070970084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754135147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19034776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57708053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305462144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323098421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96391276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50314065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58311778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91286849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952919507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50313830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62311885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09722123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776160427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75839546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61273254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56656279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671873123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31657127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12350804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674039379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519207703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51180175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Feedback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Engaged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Targeting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Expired?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 Time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8657755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9527CC0-CF51-4E79-B8CB-E420593AFC7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11/26/2018 - 12/02/2018</a:t>
            </a:r>
          </a:p>
        </p:txBody>
      </p:sp>
    </p:spTree>
    <p:extLst>
      <p:ext uri="{BB962C8B-B14F-4D97-AF65-F5344CB8AC3E}">
        <p14:creationId xmlns:p14="http://schemas.microsoft.com/office/powerpoint/2010/main" val="131513454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2DAC116-F0A8-4582-974E-30F24B4848E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All Pages - 2 of 26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672AC701-EDAE-4B4D-9DB2-2E6D569EACCA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77109832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139694">
                  <a:extLst>
                    <a:ext uri="{9D8B030D-6E8A-4147-A177-3AD203B41FA5}">
                      <a16:colId xmlns:a16="http://schemas.microsoft.com/office/drawing/2014/main" val="3737349410"/>
                    </a:ext>
                  </a:extLst>
                </a:gridCol>
                <a:gridCol w="822959">
                  <a:extLst>
                    <a:ext uri="{9D8B030D-6E8A-4147-A177-3AD203B41FA5}">
                      <a16:colId xmlns:a16="http://schemas.microsoft.com/office/drawing/2014/main" val="56706376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89774091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87359369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55769754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85530445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137362139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439373833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112548675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326725004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891273549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43569287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43261294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50948981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814907533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13495309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11379865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70611449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47270557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401644584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97306075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772840567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983987218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871329985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18231290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541286749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94828252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85451769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Feedback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Engaged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Targeting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Expired?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 Time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4588936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Altice Dominicana - 2018-12-02 05:37:48 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Así disfrutamos de una noche de cayenas  🌺 Un concierto que quedará para la historia junto a Juan Luis Guerra, Vicente García y Covi Quintana.
 #AlticeMusic 🎶🙌🏻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https://scontent.xx.fbcdn.net/v/t15.5256-10/s720x720/46280511_271183316921428_610765789967941632_n.jpg?_nc_cat=106&amp;_nc_ht=scontent.xx&amp;oh=5f8aeb7097fab6366e9404bd9c30b807&amp;oe=5C69BA8C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6066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4382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4382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2.0310 %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7735516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2B68AFE-51DC-4961-BACB-622173B9B25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11/26/2018 - 12/02/2018</a:t>
            </a:r>
          </a:p>
        </p:txBody>
      </p:sp>
    </p:spTree>
    <p:extLst>
      <p:ext uri="{BB962C8B-B14F-4D97-AF65-F5344CB8AC3E}">
        <p14:creationId xmlns:p14="http://schemas.microsoft.com/office/powerpoint/2010/main" val="165287180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5288EEF-8CD5-4577-9BE7-6621EB247F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All Pages - 3 of 26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DD676E96-B799-46C2-BE97-784C0B3EE37F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59200898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139694">
                  <a:extLst>
                    <a:ext uri="{9D8B030D-6E8A-4147-A177-3AD203B41FA5}">
                      <a16:colId xmlns:a16="http://schemas.microsoft.com/office/drawing/2014/main" val="1229212400"/>
                    </a:ext>
                  </a:extLst>
                </a:gridCol>
                <a:gridCol w="822959">
                  <a:extLst>
                    <a:ext uri="{9D8B030D-6E8A-4147-A177-3AD203B41FA5}">
                      <a16:colId xmlns:a16="http://schemas.microsoft.com/office/drawing/2014/main" val="38884903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92372143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65563475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395592413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753861663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180041185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652007091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58061916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52337797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864733499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88294827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13990955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4790280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086270136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84804795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52638237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45119047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92776442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11246445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90050745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82394781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168313179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79160632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84417919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304357639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17193866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39933960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Feedback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Engaged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Targeting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Expired?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 Time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5926785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Altice Dominicana - 2018-12-02 04:38:18 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A ritmo de merengue salió el maestro @juanluisguerra para poner a todo Punta Cana a bailar 🕺🏻💃🎶 #AlticeMusic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16847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12653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12653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2.4342 %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8276914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C688969-C06C-4114-9158-8BF4FE80C53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11/26/2018 - 12/02/2018</a:t>
            </a:r>
          </a:p>
        </p:txBody>
      </p:sp>
    </p:spTree>
    <p:extLst>
      <p:ext uri="{BB962C8B-B14F-4D97-AF65-F5344CB8AC3E}">
        <p14:creationId xmlns:p14="http://schemas.microsoft.com/office/powerpoint/2010/main" val="264140824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AF12EAC-11AA-4616-A05F-4988B136AEA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All Pages - 4 of 26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B9A0B584-1613-4676-827B-206D116DD8A2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10419081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139694">
                  <a:extLst>
                    <a:ext uri="{9D8B030D-6E8A-4147-A177-3AD203B41FA5}">
                      <a16:colId xmlns:a16="http://schemas.microsoft.com/office/drawing/2014/main" val="4152285824"/>
                    </a:ext>
                  </a:extLst>
                </a:gridCol>
                <a:gridCol w="822959">
                  <a:extLst>
                    <a:ext uri="{9D8B030D-6E8A-4147-A177-3AD203B41FA5}">
                      <a16:colId xmlns:a16="http://schemas.microsoft.com/office/drawing/2014/main" val="138711955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51503751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6428931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216868635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54027574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429054238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84862256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415742375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206285659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996072761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99994605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77595007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17815482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340593465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70369747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69706423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84218785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64201191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78456382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15261670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163200269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095432813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522311554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14214151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257405057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481928145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12647188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Feedback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Engaged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Targeting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Expired?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 Time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6117497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Altice Dominicana - 2018-12-02 03:45:56 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Vicente García con sus letras enamoró a todo él público que cantó con el cada una de sus canciones. #AlticeMusic 🎤🎶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12955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9725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9725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1.4499 %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4585049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BCF0E65-2206-44E1-A351-DBFD6D16E40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11/26/2018 - 12/02/2018</a:t>
            </a:r>
          </a:p>
        </p:txBody>
      </p:sp>
    </p:spTree>
    <p:extLst>
      <p:ext uri="{BB962C8B-B14F-4D97-AF65-F5344CB8AC3E}">
        <p14:creationId xmlns:p14="http://schemas.microsoft.com/office/powerpoint/2010/main" val="341991270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BD94736-087C-4D6D-A10F-AC4EA1B13B8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All Pages - 5 of 26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8C0C7E31-3A0D-4BAD-84DD-CD02ACE41DA4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69313636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139694">
                  <a:extLst>
                    <a:ext uri="{9D8B030D-6E8A-4147-A177-3AD203B41FA5}">
                      <a16:colId xmlns:a16="http://schemas.microsoft.com/office/drawing/2014/main" val="3421975981"/>
                    </a:ext>
                  </a:extLst>
                </a:gridCol>
                <a:gridCol w="822959">
                  <a:extLst>
                    <a:ext uri="{9D8B030D-6E8A-4147-A177-3AD203B41FA5}">
                      <a16:colId xmlns:a16="http://schemas.microsoft.com/office/drawing/2014/main" val="87578268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11457817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15149791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165578029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361748565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587402638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660563878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518241464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668474679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573864901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50676341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1633581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9202990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065442049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07296720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0822931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21601007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660554389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81230204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86132378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73286122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653416006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76781039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17547580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758696485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094078354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55507162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Feedback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Engaged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Targeting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Expired?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 Time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0931612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Altice Dominicana - 2018-12-02 03:14:17 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Nuestros ganadores viven experiencia de ahí a ahí con Juan Luis Guerra en esta noche de Cayenas.🌺 #AlticeMusic 🎶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26338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19307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19307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665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3.4443 %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8805371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BA24E22-08F9-40EB-A8F8-EFC9194F65A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11/26/2018 - 12/02/2018</a:t>
            </a:r>
          </a:p>
        </p:txBody>
      </p:sp>
    </p:spTree>
    <p:extLst>
      <p:ext uri="{BB962C8B-B14F-4D97-AF65-F5344CB8AC3E}">
        <p14:creationId xmlns:p14="http://schemas.microsoft.com/office/powerpoint/2010/main" val="75092756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004A334-D1F9-4484-AE11-69A83AF4D2B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All Pages - 6 of 26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0C57E195-29A1-4975-94F0-C1A9338C9851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59679303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139694">
                  <a:extLst>
                    <a:ext uri="{9D8B030D-6E8A-4147-A177-3AD203B41FA5}">
                      <a16:colId xmlns:a16="http://schemas.microsoft.com/office/drawing/2014/main" val="2459679385"/>
                    </a:ext>
                  </a:extLst>
                </a:gridCol>
                <a:gridCol w="822959">
                  <a:extLst>
                    <a:ext uri="{9D8B030D-6E8A-4147-A177-3AD203B41FA5}">
                      <a16:colId xmlns:a16="http://schemas.microsoft.com/office/drawing/2014/main" val="304195522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71125519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88219553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978279374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40297091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66985485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434436579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61475466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482657268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865387776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60573340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88564806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80020014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962220444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18398450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53363455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62936485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369548531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94897749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06399571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004990235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234985801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427458037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64234390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42637184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437454108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31109261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Feedback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Engaged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Targeting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Expired?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 Time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280531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Altice Dominicana - 2018-12-02 02:09:30 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¡Llegó la tan esperada noche! 🎶 En este pedacito de Punta Cana caerá una Loma de Cayenas 🌺 #AlticeMusic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22856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17134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17134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2.0194 %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3881404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9FB7174-A070-4AAC-97DE-5E3F688CD7D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11/26/2018 - 12/02/2018</a:t>
            </a:r>
          </a:p>
        </p:txBody>
      </p:sp>
    </p:spTree>
    <p:extLst>
      <p:ext uri="{BB962C8B-B14F-4D97-AF65-F5344CB8AC3E}">
        <p14:creationId xmlns:p14="http://schemas.microsoft.com/office/powerpoint/2010/main" val="23399291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514014F-93F4-4533-B35F-2B4BD88B2B6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All Pages - 7 of 26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90401BB6-A3AC-4460-8F37-8139EF8690C5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62169585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139694">
                  <a:extLst>
                    <a:ext uri="{9D8B030D-6E8A-4147-A177-3AD203B41FA5}">
                      <a16:colId xmlns:a16="http://schemas.microsoft.com/office/drawing/2014/main" val="2496264206"/>
                    </a:ext>
                  </a:extLst>
                </a:gridCol>
                <a:gridCol w="822959">
                  <a:extLst>
                    <a:ext uri="{9D8B030D-6E8A-4147-A177-3AD203B41FA5}">
                      <a16:colId xmlns:a16="http://schemas.microsoft.com/office/drawing/2014/main" val="284862595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54996621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0331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442072573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55562561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084852717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301504375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89603316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45095859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37882729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410549456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64156240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82890407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604922621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5389409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3761384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73074048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398095403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0697694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12327720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141473603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176305869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87609791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58759569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04832066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424777518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87239865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Feedback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Engaged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Targeting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Expired?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 Time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5069783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Altice Dominicana - 2018-12-01 15:40:47 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🎶😍Nuestros ganadores ya están viviendo una experiencia inolvidable, en camino al gran concierto de Juan Luis Guerra y Vicente García, con #AlticeMusic y Samsung.  🎉🎶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25618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19114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19114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2.6944 %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4810482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09030FA-D4B2-4EA0-AB32-FBB285386A0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11/26/2018 - 12/02/2018</a:t>
            </a:r>
          </a:p>
        </p:txBody>
      </p:sp>
    </p:spTree>
    <p:extLst>
      <p:ext uri="{BB962C8B-B14F-4D97-AF65-F5344CB8AC3E}">
        <p14:creationId xmlns:p14="http://schemas.microsoft.com/office/powerpoint/2010/main" val="415141686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AF0F8C2-4FC5-454E-97F6-152B114A8E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All Pages - 8 of 26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F362E069-B858-4724-8EE4-D1ADE6B95284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89891460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139694">
                  <a:extLst>
                    <a:ext uri="{9D8B030D-6E8A-4147-A177-3AD203B41FA5}">
                      <a16:colId xmlns:a16="http://schemas.microsoft.com/office/drawing/2014/main" val="1329821062"/>
                    </a:ext>
                  </a:extLst>
                </a:gridCol>
                <a:gridCol w="822959">
                  <a:extLst>
                    <a:ext uri="{9D8B030D-6E8A-4147-A177-3AD203B41FA5}">
                      <a16:colId xmlns:a16="http://schemas.microsoft.com/office/drawing/2014/main" val="120395556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840234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8774323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211393131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966679183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4216195661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481751974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372068108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956687741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666466496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20179650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70170276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5979694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247591327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2822213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89885319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26388508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065395689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82068567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44149706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305497753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674879747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58788422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7430982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151793796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57194897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62866394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Feedback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Engaged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Targeting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Expired?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 Time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3364605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Altice Dominicana - 2018-12-01 14:00:01 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¡Disfruta los estrenos de HBO Latinoamérica con #AlticeTV! Todos los sábados de diciembre a las 9:00 p.m., en los canales 504 SD y 481 HD. Si aún no tienes el Paquete Premium HBO MAX, solicítalo al 809-859-6000.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https://scontent.xx.fbcdn.net/v/t15.5256-10/s720x720/46205575_321494065111674_7386586202788331520_n.jpg?_nc_cat=104&amp;_nc_ht=scontent.xx&amp;oh=2fd099cc11208ca4dee18210a7ed0571&amp;oe=5C9FA042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4905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3418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3418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1.6969 %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5387996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0AC54C7-E824-4A53-B624-0340AAEB7E1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11/26/2018 - 12/02/2018</a:t>
            </a:r>
          </a:p>
        </p:txBody>
      </p:sp>
    </p:spTree>
    <p:extLst>
      <p:ext uri="{BB962C8B-B14F-4D97-AF65-F5344CB8AC3E}">
        <p14:creationId xmlns:p14="http://schemas.microsoft.com/office/powerpoint/2010/main" val="174685133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8C4EDE5-E375-4BDF-8905-ABB1EA949DB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All Pages - 9 of 26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773DEE16-C0B0-477C-8AAA-A2CB7F5BCBE7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78329878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139694">
                  <a:extLst>
                    <a:ext uri="{9D8B030D-6E8A-4147-A177-3AD203B41FA5}">
                      <a16:colId xmlns:a16="http://schemas.microsoft.com/office/drawing/2014/main" val="2248888920"/>
                    </a:ext>
                  </a:extLst>
                </a:gridCol>
                <a:gridCol w="822959">
                  <a:extLst>
                    <a:ext uri="{9D8B030D-6E8A-4147-A177-3AD203B41FA5}">
                      <a16:colId xmlns:a16="http://schemas.microsoft.com/office/drawing/2014/main" val="426446473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71313079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54081428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223583081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080293953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830080136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398965436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223156227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995608536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201757644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75182114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12441016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69045402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955129844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10168470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6279297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35307985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56612883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73788733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67530008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560354927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679058506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46123805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97259828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196682293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114106325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97836632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Feedback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Engaged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Targeting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Expired?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 Time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8185777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Altice Dominicana - 2018-12-01 13:27:52 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Con un gran partido entre Tigres y Leones vivimos las emociones de nuestro deporte rey en el Estadio Quisqueya 🙌🏻 Participa en nuestras trivias para que tú también puedas venir #PalPlayConAltice ⚾️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https://scontent.xx.fbcdn.net/v/t15.5256-10/s720x720/46419218_199231167628548_5918956119232872448_n.jpg?_nc_cat=105&amp;_nc_ht=scontent.xx&amp;oh=f9251734b05c9d420132c6b42385e895&amp;oe=5CA37AE6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5888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4349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4349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3.1961 %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7792314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301F154-991D-48EF-8801-44EBC1ED857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11/26/2018 - 12/02/2018</a:t>
            </a:r>
          </a:p>
        </p:txBody>
      </p:sp>
    </p:spTree>
    <p:extLst>
      <p:ext uri="{BB962C8B-B14F-4D97-AF65-F5344CB8AC3E}">
        <p14:creationId xmlns:p14="http://schemas.microsoft.com/office/powerpoint/2010/main" val="219822894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D23568A-C27C-46A8-A8B7-EE346C9B06F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All Pages - 10 of 26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7FBE21E6-6165-49C4-AF66-314B8AF616BA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78040246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139694">
                  <a:extLst>
                    <a:ext uri="{9D8B030D-6E8A-4147-A177-3AD203B41FA5}">
                      <a16:colId xmlns:a16="http://schemas.microsoft.com/office/drawing/2014/main" val="1061299609"/>
                    </a:ext>
                  </a:extLst>
                </a:gridCol>
                <a:gridCol w="822959">
                  <a:extLst>
                    <a:ext uri="{9D8B030D-6E8A-4147-A177-3AD203B41FA5}">
                      <a16:colId xmlns:a16="http://schemas.microsoft.com/office/drawing/2014/main" val="68495347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09000662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07949762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259355495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08934584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99470615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13770176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804466661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6745485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627048139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12722086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98381715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48878651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40040750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73523316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64338910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87949228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057042251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4607862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79607012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746420396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415349342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267603299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404315753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881705768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002692845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00261115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Feedback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Engaged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Targeting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Expired?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 Time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0839887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Altice Dominicana - 2018-12-01 02:43:59 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Emociones sin límite son las que viven nuestros ganadores que vinieron #PalPlayConAltice a disfrutar de este juego #TLvsLE #AlticeSports ⚾️🙌🏻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17476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13528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13528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2.5207 %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3677578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2405F1A-09D5-49E9-95EA-FFEC9B360E7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11/26/2018 - 12/02/2018</a:t>
            </a:r>
          </a:p>
        </p:txBody>
      </p:sp>
    </p:spTree>
    <p:extLst>
      <p:ext uri="{BB962C8B-B14F-4D97-AF65-F5344CB8AC3E}">
        <p14:creationId xmlns:p14="http://schemas.microsoft.com/office/powerpoint/2010/main" val="3243846675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0940E15-317C-4756-A125-1A661C71F97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All Pages - 11 of 26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8EA6B52E-ABB0-4685-A08B-8B7016E382AB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78975473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139694">
                  <a:extLst>
                    <a:ext uri="{9D8B030D-6E8A-4147-A177-3AD203B41FA5}">
                      <a16:colId xmlns:a16="http://schemas.microsoft.com/office/drawing/2014/main" val="740325303"/>
                    </a:ext>
                  </a:extLst>
                </a:gridCol>
                <a:gridCol w="822959">
                  <a:extLst>
                    <a:ext uri="{9D8B030D-6E8A-4147-A177-3AD203B41FA5}">
                      <a16:colId xmlns:a16="http://schemas.microsoft.com/office/drawing/2014/main" val="226935014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55662592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24359065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84198019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646956805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610215346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4287288911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867025551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890687938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62149593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43783165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10780998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66975689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100669281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29876459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84761723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54699874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832528989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363366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06805613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771556713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413651487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259622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89252261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2570348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085042057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7015461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Feedback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Engaged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Targeting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Expired?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 Time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8603893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Altice Dominicana - 2018-11-30 19:33:49 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¡Llegaron los lockers a Altice Sambil! 🙌🏻 Por la activación de planes Pospago, internet móvil, migración o Altice Hogar recibirás una llave 🔑 que te llenará de premios. ¡Acompáñanos hasta las 4:00 p.m.!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21927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16542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16542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1.9949 %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7028958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66274AF-79B7-46E5-9018-271729C13C1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11/26/2018 - 12/02/2018</a:t>
            </a:r>
          </a:p>
        </p:txBody>
      </p:sp>
    </p:spTree>
    <p:extLst>
      <p:ext uri="{BB962C8B-B14F-4D97-AF65-F5344CB8AC3E}">
        <p14:creationId xmlns:p14="http://schemas.microsoft.com/office/powerpoint/2010/main" val="2896629978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4A5A141-9B68-4131-A829-7151CC0B5B5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All Pages - 12 of 26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6DEADCB3-81DE-440F-B9CB-7C0AC30FE45D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67503158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139694">
                  <a:extLst>
                    <a:ext uri="{9D8B030D-6E8A-4147-A177-3AD203B41FA5}">
                      <a16:colId xmlns:a16="http://schemas.microsoft.com/office/drawing/2014/main" val="208755191"/>
                    </a:ext>
                  </a:extLst>
                </a:gridCol>
                <a:gridCol w="822959">
                  <a:extLst>
                    <a:ext uri="{9D8B030D-6E8A-4147-A177-3AD203B41FA5}">
                      <a16:colId xmlns:a16="http://schemas.microsoft.com/office/drawing/2014/main" val="338436674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54437093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87719665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499007313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062559389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95258238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892210365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822340911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978359679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538596108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12775976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23383384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74169645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90982172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30274868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80900123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56649813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445769695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54644067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74938147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252851459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883792618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21358739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91004087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361298866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995530909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42781126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Feedback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Engaged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Targeting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Expired?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 Time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3440659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Altice Dominicana - 2018-11-29 23:47:28 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Muy pronto sabrás como podrás cantar junto al Chico de las Poesías con #AlticeMusic y Alcatel mobile.  🎶#RomeoConAlticeyAlcatel 🎶😱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https://scontent.xx.fbcdn.net/v/t1.0-9/p720x720/47170936_2398295576866781_1438658789682184192_n.jpg?_nc_cat=100&amp;_nc_ht=scontent.xx&amp;oh=2ac194764500661571804974a3e26f16&amp;oe=5C6BA076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14577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10873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10873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0.9197 %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5690298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09F627F-0E7D-4225-ADA1-B298B52A0ED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11/26/2018 - 12/02/2018</a:t>
            </a:r>
          </a:p>
        </p:txBody>
      </p:sp>
    </p:spTree>
    <p:extLst>
      <p:ext uri="{BB962C8B-B14F-4D97-AF65-F5344CB8AC3E}">
        <p14:creationId xmlns:p14="http://schemas.microsoft.com/office/powerpoint/2010/main" val="2864314630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599E517-6DD1-41AE-9C89-D7157C740B1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All Pages - 13 of 26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B4EF4581-6E56-402C-A247-5BC5E813D931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57751794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139694">
                  <a:extLst>
                    <a:ext uri="{9D8B030D-6E8A-4147-A177-3AD203B41FA5}">
                      <a16:colId xmlns:a16="http://schemas.microsoft.com/office/drawing/2014/main" val="1417429617"/>
                    </a:ext>
                  </a:extLst>
                </a:gridCol>
                <a:gridCol w="822959">
                  <a:extLst>
                    <a:ext uri="{9D8B030D-6E8A-4147-A177-3AD203B41FA5}">
                      <a16:colId xmlns:a16="http://schemas.microsoft.com/office/drawing/2014/main" val="47390051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87950275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39230623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644478794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632085635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816252451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918776386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413736354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423056498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059975066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48525749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7955101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47093686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144272328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36642075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7024506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04085314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940130538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6121850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86803933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51909323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871064616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585063534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5813944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22076124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115509737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50436817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Feedback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Engaged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Targeting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Expired?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 Time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7515237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Altice Dominicana - 2018-11-29 23:02:52 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¡Los lockers esperan por ti! 🙌🏻 Acompáñanos este viernes 30 y participa por increíbles premios, al activar un plan Pospago, internet móvil, migración o Altice Hogar obtendrás una llave que puede ser la que abra el locker ganador. ¡Visítanos desde las 12 p.m. en Altice Sambil!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9969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7318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7318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0.5193 %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8600715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0612FC4-A475-4FD9-AEB7-70F152A8023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11/26/2018 - 12/02/2018</a:t>
            </a:r>
          </a:p>
        </p:txBody>
      </p:sp>
    </p:spTree>
    <p:extLst>
      <p:ext uri="{BB962C8B-B14F-4D97-AF65-F5344CB8AC3E}">
        <p14:creationId xmlns:p14="http://schemas.microsoft.com/office/powerpoint/2010/main" val="4241627925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65416D9-A564-4224-9DA0-C4F62E84A0E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All Pages - 14 of 26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55CDCF29-FF29-46A6-9219-DDDEB7B3C5E1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14844156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139694">
                  <a:extLst>
                    <a:ext uri="{9D8B030D-6E8A-4147-A177-3AD203B41FA5}">
                      <a16:colId xmlns:a16="http://schemas.microsoft.com/office/drawing/2014/main" val="2427226575"/>
                    </a:ext>
                  </a:extLst>
                </a:gridCol>
                <a:gridCol w="822959">
                  <a:extLst>
                    <a:ext uri="{9D8B030D-6E8A-4147-A177-3AD203B41FA5}">
                      <a16:colId xmlns:a16="http://schemas.microsoft.com/office/drawing/2014/main" val="199501424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8036697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83996970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526190617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71091030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907394348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07608735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463122117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83288696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93039176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27454945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45925841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01674951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290868655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85310226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499188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15652092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87865759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30092072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17981103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840041667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635264733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844340547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65389173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446968423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209474733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97072456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Feedback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Engaged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Targeting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Expired?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 Time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9279701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Altice Dominicana - 2018-11-29 22:04:27 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¡Esta #NavidadDeAhíAhí estarás conectado en todo momento! 😎🤳Conoce todos los beneficios del plan #ilimitadoApps Plus para que estés cerquitita de los tuyos.🎄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https://scontent.xx.fbcdn.net/v/t1.0-1/p200x200/23755020_1905631059466571_4433864202978075131_n.png?_nc_cat=1&amp;_nc_ht=scontent.xx&amp;oh=64b7d8f414a9a8ae838308d9d670c459&amp;oe=5C9B3357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12806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9499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9499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0.8211 %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6356764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61936DE-C573-4B03-8AC9-A9459769149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11/26/2018 - 12/02/2018</a:t>
            </a:r>
          </a:p>
        </p:txBody>
      </p:sp>
    </p:spTree>
    <p:extLst>
      <p:ext uri="{BB962C8B-B14F-4D97-AF65-F5344CB8AC3E}">
        <p14:creationId xmlns:p14="http://schemas.microsoft.com/office/powerpoint/2010/main" val="4110582043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59365A4-42D4-4852-9A0D-658A2FDCAF1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All Pages - 15 of 26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E2E821BE-7BA1-4E3A-A97B-D3C027493159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08676983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139694">
                  <a:extLst>
                    <a:ext uri="{9D8B030D-6E8A-4147-A177-3AD203B41FA5}">
                      <a16:colId xmlns:a16="http://schemas.microsoft.com/office/drawing/2014/main" val="1096726252"/>
                    </a:ext>
                  </a:extLst>
                </a:gridCol>
                <a:gridCol w="822959">
                  <a:extLst>
                    <a:ext uri="{9D8B030D-6E8A-4147-A177-3AD203B41FA5}">
                      <a16:colId xmlns:a16="http://schemas.microsoft.com/office/drawing/2014/main" val="5491990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46673221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8409233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890273046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04311719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747813305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026671316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662813207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581309688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42422510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58760423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61181454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91216620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01083936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90388188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65439659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65047232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085899043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78049432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01032929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294741691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862007045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575892244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42572166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98084464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797651026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18916205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Feedback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Engaged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Targeting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Expired?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 Time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5212489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Altice Dominicana - 2018-11-29 20:30:00 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Siempre hay uno que se la pasa dando cuerda y no encuentra dónde meterse cuando su equipo pierde. 😅🤷 Pero, pierdas o ganes, siempre se goza #PalPlayConAltice. 🙌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https://scontent.xx.fbcdn.net/v/t15.13418-10/p720x720/46981082_2354973004576197_5576426077875601408_n.jpg?_nc_cat=111&amp;_nc_ht=scontent.xx&amp;oh=8ccd172c12d6731eb0068403a051553e&amp;oe=5CABC1CA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7114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5411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5411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2.2177 %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8330535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FFA83D2-A1B3-4512-AFFF-8F755132561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11/26/2018 - 12/02/2018</a:t>
            </a:r>
          </a:p>
        </p:txBody>
      </p:sp>
    </p:spTree>
    <p:extLst>
      <p:ext uri="{BB962C8B-B14F-4D97-AF65-F5344CB8AC3E}">
        <p14:creationId xmlns:p14="http://schemas.microsoft.com/office/powerpoint/2010/main" val="772056433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B895F3F-29F9-4CD8-94BA-1101A77FC1B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All Pages - 16 of 26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8ED9ABAD-64F9-472A-839D-BC654CD18D73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84208929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139694">
                  <a:extLst>
                    <a:ext uri="{9D8B030D-6E8A-4147-A177-3AD203B41FA5}">
                      <a16:colId xmlns:a16="http://schemas.microsoft.com/office/drawing/2014/main" val="2417635453"/>
                    </a:ext>
                  </a:extLst>
                </a:gridCol>
                <a:gridCol w="822959">
                  <a:extLst>
                    <a:ext uri="{9D8B030D-6E8A-4147-A177-3AD203B41FA5}">
                      <a16:colId xmlns:a16="http://schemas.microsoft.com/office/drawing/2014/main" val="342998462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01869934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72952809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103884515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463003417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447913973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098165831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638031934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785775574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915660216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08107446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90172394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35921935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119240991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03069377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15699523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14548398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389975561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0473096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86768166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704243254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960038165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54730602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9485671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603753058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3751976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62457492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Feedback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Engaged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Targeting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Expired?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 Time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3172921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Altice Dominicana - 2018-11-29 18:51:04 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Activa tu Samsung Galaxy J2 Core en #PrepagoAltice y te devolvemos en minutos lo que pagues, durante 12 meses. Además, recibe bonos de internet y minutos al consumir tus recargas por todo un año.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https://scontent.xx.fbcdn.net/v/t1.0-9/s720x720/46982066_2397955720234100_3277706830268071936_o.png?_nc_cat=102&amp;_nc_ht=scontent.xx&amp;oh=89cb62bafd38557af2d93219732c1ef6&amp;oe=5C651D03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15245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11174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11174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0.8502 %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Status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3333527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8713602-517F-488B-8C93-F43D27F016A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11/26/2018 - 12/02/2018</a:t>
            </a:r>
          </a:p>
        </p:txBody>
      </p:sp>
    </p:spTree>
    <p:extLst>
      <p:ext uri="{BB962C8B-B14F-4D97-AF65-F5344CB8AC3E}">
        <p14:creationId xmlns:p14="http://schemas.microsoft.com/office/powerpoint/2010/main" val="3624922386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536A21E-074C-4892-ABBE-42C2DE54B01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All Pages - 17 of 26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1386C687-A0BF-46E7-A489-77E19E942689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41732952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139694">
                  <a:extLst>
                    <a:ext uri="{9D8B030D-6E8A-4147-A177-3AD203B41FA5}">
                      <a16:colId xmlns:a16="http://schemas.microsoft.com/office/drawing/2014/main" val="3767489256"/>
                    </a:ext>
                  </a:extLst>
                </a:gridCol>
                <a:gridCol w="822959">
                  <a:extLst>
                    <a:ext uri="{9D8B030D-6E8A-4147-A177-3AD203B41FA5}">
                      <a16:colId xmlns:a16="http://schemas.microsoft.com/office/drawing/2014/main" val="399991655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55518698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13576067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61988838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79634474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16528811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139187871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644440408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4169109237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639239547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48289101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49646294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80422974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86645216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25025452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50903086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43886589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033186985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91965831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2777729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836815537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698943987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731023911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55924835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349922654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901677588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87303446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Feedback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Engaged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Targeting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Expired?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 Time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1513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Altice Dominicana - 2018-11-29 18:48:47 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Activa tu Huawei Y5 en #PrepagoAltice y te devolvemos en minutos lo que pagues, durante 12 meses. Además, recibe bonos de internet y minutos al consumir tus recargas por todo un año.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https://scontent.xx.fbcdn.net/v/t1.0-9/s720x720/47094747_2397952860234386_3090446359241687040_o.png?_nc_cat=100&amp;_nc_ht=scontent.xx&amp;oh=e60bddcc9d99c8d7f7cacd0598dfbd01&amp;oe=5CB1171A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9933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7553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7553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0.6355 %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Status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4604261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0621CBA-B610-4DF3-914B-4428130B898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11/26/2018 - 12/02/2018</a:t>
            </a:r>
          </a:p>
        </p:txBody>
      </p:sp>
    </p:spTree>
    <p:extLst>
      <p:ext uri="{BB962C8B-B14F-4D97-AF65-F5344CB8AC3E}">
        <p14:creationId xmlns:p14="http://schemas.microsoft.com/office/powerpoint/2010/main" val="606818358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643ED1D-BF3E-44A9-A3A1-4C0CAE7DE29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All Pages - 18 of 26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E2A0E0AA-2A51-42DA-957B-56655840E85B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59658059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139694">
                  <a:extLst>
                    <a:ext uri="{9D8B030D-6E8A-4147-A177-3AD203B41FA5}">
                      <a16:colId xmlns:a16="http://schemas.microsoft.com/office/drawing/2014/main" val="3522641534"/>
                    </a:ext>
                  </a:extLst>
                </a:gridCol>
                <a:gridCol w="822959">
                  <a:extLst>
                    <a:ext uri="{9D8B030D-6E8A-4147-A177-3AD203B41FA5}">
                      <a16:colId xmlns:a16="http://schemas.microsoft.com/office/drawing/2014/main" val="213565942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05309066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21736253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17982270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438330758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627631218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133908265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242083121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565466927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317048377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9061460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38089517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41619520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26262603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49309210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64451977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82881629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863482599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14477512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21924642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177156098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47721701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738595084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07018955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883460666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103099269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92929229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Feedback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Engaged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Targeting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Expired?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 Time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8386722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Altice Dominicana - 2018-11-29 18:47:17 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Activa tu Alcatel 1 en #PrepagoAltice y te devolvemos en minutos lo que pagues, durante 12 meses. Además, recibe bonos de internet y minutos al consumir tus recargas por todo un año.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https://scontent.xx.fbcdn.net/v/t1.0-9/s720x720/47016280_2397951086901230_7897636737772421120_o.png?_nc_cat=102&amp;_nc_ht=scontent.xx&amp;oh=d8a63488d25dfe8274b74b3bd88f190d&amp;oe=5CAE4FD5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9013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6856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6856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0.5688 %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Status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4493239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05E542B-6D40-484B-AEEB-88169D8A7E8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11/26/2018 - 12/02/2018</a:t>
            </a:r>
          </a:p>
        </p:txBody>
      </p:sp>
    </p:spTree>
    <p:extLst>
      <p:ext uri="{BB962C8B-B14F-4D97-AF65-F5344CB8AC3E}">
        <p14:creationId xmlns:p14="http://schemas.microsoft.com/office/powerpoint/2010/main" val="215107017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8C1E46E-A7AB-4035-A588-C1E40CE6833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All Pages - 19 of 26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D5A558CD-CE21-4093-A90D-0A5C9098F97C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00928506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139694">
                  <a:extLst>
                    <a:ext uri="{9D8B030D-6E8A-4147-A177-3AD203B41FA5}">
                      <a16:colId xmlns:a16="http://schemas.microsoft.com/office/drawing/2014/main" val="930502"/>
                    </a:ext>
                  </a:extLst>
                </a:gridCol>
                <a:gridCol w="822959">
                  <a:extLst>
                    <a:ext uri="{9D8B030D-6E8A-4147-A177-3AD203B41FA5}">
                      <a16:colId xmlns:a16="http://schemas.microsoft.com/office/drawing/2014/main" val="17445711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74264642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54103905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16120594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981947379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81479848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4113912029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66379698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040990947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933618368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404556803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60719584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81154765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710712513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71717306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49266163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11790884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82156224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409221077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57565854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655473573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017459518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785358366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36744443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334567407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421831267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89822233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Feedback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Engaged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Targeting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Expired?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 Time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0493133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Altice Dominicana - 2018-11-29 18:45:46 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Activa tu S21 en #PrepagoAltice y te devolvemos en minutos lo que pagues, durante 12 meses. Además, recibe bonos de internet y minutos al consumir tus recargas por todo un año.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https://scontent.xx.fbcdn.net/v/t1.0-9/s720x720/47144767_2397949640234708_4544697581015400448_o.png?_nc_cat=111&amp;_nc_ht=scontent.xx&amp;oh=ca43249d3bf1dfeb6d2668b9d19aa8b1&amp;oe=5CA4933F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16065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12319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12319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0.6494 %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Status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9250457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850681D-C24F-43EF-B84D-B26ABC6F40C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11/26/2018 - 12/02/2018</a:t>
            </a:r>
          </a:p>
        </p:txBody>
      </p:sp>
    </p:spTree>
    <p:extLst>
      <p:ext uri="{BB962C8B-B14F-4D97-AF65-F5344CB8AC3E}">
        <p14:creationId xmlns:p14="http://schemas.microsoft.com/office/powerpoint/2010/main" val="3239126670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E18EB88-BA25-49D4-9197-856CBE57D80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All Pages - 20 of 26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98935D8F-07CA-4F7B-AD27-010A5E0A2134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44856369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139694">
                  <a:extLst>
                    <a:ext uri="{9D8B030D-6E8A-4147-A177-3AD203B41FA5}">
                      <a16:colId xmlns:a16="http://schemas.microsoft.com/office/drawing/2014/main" val="1345634705"/>
                    </a:ext>
                  </a:extLst>
                </a:gridCol>
                <a:gridCol w="822959">
                  <a:extLst>
                    <a:ext uri="{9D8B030D-6E8A-4147-A177-3AD203B41FA5}">
                      <a16:colId xmlns:a16="http://schemas.microsoft.com/office/drawing/2014/main" val="353541935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87225639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41694543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546932627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37968822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870361578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660588104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171528068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587834481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654036895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23190787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82610688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71626740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69748637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04593430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55945097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14593608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0453625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18831067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9928175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513881739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839454761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5349232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30560742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044309718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643518394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70157620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Feedback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Engaged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Targeting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Expired?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 Time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1621295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Altice Dominicana - 2018-11-29 18:44:15 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Activa tu S11 en #PrepagoAltice y te devolvemos en minutos lo que pagues, durante 12 meses. Además, recibe bonos de internet y minutos al consumir tus recargas por todo un año.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https://scontent.xx.fbcdn.net/v/t1.0-9/s720x720/47297221_2397947566901582_8927660983019634688_o.png?_nc_cat=104&amp;_nc_ht=scontent.xx&amp;oh=8c8fa373db069e4c9b2100b12757011f&amp;oe=5CB1FA1F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7202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5440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5440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0.7721 %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Status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9837172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7F3B73E-4BF8-4B89-9AEE-9B16D850C81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11/26/2018 - 12/02/2018</a:t>
            </a:r>
          </a:p>
        </p:txBody>
      </p:sp>
    </p:spTree>
    <p:extLst>
      <p:ext uri="{BB962C8B-B14F-4D97-AF65-F5344CB8AC3E}">
        <p14:creationId xmlns:p14="http://schemas.microsoft.com/office/powerpoint/2010/main" val="2146950708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99041D9-C26F-4F21-BA26-94E9B035BF9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All Pages - 21 of 26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3F4E9F50-0663-4FF6-A80A-5E2A022B36C6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39214512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139694">
                  <a:extLst>
                    <a:ext uri="{9D8B030D-6E8A-4147-A177-3AD203B41FA5}">
                      <a16:colId xmlns:a16="http://schemas.microsoft.com/office/drawing/2014/main" val="2227617369"/>
                    </a:ext>
                  </a:extLst>
                </a:gridCol>
                <a:gridCol w="822959">
                  <a:extLst>
                    <a:ext uri="{9D8B030D-6E8A-4147-A177-3AD203B41FA5}">
                      <a16:colId xmlns:a16="http://schemas.microsoft.com/office/drawing/2014/main" val="348118192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47280009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53604841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27689504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514833641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8922643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177169055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156523083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927813683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370430067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5129016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50575138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63032959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19225380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04308487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7919710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10106298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284228916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1328250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98844616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864674615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720603277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4056135127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5026046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29392261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250852849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82057877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Feedback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Engaged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Targeting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Expired?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 Time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2567189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Altice Dominicana - 2018-11-29 18:42:06 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Activa tu Alcatel 1066 en #PrepagoAltice y te devolvemos en minutos lo que pagues, durante 12 meses. Además, recibe bonos de internet y minutos al consumir tus recargas por todo un año.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https://scontent.xx.fbcdn.net/v/t1.0-9/s720x720/47089098_2397789520250720_5425897215136628736_o.png?_nc_cat=110&amp;_nc_ht=scontent.xx&amp;oh=b6990843bd03ebeec3080380b656dfe3&amp;oe=5CAA351E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9448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7085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7085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0.4375 %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Status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0933879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DEFBA4A-EA05-431A-82F2-211EDF68685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11/26/2018 - 12/02/2018</a:t>
            </a:r>
          </a:p>
        </p:txBody>
      </p:sp>
    </p:spTree>
    <p:extLst>
      <p:ext uri="{BB962C8B-B14F-4D97-AF65-F5344CB8AC3E}">
        <p14:creationId xmlns:p14="http://schemas.microsoft.com/office/powerpoint/2010/main" val="2820608687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3B98EE5-C2AD-4B52-9E2E-521CC8B9E3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All Pages - 22 of 26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AF62FF77-86D4-4BDE-A944-D86E3ACD059D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71251009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139694">
                  <a:extLst>
                    <a:ext uri="{9D8B030D-6E8A-4147-A177-3AD203B41FA5}">
                      <a16:colId xmlns:a16="http://schemas.microsoft.com/office/drawing/2014/main" val="2963080923"/>
                    </a:ext>
                  </a:extLst>
                </a:gridCol>
                <a:gridCol w="822959">
                  <a:extLst>
                    <a:ext uri="{9D8B030D-6E8A-4147-A177-3AD203B41FA5}">
                      <a16:colId xmlns:a16="http://schemas.microsoft.com/office/drawing/2014/main" val="421405561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78646714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42005093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57722784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51509890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994989287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98303884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833912345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438830524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813701375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83142334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5921307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65114685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83848707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6566998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10822238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20192131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088407503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54131204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53626701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917984856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843019891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4148614935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19292095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684196528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4191651224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416664767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Feedback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Engaged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Targeting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Expired?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 Time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0278013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Altice Dominicana - 2018-11-29 16:45:38 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#TriplePlayAltice combina la más alta velocidad de internet, el mejor entretenimiento y voz digital, desde RD,290 y sin compromiso. 📶📺☎️ ¡Adquiérelo y disfruta tu #NavidadDeAhíAhí!🎄😎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https://scontent.xx.fbcdn.net/v/t1.0-9/p720x720/47319295_2397784203584585_1113492476468920320_o.jpg?_nc_cat=105&amp;_nc_ht=scontent.xx&amp;oh=7a8addb316d64231bf34fd545382512f&amp;oe=5CA55EB6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20243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14453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14453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2.0480 %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4847305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437F42F-9357-4D86-B9BD-2C38199D2FE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11/26/2018 - 12/02/2018</a:t>
            </a:r>
          </a:p>
        </p:txBody>
      </p:sp>
    </p:spTree>
    <p:extLst>
      <p:ext uri="{BB962C8B-B14F-4D97-AF65-F5344CB8AC3E}">
        <p14:creationId xmlns:p14="http://schemas.microsoft.com/office/powerpoint/2010/main" val="285517929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BB7EFF0-0AC4-4CCE-9BC5-3A097D611F0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All Pages - 23 of 26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B928652D-20C8-4B36-AC84-BFBDD7B0CA4F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83599184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139694">
                  <a:extLst>
                    <a:ext uri="{9D8B030D-6E8A-4147-A177-3AD203B41FA5}">
                      <a16:colId xmlns:a16="http://schemas.microsoft.com/office/drawing/2014/main" val="900571146"/>
                    </a:ext>
                  </a:extLst>
                </a:gridCol>
                <a:gridCol w="822959">
                  <a:extLst>
                    <a:ext uri="{9D8B030D-6E8A-4147-A177-3AD203B41FA5}">
                      <a16:colId xmlns:a16="http://schemas.microsoft.com/office/drawing/2014/main" val="221542513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38689725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52212701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936240501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710208276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170716838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4097817816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753257074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739735617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4238563744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15412262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55946960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86139995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04896120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06343591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1290132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40846663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130116137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44417039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50058078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178068043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667412484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625010603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84063400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878391243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5586988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9664989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Feedback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Engaged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Targeting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Expired?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 Time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5414501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Altice Dominicana - 2018-11-29 14:12:01 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¡Los jueves de cine al 2x1 llegaron a #Higüey! 🤩Disfrútalos en el nuevo cine de CARIBBEAN CINEMAS REP DOM en Plaza Taveras Center, solicitando tu código a través del app #MiAltice o enviando un mini-mensaje con CINE al 222. 🎞️📲 #AlticeCinema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https://scontent.xx.fbcdn.net/v/t1.0-9/p720x720/47191765_2397596340270038_5222026331755118592_o.png?_nc_cat=105&amp;_nc_ht=scontent.xx&amp;oh=a67ffc633795a85eae5647ea150de223&amp;oe=5C655045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14092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10723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10723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0.8859 %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0887368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5C44AE6-A047-4CCE-9D65-5F07A8AF158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11/26/2018 - 12/02/2018</a:t>
            </a:r>
          </a:p>
        </p:txBody>
      </p:sp>
    </p:spTree>
    <p:extLst>
      <p:ext uri="{BB962C8B-B14F-4D97-AF65-F5344CB8AC3E}">
        <p14:creationId xmlns:p14="http://schemas.microsoft.com/office/powerpoint/2010/main" val="3638047616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EBF0292-0561-42FB-B6F5-E497F145170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All Pages - 24 of 26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3A3D6368-4DAF-46C2-9099-5669B37056BC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63428932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139694">
                  <a:extLst>
                    <a:ext uri="{9D8B030D-6E8A-4147-A177-3AD203B41FA5}">
                      <a16:colId xmlns:a16="http://schemas.microsoft.com/office/drawing/2014/main" val="4248789329"/>
                    </a:ext>
                  </a:extLst>
                </a:gridCol>
                <a:gridCol w="822959">
                  <a:extLst>
                    <a:ext uri="{9D8B030D-6E8A-4147-A177-3AD203B41FA5}">
                      <a16:colId xmlns:a16="http://schemas.microsoft.com/office/drawing/2014/main" val="230080592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81021007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08496393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12092842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686914856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4291122796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4956896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69234950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20464065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426327069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83291302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9601760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67598502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381729845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93669639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09208691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8788979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002583857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423550792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67511791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687726658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94033030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79792350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81075617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178327233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4045246507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54992294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Feedback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Engaged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Targeting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Expired?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 Time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517682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Altice Dominicana - 2018-11-28 18:57:16 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¡Tu #PrepagoAltice te pone cerquitica, de ahí ahí con toda tu gente! Celebra la #NavidadDeAhíAhí con bonos semanales al acumular desde 100 pesos en llamadas y compra de paqueticos.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https://scontent.xx.fbcdn.net/v/t1.0-9/p720x720/46516209_2396315840398088_748212723489177600_o.jpg?_nc_cat=111&amp;_nc_ht=scontent.xx&amp;oh=bc4526ad2f7ccfaf3cb1278c9e953a54&amp;oe=5CA9C77A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19990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14849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14849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1.3806 %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9939821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BFF2553-F2AD-4D9F-BAE1-8715630DBE6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11/26/2018 - 12/02/2018</a:t>
            </a:r>
          </a:p>
        </p:txBody>
      </p:sp>
    </p:spTree>
    <p:extLst>
      <p:ext uri="{BB962C8B-B14F-4D97-AF65-F5344CB8AC3E}">
        <p14:creationId xmlns:p14="http://schemas.microsoft.com/office/powerpoint/2010/main" val="1155466719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D9A9CE6-183E-4E38-A28D-2E39CA72AFD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All Pages - 25 of 26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37B2DA1B-0512-406B-9FEC-7871C10A2FE5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08149705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139694">
                  <a:extLst>
                    <a:ext uri="{9D8B030D-6E8A-4147-A177-3AD203B41FA5}">
                      <a16:colId xmlns:a16="http://schemas.microsoft.com/office/drawing/2014/main" val="3302142642"/>
                    </a:ext>
                  </a:extLst>
                </a:gridCol>
                <a:gridCol w="822959">
                  <a:extLst>
                    <a:ext uri="{9D8B030D-6E8A-4147-A177-3AD203B41FA5}">
                      <a16:colId xmlns:a16="http://schemas.microsoft.com/office/drawing/2014/main" val="387984494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75402982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53525822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19444487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602647668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326561917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675960181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4093965655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81621531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826193383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82399874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04305237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28752770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515960325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87997552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14340085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17666011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212400646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98171817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29625809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282213415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4247099509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30636067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26860677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22046625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127588658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80943806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Feedback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Engaged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Targeting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Expired?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 Time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187321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Altice Dominicana - 2018-11-28 16:33:50 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Tu #TriplePlayAltice te mantiene cerquitica de toda tu gente, en esta #NavidadDeAhíAhí. 🎄Adquiérelo y elige entre 4 regalos, gratis por 3 meses: minutos gratis, paquetes de canales premium, 20% de descuento en tu renta o aumento de velocidad en tu internet. 😁¡Visítanos o llama al 809-859-6000!🙌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https://scontent.xx.fbcdn.net/v/t1.0-1/p200x200/23755020_1905631059466571_4433864202978075131_n.png?_nc_cat=1&amp;_nc_ht=scontent.xx&amp;oh=64b7d8f414a9a8ae838308d9d670c459&amp;oe=5C9B3357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14503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10907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10907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1.0360 %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1425038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E77AEA7-BF88-424E-B858-3D45343897A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11/26/2018 - 12/02/2018</a:t>
            </a:r>
          </a:p>
        </p:txBody>
      </p:sp>
    </p:spTree>
    <p:extLst>
      <p:ext uri="{BB962C8B-B14F-4D97-AF65-F5344CB8AC3E}">
        <p14:creationId xmlns:p14="http://schemas.microsoft.com/office/powerpoint/2010/main" val="2691891284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513D17A-F32C-4E06-8EE1-646E865252A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All Pages - 26 of 26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DDCE2F65-5006-4A1A-8DCC-F9C1568BDFB4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09991223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139694">
                  <a:extLst>
                    <a:ext uri="{9D8B030D-6E8A-4147-A177-3AD203B41FA5}">
                      <a16:colId xmlns:a16="http://schemas.microsoft.com/office/drawing/2014/main" val="1034388404"/>
                    </a:ext>
                  </a:extLst>
                </a:gridCol>
                <a:gridCol w="822959">
                  <a:extLst>
                    <a:ext uri="{9D8B030D-6E8A-4147-A177-3AD203B41FA5}">
                      <a16:colId xmlns:a16="http://schemas.microsoft.com/office/drawing/2014/main" val="153278963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60643431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84486294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687747358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910911494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19015352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088744044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04902671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884306437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401236888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73258927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09202535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60300178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201869457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418260637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71378972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76193485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764475543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84241522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03341362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408060034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582381633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408664443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99607411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267283444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980203017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01620532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Feedback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Engaged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Targeting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Expired?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 Time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491487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Altice Dominicana - 2018-11-27 23:35:32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¿Calmar las ganas de que llegue el concierto de Romeo? 🎶🎤 ¡Resuelto! Con tu App #AlticeMusic podrás disfrutar del playlist sin consumir tu data y empezar a ensayar para una noche que promete. ¡Pruébala gratis! #AlticeMusic #RomeoConAltice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https://scontent.xx.fbcdn.net/v/t15.5256-10/45497712_210104656569491_589278704241213440_n.jpg?_nc_cat=102&amp;_nc_ht=scontent.xx&amp;oh=24adbdd480bbb96ca521ef91edcebe82&amp;oe=5CA8CFAD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979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2.0520 %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4572538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3AB4449-2AF0-4DA1-968C-58A8283ACA9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11/26/2018 - 12/02/2018</a:t>
            </a:r>
          </a:p>
        </p:txBody>
      </p:sp>
    </p:spTree>
    <p:extLst>
      <p:ext uri="{BB962C8B-B14F-4D97-AF65-F5344CB8AC3E}">
        <p14:creationId xmlns:p14="http://schemas.microsoft.com/office/powerpoint/2010/main" val="445613177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210BADB-A524-4320-A2B7-C209C794EE8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Interactions Distribution | All Pages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E2F60455-88F5-4742-90C3-2D708FB62FDF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737562954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D2BC4D5-D674-441D-BFEB-0A8F6D37CCB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11/26/2018 - 12/02/2018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51548F0-0357-4849-97C4-03CF0D2397B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13686930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D56F49A-8140-4693-A9CD-03A888D16EC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Key Metrics Table | All Pages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0CACA5CE-76B8-495D-A9E8-D8C4E31AEC53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73528469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4188382223"/>
                    </a:ext>
                  </a:extLst>
                </a:gridCol>
                <a:gridCol w="699516">
                  <a:extLst>
                    <a:ext uri="{9D8B030D-6E8A-4147-A177-3AD203B41FA5}">
                      <a16:colId xmlns:a16="http://schemas.microsoft.com/office/drawing/2014/main" val="507993300"/>
                    </a:ext>
                  </a:extLst>
                </a:gridCol>
                <a:gridCol w="699516">
                  <a:extLst>
                    <a:ext uri="{9D8B030D-6E8A-4147-A177-3AD203B41FA5}">
                      <a16:colId xmlns:a16="http://schemas.microsoft.com/office/drawing/2014/main" val="69308354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78728121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62599710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271374797"/>
                    </a:ext>
                  </a:extLst>
                </a:gridCol>
                <a:gridCol w="699516">
                  <a:extLst>
                    <a:ext uri="{9D8B030D-6E8A-4147-A177-3AD203B41FA5}">
                      <a16:colId xmlns:a16="http://schemas.microsoft.com/office/drawing/2014/main" val="651972897"/>
                    </a:ext>
                  </a:extLst>
                </a:gridCol>
                <a:gridCol w="699516">
                  <a:extLst>
                    <a:ext uri="{9D8B030D-6E8A-4147-A177-3AD203B41FA5}">
                      <a16:colId xmlns:a16="http://schemas.microsoft.com/office/drawing/2014/main" val="3845875929"/>
                    </a:ext>
                  </a:extLst>
                </a:gridCol>
                <a:gridCol w="699516">
                  <a:extLst>
                    <a:ext uri="{9D8B030D-6E8A-4147-A177-3AD203B41FA5}">
                      <a16:colId xmlns:a16="http://schemas.microsoft.com/office/drawing/2014/main" val="113572366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6716909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Followers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Images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Carousels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3233341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clarord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125389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593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2296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0.0705 %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0523452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alticedo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152058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474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6820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883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0.1951 %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2236876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viva_rd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46794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198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1778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178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0.1904 %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5434952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windtelecom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7876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384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0.3947 %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3440236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720B32C-6AC4-4494-AF4E-E9B2E0A49DB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11/26/2018 - 12/02/2018</a:t>
            </a:r>
          </a:p>
        </p:txBody>
      </p:sp>
    </p:spTree>
    <p:extLst>
      <p:ext uri="{BB962C8B-B14F-4D97-AF65-F5344CB8AC3E}">
        <p14:creationId xmlns:p14="http://schemas.microsoft.com/office/powerpoint/2010/main" val="1071222928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4534745-0288-4996-B6AE-ABB5E8D240E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Followers Change | All Pages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093270A7-1C7F-4BBB-B3CD-0FB7CC72AC78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4093312286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A281CD4-15CD-4CA1-9B4B-3F603D9196E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11/26/2018 - 12/02/2018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8B305A3-3A2B-4D44-A503-3DFD9344BF1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61237357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85A8209-B7A0-4167-BFDB-E5CC3A4DCC5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Impressions  | All Pages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954E8942-8734-4E14-93D8-DCFDAEFB3917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096155901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B6357DC-0573-4E17-B6CF-3C41A517A9F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11/26/2018 - 12/02/2018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23FB171-2E25-452F-910D-4CF5915DB96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79747105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778E6A0-CB5A-42E3-821C-32B70D3EFA1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Interaction Rate | All Pages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5F5ABE0F-1611-4FFC-9794-FDDC40C8A4DD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4265506770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8075764-4A72-43B0-B701-024A0B7AD49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11/26/2018 - 12/02/2018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6EC5904-EAB5-4C75-A8EA-0772EDE7760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79834566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6CA973A-805E-43DC-9C5A-25C728277ED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Organic Reach by Post Type  | All Pages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B3532C5E-C96B-473A-A4B6-3D85E7C2E909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825394509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3993B5C-B2B8-44A6-829C-FB30B916E2B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11/26/2018 - 12/02/2018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33CAB0B-A6C0-483F-8EFF-6F99902526E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81580086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7C5D28A-F75A-4D40-AB7C-1E60CD6BC6C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All Pages - 1 of 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F8632708-07AE-44BE-8C0F-DC46C0F51CE1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89662151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1507014377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4213583389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629904033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160853612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164395049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34263315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0599462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windtelecom - 2018-12-02 22:12:45 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¡Los tiempos cambian y los regalos también! 🎁😅Cuéntanos en los comentarios cuáles juguetes solías pedir para Navidad. #NavidadWind #InternetWind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https://www.instagram.com/windtelecom/p/Bq5roTfBZx6/media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0.2158 %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Carousel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0172118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clarord - 2018-12-02 22:03:41 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Las chicas del colegio santateresitard completaron su tarea y triunfaron frente al equipo de saintnicolasschool, venciéndolo 2 – 0. #CopaIntercolegialClaro
.
Estos fueron los resultados de esta gran Final de Voleibol Femenino:
1er Lugar: Colegio Santa Teresita
2do Lugar: Colegio Saint Nicolas
3er Lugar: Colegio Padre Fantino
MVP, Mejor jugadora y Mejor ataque: Madeline Guillén 
Mejor bloqueo: Daniela Cavada 
Mejor servicio: Saray Isidor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https://www.instagram.com/p/Bq5ql8LBsB_/media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0.0901 %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Carousel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755264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clarord - 2018-12-02 20:35:04 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¡Sigue el hashtag! No te pierdas la acción de la #CopaIntercolegialClaro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https://www.instagram.com/p/Bq5gc3qBTcf/media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0.1125 %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Carousel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1255020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333F1F1-2725-4AEF-B679-0EF7C7D646E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11/26/2018 - 12/02/2018</a:t>
            </a:r>
          </a:p>
        </p:txBody>
      </p:sp>
    </p:spTree>
    <p:extLst>
      <p:ext uri="{BB962C8B-B14F-4D97-AF65-F5344CB8AC3E}">
        <p14:creationId xmlns:p14="http://schemas.microsoft.com/office/powerpoint/2010/main" val="509316063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3CF2581-7358-4BE9-9827-35929686195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All Pages - 2 of 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9A2A9EB8-0EFC-49FD-BE0A-C5DE6ECB8592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18957043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3919685043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969959663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715108947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946347650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96598221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44833930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0718489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clarord - 2018-12-02 18:59:33 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¡Que empiece la acción! Hoy se juega Voleibol en Santo Domingo para definir quién será el equipo femenino campeón de la #CopaIntercolegialClaro
samsunglatin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https://www.instagram.com/p/Bq5VhRBhiNE/media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0.0646 %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4459132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clarord - 2018-12-02 18:15:11 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Ya inicio la transmisión en vivo de la Final de Voleibol Femenino de la #CopaIntercolegialClaro ¡Mírala en el link de nuestra bio!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https://www.instagram.com/p/Bq5QcQ2B4J6/media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0.0287 %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1748623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viva_rd - 2018-12-02 14:00:05 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Ya llegó esa temporada del año 🙌 ¿A quién le toca disfrazarse de Santa? 🎅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https://www.instagram.com/p/Bq4zP8xnklw/media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0.2970 %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4593953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windtelecom - 2018-12-02 13:03:19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¿Cómo prefieres comunicarte con tus seres queridos en esta época de fiestas?👨‍👩‍👧‍👦🎄 ¿Por teléfono o videllamada? 📱🎥 #NavidadWind #InternetWind #WindVoz #SmartVoice #ComparteSinLimites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https://www.instagram.com/windtelecom/p/Bq4swKiB8do/media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0.3047 %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Carousel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423284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alticedo - 2018-12-02 05:33:50 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Así disfrutamos de una noche de cayenas 🌺 Un concierto que quedará para la historia junto a juanluisguerra, vicentegarcia y coviquintana #AlticeMusic 🎶🙌🏻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https://www.instagram.com/p/Bq35HilhPy1/media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0.2946 %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5765064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0AE242E-8EAD-4D5F-8CD0-AD6EC6E8AE2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11/26/2018 - 12/02/2018</a:t>
            </a:r>
          </a:p>
        </p:txBody>
      </p:sp>
    </p:spTree>
    <p:extLst>
      <p:ext uri="{BB962C8B-B14F-4D97-AF65-F5344CB8AC3E}">
        <p14:creationId xmlns:p14="http://schemas.microsoft.com/office/powerpoint/2010/main" val="457619830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B2F02E8-AE06-4570-8873-2B470188CAF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All Pages - 3 of 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8ECA24F6-8AA4-4091-8F58-9F9603AF5E84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23084874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2206946598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732837182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250578211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739151633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642463978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419157954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7936136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alticedo - 2018-12-02 04:33:59 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A ritmo de merengue salió el maestro juanluisguerra para poner a todo Punta Cana a bailar 🕺🏻💃🎶 #AlticeMusic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https://www.instagram.com/p/Bq3ydsTBdDL/media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382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0.2532 %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Carousel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3533858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alticedo - 2018-12-02 03:40:35 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vicentegarcia con sus letras enamoró a todo el público que cantó con él cada una de sus canciones #AlticeMusic 🎤🎶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https://www.instagram.com/p/Bq3sWhpB6-W/media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0.1670 %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Carousel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3440995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alticedo - 2018-12-02 03:05:16 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Nuestros ganadores viven una experiencia de ahí a ahí con JuanLuisGuerra en esta noche de Cayenas  #AlticeMusic 🌺🎶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https://www.instagram.com/p/Bq3oT5chKIx/media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0.9503 %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Carousel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5268178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alticedo - 2018-12-02 02:06:35 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¡Llegó la tan esperada noche! 🎶 En este pedacito de Punta Cana caerá una Loma de Cayenas 🌺 #AlticeMusic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https://www.instagram.com/p/Bq3hmEhBV10/media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0.1098 %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Carousel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782411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AE9BD44-A73D-4B22-AE5A-41B17873A12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11/26/2018 - 12/02/2018</a:t>
            </a:r>
          </a:p>
        </p:txBody>
      </p:sp>
    </p:spTree>
    <p:extLst>
      <p:ext uri="{BB962C8B-B14F-4D97-AF65-F5344CB8AC3E}">
        <p14:creationId xmlns:p14="http://schemas.microsoft.com/office/powerpoint/2010/main" val="1205239466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0651EDB-697B-4DA9-ADB3-66AC117C204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All Pages - 4 of 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17F4D0D7-AE88-425F-9DD1-EF8F6DBB3252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55689557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36086272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552425298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426868304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722651652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81202052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53091982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5232435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windtelecom - 2018-12-01 20:05:08 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Tienes derecho a obtener toda la información que necesites sobre todos nuestros #ServiciosWind. 📃🔎 Visita el siguiente link para conocer cada uno de los derechos y deberes que necesitas saber al momento de contratar tus servicios de telecomunicaciones: https://wind.com.do/derechos-y-deberes-del-usuario/#DerechosDelUsuario #WindTelecom #Telecomunicaciones #Indotel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https://www.instagram.com/windtelecom/p/Bq24OxeB8bF/media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0.2160 %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2177202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clarord - 2018-12-01 19:00:17 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En #Clarotv tenemos toda la emoción del Beisbol dominicano. Conoce el listado de canales donde se transmiten todos los partidos de la temporada por www.claro.com.do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https://www.instagram.com/p/Bq2wzzKg5P0/media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0.0687 %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5743861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clarord - 2018-12-01 18:29:24 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Revive momentos inolvidables con Christopher Robin, el niño que compartió innumerables aventuras en el bosque de los Cien Acres. Disfruta de la magia de esta película por #Clarovideo en www.clarovideo.com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https://www.instagram.com/p/Bq2tMoNhFQ6/media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0.0303 %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4315554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viva_rd - 2018-12-01 18:00:17 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Tu hogar nunca se encontró mejor 🙌. Las mejores tarifas de teléfonos residenciales están en VIVA 😉. Decide entre recargas o pagos de facturas desde RD9. #VivaMiCasa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https://www.instagram.com/p/Bq2p6v9nWDb/media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0.0321 %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2983919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C636A42-B550-473C-9DDF-320E8510A22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11/26/2018 - 12/02/2018</a:t>
            </a:r>
          </a:p>
        </p:txBody>
      </p:sp>
    </p:spTree>
    <p:extLst>
      <p:ext uri="{BB962C8B-B14F-4D97-AF65-F5344CB8AC3E}">
        <p14:creationId xmlns:p14="http://schemas.microsoft.com/office/powerpoint/2010/main" val="776794533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462B534-3FEC-43BF-8FF1-0E16DFD4284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All Pages - 5 of 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D300B051-162B-4853-BE5F-F86887E793E7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45815649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2638823669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200479688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386824608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71246885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193833811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95089234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6985268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viva_rd - 2018-12-01 17:00:05 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Les informamos los nuevos horarios en los que estaremos laborando a partir de este lunes 3 de Diciembre en nuestra Tienda Churchill. #VivaEstamosDeTuLado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https://www.instagram.com/p/Bq2jDYtnABg/media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0.1048 %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562004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clarord - 2018-12-01 16:55:11 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Mándale toda tu energía a los equipos que van a participar en la final de la #CopaIntercolegialClaro de Voleibol, y creemos juntos el playlist oficial de esta disciplina en #Claromúsica.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https://www.instagram.com/p/Bq2ifcmFyWY/media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0.0527 %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4687568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viva_rd - 2018-12-01 16:25:23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¿Buscando que regalar? Ven a #Megacentro a nuestra gran feria de ofertas que de seguro tu regalo esta aquí. #SantaDominicano #SantaAplatanao #NavidadViva #PlanPrepago #Apperisimo #FeriaVivaenMegacentro #OfertasViva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https://www.instagram.com/p/Bq2fFNVn5ad/media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0.0770 %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9742595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clarord - 2018-12-01 15:55:13 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¡Vive toda las emociones de cada jugada! Acompáñanos este domingo 2 a la final de Voleibol de la #CopaIntercolegialClaro en la transmisión en vivo en nuestra cuenta de Facebook a las 2:00 p.m.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https://www.instagram.com/p/Bq2boPxlMbJ/media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0.0431 %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2583425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B49BE7D-CD04-4911-9108-6BCE73CB168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11/26/2018 - 12/02/2018</a:t>
            </a:r>
          </a:p>
        </p:txBody>
      </p:sp>
    </p:spTree>
    <p:extLst>
      <p:ext uri="{BB962C8B-B14F-4D97-AF65-F5344CB8AC3E}">
        <p14:creationId xmlns:p14="http://schemas.microsoft.com/office/powerpoint/2010/main" val="3904006518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0B0E28C-7F85-436A-8FA6-7A5104DC317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All Pages - 6 of 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15F723B4-4950-49FC-A5C7-A252D1A5E6C2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65707109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2242216334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157416075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850706948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141814909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666186683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8494912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00451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alticedo - 2018-12-01 15:37:21 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🎶😍Nuestros ganadores ya están viviendo una experiencia inolvidable, en camino al gran concierto de Juan Luis Guerra y Vicente García, con #AlticeMusic y samsunglatin. 🎉🎶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https://www.instagram.com/p/Bq2ZlbvBMMK/media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0.1901 %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Carousel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3964650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alticedo - 2018-12-01 14:44:49 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¡Disfruta los estrenos de HBO con #AlticeTV! 📺Todos los sábados de diciembre a las 9:00 p.m., en los canales 504 SD y 481 HD. Si aún no tienes el Paquete Premium HBO MAX, solicítalo al 809-859-6000.📲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https://www.instagram.com/p/Bq2TkoUBV4D/media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0.0651 %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Carousel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898989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alticedo - 2018-12-01 13:24:13 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Con un gran partido entre Tigres y Leones vivimos las emociones de nuestro deporte rey en el Estadio Quisqueya 🙌🏻 Participa en nuestras trivias para que tú también puedas venir #PalPlayConAltice ⚾️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https://www.instagram.com/p/Bq2KO8Vh0j3/media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0.0467 %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2023848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windtelecom - 2018-12-01 13:08:18 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¡Ya #Windy está listo para recibir el último mes del año! 🙌🎄🎉¿Y tú? ¿Desde cuando tienes el arbolito armado? #NavidadWind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https://www.instagram.com/windtelecom/p/Bq2IfytBD2o/media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0.3811 %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4170306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alticedo - 2018-12-01 02:41:09 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Emociones sin límite son las que viven nuestros ganadores que vinieron #PalPlayConAltice a disfrutar de este juego #TLvsLE #AlticeSports ⚾️🙌🏻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https://www.instagram.com/p/Bq1AwV4hiFA/media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0.1349 %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Carousel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7726352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3CC5A6F-49B5-4CC9-9024-56CAE8AB0E1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11/26/2018 - 12/02/2018</a:t>
            </a:r>
          </a:p>
        </p:txBody>
      </p:sp>
    </p:spTree>
    <p:extLst>
      <p:ext uri="{BB962C8B-B14F-4D97-AF65-F5344CB8AC3E}">
        <p14:creationId xmlns:p14="http://schemas.microsoft.com/office/powerpoint/2010/main" val="867961103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79D9DDE-112A-4164-86A4-098FA19CFCE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Stories Table  | All Pages - 1 of 9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20C9413F-850A-438E-9EFC-B77FEA38ABC5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97344319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975104">
                  <a:extLst>
                    <a:ext uri="{9D8B030D-6E8A-4147-A177-3AD203B41FA5}">
                      <a16:colId xmlns:a16="http://schemas.microsoft.com/office/drawing/2014/main" val="1116624940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344619908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2265755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14595612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41787228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57466746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14848667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02418375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39345629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Exits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Forward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Back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5433693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alticedo - 2018-12-02 21:34:31 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@milaurag Nuestros ganadores terminan felices su experiencia inolvidable 🌺🙌🏻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https://scontent.xx.fbcdn.net/v/t51.12442-15/44870596_568605450267562_4138265319716159488_n.jpg?_nc_cat=109&amp;_nc_ht=scontent.xx&amp;oh=b732e20defa5258e90a3093928b73a94&amp;oe=5CA1EC97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2189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2070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1888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303380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alticedo - 2018-12-02 21:34:30 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Nuestros ganadores terminan felices su experiencia inolvidable 🌺🙌🏻 @milaurag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https://scontent.xx.fbcdn.net/v/t51.12442-15/46536450_782821165389637_3841393482249797632_n.jpg?_nc_cat=108&amp;_nc_ht=scontent.xx&amp;oh=9952a78bd6349d90592cd7f7b6b66465&amp;oe=5C6B889D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1981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7159911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alticedo - 2018-12-02 21:34:29 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@milaurag  Nuestros ganadores terminan felices su experiencia inolvidable 🌺🙌🏻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https://scontent.xx.fbcdn.net/v/t51.12442-15/46761709_2308081612600268_6732105698810789888_n.jpg?_nc_cat=105&amp;_nc_ht=scontent.xx&amp;oh=ecd67cc0c11a67ec4fac6e30a144d714&amp;oe=5CA064A1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2377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441033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DEC45CA-D3F3-41FA-A998-B60034DD031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11/26/2018 - 12/02/2018</a:t>
            </a:r>
          </a:p>
        </p:txBody>
      </p:sp>
    </p:spTree>
    <p:extLst>
      <p:ext uri="{BB962C8B-B14F-4D97-AF65-F5344CB8AC3E}">
        <p14:creationId xmlns:p14="http://schemas.microsoft.com/office/powerpoint/2010/main" val="2709029222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AA16AC4-A6F0-482B-BBA1-EF0E079281A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Stories Table  | All Pages - 2 of 9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D104AD18-A29D-44C7-A9A5-8917C1242229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51501457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975104">
                  <a:extLst>
                    <a:ext uri="{9D8B030D-6E8A-4147-A177-3AD203B41FA5}">
                      <a16:colId xmlns:a16="http://schemas.microsoft.com/office/drawing/2014/main" val="3358352724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51746010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6893685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27798880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56112486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49717457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69388645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72476771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22737313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Exits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Forward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Back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2271444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alticedo - 2018-12-02 20:14:32 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Nuestros ganadores terminan felices su experiencia inolvidable 🌺🙌🏻 @luzlizardo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https://scontent.xx.fbcdn.net/v/t51.12442-15/46308573_203516973905983_4089163552781238272_n.jpg?_nc_cat=111&amp;_nc_ht=scontent.xx&amp;oh=91c0bca41baa3db2aaafa7d3452650b5&amp;oe=5C7152C5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2570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1509096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alticedo - 2018-12-02 20:14:31 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Nuestros ganadores terminan felices su experiencia inolvidable 🌺🙌🏻 @luzlizardo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https://scontent.xx.fbcdn.net/v/t51.12442-15/45757460_332022937578508_6851129108122828800_n.jpg?_nc_cat=111&amp;_nc_ht=scontent.xx&amp;oh=8b6bc3d8184aa9d0f1fe1b3f6ed658d6&amp;oe=5CA53229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2563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4104076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alticedo - 2018-12-02 17:23:48 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Nuestros ganadores vivieron una experiencia sin límites 🌺🙌🏻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https://scontent.xx.fbcdn.net/v/t51.12442-15/45476687_560983261029968_6300876637101621248_n.jpg?_nc_cat=109&amp;_nc_ht=scontent.xx&amp;oh=02f253fccf9365854ac60fb931a81245&amp;oe=5CAA70E1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1766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5748649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844FCED-C60D-44EB-99FE-F5DFCD0663D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11/26/2018 - 12/02/2018</a:t>
            </a:r>
          </a:p>
        </p:txBody>
      </p:sp>
    </p:spTree>
    <p:extLst>
      <p:ext uri="{BB962C8B-B14F-4D97-AF65-F5344CB8AC3E}">
        <p14:creationId xmlns:p14="http://schemas.microsoft.com/office/powerpoint/2010/main" val="75243649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A460170-5E90-448F-AC13-5E1FE585F47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Stories Table  | All Pages - 3 of 9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749334B7-B1BE-4C39-9400-C6C8F9DBB18A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69541565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975104">
                  <a:extLst>
                    <a:ext uri="{9D8B030D-6E8A-4147-A177-3AD203B41FA5}">
                      <a16:colId xmlns:a16="http://schemas.microsoft.com/office/drawing/2014/main" val="424629752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107941428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76951966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89614709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38740490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52163564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75859288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14124005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39271193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Exits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Forward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Back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1947963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alticedo - 2018-12-02 05:30:32 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¡Gracias maestro! @juanluisguerra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https://scontent.xx.fbcdn.net/v/t51.12442-15/45527547_370911760321426_96668619932434432_n.jpg?_nc_cat=101&amp;_nc_ht=scontent.xx&amp;oh=079efe79eb7bafbb01ebc19cff482dfe&amp;oe=5CA095AB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1823465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alticedo - 2018-12-02 05:29:11 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n/a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https://scontent.xx.fbcdn.net/v/t51.12442-15/45857335_2055114981177688_4391610717359308800_n.jpg?_nc_cat=111&amp;_nc_ht=scontent.xx&amp;oh=1b933a9249ebe34d8afa933579254696&amp;oe=5CAF9266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9603062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alticedo - 2018-12-02 05:04:24 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@juanluisguerra  Una noche para el recuerdo con 🌺 🌺 🌺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https://scontent.xx.fbcdn.net/v/t51.12442-15/45280904_985669568284371_8391515452341223424_n.jpg?_nc_cat=104&amp;_nc_ht=scontent.xx&amp;oh=ae1b713c76d58b36afccd668fc75e3de&amp;oe=5CB1F73C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2080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0433111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1710C59-AD3F-4929-9ADB-079602C8D19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11/26/2018 - 12/02/2018</a:t>
            </a:r>
          </a:p>
        </p:txBody>
      </p:sp>
    </p:spTree>
    <p:extLst>
      <p:ext uri="{BB962C8B-B14F-4D97-AF65-F5344CB8AC3E}">
        <p14:creationId xmlns:p14="http://schemas.microsoft.com/office/powerpoint/2010/main" val="2896102428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C7A7AEB-49DF-4BF1-A220-9AE9EE1FF73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Stories Table  | All Pages - 4 of 9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5456FE95-A65E-4739-864A-4BA3959A0466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11393671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975104">
                  <a:extLst>
                    <a:ext uri="{9D8B030D-6E8A-4147-A177-3AD203B41FA5}">
                      <a16:colId xmlns:a16="http://schemas.microsoft.com/office/drawing/2014/main" val="2542471307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359181421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11679740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78948205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77285214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9079466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93283205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77873133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32781274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Exits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Forward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Back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1205361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alticedo - 2018-12-02 04:53:53 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Bailando sin límites con @juanluisguerra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https://scontent.xx.fbcdn.net/v/t51.12442-15/46762944_294068407789901_5467481702676824064_n.jpg?_nc_cat=100&amp;_nc_ht=scontent.xx&amp;oh=ac3c7aac48b7cee530ed6316ae302a7b&amp;oe=5C6B3035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2399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2364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0747545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alticedo - 2018-12-02 04:22:07 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Todos cantan al ritmo de @juanluisguerra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https://scontent.xx.fbcdn.net/v/t51.12442-15/45537207_2215341872012657_1259700752431972352_n.jpg?_nc_cat=109&amp;_nc_ht=scontent.xx&amp;oh=e80b586c5cb3c0edd35047e343f7b8ea&amp;oe=5C9E724E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2358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5892987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alticedo - 2018-12-02 04:14:11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🌺🎶🌺🎶🌺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https://scontent.xx.fbcdn.net/v/t51.12442-15/45392128_288671695092394_9011935804804562944_n.jpg?_nc_cat=107&amp;_nc_ht=scontent.xx&amp;oh=14b0b1b400be501684d16f0ace7cf52c&amp;oe=5C9B92C2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2488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6949932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8DEFA20-412F-410B-99D4-4F6A13260C4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11/26/2018 - 12/02/2018</a:t>
            </a:r>
          </a:p>
        </p:txBody>
      </p:sp>
    </p:spTree>
    <p:extLst>
      <p:ext uri="{BB962C8B-B14F-4D97-AF65-F5344CB8AC3E}">
        <p14:creationId xmlns:p14="http://schemas.microsoft.com/office/powerpoint/2010/main" val="3170983636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936CA75-C57D-432E-9829-2DC65FE8018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Stories Table  | All Pages - 5 of 9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6D80C61B-071D-41E3-98B3-8013B2F291E9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80081924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975104">
                  <a:extLst>
                    <a:ext uri="{9D8B030D-6E8A-4147-A177-3AD203B41FA5}">
                      <a16:colId xmlns:a16="http://schemas.microsoft.com/office/drawing/2014/main" val="515950564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31602661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91347507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96054122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68258148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30827643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40723430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09935358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58334929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Exits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Forward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Back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3560319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alticedo - 2018-12-02 04:05:37 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Está lloviendo café en Punta Cana 🎶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https://scontent.xx.fbcdn.net/v/t51.12442-15/46199922_2284997624845389_663853905028841472_n.jpg?_nc_cat=111&amp;_nc_ht=scontent.xx&amp;oh=7cd79df3af803fb542d7a8cd222978fc&amp;oe=5CB1C866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2462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0596576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alticedo - 2018-12-02 03:35:00 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Un video para recordar esta gran noche 📸🌺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https://scontent.xx.fbcdn.net/v/t51.12442-15/45653904_270574283519153_4600024035462479872_n.jpg?_nc_cat=103&amp;_nc_ht=scontent.xx&amp;oh=b6173cf2739724609878b5aafac21f88&amp;oe=5CB1DC48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2581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2558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7961617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alticedo - 2018-12-02 03:30:24 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n/a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https://scontent.xx.fbcdn.net/v/t51.12442-15/46679568_571698173279476_6632937961962864640_n.jpg?_nc_cat=102&amp;_nc_ht=scontent.xx&amp;oh=c55e0b9a813e9578b41715b1deddfdb9&amp;oe=5CAE317F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3446368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07C925B-7EE3-4A44-8E17-9442C9F22D3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11/26/2018 - 12/02/2018</a:t>
            </a:r>
          </a:p>
        </p:txBody>
      </p:sp>
    </p:spTree>
    <p:extLst>
      <p:ext uri="{BB962C8B-B14F-4D97-AF65-F5344CB8AC3E}">
        <p14:creationId xmlns:p14="http://schemas.microsoft.com/office/powerpoint/2010/main" val="3068693948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943E1ED-1B7E-4C22-9821-9E637ABF8E0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Stories Table  | All Pages - 6 of 9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B52935EB-C1AB-4AB2-B318-7D2C665C384B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37006906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975104">
                  <a:extLst>
                    <a:ext uri="{9D8B030D-6E8A-4147-A177-3AD203B41FA5}">
                      <a16:colId xmlns:a16="http://schemas.microsoft.com/office/drawing/2014/main" val="2307790475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181024571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44570439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95498981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93774778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18280622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18654305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24246631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96521151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Exits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Forward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Back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810167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alticedo - 2018-12-02 03:19:36 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n/a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https://scontent.xx.fbcdn.net/v/t51.12442-15/47238862_1263466997124648_8456726829854621696_n.jpg?_nc_cat=107&amp;_nc_ht=scontent.xx&amp;oh=8a560485c06bbb28100877edb25642b8&amp;oe=5C6A6013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8067903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alticedo - 2018-12-02 02:53:25 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n/a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https://scontent.xx.fbcdn.net/v/t51.12442-15/45447020_381444325731179_6015795962331529216_n.jpg?_nc_cat=104&amp;_nc_ht=scontent.xx&amp;oh=4be191221afa82b77abb59d2d2d2e865&amp;oe=5C6DDD28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2697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3315896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alticedo - 2018-12-02 02:43:05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@vicentegarcia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https://scontent.xx.fbcdn.net/v/t51.12442-15/45426933_2167185680200767_8469624565104902144_n.jpg?_nc_cat=105&amp;_nc_ht=scontent.xx&amp;oh=3d8e469e2e0c63ccd54167602401f764&amp;oe=5CA9FBA2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3005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1462270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8D61D9A-F501-465E-8D5F-E0064C4163A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11/26/2018 - 12/02/2018</a:t>
            </a:r>
          </a:p>
        </p:txBody>
      </p:sp>
    </p:spTree>
    <p:extLst>
      <p:ext uri="{BB962C8B-B14F-4D97-AF65-F5344CB8AC3E}">
        <p14:creationId xmlns:p14="http://schemas.microsoft.com/office/powerpoint/2010/main" val="1742659645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0AF7E4D-426F-46D2-892D-DB5DC178A7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Stories Table  | All Pages - 7 of 9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1CC02C4E-BFAD-4BFD-BF4F-417E2B6DC8FC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21329063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975104">
                  <a:extLst>
                    <a:ext uri="{9D8B030D-6E8A-4147-A177-3AD203B41FA5}">
                      <a16:colId xmlns:a16="http://schemas.microsoft.com/office/drawing/2014/main" val="2235139330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93132919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20945937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73124868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46678514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26896379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30233053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98499820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57592211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Exits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Forward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Back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8247743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alticedo - 2018-12-02 02:21:52 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n/a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https://scontent.xx.fbcdn.net/v/t51.12442-15/46805425_582355758885541_4235844829197631488_n.jpg?_nc_cat=106&amp;_nc_ht=scontent.xx&amp;oh=fecc8e5bfff2d8c599d9f51538534f37&amp;oe=5C9E0A3F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2893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2764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9795098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alticedo - 2018-12-02 01:52:38 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nos deleita con sus canciones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https://scontent.xx.fbcdn.net/v/t51.12442-15/44906206_1968898656526274_3737527974598017024_n.jpg?_nc_cat=103&amp;_nc_ht=scontent.xx&amp;oh=06c81513623b922c6ca66a07c47ef4e0&amp;oe=5C9F669D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3258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3005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4762443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alticedo - 2018-12-02 01:40:18 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Esta noche promete 🌺 🌺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https://scontent.xx.fbcdn.net/v/t51.12442-15/45302570_764279610600987_9054531344826105856_n.jpg?_nc_cat=107&amp;_nc_ht=scontent.xx&amp;oh=46faa4e3cce27cd4b8ed17443df66811&amp;oe=5C69594A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3404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3470121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25CBE6C-C83C-4E81-A597-303D6A3C435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11/26/2018 - 12/02/2018</a:t>
            </a:r>
          </a:p>
        </p:txBody>
      </p:sp>
    </p:spTree>
    <p:extLst>
      <p:ext uri="{BB962C8B-B14F-4D97-AF65-F5344CB8AC3E}">
        <p14:creationId xmlns:p14="http://schemas.microsoft.com/office/powerpoint/2010/main" val="3869075700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0603961-6C6E-40E4-8B50-4D4EC0745EC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Stories Table  | All Pages - 8 of 9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FF0A46B1-ACFA-4ECE-BE2A-D09A8ACBA1F6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23703960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975104">
                  <a:extLst>
                    <a:ext uri="{9D8B030D-6E8A-4147-A177-3AD203B41FA5}">
                      <a16:colId xmlns:a16="http://schemas.microsoft.com/office/drawing/2014/main" val="773560080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188334616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81535260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97620357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54728408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51252326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12678463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12083320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72780381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Exits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Forward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Back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1867412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alticedo - 2018-12-02 01:31:50 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n/a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https://scontent.xx.fbcdn.net/v/t51.12442-15/46601368_190331908485132_4006124891303575552_n.jpg?_nc_cat=110&amp;_nc_ht=scontent.xx&amp;oh=5917c56e12559b9ca43462f1343b2890&amp;oe=5C648892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3555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3303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3084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1162477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alticedo - 2018-12-02 01:31:36 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n/a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https://scontent.xx.fbcdn.net/v/t51.12442-15/45366380_2303854103183742_8465591779792519168_n.jpg?_nc_cat=104&amp;_nc_ht=scontent.xx&amp;oh=24c0f3e97ab25bfb993642eefa81945a&amp;oe=5CA71BFF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3732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3485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3165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8532994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alticedo - 2018-12-02 01:31:08 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Estamos esperando por ti para vivir juntos una noche sin límites 🌺🌺🌺🌺🌺🌺🌺🌺🌺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https://scontent.xx.fbcdn.net/v/t51.12442-15/45329579_273461353513851_5966601484232556544_n.jpg?_nc_cat=101&amp;_nc_ht=scontent.xx&amp;oh=b2ce722c80bd723ca1f8b56f8fd4d68b&amp;oe=5C9CEA21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4157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3797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6497153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1FA614A-3709-4E45-B58C-74DD2A46281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11/26/2018 - 12/02/2018</a:t>
            </a:r>
          </a:p>
        </p:txBody>
      </p:sp>
    </p:spTree>
    <p:extLst>
      <p:ext uri="{BB962C8B-B14F-4D97-AF65-F5344CB8AC3E}">
        <p14:creationId xmlns:p14="http://schemas.microsoft.com/office/powerpoint/2010/main" val="35836070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560D7F1-A077-4E8F-B801-E05B1943FEB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Stories Table  | All Pages - 9 of 9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9E3B0E0B-6CF5-49F1-A043-E2FD2255CC0A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79058808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975104">
                  <a:extLst>
                    <a:ext uri="{9D8B030D-6E8A-4147-A177-3AD203B41FA5}">
                      <a16:colId xmlns:a16="http://schemas.microsoft.com/office/drawing/2014/main" val="2637180872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376219091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35409537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24897878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35524508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63710561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85240224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79709829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23418752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Exits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Forward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Back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3034211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alticedo - 2018-12-01 15:16:06 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¡Seguimos disfrutando esta gran experiencia hacia el concierto de Juan Luis Guerra y Vicente García!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https://scontent.xx.fbcdn.net/v/t51.12442-15/45448579_365222050951830_4085292709210750976_n.jpg?_nc_cat=104&amp;_nc_ht=scontent.xx&amp;oh=84174799d99cec52255f0495aebd818f&amp;oe=5CA04666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3789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3343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2670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6200507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1B58416-AC7E-4692-8FDA-6DE3A87BEB5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11/26/2018 - 12/02/2018</a:t>
            </a:r>
          </a:p>
        </p:txBody>
      </p:sp>
    </p:spTree>
    <p:extLst>
      <p:ext uri="{BB962C8B-B14F-4D97-AF65-F5344CB8AC3E}">
        <p14:creationId xmlns:p14="http://schemas.microsoft.com/office/powerpoint/2010/main" val="3526375872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AAC7F3C-ADE3-4F8C-AFC3-2CCD5812207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Key Metrics Table | All Pages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CE919AA2-1223-450A-B920-5EFFD18C1069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66414234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10513">
                  <a:extLst>
                    <a:ext uri="{9D8B030D-6E8A-4147-A177-3AD203B41FA5}">
                      <a16:colId xmlns:a16="http://schemas.microsoft.com/office/drawing/2014/main" val="120241880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72051640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11842041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1398923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48494528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46543257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22022830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79253477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82622862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69095808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5834822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72414953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70317375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31678712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Followers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Own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Retweeted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Replies to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All 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Retweets on Own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 on Own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Replies on Own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Mentions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Response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0050111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@altice_do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479989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295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0.0016 %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4918096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@SomosAlticeDo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48731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0090703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@ClaroRD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435695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282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0.0030 %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80.0 %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1062025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@Viva_RD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94506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0.0025 %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9654920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@windtelecom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13926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0.0065 %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0847254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9BD8C49-9C46-4F3C-8D17-2171C5D10B6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11/26/2018 - 12/02/2018</a:t>
            </a:r>
          </a:p>
        </p:txBody>
      </p:sp>
    </p:spTree>
    <p:extLst>
      <p:ext uri="{BB962C8B-B14F-4D97-AF65-F5344CB8AC3E}">
        <p14:creationId xmlns:p14="http://schemas.microsoft.com/office/powerpoint/2010/main" val="1821661309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0FCC900-A84F-486A-BE39-8D3EBDB9346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Followers Change | All Pages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B098E671-CB4D-403B-B9AD-9C783D282C7C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083464480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AB4C55F-D5B4-43CC-9573-2ECA44133FC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11/26/2018 - 12/02/2018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7DD5C6A-DA33-4342-8C29-8F77AAEE5CC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46415126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3</TotalTime>
  <Words>5856</Words>
  <Application>Microsoft Office PowerPoint</Application>
  <PresentationFormat>On-screen Show (4:3)</PresentationFormat>
  <Paragraphs>2289</Paragraphs>
  <Slides>56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56</vt:i4>
      </vt:variant>
    </vt:vector>
  </HeadingPairs>
  <TitlesOfParts>
    <vt:vector size="59" baseType="lpstr">
      <vt:lpstr>Arial</vt:lpstr>
      <vt:lpstr>Calibri</vt:lpstr>
      <vt:lpstr>quintly_template</vt:lpstr>
      <vt:lpstr>Reporte semanal</vt:lpstr>
      <vt:lpstr>Facebook Key Metrics Table | All Pages - 1 of 2</vt:lpstr>
      <vt:lpstr>Facebook Key Metrics Table | All Pages - 2 of 2</vt:lpstr>
      <vt:lpstr>Facebook Fans Change | All Pages</vt:lpstr>
      <vt:lpstr>Facebook Impressions | All Pages</vt:lpstr>
      <vt:lpstr>Facebook Reach | All Pages</vt:lpstr>
      <vt:lpstr>Facebook Interaction Rate | All Pages</vt:lpstr>
      <vt:lpstr>Facebook Own Posts Table | All Pages - 1 of 26</vt:lpstr>
      <vt:lpstr>Facebook Own Posts Table | All Pages - 2 of 26</vt:lpstr>
      <vt:lpstr>Facebook Own Posts Table | All Pages - 3 of 26</vt:lpstr>
      <vt:lpstr>Facebook Own Posts Table | All Pages - 4 of 26</vt:lpstr>
      <vt:lpstr>Facebook Own Posts Table | All Pages - 5 of 26</vt:lpstr>
      <vt:lpstr>Facebook Own Posts Table | All Pages - 6 of 26</vt:lpstr>
      <vt:lpstr>Facebook Own Posts Table | All Pages - 7 of 26</vt:lpstr>
      <vt:lpstr>Facebook Own Posts Table | All Pages - 8 of 26</vt:lpstr>
      <vt:lpstr>Facebook Own Posts Table | All Pages - 9 of 26</vt:lpstr>
      <vt:lpstr>Facebook Own Posts Table | All Pages - 10 of 26</vt:lpstr>
      <vt:lpstr>Facebook Own Posts Table | All Pages - 11 of 26</vt:lpstr>
      <vt:lpstr>Facebook Own Posts Table | All Pages - 12 of 26</vt:lpstr>
      <vt:lpstr>Facebook Own Posts Table | All Pages - 13 of 26</vt:lpstr>
      <vt:lpstr>Facebook Own Posts Table | All Pages - 14 of 26</vt:lpstr>
      <vt:lpstr>Facebook Own Posts Table | All Pages - 15 of 26</vt:lpstr>
      <vt:lpstr>Facebook Own Posts Table | All Pages - 16 of 26</vt:lpstr>
      <vt:lpstr>Facebook Own Posts Table | All Pages - 17 of 26</vt:lpstr>
      <vt:lpstr>Facebook Own Posts Table | All Pages - 18 of 26</vt:lpstr>
      <vt:lpstr>Facebook Own Posts Table | All Pages - 19 of 26</vt:lpstr>
      <vt:lpstr>Facebook Own Posts Table | All Pages - 20 of 26</vt:lpstr>
      <vt:lpstr>Facebook Own Posts Table | All Pages - 21 of 26</vt:lpstr>
      <vt:lpstr>Facebook Own Posts Table | All Pages - 22 of 26</vt:lpstr>
      <vt:lpstr>Facebook Own Posts Table | All Pages - 23 of 26</vt:lpstr>
      <vt:lpstr>Facebook Own Posts Table | All Pages - 24 of 26</vt:lpstr>
      <vt:lpstr>Facebook Own Posts Table | All Pages - 25 of 26</vt:lpstr>
      <vt:lpstr>Facebook Own Posts Table | All Pages - 26 of 26</vt:lpstr>
      <vt:lpstr>Facebook Interactions Distribution | All Pages</vt:lpstr>
      <vt:lpstr>Instagram Key Metrics Table | All Pages</vt:lpstr>
      <vt:lpstr>Instagram Followers Change | All Pages</vt:lpstr>
      <vt:lpstr>Instagram Impressions  | All Pages</vt:lpstr>
      <vt:lpstr>Instagram Interaction Rate | All Pages</vt:lpstr>
      <vt:lpstr>Instagram Organic Reach by Post Type  | All Pages</vt:lpstr>
      <vt:lpstr>Instagram Posts Table | All Pages - 1 of 6</vt:lpstr>
      <vt:lpstr>Instagram Posts Table | All Pages - 2 of 6</vt:lpstr>
      <vt:lpstr>Instagram Posts Table | All Pages - 3 of 6</vt:lpstr>
      <vt:lpstr>Instagram Posts Table | All Pages - 4 of 6</vt:lpstr>
      <vt:lpstr>Instagram Posts Table | All Pages - 5 of 6</vt:lpstr>
      <vt:lpstr>Instagram Posts Table | All Pages - 6 of 6</vt:lpstr>
      <vt:lpstr>Instagram Stories Table  | All Pages - 1 of 9</vt:lpstr>
      <vt:lpstr>Instagram Stories Table  | All Pages - 2 of 9</vt:lpstr>
      <vt:lpstr>Instagram Stories Table  | All Pages - 3 of 9</vt:lpstr>
      <vt:lpstr>Instagram Stories Table  | All Pages - 4 of 9</vt:lpstr>
      <vt:lpstr>Instagram Stories Table  | All Pages - 5 of 9</vt:lpstr>
      <vt:lpstr>Instagram Stories Table  | All Pages - 6 of 9</vt:lpstr>
      <vt:lpstr>Instagram Stories Table  | All Pages - 7 of 9</vt:lpstr>
      <vt:lpstr>Instagram Stories Table  | All Pages - 8 of 9</vt:lpstr>
      <vt:lpstr>Instagram Stories Table  | All Pages - 9 of 9</vt:lpstr>
      <vt:lpstr>Twitter Key Metrics Table | All Pages</vt:lpstr>
      <vt:lpstr>Twitter Followers Change | All Pages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Reporte semanal</dc:title>
  <dc:creator>Administrator</dc:creator>
  <cp:lastModifiedBy>Administrator</cp:lastModifiedBy>
  <cp:revision>1</cp:revision>
  <dcterms:created xsi:type="dcterms:W3CDTF">2018-12-03T20:50:03Z</dcterms:created>
  <dcterms:modified xsi:type="dcterms:W3CDTF">2018-12-03T20:53:19Z</dcterms:modified>
</cp:coreProperties>
</file>