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Claro RD</c:v>
                </c:pt>
                <c:pt idx="1">
                  <c:v>Altice Dominicana</c:v>
                </c:pt>
                <c:pt idx="2">
                  <c:v>vivaRD</c:v>
                </c:pt>
                <c:pt idx="3">
                  <c:v>WIND telecom</c:v>
                </c:pt>
              </c:strCache>
            </c:strRef>
          </c:cat>
          <c:val>
            <c:numRef>
              <c:f>Sheet1!$A$2:$D$2</c:f>
              <c:numCache>
                <c:formatCode>General</c:formatCode>
                <c:ptCount val="4"/>
                <c:pt idx="0">
                  <c:v>1157675</c:v>
                </c:pt>
                <c:pt idx="1">
                  <c:v>970761</c:v>
                </c:pt>
                <c:pt idx="2">
                  <c:v>446467</c:v>
                </c:pt>
                <c:pt idx="3">
                  <c:v>105000</c:v>
                </c:pt>
              </c:numCache>
            </c:numRef>
          </c:val>
          <c:extLst>
            <c:ext xmlns:c16="http://schemas.microsoft.com/office/drawing/2014/chart" uri="{C3380CC4-5D6E-409C-BE32-E72D297353CC}">
              <c16:uniqueId val="{00000000-29E7-4FD5-9CBD-27060A29EBB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 Dominicana</c:v>
                </c:pt>
              </c:strCache>
            </c:strRef>
          </c:tx>
          <c:spPr>
            <a:solidFill>
              <a:schemeClr val="accent1"/>
            </a:solidFill>
            <a:ln>
              <a:noFill/>
            </a:ln>
            <a:effectLst/>
          </c:spPr>
          <c:invertIfNegative val="0"/>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174</c:v>
                </c:pt>
                <c:pt idx="1">
                  <c:v>82</c:v>
                </c:pt>
                <c:pt idx="2">
                  <c:v>86</c:v>
                </c:pt>
                <c:pt idx="3">
                  <c:v>118</c:v>
                </c:pt>
                <c:pt idx="4">
                  <c:v>95</c:v>
                </c:pt>
                <c:pt idx="5">
                  <c:v>134</c:v>
                </c:pt>
                <c:pt idx="6">
                  <c:v>133</c:v>
                </c:pt>
              </c:numCache>
            </c:numRef>
          </c:val>
          <c:extLst>
            <c:ext xmlns:c16="http://schemas.microsoft.com/office/drawing/2014/chart" uri="{C3380CC4-5D6E-409C-BE32-E72D297353CC}">
              <c16:uniqueId val="{00000000-A0B4-495C-8C2E-BDE005F8AB13}"/>
            </c:ext>
          </c:extLst>
        </c:ser>
        <c:ser>
          <c:idx val="1"/>
          <c:order val="1"/>
          <c:tx>
            <c:strRef>
              <c:f>Sheet1!$C$1</c:f>
              <c:strCache>
                <c:ptCount val="1"/>
                <c:pt idx="0">
                  <c:v>Claro RD</c:v>
                </c:pt>
              </c:strCache>
            </c:strRef>
          </c:tx>
          <c:spPr>
            <a:solidFill>
              <a:schemeClr val="accent2"/>
            </a:solidFill>
            <a:ln>
              <a:noFill/>
            </a:ln>
            <a:effectLst/>
          </c:spPr>
          <c:invertIfNegative val="0"/>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-58</c:v>
                </c:pt>
                <c:pt idx="1">
                  <c:v>-70</c:v>
                </c:pt>
                <c:pt idx="2">
                  <c:v>-96</c:v>
                </c:pt>
                <c:pt idx="3">
                  <c:v>-77</c:v>
                </c:pt>
                <c:pt idx="4">
                  <c:v>-38</c:v>
                </c:pt>
                <c:pt idx="5">
                  <c:v>-38</c:v>
                </c:pt>
                <c:pt idx="6">
                  <c:v>-70</c:v>
                </c:pt>
              </c:numCache>
            </c:numRef>
          </c:val>
          <c:extLst>
            <c:ext xmlns:c16="http://schemas.microsoft.com/office/drawing/2014/chart" uri="{C3380CC4-5D6E-409C-BE32-E72D297353CC}">
              <c16:uniqueId val="{00000001-A0B4-495C-8C2E-BDE005F8AB13}"/>
            </c:ext>
          </c:extLst>
        </c:ser>
        <c:ser>
          <c:idx val="2"/>
          <c:order val="2"/>
          <c:tx>
            <c:strRef>
              <c:f>Sheet1!$D$1</c:f>
              <c:strCache>
                <c:ptCount val="1"/>
                <c:pt idx="0">
                  <c:v>vivaRD</c:v>
                </c:pt>
              </c:strCache>
            </c:strRef>
          </c:tx>
          <c:spPr>
            <a:solidFill>
              <a:schemeClr val="accent3"/>
            </a:solidFill>
            <a:ln>
              <a:noFill/>
            </a:ln>
            <a:effectLst/>
          </c:spPr>
          <c:invertIfNegative val="0"/>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Sheet1!$D$2:$D$8</c:f>
              <c:numCache>
                <c:formatCode>General</c:formatCode>
                <c:ptCount val="7"/>
                <c:pt idx="0">
                  <c:v>-22</c:v>
                </c:pt>
                <c:pt idx="1">
                  <c:v>-36</c:v>
                </c:pt>
                <c:pt idx="2">
                  <c:v>-42</c:v>
                </c:pt>
                <c:pt idx="3">
                  <c:v>-22</c:v>
                </c:pt>
                <c:pt idx="4">
                  <c:v>-20</c:v>
                </c:pt>
                <c:pt idx="5">
                  <c:v>-10</c:v>
                </c:pt>
                <c:pt idx="6">
                  <c:v>-23</c:v>
                </c:pt>
              </c:numCache>
            </c:numRef>
          </c:val>
          <c:extLst>
            <c:ext xmlns:c16="http://schemas.microsoft.com/office/drawing/2014/chart" uri="{C3380CC4-5D6E-409C-BE32-E72D297353CC}">
              <c16:uniqueId val="{00000002-A0B4-495C-8C2E-BDE005F8AB13}"/>
            </c:ext>
          </c:extLst>
        </c:ser>
        <c:ser>
          <c:idx val="3"/>
          <c:order val="3"/>
          <c:tx>
            <c:strRef>
              <c:f>Sheet1!$E$1</c:f>
              <c:strCache>
                <c:ptCount val="1"/>
                <c:pt idx="0">
                  <c:v>WIND telecom</c:v>
                </c:pt>
              </c:strCache>
            </c:strRef>
          </c:tx>
          <c:spPr>
            <a:solidFill>
              <a:schemeClr val="accent4"/>
            </a:solidFill>
            <a:ln>
              <a:noFill/>
            </a:ln>
            <a:effectLst/>
          </c:spPr>
          <c:invertIfNegative val="0"/>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Sheet1!$E$2:$E$8</c:f>
              <c:numCache>
                <c:formatCode>General</c:formatCode>
                <c:ptCount val="7"/>
                <c:pt idx="0">
                  <c:v>47</c:v>
                </c:pt>
                <c:pt idx="1">
                  <c:v>32</c:v>
                </c:pt>
                <c:pt idx="2">
                  <c:v>44</c:v>
                </c:pt>
                <c:pt idx="3">
                  <c:v>39</c:v>
                </c:pt>
                <c:pt idx="4">
                  <c:v>20</c:v>
                </c:pt>
                <c:pt idx="5">
                  <c:v>36</c:v>
                </c:pt>
                <c:pt idx="6">
                  <c:v>22</c:v>
                </c:pt>
              </c:numCache>
            </c:numRef>
          </c:val>
          <c:extLst>
            <c:ext xmlns:c16="http://schemas.microsoft.com/office/drawing/2014/chart" uri="{C3380CC4-5D6E-409C-BE32-E72D297353CC}">
              <c16:uniqueId val="{00000003-A0B4-495C-8C2E-BDE005F8AB13}"/>
            </c:ext>
          </c:extLst>
        </c:ser>
        <c:dLbls>
          <c:showLegendKey val="0"/>
          <c:showVal val="0"/>
          <c:showCatName val="0"/>
          <c:showSerName val="0"/>
          <c:showPercent val="0"/>
          <c:showBubbleSize val="0"/>
        </c:dLbls>
        <c:gapWidth val="219"/>
        <c:overlap val="-27"/>
        <c:axId val="363332408"/>
        <c:axId val="363334048"/>
      </c:barChart>
      <c:dateAx>
        <c:axId val="36333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4048"/>
        <c:crosses val="autoZero"/>
        <c:auto val="1"/>
        <c:lblOffset val="100"/>
        <c:baseTimeUnit val="days"/>
      </c:dateAx>
      <c:valAx>
        <c:axId val="36333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3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Retweets</c:v>
                </c:pt>
              </c:strCache>
            </c:strRef>
          </c:tx>
          <c:spPr>
            <a:solidFill>
              <a:schemeClr val="accent1"/>
            </a:solidFill>
            <a:ln>
              <a:noFill/>
            </a:ln>
            <a:effectLst/>
          </c:spPr>
          <c:invertIfNegative val="0"/>
          <c:cat>
            <c:strRef>
              <c:f>Sheet1!$A$2:$A$6</c:f>
              <c:strCache>
                <c:ptCount val="5"/>
                <c:pt idx="0">
                  <c:v>@altice_do</c:v>
                </c:pt>
                <c:pt idx="1">
                  <c:v>@SomosAlticeDo</c:v>
                </c:pt>
                <c:pt idx="2">
                  <c:v>@ClaroRD</c:v>
                </c:pt>
                <c:pt idx="3">
                  <c:v>@Viva_RD</c:v>
                </c:pt>
                <c:pt idx="4">
                  <c:v>@windtelecom</c:v>
                </c:pt>
              </c:strCache>
            </c:strRef>
          </c:cat>
          <c:val>
            <c:numRef>
              <c:f>Sheet1!$B$2:$B$6</c:f>
              <c:numCache>
                <c:formatCode>General</c:formatCode>
                <c:ptCount val="5"/>
                <c:pt idx="0">
                  <c:v>15</c:v>
                </c:pt>
                <c:pt idx="1">
                  <c:v>0</c:v>
                </c:pt>
                <c:pt idx="2">
                  <c:v>19</c:v>
                </c:pt>
                <c:pt idx="3">
                  <c:v>6</c:v>
                </c:pt>
                <c:pt idx="4">
                  <c:v>2</c:v>
                </c:pt>
              </c:numCache>
            </c:numRef>
          </c:val>
          <c:extLst>
            <c:ext xmlns:c16="http://schemas.microsoft.com/office/drawing/2014/chart" uri="{C3380CC4-5D6E-409C-BE32-E72D297353CC}">
              <c16:uniqueId val="{00000000-ACDB-480F-888F-BE0EC1CC547D}"/>
            </c:ext>
          </c:extLst>
        </c:ser>
        <c:ser>
          <c:idx val="1"/>
          <c:order val="1"/>
          <c:tx>
            <c:strRef>
              <c:f>Sheet1!$C$1</c:f>
              <c:strCache>
                <c:ptCount val="1"/>
                <c:pt idx="0">
                  <c:v>Likes</c:v>
                </c:pt>
              </c:strCache>
            </c:strRef>
          </c:tx>
          <c:spPr>
            <a:solidFill>
              <a:schemeClr val="accent2"/>
            </a:solidFill>
            <a:ln>
              <a:noFill/>
            </a:ln>
            <a:effectLst/>
          </c:spPr>
          <c:invertIfNegative val="0"/>
          <c:cat>
            <c:strRef>
              <c:f>Sheet1!$A$2:$A$6</c:f>
              <c:strCache>
                <c:ptCount val="5"/>
                <c:pt idx="0">
                  <c:v>@altice_do</c:v>
                </c:pt>
                <c:pt idx="1">
                  <c:v>@SomosAlticeDo</c:v>
                </c:pt>
                <c:pt idx="2">
                  <c:v>@ClaroRD</c:v>
                </c:pt>
                <c:pt idx="3">
                  <c:v>@Viva_RD</c:v>
                </c:pt>
                <c:pt idx="4">
                  <c:v>@windtelecom</c:v>
                </c:pt>
              </c:strCache>
            </c:strRef>
          </c:cat>
          <c:val>
            <c:numRef>
              <c:f>Sheet1!$C$2:$C$6</c:f>
              <c:numCache>
                <c:formatCode>General</c:formatCode>
                <c:ptCount val="5"/>
                <c:pt idx="0">
                  <c:v>77</c:v>
                </c:pt>
                <c:pt idx="1">
                  <c:v>0</c:v>
                </c:pt>
                <c:pt idx="2">
                  <c:v>172</c:v>
                </c:pt>
                <c:pt idx="3">
                  <c:v>43</c:v>
                </c:pt>
                <c:pt idx="4">
                  <c:v>16</c:v>
                </c:pt>
              </c:numCache>
            </c:numRef>
          </c:val>
          <c:extLst>
            <c:ext xmlns:c16="http://schemas.microsoft.com/office/drawing/2014/chart" uri="{C3380CC4-5D6E-409C-BE32-E72D297353CC}">
              <c16:uniqueId val="{00000001-ACDB-480F-888F-BE0EC1CC547D}"/>
            </c:ext>
          </c:extLst>
        </c:ser>
        <c:ser>
          <c:idx val="2"/>
          <c:order val="2"/>
          <c:tx>
            <c:strRef>
              <c:f>Sheet1!$D$1</c:f>
              <c:strCache>
                <c:ptCount val="1"/>
                <c:pt idx="0">
                  <c:v>Replies</c:v>
                </c:pt>
              </c:strCache>
            </c:strRef>
          </c:tx>
          <c:spPr>
            <a:solidFill>
              <a:schemeClr val="accent3"/>
            </a:solidFill>
            <a:ln>
              <a:noFill/>
            </a:ln>
            <a:effectLst/>
          </c:spPr>
          <c:invertIfNegative val="0"/>
          <c:cat>
            <c:strRef>
              <c:f>Sheet1!$A$2:$A$6</c:f>
              <c:strCache>
                <c:ptCount val="5"/>
                <c:pt idx="0">
                  <c:v>@altice_do</c:v>
                </c:pt>
                <c:pt idx="1">
                  <c:v>@SomosAlticeDo</c:v>
                </c:pt>
                <c:pt idx="2">
                  <c:v>@ClaroRD</c:v>
                </c:pt>
                <c:pt idx="3">
                  <c:v>@Viva_RD</c:v>
                </c:pt>
                <c:pt idx="4">
                  <c:v>@windtelecom</c:v>
                </c:pt>
              </c:strCache>
            </c:strRef>
          </c:cat>
          <c:val>
            <c:numRef>
              <c:f>Sheet1!$D$2:$D$6</c:f>
              <c:numCache>
                <c:formatCode>General</c:formatCode>
                <c:ptCount val="5"/>
                <c:pt idx="0">
                  <c:v>18</c:v>
                </c:pt>
                <c:pt idx="1">
                  <c:v>0</c:v>
                </c:pt>
                <c:pt idx="2">
                  <c:v>11</c:v>
                </c:pt>
                <c:pt idx="3">
                  <c:v>3</c:v>
                </c:pt>
                <c:pt idx="4">
                  <c:v>1</c:v>
                </c:pt>
              </c:numCache>
            </c:numRef>
          </c:val>
          <c:extLst>
            <c:ext xmlns:c16="http://schemas.microsoft.com/office/drawing/2014/chart" uri="{C3380CC4-5D6E-409C-BE32-E72D297353CC}">
              <c16:uniqueId val="{00000002-ACDB-480F-888F-BE0EC1CC547D}"/>
            </c:ext>
          </c:extLst>
        </c:ser>
        <c:dLbls>
          <c:showLegendKey val="0"/>
          <c:showVal val="0"/>
          <c:showCatName val="0"/>
          <c:showSerName val="0"/>
          <c:showPercent val="0"/>
          <c:showBubbleSize val="0"/>
        </c:dLbls>
        <c:gapWidth val="150"/>
        <c:overlap val="100"/>
        <c:axId val="291130928"/>
        <c:axId val="291135520"/>
      </c:barChart>
      <c:catAx>
        <c:axId val="29113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35520"/>
        <c:crosses val="autoZero"/>
        <c:auto val="1"/>
        <c:lblAlgn val="ctr"/>
        <c:lblOffset val="100"/>
        <c:noMultiLvlLbl val="0"/>
      </c:catAx>
      <c:valAx>
        <c:axId val="29113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3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@altice_do</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13</c:v>
                </c:pt>
                <c:pt idx="1">
                  <c:v>22</c:v>
                </c:pt>
                <c:pt idx="2">
                  <c:v>13</c:v>
                </c:pt>
                <c:pt idx="3">
                  <c:v>23</c:v>
                </c:pt>
                <c:pt idx="4">
                  <c:v>11</c:v>
                </c:pt>
                <c:pt idx="5">
                  <c:v>7</c:v>
                </c:pt>
                <c:pt idx="6">
                  <c:v>15</c:v>
                </c:pt>
              </c:numCache>
            </c:numRef>
          </c:val>
          <c:smooth val="0"/>
          <c:extLst>
            <c:ext xmlns:c16="http://schemas.microsoft.com/office/drawing/2014/chart" uri="{C3380CC4-5D6E-409C-BE32-E72D297353CC}">
              <c16:uniqueId val="{00000000-87E1-426A-9951-A45CC39577AF}"/>
            </c:ext>
          </c:extLst>
        </c:ser>
        <c:ser>
          <c:idx val="1"/>
          <c:order val="1"/>
          <c:tx>
            <c:strRef>
              <c:f>Sheet1!$C$1</c:f>
              <c:strCache>
                <c:ptCount val="1"/>
                <c:pt idx="0">
                  <c:v>@SomosAlticeDo</c:v>
                </c:pt>
              </c:strCache>
            </c:strRef>
          </c:tx>
          <c:spPr>
            <a:ln w="28575" cap="rnd">
              <a:solidFill>
                <a:schemeClr val="accent2"/>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-1</c:v>
                </c:pt>
                <c:pt idx="1">
                  <c:v>0</c:v>
                </c:pt>
                <c:pt idx="2">
                  <c:v>0</c:v>
                </c:pt>
                <c:pt idx="3">
                  <c:v>7</c:v>
                </c:pt>
                <c:pt idx="4">
                  <c:v>2</c:v>
                </c:pt>
                <c:pt idx="5">
                  <c:v>6</c:v>
                </c:pt>
                <c:pt idx="6">
                  <c:v>3</c:v>
                </c:pt>
              </c:numCache>
            </c:numRef>
          </c:val>
          <c:smooth val="0"/>
          <c:extLst>
            <c:ext xmlns:c16="http://schemas.microsoft.com/office/drawing/2014/chart" uri="{C3380CC4-5D6E-409C-BE32-E72D297353CC}">
              <c16:uniqueId val="{00000001-87E1-426A-9951-A45CC39577AF}"/>
            </c:ext>
          </c:extLst>
        </c:ser>
        <c:ser>
          <c:idx val="2"/>
          <c:order val="2"/>
          <c:tx>
            <c:strRef>
              <c:f>Sheet1!$D$1</c:f>
              <c:strCache>
                <c:ptCount val="1"/>
                <c:pt idx="0">
                  <c:v>@ClaroRD</c:v>
                </c:pt>
              </c:strCache>
            </c:strRef>
          </c:tx>
          <c:spPr>
            <a:ln w="28575" cap="rnd">
              <a:solidFill>
                <a:schemeClr val="accent3"/>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Sheet1!$D$2:$D$8</c:f>
              <c:numCache>
                <c:formatCode>General</c:formatCode>
                <c:ptCount val="7"/>
                <c:pt idx="0">
                  <c:v>5</c:v>
                </c:pt>
                <c:pt idx="1">
                  <c:v>17</c:v>
                </c:pt>
                <c:pt idx="2">
                  <c:v>15</c:v>
                </c:pt>
                <c:pt idx="3">
                  <c:v>11</c:v>
                </c:pt>
                <c:pt idx="4">
                  <c:v>-1</c:v>
                </c:pt>
                <c:pt idx="5">
                  <c:v>12</c:v>
                </c:pt>
                <c:pt idx="6">
                  <c:v>2</c:v>
                </c:pt>
              </c:numCache>
            </c:numRef>
          </c:val>
          <c:smooth val="0"/>
          <c:extLst>
            <c:ext xmlns:c16="http://schemas.microsoft.com/office/drawing/2014/chart" uri="{C3380CC4-5D6E-409C-BE32-E72D297353CC}">
              <c16:uniqueId val="{00000002-87E1-426A-9951-A45CC39577AF}"/>
            </c:ext>
          </c:extLst>
        </c:ser>
        <c:ser>
          <c:idx val="3"/>
          <c:order val="3"/>
          <c:tx>
            <c:strRef>
              <c:f>Sheet1!$E$1</c:f>
              <c:strCache>
                <c:ptCount val="1"/>
                <c:pt idx="0">
                  <c:v>@Viva_RD</c:v>
                </c:pt>
              </c:strCache>
            </c:strRef>
          </c:tx>
          <c:spPr>
            <a:ln w="28575" cap="rnd">
              <a:solidFill>
                <a:schemeClr val="accent4"/>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Sheet1!$E$2:$E$8</c:f>
              <c:numCache>
                <c:formatCode>General</c:formatCode>
                <c:ptCount val="7"/>
                <c:pt idx="0">
                  <c:v>3</c:v>
                </c:pt>
                <c:pt idx="1">
                  <c:v>6</c:v>
                </c:pt>
                <c:pt idx="2">
                  <c:v>0</c:v>
                </c:pt>
                <c:pt idx="3">
                  <c:v>1</c:v>
                </c:pt>
                <c:pt idx="4">
                  <c:v>-6</c:v>
                </c:pt>
                <c:pt idx="5">
                  <c:v>6</c:v>
                </c:pt>
                <c:pt idx="6">
                  <c:v>-5</c:v>
                </c:pt>
              </c:numCache>
            </c:numRef>
          </c:val>
          <c:smooth val="0"/>
          <c:extLst>
            <c:ext xmlns:c16="http://schemas.microsoft.com/office/drawing/2014/chart" uri="{C3380CC4-5D6E-409C-BE32-E72D297353CC}">
              <c16:uniqueId val="{00000003-87E1-426A-9951-A45CC39577AF}"/>
            </c:ext>
          </c:extLst>
        </c:ser>
        <c:ser>
          <c:idx val="4"/>
          <c:order val="4"/>
          <c:tx>
            <c:strRef>
              <c:f>Sheet1!$F$1</c:f>
              <c:strCache>
                <c:ptCount val="1"/>
                <c:pt idx="0">
                  <c:v>@windtelecom</c:v>
                </c:pt>
              </c:strCache>
            </c:strRef>
          </c:tx>
          <c:spPr>
            <a:ln w="28575" cap="rnd">
              <a:solidFill>
                <a:schemeClr val="accent5"/>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Sheet1!$F$2:$F$8</c:f>
              <c:numCache>
                <c:formatCode>General</c:formatCode>
                <c:ptCount val="7"/>
                <c:pt idx="0">
                  <c:v>0</c:v>
                </c:pt>
                <c:pt idx="1">
                  <c:v>1</c:v>
                </c:pt>
                <c:pt idx="2">
                  <c:v>3</c:v>
                </c:pt>
                <c:pt idx="3">
                  <c:v>2</c:v>
                </c:pt>
                <c:pt idx="4">
                  <c:v>-3</c:v>
                </c:pt>
                <c:pt idx="5">
                  <c:v>-1</c:v>
                </c:pt>
                <c:pt idx="6">
                  <c:v>0</c:v>
                </c:pt>
              </c:numCache>
            </c:numRef>
          </c:val>
          <c:smooth val="0"/>
          <c:extLst>
            <c:ext xmlns:c16="http://schemas.microsoft.com/office/drawing/2014/chart" uri="{C3380CC4-5D6E-409C-BE32-E72D297353CC}">
              <c16:uniqueId val="{00000004-87E1-426A-9951-A45CC39577AF}"/>
            </c:ext>
          </c:extLst>
        </c:ser>
        <c:dLbls>
          <c:showLegendKey val="0"/>
          <c:showVal val="0"/>
          <c:showCatName val="0"/>
          <c:showSerName val="0"/>
          <c:showPercent val="0"/>
          <c:showBubbleSize val="0"/>
        </c:dLbls>
        <c:smooth val="0"/>
        <c:axId val="368182832"/>
        <c:axId val="368183160"/>
      </c:lineChart>
      <c:dateAx>
        <c:axId val="368182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83160"/>
        <c:crosses val="autoZero"/>
        <c:auto val="1"/>
        <c:lblOffset val="100"/>
        <c:baseTimeUnit val="days"/>
      </c:dateAx>
      <c:valAx>
        <c:axId val="3681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18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alticedo</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0.195436363611</c:v>
                </c:pt>
                <c:pt idx="1">
                  <c:v>0</c:v>
                </c:pt>
                <c:pt idx="2">
                  <c:v>7.4601172916921005E-2</c:v>
                </c:pt>
              </c:numCache>
            </c:numRef>
          </c:val>
          <c:extLst>
            <c:ext xmlns:c16="http://schemas.microsoft.com/office/drawing/2014/chart" uri="{C3380CC4-5D6E-409C-BE32-E72D297353CC}">
              <c16:uniqueId val="{00000000-BCD0-4CC7-9197-90212520F8DE}"/>
            </c:ext>
          </c:extLst>
        </c:ser>
        <c:ser>
          <c:idx val="1"/>
          <c:order val="1"/>
          <c:tx>
            <c:strRef>
              <c:f>Sheet1!$C$1</c:f>
              <c:strCache>
                <c:ptCount val="1"/>
                <c:pt idx="0">
                  <c:v>clarord</c:v>
                </c:pt>
              </c:strCache>
            </c:strRef>
          </c:tx>
          <c:spPr>
            <a:solidFill>
              <a:schemeClr val="accent2"/>
            </a:solidFill>
            <a:ln>
              <a:noFill/>
            </a:ln>
            <a:effectLst/>
          </c:spPr>
          <c:invertIfNegative val="0"/>
          <c:cat>
            <c:strRef>
              <c:f>Sheet1!$A$2:$A$4</c:f>
              <c:strCache>
                <c:ptCount val="3"/>
                <c:pt idx="0">
                  <c:v>Images</c:v>
                </c:pt>
                <c:pt idx="1">
                  <c:v>Videos</c:v>
                </c:pt>
                <c:pt idx="2">
                  <c:v>Carousels</c:v>
                </c:pt>
              </c:strCache>
            </c:strRef>
          </c:cat>
          <c:val>
            <c:numRef>
              <c:f>Sheet1!$C$2:$C$4</c:f>
              <c:numCache>
                <c:formatCode>General</c:formatCode>
                <c:ptCount val="3"/>
                <c:pt idx="0">
                  <c:v>6.0279907912991003E-2</c:v>
                </c:pt>
                <c:pt idx="1">
                  <c:v>3.6525561859495001E-2</c:v>
                </c:pt>
                <c:pt idx="2">
                  <c:v>5.2203679931535997E-2</c:v>
                </c:pt>
              </c:numCache>
            </c:numRef>
          </c:val>
          <c:extLst>
            <c:ext xmlns:c16="http://schemas.microsoft.com/office/drawing/2014/chart" uri="{C3380CC4-5D6E-409C-BE32-E72D297353CC}">
              <c16:uniqueId val="{00000001-BCD0-4CC7-9197-90212520F8DE}"/>
            </c:ext>
          </c:extLst>
        </c:ser>
        <c:ser>
          <c:idx val="2"/>
          <c:order val="2"/>
          <c:tx>
            <c:strRef>
              <c:f>Sheet1!$D$1</c:f>
              <c:strCache>
                <c:ptCount val="1"/>
                <c:pt idx="0">
                  <c:v>viva_rd</c:v>
                </c:pt>
              </c:strCache>
            </c:strRef>
          </c:tx>
          <c:spPr>
            <a:solidFill>
              <a:schemeClr val="accent3"/>
            </a:solidFill>
            <a:ln>
              <a:noFill/>
            </a:ln>
            <a:effectLst/>
          </c:spPr>
          <c:invertIfNegative val="0"/>
          <c:cat>
            <c:strRef>
              <c:f>Sheet1!$A$2:$A$4</c:f>
              <c:strCache>
                <c:ptCount val="3"/>
                <c:pt idx="0">
                  <c:v>Images</c:v>
                </c:pt>
                <c:pt idx="1">
                  <c:v>Videos</c:v>
                </c:pt>
                <c:pt idx="2">
                  <c:v>Carousels</c:v>
                </c:pt>
              </c:strCache>
            </c:strRef>
          </c:cat>
          <c:val>
            <c:numRef>
              <c:f>Sheet1!$D$2:$D$4</c:f>
              <c:numCache>
                <c:formatCode>General</c:formatCode>
                <c:ptCount val="3"/>
                <c:pt idx="0">
                  <c:v>0.18117286442585001</c:v>
                </c:pt>
                <c:pt idx="1">
                  <c:v>0.13671178088706001</c:v>
                </c:pt>
                <c:pt idx="2">
                  <c:v>0.24693005659368</c:v>
                </c:pt>
              </c:numCache>
            </c:numRef>
          </c:val>
          <c:extLst>
            <c:ext xmlns:c16="http://schemas.microsoft.com/office/drawing/2014/chart" uri="{C3380CC4-5D6E-409C-BE32-E72D297353CC}">
              <c16:uniqueId val="{00000002-BCD0-4CC7-9197-90212520F8DE}"/>
            </c:ext>
          </c:extLst>
        </c:ser>
        <c:ser>
          <c:idx val="3"/>
          <c:order val="3"/>
          <c:tx>
            <c:strRef>
              <c:f>Sheet1!$E$1</c:f>
              <c:strCache>
                <c:ptCount val="1"/>
                <c:pt idx="0">
                  <c:v>windtelecom</c:v>
                </c:pt>
              </c:strCache>
            </c:strRef>
          </c:tx>
          <c:spPr>
            <a:solidFill>
              <a:schemeClr val="accent4"/>
            </a:solidFill>
            <a:ln>
              <a:noFill/>
            </a:ln>
            <a:effectLst/>
          </c:spPr>
          <c:invertIfNegative val="0"/>
          <c:cat>
            <c:strRef>
              <c:f>Sheet1!$A$2:$A$4</c:f>
              <c:strCache>
                <c:ptCount val="3"/>
                <c:pt idx="0">
                  <c:v>Images</c:v>
                </c:pt>
                <c:pt idx="1">
                  <c:v>Videos</c:v>
                </c:pt>
                <c:pt idx="2">
                  <c:v>Carousels</c:v>
                </c:pt>
              </c:strCache>
            </c:strRef>
          </c:cat>
          <c:val>
            <c:numRef>
              <c:f>Sheet1!$E$2:$E$4</c:f>
              <c:numCache>
                <c:formatCode>General</c:formatCode>
                <c:ptCount val="3"/>
                <c:pt idx="0">
                  <c:v>0.60013274284913998</c:v>
                </c:pt>
                <c:pt idx="1">
                  <c:v>0.28797494392050998</c:v>
                </c:pt>
                <c:pt idx="2">
                  <c:v>0.38782962133139998</c:v>
                </c:pt>
              </c:numCache>
            </c:numRef>
          </c:val>
          <c:extLst>
            <c:ext xmlns:c16="http://schemas.microsoft.com/office/drawing/2014/chart" uri="{C3380CC4-5D6E-409C-BE32-E72D297353CC}">
              <c16:uniqueId val="{00000003-BCD0-4CC7-9197-90212520F8DE}"/>
            </c:ext>
          </c:extLst>
        </c:ser>
        <c:dLbls>
          <c:showLegendKey val="0"/>
          <c:showVal val="0"/>
          <c:showCatName val="0"/>
          <c:showSerName val="0"/>
          <c:showPercent val="0"/>
          <c:showBubbleSize val="0"/>
        </c:dLbls>
        <c:gapWidth val="219"/>
        <c:overlap val="-27"/>
        <c:axId val="356576192"/>
        <c:axId val="356574224"/>
      </c:barChart>
      <c:catAx>
        <c:axId val="356576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74224"/>
        <c:crosses val="autoZero"/>
        <c:auto val="1"/>
        <c:lblAlgn val="ctr"/>
        <c:lblOffset val="100"/>
        <c:noMultiLvlLbl val="0"/>
      </c:catAx>
      <c:valAx>
        <c:axId val="35657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7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alticedo</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43</c:v>
                </c:pt>
                <c:pt idx="1">
                  <c:v>75</c:v>
                </c:pt>
                <c:pt idx="2">
                  <c:v>69</c:v>
                </c:pt>
                <c:pt idx="3">
                  <c:v>60</c:v>
                </c:pt>
                <c:pt idx="4">
                  <c:v>40</c:v>
                </c:pt>
                <c:pt idx="5">
                  <c:v>37</c:v>
                </c:pt>
                <c:pt idx="6">
                  <c:v>41</c:v>
                </c:pt>
              </c:numCache>
            </c:numRef>
          </c:val>
          <c:smooth val="0"/>
          <c:extLst>
            <c:ext xmlns:c16="http://schemas.microsoft.com/office/drawing/2014/chart" uri="{C3380CC4-5D6E-409C-BE32-E72D297353CC}">
              <c16:uniqueId val="{00000000-CD59-4BC6-9EDF-8EA361E7D9D9}"/>
            </c:ext>
          </c:extLst>
        </c:ser>
        <c:ser>
          <c:idx val="1"/>
          <c:order val="1"/>
          <c:tx>
            <c:strRef>
              <c:f>Sheet1!$C$1</c:f>
              <c:strCache>
                <c:ptCount val="1"/>
                <c:pt idx="0">
                  <c:v>clarord</c:v>
                </c:pt>
              </c:strCache>
            </c:strRef>
          </c:tx>
          <c:spPr>
            <a:ln w="28575" cap="rnd">
              <a:solidFill>
                <a:schemeClr val="accent2"/>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28</c:v>
                </c:pt>
                <c:pt idx="1">
                  <c:v>17</c:v>
                </c:pt>
                <c:pt idx="2">
                  <c:v>32</c:v>
                </c:pt>
                <c:pt idx="3">
                  <c:v>31</c:v>
                </c:pt>
                <c:pt idx="4">
                  <c:v>29</c:v>
                </c:pt>
                <c:pt idx="5">
                  <c:v>10</c:v>
                </c:pt>
                <c:pt idx="6">
                  <c:v>22</c:v>
                </c:pt>
              </c:numCache>
            </c:numRef>
          </c:val>
          <c:smooth val="0"/>
          <c:extLst>
            <c:ext xmlns:c16="http://schemas.microsoft.com/office/drawing/2014/chart" uri="{C3380CC4-5D6E-409C-BE32-E72D297353CC}">
              <c16:uniqueId val="{00000001-CD59-4BC6-9EDF-8EA361E7D9D9}"/>
            </c:ext>
          </c:extLst>
        </c:ser>
        <c:ser>
          <c:idx val="2"/>
          <c:order val="2"/>
          <c:tx>
            <c:strRef>
              <c:f>Sheet1!$D$1</c:f>
              <c:strCache>
                <c:ptCount val="1"/>
                <c:pt idx="0">
                  <c:v>viva_rd</c:v>
                </c:pt>
              </c:strCache>
            </c:strRef>
          </c:tx>
          <c:spPr>
            <a:ln w="28575" cap="rnd">
              <a:solidFill>
                <a:schemeClr val="accent3"/>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Sheet1!$D$2:$D$8</c:f>
              <c:numCache>
                <c:formatCode>General</c:formatCode>
                <c:ptCount val="7"/>
                <c:pt idx="0">
                  <c:v>13</c:v>
                </c:pt>
                <c:pt idx="1">
                  <c:v>24</c:v>
                </c:pt>
                <c:pt idx="2">
                  <c:v>20</c:v>
                </c:pt>
                <c:pt idx="3">
                  <c:v>15</c:v>
                </c:pt>
                <c:pt idx="4">
                  <c:v>23</c:v>
                </c:pt>
                <c:pt idx="5">
                  <c:v>10</c:v>
                </c:pt>
                <c:pt idx="6">
                  <c:v>10</c:v>
                </c:pt>
              </c:numCache>
            </c:numRef>
          </c:val>
          <c:smooth val="0"/>
          <c:extLst>
            <c:ext xmlns:c16="http://schemas.microsoft.com/office/drawing/2014/chart" uri="{C3380CC4-5D6E-409C-BE32-E72D297353CC}">
              <c16:uniqueId val="{00000002-CD59-4BC6-9EDF-8EA361E7D9D9}"/>
            </c:ext>
          </c:extLst>
        </c:ser>
        <c:ser>
          <c:idx val="3"/>
          <c:order val="3"/>
          <c:tx>
            <c:strRef>
              <c:f>Sheet1!$E$1</c:f>
              <c:strCache>
                <c:ptCount val="1"/>
                <c:pt idx="0">
                  <c:v>windtelecom</c:v>
                </c:pt>
              </c:strCache>
            </c:strRef>
          </c:tx>
          <c:spPr>
            <a:ln w="28575" cap="rnd">
              <a:solidFill>
                <a:schemeClr val="accent4"/>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Sheet1!$E$2:$E$8</c:f>
              <c:numCache>
                <c:formatCode>General</c:formatCode>
                <c:ptCount val="7"/>
                <c:pt idx="0">
                  <c:v>-3</c:v>
                </c:pt>
                <c:pt idx="1">
                  <c:v>6</c:v>
                </c:pt>
                <c:pt idx="2">
                  <c:v>6</c:v>
                </c:pt>
                <c:pt idx="3">
                  <c:v>6</c:v>
                </c:pt>
                <c:pt idx="4">
                  <c:v>5</c:v>
                </c:pt>
                <c:pt idx="5">
                  <c:v>1</c:v>
                </c:pt>
                <c:pt idx="6">
                  <c:v>-1</c:v>
                </c:pt>
              </c:numCache>
            </c:numRef>
          </c:val>
          <c:smooth val="0"/>
          <c:extLst>
            <c:ext xmlns:c16="http://schemas.microsoft.com/office/drawing/2014/chart" uri="{C3380CC4-5D6E-409C-BE32-E72D297353CC}">
              <c16:uniqueId val="{00000003-CD59-4BC6-9EDF-8EA361E7D9D9}"/>
            </c:ext>
          </c:extLst>
        </c:ser>
        <c:dLbls>
          <c:showLegendKey val="0"/>
          <c:showVal val="0"/>
          <c:showCatName val="0"/>
          <c:showSerName val="0"/>
          <c:showPercent val="0"/>
          <c:showBubbleSize val="0"/>
        </c:dLbls>
        <c:smooth val="0"/>
        <c:axId val="356583080"/>
        <c:axId val="356573240"/>
      </c:lineChart>
      <c:dateAx>
        <c:axId val="35658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73240"/>
        <c:crosses val="autoZero"/>
        <c:auto val="1"/>
        <c:lblOffset val="100"/>
        <c:baseTimeUnit val="days"/>
      </c:dateAx>
      <c:valAx>
        <c:axId val="35657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8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Altice Dominicana</c:v>
                </c:pt>
              </c:strCache>
            </c:strRef>
          </c:tx>
          <c:spPr>
            <a:ln w="28575" cap="rnd">
              <a:solidFill>
                <a:schemeClr val="accent1"/>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Sheet1!$B$2:$B$8</c:f>
              <c:numCache>
                <c:formatCode>General</c:formatCode>
                <c:ptCount val="7"/>
                <c:pt idx="0">
                  <c:v>5</c:v>
                </c:pt>
                <c:pt idx="1">
                  <c:v>7</c:v>
                </c:pt>
                <c:pt idx="2">
                  <c:v>3</c:v>
                </c:pt>
                <c:pt idx="3">
                  <c:v>7</c:v>
                </c:pt>
                <c:pt idx="4">
                  <c:v>4</c:v>
                </c:pt>
                <c:pt idx="5">
                  <c:v>1</c:v>
                </c:pt>
                <c:pt idx="6">
                  <c:v>2</c:v>
                </c:pt>
              </c:numCache>
            </c:numRef>
          </c:val>
          <c:smooth val="0"/>
          <c:extLst>
            <c:ext xmlns:c16="http://schemas.microsoft.com/office/drawing/2014/chart" uri="{C3380CC4-5D6E-409C-BE32-E72D297353CC}">
              <c16:uniqueId val="{00000000-E300-4C26-BDA5-1F7A29D262EA}"/>
            </c:ext>
          </c:extLst>
        </c:ser>
        <c:ser>
          <c:idx val="1"/>
          <c:order val="1"/>
          <c:tx>
            <c:strRef>
              <c:f>Sheet1!$C$1</c:f>
              <c:strCache>
                <c:ptCount val="1"/>
                <c:pt idx="0">
                  <c:v>Claro RD</c:v>
                </c:pt>
              </c:strCache>
            </c:strRef>
          </c:tx>
          <c:spPr>
            <a:ln w="28575" cap="rnd">
              <a:solidFill>
                <a:schemeClr val="accent2"/>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Sheet1!$C$2:$C$8</c:f>
              <c:numCache>
                <c:formatCode>General</c:formatCode>
                <c:ptCount val="7"/>
                <c:pt idx="0">
                  <c:v>4</c:v>
                </c:pt>
                <c:pt idx="1">
                  <c:v>3</c:v>
                </c:pt>
                <c:pt idx="2">
                  <c:v>4</c:v>
                </c:pt>
                <c:pt idx="3">
                  <c:v>6</c:v>
                </c:pt>
                <c:pt idx="4">
                  <c:v>3</c:v>
                </c:pt>
                <c:pt idx="5">
                  <c:v>2</c:v>
                </c:pt>
                <c:pt idx="6">
                  <c:v>1</c:v>
                </c:pt>
              </c:numCache>
            </c:numRef>
          </c:val>
          <c:smooth val="0"/>
          <c:extLst>
            <c:ext xmlns:c16="http://schemas.microsoft.com/office/drawing/2014/chart" uri="{C3380CC4-5D6E-409C-BE32-E72D297353CC}">
              <c16:uniqueId val="{00000001-E300-4C26-BDA5-1F7A29D262EA}"/>
            </c:ext>
          </c:extLst>
        </c:ser>
        <c:ser>
          <c:idx val="2"/>
          <c:order val="2"/>
          <c:tx>
            <c:strRef>
              <c:f>Sheet1!$D$1</c:f>
              <c:strCache>
                <c:ptCount val="1"/>
                <c:pt idx="0">
                  <c:v>vivaRD</c:v>
                </c:pt>
              </c:strCache>
            </c:strRef>
          </c:tx>
          <c:spPr>
            <a:ln w="28575" cap="rnd">
              <a:solidFill>
                <a:schemeClr val="accent3"/>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Sheet1!$D$2:$D$8</c:f>
              <c:numCache>
                <c:formatCode>General</c:formatCode>
                <c:ptCount val="7"/>
                <c:pt idx="0">
                  <c:v>4</c:v>
                </c:pt>
                <c:pt idx="1">
                  <c:v>3</c:v>
                </c:pt>
                <c:pt idx="2">
                  <c:v>5</c:v>
                </c:pt>
                <c:pt idx="3">
                  <c:v>5</c:v>
                </c:pt>
                <c:pt idx="4">
                  <c:v>4</c:v>
                </c:pt>
                <c:pt idx="5">
                  <c:v>2</c:v>
                </c:pt>
                <c:pt idx="6">
                  <c:v>1</c:v>
                </c:pt>
              </c:numCache>
            </c:numRef>
          </c:val>
          <c:smooth val="0"/>
          <c:extLst>
            <c:ext xmlns:c16="http://schemas.microsoft.com/office/drawing/2014/chart" uri="{C3380CC4-5D6E-409C-BE32-E72D297353CC}">
              <c16:uniqueId val="{00000002-E300-4C26-BDA5-1F7A29D262EA}"/>
            </c:ext>
          </c:extLst>
        </c:ser>
        <c:ser>
          <c:idx val="3"/>
          <c:order val="3"/>
          <c:tx>
            <c:strRef>
              <c:f>Sheet1!$E$1</c:f>
              <c:strCache>
                <c:ptCount val="1"/>
                <c:pt idx="0">
                  <c:v>WIND telecom</c:v>
                </c:pt>
              </c:strCache>
            </c:strRef>
          </c:tx>
          <c:spPr>
            <a:ln w="28575" cap="rnd">
              <a:solidFill>
                <a:schemeClr val="accent4"/>
              </a:solidFill>
              <a:round/>
            </a:ln>
            <a:effectLst/>
          </c:spPr>
          <c:marker>
            <c:symbol val="none"/>
          </c:marker>
          <c:cat>
            <c:numRef>
              <c:f>Sheet1!$A$2:$A$8</c:f>
              <c:numCache>
                <c:formatCode>m/d/yyyy</c:formatCode>
                <c:ptCount val="7"/>
                <c:pt idx="0">
                  <c:v>43318</c:v>
                </c:pt>
                <c:pt idx="1">
                  <c:v>43319</c:v>
                </c:pt>
                <c:pt idx="2">
                  <c:v>43320</c:v>
                </c:pt>
                <c:pt idx="3">
                  <c:v>43321</c:v>
                </c:pt>
                <c:pt idx="4">
                  <c:v>43322</c:v>
                </c:pt>
                <c:pt idx="5">
                  <c:v>43323</c:v>
                </c:pt>
                <c:pt idx="6">
                  <c:v>43324</c:v>
                </c:pt>
              </c:numCache>
            </c:numRef>
          </c:cat>
          <c:val>
            <c:numRef>
              <c:f>Sheet1!$E$2:$E$8</c:f>
              <c:numCache>
                <c:formatCode>General</c:formatCode>
                <c:ptCount val="7"/>
                <c:pt idx="0">
                  <c:v>2</c:v>
                </c:pt>
                <c:pt idx="1">
                  <c:v>1</c:v>
                </c:pt>
                <c:pt idx="2">
                  <c:v>2</c:v>
                </c:pt>
                <c:pt idx="3">
                  <c:v>1</c:v>
                </c:pt>
                <c:pt idx="4">
                  <c:v>2</c:v>
                </c:pt>
                <c:pt idx="5">
                  <c:v>2</c:v>
                </c:pt>
                <c:pt idx="6">
                  <c:v>2</c:v>
                </c:pt>
              </c:numCache>
            </c:numRef>
          </c:val>
          <c:smooth val="0"/>
          <c:extLst>
            <c:ext xmlns:c16="http://schemas.microsoft.com/office/drawing/2014/chart" uri="{C3380CC4-5D6E-409C-BE32-E72D297353CC}">
              <c16:uniqueId val="{00000003-E300-4C26-BDA5-1F7A29D262EA}"/>
            </c:ext>
          </c:extLst>
        </c:ser>
        <c:dLbls>
          <c:showLegendKey val="0"/>
          <c:showVal val="0"/>
          <c:showCatName val="0"/>
          <c:showSerName val="0"/>
          <c:showPercent val="0"/>
          <c:showBubbleSize val="0"/>
        </c:dLbls>
        <c:smooth val="0"/>
        <c:axId val="356584392"/>
        <c:axId val="356588328"/>
      </c:lineChart>
      <c:dateAx>
        <c:axId val="356584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88328"/>
        <c:crosses val="autoZero"/>
        <c:auto val="1"/>
        <c:lblOffset val="100"/>
        <c:baseTimeUnit val="days"/>
      </c:dateAx>
      <c:valAx>
        <c:axId val="35658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8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67E44-8792-4496-A6CE-622CBEFDB8F1}"/>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3F335A5C-2A32-42B0-8A93-19098CB687D1}"/>
              </a:ext>
            </a:extLst>
          </p:cNvPr>
          <p:cNvSpPr>
            <a:spLocks noGrp="1"/>
          </p:cNvSpPr>
          <p:nvPr>
            <p:ph type="subTitle" idx="1"/>
          </p:nvPr>
        </p:nvSpPr>
        <p:spPr/>
        <p:txBody>
          <a:bodyPr/>
          <a:lstStyle/>
          <a:p>
            <a:r>
              <a:rPr lang="en-US"/>
              <a:t>CapitalDBG</a:t>
            </a:r>
          </a:p>
        </p:txBody>
      </p:sp>
    </p:spTree>
    <p:extLst>
      <p:ext uri="{BB962C8B-B14F-4D97-AF65-F5344CB8AC3E}">
        <p14:creationId xmlns:p14="http://schemas.microsoft.com/office/powerpoint/2010/main" val="4182997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9244-AE1E-490F-A124-625819D95ABE}"/>
              </a:ext>
            </a:extLst>
          </p:cNvPr>
          <p:cNvSpPr>
            <a:spLocks noGrp="1"/>
          </p:cNvSpPr>
          <p:nvPr>
            <p:ph type="title"/>
          </p:nvPr>
        </p:nvSpPr>
        <p:spPr/>
        <p:txBody>
          <a:bodyPr/>
          <a:lstStyle/>
          <a:p>
            <a:r>
              <a:rPr lang="en-US"/>
              <a:t>OverviewTelefónicas | All Pages</a:t>
            </a:r>
          </a:p>
        </p:txBody>
      </p:sp>
      <p:graphicFrame>
        <p:nvGraphicFramePr>
          <p:cNvPr id="5" name="Table Placeholder 4">
            <a:extLst>
              <a:ext uri="{FF2B5EF4-FFF2-40B4-BE49-F238E27FC236}">
                <a16:creationId xmlns:a16="http://schemas.microsoft.com/office/drawing/2014/main" id="{C89D7E30-C738-4ABB-97F9-0ECD186D9A7C}"/>
              </a:ext>
            </a:extLst>
          </p:cNvPr>
          <p:cNvGraphicFramePr>
            <a:graphicFrameLocks noGrp="1"/>
          </p:cNvGraphicFramePr>
          <p:nvPr>
            <p:ph type="tbl" sz="quarter" idx="13"/>
            <p:extLst>
              <p:ext uri="{D42A27DB-BD31-4B8C-83A1-F6EECF244321}">
                <p14:modId xmlns:p14="http://schemas.microsoft.com/office/powerpoint/2010/main" val="342363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05057676"/>
                    </a:ext>
                  </a:extLst>
                </a:gridCol>
                <a:gridCol w="822960">
                  <a:extLst>
                    <a:ext uri="{9D8B030D-6E8A-4147-A177-3AD203B41FA5}">
                      <a16:colId xmlns:a16="http://schemas.microsoft.com/office/drawing/2014/main" val="1270346950"/>
                    </a:ext>
                  </a:extLst>
                </a:gridCol>
                <a:gridCol w="822960">
                  <a:extLst>
                    <a:ext uri="{9D8B030D-6E8A-4147-A177-3AD203B41FA5}">
                      <a16:colId xmlns:a16="http://schemas.microsoft.com/office/drawing/2014/main" val="1294262984"/>
                    </a:ext>
                  </a:extLst>
                </a:gridCol>
                <a:gridCol w="822960">
                  <a:extLst>
                    <a:ext uri="{9D8B030D-6E8A-4147-A177-3AD203B41FA5}">
                      <a16:colId xmlns:a16="http://schemas.microsoft.com/office/drawing/2014/main" val="1536730086"/>
                    </a:ext>
                  </a:extLst>
                </a:gridCol>
                <a:gridCol w="822960">
                  <a:extLst>
                    <a:ext uri="{9D8B030D-6E8A-4147-A177-3AD203B41FA5}">
                      <a16:colId xmlns:a16="http://schemas.microsoft.com/office/drawing/2014/main" val="1278747696"/>
                    </a:ext>
                  </a:extLst>
                </a:gridCol>
                <a:gridCol w="822960">
                  <a:extLst>
                    <a:ext uri="{9D8B030D-6E8A-4147-A177-3AD203B41FA5}">
                      <a16:colId xmlns:a16="http://schemas.microsoft.com/office/drawing/2014/main" val="99200208"/>
                    </a:ext>
                  </a:extLst>
                </a:gridCol>
                <a:gridCol w="822960">
                  <a:extLst>
                    <a:ext uri="{9D8B030D-6E8A-4147-A177-3AD203B41FA5}">
                      <a16:colId xmlns:a16="http://schemas.microsoft.com/office/drawing/2014/main" val="2718249791"/>
                    </a:ext>
                  </a:extLst>
                </a:gridCol>
                <a:gridCol w="822960">
                  <a:extLst>
                    <a:ext uri="{9D8B030D-6E8A-4147-A177-3AD203B41FA5}">
                      <a16:colId xmlns:a16="http://schemas.microsoft.com/office/drawing/2014/main" val="3954014553"/>
                    </a:ext>
                  </a:extLst>
                </a:gridCol>
                <a:gridCol w="822960">
                  <a:extLst>
                    <a:ext uri="{9D8B030D-6E8A-4147-A177-3AD203B41FA5}">
                      <a16:colId xmlns:a16="http://schemas.microsoft.com/office/drawing/2014/main" val="2884804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Crecimiento</a:t>
                      </a:r>
                    </a:p>
                  </a:txBody>
                  <a:tcPr/>
                </a:tc>
                <a:tc>
                  <a:txBody>
                    <a:bodyPr/>
                    <a:lstStyle/>
                    <a:p>
                      <a:r>
                        <a:rPr lang="en-US" sz="1000"/>
                        <a:t>Posts</a:t>
                      </a:r>
                    </a:p>
                  </a:txBody>
                  <a:tcPr/>
                </a:tc>
                <a:tc>
                  <a:txBody>
                    <a:bodyPr/>
                    <a:lstStyle/>
                    <a:p>
                      <a:r>
                        <a:rPr lang="en-US" sz="1000"/>
                        <a:t>Interacciones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extLst>
                  <a:ext uri="{0D108BD9-81ED-4DB2-BD59-A6C34878D82A}">
                    <a16:rowId xmlns:a16="http://schemas.microsoft.com/office/drawing/2014/main" val="1098310511"/>
                  </a:ext>
                </a:extLst>
              </a:tr>
              <a:tr h="370840">
                <a:tc>
                  <a:txBody>
                    <a:bodyPr/>
                    <a:lstStyle/>
                    <a:p>
                      <a:r>
                        <a:rPr lang="en-US" sz="1000"/>
                        <a:t>Altice Dominicana</a:t>
                      </a:r>
                    </a:p>
                  </a:txBody>
                  <a:tcPr/>
                </a:tc>
                <a:tc>
                  <a:txBody>
                    <a:bodyPr/>
                    <a:lstStyle/>
                    <a:p>
                      <a:r>
                        <a:rPr lang="en-US" sz="1000"/>
                        <a:t>970761</a:t>
                      </a:r>
                    </a:p>
                  </a:txBody>
                  <a:tcPr/>
                </a:tc>
                <a:tc>
                  <a:txBody>
                    <a:bodyPr/>
                    <a:lstStyle/>
                    <a:p>
                      <a:r>
                        <a:rPr lang="en-US" sz="1000"/>
                        <a:t>822</a:t>
                      </a:r>
                    </a:p>
                  </a:txBody>
                  <a:tcPr/>
                </a:tc>
                <a:tc>
                  <a:txBody>
                    <a:bodyPr/>
                    <a:lstStyle/>
                    <a:p>
                      <a:r>
                        <a:rPr lang="en-US" sz="1000"/>
                        <a:t>29</a:t>
                      </a:r>
                    </a:p>
                  </a:txBody>
                  <a:tcPr/>
                </a:tc>
                <a:tc>
                  <a:txBody>
                    <a:bodyPr/>
                    <a:lstStyle/>
                    <a:p>
                      <a:r>
                        <a:rPr lang="en-US" sz="1000"/>
                        <a:t>2384</a:t>
                      </a:r>
                    </a:p>
                  </a:txBody>
                  <a:tcPr/>
                </a:tc>
                <a:tc>
                  <a:txBody>
                    <a:bodyPr/>
                    <a:lstStyle/>
                    <a:p>
                      <a:r>
                        <a:rPr lang="en-US" sz="1000"/>
                        <a:t>1838</a:t>
                      </a:r>
                    </a:p>
                  </a:txBody>
                  <a:tcPr/>
                </a:tc>
                <a:tc>
                  <a:txBody>
                    <a:bodyPr/>
                    <a:lstStyle/>
                    <a:p>
                      <a:r>
                        <a:rPr lang="en-US" sz="1000"/>
                        <a:t>486</a:t>
                      </a:r>
                    </a:p>
                  </a:txBody>
                  <a:tcPr/>
                </a:tc>
                <a:tc>
                  <a:txBody>
                    <a:bodyPr/>
                    <a:lstStyle/>
                    <a:p>
                      <a:r>
                        <a:rPr lang="en-US" sz="1000"/>
                        <a:t>60</a:t>
                      </a:r>
                    </a:p>
                  </a:txBody>
                  <a:tcPr/>
                </a:tc>
                <a:tc>
                  <a:txBody>
                    <a:bodyPr/>
                    <a:lstStyle/>
                    <a:p>
                      <a:r>
                        <a:rPr lang="en-US" sz="1000"/>
                        <a:t>0</a:t>
                      </a:r>
                    </a:p>
                  </a:txBody>
                  <a:tcPr/>
                </a:tc>
                <a:extLst>
                  <a:ext uri="{0D108BD9-81ED-4DB2-BD59-A6C34878D82A}">
                    <a16:rowId xmlns:a16="http://schemas.microsoft.com/office/drawing/2014/main" val="3920576445"/>
                  </a:ext>
                </a:extLst>
              </a:tr>
              <a:tr h="370840">
                <a:tc>
                  <a:txBody>
                    <a:bodyPr/>
                    <a:lstStyle/>
                    <a:p>
                      <a:r>
                        <a:rPr lang="en-US" sz="1000"/>
                        <a:t>Claro RD</a:t>
                      </a:r>
                    </a:p>
                  </a:txBody>
                  <a:tcPr/>
                </a:tc>
                <a:tc>
                  <a:txBody>
                    <a:bodyPr/>
                    <a:lstStyle/>
                    <a:p>
                      <a:r>
                        <a:rPr lang="en-US" sz="1000"/>
                        <a:t>1157675</a:t>
                      </a:r>
                    </a:p>
                  </a:txBody>
                  <a:tcPr/>
                </a:tc>
                <a:tc>
                  <a:txBody>
                    <a:bodyPr/>
                    <a:lstStyle/>
                    <a:p>
                      <a:r>
                        <a:rPr lang="en-US" sz="1000"/>
                        <a:t>-447</a:t>
                      </a:r>
                    </a:p>
                  </a:txBody>
                  <a:tcPr/>
                </a:tc>
                <a:tc>
                  <a:txBody>
                    <a:bodyPr/>
                    <a:lstStyle/>
                    <a:p>
                      <a:r>
                        <a:rPr lang="en-US" sz="1000"/>
                        <a:t>23</a:t>
                      </a:r>
                    </a:p>
                  </a:txBody>
                  <a:tcPr/>
                </a:tc>
                <a:tc>
                  <a:txBody>
                    <a:bodyPr/>
                    <a:lstStyle/>
                    <a:p>
                      <a:r>
                        <a:rPr lang="en-US" sz="1000"/>
                        <a:t>4442</a:t>
                      </a:r>
                    </a:p>
                  </a:txBody>
                  <a:tcPr/>
                </a:tc>
                <a:tc>
                  <a:txBody>
                    <a:bodyPr/>
                    <a:lstStyle/>
                    <a:p>
                      <a:r>
                        <a:rPr lang="en-US" sz="1000"/>
                        <a:t>4305</a:t>
                      </a:r>
                    </a:p>
                  </a:txBody>
                  <a:tcPr/>
                </a:tc>
                <a:tc>
                  <a:txBody>
                    <a:bodyPr/>
                    <a:lstStyle/>
                    <a:p>
                      <a:r>
                        <a:rPr lang="en-US" sz="1000"/>
                        <a:t>85</a:t>
                      </a:r>
                    </a:p>
                  </a:txBody>
                  <a:tcPr/>
                </a:tc>
                <a:tc>
                  <a:txBody>
                    <a:bodyPr/>
                    <a:lstStyle/>
                    <a:p>
                      <a:r>
                        <a:rPr lang="en-US" sz="1000"/>
                        <a:t>52</a:t>
                      </a:r>
                    </a:p>
                  </a:txBody>
                  <a:tcPr/>
                </a:tc>
                <a:tc>
                  <a:txBody>
                    <a:bodyPr/>
                    <a:lstStyle/>
                    <a:p>
                      <a:r>
                        <a:rPr lang="en-US" sz="1000"/>
                        <a:t>0</a:t>
                      </a:r>
                    </a:p>
                  </a:txBody>
                  <a:tcPr/>
                </a:tc>
                <a:extLst>
                  <a:ext uri="{0D108BD9-81ED-4DB2-BD59-A6C34878D82A}">
                    <a16:rowId xmlns:a16="http://schemas.microsoft.com/office/drawing/2014/main" val="2016121868"/>
                  </a:ext>
                </a:extLst>
              </a:tr>
              <a:tr h="370840">
                <a:tc>
                  <a:txBody>
                    <a:bodyPr/>
                    <a:lstStyle/>
                    <a:p>
                      <a:r>
                        <a:rPr lang="en-US" sz="1000"/>
                        <a:t>vivaRD</a:t>
                      </a:r>
                    </a:p>
                  </a:txBody>
                  <a:tcPr/>
                </a:tc>
                <a:tc>
                  <a:txBody>
                    <a:bodyPr/>
                    <a:lstStyle/>
                    <a:p>
                      <a:r>
                        <a:rPr lang="en-US" sz="1000"/>
                        <a:t>446467</a:t>
                      </a:r>
                    </a:p>
                  </a:txBody>
                  <a:tcPr/>
                </a:tc>
                <a:tc>
                  <a:txBody>
                    <a:bodyPr/>
                    <a:lstStyle/>
                    <a:p>
                      <a:r>
                        <a:rPr lang="en-US" sz="1000"/>
                        <a:t>-175</a:t>
                      </a:r>
                    </a:p>
                  </a:txBody>
                  <a:tcPr/>
                </a:tc>
                <a:tc>
                  <a:txBody>
                    <a:bodyPr/>
                    <a:lstStyle/>
                    <a:p>
                      <a:r>
                        <a:rPr lang="en-US" sz="1000"/>
                        <a:t>24</a:t>
                      </a:r>
                    </a:p>
                  </a:txBody>
                  <a:tcPr/>
                </a:tc>
                <a:tc>
                  <a:txBody>
                    <a:bodyPr/>
                    <a:lstStyle/>
                    <a:p>
                      <a:r>
                        <a:rPr lang="en-US" sz="1000"/>
                        <a:t>418</a:t>
                      </a:r>
                    </a:p>
                  </a:txBody>
                  <a:tcPr/>
                </a:tc>
                <a:tc>
                  <a:txBody>
                    <a:bodyPr/>
                    <a:lstStyle/>
                    <a:p>
                      <a:r>
                        <a:rPr lang="en-US" sz="1000"/>
                        <a:t>234</a:t>
                      </a:r>
                    </a:p>
                  </a:txBody>
                  <a:tcPr/>
                </a:tc>
                <a:tc>
                  <a:txBody>
                    <a:bodyPr/>
                    <a:lstStyle/>
                    <a:p>
                      <a:r>
                        <a:rPr lang="en-US" sz="1000"/>
                        <a:t>153</a:t>
                      </a:r>
                    </a:p>
                  </a:txBody>
                  <a:tcPr/>
                </a:tc>
                <a:tc>
                  <a:txBody>
                    <a:bodyPr/>
                    <a:lstStyle/>
                    <a:p>
                      <a:r>
                        <a:rPr lang="en-US" sz="1000"/>
                        <a:t>31</a:t>
                      </a:r>
                    </a:p>
                  </a:txBody>
                  <a:tcPr/>
                </a:tc>
                <a:tc>
                  <a:txBody>
                    <a:bodyPr/>
                    <a:lstStyle/>
                    <a:p>
                      <a:r>
                        <a:rPr lang="en-US" sz="1000"/>
                        <a:t>2</a:t>
                      </a:r>
                    </a:p>
                  </a:txBody>
                  <a:tcPr/>
                </a:tc>
                <a:extLst>
                  <a:ext uri="{0D108BD9-81ED-4DB2-BD59-A6C34878D82A}">
                    <a16:rowId xmlns:a16="http://schemas.microsoft.com/office/drawing/2014/main" val="3129105376"/>
                  </a:ext>
                </a:extLst>
              </a:tr>
              <a:tr h="370840">
                <a:tc>
                  <a:txBody>
                    <a:bodyPr/>
                    <a:lstStyle/>
                    <a:p>
                      <a:r>
                        <a:rPr lang="en-US" sz="1000"/>
                        <a:t>WIND telecom</a:t>
                      </a:r>
                    </a:p>
                  </a:txBody>
                  <a:tcPr/>
                </a:tc>
                <a:tc>
                  <a:txBody>
                    <a:bodyPr/>
                    <a:lstStyle/>
                    <a:p>
                      <a:r>
                        <a:rPr lang="en-US" sz="1000"/>
                        <a:t>105000</a:t>
                      </a:r>
                    </a:p>
                  </a:txBody>
                  <a:tcPr/>
                </a:tc>
                <a:tc>
                  <a:txBody>
                    <a:bodyPr/>
                    <a:lstStyle/>
                    <a:p>
                      <a:r>
                        <a:rPr lang="en-US" sz="1000"/>
                        <a:t>240</a:t>
                      </a:r>
                    </a:p>
                  </a:txBody>
                  <a:tcPr/>
                </a:tc>
                <a:tc>
                  <a:txBody>
                    <a:bodyPr/>
                    <a:lstStyle/>
                    <a:p>
                      <a:r>
                        <a:rPr lang="en-US" sz="1000"/>
                        <a:t>12</a:t>
                      </a:r>
                    </a:p>
                  </a:txBody>
                  <a:tcPr/>
                </a:tc>
                <a:tc>
                  <a:txBody>
                    <a:bodyPr/>
                    <a:lstStyle/>
                    <a:p>
                      <a:r>
                        <a:rPr lang="en-US" sz="1000"/>
                        <a:t>505</a:t>
                      </a:r>
                    </a:p>
                  </a:txBody>
                  <a:tcPr/>
                </a:tc>
                <a:tc>
                  <a:txBody>
                    <a:bodyPr/>
                    <a:lstStyle/>
                    <a:p>
                      <a:r>
                        <a:rPr lang="en-US" sz="1000"/>
                        <a:t>460</a:t>
                      </a:r>
                    </a:p>
                  </a:txBody>
                  <a:tcPr/>
                </a:tc>
                <a:tc>
                  <a:txBody>
                    <a:bodyPr/>
                    <a:lstStyle/>
                    <a:p>
                      <a:r>
                        <a:rPr lang="en-US" sz="1000"/>
                        <a:t>12</a:t>
                      </a:r>
                    </a:p>
                  </a:txBody>
                  <a:tcPr/>
                </a:tc>
                <a:tc>
                  <a:txBody>
                    <a:bodyPr/>
                    <a:lstStyle/>
                    <a:p>
                      <a:r>
                        <a:rPr lang="en-US" sz="1000"/>
                        <a:t>33</a:t>
                      </a:r>
                    </a:p>
                  </a:txBody>
                  <a:tcPr/>
                </a:tc>
                <a:tc>
                  <a:txBody>
                    <a:bodyPr/>
                    <a:lstStyle/>
                    <a:p>
                      <a:r>
                        <a:rPr lang="en-US" sz="1000"/>
                        <a:t>0</a:t>
                      </a:r>
                    </a:p>
                  </a:txBody>
                  <a:tcPr/>
                </a:tc>
                <a:extLst>
                  <a:ext uri="{0D108BD9-81ED-4DB2-BD59-A6C34878D82A}">
                    <a16:rowId xmlns:a16="http://schemas.microsoft.com/office/drawing/2014/main" val="1388861741"/>
                  </a:ext>
                </a:extLst>
              </a:tr>
            </a:tbl>
          </a:graphicData>
        </a:graphic>
      </p:graphicFrame>
      <p:sp>
        <p:nvSpPr>
          <p:cNvPr id="4" name="Text Placeholder 3">
            <a:extLst>
              <a:ext uri="{FF2B5EF4-FFF2-40B4-BE49-F238E27FC236}">
                <a16:creationId xmlns:a16="http://schemas.microsoft.com/office/drawing/2014/main" id="{B27415EF-3AE9-4104-B91F-B6B427AD384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728092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6551D-70E6-44AE-87B8-F5F55A61C121}"/>
              </a:ext>
            </a:extLst>
          </p:cNvPr>
          <p:cNvSpPr>
            <a:spLocks noGrp="1"/>
          </p:cNvSpPr>
          <p:nvPr>
            <p:ph type="title"/>
          </p:nvPr>
        </p:nvSpPr>
        <p:spPr/>
        <p:txBody>
          <a:bodyPr/>
          <a:lstStyle/>
          <a:p>
            <a:r>
              <a:rPr lang="en-US"/>
              <a:t>Facebook Fan Distribution | All Pages</a:t>
            </a:r>
          </a:p>
        </p:txBody>
      </p:sp>
      <p:graphicFrame>
        <p:nvGraphicFramePr>
          <p:cNvPr id="6" name="Chart Placeholder 5">
            <a:extLst>
              <a:ext uri="{FF2B5EF4-FFF2-40B4-BE49-F238E27FC236}">
                <a16:creationId xmlns:a16="http://schemas.microsoft.com/office/drawing/2014/main" id="{0C9747DB-0136-486F-B621-F213FC9587BE}"/>
              </a:ext>
            </a:extLst>
          </p:cNvPr>
          <p:cNvGraphicFramePr>
            <a:graphicFrameLocks noGrp="1"/>
          </p:cNvGraphicFramePr>
          <p:nvPr>
            <p:ph type="chart" sz="quarter" idx="13"/>
            <p:extLst>
              <p:ext uri="{D42A27DB-BD31-4B8C-83A1-F6EECF244321}">
                <p14:modId xmlns:p14="http://schemas.microsoft.com/office/powerpoint/2010/main" val="1894310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14F6B-1640-432A-9D09-288A89525169}"/>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38A7D6C0-59E9-470D-A108-51F579D57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3196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B6BF6-80CD-46D8-894D-068914744477}"/>
              </a:ext>
            </a:extLst>
          </p:cNvPr>
          <p:cNvSpPr>
            <a:spLocks noGrp="1"/>
          </p:cNvSpPr>
          <p:nvPr>
            <p:ph type="title"/>
          </p:nvPr>
        </p:nvSpPr>
        <p:spPr/>
        <p:txBody>
          <a:bodyPr/>
          <a:lstStyle/>
          <a:p>
            <a:r>
              <a:rPr lang="fr-FR"/>
              <a:t>Fans Change Telefónica | All Pages</a:t>
            </a:r>
            <a:endParaRPr lang="en-US"/>
          </a:p>
        </p:txBody>
      </p:sp>
      <p:graphicFrame>
        <p:nvGraphicFramePr>
          <p:cNvPr id="6" name="Chart Placeholder 5">
            <a:extLst>
              <a:ext uri="{FF2B5EF4-FFF2-40B4-BE49-F238E27FC236}">
                <a16:creationId xmlns:a16="http://schemas.microsoft.com/office/drawing/2014/main" id="{E3899786-BFE3-40A7-99B5-B4D58E085255}"/>
              </a:ext>
            </a:extLst>
          </p:cNvPr>
          <p:cNvGraphicFramePr>
            <a:graphicFrameLocks noGrp="1"/>
          </p:cNvGraphicFramePr>
          <p:nvPr>
            <p:ph type="chart" sz="quarter" idx="13"/>
            <p:extLst>
              <p:ext uri="{D42A27DB-BD31-4B8C-83A1-F6EECF244321}">
                <p14:modId xmlns:p14="http://schemas.microsoft.com/office/powerpoint/2010/main" val="2402217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A2D3C8-E7D2-4B31-A84F-3E48844FD255}"/>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59B0B81A-5C9E-4E9F-ABCD-C4E444B362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1330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32393-1A9A-4A35-A3BF-C7D32132DE55}"/>
              </a:ext>
            </a:extLst>
          </p:cNvPr>
          <p:cNvSpPr>
            <a:spLocks noGrp="1"/>
          </p:cNvSpPr>
          <p:nvPr>
            <p:ph type="title"/>
          </p:nvPr>
        </p:nvSpPr>
        <p:spPr/>
        <p:txBody>
          <a:bodyPr/>
          <a:lstStyle/>
          <a:p>
            <a:r>
              <a:rPr lang="en-US"/>
              <a:t>Twitter Key Metrics | All Pages</a:t>
            </a:r>
          </a:p>
        </p:txBody>
      </p:sp>
      <p:graphicFrame>
        <p:nvGraphicFramePr>
          <p:cNvPr id="5" name="Table Placeholder 4">
            <a:extLst>
              <a:ext uri="{FF2B5EF4-FFF2-40B4-BE49-F238E27FC236}">
                <a16:creationId xmlns:a16="http://schemas.microsoft.com/office/drawing/2014/main" id="{DB4AD5AD-B613-4D4F-B352-21CCEDA7EDD9}"/>
              </a:ext>
            </a:extLst>
          </p:cNvPr>
          <p:cNvGraphicFramePr>
            <a:graphicFrameLocks noGrp="1"/>
          </p:cNvGraphicFramePr>
          <p:nvPr>
            <p:ph type="tbl" sz="quarter" idx="13"/>
            <p:extLst>
              <p:ext uri="{D42A27DB-BD31-4B8C-83A1-F6EECF244321}">
                <p14:modId xmlns:p14="http://schemas.microsoft.com/office/powerpoint/2010/main" val="339773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339578"/>
                    </a:ext>
                  </a:extLst>
                </a:gridCol>
                <a:gridCol w="1234440">
                  <a:extLst>
                    <a:ext uri="{9D8B030D-6E8A-4147-A177-3AD203B41FA5}">
                      <a16:colId xmlns:a16="http://schemas.microsoft.com/office/drawing/2014/main" val="3380933080"/>
                    </a:ext>
                  </a:extLst>
                </a:gridCol>
                <a:gridCol w="1234440">
                  <a:extLst>
                    <a:ext uri="{9D8B030D-6E8A-4147-A177-3AD203B41FA5}">
                      <a16:colId xmlns:a16="http://schemas.microsoft.com/office/drawing/2014/main" val="3162030777"/>
                    </a:ext>
                  </a:extLst>
                </a:gridCol>
                <a:gridCol w="822960">
                  <a:extLst>
                    <a:ext uri="{9D8B030D-6E8A-4147-A177-3AD203B41FA5}">
                      <a16:colId xmlns:a16="http://schemas.microsoft.com/office/drawing/2014/main" val="3273009497"/>
                    </a:ext>
                  </a:extLst>
                </a:gridCol>
                <a:gridCol w="822960">
                  <a:extLst>
                    <a:ext uri="{9D8B030D-6E8A-4147-A177-3AD203B41FA5}">
                      <a16:colId xmlns:a16="http://schemas.microsoft.com/office/drawing/2014/main" val="3099498161"/>
                    </a:ext>
                  </a:extLst>
                </a:gridCol>
                <a:gridCol w="822960">
                  <a:extLst>
                    <a:ext uri="{9D8B030D-6E8A-4147-A177-3AD203B41FA5}">
                      <a16:colId xmlns:a16="http://schemas.microsoft.com/office/drawing/2014/main" val="3103221621"/>
                    </a:ext>
                  </a:extLst>
                </a:gridCol>
                <a:gridCol w="822960">
                  <a:extLst>
                    <a:ext uri="{9D8B030D-6E8A-4147-A177-3AD203B41FA5}">
                      <a16:colId xmlns:a16="http://schemas.microsoft.com/office/drawing/2014/main" val="1125075264"/>
                    </a:ext>
                  </a:extLst>
                </a:gridCol>
                <a:gridCol w="822960">
                  <a:extLst>
                    <a:ext uri="{9D8B030D-6E8A-4147-A177-3AD203B41FA5}">
                      <a16:colId xmlns:a16="http://schemas.microsoft.com/office/drawing/2014/main" val="30948921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Crecimiento</a:t>
                      </a:r>
                    </a:p>
                  </a:txBody>
                  <a:tcPr/>
                </a:tc>
                <a:tc>
                  <a:txBody>
                    <a:bodyPr/>
                    <a:lstStyle/>
                    <a:p>
                      <a:r>
                        <a:rPr lang="en-US" sz="1000"/>
                        <a:t>Tweets</a:t>
                      </a:r>
                    </a:p>
                  </a:txBody>
                  <a:tcPr/>
                </a:tc>
                <a:tc>
                  <a:txBody>
                    <a:bodyPr/>
                    <a:lstStyle/>
                    <a:p>
                      <a:r>
                        <a:rPr lang="en-US" sz="1000"/>
                        <a:t>Retweets</a:t>
                      </a:r>
                    </a:p>
                  </a:txBody>
                  <a:tcPr/>
                </a:tc>
                <a:tc>
                  <a:txBody>
                    <a:bodyPr/>
                    <a:lstStyle/>
                    <a:p>
                      <a:r>
                        <a:rPr lang="en-US" sz="1000"/>
                        <a:t>Replies</a:t>
                      </a:r>
                    </a:p>
                  </a:txBody>
                  <a:tcPr/>
                </a:tc>
                <a:tc>
                  <a:txBody>
                    <a:bodyPr/>
                    <a:lstStyle/>
                    <a:p>
                      <a:r>
                        <a:rPr lang="en-US" sz="1000"/>
                        <a:t>Likes</a:t>
                      </a:r>
                    </a:p>
                  </a:txBody>
                  <a:tcPr/>
                </a:tc>
                <a:tc>
                  <a:txBody>
                    <a:bodyPr/>
                    <a:lstStyle/>
                    <a:p>
                      <a:r>
                        <a:rPr lang="en-US" sz="1000"/>
                        <a:t>Mentions</a:t>
                      </a:r>
                    </a:p>
                  </a:txBody>
                  <a:tcPr/>
                </a:tc>
                <a:extLst>
                  <a:ext uri="{0D108BD9-81ED-4DB2-BD59-A6C34878D82A}">
                    <a16:rowId xmlns:a16="http://schemas.microsoft.com/office/drawing/2014/main" val="875724895"/>
                  </a:ext>
                </a:extLst>
              </a:tr>
              <a:tr h="370840">
                <a:tc>
                  <a:txBody>
                    <a:bodyPr/>
                    <a:lstStyle/>
                    <a:p>
                      <a:r>
                        <a:rPr lang="en-US" sz="1000"/>
                        <a:t>@altice_do</a:t>
                      </a:r>
                    </a:p>
                  </a:txBody>
                  <a:tcPr/>
                </a:tc>
                <a:tc>
                  <a:txBody>
                    <a:bodyPr/>
                    <a:lstStyle/>
                    <a:p>
                      <a:r>
                        <a:rPr lang="en-US" sz="1000"/>
                        <a:t>479057</a:t>
                      </a:r>
                    </a:p>
                  </a:txBody>
                  <a:tcPr/>
                </a:tc>
                <a:tc>
                  <a:txBody>
                    <a:bodyPr/>
                    <a:lstStyle/>
                    <a:p>
                      <a:r>
                        <a:rPr lang="en-US" sz="1000"/>
                        <a:t>104</a:t>
                      </a:r>
                    </a:p>
                  </a:txBody>
                  <a:tcPr/>
                </a:tc>
                <a:tc>
                  <a:txBody>
                    <a:bodyPr/>
                    <a:lstStyle/>
                    <a:p>
                      <a:r>
                        <a:rPr lang="en-US" sz="1000"/>
                        <a:t>18</a:t>
                      </a:r>
                    </a:p>
                  </a:txBody>
                  <a:tcPr/>
                </a:tc>
                <a:tc>
                  <a:txBody>
                    <a:bodyPr/>
                    <a:lstStyle/>
                    <a:p>
                      <a:r>
                        <a:rPr lang="en-US" sz="1000"/>
                        <a:t>15</a:t>
                      </a:r>
                    </a:p>
                  </a:txBody>
                  <a:tcPr/>
                </a:tc>
                <a:tc>
                  <a:txBody>
                    <a:bodyPr/>
                    <a:lstStyle/>
                    <a:p>
                      <a:r>
                        <a:rPr lang="en-US" sz="1000"/>
                        <a:t>18</a:t>
                      </a:r>
                    </a:p>
                  </a:txBody>
                  <a:tcPr/>
                </a:tc>
                <a:tc>
                  <a:txBody>
                    <a:bodyPr/>
                    <a:lstStyle/>
                    <a:p>
                      <a:r>
                        <a:rPr lang="en-US" sz="1000"/>
                        <a:t>77</a:t>
                      </a:r>
                    </a:p>
                  </a:txBody>
                  <a:tcPr/>
                </a:tc>
                <a:tc>
                  <a:txBody>
                    <a:bodyPr/>
                    <a:lstStyle/>
                    <a:p>
                      <a:r>
                        <a:rPr lang="en-US" sz="1000"/>
                        <a:t>147</a:t>
                      </a:r>
                    </a:p>
                  </a:txBody>
                  <a:tcPr/>
                </a:tc>
                <a:extLst>
                  <a:ext uri="{0D108BD9-81ED-4DB2-BD59-A6C34878D82A}">
                    <a16:rowId xmlns:a16="http://schemas.microsoft.com/office/drawing/2014/main" val="1688581378"/>
                  </a:ext>
                </a:extLst>
              </a:tr>
              <a:tr h="370840">
                <a:tc>
                  <a:txBody>
                    <a:bodyPr/>
                    <a:lstStyle/>
                    <a:p>
                      <a:r>
                        <a:rPr lang="en-US" sz="1000"/>
                        <a:t>@windtelecom</a:t>
                      </a:r>
                    </a:p>
                  </a:txBody>
                  <a:tcPr/>
                </a:tc>
                <a:tc>
                  <a:txBody>
                    <a:bodyPr/>
                    <a:lstStyle/>
                    <a:p>
                      <a:r>
                        <a:rPr lang="en-US" sz="1000"/>
                        <a:t>13898</a:t>
                      </a:r>
                    </a:p>
                  </a:txBody>
                  <a:tcPr/>
                </a:tc>
                <a:tc>
                  <a:txBody>
                    <a:bodyPr/>
                    <a:lstStyle/>
                    <a:p>
                      <a:r>
                        <a:rPr lang="en-US" sz="1000"/>
                        <a:t>2</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16</a:t>
                      </a:r>
                    </a:p>
                  </a:txBody>
                  <a:tcPr/>
                </a:tc>
                <a:tc>
                  <a:txBody>
                    <a:bodyPr/>
                    <a:lstStyle/>
                    <a:p>
                      <a:r>
                        <a:rPr lang="en-US" sz="1000"/>
                        <a:t>19</a:t>
                      </a:r>
                    </a:p>
                  </a:txBody>
                  <a:tcPr/>
                </a:tc>
                <a:extLst>
                  <a:ext uri="{0D108BD9-81ED-4DB2-BD59-A6C34878D82A}">
                    <a16:rowId xmlns:a16="http://schemas.microsoft.com/office/drawing/2014/main" val="1633577144"/>
                  </a:ext>
                </a:extLst>
              </a:tr>
              <a:tr h="370840">
                <a:tc>
                  <a:txBody>
                    <a:bodyPr/>
                    <a:lstStyle/>
                    <a:p>
                      <a:r>
                        <a:rPr lang="en-US" sz="1000"/>
                        <a:t>@SomosAlticeDo</a:t>
                      </a:r>
                    </a:p>
                  </a:txBody>
                  <a:tcPr/>
                </a:tc>
                <a:tc>
                  <a:txBody>
                    <a:bodyPr/>
                    <a:lstStyle/>
                    <a:p>
                      <a:r>
                        <a:rPr lang="en-US" sz="1000"/>
                        <a:t>48604</a:t>
                      </a:r>
                    </a:p>
                  </a:txBody>
                  <a:tcPr/>
                </a:tc>
                <a:tc>
                  <a:txBody>
                    <a:bodyPr/>
                    <a:lstStyle/>
                    <a:p>
                      <a:r>
                        <a:rPr lang="en-US" sz="1000"/>
                        <a:t>17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43</a:t>
                      </a:r>
                    </a:p>
                  </a:txBody>
                  <a:tcPr/>
                </a:tc>
                <a:extLst>
                  <a:ext uri="{0D108BD9-81ED-4DB2-BD59-A6C34878D82A}">
                    <a16:rowId xmlns:a16="http://schemas.microsoft.com/office/drawing/2014/main" val="1772549314"/>
                  </a:ext>
                </a:extLst>
              </a:tr>
              <a:tr h="370840">
                <a:tc>
                  <a:txBody>
                    <a:bodyPr/>
                    <a:lstStyle/>
                    <a:p>
                      <a:r>
                        <a:rPr lang="en-US" sz="1000"/>
                        <a:t>@ClaroRD</a:t>
                      </a:r>
                    </a:p>
                  </a:txBody>
                  <a:tcPr/>
                </a:tc>
                <a:tc>
                  <a:txBody>
                    <a:bodyPr/>
                    <a:lstStyle/>
                    <a:p>
                      <a:r>
                        <a:rPr lang="en-US" sz="1000"/>
                        <a:t>434411</a:t>
                      </a:r>
                    </a:p>
                  </a:txBody>
                  <a:tcPr/>
                </a:tc>
                <a:tc>
                  <a:txBody>
                    <a:bodyPr/>
                    <a:lstStyle/>
                    <a:p>
                      <a:r>
                        <a:rPr lang="en-US" sz="1000"/>
                        <a:t>61</a:t>
                      </a:r>
                    </a:p>
                  </a:txBody>
                  <a:tcPr/>
                </a:tc>
                <a:tc>
                  <a:txBody>
                    <a:bodyPr/>
                    <a:lstStyle/>
                    <a:p>
                      <a:r>
                        <a:rPr lang="en-US" sz="1000"/>
                        <a:t>131</a:t>
                      </a:r>
                    </a:p>
                  </a:txBody>
                  <a:tcPr/>
                </a:tc>
                <a:tc>
                  <a:txBody>
                    <a:bodyPr/>
                    <a:lstStyle/>
                    <a:p>
                      <a:r>
                        <a:rPr lang="en-US" sz="1000"/>
                        <a:t>26</a:t>
                      </a:r>
                    </a:p>
                  </a:txBody>
                  <a:tcPr/>
                </a:tc>
                <a:tc>
                  <a:txBody>
                    <a:bodyPr/>
                    <a:lstStyle/>
                    <a:p>
                      <a:r>
                        <a:rPr lang="en-US" sz="1000"/>
                        <a:t>11</a:t>
                      </a:r>
                    </a:p>
                  </a:txBody>
                  <a:tcPr/>
                </a:tc>
                <a:tc>
                  <a:txBody>
                    <a:bodyPr/>
                    <a:lstStyle/>
                    <a:p>
                      <a:r>
                        <a:rPr lang="en-US" sz="1000"/>
                        <a:t>172</a:t>
                      </a:r>
                    </a:p>
                  </a:txBody>
                  <a:tcPr/>
                </a:tc>
                <a:tc>
                  <a:txBody>
                    <a:bodyPr/>
                    <a:lstStyle/>
                    <a:p>
                      <a:r>
                        <a:rPr lang="en-US" sz="1000"/>
                        <a:t>271</a:t>
                      </a:r>
                    </a:p>
                  </a:txBody>
                  <a:tcPr/>
                </a:tc>
                <a:extLst>
                  <a:ext uri="{0D108BD9-81ED-4DB2-BD59-A6C34878D82A}">
                    <a16:rowId xmlns:a16="http://schemas.microsoft.com/office/drawing/2014/main" val="2676499807"/>
                  </a:ext>
                </a:extLst>
              </a:tr>
              <a:tr h="370840">
                <a:tc>
                  <a:txBody>
                    <a:bodyPr/>
                    <a:lstStyle/>
                    <a:p>
                      <a:r>
                        <a:rPr lang="en-US" sz="1000"/>
                        <a:t>@Viva_RD</a:t>
                      </a:r>
                    </a:p>
                  </a:txBody>
                  <a:tcPr/>
                </a:tc>
                <a:tc>
                  <a:txBody>
                    <a:bodyPr/>
                    <a:lstStyle/>
                    <a:p>
                      <a:r>
                        <a:rPr lang="en-US" sz="1000"/>
                        <a:t>94468</a:t>
                      </a:r>
                    </a:p>
                  </a:txBody>
                  <a:tcPr/>
                </a:tc>
                <a:tc>
                  <a:txBody>
                    <a:bodyPr/>
                    <a:lstStyle/>
                    <a:p>
                      <a:r>
                        <a:rPr lang="en-US" sz="1000"/>
                        <a:t>5</a:t>
                      </a:r>
                    </a:p>
                  </a:txBody>
                  <a:tcPr/>
                </a:tc>
                <a:tc>
                  <a:txBody>
                    <a:bodyPr/>
                    <a:lstStyle/>
                    <a:p>
                      <a:r>
                        <a:rPr lang="en-US" sz="1000"/>
                        <a:t>41</a:t>
                      </a:r>
                    </a:p>
                  </a:txBody>
                  <a:tcPr/>
                </a:tc>
                <a:tc>
                  <a:txBody>
                    <a:bodyPr/>
                    <a:lstStyle/>
                    <a:p>
                      <a:r>
                        <a:rPr lang="en-US" sz="1000"/>
                        <a:t>7</a:t>
                      </a:r>
                    </a:p>
                  </a:txBody>
                  <a:tcPr/>
                </a:tc>
                <a:tc>
                  <a:txBody>
                    <a:bodyPr/>
                    <a:lstStyle/>
                    <a:p>
                      <a:r>
                        <a:rPr lang="en-US" sz="1000"/>
                        <a:t>3</a:t>
                      </a:r>
                    </a:p>
                  </a:txBody>
                  <a:tcPr/>
                </a:tc>
                <a:tc>
                  <a:txBody>
                    <a:bodyPr/>
                    <a:lstStyle/>
                    <a:p>
                      <a:r>
                        <a:rPr lang="en-US" sz="1000"/>
                        <a:t>43</a:t>
                      </a:r>
                    </a:p>
                  </a:txBody>
                  <a:tcPr/>
                </a:tc>
                <a:tc>
                  <a:txBody>
                    <a:bodyPr/>
                    <a:lstStyle/>
                    <a:p>
                      <a:r>
                        <a:rPr lang="en-US" sz="1000"/>
                        <a:t>36</a:t>
                      </a:r>
                    </a:p>
                  </a:txBody>
                  <a:tcPr/>
                </a:tc>
                <a:extLst>
                  <a:ext uri="{0D108BD9-81ED-4DB2-BD59-A6C34878D82A}">
                    <a16:rowId xmlns:a16="http://schemas.microsoft.com/office/drawing/2014/main" val="3959969591"/>
                  </a:ext>
                </a:extLst>
              </a:tr>
            </a:tbl>
          </a:graphicData>
        </a:graphic>
      </p:graphicFrame>
      <p:sp>
        <p:nvSpPr>
          <p:cNvPr id="4" name="Text Placeholder 3">
            <a:extLst>
              <a:ext uri="{FF2B5EF4-FFF2-40B4-BE49-F238E27FC236}">
                <a16:creationId xmlns:a16="http://schemas.microsoft.com/office/drawing/2014/main" id="{FBC65BD0-DBAE-43F4-91BF-9C4275BFE6DF}"/>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828143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E8AE-3997-4CCD-BB86-4D12A85B239F}"/>
              </a:ext>
            </a:extLst>
          </p:cNvPr>
          <p:cNvSpPr>
            <a:spLocks noGrp="1"/>
          </p:cNvSpPr>
          <p:nvPr>
            <p:ph type="title"/>
          </p:nvPr>
        </p:nvSpPr>
        <p:spPr/>
        <p:txBody>
          <a:bodyPr/>
          <a:lstStyle/>
          <a:p>
            <a:r>
              <a:rPr lang="en-US"/>
              <a:t>Twitter Interactions Distribution | All Pages</a:t>
            </a:r>
          </a:p>
        </p:txBody>
      </p:sp>
      <p:graphicFrame>
        <p:nvGraphicFramePr>
          <p:cNvPr id="6" name="Chart Placeholder 5">
            <a:extLst>
              <a:ext uri="{FF2B5EF4-FFF2-40B4-BE49-F238E27FC236}">
                <a16:creationId xmlns:a16="http://schemas.microsoft.com/office/drawing/2014/main" id="{FBF23921-9B21-480E-9A47-9FF22518D41C}"/>
              </a:ext>
            </a:extLst>
          </p:cNvPr>
          <p:cNvGraphicFramePr>
            <a:graphicFrameLocks noGrp="1"/>
          </p:cNvGraphicFramePr>
          <p:nvPr>
            <p:ph type="chart" sz="quarter" idx="13"/>
            <p:extLst>
              <p:ext uri="{D42A27DB-BD31-4B8C-83A1-F6EECF244321}">
                <p14:modId xmlns:p14="http://schemas.microsoft.com/office/powerpoint/2010/main" val="153471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FDB8C-C696-4C3F-9E50-DBFFB1E22F37}"/>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0A9CE0E4-AC7E-4538-9EC1-9DAB4F798E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4402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83579-0017-4B7F-AC4E-10807EB9FBCB}"/>
              </a:ext>
            </a:extLst>
          </p:cNvPr>
          <p:cNvSpPr>
            <a:spLocks noGrp="1"/>
          </p:cNvSpPr>
          <p:nvPr>
            <p:ph type="title"/>
          </p:nvPr>
        </p:nvSpPr>
        <p:spPr/>
        <p:txBody>
          <a:bodyPr/>
          <a:lstStyle/>
          <a:p>
            <a:r>
              <a:rPr lang="en-US"/>
              <a:t>Twitter Followers Change | All Pages</a:t>
            </a:r>
          </a:p>
        </p:txBody>
      </p:sp>
      <p:graphicFrame>
        <p:nvGraphicFramePr>
          <p:cNvPr id="6" name="Chart Placeholder 5">
            <a:extLst>
              <a:ext uri="{FF2B5EF4-FFF2-40B4-BE49-F238E27FC236}">
                <a16:creationId xmlns:a16="http://schemas.microsoft.com/office/drawing/2014/main" id="{7C58432F-044B-4F7C-8F6E-AF55E845636F}"/>
              </a:ext>
            </a:extLst>
          </p:cNvPr>
          <p:cNvGraphicFramePr>
            <a:graphicFrameLocks noGrp="1"/>
          </p:cNvGraphicFramePr>
          <p:nvPr>
            <p:ph type="chart" sz="quarter" idx="13"/>
            <p:extLst>
              <p:ext uri="{D42A27DB-BD31-4B8C-83A1-F6EECF244321}">
                <p14:modId xmlns:p14="http://schemas.microsoft.com/office/powerpoint/2010/main" val="240291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8843DF-9863-4A5A-961B-54366AF7D5F8}"/>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CA0C3D1D-35AB-4DE2-A1EB-F2600A0067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224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1269E-0434-47AB-B65D-5E07C2A8B528}"/>
              </a:ext>
            </a:extLst>
          </p:cNvPr>
          <p:cNvSpPr>
            <a:spLocks noGrp="1"/>
          </p:cNvSpPr>
          <p:nvPr>
            <p:ph type="title"/>
          </p:nvPr>
        </p:nvSpPr>
        <p:spPr/>
        <p:txBody>
          <a:bodyPr/>
          <a:lstStyle/>
          <a:p>
            <a:r>
              <a:rPr lang="en-US"/>
              <a:t>Instagram Key Metrics | All Pages</a:t>
            </a:r>
          </a:p>
        </p:txBody>
      </p:sp>
      <p:graphicFrame>
        <p:nvGraphicFramePr>
          <p:cNvPr id="5" name="Table Placeholder 4">
            <a:extLst>
              <a:ext uri="{FF2B5EF4-FFF2-40B4-BE49-F238E27FC236}">
                <a16:creationId xmlns:a16="http://schemas.microsoft.com/office/drawing/2014/main" id="{51D18AE9-8BB9-4CF0-8431-8F5B8E5B00D4}"/>
              </a:ext>
            </a:extLst>
          </p:cNvPr>
          <p:cNvGraphicFramePr>
            <a:graphicFrameLocks noGrp="1"/>
          </p:cNvGraphicFramePr>
          <p:nvPr>
            <p:ph type="tbl" sz="quarter" idx="13"/>
            <p:extLst>
              <p:ext uri="{D42A27DB-BD31-4B8C-83A1-F6EECF244321}">
                <p14:modId xmlns:p14="http://schemas.microsoft.com/office/powerpoint/2010/main" val="2804656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58307031"/>
                    </a:ext>
                  </a:extLst>
                </a:gridCol>
                <a:gridCol w="699516">
                  <a:extLst>
                    <a:ext uri="{9D8B030D-6E8A-4147-A177-3AD203B41FA5}">
                      <a16:colId xmlns:a16="http://schemas.microsoft.com/office/drawing/2014/main" val="3658274714"/>
                    </a:ext>
                  </a:extLst>
                </a:gridCol>
                <a:gridCol w="699516">
                  <a:extLst>
                    <a:ext uri="{9D8B030D-6E8A-4147-A177-3AD203B41FA5}">
                      <a16:colId xmlns:a16="http://schemas.microsoft.com/office/drawing/2014/main" val="4123693032"/>
                    </a:ext>
                  </a:extLst>
                </a:gridCol>
                <a:gridCol w="699516">
                  <a:extLst>
                    <a:ext uri="{9D8B030D-6E8A-4147-A177-3AD203B41FA5}">
                      <a16:colId xmlns:a16="http://schemas.microsoft.com/office/drawing/2014/main" val="217860986"/>
                    </a:ext>
                  </a:extLst>
                </a:gridCol>
                <a:gridCol w="699516">
                  <a:extLst>
                    <a:ext uri="{9D8B030D-6E8A-4147-A177-3AD203B41FA5}">
                      <a16:colId xmlns:a16="http://schemas.microsoft.com/office/drawing/2014/main" val="2376644651"/>
                    </a:ext>
                  </a:extLst>
                </a:gridCol>
                <a:gridCol w="699516">
                  <a:extLst>
                    <a:ext uri="{9D8B030D-6E8A-4147-A177-3AD203B41FA5}">
                      <a16:colId xmlns:a16="http://schemas.microsoft.com/office/drawing/2014/main" val="1883371410"/>
                    </a:ext>
                  </a:extLst>
                </a:gridCol>
                <a:gridCol w="699516">
                  <a:extLst>
                    <a:ext uri="{9D8B030D-6E8A-4147-A177-3AD203B41FA5}">
                      <a16:colId xmlns:a16="http://schemas.microsoft.com/office/drawing/2014/main" val="2811596508"/>
                    </a:ext>
                  </a:extLst>
                </a:gridCol>
                <a:gridCol w="699516">
                  <a:extLst>
                    <a:ext uri="{9D8B030D-6E8A-4147-A177-3AD203B41FA5}">
                      <a16:colId xmlns:a16="http://schemas.microsoft.com/office/drawing/2014/main" val="2352032335"/>
                    </a:ext>
                  </a:extLst>
                </a:gridCol>
                <a:gridCol w="699516">
                  <a:extLst>
                    <a:ext uri="{9D8B030D-6E8A-4147-A177-3AD203B41FA5}">
                      <a16:colId xmlns:a16="http://schemas.microsoft.com/office/drawing/2014/main" val="3837454415"/>
                    </a:ext>
                  </a:extLst>
                </a:gridCol>
                <a:gridCol w="699516">
                  <a:extLst>
                    <a:ext uri="{9D8B030D-6E8A-4147-A177-3AD203B41FA5}">
                      <a16:colId xmlns:a16="http://schemas.microsoft.com/office/drawing/2014/main" val="24636324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Crecimiento</a:t>
                      </a:r>
                    </a:p>
                  </a:txBody>
                  <a:tcPr/>
                </a:tc>
                <a:tc>
                  <a:txBody>
                    <a:bodyPr/>
                    <a:lstStyle/>
                    <a:p>
                      <a:r>
                        <a:rPr lang="en-US" sz="1000"/>
                        <a:t>Images</a:t>
                      </a:r>
                    </a:p>
                  </a:txBody>
                  <a:tcPr/>
                </a:tc>
                <a:tc>
                  <a:txBody>
                    <a:bodyPr/>
                    <a:lstStyle/>
                    <a:p>
                      <a:r>
                        <a:rPr lang="en-US" sz="1000"/>
                        <a:t>Videos</a:t>
                      </a:r>
                    </a:p>
                  </a:txBody>
                  <a:tcPr/>
                </a:tc>
                <a:tc>
                  <a:txBody>
                    <a:bodyPr/>
                    <a:lstStyle/>
                    <a:p>
                      <a:r>
                        <a:rPr lang="en-US" sz="1000"/>
                        <a:t>Carousels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Interactions</a:t>
                      </a:r>
                    </a:p>
                  </a:txBody>
                  <a:tcPr/>
                </a:tc>
                <a:extLst>
                  <a:ext uri="{0D108BD9-81ED-4DB2-BD59-A6C34878D82A}">
                    <a16:rowId xmlns:a16="http://schemas.microsoft.com/office/drawing/2014/main" val="3718804471"/>
                  </a:ext>
                </a:extLst>
              </a:tr>
              <a:tr h="370840">
                <a:tc>
                  <a:txBody>
                    <a:bodyPr/>
                    <a:lstStyle/>
                    <a:p>
                      <a:r>
                        <a:rPr lang="en-US" sz="1000"/>
                        <a:t>alticedo</a:t>
                      </a:r>
                    </a:p>
                  </a:txBody>
                  <a:tcPr/>
                </a:tc>
                <a:tc>
                  <a:txBody>
                    <a:bodyPr/>
                    <a:lstStyle/>
                    <a:p>
                      <a:r>
                        <a:rPr lang="en-US" sz="1000"/>
                        <a:t>143754</a:t>
                      </a:r>
                    </a:p>
                  </a:txBody>
                  <a:tcPr/>
                </a:tc>
                <a:tc>
                  <a:txBody>
                    <a:bodyPr/>
                    <a:lstStyle/>
                    <a:p>
                      <a:r>
                        <a:rPr lang="en-US" sz="1000"/>
                        <a:t>365</a:t>
                      </a:r>
                    </a:p>
                  </a:txBody>
                  <a:tcPr/>
                </a:tc>
                <a:tc>
                  <a:txBody>
                    <a:bodyPr/>
                    <a:lstStyle/>
                    <a:p>
                      <a:r>
                        <a:rPr lang="en-US" sz="1000"/>
                        <a:t>10</a:t>
                      </a:r>
                    </a:p>
                  </a:txBody>
                  <a:tcPr/>
                </a:tc>
                <a:tc>
                  <a:txBody>
                    <a:bodyPr/>
                    <a:lstStyle/>
                    <a:p>
                      <a:r>
                        <a:rPr lang="en-US" sz="1000"/>
                        <a:t>0</a:t>
                      </a:r>
                    </a:p>
                  </a:txBody>
                  <a:tcPr/>
                </a:tc>
                <a:tc>
                  <a:txBody>
                    <a:bodyPr/>
                    <a:lstStyle/>
                    <a:p>
                      <a:r>
                        <a:rPr lang="en-US" sz="1000"/>
                        <a:t>5</a:t>
                      </a:r>
                    </a:p>
                  </a:txBody>
                  <a:tcPr/>
                </a:tc>
                <a:tc>
                  <a:txBody>
                    <a:bodyPr/>
                    <a:lstStyle/>
                    <a:p>
                      <a:r>
                        <a:rPr lang="en-US" sz="1000"/>
                        <a:t>15</a:t>
                      </a:r>
                    </a:p>
                  </a:txBody>
                  <a:tcPr/>
                </a:tc>
                <a:tc>
                  <a:txBody>
                    <a:bodyPr/>
                    <a:lstStyle/>
                    <a:p>
                      <a:r>
                        <a:rPr lang="en-US" sz="1000"/>
                        <a:t>3135</a:t>
                      </a:r>
                    </a:p>
                  </a:txBody>
                  <a:tcPr/>
                </a:tc>
                <a:tc>
                  <a:txBody>
                    <a:bodyPr/>
                    <a:lstStyle/>
                    <a:p>
                      <a:r>
                        <a:rPr lang="en-US" sz="1000"/>
                        <a:t>207</a:t>
                      </a:r>
                    </a:p>
                  </a:txBody>
                  <a:tcPr/>
                </a:tc>
                <a:tc>
                  <a:txBody>
                    <a:bodyPr/>
                    <a:lstStyle/>
                    <a:p>
                      <a:r>
                        <a:rPr lang="en-US" sz="1000"/>
                        <a:t>3342</a:t>
                      </a:r>
                    </a:p>
                  </a:txBody>
                  <a:tcPr/>
                </a:tc>
                <a:extLst>
                  <a:ext uri="{0D108BD9-81ED-4DB2-BD59-A6C34878D82A}">
                    <a16:rowId xmlns:a16="http://schemas.microsoft.com/office/drawing/2014/main" val="2148550161"/>
                  </a:ext>
                </a:extLst>
              </a:tr>
              <a:tr h="370840">
                <a:tc>
                  <a:txBody>
                    <a:bodyPr/>
                    <a:lstStyle/>
                    <a:p>
                      <a:r>
                        <a:rPr lang="en-US" sz="1000"/>
                        <a:t>clarord</a:t>
                      </a:r>
                    </a:p>
                  </a:txBody>
                  <a:tcPr/>
                </a:tc>
                <a:tc>
                  <a:txBody>
                    <a:bodyPr/>
                    <a:lstStyle/>
                    <a:p>
                      <a:r>
                        <a:rPr lang="en-US" sz="1000"/>
                        <a:t>116911</a:t>
                      </a:r>
                    </a:p>
                  </a:txBody>
                  <a:tcPr/>
                </a:tc>
                <a:tc>
                  <a:txBody>
                    <a:bodyPr/>
                    <a:lstStyle/>
                    <a:p>
                      <a:r>
                        <a:rPr lang="en-US" sz="1000"/>
                        <a:t>169</a:t>
                      </a:r>
                    </a:p>
                  </a:txBody>
                  <a:tcPr/>
                </a:tc>
                <a:tc>
                  <a:txBody>
                    <a:bodyPr/>
                    <a:lstStyle/>
                    <a:p>
                      <a:r>
                        <a:rPr lang="en-US" sz="1000"/>
                        <a:t>14</a:t>
                      </a:r>
                    </a:p>
                  </a:txBody>
                  <a:tcPr/>
                </a:tc>
                <a:tc>
                  <a:txBody>
                    <a:bodyPr/>
                    <a:lstStyle/>
                    <a:p>
                      <a:r>
                        <a:rPr lang="en-US" sz="1000"/>
                        <a:t>6</a:t>
                      </a:r>
                    </a:p>
                  </a:txBody>
                  <a:tcPr/>
                </a:tc>
                <a:tc>
                  <a:txBody>
                    <a:bodyPr/>
                    <a:lstStyle/>
                    <a:p>
                      <a:r>
                        <a:rPr lang="en-US" sz="1000"/>
                        <a:t>1</a:t>
                      </a:r>
                    </a:p>
                  </a:txBody>
                  <a:tcPr/>
                </a:tc>
                <a:tc>
                  <a:txBody>
                    <a:bodyPr/>
                    <a:lstStyle/>
                    <a:p>
                      <a:r>
                        <a:rPr lang="en-US" sz="1000"/>
                        <a:t>21</a:t>
                      </a:r>
                    </a:p>
                  </a:txBody>
                  <a:tcPr/>
                </a:tc>
                <a:tc>
                  <a:txBody>
                    <a:bodyPr/>
                    <a:lstStyle/>
                    <a:p>
                      <a:r>
                        <a:rPr lang="en-US" sz="1000"/>
                        <a:t>1204</a:t>
                      </a:r>
                    </a:p>
                  </a:txBody>
                  <a:tcPr/>
                </a:tc>
                <a:tc>
                  <a:txBody>
                    <a:bodyPr/>
                    <a:lstStyle/>
                    <a:p>
                      <a:r>
                        <a:rPr lang="en-US" sz="1000"/>
                        <a:t>99</a:t>
                      </a:r>
                    </a:p>
                  </a:txBody>
                  <a:tcPr/>
                </a:tc>
                <a:tc>
                  <a:txBody>
                    <a:bodyPr/>
                    <a:lstStyle/>
                    <a:p>
                      <a:r>
                        <a:rPr lang="en-US" sz="1000"/>
                        <a:t>1303</a:t>
                      </a:r>
                    </a:p>
                  </a:txBody>
                  <a:tcPr/>
                </a:tc>
                <a:extLst>
                  <a:ext uri="{0D108BD9-81ED-4DB2-BD59-A6C34878D82A}">
                    <a16:rowId xmlns:a16="http://schemas.microsoft.com/office/drawing/2014/main" val="2536325364"/>
                  </a:ext>
                </a:extLst>
              </a:tr>
              <a:tr h="370840">
                <a:tc>
                  <a:txBody>
                    <a:bodyPr/>
                    <a:lstStyle/>
                    <a:p>
                      <a:r>
                        <a:rPr lang="en-US" sz="1000"/>
                        <a:t>viva_rd</a:t>
                      </a:r>
                    </a:p>
                  </a:txBody>
                  <a:tcPr/>
                </a:tc>
                <a:tc>
                  <a:txBody>
                    <a:bodyPr/>
                    <a:lstStyle/>
                    <a:p>
                      <a:r>
                        <a:rPr lang="en-US" sz="1000"/>
                        <a:t>43066</a:t>
                      </a:r>
                    </a:p>
                  </a:txBody>
                  <a:tcPr/>
                </a:tc>
                <a:tc>
                  <a:txBody>
                    <a:bodyPr/>
                    <a:lstStyle/>
                    <a:p>
                      <a:r>
                        <a:rPr lang="en-US" sz="1000"/>
                        <a:t>115</a:t>
                      </a:r>
                    </a:p>
                  </a:txBody>
                  <a:tcPr/>
                </a:tc>
                <a:tc>
                  <a:txBody>
                    <a:bodyPr/>
                    <a:lstStyle/>
                    <a:p>
                      <a:r>
                        <a:rPr lang="en-US" sz="1000"/>
                        <a:t>13</a:t>
                      </a:r>
                    </a:p>
                  </a:txBody>
                  <a:tcPr/>
                </a:tc>
                <a:tc>
                  <a:txBody>
                    <a:bodyPr/>
                    <a:lstStyle/>
                    <a:p>
                      <a:r>
                        <a:rPr lang="en-US" sz="1000"/>
                        <a:t>5</a:t>
                      </a:r>
                    </a:p>
                  </a:txBody>
                  <a:tcPr/>
                </a:tc>
                <a:tc>
                  <a:txBody>
                    <a:bodyPr/>
                    <a:lstStyle/>
                    <a:p>
                      <a:r>
                        <a:rPr lang="en-US" sz="1000"/>
                        <a:t>4</a:t>
                      </a:r>
                    </a:p>
                  </a:txBody>
                  <a:tcPr/>
                </a:tc>
                <a:tc>
                  <a:txBody>
                    <a:bodyPr/>
                    <a:lstStyle/>
                    <a:p>
                      <a:r>
                        <a:rPr lang="en-US" sz="1000"/>
                        <a:t>22</a:t>
                      </a:r>
                    </a:p>
                  </a:txBody>
                  <a:tcPr/>
                </a:tc>
                <a:tc>
                  <a:txBody>
                    <a:bodyPr/>
                    <a:lstStyle/>
                    <a:p>
                      <a:r>
                        <a:rPr lang="en-US" sz="1000"/>
                        <a:t>1559</a:t>
                      </a:r>
                    </a:p>
                  </a:txBody>
                  <a:tcPr/>
                </a:tc>
                <a:tc>
                  <a:txBody>
                    <a:bodyPr/>
                    <a:lstStyle/>
                    <a:p>
                      <a:r>
                        <a:rPr lang="en-US" sz="1000"/>
                        <a:t>173</a:t>
                      </a:r>
                    </a:p>
                  </a:txBody>
                  <a:tcPr/>
                </a:tc>
                <a:tc>
                  <a:txBody>
                    <a:bodyPr/>
                    <a:lstStyle/>
                    <a:p>
                      <a:r>
                        <a:rPr lang="en-US" sz="1000"/>
                        <a:t>1732</a:t>
                      </a:r>
                    </a:p>
                  </a:txBody>
                  <a:tcPr/>
                </a:tc>
                <a:extLst>
                  <a:ext uri="{0D108BD9-81ED-4DB2-BD59-A6C34878D82A}">
                    <a16:rowId xmlns:a16="http://schemas.microsoft.com/office/drawing/2014/main" val="882970628"/>
                  </a:ext>
                </a:extLst>
              </a:tr>
              <a:tr h="370840">
                <a:tc>
                  <a:txBody>
                    <a:bodyPr/>
                    <a:lstStyle/>
                    <a:p>
                      <a:r>
                        <a:rPr lang="en-US" sz="1000"/>
                        <a:t>windtelecom</a:t>
                      </a:r>
                    </a:p>
                  </a:txBody>
                  <a:tcPr/>
                </a:tc>
                <a:tc>
                  <a:txBody>
                    <a:bodyPr/>
                    <a:lstStyle/>
                    <a:p>
                      <a:r>
                        <a:rPr lang="en-US" sz="1000"/>
                        <a:t>6840</a:t>
                      </a:r>
                    </a:p>
                  </a:txBody>
                  <a:tcPr/>
                </a:tc>
                <a:tc>
                  <a:txBody>
                    <a:bodyPr/>
                    <a:lstStyle/>
                    <a:p>
                      <a:r>
                        <a:rPr lang="en-US" sz="1000"/>
                        <a:t>20</a:t>
                      </a:r>
                    </a:p>
                  </a:txBody>
                  <a:tcPr/>
                </a:tc>
                <a:tc>
                  <a:txBody>
                    <a:bodyPr/>
                    <a:lstStyle/>
                    <a:p>
                      <a:r>
                        <a:rPr lang="en-US" sz="1000"/>
                        <a:t>6</a:t>
                      </a:r>
                    </a:p>
                  </a:txBody>
                  <a:tcPr/>
                </a:tc>
                <a:tc>
                  <a:txBody>
                    <a:bodyPr/>
                    <a:lstStyle/>
                    <a:p>
                      <a:r>
                        <a:rPr lang="en-US" sz="1000"/>
                        <a:t>3</a:t>
                      </a:r>
                    </a:p>
                  </a:txBody>
                  <a:tcPr/>
                </a:tc>
                <a:tc>
                  <a:txBody>
                    <a:bodyPr/>
                    <a:lstStyle/>
                    <a:p>
                      <a:r>
                        <a:rPr lang="en-US" sz="1000"/>
                        <a:t>4</a:t>
                      </a:r>
                    </a:p>
                  </a:txBody>
                  <a:tcPr/>
                </a:tc>
                <a:tc>
                  <a:txBody>
                    <a:bodyPr/>
                    <a:lstStyle/>
                    <a:p>
                      <a:r>
                        <a:rPr lang="en-US" sz="1000"/>
                        <a:t>13</a:t>
                      </a:r>
                    </a:p>
                  </a:txBody>
                  <a:tcPr/>
                </a:tc>
                <a:tc>
                  <a:txBody>
                    <a:bodyPr/>
                    <a:lstStyle/>
                    <a:p>
                      <a:r>
                        <a:rPr lang="en-US" sz="1000"/>
                        <a:t>386</a:t>
                      </a:r>
                    </a:p>
                  </a:txBody>
                  <a:tcPr/>
                </a:tc>
                <a:tc>
                  <a:txBody>
                    <a:bodyPr/>
                    <a:lstStyle/>
                    <a:p>
                      <a:r>
                        <a:rPr lang="en-US" sz="1000"/>
                        <a:t>25</a:t>
                      </a:r>
                    </a:p>
                  </a:txBody>
                  <a:tcPr/>
                </a:tc>
                <a:tc>
                  <a:txBody>
                    <a:bodyPr/>
                    <a:lstStyle/>
                    <a:p>
                      <a:r>
                        <a:rPr lang="en-US" sz="1000"/>
                        <a:t>411</a:t>
                      </a:r>
                    </a:p>
                  </a:txBody>
                  <a:tcPr/>
                </a:tc>
                <a:extLst>
                  <a:ext uri="{0D108BD9-81ED-4DB2-BD59-A6C34878D82A}">
                    <a16:rowId xmlns:a16="http://schemas.microsoft.com/office/drawing/2014/main" val="1493160066"/>
                  </a:ext>
                </a:extLst>
              </a:tr>
            </a:tbl>
          </a:graphicData>
        </a:graphic>
      </p:graphicFrame>
      <p:sp>
        <p:nvSpPr>
          <p:cNvPr id="4" name="Text Placeholder 3">
            <a:extLst>
              <a:ext uri="{FF2B5EF4-FFF2-40B4-BE49-F238E27FC236}">
                <a16:creationId xmlns:a16="http://schemas.microsoft.com/office/drawing/2014/main" id="{5D63AE90-84E8-4856-90F3-526513F4EEC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240315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4670F-DC99-4338-98F5-C9E154880ED3}"/>
              </a:ext>
            </a:extLst>
          </p:cNvPr>
          <p:cNvSpPr>
            <a:spLocks noGrp="1"/>
          </p:cNvSpPr>
          <p:nvPr>
            <p:ph type="title"/>
          </p:nvPr>
        </p:nvSpPr>
        <p:spPr/>
        <p:txBody>
          <a:bodyPr/>
          <a:lstStyle/>
          <a:p>
            <a:r>
              <a:rPr lang="en-US"/>
              <a:t>Instagram Interaction Rate By Post Type | All Pages</a:t>
            </a:r>
          </a:p>
        </p:txBody>
      </p:sp>
      <p:graphicFrame>
        <p:nvGraphicFramePr>
          <p:cNvPr id="6" name="Chart Placeholder 5">
            <a:extLst>
              <a:ext uri="{FF2B5EF4-FFF2-40B4-BE49-F238E27FC236}">
                <a16:creationId xmlns:a16="http://schemas.microsoft.com/office/drawing/2014/main" id="{8BEEDBB3-27C4-4E64-8071-15A89214122B}"/>
              </a:ext>
            </a:extLst>
          </p:cNvPr>
          <p:cNvGraphicFramePr>
            <a:graphicFrameLocks noGrp="1"/>
          </p:cNvGraphicFramePr>
          <p:nvPr>
            <p:ph type="chart" sz="quarter" idx="13"/>
            <p:extLst>
              <p:ext uri="{D42A27DB-BD31-4B8C-83A1-F6EECF244321}">
                <p14:modId xmlns:p14="http://schemas.microsoft.com/office/powerpoint/2010/main" val="2415028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35376A-F797-4B3F-856D-BC8F7DC82CD0}"/>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3BC9E2F0-8484-44DC-A3D5-1E90FDAD82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6067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28D52-AFB5-46A7-9824-7DBABCFB12A2}"/>
              </a:ext>
            </a:extLst>
          </p:cNvPr>
          <p:cNvSpPr>
            <a:spLocks noGrp="1"/>
          </p:cNvSpPr>
          <p:nvPr>
            <p:ph type="title"/>
          </p:nvPr>
        </p:nvSpPr>
        <p:spPr/>
        <p:txBody>
          <a:bodyPr/>
          <a:lstStyle/>
          <a:p>
            <a:r>
              <a:rPr lang="en-US"/>
              <a:t>Instagram Followers Change | All Pages</a:t>
            </a:r>
          </a:p>
        </p:txBody>
      </p:sp>
      <p:graphicFrame>
        <p:nvGraphicFramePr>
          <p:cNvPr id="6" name="Chart Placeholder 5">
            <a:extLst>
              <a:ext uri="{FF2B5EF4-FFF2-40B4-BE49-F238E27FC236}">
                <a16:creationId xmlns:a16="http://schemas.microsoft.com/office/drawing/2014/main" id="{95E2CCCA-90BF-41BC-B882-5561A5447589}"/>
              </a:ext>
            </a:extLst>
          </p:cNvPr>
          <p:cNvGraphicFramePr>
            <a:graphicFrameLocks noGrp="1"/>
          </p:cNvGraphicFramePr>
          <p:nvPr>
            <p:ph type="chart" sz="quarter" idx="13"/>
            <p:extLst>
              <p:ext uri="{D42A27DB-BD31-4B8C-83A1-F6EECF244321}">
                <p14:modId xmlns:p14="http://schemas.microsoft.com/office/powerpoint/2010/main" val="93855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952A31-9B53-44F7-9864-114DCAEC7438}"/>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EF0865BD-56A6-4A1B-A3DB-3802939D14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7553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50202-7D3F-45C5-818E-264CB3FC0311}"/>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543AF40F-B3DC-4804-ADE9-8722FF6FE153}"/>
              </a:ext>
            </a:extLst>
          </p:cNvPr>
          <p:cNvGraphicFramePr>
            <a:graphicFrameLocks noGrp="1"/>
          </p:cNvGraphicFramePr>
          <p:nvPr>
            <p:ph type="chart" sz="quarter" idx="13"/>
            <p:extLst>
              <p:ext uri="{D42A27DB-BD31-4B8C-83A1-F6EECF244321}">
                <p14:modId xmlns:p14="http://schemas.microsoft.com/office/powerpoint/2010/main" val="2585631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5B331B-DD9E-4DB8-B128-4C6594DE3CCB}"/>
              </a:ext>
            </a:extLst>
          </p:cNvPr>
          <p:cNvSpPr>
            <a:spLocks noGrp="1"/>
          </p:cNvSpPr>
          <p:nvPr>
            <p:ph type="body" sz="quarter" idx="14"/>
          </p:nvPr>
        </p:nvSpPr>
        <p:spPr/>
        <p:txBody>
          <a:bodyPr/>
          <a:lstStyle/>
          <a:p>
            <a:r>
              <a:rPr lang="en-US"/>
              <a:t>08/06/2018 - 08/12/2018</a:t>
            </a:r>
          </a:p>
        </p:txBody>
      </p:sp>
      <p:sp>
        <p:nvSpPr>
          <p:cNvPr id="5" name="Footer Placeholder 4">
            <a:extLst>
              <a:ext uri="{FF2B5EF4-FFF2-40B4-BE49-F238E27FC236}">
                <a16:creationId xmlns:a16="http://schemas.microsoft.com/office/drawing/2014/main" id="{0A9D4C98-283F-4E26-AE9D-E6A9CFEB92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71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314F-47A6-4EE8-B46F-EDF81F7CD02D}"/>
              </a:ext>
            </a:extLst>
          </p:cNvPr>
          <p:cNvSpPr>
            <a:spLocks noGrp="1"/>
          </p:cNvSpPr>
          <p:nvPr>
            <p:ph type="title"/>
          </p:nvPr>
        </p:nvSpPr>
        <p:spPr/>
        <p:txBody>
          <a:bodyPr/>
          <a:lstStyle/>
          <a:p>
            <a:r>
              <a:rPr lang="en-US"/>
              <a:t>Facebook Own Posts Table  | All Pages - 1 of 12</a:t>
            </a:r>
          </a:p>
        </p:txBody>
      </p:sp>
      <p:graphicFrame>
        <p:nvGraphicFramePr>
          <p:cNvPr id="5" name="Table Placeholder 4">
            <a:extLst>
              <a:ext uri="{FF2B5EF4-FFF2-40B4-BE49-F238E27FC236}">
                <a16:creationId xmlns:a16="http://schemas.microsoft.com/office/drawing/2014/main" id="{34F20C47-1030-45E7-A60C-55153133B192}"/>
              </a:ext>
            </a:extLst>
          </p:cNvPr>
          <p:cNvGraphicFramePr>
            <a:graphicFrameLocks noGrp="1"/>
          </p:cNvGraphicFramePr>
          <p:nvPr>
            <p:ph type="tbl" sz="quarter" idx="13"/>
            <p:extLst>
              <p:ext uri="{D42A27DB-BD31-4B8C-83A1-F6EECF244321}">
                <p14:modId xmlns:p14="http://schemas.microsoft.com/office/powerpoint/2010/main" val="4294187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17998101"/>
                    </a:ext>
                  </a:extLst>
                </a:gridCol>
                <a:gridCol w="370332">
                  <a:extLst>
                    <a:ext uri="{9D8B030D-6E8A-4147-A177-3AD203B41FA5}">
                      <a16:colId xmlns:a16="http://schemas.microsoft.com/office/drawing/2014/main" val="3898160657"/>
                    </a:ext>
                  </a:extLst>
                </a:gridCol>
                <a:gridCol w="370332">
                  <a:extLst>
                    <a:ext uri="{9D8B030D-6E8A-4147-A177-3AD203B41FA5}">
                      <a16:colId xmlns:a16="http://schemas.microsoft.com/office/drawing/2014/main" val="2616411360"/>
                    </a:ext>
                  </a:extLst>
                </a:gridCol>
                <a:gridCol w="370332">
                  <a:extLst>
                    <a:ext uri="{9D8B030D-6E8A-4147-A177-3AD203B41FA5}">
                      <a16:colId xmlns:a16="http://schemas.microsoft.com/office/drawing/2014/main" val="3222145946"/>
                    </a:ext>
                  </a:extLst>
                </a:gridCol>
                <a:gridCol w="329184">
                  <a:extLst>
                    <a:ext uri="{9D8B030D-6E8A-4147-A177-3AD203B41FA5}">
                      <a16:colId xmlns:a16="http://schemas.microsoft.com/office/drawing/2014/main" val="2044810486"/>
                    </a:ext>
                  </a:extLst>
                </a:gridCol>
                <a:gridCol w="329184">
                  <a:extLst>
                    <a:ext uri="{9D8B030D-6E8A-4147-A177-3AD203B41FA5}">
                      <a16:colId xmlns:a16="http://schemas.microsoft.com/office/drawing/2014/main" val="3977186738"/>
                    </a:ext>
                  </a:extLst>
                </a:gridCol>
                <a:gridCol w="329184">
                  <a:extLst>
                    <a:ext uri="{9D8B030D-6E8A-4147-A177-3AD203B41FA5}">
                      <a16:colId xmlns:a16="http://schemas.microsoft.com/office/drawing/2014/main" val="3428516032"/>
                    </a:ext>
                  </a:extLst>
                </a:gridCol>
                <a:gridCol w="329184">
                  <a:extLst>
                    <a:ext uri="{9D8B030D-6E8A-4147-A177-3AD203B41FA5}">
                      <a16:colId xmlns:a16="http://schemas.microsoft.com/office/drawing/2014/main" val="2042179610"/>
                    </a:ext>
                  </a:extLst>
                </a:gridCol>
                <a:gridCol w="329184">
                  <a:extLst>
                    <a:ext uri="{9D8B030D-6E8A-4147-A177-3AD203B41FA5}">
                      <a16:colId xmlns:a16="http://schemas.microsoft.com/office/drawing/2014/main" val="2776153544"/>
                    </a:ext>
                  </a:extLst>
                </a:gridCol>
                <a:gridCol w="329184">
                  <a:extLst>
                    <a:ext uri="{9D8B030D-6E8A-4147-A177-3AD203B41FA5}">
                      <a16:colId xmlns:a16="http://schemas.microsoft.com/office/drawing/2014/main" val="3309002016"/>
                    </a:ext>
                  </a:extLst>
                </a:gridCol>
                <a:gridCol w="329184">
                  <a:extLst>
                    <a:ext uri="{9D8B030D-6E8A-4147-A177-3AD203B41FA5}">
                      <a16:colId xmlns:a16="http://schemas.microsoft.com/office/drawing/2014/main" val="4016199453"/>
                    </a:ext>
                  </a:extLst>
                </a:gridCol>
                <a:gridCol w="329184">
                  <a:extLst>
                    <a:ext uri="{9D8B030D-6E8A-4147-A177-3AD203B41FA5}">
                      <a16:colId xmlns:a16="http://schemas.microsoft.com/office/drawing/2014/main" val="870826019"/>
                    </a:ext>
                  </a:extLst>
                </a:gridCol>
                <a:gridCol w="329184">
                  <a:extLst>
                    <a:ext uri="{9D8B030D-6E8A-4147-A177-3AD203B41FA5}">
                      <a16:colId xmlns:a16="http://schemas.microsoft.com/office/drawing/2014/main" val="2919608879"/>
                    </a:ext>
                  </a:extLst>
                </a:gridCol>
                <a:gridCol w="370332">
                  <a:extLst>
                    <a:ext uri="{9D8B030D-6E8A-4147-A177-3AD203B41FA5}">
                      <a16:colId xmlns:a16="http://schemas.microsoft.com/office/drawing/2014/main" val="170033263"/>
                    </a:ext>
                  </a:extLst>
                </a:gridCol>
                <a:gridCol w="370332">
                  <a:extLst>
                    <a:ext uri="{9D8B030D-6E8A-4147-A177-3AD203B41FA5}">
                      <a16:colId xmlns:a16="http://schemas.microsoft.com/office/drawing/2014/main" val="1545461017"/>
                    </a:ext>
                  </a:extLst>
                </a:gridCol>
                <a:gridCol w="329184">
                  <a:extLst>
                    <a:ext uri="{9D8B030D-6E8A-4147-A177-3AD203B41FA5}">
                      <a16:colId xmlns:a16="http://schemas.microsoft.com/office/drawing/2014/main" val="2155538969"/>
                    </a:ext>
                  </a:extLst>
                </a:gridCol>
                <a:gridCol w="329184">
                  <a:extLst>
                    <a:ext uri="{9D8B030D-6E8A-4147-A177-3AD203B41FA5}">
                      <a16:colId xmlns:a16="http://schemas.microsoft.com/office/drawing/2014/main" val="3413196070"/>
                    </a:ext>
                  </a:extLst>
                </a:gridCol>
                <a:gridCol w="370332">
                  <a:extLst>
                    <a:ext uri="{9D8B030D-6E8A-4147-A177-3AD203B41FA5}">
                      <a16:colId xmlns:a16="http://schemas.microsoft.com/office/drawing/2014/main" val="305310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47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- 2018-08-12 14:41:50 </a:t>
                      </a:r>
                      <a:r>
                        <a:rPr kumimoji="0" lang="es-ES" sz="1000" b="0" i="0" u="none" strike="noStrike" kern="1200" cap="none" spc="0" normalizeH="0" baseline="0" noProof="0">
                          <a:ln>
                            <a:noFill/>
                          </a:ln>
                          <a:solidFill>
                            <a:prstClr val="black"/>
                          </a:solidFill>
                          <a:effectLst/>
                          <a:uLnTx/>
                          <a:uFillTx/>
                          <a:latin typeface="+mn-lt"/>
                          <a:ea typeface="+mn-ea"/>
                          <a:cs typeface="+mn-cs"/>
                        </a:rPr>
                        <a:t> 
 Escucha en #Claromúsica el nuevo sencillo de Jason Mraz y Meghan Trainor “More than Friends”. https://bit.ly/2Mn5fqC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88224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- 2018-08-12 14:00:15 </a:t>
                      </a:r>
                      <a:r>
                        <a:rPr kumimoji="0" lang="es-ES" sz="1000" b="0" i="0" u="none" strike="noStrike" kern="1200" cap="none" spc="0" normalizeH="0" baseline="0" noProof="0">
                          <a:ln>
                            <a:noFill/>
                          </a:ln>
                          <a:solidFill>
                            <a:prstClr val="black"/>
                          </a:solidFill>
                          <a:effectLst/>
                          <a:uLnTx/>
                          <a:uFillTx/>
                          <a:latin typeface="+mn-lt"/>
                          <a:ea typeface="+mn-ea"/>
                          <a:cs typeface="+mn-cs"/>
                        </a:rPr>
                        <a:t> 
 ¡Un brindis por los buenos momentos! ¡Por cada golpe que te diste y te fortaleció! ¡Por cada mente creativa! ¡Por cada joven! Feliz #DíaInternacionalDeLaJuventud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10316751"/>
                  </a:ext>
                </a:extLst>
              </a:tr>
            </a:tbl>
          </a:graphicData>
        </a:graphic>
      </p:graphicFrame>
      <p:sp>
        <p:nvSpPr>
          <p:cNvPr id="4" name="Text Placeholder 3">
            <a:extLst>
              <a:ext uri="{FF2B5EF4-FFF2-40B4-BE49-F238E27FC236}">
                <a16:creationId xmlns:a16="http://schemas.microsoft.com/office/drawing/2014/main" id="{3547EB81-2B21-40A9-8E02-1AD93AFA287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514260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2FD12-9E9B-4236-A6E1-DB6A0495AAB2}"/>
              </a:ext>
            </a:extLst>
          </p:cNvPr>
          <p:cNvSpPr>
            <a:spLocks noGrp="1"/>
          </p:cNvSpPr>
          <p:nvPr>
            <p:ph type="title"/>
          </p:nvPr>
        </p:nvSpPr>
        <p:spPr/>
        <p:txBody>
          <a:bodyPr/>
          <a:lstStyle/>
          <a:p>
            <a:r>
              <a:rPr lang="en-US"/>
              <a:t>Facebook Own Posts Table  | All Pages - 2 of 12</a:t>
            </a:r>
          </a:p>
        </p:txBody>
      </p:sp>
      <p:graphicFrame>
        <p:nvGraphicFramePr>
          <p:cNvPr id="5" name="Table Placeholder 4">
            <a:extLst>
              <a:ext uri="{FF2B5EF4-FFF2-40B4-BE49-F238E27FC236}">
                <a16:creationId xmlns:a16="http://schemas.microsoft.com/office/drawing/2014/main" id="{543BA3E0-0AA4-42BB-9E0B-095BD1375D49}"/>
              </a:ext>
            </a:extLst>
          </p:cNvPr>
          <p:cNvGraphicFramePr>
            <a:graphicFrameLocks noGrp="1"/>
          </p:cNvGraphicFramePr>
          <p:nvPr>
            <p:ph type="tbl" sz="quarter" idx="13"/>
            <p:extLst>
              <p:ext uri="{D42A27DB-BD31-4B8C-83A1-F6EECF244321}">
                <p14:modId xmlns:p14="http://schemas.microsoft.com/office/powerpoint/2010/main" val="1429600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268354"/>
                    </a:ext>
                  </a:extLst>
                </a:gridCol>
                <a:gridCol w="370332">
                  <a:extLst>
                    <a:ext uri="{9D8B030D-6E8A-4147-A177-3AD203B41FA5}">
                      <a16:colId xmlns:a16="http://schemas.microsoft.com/office/drawing/2014/main" val="3806914659"/>
                    </a:ext>
                  </a:extLst>
                </a:gridCol>
                <a:gridCol w="370332">
                  <a:extLst>
                    <a:ext uri="{9D8B030D-6E8A-4147-A177-3AD203B41FA5}">
                      <a16:colId xmlns:a16="http://schemas.microsoft.com/office/drawing/2014/main" val="520529025"/>
                    </a:ext>
                  </a:extLst>
                </a:gridCol>
                <a:gridCol w="370332">
                  <a:extLst>
                    <a:ext uri="{9D8B030D-6E8A-4147-A177-3AD203B41FA5}">
                      <a16:colId xmlns:a16="http://schemas.microsoft.com/office/drawing/2014/main" val="1512749553"/>
                    </a:ext>
                  </a:extLst>
                </a:gridCol>
                <a:gridCol w="329184">
                  <a:extLst>
                    <a:ext uri="{9D8B030D-6E8A-4147-A177-3AD203B41FA5}">
                      <a16:colId xmlns:a16="http://schemas.microsoft.com/office/drawing/2014/main" val="3155245274"/>
                    </a:ext>
                  </a:extLst>
                </a:gridCol>
                <a:gridCol w="329184">
                  <a:extLst>
                    <a:ext uri="{9D8B030D-6E8A-4147-A177-3AD203B41FA5}">
                      <a16:colId xmlns:a16="http://schemas.microsoft.com/office/drawing/2014/main" val="4210413999"/>
                    </a:ext>
                  </a:extLst>
                </a:gridCol>
                <a:gridCol w="329184">
                  <a:extLst>
                    <a:ext uri="{9D8B030D-6E8A-4147-A177-3AD203B41FA5}">
                      <a16:colId xmlns:a16="http://schemas.microsoft.com/office/drawing/2014/main" val="1434869397"/>
                    </a:ext>
                  </a:extLst>
                </a:gridCol>
                <a:gridCol w="329184">
                  <a:extLst>
                    <a:ext uri="{9D8B030D-6E8A-4147-A177-3AD203B41FA5}">
                      <a16:colId xmlns:a16="http://schemas.microsoft.com/office/drawing/2014/main" val="454301850"/>
                    </a:ext>
                  </a:extLst>
                </a:gridCol>
                <a:gridCol w="329184">
                  <a:extLst>
                    <a:ext uri="{9D8B030D-6E8A-4147-A177-3AD203B41FA5}">
                      <a16:colId xmlns:a16="http://schemas.microsoft.com/office/drawing/2014/main" val="1943536164"/>
                    </a:ext>
                  </a:extLst>
                </a:gridCol>
                <a:gridCol w="329184">
                  <a:extLst>
                    <a:ext uri="{9D8B030D-6E8A-4147-A177-3AD203B41FA5}">
                      <a16:colId xmlns:a16="http://schemas.microsoft.com/office/drawing/2014/main" val="2583088972"/>
                    </a:ext>
                  </a:extLst>
                </a:gridCol>
                <a:gridCol w="329184">
                  <a:extLst>
                    <a:ext uri="{9D8B030D-6E8A-4147-A177-3AD203B41FA5}">
                      <a16:colId xmlns:a16="http://schemas.microsoft.com/office/drawing/2014/main" val="1924475364"/>
                    </a:ext>
                  </a:extLst>
                </a:gridCol>
                <a:gridCol w="329184">
                  <a:extLst>
                    <a:ext uri="{9D8B030D-6E8A-4147-A177-3AD203B41FA5}">
                      <a16:colId xmlns:a16="http://schemas.microsoft.com/office/drawing/2014/main" val="2508636025"/>
                    </a:ext>
                  </a:extLst>
                </a:gridCol>
                <a:gridCol w="329184">
                  <a:extLst>
                    <a:ext uri="{9D8B030D-6E8A-4147-A177-3AD203B41FA5}">
                      <a16:colId xmlns:a16="http://schemas.microsoft.com/office/drawing/2014/main" val="1564086183"/>
                    </a:ext>
                  </a:extLst>
                </a:gridCol>
                <a:gridCol w="370332">
                  <a:extLst>
                    <a:ext uri="{9D8B030D-6E8A-4147-A177-3AD203B41FA5}">
                      <a16:colId xmlns:a16="http://schemas.microsoft.com/office/drawing/2014/main" val="240186469"/>
                    </a:ext>
                  </a:extLst>
                </a:gridCol>
                <a:gridCol w="370332">
                  <a:extLst>
                    <a:ext uri="{9D8B030D-6E8A-4147-A177-3AD203B41FA5}">
                      <a16:colId xmlns:a16="http://schemas.microsoft.com/office/drawing/2014/main" val="22954152"/>
                    </a:ext>
                  </a:extLst>
                </a:gridCol>
                <a:gridCol w="329184">
                  <a:extLst>
                    <a:ext uri="{9D8B030D-6E8A-4147-A177-3AD203B41FA5}">
                      <a16:colId xmlns:a16="http://schemas.microsoft.com/office/drawing/2014/main" val="3423143278"/>
                    </a:ext>
                  </a:extLst>
                </a:gridCol>
                <a:gridCol w="329184">
                  <a:extLst>
                    <a:ext uri="{9D8B030D-6E8A-4147-A177-3AD203B41FA5}">
                      <a16:colId xmlns:a16="http://schemas.microsoft.com/office/drawing/2014/main" val="1115342150"/>
                    </a:ext>
                  </a:extLst>
                </a:gridCol>
                <a:gridCol w="370332">
                  <a:extLst>
                    <a:ext uri="{9D8B030D-6E8A-4147-A177-3AD203B41FA5}">
                      <a16:colId xmlns:a16="http://schemas.microsoft.com/office/drawing/2014/main" val="3391504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9669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- 2018-08-12 14:00:00 </a:t>
                      </a:r>
                      <a:r>
                        <a:rPr kumimoji="0" lang="es-ES" sz="1000" b="0" i="0" u="none" strike="noStrike" kern="1200" cap="none" spc="0" normalizeH="0" baseline="0" noProof="0">
                          <a:ln>
                            <a:noFill/>
                          </a:ln>
                          <a:solidFill>
                            <a:prstClr val="black"/>
                          </a:solidFill>
                          <a:effectLst/>
                          <a:uLnTx/>
                          <a:uFillTx/>
                          <a:latin typeface="+mn-lt"/>
                          <a:ea typeface="+mn-ea"/>
                          <a:cs typeface="+mn-cs"/>
                        </a:rPr>
                        <a:t> 
 Sé tú y dale pa’lla. 😎 ¡Feliz Día Internacional de la Juventud!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5214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WIND telecom - 2018-08-12 12:00:02 </a:t>
                      </a:r>
                      <a:r>
                        <a:rPr kumimoji="0" lang="es-ES" sz="1000" b="0" i="0" u="none" strike="noStrike" kern="1200" cap="none" spc="0" normalizeH="0" baseline="0" noProof="0">
                          <a:ln>
                            <a:noFill/>
                          </a:ln>
                          <a:solidFill>
                            <a:prstClr val="black"/>
                          </a:solidFill>
                          <a:effectLst/>
                          <a:uLnTx/>
                          <a:uFillTx/>
                          <a:latin typeface="+mn-lt"/>
                          <a:ea typeface="+mn-ea"/>
                          <a:cs typeface="+mn-cs"/>
                        </a:rPr>
                        <a:t> 
 En un mundo de constante actualización y cambio, los más jóvenes siempre son los que llevan la delantera. 💪😎 Hoy celebramos ese espíritu moderno. ¡Feliz Día Internacional De la Juventud! 🎉 #DiaDeLaJuventud #4All #WindNet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93156540"/>
                  </a:ext>
                </a:extLst>
              </a:tr>
            </a:tbl>
          </a:graphicData>
        </a:graphic>
      </p:graphicFrame>
      <p:sp>
        <p:nvSpPr>
          <p:cNvPr id="4" name="Text Placeholder 3">
            <a:extLst>
              <a:ext uri="{FF2B5EF4-FFF2-40B4-BE49-F238E27FC236}">
                <a16:creationId xmlns:a16="http://schemas.microsoft.com/office/drawing/2014/main" id="{C48C005F-2755-4514-B55B-829AE7F74F9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3433443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A64B5-1AC2-444D-93E0-E72576AB47A4}"/>
              </a:ext>
            </a:extLst>
          </p:cNvPr>
          <p:cNvSpPr>
            <a:spLocks noGrp="1"/>
          </p:cNvSpPr>
          <p:nvPr>
            <p:ph type="title"/>
          </p:nvPr>
        </p:nvSpPr>
        <p:spPr/>
        <p:txBody>
          <a:bodyPr/>
          <a:lstStyle/>
          <a:p>
            <a:r>
              <a:rPr lang="en-US"/>
              <a:t>Facebook Own Posts Table  | All Pages - 3 of 12</a:t>
            </a:r>
          </a:p>
        </p:txBody>
      </p:sp>
      <p:graphicFrame>
        <p:nvGraphicFramePr>
          <p:cNvPr id="5" name="Table Placeholder 4">
            <a:extLst>
              <a:ext uri="{FF2B5EF4-FFF2-40B4-BE49-F238E27FC236}">
                <a16:creationId xmlns:a16="http://schemas.microsoft.com/office/drawing/2014/main" id="{646D5866-17AE-4E4D-AE1E-F1B44DD886D4}"/>
              </a:ext>
            </a:extLst>
          </p:cNvPr>
          <p:cNvGraphicFramePr>
            <a:graphicFrameLocks noGrp="1"/>
          </p:cNvGraphicFramePr>
          <p:nvPr>
            <p:ph type="tbl" sz="quarter" idx="13"/>
            <p:extLst>
              <p:ext uri="{D42A27DB-BD31-4B8C-83A1-F6EECF244321}">
                <p14:modId xmlns:p14="http://schemas.microsoft.com/office/powerpoint/2010/main" val="3661974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5569009"/>
                    </a:ext>
                  </a:extLst>
                </a:gridCol>
                <a:gridCol w="370332">
                  <a:extLst>
                    <a:ext uri="{9D8B030D-6E8A-4147-A177-3AD203B41FA5}">
                      <a16:colId xmlns:a16="http://schemas.microsoft.com/office/drawing/2014/main" val="1218682596"/>
                    </a:ext>
                  </a:extLst>
                </a:gridCol>
                <a:gridCol w="370332">
                  <a:extLst>
                    <a:ext uri="{9D8B030D-6E8A-4147-A177-3AD203B41FA5}">
                      <a16:colId xmlns:a16="http://schemas.microsoft.com/office/drawing/2014/main" val="3831097494"/>
                    </a:ext>
                  </a:extLst>
                </a:gridCol>
                <a:gridCol w="370332">
                  <a:extLst>
                    <a:ext uri="{9D8B030D-6E8A-4147-A177-3AD203B41FA5}">
                      <a16:colId xmlns:a16="http://schemas.microsoft.com/office/drawing/2014/main" val="1701752110"/>
                    </a:ext>
                  </a:extLst>
                </a:gridCol>
                <a:gridCol w="329184">
                  <a:extLst>
                    <a:ext uri="{9D8B030D-6E8A-4147-A177-3AD203B41FA5}">
                      <a16:colId xmlns:a16="http://schemas.microsoft.com/office/drawing/2014/main" val="4176637868"/>
                    </a:ext>
                  </a:extLst>
                </a:gridCol>
                <a:gridCol w="329184">
                  <a:extLst>
                    <a:ext uri="{9D8B030D-6E8A-4147-A177-3AD203B41FA5}">
                      <a16:colId xmlns:a16="http://schemas.microsoft.com/office/drawing/2014/main" val="1328711587"/>
                    </a:ext>
                  </a:extLst>
                </a:gridCol>
                <a:gridCol w="329184">
                  <a:extLst>
                    <a:ext uri="{9D8B030D-6E8A-4147-A177-3AD203B41FA5}">
                      <a16:colId xmlns:a16="http://schemas.microsoft.com/office/drawing/2014/main" val="3769743032"/>
                    </a:ext>
                  </a:extLst>
                </a:gridCol>
                <a:gridCol w="329184">
                  <a:extLst>
                    <a:ext uri="{9D8B030D-6E8A-4147-A177-3AD203B41FA5}">
                      <a16:colId xmlns:a16="http://schemas.microsoft.com/office/drawing/2014/main" val="430101194"/>
                    </a:ext>
                  </a:extLst>
                </a:gridCol>
                <a:gridCol w="329184">
                  <a:extLst>
                    <a:ext uri="{9D8B030D-6E8A-4147-A177-3AD203B41FA5}">
                      <a16:colId xmlns:a16="http://schemas.microsoft.com/office/drawing/2014/main" val="3457269372"/>
                    </a:ext>
                  </a:extLst>
                </a:gridCol>
                <a:gridCol w="329184">
                  <a:extLst>
                    <a:ext uri="{9D8B030D-6E8A-4147-A177-3AD203B41FA5}">
                      <a16:colId xmlns:a16="http://schemas.microsoft.com/office/drawing/2014/main" val="3631584497"/>
                    </a:ext>
                  </a:extLst>
                </a:gridCol>
                <a:gridCol w="329184">
                  <a:extLst>
                    <a:ext uri="{9D8B030D-6E8A-4147-A177-3AD203B41FA5}">
                      <a16:colId xmlns:a16="http://schemas.microsoft.com/office/drawing/2014/main" val="1525628233"/>
                    </a:ext>
                  </a:extLst>
                </a:gridCol>
                <a:gridCol w="329184">
                  <a:extLst>
                    <a:ext uri="{9D8B030D-6E8A-4147-A177-3AD203B41FA5}">
                      <a16:colId xmlns:a16="http://schemas.microsoft.com/office/drawing/2014/main" val="1860179895"/>
                    </a:ext>
                  </a:extLst>
                </a:gridCol>
                <a:gridCol w="329184">
                  <a:extLst>
                    <a:ext uri="{9D8B030D-6E8A-4147-A177-3AD203B41FA5}">
                      <a16:colId xmlns:a16="http://schemas.microsoft.com/office/drawing/2014/main" val="3139633879"/>
                    </a:ext>
                  </a:extLst>
                </a:gridCol>
                <a:gridCol w="370332">
                  <a:extLst>
                    <a:ext uri="{9D8B030D-6E8A-4147-A177-3AD203B41FA5}">
                      <a16:colId xmlns:a16="http://schemas.microsoft.com/office/drawing/2014/main" val="3590709473"/>
                    </a:ext>
                  </a:extLst>
                </a:gridCol>
                <a:gridCol w="370332">
                  <a:extLst>
                    <a:ext uri="{9D8B030D-6E8A-4147-A177-3AD203B41FA5}">
                      <a16:colId xmlns:a16="http://schemas.microsoft.com/office/drawing/2014/main" val="1971622119"/>
                    </a:ext>
                  </a:extLst>
                </a:gridCol>
                <a:gridCol w="329184">
                  <a:extLst>
                    <a:ext uri="{9D8B030D-6E8A-4147-A177-3AD203B41FA5}">
                      <a16:colId xmlns:a16="http://schemas.microsoft.com/office/drawing/2014/main" val="1826767992"/>
                    </a:ext>
                  </a:extLst>
                </a:gridCol>
                <a:gridCol w="329184">
                  <a:extLst>
                    <a:ext uri="{9D8B030D-6E8A-4147-A177-3AD203B41FA5}">
                      <a16:colId xmlns:a16="http://schemas.microsoft.com/office/drawing/2014/main" val="4070113469"/>
                    </a:ext>
                  </a:extLst>
                </a:gridCol>
                <a:gridCol w="370332">
                  <a:extLst>
                    <a:ext uri="{9D8B030D-6E8A-4147-A177-3AD203B41FA5}">
                      <a16:colId xmlns:a16="http://schemas.microsoft.com/office/drawing/2014/main" val="2426665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828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WIND telecom - 2018-08-12 06:00:00 </a:t>
                      </a:r>
                      <a:r>
                        <a:rPr kumimoji="0" lang="es-ES" sz="1000" b="0" i="0" u="none" strike="noStrike" kern="1200" cap="none" spc="0" normalizeH="0" baseline="0" noProof="0">
                          <a:ln>
                            <a:noFill/>
                          </a:ln>
                          <a:solidFill>
                            <a:prstClr val="black"/>
                          </a:solidFill>
                          <a:effectLst/>
                          <a:uLnTx/>
                          <a:uFillTx/>
                          <a:latin typeface="+mn-lt"/>
                          <a:ea typeface="+mn-ea"/>
                          <a:cs typeface="+mn-cs"/>
                        </a:rPr>
                        <a:t> 
 ¡Imagina lo fácil que será hacer tareas con tu nueva tablet o laptop a la mano! 🙌💻 Sólo debes tener tu factura al día o solicitar un nuevo servicio y automáticamente estarás ingresando en nuestra tómbola electrónica para tener la oportunidad de ganar uno de estos dos equipos.😉🎁🎊 Más información en: https://wind.com.do/devueltaaclases/ #DeVueltaAClases #Sorteo #WindServicios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0568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- 2018-08-12 00:16:38 </a:t>
                      </a:r>
                      <a:r>
                        <a:rPr kumimoji="0" lang="es-ES" sz="1000" b="0" i="0" u="none" strike="noStrike" kern="1200" cap="none" spc="0" normalizeH="0" baseline="0" noProof="0">
                          <a:ln>
                            <a:noFill/>
                          </a:ln>
                          <a:solidFill>
                            <a:prstClr val="black"/>
                          </a:solidFill>
                          <a:effectLst/>
                          <a:uLnTx/>
                          <a:uFillTx/>
                          <a:latin typeface="+mn-lt"/>
                          <a:ea typeface="+mn-ea"/>
                          <a:cs typeface="+mn-cs"/>
                        </a:rPr>
                        <a:t> 
 Toda nuestra gente de Higüey está gozando su sábado en #AlticeFest con Rollers_rd, Huawei y Alcatel.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13486372"/>
                  </a:ext>
                </a:extLst>
              </a:tr>
            </a:tbl>
          </a:graphicData>
        </a:graphic>
      </p:graphicFrame>
      <p:sp>
        <p:nvSpPr>
          <p:cNvPr id="4" name="Text Placeholder 3">
            <a:extLst>
              <a:ext uri="{FF2B5EF4-FFF2-40B4-BE49-F238E27FC236}">
                <a16:creationId xmlns:a16="http://schemas.microsoft.com/office/drawing/2014/main" id="{B19B4A8C-DFFD-410B-86BD-7F5B92D27CE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984743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F41F2-4471-4C51-AF43-1F6B856C1B99}"/>
              </a:ext>
            </a:extLst>
          </p:cNvPr>
          <p:cNvSpPr>
            <a:spLocks noGrp="1"/>
          </p:cNvSpPr>
          <p:nvPr>
            <p:ph type="title"/>
          </p:nvPr>
        </p:nvSpPr>
        <p:spPr/>
        <p:txBody>
          <a:bodyPr/>
          <a:lstStyle/>
          <a:p>
            <a:r>
              <a:rPr lang="en-US"/>
              <a:t>Facebook Own Posts Table  | All Pages - 4 of 12</a:t>
            </a:r>
          </a:p>
        </p:txBody>
      </p:sp>
      <p:graphicFrame>
        <p:nvGraphicFramePr>
          <p:cNvPr id="5" name="Table Placeholder 4">
            <a:extLst>
              <a:ext uri="{FF2B5EF4-FFF2-40B4-BE49-F238E27FC236}">
                <a16:creationId xmlns:a16="http://schemas.microsoft.com/office/drawing/2014/main" id="{BB31A9A6-B38D-4030-A43B-C8AF8AF5EF46}"/>
              </a:ext>
            </a:extLst>
          </p:cNvPr>
          <p:cNvGraphicFramePr>
            <a:graphicFrameLocks noGrp="1"/>
          </p:cNvGraphicFramePr>
          <p:nvPr>
            <p:ph type="tbl" sz="quarter" idx="13"/>
            <p:extLst>
              <p:ext uri="{D42A27DB-BD31-4B8C-83A1-F6EECF244321}">
                <p14:modId xmlns:p14="http://schemas.microsoft.com/office/powerpoint/2010/main" val="3217110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3543867"/>
                    </a:ext>
                  </a:extLst>
                </a:gridCol>
                <a:gridCol w="370332">
                  <a:extLst>
                    <a:ext uri="{9D8B030D-6E8A-4147-A177-3AD203B41FA5}">
                      <a16:colId xmlns:a16="http://schemas.microsoft.com/office/drawing/2014/main" val="1034711355"/>
                    </a:ext>
                  </a:extLst>
                </a:gridCol>
                <a:gridCol w="370332">
                  <a:extLst>
                    <a:ext uri="{9D8B030D-6E8A-4147-A177-3AD203B41FA5}">
                      <a16:colId xmlns:a16="http://schemas.microsoft.com/office/drawing/2014/main" val="1610891948"/>
                    </a:ext>
                  </a:extLst>
                </a:gridCol>
                <a:gridCol w="370332">
                  <a:extLst>
                    <a:ext uri="{9D8B030D-6E8A-4147-A177-3AD203B41FA5}">
                      <a16:colId xmlns:a16="http://schemas.microsoft.com/office/drawing/2014/main" val="2374642986"/>
                    </a:ext>
                  </a:extLst>
                </a:gridCol>
                <a:gridCol w="329184">
                  <a:extLst>
                    <a:ext uri="{9D8B030D-6E8A-4147-A177-3AD203B41FA5}">
                      <a16:colId xmlns:a16="http://schemas.microsoft.com/office/drawing/2014/main" val="2660561091"/>
                    </a:ext>
                  </a:extLst>
                </a:gridCol>
                <a:gridCol w="329184">
                  <a:extLst>
                    <a:ext uri="{9D8B030D-6E8A-4147-A177-3AD203B41FA5}">
                      <a16:colId xmlns:a16="http://schemas.microsoft.com/office/drawing/2014/main" val="1625577087"/>
                    </a:ext>
                  </a:extLst>
                </a:gridCol>
                <a:gridCol w="329184">
                  <a:extLst>
                    <a:ext uri="{9D8B030D-6E8A-4147-A177-3AD203B41FA5}">
                      <a16:colId xmlns:a16="http://schemas.microsoft.com/office/drawing/2014/main" val="3808871042"/>
                    </a:ext>
                  </a:extLst>
                </a:gridCol>
                <a:gridCol w="329184">
                  <a:extLst>
                    <a:ext uri="{9D8B030D-6E8A-4147-A177-3AD203B41FA5}">
                      <a16:colId xmlns:a16="http://schemas.microsoft.com/office/drawing/2014/main" val="3126882131"/>
                    </a:ext>
                  </a:extLst>
                </a:gridCol>
                <a:gridCol w="329184">
                  <a:extLst>
                    <a:ext uri="{9D8B030D-6E8A-4147-A177-3AD203B41FA5}">
                      <a16:colId xmlns:a16="http://schemas.microsoft.com/office/drawing/2014/main" val="3368812805"/>
                    </a:ext>
                  </a:extLst>
                </a:gridCol>
                <a:gridCol w="329184">
                  <a:extLst>
                    <a:ext uri="{9D8B030D-6E8A-4147-A177-3AD203B41FA5}">
                      <a16:colId xmlns:a16="http://schemas.microsoft.com/office/drawing/2014/main" val="1706189858"/>
                    </a:ext>
                  </a:extLst>
                </a:gridCol>
                <a:gridCol w="329184">
                  <a:extLst>
                    <a:ext uri="{9D8B030D-6E8A-4147-A177-3AD203B41FA5}">
                      <a16:colId xmlns:a16="http://schemas.microsoft.com/office/drawing/2014/main" val="2334217992"/>
                    </a:ext>
                  </a:extLst>
                </a:gridCol>
                <a:gridCol w="329184">
                  <a:extLst>
                    <a:ext uri="{9D8B030D-6E8A-4147-A177-3AD203B41FA5}">
                      <a16:colId xmlns:a16="http://schemas.microsoft.com/office/drawing/2014/main" val="4133678290"/>
                    </a:ext>
                  </a:extLst>
                </a:gridCol>
                <a:gridCol w="329184">
                  <a:extLst>
                    <a:ext uri="{9D8B030D-6E8A-4147-A177-3AD203B41FA5}">
                      <a16:colId xmlns:a16="http://schemas.microsoft.com/office/drawing/2014/main" val="536340445"/>
                    </a:ext>
                  </a:extLst>
                </a:gridCol>
                <a:gridCol w="370332">
                  <a:extLst>
                    <a:ext uri="{9D8B030D-6E8A-4147-A177-3AD203B41FA5}">
                      <a16:colId xmlns:a16="http://schemas.microsoft.com/office/drawing/2014/main" val="2792662473"/>
                    </a:ext>
                  </a:extLst>
                </a:gridCol>
                <a:gridCol w="370332">
                  <a:extLst>
                    <a:ext uri="{9D8B030D-6E8A-4147-A177-3AD203B41FA5}">
                      <a16:colId xmlns:a16="http://schemas.microsoft.com/office/drawing/2014/main" val="4224530931"/>
                    </a:ext>
                  </a:extLst>
                </a:gridCol>
                <a:gridCol w="329184">
                  <a:extLst>
                    <a:ext uri="{9D8B030D-6E8A-4147-A177-3AD203B41FA5}">
                      <a16:colId xmlns:a16="http://schemas.microsoft.com/office/drawing/2014/main" val="2260688989"/>
                    </a:ext>
                  </a:extLst>
                </a:gridCol>
                <a:gridCol w="329184">
                  <a:extLst>
                    <a:ext uri="{9D8B030D-6E8A-4147-A177-3AD203B41FA5}">
                      <a16:colId xmlns:a16="http://schemas.microsoft.com/office/drawing/2014/main" val="528505223"/>
                    </a:ext>
                  </a:extLst>
                </a:gridCol>
                <a:gridCol w="370332">
                  <a:extLst>
                    <a:ext uri="{9D8B030D-6E8A-4147-A177-3AD203B41FA5}">
                      <a16:colId xmlns:a16="http://schemas.microsoft.com/office/drawing/2014/main" val="334637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616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- 2018-08-11 19:01:39 </a:t>
                      </a:r>
                      <a:r>
                        <a:rPr kumimoji="0" lang="es-ES" sz="1000" b="0" i="0" u="none" strike="noStrike" kern="1200" cap="none" spc="0" normalizeH="0" baseline="0" noProof="0">
                          <a:ln>
                            <a:noFill/>
                          </a:ln>
                          <a:solidFill>
                            <a:prstClr val="black"/>
                          </a:solidFill>
                          <a:effectLst/>
                          <a:uLnTx/>
                          <a:uFillTx/>
                          <a:latin typeface="+mn-lt"/>
                          <a:ea typeface="+mn-ea"/>
                          <a:cs typeface="+mn-cs"/>
                        </a:rPr>
                        <a:t> 
 Una divertida película donde el alcalde de una ciudad japonesa, decreta que todos los perros deben quedar confinados en una isla. Un niño de 12 años emprende una aventura para llegar hasta la isla y rescatar a su mascota. Disfrútala por #Clarovideo en https://bit.ly/2MfXlma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1678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WIND telecom - 2018-08-11 18:00:14 </a:t>
                      </a:r>
                      <a:r>
                        <a:rPr kumimoji="0" lang="es-ES" sz="1000" b="0" i="0" u="none" strike="noStrike" kern="1200" cap="none" spc="0" normalizeH="0" baseline="0" noProof="0">
                          <a:ln>
                            <a:noFill/>
                          </a:ln>
                          <a:solidFill>
                            <a:prstClr val="black"/>
                          </a:solidFill>
                          <a:effectLst/>
                          <a:uLnTx/>
                          <a:uFillTx/>
                          <a:latin typeface="+mn-lt"/>
                          <a:ea typeface="+mn-ea"/>
                          <a:cs typeface="+mn-cs"/>
                        </a:rPr>
                        <a:t> 
 Este NO es el tipo de payaso que te gustaría tener en tu cumpleaños. “It” esta noche a las 9:00 p.m. por #HBOLAT, canal 203. 😱🤡🎈 #WindTV #PaquetePremium #WinMovies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86604197"/>
                  </a:ext>
                </a:extLst>
              </a:tr>
            </a:tbl>
          </a:graphicData>
        </a:graphic>
      </p:graphicFrame>
      <p:sp>
        <p:nvSpPr>
          <p:cNvPr id="4" name="Text Placeholder 3">
            <a:extLst>
              <a:ext uri="{FF2B5EF4-FFF2-40B4-BE49-F238E27FC236}">
                <a16:creationId xmlns:a16="http://schemas.microsoft.com/office/drawing/2014/main" id="{704DAD07-2F6E-4E45-A36C-636C3BADAC2B}"/>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336230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38823-BAE5-4048-9862-58200B54ACBE}"/>
              </a:ext>
            </a:extLst>
          </p:cNvPr>
          <p:cNvSpPr>
            <a:spLocks noGrp="1"/>
          </p:cNvSpPr>
          <p:nvPr>
            <p:ph type="title"/>
          </p:nvPr>
        </p:nvSpPr>
        <p:spPr/>
        <p:txBody>
          <a:bodyPr/>
          <a:lstStyle/>
          <a:p>
            <a:r>
              <a:rPr lang="en-US"/>
              <a:t>Facebook Own Posts Table  | All Pages - 5 of 12</a:t>
            </a:r>
          </a:p>
        </p:txBody>
      </p:sp>
      <p:graphicFrame>
        <p:nvGraphicFramePr>
          <p:cNvPr id="5" name="Table Placeholder 4">
            <a:extLst>
              <a:ext uri="{FF2B5EF4-FFF2-40B4-BE49-F238E27FC236}">
                <a16:creationId xmlns:a16="http://schemas.microsoft.com/office/drawing/2014/main" id="{637B2445-9141-4210-A3E8-448547E97A5C}"/>
              </a:ext>
            </a:extLst>
          </p:cNvPr>
          <p:cNvGraphicFramePr>
            <a:graphicFrameLocks noGrp="1"/>
          </p:cNvGraphicFramePr>
          <p:nvPr>
            <p:ph type="tbl" sz="quarter" idx="13"/>
            <p:extLst>
              <p:ext uri="{D42A27DB-BD31-4B8C-83A1-F6EECF244321}">
                <p14:modId xmlns:p14="http://schemas.microsoft.com/office/powerpoint/2010/main" val="100930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9433101"/>
                    </a:ext>
                  </a:extLst>
                </a:gridCol>
                <a:gridCol w="370332">
                  <a:extLst>
                    <a:ext uri="{9D8B030D-6E8A-4147-A177-3AD203B41FA5}">
                      <a16:colId xmlns:a16="http://schemas.microsoft.com/office/drawing/2014/main" val="3038075982"/>
                    </a:ext>
                  </a:extLst>
                </a:gridCol>
                <a:gridCol w="370332">
                  <a:extLst>
                    <a:ext uri="{9D8B030D-6E8A-4147-A177-3AD203B41FA5}">
                      <a16:colId xmlns:a16="http://schemas.microsoft.com/office/drawing/2014/main" val="2583567955"/>
                    </a:ext>
                  </a:extLst>
                </a:gridCol>
                <a:gridCol w="370332">
                  <a:extLst>
                    <a:ext uri="{9D8B030D-6E8A-4147-A177-3AD203B41FA5}">
                      <a16:colId xmlns:a16="http://schemas.microsoft.com/office/drawing/2014/main" val="3676185064"/>
                    </a:ext>
                  </a:extLst>
                </a:gridCol>
                <a:gridCol w="329184">
                  <a:extLst>
                    <a:ext uri="{9D8B030D-6E8A-4147-A177-3AD203B41FA5}">
                      <a16:colId xmlns:a16="http://schemas.microsoft.com/office/drawing/2014/main" val="3335299323"/>
                    </a:ext>
                  </a:extLst>
                </a:gridCol>
                <a:gridCol w="329184">
                  <a:extLst>
                    <a:ext uri="{9D8B030D-6E8A-4147-A177-3AD203B41FA5}">
                      <a16:colId xmlns:a16="http://schemas.microsoft.com/office/drawing/2014/main" val="1812125846"/>
                    </a:ext>
                  </a:extLst>
                </a:gridCol>
                <a:gridCol w="329184">
                  <a:extLst>
                    <a:ext uri="{9D8B030D-6E8A-4147-A177-3AD203B41FA5}">
                      <a16:colId xmlns:a16="http://schemas.microsoft.com/office/drawing/2014/main" val="2122004801"/>
                    </a:ext>
                  </a:extLst>
                </a:gridCol>
                <a:gridCol w="329184">
                  <a:extLst>
                    <a:ext uri="{9D8B030D-6E8A-4147-A177-3AD203B41FA5}">
                      <a16:colId xmlns:a16="http://schemas.microsoft.com/office/drawing/2014/main" val="992938378"/>
                    </a:ext>
                  </a:extLst>
                </a:gridCol>
                <a:gridCol w="329184">
                  <a:extLst>
                    <a:ext uri="{9D8B030D-6E8A-4147-A177-3AD203B41FA5}">
                      <a16:colId xmlns:a16="http://schemas.microsoft.com/office/drawing/2014/main" val="945895414"/>
                    </a:ext>
                  </a:extLst>
                </a:gridCol>
                <a:gridCol w="329184">
                  <a:extLst>
                    <a:ext uri="{9D8B030D-6E8A-4147-A177-3AD203B41FA5}">
                      <a16:colId xmlns:a16="http://schemas.microsoft.com/office/drawing/2014/main" val="1963958632"/>
                    </a:ext>
                  </a:extLst>
                </a:gridCol>
                <a:gridCol w="329184">
                  <a:extLst>
                    <a:ext uri="{9D8B030D-6E8A-4147-A177-3AD203B41FA5}">
                      <a16:colId xmlns:a16="http://schemas.microsoft.com/office/drawing/2014/main" val="2956989864"/>
                    </a:ext>
                  </a:extLst>
                </a:gridCol>
                <a:gridCol w="329184">
                  <a:extLst>
                    <a:ext uri="{9D8B030D-6E8A-4147-A177-3AD203B41FA5}">
                      <a16:colId xmlns:a16="http://schemas.microsoft.com/office/drawing/2014/main" val="281186807"/>
                    </a:ext>
                  </a:extLst>
                </a:gridCol>
                <a:gridCol w="329184">
                  <a:extLst>
                    <a:ext uri="{9D8B030D-6E8A-4147-A177-3AD203B41FA5}">
                      <a16:colId xmlns:a16="http://schemas.microsoft.com/office/drawing/2014/main" val="3597797369"/>
                    </a:ext>
                  </a:extLst>
                </a:gridCol>
                <a:gridCol w="370332">
                  <a:extLst>
                    <a:ext uri="{9D8B030D-6E8A-4147-A177-3AD203B41FA5}">
                      <a16:colId xmlns:a16="http://schemas.microsoft.com/office/drawing/2014/main" val="955770774"/>
                    </a:ext>
                  </a:extLst>
                </a:gridCol>
                <a:gridCol w="370332">
                  <a:extLst>
                    <a:ext uri="{9D8B030D-6E8A-4147-A177-3AD203B41FA5}">
                      <a16:colId xmlns:a16="http://schemas.microsoft.com/office/drawing/2014/main" val="1297803622"/>
                    </a:ext>
                  </a:extLst>
                </a:gridCol>
                <a:gridCol w="329184">
                  <a:extLst>
                    <a:ext uri="{9D8B030D-6E8A-4147-A177-3AD203B41FA5}">
                      <a16:colId xmlns:a16="http://schemas.microsoft.com/office/drawing/2014/main" val="2744629342"/>
                    </a:ext>
                  </a:extLst>
                </a:gridCol>
                <a:gridCol w="329184">
                  <a:extLst>
                    <a:ext uri="{9D8B030D-6E8A-4147-A177-3AD203B41FA5}">
                      <a16:colId xmlns:a16="http://schemas.microsoft.com/office/drawing/2014/main" val="3656344902"/>
                    </a:ext>
                  </a:extLst>
                </a:gridCol>
                <a:gridCol w="370332">
                  <a:extLst>
                    <a:ext uri="{9D8B030D-6E8A-4147-A177-3AD203B41FA5}">
                      <a16:colId xmlns:a16="http://schemas.microsoft.com/office/drawing/2014/main" val="3939702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832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- 2018-08-11 15:49:13 </a:t>
                      </a:r>
                      <a:r>
                        <a:rPr kumimoji="0" lang="es-ES" sz="1000" b="0" i="0" u="none" strike="noStrike" kern="1200" cap="none" spc="0" normalizeH="0" baseline="0" noProof="0">
                          <a:ln>
                            <a:noFill/>
                          </a:ln>
                          <a:solidFill>
                            <a:prstClr val="black"/>
                          </a:solidFill>
                          <a:effectLst/>
                          <a:uLnTx/>
                          <a:uFillTx/>
                          <a:latin typeface="+mn-lt"/>
                          <a:ea typeface="+mn-ea"/>
                          <a:cs typeface="+mn-cs"/>
                        </a:rPr>
                        <a:t> 
 Te esperamos este fin de semana en el Puerto Sansoucí ⛵ #velassantodomingo2018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89619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- 2018-08-11 14:01:40 </a:t>
                      </a:r>
                      <a:r>
                        <a:rPr kumimoji="0" lang="es-ES" sz="1000" b="0" i="0" u="none" strike="noStrike" kern="1200" cap="none" spc="0" normalizeH="0" baseline="0" noProof="0">
                          <a:ln>
                            <a:noFill/>
                          </a:ln>
                          <a:solidFill>
                            <a:prstClr val="black"/>
                          </a:solidFill>
                          <a:effectLst/>
                          <a:uLnTx/>
                          <a:uFillTx/>
                          <a:latin typeface="+mn-lt"/>
                          <a:ea typeface="+mn-ea"/>
                          <a:cs typeface="+mn-cs"/>
                        </a:rPr>
                        <a:t> 
 ¡Más internet del que te puedas imaginar! Con tu Plan Smart, estarás siempre conectado con la mejor experiencia de velocidad. Conoce más en https://bit.ly/2vy5ZRq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73230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- 2018-08-11 14:00:47 </a:t>
                      </a:r>
                      <a:r>
                        <a:rPr kumimoji="0" lang="es-ES" sz="1000" b="0" i="0" u="none" strike="noStrike" kern="1200" cap="none" spc="0" normalizeH="0" baseline="0" noProof="0">
                          <a:ln>
                            <a:noFill/>
                          </a:ln>
                          <a:solidFill>
                            <a:prstClr val="black"/>
                          </a:solidFill>
                          <a:effectLst/>
                          <a:uLnTx/>
                          <a:uFillTx/>
                          <a:latin typeface="+mn-lt"/>
                          <a:ea typeface="+mn-ea"/>
                          <a:cs typeface="+mn-cs"/>
                        </a:rPr>
                        <a:t> 
 #UnDíaComoHoy en 1793 fue inaugurado en #Paris 🇫🇷 el #MuseoDeLouvre el cual contiene una de las mejores colecciones de artes del mundo. ¿Quiénes son los fanáticos del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32904253"/>
                  </a:ext>
                </a:extLst>
              </a:tr>
            </a:tbl>
          </a:graphicData>
        </a:graphic>
      </p:graphicFrame>
      <p:sp>
        <p:nvSpPr>
          <p:cNvPr id="4" name="Text Placeholder 3">
            <a:extLst>
              <a:ext uri="{FF2B5EF4-FFF2-40B4-BE49-F238E27FC236}">
                <a16:creationId xmlns:a16="http://schemas.microsoft.com/office/drawing/2014/main" id="{E9C7B176-E59A-4E62-A143-710C9D2900EB}"/>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967359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63C0-2727-40BA-B506-574676095A83}"/>
              </a:ext>
            </a:extLst>
          </p:cNvPr>
          <p:cNvSpPr>
            <a:spLocks noGrp="1"/>
          </p:cNvSpPr>
          <p:nvPr>
            <p:ph type="title"/>
          </p:nvPr>
        </p:nvSpPr>
        <p:spPr/>
        <p:txBody>
          <a:bodyPr/>
          <a:lstStyle/>
          <a:p>
            <a:r>
              <a:rPr lang="en-US"/>
              <a:t>Facebook Own Posts Table  | All Pages - 6 of 12</a:t>
            </a:r>
          </a:p>
        </p:txBody>
      </p:sp>
      <p:graphicFrame>
        <p:nvGraphicFramePr>
          <p:cNvPr id="5" name="Table Placeholder 4">
            <a:extLst>
              <a:ext uri="{FF2B5EF4-FFF2-40B4-BE49-F238E27FC236}">
                <a16:creationId xmlns:a16="http://schemas.microsoft.com/office/drawing/2014/main" id="{5C376610-F43E-4FB2-A934-628AA7A4A9BA}"/>
              </a:ext>
            </a:extLst>
          </p:cNvPr>
          <p:cNvGraphicFramePr>
            <a:graphicFrameLocks noGrp="1"/>
          </p:cNvGraphicFramePr>
          <p:nvPr>
            <p:ph type="tbl" sz="quarter" idx="13"/>
            <p:extLst>
              <p:ext uri="{D42A27DB-BD31-4B8C-83A1-F6EECF244321}">
                <p14:modId xmlns:p14="http://schemas.microsoft.com/office/powerpoint/2010/main" val="339864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39418566"/>
                    </a:ext>
                  </a:extLst>
                </a:gridCol>
                <a:gridCol w="370332">
                  <a:extLst>
                    <a:ext uri="{9D8B030D-6E8A-4147-A177-3AD203B41FA5}">
                      <a16:colId xmlns:a16="http://schemas.microsoft.com/office/drawing/2014/main" val="986758753"/>
                    </a:ext>
                  </a:extLst>
                </a:gridCol>
                <a:gridCol w="370332">
                  <a:extLst>
                    <a:ext uri="{9D8B030D-6E8A-4147-A177-3AD203B41FA5}">
                      <a16:colId xmlns:a16="http://schemas.microsoft.com/office/drawing/2014/main" val="110938387"/>
                    </a:ext>
                  </a:extLst>
                </a:gridCol>
                <a:gridCol w="370332">
                  <a:extLst>
                    <a:ext uri="{9D8B030D-6E8A-4147-A177-3AD203B41FA5}">
                      <a16:colId xmlns:a16="http://schemas.microsoft.com/office/drawing/2014/main" val="2985017534"/>
                    </a:ext>
                  </a:extLst>
                </a:gridCol>
                <a:gridCol w="329184">
                  <a:extLst>
                    <a:ext uri="{9D8B030D-6E8A-4147-A177-3AD203B41FA5}">
                      <a16:colId xmlns:a16="http://schemas.microsoft.com/office/drawing/2014/main" val="2495950664"/>
                    </a:ext>
                  </a:extLst>
                </a:gridCol>
                <a:gridCol w="329184">
                  <a:extLst>
                    <a:ext uri="{9D8B030D-6E8A-4147-A177-3AD203B41FA5}">
                      <a16:colId xmlns:a16="http://schemas.microsoft.com/office/drawing/2014/main" val="26533952"/>
                    </a:ext>
                  </a:extLst>
                </a:gridCol>
                <a:gridCol w="329184">
                  <a:extLst>
                    <a:ext uri="{9D8B030D-6E8A-4147-A177-3AD203B41FA5}">
                      <a16:colId xmlns:a16="http://schemas.microsoft.com/office/drawing/2014/main" val="1818184470"/>
                    </a:ext>
                  </a:extLst>
                </a:gridCol>
                <a:gridCol w="329184">
                  <a:extLst>
                    <a:ext uri="{9D8B030D-6E8A-4147-A177-3AD203B41FA5}">
                      <a16:colId xmlns:a16="http://schemas.microsoft.com/office/drawing/2014/main" val="1059265919"/>
                    </a:ext>
                  </a:extLst>
                </a:gridCol>
                <a:gridCol w="329184">
                  <a:extLst>
                    <a:ext uri="{9D8B030D-6E8A-4147-A177-3AD203B41FA5}">
                      <a16:colId xmlns:a16="http://schemas.microsoft.com/office/drawing/2014/main" val="641736174"/>
                    </a:ext>
                  </a:extLst>
                </a:gridCol>
                <a:gridCol w="329184">
                  <a:extLst>
                    <a:ext uri="{9D8B030D-6E8A-4147-A177-3AD203B41FA5}">
                      <a16:colId xmlns:a16="http://schemas.microsoft.com/office/drawing/2014/main" val="1238225344"/>
                    </a:ext>
                  </a:extLst>
                </a:gridCol>
                <a:gridCol w="329184">
                  <a:extLst>
                    <a:ext uri="{9D8B030D-6E8A-4147-A177-3AD203B41FA5}">
                      <a16:colId xmlns:a16="http://schemas.microsoft.com/office/drawing/2014/main" val="109845511"/>
                    </a:ext>
                  </a:extLst>
                </a:gridCol>
                <a:gridCol w="329184">
                  <a:extLst>
                    <a:ext uri="{9D8B030D-6E8A-4147-A177-3AD203B41FA5}">
                      <a16:colId xmlns:a16="http://schemas.microsoft.com/office/drawing/2014/main" val="857030772"/>
                    </a:ext>
                  </a:extLst>
                </a:gridCol>
                <a:gridCol w="329184">
                  <a:extLst>
                    <a:ext uri="{9D8B030D-6E8A-4147-A177-3AD203B41FA5}">
                      <a16:colId xmlns:a16="http://schemas.microsoft.com/office/drawing/2014/main" val="3235349149"/>
                    </a:ext>
                  </a:extLst>
                </a:gridCol>
                <a:gridCol w="370332">
                  <a:extLst>
                    <a:ext uri="{9D8B030D-6E8A-4147-A177-3AD203B41FA5}">
                      <a16:colId xmlns:a16="http://schemas.microsoft.com/office/drawing/2014/main" val="4000472859"/>
                    </a:ext>
                  </a:extLst>
                </a:gridCol>
                <a:gridCol w="370332">
                  <a:extLst>
                    <a:ext uri="{9D8B030D-6E8A-4147-A177-3AD203B41FA5}">
                      <a16:colId xmlns:a16="http://schemas.microsoft.com/office/drawing/2014/main" val="946210823"/>
                    </a:ext>
                  </a:extLst>
                </a:gridCol>
                <a:gridCol w="329184">
                  <a:extLst>
                    <a:ext uri="{9D8B030D-6E8A-4147-A177-3AD203B41FA5}">
                      <a16:colId xmlns:a16="http://schemas.microsoft.com/office/drawing/2014/main" val="1618206597"/>
                    </a:ext>
                  </a:extLst>
                </a:gridCol>
                <a:gridCol w="329184">
                  <a:extLst>
                    <a:ext uri="{9D8B030D-6E8A-4147-A177-3AD203B41FA5}">
                      <a16:colId xmlns:a16="http://schemas.microsoft.com/office/drawing/2014/main" val="169513127"/>
                    </a:ext>
                  </a:extLst>
                </a:gridCol>
                <a:gridCol w="370332">
                  <a:extLst>
                    <a:ext uri="{9D8B030D-6E8A-4147-A177-3AD203B41FA5}">
                      <a16:colId xmlns:a16="http://schemas.microsoft.com/office/drawing/2014/main" val="2134418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337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- 2018-08-11 14:00:01 </a:t>
                      </a:r>
                      <a:r>
                        <a:rPr kumimoji="0" lang="es-ES" sz="1000" b="0" i="0" u="none" strike="noStrike" kern="1200" cap="none" spc="0" normalizeH="0" baseline="0" noProof="0">
                          <a:ln>
                            <a:noFill/>
                          </a:ln>
                          <a:solidFill>
                            <a:prstClr val="black"/>
                          </a:solidFill>
                          <a:effectLst/>
                          <a:uLnTx/>
                          <a:uFillTx/>
                          <a:latin typeface="+mn-lt"/>
                          <a:ea typeface="+mn-ea"/>
                          <a:cs typeface="+mn-cs"/>
                        </a:rPr>
                        <a:t> 
 Sintoniza HBO Latinoamérica, hoy a las 9PM, para que veas “Eso" que no te dejará dormir. 🎈📺 #TelecableAltice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378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WIND telecom - 2018-08-11 13:10:57 </a:t>
                      </a:r>
                      <a:r>
                        <a:rPr kumimoji="0" lang="en-US" sz="1000" b="0" i="0" u="none" strike="noStrike" kern="1200" cap="none" spc="0" normalizeH="0" baseline="0" noProof="0">
                          <a:ln>
                            <a:noFill/>
                          </a:ln>
                          <a:solidFill>
                            <a:prstClr val="black"/>
                          </a:solidFill>
                          <a:effectLst/>
                          <a:uLnTx/>
                          <a:uFillTx/>
                          <a:latin typeface="+mn-lt"/>
                          <a:ea typeface="+mn-ea"/>
                          <a:cs typeface="+mn-cs"/>
                        </a:rPr>
                        <a:t> 
 ¡Durante las próximas dos noches el mundo presenciará una increíble lluvia de estrellas! 😱🌠🌟Aquí compartimos 3 aplicaciones de astronomía para que disfrutes de este fenómeno al máximo. Todas son gratis y están disponibles para dispositivos IOS y Android. 📱😉 #WindNet #Perseidas2018 #LagrimasDeSanLorenzo #LluviaDeEstrella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9838391"/>
                  </a:ext>
                </a:extLst>
              </a:tr>
            </a:tbl>
          </a:graphicData>
        </a:graphic>
      </p:graphicFrame>
      <p:sp>
        <p:nvSpPr>
          <p:cNvPr id="4" name="Text Placeholder 3">
            <a:extLst>
              <a:ext uri="{FF2B5EF4-FFF2-40B4-BE49-F238E27FC236}">
                <a16:creationId xmlns:a16="http://schemas.microsoft.com/office/drawing/2014/main" id="{C65BC39B-10DB-464D-93A3-CA458F54478F}"/>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3567145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8D854-77F0-4E75-A3D7-BB07393AD94E}"/>
              </a:ext>
            </a:extLst>
          </p:cNvPr>
          <p:cNvSpPr>
            <a:spLocks noGrp="1"/>
          </p:cNvSpPr>
          <p:nvPr>
            <p:ph type="title"/>
          </p:nvPr>
        </p:nvSpPr>
        <p:spPr/>
        <p:txBody>
          <a:bodyPr/>
          <a:lstStyle/>
          <a:p>
            <a:r>
              <a:rPr lang="en-US"/>
              <a:t>Facebook Own Posts Table  | All Pages - 7 of 12</a:t>
            </a:r>
          </a:p>
        </p:txBody>
      </p:sp>
      <p:graphicFrame>
        <p:nvGraphicFramePr>
          <p:cNvPr id="5" name="Table Placeholder 4">
            <a:extLst>
              <a:ext uri="{FF2B5EF4-FFF2-40B4-BE49-F238E27FC236}">
                <a16:creationId xmlns:a16="http://schemas.microsoft.com/office/drawing/2014/main" id="{199F8D40-906A-42D5-81CA-C8E20107623F}"/>
              </a:ext>
            </a:extLst>
          </p:cNvPr>
          <p:cNvGraphicFramePr>
            <a:graphicFrameLocks noGrp="1"/>
          </p:cNvGraphicFramePr>
          <p:nvPr>
            <p:ph type="tbl" sz="quarter" idx="13"/>
            <p:extLst>
              <p:ext uri="{D42A27DB-BD31-4B8C-83A1-F6EECF244321}">
                <p14:modId xmlns:p14="http://schemas.microsoft.com/office/powerpoint/2010/main" val="2502805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90598386"/>
                    </a:ext>
                  </a:extLst>
                </a:gridCol>
                <a:gridCol w="370332">
                  <a:extLst>
                    <a:ext uri="{9D8B030D-6E8A-4147-A177-3AD203B41FA5}">
                      <a16:colId xmlns:a16="http://schemas.microsoft.com/office/drawing/2014/main" val="592860619"/>
                    </a:ext>
                  </a:extLst>
                </a:gridCol>
                <a:gridCol w="370332">
                  <a:extLst>
                    <a:ext uri="{9D8B030D-6E8A-4147-A177-3AD203B41FA5}">
                      <a16:colId xmlns:a16="http://schemas.microsoft.com/office/drawing/2014/main" val="3941136921"/>
                    </a:ext>
                  </a:extLst>
                </a:gridCol>
                <a:gridCol w="370332">
                  <a:extLst>
                    <a:ext uri="{9D8B030D-6E8A-4147-A177-3AD203B41FA5}">
                      <a16:colId xmlns:a16="http://schemas.microsoft.com/office/drawing/2014/main" val="1841855479"/>
                    </a:ext>
                  </a:extLst>
                </a:gridCol>
                <a:gridCol w="329184">
                  <a:extLst>
                    <a:ext uri="{9D8B030D-6E8A-4147-A177-3AD203B41FA5}">
                      <a16:colId xmlns:a16="http://schemas.microsoft.com/office/drawing/2014/main" val="1951576347"/>
                    </a:ext>
                  </a:extLst>
                </a:gridCol>
                <a:gridCol w="329184">
                  <a:extLst>
                    <a:ext uri="{9D8B030D-6E8A-4147-A177-3AD203B41FA5}">
                      <a16:colId xmlns:a16="http://schemas.microsoft.com/office/drawing/2014/main" val="1521643268"/>
                    </a:ext>
                  </a:extLst>
                </a:gridCol>
                <a:gridCol w="329184">
                  <a:extLst>
                    <a:ext uri="{9D8B030D-6E8A-4147-A177-3AD203B41FA5}">
                      <a16:colId xmlns:a16="http://schemas.microsoft.com/office/drawing/2014/main" val="445366620"/>
                    </a:ext>
                  </a:extLst>
                </a:gridCol>
                <a:gridCol w="329184">
                  <a:extLst>
                    <a:ext uri="{9D8B030D-6E8A-4147-A177-3AD203B41FA5}">
                      <a16:colId xmlns:a16="http://schemas.microsoft.com/office/drawing/2014/main" val="1440523062"/>
                    </a:ext>
                  </a:extLst>
                </a:gridCol>
                <a:gridCol w="329184">
                  <a:extLst>
                    <a:ext uri="{9D8B030D-6E8A-4147-A177-3AD203B41FA5}">
                      <a16:colId xmlns:a16="http://schemas.microsoft.com/office/drawing/2014/main" val="1917885781"/>
                    </a:ext>
                  </a:extLst>
                </a:gridCol>
                <a:gridCol w="329184">
                  <a:extLst>
                    <a:ext uri="{9D8B030D-6E8A-4147-A177-3AD203B41FA5}">
                      <a16:colId xmlns:a16="http://schemas.microsoft.com/office/drawing/2014/main" val="66157867"/>
                    </a:ext>
                  </a:extLst>
                </a:gridCol>
                <a:gridCol w="329184">
                  <a:extLst>
                    <a:ext uri="{9D8B030D-6E8A-4147-A177-3AD203B41FA5}">
                      <a16:colId xmlns:a16="http://schemas.microsoft.com/office/drawing/2014/main" val="2928279285"/>
                    </a:ext>
                  </a:extLst>
                </a:gridCol>
                <a:gridCol w="329184">
                  <a:extLst>
                    <a:ext uri="{9D8B030D-6E8A-4147-A177-3AD203B41FA5}">
                      <a16:colId xmlns:a16="http://schemas.microsoft.com/office/drawing/2014/main" val="2907022947"/>
                    </a:ext>
                  </a:extLst>
                </a:gridCol>
                <a:gridCol w="329184">
                  <a:extLst>
                    <a:ext uri="{9D8B030D-6E8A-4147-A177-3AD203B41FA5}">
                      <a16:colId xmlns:a16="http://schemas.microsoft.com/office/drawing/2014/main" val="1046981681"/>
                    </a:ext>
                  </a:extLst>
                </a:gridCol>
                <a:gridCol w="370332">
                  <a:extLst>
                    <a:ext uri="{9D8B030D-6E8A-4147-A177-3AD203B41FA5}">
                      <a16:colId xmlns:a16="http://schemas.microsoft.com/office/drawing/2014/main" val="3388630830"/>
                    </a:ext>
                  </a:extLst>
                </a:gridCol>
                <a:gridCol w="370332">
                  <a:extLst>
                    <a:ext uri="{9D8B030D-6E8A-4147-A177-3AD203B41FA5}">
                      <a16:colId xmlns:a16="http://schemas.microsoft.com/office/drawing/2014/main" val="3766059284"/>
                    </a:ext>
                  </a:extLst>
                </a:gridCol>
                <a:gridCol w="329184">
                  <a:extLst>
                    <a:ext uri="{9D8B030D-6E8A-4147-A177-3AD203B41FA5}">
                      <a16:colId xmlns:a16="http://schemas.microsoft.com/office/drawing/2014/main" val="1083210237"/>
                    </a:ext>
                  </a:extLst>
                </a:gridCol>
                <a:gridCol w="329184">
                  <a:extLst>
                    <a:ext uri="{9D8B030D-6E8A-4147-A177-3AD203B41FA5}">
                      <a16:colId xmlns:a16="http://schemas.microsoft.com/office/drawing/2014/main" val="158828881"/>
                    </a:ext>
                  </a:extLst>
                </a:gridCol>
                <a:gridCol w="370332">
                  <a:extLst>
                    <a:ext uri="{9D8B030D-6E8A-4147-A177-3AD203B41FA5}">
                      <a16:colId xmlns:a16="http://schemas.microsoft.com/office/drawing/2014/main" val="65979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473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- 2018-08-10 22:30:00 </a:t>
                      </a:r>
                      <a:r>
                        <a:rPr kumimoji="0" lang="es-ES" sz="1000" b="0" i="0" u="none" strike="noStrike" kern="1200" cap="none" spc="0" normalizeH="0" baseline="0" noProof="0">
                          <a:ln>
                            <a:noFill/>
                          </a:ln>
                          <a:solidFill>
                            <a:prstClr val="black"/>
                          </a:solidFill>
                          <a:effectLst/>
                          <a:uLnTx/>
                          <a:uFillTx/>
                          <a:latin typeface="+mn-lt"/>
                          <a:ea typeface="+mn-ea"/>
                          <a:cs typeface="+mn-cs"/>
                        </a:rPr>
                        <a:t> 
 Todos los días puedes sumergirte en el mundo de Slime con tu 15% de descuento. ¡Solicítalo en la app #MiAltice!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42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- 2018-08-10 21:48:45 </a:t>
                      </a:r>
                      <a:r>
                        <a:rPr kumimoji="0" lang="es-ES" sz="1000" b="0" i="0" u="none" strike="noStrike" kern="1200" cap="none" spc="0" normalizeH="0" baseline="0" noProof="0">
                          <a:ln>
                            <a:noFill/>
                          </a:ln>
                          <a:solidFill>
                            <a:prstClr val="black"/>
                          </a:solidFill>
                          <a:effectLst/>
                          <a:uLnTx/>
                          <a:uFillTx/>
                          <a:latin typeface="+mn-lt"/>
                          <a:ea typeface="+mn-ea"/>
                          <a:cs typeface="+mn-cs"/>
                        </a:rPr>
                        <a:t> 
 Ray Donovan, especialista en arreglar los problemas de los ricos y famosos de Hollywood, regresa en su 5ta temporada. Disfrútala por Claro video en https://bit.ly/2KCbEMN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8035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- 2018-08-10 21:05:51 </a:t>
                      </a:r>
                      <a:r>
                        <a:rPr kumimoji="0" lang="es-ES" sz="1000" b="0" i="0" u="none" strike="noStrike" kern="1200" cap="none" spc="0" normalizeH="0" baseline="0" noProof="0">
                          <a:ln>
                            <a:noFill/>
                          </a:ln>
                          <a:solidFill>
                            <a:prstClr val="black"/>
                          </a:solidFill>
                          <a:effectLst/>
                          <a:uLnTx/>
                          <a:uFillTx/>
                          <a:latin typeface="+mn-lt"/>
                          <a:ea typeface="+mn-ea"/>
                          <a:cs typeface="+mn-cs"/>
                        </a:rPr>
                        <a:t> 
 ¡Tus recargas vienen premiadas! Recarga RD0 o más en tu #PrepagoAltice y elige entre un bono de minutos o internet, para estar siempre #MásConectados.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6764174"/>
                  </a:ext>
                </a:extLst>
              </a:tr>
            </a:tbl>
          </a:graphicData>
        </a:graphic>
      </p:graphicFrame>
      <p:sp>
        <p:nvSpPr>
          <p:cNvPr id="4" name="Text Placeholder 3">
            <a:extLst>
              <a:ext uri="{FF2B5EF4-FFF2-40B4-BE49-F238E27FC236}">
                <a16:creationId xmlns:a16="http://schemas.microsoft.com/office/drawing/2014/main" id="{F854FF8D-7CB4-488B-9C9D-1925AD2907B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4102119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2910-2989-4025-A3E1-A9BC0B0B4DAC}"/>
              </a:ext>
            </a:extLst>
          </p:cNvPr>
          <p:cNvSpPr>
            <a:spLocks noGrp="1"/>
          </p:cNvSpPr>
          <p:nvPr>
            <p:ph type="title"/>
          </p:nvPr>
        </p:nvSpPr>
        <p:spPr/>
        <p:txBody>
          <a:bodyPr/>
          <a:lstStyle/>
          <a:p>
            <a:r>
              <a:rPr lang="en-US"/>
              <a:t>Facebook Own Posts Table  | All Pages - 8 of 12</a:t>
            </a:r>
          </a:p>
        </p:txBody>
      </p:sp>
      <p:graphicFrame>
        <p:nvGraphicFramePr>
          <p:cNvPr id="5" name="Table Placeholder 4">
            <a:extLst>
              <a:ext uri="{FF2B5EF4-FFF2-40B4-BE49-F238E27FC236}">
                <a16:creationId xmlns:a16="http://schemas.microsoft.com/office/drawing/2014/main" id="{0B916C9F-9F37-4CDD-A356-F7995B0AEAC9}"/>
              </a:ext>
            </a:extLst>
          </p:cNvPr>
          <p:cNvGraphicFramePr>
            <a:graphicFrameLocks noGrp="1"/>
          </p:cNvGraphicFramePr>
          <p:nvPr>
            <p:ph type="tbl" sz="quarter" idx="13"/>
            <p:extLst>
              <p:ext uri="{D42A27DB-BD31-4B8C-83A1-F6EECF244321}">
                <p14:modId xmlns:p14="http://schemas.microsoft.com/office/powerpoint/2010/main" val="210897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5816543"/>
                    </a:ext>
                  </a:extLst>
                </a:gridCol>
                <a:gridCol w="370332">
                  <a:extLst>
                    <a:ext uri="{9D8B030D-6E8A-4147-A177-3AD203B41FA5}">
                      <a16:colId xmlns:a16="http://schemas.microsoft.com/office/drawing/2014/main" val="4182068082"/>
                    </a:ext>
                  </a:extLst>
                </a:gridCol>
                <a:gridCol w="370332">
                  <a:extLst>
                    <a:ext uri="{9D8B030D-6E8A-4147-A177-3AD203B41FA5}">
                      <a16:colId xmlns:a16="http://schemas.microsoft.com/office/drawing/2014/main" val="3212552576"/>
                    </a:ext>
                  </a:extLst>
                </a:gridCol>
                <a:gridCol w="370332">
                  <a:extLst>
                    <a:ext uri="{9D8B030D-6E8A-4147-A177-3AD203B41FA5}">
                      <a16:colId xmlns:a16="http://schemas.microsoft.com/office/drawing/2014/main" val="2051346401"/>
                    </a:ext>
                  </a:extLst>
                </a:gridCol>
                <a:gridCol w="329184">
                  <a:extLst>
                    <a:ext uri="{9D8B030D-6E8A-4147-A177-3AD203B41FA5}">
                      <a16:colId xmlns:a16="http://schemas.microsoft.com/office/drawing/2014/main" val="2150325538"/>
                    </a:ext>
                  </a:extLst>
                </a:gridCol>
                <a:gridCol w="329184">
                  <a:extLst>
                    <a:ext uri="{9D8B030D-6E8A-4147-A177-3AD203B41FA5}">
                      <a16:colId xmlns:a16="http://schemas.microsoft.com/office/drawing/2014/main" val="1260521011"/>
                    </a:ext>
                  </a:extLst>
                </a:gridCol>
                <a:gridCol w="329184">
                  <a:extLst>
                    <a:ext uri="{9D8B030D-6E8A-4147-A177-3AD203B41FA5}">
                      <a16:colId xmlns:a16="http://schemas.microsoft.com/office/drawing/2014/main" val="396888635"/>
                    </a:ext>
                  </a:extLst>
                </a:gridCol>
                <a:gridCol w="329184">
                  <a:extLst>
                    <a:ext uri="{9D8B030D-6E8A-4147-A177-3AD203B41FA5}">
                      <a16:colId xmlns:a16="http://schemas.microsoft.com/office/drawing/2014/main" val="1452645384"/>
                    </a:ext>
                  </a:extLst>
                </a:gridCol>
                <a:gridCol w="329184">
                  <a:extLst>
                    <a:ext uri="{9D8B030D-6E8A-4147-A177-3AD203B41FA5}">
                      <a16:colId xmlns:a16="http://schemas.microsoft.com/office/drawing/2014/main" val="240313189"/>
                    </a:ext>
                  </a:extLst>
                </a:gridCol>
                <a:gridCol w="329184">
                  <a:extLst>
                    <a:ext uri="{9D8B030D-6E8A-4147-A177-3AD203B41FA5}">
                      <a16:colId xmlns:a16="http://schemas.microsoft.com/office/drawing/2014/main" val="4033427185"/>
                    </a:ext>
                  </a:extLst>
                </a:gridCol>
                <a:gridCol w="329184">
                  <a:extLst>
                    <a:ext uri="{9D8B030D-6E8A-4147-A177-3AD203B41FA5}">
                      <a16:colId xmlns:a16="http://schemas.microsoft.com/office/drawing/2014/main" val="2100254255"/>
                    </a:ext>
                  </a:extLst>
                </a:gridCol>
                <a:gridCol w="329184">
                  <a:extLst>
                    <a:ext uri="{9D8B030D-6E8A-4147-A177-3AD203B41FA5}">
                      <a16:colId xmlns:a16="http://schemas.microsoft.com/office/drawing/2014/main" val="3943238018"/>
                    </a:ext>
                  </a:extLst>
                </a:gridCol>
                <a:gridCol w="329184">
                  <a:extLst>
                    <a:ext uri="{9D8B030D-6E8A-4147-A177-3AD203B41FA5}">
                      <a16:colId xmlns:a16="http://schemas.microsoft.com/office/drawing/2014/main" val="2277045249"/>
                    </a:ext>
                  </a:extLst>
                </a:gridCol>
                <a:gridCol w="370332">
                  <a:extLst>
                    <a:ext uri="{9D8B030D-6E8A-4147-A177-3AD203B41FA5}">
                      <a16:colId xmlns:a16="http://schemas.microsoft.com/office/drawing/2014/main" val="2131219390"/>
                    </a:ext>
                  </a:extLst>
                </a:gridCol>
                <a:gridCol w="370332">
                  <a:extLst>
                    <a:ext uri="{9D8B030D-6E8A-4147-A177-3AD203B41FA5}">
                      <a16:colId xmlns:a16="http://schemas.microsoft.com/office/drawing/2014/main" val="932519285"/>
                    </a:ext>
                  </a:extLst>
                </a:gridCol>
                <a:gridCol w="329184">
                  <a:extLst>
                    <a:ext uri="{9D8B030D-6E8A-4147-A177-3AD203B41FA5}">
                      <a16:colId xmlns:a16="http://schemas.microsoft.com/office/drawing/2014/main" val="1638641654"/>
                    </a:ext>
                  </a:extLst>
                </a:gridCol>
                <a:gridCol w="329184">
                  <a:extLst>
                    <a:ext uri="{9D8B030D-6E8A-4147-A177-3AD203B41FA5}">
                      <a16:colId xmlns:a16="http://schemas.microsoft.com/office/drawing/2014/main" val="2778549627"/>
                    </a:ext>
                  </a:extLst>
                </a:gridCol>
                <a:gridCol w="370332">
                  <a:extLst>
                    <a:ext uri="{9D8B030D-6E8A-4147-A177-3AD203B41FA5}">
                      <a16:colId xmlns:a16="http://schemas.microsoft.com/office/drawing/2014/main" val="1256775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083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Altice Dominicana - 2018-08-10 20:50:30 </a:t>
                      </a:r>
                      <a:r>
                        <a:rPr kumimoji="0" lang="es-ES" sz="1000" b="0" i="0" u="none" strike="noStrike" kern="1200" cap="none" spc="0" normalizeH="0" baseline="0" noProof="0">
                          <a:ln>
                            <a:noFill/>
                          </a:ln>
                          <a:solidFill>
                            <a:prstClr val="black"/>
                          </a:solidFill>
                          <a:effectLst/>
                          <a:uLnTx/>
                          <a:uFillTx/>
                          <a:latin typeface="+mn-lt"/>
                          <a:ea typeface="+mn-ea"/>
                          <a:cs typeface="+mn-cs"/>
                        </a:rPr>
                        <a:t> 
 ¡Atención, higüeyanos! 👀 Este sábado 11 es para festejar con tu familia y amigos en #AlticeFest. 🙌 Por cada transacción que realices esta semana en las tiendas Altice de Higüey, recibirás una entrada a la feria.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4832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WIND telecom - 2018-08-10 19:45:16 </a:t>
                      </a:r>
                      <a:r>
                        <a:rPr kumimoji="0" lang="en-US" sz="1000" b="0" i="0" u="none" strike="noStrike" kern="1200" cap="none" spc="0" normalizeH="0" baseline="0" noProof="0">
                          <a:ln>
                            <a:noFill/>
                          </a:ln>
                          <a:solidFill>
                            <a:prstClr val="black"/>
                          </a:solidFill>
                          <a:effectLst/>
                          <a:uLnTx/>
                          <a:uFillTx/>
                          <a:latin typeface="+mn-lt"/>
                          <a:ea typeface="+mn-ea"/>
                          <a:cs typeface="+mn-cs"/>
                        </a:rPr>
                        <a:t> 
 ¿Sabías que #SmartVoice es una aplicación para dispositivos móviles que te permite utilizar tu línea WIND Voz conectándote a Internet desde cualquier lugar del mundo? 🌎📱 Solo debes de tener tu línea WIND con nosotros y listo 😉📞 ¡Descargarla en tu appstore! 👌 #4G #WindWindWind #Wind4G #LTE #SmartVoice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3523039"/>
                  </a:ext>
                </a:extLst>
              </a:tr>
            </a:tbl>
          </a:graphicData>
        </a:graphic>
      </p:graphicFrame>
      <p:sp>
        <p:nvSpPr>
          <p:cNvPr id="4" name="Text Placeholder 3">
            <a:extLst>
              <a:ext uri="{FF2B5EF4-FFF2-40B4-BE49-F238E27FC236}">
                <a16:creationId xmlns:a16="http://schemas.microsoft.com/office/drawing/2014/main" id="{62EF2307-4527-4E60-AB8F-DEF7793AF3D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288932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8B576-E139-4E5F-954B-96E499C48694}"/>
              </a:ext>
            </a:extLst>
          </p:cNvPr>
          <p:cNvSpPr>
            <a:spLocks noGrp="1"/>
          </p:cNvSpPr>
          <p:nvPr>
            <p:ph type="title"/>
          </p:nvPr>
        </p:nvSpPr>
        <p:spPr/>
        <p:txBody>
          <a:bodyPr/>
          <a:lstStyle/>
          <a:p>
            <a:r>
              <a:rPr lang="en-US"/>
              <a:t>Facebook Own Posts Table  | All Pages - 9 of 12</a:t>
            </a:r>
          </a:p>
        </p:txBody>
      </p:sp>
      <p:graphicFrame>
        <p:nvGraphicFramePr>
          <p:cNvPr id="5" name="Table Placeholder 4">
            <a:extLst>
              <a:ext uri="{FF2B5EF4-FFF2-40B4-BE49-F238E27FC236}">
                <a16:creationId xmlns:a16="http://schemas.microsoft.com/office/drawing/2014/main" id="{EF996894-04EF-448C-84FF-2519461D11E8}"/>
              </a:ext>
            </a:extLst>
          </p:cNvPr>
          <p:cNvGraphicFramePr>
            <a:graphicFrameLocks noGrp="1"/>
          </p:cNvGraphicFramePr>
          <p:nvPr>
            <p:ph type="tbl" sz="quarter" idx="13"/>
            <p:extLst>
              <p:ext uri="{D42A27DB-BD31-4B8C-83A1-F6EECF244321}">
                <p14:modId xmlns:p14="http://schemas.microsoft.com/office/powerpoint/2010/main" val="3957601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2038304"/>
                    </a:ext>
                  </a:extLst>
                </a:gridCol>
                <a:gridCol w="370332">
                  <a:extLst>
                    <a:ext uri="{9D8B030D-6E8A-4147-A177-3AD203B41FA5}">
                      <a16:colId xmlns:a16="http://schemas.microsoft.com/office/drawing/2014/main" val="3885210554"/>
                    </a:ext>
                  </a:extLst>
                </a:gridCol>
                <a:gridCol w="370332">
                  <a:extLst>
                    <a:ext uri="{9D8B030D-6E8A-4147-A177-3AD203B41FA5}">
                      <a16:colId xmlns:a16="http://schemas.microsoft.com/office/drawing/2014/main" val="2685664967"/>
                    </a:ext>
                  </a:extLst>
                </a:gridCol>
                <a:gridCol w="370332">
                  <a:extLst>
                    <a:ext uri="{9D8B030D-6E8A-4147-A177-3AD203B41FA5}">
                      <a16:colId xmlns:a16="http://schemas.microsoft.com/office/drawing/2014/main" val="1072032282"/>
                    </a:ext>
                  </a:extLst>
                </a:gridCol>
                <a:gridCol w="329184">
                  <a:extLst>
                    <a:ext uri="{9D8B030D-6E8A-4147-A177-3AD203B41FA5}">
                      <a16:colId xmlns:a16="http://schemas.microsoft.com/office/drawing/2014/main" val="1568619482"/>
                    </a:ext>
                  </a:extLst>
                </a:gridCol>
                <a:gridCol w="329184">
                  <a:extLst>
                    <a:ext uri="{9D8B030D-6E8A-4147-A177-3AD203B41FA5}">
                      <a16:colId xmlns:a16="http://schemas.microsoft.com/office/drawing/2014/main" val="4188012806"/>
                    </a:ext>
                  </a:extLst>
                </a:gridCol>
                <a:gridCol w="329184">
                  <a:extLst>
                    <a:ext uri="{9D8B030D-6E8A-4147-A177-3AD203B41FA5}">
                      <a16:colId xmlns:a16="http://schemas.microsoft.com/office/drawing/2014/main" val="2155064277"/>
                    </a:ext>
                  </a:extLst>
                </a:gridCol>
                <a:gridCol w="329184">
                  <a:extLst>
                    <a:ext uri="{9D8B030D-6E8A-4147-A177-3AD203B41FA5}">
                      <a16:colId xmlns:a16="http://schemas.microsoft.com/office/drawing/2014/main" val="2029689932"/>
                    </a:ext>
                  </a:extLst>
                </a:gridCol>
                <a:gridCol w="329184">
                  <a:extLst>
                    <a:ext uri="{9D8B030D-6E8A-4147-A177-3AD203B41FA5}">
                      <a16:colId xmlns:a16="http://schemas.microsoft.com/office/drawing/2014/main" val="656651785"/>
                    </a:ext>
                  </a:extLst>
                </a:gridCol>
                <a:gridCol w="329184">
                  <a:extLst>
                    <a:ext uri="{9D8B030D-6E8A-4147-A177-3AD203B41FA5}">
                      <a16:colId xmlns:a16="http://schemas.microsoft.com/office/drawing/2014/main" val="1878626574"/>
                    </a:ext>
                  </a:extLst>
                </a:gridCol>
                <a:gridCol w="329184">
                  <a:extLst>
                    <a:ext uri="{9D8B030D-6E8A-4147-A177-3AD203B41FA5}">
                      <a16:colId xmlns:a16="http://schemas.microsoft.com/office/drawing/2014/main" val="1343658426"/>
                    </a:ext>
                  </a:extLst>
                </a:gridCol>
                <a:gridCol w="329184">
                  <a:extLst>
                    <a:ext uri="{9D8B030D-6E8A-4147-A177-3AD203B41FA5}">
                      <a16:colId xmlns:a16="http://schemas.microsoft.com/office/drawing/2014/main" val="932264149"/>
                    </a:ext>
                  </a:extLst>
                </a:gridCol>
                <a:gridCol w="329184">
                  <a:extLst>
                    <a:ext uri="{9D8B030D-6E8A-4147-A177-3AD203B41FA5}">
                      <a16:colId xmlns:a16="http://schemas.microsoft.com/office/drawing/2014/main" val="234506867"/>
                    </a:ext>
                  </a:extLst>
                </a:gridCol>
                <a:gridCol w="370332">
                  <a:extLst>
                    <a:ext uri="{9D8B030D-6E8A-4147-A177-3AD203B41FA5}">
                      <a16:colId xmlns:a16="http://schemas.microsoft.com/office/drawing/2014/main" val="1926958834"/>
                    </a:ext>
                  </a:extLst>
                </a:gridCol>
                <a:gridCol w="370332">
                  <a:extLst>
                    <a:ext uri="{9D8B030D-6E8A-4147-A177-3AD203B41FA5}">
                      <a16:colId xmlns:a16="http://schemas.microsoft.com/office/drawing/2014/main" val="2195713177"/>
                    </a:ext>
                  </a:extLst>
                </a:gridCol>
                <a:gridCol w="329184">
                  <a:extLst>
                    <a:ext uri="{9D8B030D-6E8A-4147-A177-3AD203B41FA5}">
                      <a16:colId xmlns:a16="http://schemas.microsoft.com/office/drawing/2014/main" val="2657023940"/>
                    </a:ext>
                  </a:extLst>
                </a:gridCol>
                <a:gridCol w="329184">
                  <a:extLst>
                    <a:ext uri="{9D8B030D-6E8A-4147-A177-3AD203B41FA5}">
                      <a16:colId xmlns:a16="http://schemas.microsoft.com/office/drawing/2014/main" val="694690966"/>
                    </a:ext>
                  </a:extLst>
                </a:gridCol>
                <a:gridCol w="370332">
                  <a:extLst>
                    <a:ext uri="{9D8B030D-6E8A-4147-A177-3AD203B41FA5}">
                      <a16:colId xmlns:a16="http://schemas.microsoft.com/office/drawing/2014/main" val="3932393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731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- 2018-08-10 19:02:59 </a:t>
                      </a:r>
                      <a:r>
                        <a:rPr kumimoji="0" lang="es-ES" sz="1000" b="0" i="0" u="none" strike="noStrike" kern="1200" cap="none" spc="0" normalizeH="0" baseline="0" noProof="0">
                          <a:ln>
                            <a:noFill/>
                          </a:ln>
                          <a:solidFill>
                            <a:prstClr val="black"/>
                          </a:solidFill>
                          <a:effectLst/>
                          <a:uLnTx/>
                          <a:uFillTx/>
                          <a:latin typeface="+mn-lt"/>
                          <a:ea typeface="+mn-ea"/>
                          <a:cs typeface="+mn-cs"/>
                        </a:rPr>
                        <a:t> 
 Visita el Puerto Don Diego este fin de semana y explora veleros de 7 países, participantes en la regata internacional #velassantodomingo2018. Y como #Estamosdetulado, tenemos disponible la tienda móvil ofreciendo nuestros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117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- 2018-08-10 18:47:27 </a:t>
                      </a:r>
                      <a:r>
                        <a:rPr kumimoji="0" lang="es-ES" sz="1000" b="0" i="0" u="none" strike="noStrike" kern="1200" cap="none" spc="0" normalizeH="0" baseline="0" noProof="0">
                          <a:ln>
                            <a:noFill/>
                          </a:ln>
                          <a:solidFill>
                            <a:prstClr val="black"/>
                          </a:solidFill>
                          <a:effectLst/>
                          <a:uLnTx/>
                          <a:uFillTx/>
                          <a:latin typeface="+mn-lt"/>
                          <a:ea typeface="+mn-ea"/>
                          <a:cs typeface="+mn-cs"/>
                        </a:rPr>
                        <a:t> 
 Lleva todo el entretenimiento de Claro a tu hogar y disfruta de estrenos de series y películas en canales HD, una programación original y la música que te gusta escuchar, siempre a tu alcance. #EntretenimientoParaTodos.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6488540"/>
                  </a:ext>
                </a:extLst>
              </a:tr>
            </a:tbl>
          </a:graphicData>
        </a:graphic>
      </p:graphicFrame>
      <p:sp>
        <p:nvSpPr>
          <p:cNvPr id="4" name="Text Placeholder 3">
            <a:extLst>
              <a:ext uri="{FF2B5EF4-FFF2-40B4-BE49-F238E27FC236}">
                <a16:creationId xmlns:a16="http://schemas.microsoft.com/office/drawing/2014/main" id="{5FB4BFEA-B3AF-40C2-B45D-D065AF79E432}"/>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9815876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FA5A6-F920-4B22-9273-FC09CA5F99E1}"/>
              </a:ext>
            </a:extLst>
          </p:cNvPr>
          <p:cNvSpPr>
            <a:spLocks noGrp="1"/>
          </p:cNvSpPr>
          <p:nvPr>
            <p:ph type="title"/>
          </p:nvPr>
        </p:nvSpPr>
        <p:spPr/>
        <p:txBody>
          <a:bodyPr/>
          <a:lstStyle/>
          <a:p>
            <a:r>
              <a:rPr lang="en-US"/>
              <a:t>Facebook Own Posts Table  | All Pages - 10 of 12</a:t>
            </a:r>
          </a:p>
        </p:txBody>
      </p:sp>
      <p:graphicFrame>
        <p:nvGraphicFramePr>
          <p:cNvPr id="5" name="Table Placeholder 4">
            <a:extLst>
              <a:ext uri="{FF2B5EF4-FFF2-40B4-BE49-F238E27FC236}">
                <a16:creationId xmlns:a16="http://schemas.microsoft.com/office/drawing/2014/main" id="{061B1325-082F-4A24-94EE-CA6FC9A74FA1}"/>
              </a:ext>
            </a:extLst>
          </p:cNvPr>
          <p:cNvGraphicFramePr>
            <a:graphicFrameLocks noGrp="1"/>
          </p:cNvGraphicFramePr>
          <p:nvPr>
            <p:ph type="tbl" sz="quarter" idx="13"/>
            <p:extLst>
              <p:ext uri="{D42A27DB-BD31-4B8C-83A1-F6EECF244321}">
                <p14:modId xmlns:p14="http://schemas.microsoft.com/office/powerpoint/2010/main" val="3750871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8761925"/>
                    </a:ext>
                  </a:extLst>
                </a:gridCol>
                <a:gridCol w="370332">
                  <a:extLst>
                    <a:ext uri="{9D8B030D-6E8A-4147-A177-3AD203B41FA5}">
                      <a16:colId xmlns:a16="http://schemas.microsoft.com/office/drawing/2014/main" val="3750230842"/>
                    </a:ext>
                  </a:extLst>
                </a:gridCol>
                <a:gridCol w="370332">
                  <a:extLst>
                    <a:ext uri="{9D8B030D-6E8A-4147-A177-3AD203B41FA5}">
                      <a16:colId xmlns:a16="http://schemas.microsoft.com/office/drawing/2014/main" val="293784842"/>
                    </a:ext>
                  </a:extLst>
                </a:gridCol>
                <a:gridCol w="370332">
                  <a:extLst>
                    <a:ext uri="{9D8B030D-6E8A-4147-A177-3AD203B41FA5}">
                      <a16:colId xmlns:a16="http://schemas.microsoft.com/office/drawing/2014/main" val="3825022078"/>
                    </a:ext>
                  </a:extLst>
                </a:gridCol>
                <a:gridCol w="329184">
                  <a:extLst>
                    <a:ext uri="{9D8B030D-6E8A-4147-A177-3AD203B41FA5}">
                      <a16:colId xmlns:a16="http://schemas.microsoft.com/office/drawing/2014/main" val="8298418"/>
                    </a:ext>
                  </a:extLst>
                </a:gridCol>
                <a:gridCol w="329184">
                  <a:extLst>
                    <a:ext uri="{9D8B030D-6E8A-4147-A177-3AD203B41FA5}">
                      <a16:colId xmlns:a16="http://schemas.microsoft.com/office/drawing/2014/main" val="2959428807"/>
                    </a:ext>
                  </a:extLst>
                </a:gridCol>
                <a:gridCol w="329184">
                  <a:extLst>
                    <a:ext uri="{9D8B030D-6E8A-4147-A177-3AD203B41FA5}">
                      <a16:colId xmlns:a16="http://schemas.microsoft.com/office/drawing/2014/main" val="4040683950"/>
                    </a:ext>
                  </a:extLst>
                </a:gridCol>
                <a:gridCol w="329184">
                  <a:extLst>
                    <a:ext uri="{9D8B030D-6E8A-4147-A177-3AD203B41FA5}">
                      <a16:colId xmlns:a16="http://schemas.microsoft.com/office/drawing/2014/main" val="2454827097"/>
                    </a:ext>
                  </a:extLst>
                </a:gridCol>
                <a:gridCol w="329184">
                  <a:extLst>
                    <a:ext uri="{9D8B030D-6E8A-4147-A177-3AD203B41FA5}">
                      <a16:colId xmlns:a16="http://schemas.microsoft.com/office/drawing/2014/main" val="2126854866"/>
                    </a:ext>
                  </a:extLst>
                </a:gridCol>
                <a:gridCol w="329184">
                  <a:extLst>
                    <a:ext uri="{9D8B030D-6E8A-4147-A177-3AD203B41FA5}">
                      <a16:colId xmlns:a16="http://schemas.microsoft.com/office/drawing/2014/main" val="3302720213"/>
                    </a:ext>
                  </a:extLst>
                </a:gridCol>
                <a:gridCol w="329184">
                  <a:extLst>
                    <a:ext uri="{9D8B030D-6E8A-4147-A177-3AD203B41FA5}">
                      <a16:colId xmlns:a16="http://schemas.microsoft.com/office/drawing/2014/main" val="1257426275"/>
                    </a:ext>
                  </a:extLst>
                </a:gridCol>
                <a:gridCol w="329184">
                  <a:extLst>
                    <a:ext uri="{9D8B030D-6E8A-4147-A177-3AD203B41FA5}">
                      <a16:colId xmlns:a16="http://schemas.microsoft.com/office/drawing/2014/main" val="2462707402"/>
                    </a:ext>
                  </a:extLst>
                </a:gridCol>
                <a:gridCol w="329184">
                  <a:extLst>
                    <a:ext uri="{9D8B030D-6E8A-4147-A177-3AD203B41FA5}">
                      <a16:colId xmlns:a16="http://schemas.microsoft.com/office/drawing/2014/main" val="4143055318"/>
                    </a:ext>
                  </a:extLst>
                </a:gridCol>
                <a:gridCol w="370332">
                  <a:extLst>
                    <a:ext uri="{9D8B030D-6E8A-4147-A177-3AD203B41FA5}">
                      <a16:colId xmlns:a16="http://schemas.microsoft.com/office/drawing/2014/main" val="2769849201"/>
                    </a:ext>
                  </a:extLst>
                </a:gridCol>
                <a:gridCol w="370332">
                  <a:extLst>
                    <a:ext uri="{9D8B030D-6E8A-4147-A177-3AD203B41FA5}">
                      <a16:colId xmlns:a16="http://schemas.microsoft.com/office/drawing/2014/main" val="3604011226"/>
                    </a:ext>
                  </a:extLst>
                </a:gridCol>
                <a:gridCol w="329184">
                  <a:extLst>
                    <a:ext uri="{9D8B030D-6E8A-4147-A177-3AD203B41FA5}">
                      <a16:colId xmlns:a16="http://schemas.microsoft.com/office/drawing/2014/main" val="1827062988"/>
                    </a:ext>
                  </a:extLst>
                </a:gridCol>
                <a:gridCol w="329184">
                  <a:extLst>
                    <a:ext uri="{9D8B030D-6E8A-4147-A177-3AD203B41FA5}">
                      <a16:colId xmlns:a16="http://schemas.microsoft.com/office/drawing/2014/main" val="2846167908"/>
                    </a:ext>
                  </a:extLst>
                </a:gridCol>
                <a:gridCol w="370332">
                  <a:extLst>
                    <a:ext uri="{9D8B030D-6E8A-4147-A177-3AD203B41FA5}">
                      <a16:colId xmlns:a16="http://schemas.microsoft.com/office/drawing/2014/main" val="1962129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5338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- 2018-08-10 18:30:29 </a:t>
                      </a:r>
                      <a:r>
                        <a:rPr kumimoji="0" lang="es-ES" sz="1000" b="0" i="0" u="none" strike="noStrike" kern="1200" cap="none" spc="0" normalizeH="0" baseline="0" noProof="0">
                          <a:ln>
                            <a:noFill/>
                          </a:ln>
                          <a:solidFill>
                            <a:prstClr val="black"/>
                          </a:solidFill>
                          <a:effectLst/>
                          <a:uLnTx/>
                          <a:uFillTx/>
                          <a:latin typeface="+mn-lt"/>
                          <a:ea typeface="+mn-ea"/>
                          <a:cs typeface="+mn-cs"/>
                        </a:rPr>
                        <a:t> 
 ¿¡Listos para el cole’!? Actívate con tu #PlanPrepago y llévate RD0 en recargas + la colección de cuadernos Viva. Busca tu plan #Apperísimo en nuestro establecimiento más cercano.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854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- 2018-08-10 15:30:11 </a:t>
                      </a:r>
                      <a:r>
                        <a:rPr kumimoji="0" lang="es-ES" sz="1000" b="0" i="0" u="none" strike="noStrike" kern="1200" cap="none" spc="0" normalizeH="0" baseline="0" noProof="0">
                          <a:ln>
                            <a:noFill/>
                          </a:ln>
                          <a:solidFill>
                            <a:prstClr val="black"/>
                          </a:solidFill>
                          <a:effectLst/>
                          <a:uLnTx/>
                          <a:uFillTx/>
                          <a:latin typeface="+mn-lt"/>
                          <a:ea typeface="+mn-ea"/>
                          <a:cs typeface="+mn-cs"/>
                        </a:rPr>
                        <a:t> 
 #UnDíaComoHoy en el 1937 se patenta la primera guitarra eléctrica 🙌. ¡Qué aporte para la música! Gracias a éste hemos podido disfrutar de guitarristas como #Santana y #Slash.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3214834"/>
                  </a:ext>
                </a:extLst>
              </a:tr>
            </a:tbl>
          </a:graphicData>
        </a:graphic>
      </p:graphicFrame>
      <p:sp>
        <p:nvSpPr>
          <p:cNvPr id="4" name="Text Placeholder 3">
            <a:extLst>
              <a:ext uri="{FF2B5EF4-FFF2-40B4-BE49-F238E27FC236}">
                <a16:creationId xmlns:a16="http://schemas.microsoft.com/office/drawing/2014/main" id="{B0FAAA51-60E0-4550-9030-4BD2523EE0FF}"/>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7051285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FFEA-A9E9-4DE2-9CA7-CC20ACD82A7E}"/>
              </a:ext>
            </a:extLst>
          </p:cNvPr>
          <p:cNvSpPr>
            <a:spLocks noGrp="1"/>
          </p:cNvSpPr>
          <p:nvPr>
            <p:ph type="title"/>
          </p:nvPr>
        </p:nvSpPr>
        <p:spPr/>
        <p:txBody>
          <a:bodyPr/>
          <a:lstStyle/>
          <a:p>
            <a:r>
              <a:rPr lang="en-US"/>
              <a:t>Facebook Own Posts Table  | All Pages - 11 of 12</a:t>
            </a:r>
          </a:p>
        </p:txBody>
      </p:sp>
      <p:graphicFrame>
        <p:nvGraphicFramePr>
          <p:cNvPr id="5" name="Table Placeholder 4">
            <a:extLst>
              <a:ext uri="{FF2B5EF4-FFF2-40B4-BE49-F238E27FC236}">
                <a16:creationId xmlns:a16="http://schemas.microsoft.com/office/drawing/2014/main" id="{A4C56C53-5675-4B99-863C-BB567E60D1A2}"/>
              </a:ext>
            </a:extLst>
          </p:cNvPr>
          <p:cNvGraphicFramePr>
            <a:graphicFrameLocks noGrp="1"/>
          </p:cNvGraphicFramePr>
          <p:nvPr>
            <p:ph type="tbl" sz="quarter" idx="13"/>
            <p:extLst>
              <p:ext uri="{D42A27DB-BD31-4B8C-83A1-F6EECF244321}">
                <p14:modId xmlns:p14="http://schemas.microsoft.com/office/powerpoint/2010/main" val="3316947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07304299"/>
                    </a:ext>
                  </a:extLst>
                </a:gridCol>
                <a:gridCol w="370332">
                  <a:extLst>
                    <a:ext uri="{9D8B030D-6E8A-4147-A177-3AD203B41FA5}">
                      <a16:colId xmlns:a16="http://schemas.microsoft.com/office/drawing/2014/main" val="353724758"/>
                    </a:ext>
                  </a:extLst>
                </a:gridCol>
                <a:gridCol w="370332">
                  <a:extLst>
                    <a:ext uri="{9D8B030D-6E8A-4147-A177-3AD203B41FA5}">
                      <a16:colId xmlns:a16="http://schemas.microsoft.com/office/drawing/2014/main" val="1051996319"/>
                    </a:ext>
                  </a:extLst>
                </a:gridCol>
                <a:gridCol w="370332">
                  <a:extLst>
                    <a:ext uri="{9D8B030D-6E8A-4147-A177-3AD203B41FA5}">
                      <a16:colId xmlns:a16="http://schemas.microsoft.com/office/drawing/2014/main" val="2105766605"/>
                    </a:ext>
                  </a:extLst>
                </a:gridCol>
                <a:gridCol w="329184">
                  <a:extLst>
                    <a:ext uri="{9D8B030D-6E8A-4147-A177-3AD203B41FA5}">
                      <a16:colId xmlns:a16="http://schemas.microsoft.com/office/drawing/2014/main" val="209432283"/>
                    </a:ext>
                  </a:extLst>
                </a:gridCol>
                <a:gridCol w="329184">
                  <a:extLst>
                    <a:ext uri="{9D8B030D-6E8A-4147-A177-3AD203B41FA5}">
                      <a16:colId xmlns:a16="http://schemas.microsoft.com/office/drawing/2014/main" val="1951801098"/>
                    </a:ext>
                  </a:extLst>
                </a:gridCol>
                <a:gridCol w="329184">
                  <a:extLst>
                    <a:ext uri="{9D8B030D-6E8A-4147-A177-3AD203B41FA5}">
                      <a16:colId xmlns:a16="http://schemas.microsoft.com/office/drawing/2014/main" val="2767822947"/>
                    </a:ext>
                  </a:extLst>
                </a:gridCol>
                <a:gridCol w="329184">
                  <a:extLst>
                    <a:ext uri="{9D8B030D-6E8A-4147-A177-3AD203B41FA5}">
                      <a16:colId xmlns:a16="http://schemas.microsoft.com/office/drawing/2014/main" val="2324745239"/>
                    </a:ext>
                  </a:extLst>
                </a:gridCol>
                <a:gridCol w="329184">
                  <a:extLst>
                    <a:ext uri="{9D8B030D-6E8A-4147-A177-3AD203B41FA5}">
                      <a16:colId xmlns:a16="http://schemas.microsoft.com/office/drawing/2014/main" val="3482457227"/>
                    </a:ext>
                  </a:extLst>
                </a:gridCol>
                <a:gridCol w="329184">
                  <a:extLst>
                    <a:ext uri="{9D8B030D-6E8A-4147-A177-3AD203B41FA5}">
                      <a16:colId xmlns:a16="http://schemas.microsoft.com/office/drawing/2014/main" val="955265748"/>
                    </a:ext>
                  </a:extLst>
                </a:gridCol>
                <a:gridCol w="329184">
                  <a:extLst>
                    <a:ext uri="{9D8B030D-6E8A-4147-A177-3AD203B41FA5}">
                      <a16:colId xmlns:a16="http://schemas.microsoft.com/office/drawing/2014/main" val="3123070"/>
                    </a:ext>
                  </a:extLst>
                </a:gridCol>
                <a:gridCol w="329184">
                  <a:extLst>
                    <a:ext uri="{9D8B030D-6E8A-4147-A177-3AD203B41FA5}">
                      <a16:colId xmlns:a16="http://schemas.microsoft.com/office/drawing/2014/main" val="4204583456"/>
                    </a:ext>
                  </a:extLst>
                </a:gridCol>
                <a:gridCol w="329184">
                  <a:extLst>
                    <a:ext uri="{9D8B030D-6E8A-4147-A177-3AD203B41FA5}">
                      <a16:colId xmlns:a16="http://schemas.microsoft.com/office/drawing/2014/main" val="76548844"/>
                    </a:ext>
                  </a:extLst>
                </a:gridCol>
                <a:gridCol w="370332">
                  <a:extLst>
                    <a:ext uri="{9D8B030D-6E8A-4147-A177-3AD203B41FA5}">
                      <a16:colId xmlns:a16="http://schemas.microsoft.com/office/drawing/2014/main" val="3081241210"/>
                    </a:ext>
                  </a:extLst>
                </a:gridCol>
                <a:gridCol w="370332">
                  <a:extLst>
                    <a:ext uri="{9D8B030D-6E8A-4147-A177-3AD203B41FA5}">
                      <a16:colId xmlns:a16="http://schemas.microsoft.com/office/drawing/2014/main" val="3837373379"/>
                    </a:ext>
                  </a:extLst>
                </a:gridCol>
                <a:gridCol w="329184">
                  <a:extLst>
                    <a:ext uri="{9D8B030D-6E8A-4147-A177-3AD203B41FA5}">
                      <a16:colId xmlns:a16="http://schemas.microsoft.com/office/drawing/2014/main" val="3469802301"/>
                    </a:ext>
                  </a:extLst>
                </a:gridCol>
                <a:gridCol w="329184">
                  <a:extLst>
                    <a:ext uri="{9D8B030D-6E8A-4147-A177-3AD203B41FA5}">
                      <a16:colId xmlns:a16="http://schemas.microsoft.com/office/drawing/2014/main" val="3286594074"/>
                    </a:ext>
                  </a:extLst>
                </a:gridCol>
                <a:gridCol w="370332">
                  <a:extLst>
                    <a:ext uri="{9D8B030D-6E8A-4147-A177-3AD203B41FA5}">
                      <a16:colId xmlns:a16="http://schemas.microsoft.com/office/drawing/2014/main" val="2850483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138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Claro RD - 2018-08-10 15:01:12 </a:t>
                      </a:r>
                      <a:r>
                        <a:rPr kumimoji="0" lang="es-ES" sz="1000" b="0" i="0" u="none" strike="noStrike" kern="1200" cap="none" spc="0" normalizeH="0" baseline="0" noProof="0">
                          <a:ln>
                            <a:noFill/>
                          </a:ln>
                          <a:solidFill>
                            <a:prstClr val="black"/>
                          </a:solidFill>
                          <a:effectLst/>
                          <a:uLnTx/>
                          <a:uFillTx/>
                          <a:latin typeface="+mn-lt"/>
                          <a:ea typeface="+mn-ea"/>
                          <a:cs typeface="+mn-cs"/>
                        </a:rPr>
                        <a:t> 
 Lleva las mejores series y películas a tu sala y disfruta de la más amplia biblioteca de entretenimiento para ti y tu familia. Suscríbete a @Claro video y recibe tu primer mes gratis. Más en https://bit.ly/2q9oj3R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085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WIND telecom - 2018-08-10 13:38:40 </a:t>
                      </a:r>
                      <a:r>
                        <a:rPr kumimoji="0" lang="en-US" sz="1000" b="0" i="0" u="none" strike="noStrike" kern="1200" cap="none" spc="0" normalizeH="0" baseline="0" noProof="0">
                          <a:ln>
                            <a:noFill/>
                          </a:ln>
                          <a:solidFill>
                            <a:prstClr val="black"/>
                          </a:solidFill>
                          <a:effectLst/>
                          <a:uLnTx/>
                          <a:uFillTx/>
                          <a:latin typeface="+mn-lt"/>
                          <a:ea typeface="+mn-ea"/>
                          <a:cs typeface="+mn-cs"/>
                        </a:rPr>
                        <a:t> 
 ¡Buen día! Revisar tu smartphone 📲 o tomar café ☕ ¿Qué es lo primero que haces al salir de cama? 👀😄 Responde con el emoji correspondiente 👍❤ #WindNet #Internet4G #4ALL #WindTelecom #BackToSchool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8273258"/>
                  </a:ext>
                </a:extLst>
              </a:tr>
            </a:tbl>
          </a:graphicData>
        </a:graphic>
      </p:graphicFrame>
      <p:sp>
        <p:nvSpPr>
          <p:cNvPr id="4" name="Text Placeholder 3">
            <a:extLst>
              <a:ext uri="{FF2B5EF4-FFF2-40B4-BE49-F238E27FC236}">
                <a16:creationId xmlns:a16="http://schemas.microsoft.com/office/drawing/2014/main" id="{CDF17555-370C-44D3-935C-E3174BEB13F0}"/>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553625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5B556-6FC5-4732-9BFB-6B773484A36E}"/>
              </a:ext>
            </a:extLst>
          </p:cNvPr>
          <p:cNvSpPr>
            <a:spLocks noGrp="1"/>
          </p:cNvSpPr>
          <p:nvPr>
            <p:ph type="title"/>
          </p:nvPr>
        </p:nvSpPr>
        <p:spPr/>
        <p:txBody>
          <a:bodyPr/>
          <a:lstStyle/>
          <a:p>
            <a:r>
              <a:rPr lang="en-US"/>
              <a:t>Facebook Own Posts Table  | All Pages - 12 of 12</a:t>
            </a:r>
          </a:p>
        </p:txBody>
      </p:sp>
      <p:graphicFrame>
        <p:nvGraphicFramePr>
          <p:cNvPr id="5" name="Table Placeholder 4">
            <a:extLst>
              <a:ext uri="{FF2B5EF4-FFF2-40B4-BE49-F238E27FC236}">
                <a16:creationId xmlns:a16="http://schemas.microsoft.com/office/drawing/2014/main" id="{3B110E9B-A67D-4582-A91E-63B8B3DEAE3C}"/>
              </a:ext>
            </a:extLst>
          </p:cNvPr>
          <p:cNvGraphicFramePr>
            <a:graphicFrameLocks noGrp="1"/>
          </p:cNvGraphicFramePr>
          <p:nvPr>
            <p:ph type="tbl" sz="quarter" idx="13"/>
            <p:extLst>
              <p:ext uri="{D42A27DB-BD31-4B8C-83A1-F6EECF244321}">
                <p14:modId xmlns:p14="http://schemas.microsoft.com/office/powerpoint/2010/main" val="4282092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54579418"/>
                    </a:ext>
                  </a:extLst>
                </a:gridCol>
                <a:gridCol w="370332">
                  <a:extLst>
                    <a:ext uri="{9D8B030D-6E8A-4147-A177-3AD203B41FA5}">
                      <a16:colId xmlns:a16="http://schemas.microsoft.com/office/drawing/2014/main" val="2004146896"/>
                    </a:ext>
                  </a:extLst>
                </a:gridCol>
                <a:gridCol w="370332">
                  <a:extLst>
                    <a:ext uri="{9D8B030D-6E8A-4147-A177-3AD203B41FA5}">
                      <a16:colId xmlns:a16="http://schemas.microsoft.com/office/drawing/2014/main" val="3573868219"/>
                    </a:ext>
                  </a:extLst>
                </a:gridCol>
                <a:gridCol w="370332">
                  <a:extLst>
                    <a:ext uri="{9D8B030D-6E8A-4147-A177-3AD203B41FA5}">
                      <a16:colId xmlns:a16="http://schemas.microsoft.com/office/drawing/2014/main" val="3269349205"/>
                    </a:ext>
                  </a:extLst>
                </a:gridCol>
                <a:gridCol w="329184">
                  <a:extLst>
                    <a:ext uri="{9D8B030D-6E8A-4147-A177-3AD203B41FA5}">
                      <a16:colId xmlns:a16="http://schemas.microsoft.com/office/drawing/2014/main" val="1790439148"/>
                    </a:ext>
                  </a:extLst>
                </a:gridCol>
                <a:gridCol w="329184">
                  <a:extLst>
                    <a:ext uri="{9D8B030D-6E8A-4147-A177-3AD203B41FA5}">
                      <a16:colId xmlns:a16="http://schemas.microsoft.com/office/drawing/2014/main" val="667101214"/>
                    </a:ext>
                  </a:extLst>
                </a:gridCol>
                <a:gridCol w="329184">
                  <a:extLst>
                    <a:ext uri="{9D8B030D-6E8A-4147-A177-3AD203B41FA5}">
                      <a16:colId xmlns:a16="http://schemas.microsoft.com/office/drawing/2014/main" val="878691466"/>
                    </a:ext>
                  </a:extLst>
                </a:gridCol>
                <a:gridCol w="329184">
                  <a:extLst>
                    <a:ext uri="{9D8B030D-6E8A-4147-A177-3AD203B41FA5}">
                      <a16:colId xmlns:a16="http://schemas.microsoft.com/office/drawing/2014/main" val="1608334610"/>
                    </a:ext>
                  </a:extLst>
                </a:gridCol>
                <a:gridCol w="329184">
                  <a:extLst>
                    <a:ext uri="{9D8B030D-6E8A-4147-A177-3AD203B41FA5}">
                      <a16:colId xmlns:a16="http://schemas.microsoft.com/office/drawing/2014/main" val="2099842937"/>
                    </a:ext>
                  </a:extLst>
                </a:gridCol>
                <a:gridCol w="329184">
                  <a:extLst>
                    <a:ext uri="{9D8B030D-6E8A-4147-A177-3AD203B41FA5}">
                      <a16:colId xmlns:a16="http://schemas.microsoft.com/office/drawing/2014/main" val="3775737459"/>
                    </a:ext>
                  </a:extLst>
                </a:gridCol>
                <a:gridCol w="329184">
                  <a:extLst>
                    <a:ext uri="{9D8B030D-6E8A-4147-A177-3AD203B41FA5}">
                      <a16:colId xmlns:a16="http://schemas.microsoft.com/office/drawing/2014/main" val="708406079"/>
                    </a:ext>
                  </a:extLst>
                </a:gridCol>
                <a:gridCol w="329184">
                  <a:extLst>
                    <a:ext uri="{9D8B030D-6E8A-4147-A177-3AD203B41FA5}">
                      <a16:colId xmlns:a16="http://schemas.microsoft.com/office/drawing/2014/main" val="1008238176"/>
                    </a:ext>
                  </a:extLst>
                </a:gridCol>
                <a:gridCol w="329184">
                  <a:extLst>
                    <a:ext uri="{9D8B030D-6E8A-4147-A177-3AD203B41FA5}">
                      <a16:colId xmlns:a16="http://schemas.microsoft.com/office/drawing/2014/main" val="3757091345"/>
                    </a:ext>
                  </a:extLst>
                </a:gridCol>
                <a:gridCol w="370332">
                  <a:extLst>
                    <a:ext uri="{9D8B030D-6E8A-4147-A177-3AD203B41FA5}">
                      <a16:colId xmlns:a16="http://schemas.microsoft.com/office/drawing/2014/main" val="277883849"/>
                    </a:ext>
                  </a:extLst>
                </a:gridCol>
                <a:gridCol w="370332">
                  <a:extLst>
                    <a:ext uri="{9D8B030D-6E8A-4147-A177-3AD203B41FA5}">
                      <a16:colId xmlns:a16="http://schemas.microsoft.com/office/drawing/2014/main" val="1061762328"/>
                    </a:ext>
                  </a:extLst>
                </a:gridCol>
                <a:gridCol w="329184">
                  <a:extLst>
                    <a:ext uri="{9D8B030D-6E8A-4147-A177-3AD203B41FA5}">
                      <a16:colId xmlns:a16="http://schemas.microsoft.com/office/drawing/2014/main" val="2574363055"/>
                    </a:ext>
                  </a:extLst>
                </a:gridCol>
                <a:gridCol w="329184">
                  <a:extLst>
                    <a:ext uri="{9D8B030D-6E8A-4147-A177-3AD203B41FA5}">
                      <a16:colId xmlns:a16="http://schemas.microsoft.com/office/drawing/2014/main" val="3001876758"/>
                    </a:ext>
                  </a:extLst>
                </a:gridCol>
                <a:gridCol w="370332">
                  <a:extLst>
                    <a:ext uri="{9D8B030D-6E8A-4147-A177-3AD203B41FA5}">
                      <a16:colId xmlns:a16="http://schemas.microsoft.com/office/drawing/2014/main" val="48268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33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vivaRD - 2018-08-10 13:25:53 </a:t>
                      </a:r>
                      <a:r>
                        <a:rPr kumimoji="0" lang="es-ES" sz="1000" b="0" i="0" u="none" strike="noStrike" kern="1200" cap="none" spc="0" normalizeH="0" baseline="0" noProof="0">
                          <a:ln>
                            <a:noFill/>
                          </a:ln>
                          <a:solidFill>
                            <a:prstClr val="black"/>
                          </a:solidFill>
                          <a:effectLst/>
                          <a:uLnTx/>
                          <a:uFillTx/>
                          <a:latin typeface="+mn-lt"/>
                          <a:ea typeface="+mn-ea"/>
                          <a:cs typeface="+mn-cs"/>
                        </a:rPr>
                        <a:t> 
 Control en mano que to’ lo muñequitos están con #VivaTV 🤪. Piensa en todas las cosas que podrás resolver mientras tus pequeños se entretienen con el mejor contenido.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58368"/>
                  </a:ext>
                </a:extLst>
              </a:tr>
            </a:tbl>
          </a:graphicData>
        </a:graphic>
      </p:graphicFrame>
      <p:sp>
        <p:nvSpPr>
          <p:cNvPr id="4" name="Text Placeholder 3">
            <a:extLst>
              <a:ext uri="{FF2B5EF4-FFF2-40B4-BE49-F238E27FC236}">
                <a16:creationId xmlns:a16="http://schemas.microsoft.com/office/drawing/2014/main" id="{6ACA770B-2360-4CEC-B4AE-468832287818}"/>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6435065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BB16-E7E5-42AF-860C-CE35942A2CD9}"/>
              </a:ext>
            </a:extLst>
          </p:cNvPr>
          <p:cNvSpPr>
            <a:spLocks noGrp="1"/>
          </p:cNvSpPr>
          <p:nvPr>
            <p:ph type="title"/>
          </p:nvPr>
        </p:nvSpPr>
        <p:spPr/>
        <p:txBody>
          <a:bodyPr/>
          <a:lstStyle/>
          <a:p>
            <a:r>
              <a:rPr lang="en-US"/>
              <a:t>Instagram Posts Table | All Pages - 1 of 5</a:t>
            </a:r>
          </a:p>
        </p:txBody>
      </p:sp>
      <p:graphicFrame>
        <p:nvGraphicFramePr>
          <p:cNvPr id="5" name="Table Placeholder 4">
            <a:extLst>
              <a:ext uri="{FF2B5EF4-FFF2-40B4-BE49-F238E27FC236}">
                <a16:creationId xmlns:a16="http://schemas.microsoft.com/office/drawing/2014/main" id="{B7103C2B-5428-44F7-99B0-AFBDD56630E2}"/>
              </a:ext>
            </a:extLst>
          </p:cNvPr>
          <p:cNvGraphicFramePr>
            <a:graphicFrameLocks noGrp="1"/>
          </p:cNvGraphicFramePr>
          <p:nvPr>
            <p:ph type="tbl" sz="quarter" idx="13"/>
            <p:extLst>
              <p:ext uri="{D42A27DB-BD31-4B8C-83A1-F6EECF244321}">
                <p14:modId xmlns:p14="http://schemas.microsoft.com/office/powerpoint/2010/main" val="152608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4176134"/>
                    </a:ext>
                  </a:extLst>
                </a:gridCol>
                <a:gridCol w="987552">
                  <a:extLst>
                    <a:ext uri="{9D8B030D-6E8A-4147-A177-3AD203B41FA5}">
                      <a16:colId xmlns:a16="http://schemas.microsoft.com/office/drawing/2014/main" val="514711086"/>
                    </a:ext>
                  </a:extLst>
                </a:gridCol>
                <a:gridCol w="987552">
                  <a:extLst>
                    <a:ext uri="{9D8B030D-6E8A-4147-A177-3AD203B41FA5}">
                      <a16:colId xmlns:a16="http://schemas.microsoft.com/office/drawing/2014/main" val="2296119509"/>
                    </a:ext>
                  </a:extLst>
                </a:gridCol>
                <a:gridCol w="987552">
                  <a:extLst>
                    <a:ext uri="{9D8B030D-6E8A-4147-A177-3AD203B41FA5}">
                      <a16:colId xmlns:a16="http://schemas.microsoft.com/office/drawing/2014/main" val="3164428693"/>
                    </a:ext>
                  </a:extLst>
                </a:gridCol>
                <a:gridCol w="987552">
                  <a:extLst>
                    <a:ext uri="{9D8B030D-6E8A-4147-A177-3AD203B41FA5}">
                      <a16:colId xmlns:a16="http://schemas.microsoft.com/office/drawing/2014/main" val="2240929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5353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windtelecom - 2018-08-12 18:54:41 </a:t>
                      </a:r>
                      <a:r>
                        <a:rPr kumimoji="0" lang="es-ES" sz="1000" b="0" i="0" u="none" strike="noStrike" kern="1200" cap="none" spc="0" normalizeH="0" baseline="0" noProof="0">
                          <a:ln>
                            <a:noFill/>
                          </a:ln>
                          <a:solidFill>
                            <a:prstClr val="black"/>
                          </a:solidFill>
                          <a:effectLst/>
                          <a:uLnTx/>
                          <a:uFillTx/>
                          <a:latin typeface="+mn-lt"/>
                          <a:ea typeface="+mn-ea"/>
                          <a:cs typeface="+mn-cs"/>
                        </a:rPr>
                        <a:t>
 ¡Imagina lo fácil que será hacer tareas con tu nueva tablet o laptop a la mano! 🙌💻 Sólo debes tener tu factura al día o solicitar un nuevo servicio y automáticamente estarás ingresando en nuestra tómbola electrónica para tener la oportunidad de ganar uno de estos dos equipos.😉🎁🎊 Más información en el link ubicado en nuestra bio.  #DeVueltaAClases #Sorteo #WindServicios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692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- 2018-08-12 14:41:51 </a:t>
                      </a:r>
                      <a:r>
                        <a:rPr kumimoji="0" lang="es-ES" sz="1000" b="0" i="0" u="none" strike="noStrike" kern="1200" cap="none" spc="0" normalizeH="0" baseline="0" noProof="0">
                          <a:ln>
                            <a:noFill/>
                          </a:ln>
                          <a:solidFill>
                            <a:prstClr val="black"/>
                          </a:solidFill>
                          <a:effectLst/>
                          <a:uLnTx/>
                          <a:uFillTx/>
                          <a:latin typeface="+mn-lt"/>
                          <a:ea typeface="+mn-ea"/>
                          <a:cs typeface="+mn-cs"/>
                        </a:rPr>
                        <a:t>
 Escucha en #Claromúsica el nuevo sencillo de Jason Mraz y Meghan Trainor “More than Friends”. Entra a www.claromusica.com.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954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- 2018-08-12 14:03:19 </a:t>
                      </a:r>
                      <a:r>
                        <a:rPr kumimoji="0" lang="es-ES" sz="1000" b="0" i="0" u="none" strike="noStrike" kern="1200" cap="none" spc="0" normalizeH="0" baseline="0" noProof="0">
                          <a:ln>
                            <a:noFill/>
                          </a:ln>
                          <a:solidFill>
                            <a:prstClr val="black"/>
                          </a:solidFill>
                          <a:effectLst/>
                          <a:uLnTx/>
                          <a:uFillTx/>
                          <a:latin typeface="+mn-lt"/>
                          <a:ea typeface="+mn-ea"/>
                          <a:cs typeface="+mn-cs"/>
                        </a:rPr>
                        <a:t>
 Sé tú y dale pa’lla. 😎 ¡Feliz Día Internacional de la Juventud!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5992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- 2018-08-12 14:00:05 </a:t>
                      </a:r>
                      <a:r>
                        <a:rPr kumimoji="0" lang="es-ES" sz="1000" b="0" i="0" u="none" strike="noStrike" kern="1200" cap="none" spc="0" normalizeH="0" baseline="0" noProof="0">
                          <a:ln>
                            <a:noFill/>
                          </a:ln>
                          <a:solidFill>
                            <a:prstClr val="black"/>
                          </a:solidFill>
                          <a:effectLst/>
                          <a:uLnTx/>
                          <a:uFillTx/>
                          <a:latin typeface="+mn-lt"/>
                          <a:ea typeface="+mn-ea"/>
                          <a:cs typeface="+mn-cs"/>
                        </a:rPr>
                        <a:t>
 ¡Un brindis por los buenos momentos! ¡Por cada golpe que te diste y te fortaleció! ¡Por cada mente creativa! ¡Por cada joven! Feliz #DíaInternacionalDeLaJuventud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47282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windtelecom - 2018-08-12 12:49:05 </a:t>
                      </a:r>
                      <a:r>
                        <a:rPr kumimoji="0" lang="es-ES" sz="1000" b="0" i="0" u="none" strike="noStrike" kern="1200" cap="none" spc="0" normalizeH="0" baseline="0" noProof="0">
                          <a:ln>
                            <a:noFill/>
                          </a:ln>
                          <a:solidFill>
                            <a:prstClr val="black"/>
                          </a:solidFill>
                          <a:effectLst/>
                          <a:uLnTx/>
                          <a:uFillTx/>
                          <a:latin typeface="+mn-lt"/>
                          <a:ea typeface="+mn-ea"/>
                          <a:cs typeface="+mn-cs"/>
                        </a:rPr>
                        <a:t>
 En un mundo de constante actualización y cambio, los más jóvenes siempre son los que llevan la delantera. 💪😎 Hoy celebramos ese espíritu moderno. ¡Feliz Día Internacional De la Juventud! 🎉 #DiaDeLaJuventud #4All #WindNet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2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- 2018-08-12 00:53:31 </a:t>
                      </a:r>
                      <a:r>
                        <a:rPr kumimoji="0" lang="es-ES" sz="1000" b="0" i="0" u="none" strike="noStrike" kern="1200" cap="none" spc="0" normalizeH="0" baseline="0" noProof="0">
                          <a:ln>
                            <a:noFill/>
                          </a:ln>
                          <a:solidFill>
                            <a:prstClr val="black"/>
                          </a:solidFill>
                          <a:effectLst/>
                          <a:uLnTx/>
                          <a:uFillTx/>
                          <a:latin typeface="+mn-lt"/>
                          <a:ea typeface="+mn-ea"/>
                          <a:cs typeface="+mn-cs"/>
                        </a:rPr>
                        <a:t>
 🙌 Toda nuestra gente de Higüey está gozando su sábado en #AlticeFest con @rollers_rd, @huaweimobilerd y @alcatelmobilela.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70714104"/>
                  </a:ext>
                </a:extLst>
              </a:tr>
            </a:tbl>
          </a:graphicData>
        </a:graphic>
      </p:graphicFrame>
      <p:sp>
        <p:nvSpPr>
          <p:cNvPr id="4" name="Text Placeholder 3">
            <a:extLst>
              <a:ext uri="{FF2B5EF4-FFF2-40B4-BE49-F238E27FC236}">
                <a16:creationId xmlns:a16="http://schemas.microsoft.com/office/drawing/2014/main" id="{7537B877-B0B2-4BD1-9238-5E14BF11807F}"/>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1967570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8EC2F-3B42-4CAA-9AB2-E99FD4C54FB8}"/>
              </a:ext>
            </a:extLst>
          </p:cNvPr>
          <p:cNvSpPr>
            <a:spLocks noGrp="1"/>
          </p:cNvSpPr>
          <p:nvPr>
            <p:ph type="title"/>
          </p:nvPr>
        </p:nvSpPr>
        <p:spPr/>
        <p:txBody>
          <a:bodyPr/>
          <a:lstStyle/>
          <a:p>
            <a:r>
              <a:rPr lang="en-US"/>
              <a:t>Instagram Posts Table | All Pages - 2 of 5</a:t>
            </a:r>
          </a:p>
        </p:txBody>
      </p:sp>
      <p:graphicFrame>
        <p:nvGraphicFramePr>
          <p:cNvPr id="5" name="Table Placeholder 4">
            <a:extLst>
              <a:ext uri="{FF2B5EF4-FFF2-40B4-BE49-F238E27FC236}">
                <a16:creationId xmlns:a16="http://schemas.microsoft.com/office/drawing/2014/main" id="{EA35C6A6-D75F-4B2E-AEE1-4B2B23E646F8}"/>
              </a:ext>
            </a:extLst>
          </p:cNvPr>
          <p:cNvGraphicFramePr>
            <a:graphicFrameLocks noGrp="1"/>
          </p:cNvGraphicFramePr>
          <p:nvPr>
            <p:ph type="tbl" sz="quarter" idx="13"/>
            <p:extLst>
              <p:ext uri="{D42A27DB-BD31-4B8C-83A1-F6EECF244321}">
                <p14:modId xmlns:p14="http://schemas.microsoft.com/office/powerpoint/2010/main" val="1851125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62100653"/>
                    </a:ext>
                  </a:extLst>
                </a:gridCol>
                <a:gridCol w="987552">
                  <a:extLst>
                    <a:ext uri="{9D8B030D-6E8A-4147-A177-3AD203B41FA5}">
                      <a16:colId xmlns:a16="http://schemas.microsoft.com/office/drawing/2014/main" val="1919938300"/>
                    </a:ext>
                  </a:extLst>
                </a:gridCol>
                <a:gridCol w="987552">
                  <a:extLst>
                    <a:ext uri="{9D8B030D-6E8A-4147-A177-3AD203B41FA5}">
                      <a16:colId xmlns:a16="http://schemas.microsoft.com/office/drawing/2014/main" val="3144171926"/>
                    </a:ext>
                  </a:extLst>
                </a:gridCol>
                <a:gridCol w="987552">
                  <a:extLst>
                    <a:ext uri="{9D8B030D-6E8A-4147-A177-3AD203B41FA5}">
                      <a16:colId xmlns:a16="http://schemas.microsoft.com/office/drawing/2014/main" val="3788967460"/>
                    </a:ext>
                  </a:extLst>
                </a:gridCol>
                <a:gridCol w="987552">
                  <a:extLst>
                    <a:ext uri="{9D8B030D-6E8A-4147-A177-3AD203B41FA5}">
                      <a16:colId xmlns:a16="http://schemas.microsoft.com/office/drawing/2014/main" val="219908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9630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- 2018-08-11 20:43:31 </a:t>
                      </a:r>
                      <a:r>
                        <a:rPr kumimoji="0" lang="es-ES" sz="1000" b="0" i="0" u="none" strike="noStrike" kern="1200" cap="none" spc="0" normalizeH="0" baseline="0" noProof="0">
                          <a:ln>
                            <a:noFill/>
                          </a:ln>
                          <a:solidFill>
                            <a:prstClr val="black"/>
                          </a:solidFill>
                          <a:effectLst/>
                          <a:uLnTx/>
                          <a:uFillTx/>
                          <a:latin typeface="+mn-lt"/>
                          <a:ea typeface="+mn-ea"/>
                          <a:cs typeface="+mn-cs"/>
                        </a:rPr>
                        <a:t>
 Los Pro de @darepublik competirán hoy por el 🥇 en la gran final del #WorldHipHopChampionship 2018. 🙌 ¡Envíales todo tu #apoyosinlímites!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880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- 2018-08-11 19:01:07 </a:t>
                      </a:r>
                      <a:r>
                        <a:rPr kumimoji="0" lang="es-ES" sz="1000" b="0" i="0" u="none" strike="noStrike" kern="1200" cap="none" spc="0" normalizeH="0" baseline="0" noProof="0">
                          <a:ln>
                            <a:noFill/>
                          </a:ln>
                          <a:solidFill>
                            <a:prstClr val="black"/>
                          </a:solidFill>
                          <a:effectLst/>
                          <a:uLnTx/>
                          <a:uFillTx/>
                          <a:latin typeface="+mn-lt"/>
                          <a:ea typeface="+mn-ea"/>
                          <a:cs typeface="+mn-cs"/>
                        </a:rPr>
                        <a:t>
 Una divertida película donde el alcalde de una ciudad japonesa, decreta que todos los perros deben quedar confinados en una isla. Un niño de 12 años emprende una aventura para llegar hasta la isla y rescatar a su mascota. Disfrútala por #Clarovideo en www.clarovideo.com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7164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windtelecom - 2018-08-11 18:41:13 </a:t>
                      </a:r>
                      <a:r>
                        <a:rPr kumimoji="0" lang="es-ES" sz="1000" b="0" i="0" u="none" strike="noStrike" kern="1200" cap="none" spc="0" normalizeH="0" baseline="0" noProof="0">
                          <a:ln>
                            <a:noFill/>
                          </a:ln>
                          <a:solidFill>
                            <a:prstClr val="black"/>
                          </a:solidFill>
                          <a:effectLst/>
                          <a:uLnTx/>
                          <a:uFillTx/>
                          <a:latin typeface="+mn-lt"/>
                          <a:ea typeface="+mn-ea"/>
                          <a:cs typeface="+mn-cs"/>
                        </a:rPr>
                        <a:t>
 Este NO es el tipo de payaso que te gustaría tener en tu cumpleaños. “It” esta noche a las 9:00 p.m. por #HBOLAT, canal 203. 😱🤡🎈 #WindTV #PaquetePremium #WinMovies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02314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- 2018-08-11 15:46:30 </a:t>
                      </a:r>
                      <a:r>
                        <a:rPr kumimoji="0" lang="es-ES" sz="1000" b="0" i="0" u="none" strike="noStrike" kern="1200" cap="none" spc="0" normalizeH="0" baseline="0" noProof="0">
                          <a:ln>
                            <a:noFill/>
                          </a:ln>
                          <a:solidFill>
                            <a:prstClr val="black"/>
                          </a:solidFill>
                          <a:effectLst/>
                          <a:uLnTx/>
                          <a:uFillTx/>
                          <a:latin typeface="+mn-lt"/>
                          <a:ea typeface="+mn-ea"/>
                          <a:cs typeface="+mn-cs"/>
                        </a:rPr>
                        <a:t>
 Te esperamos este fin de semana en el Puerto Sansoucí ⛵ #velassantodomingo2018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1089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- 2018-08-11 15:39:39 </a:t>
                      </a:r>
                      <a:r>
                        <a:rPr kumimoji="0" lang="es-ES" sz="1000" b="0" i="0" u="none" strike="noStrike" kern="1200" cap="none" spc="0" normalizeH="0" baseline="0" noProof="0">
                          <a:ln>
                            <a:noFill/>
                          </a:ln>
                          <a:solidFill>
                            <a:prstClr val="black"/>
                          </a:solidFill>
                          <a:effectLst/>
                          <a:uLnTx/>
                          <a:uFillTx/>
                          <a:latin typeface="+mn-lt"/>
                          <a:ea typeface="+mn-ea"/>
                          <a:cs typeface="+mn-cs"/>
                        </a:rPr>
                        <a:t>
 ¡Más internet del que te puedas imaginar! Con tu Plan Smart, estarás siempre conectado con la mejor experiencia de velocidad. Conoce más en www.claro.com.do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837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- 2018-08-11 14:00:04 </a:t>
                      </a:r>
                      <a:r>
                        <a:rPr kumimoji="0" lang="es-ES" sz="1000" b="0" i="0" u="none" strike="noStrike" kern="1200" cap="none" spc="0" normalizeH="0" baseline="0" noProof="0">
                          <a:ln>
                            <a:noFill/>
                          </a:ln>
                          <a:solidFill>
                            <a:prstClr val="black"/>
                          </a:solidFill>
                          <a:effectLst/>
                          <a:uLnTx/>
                          <a:uFillTx/>
                          <a:latin typeface="+mn-lt"/>
                          <a:ea typeface="+mn-ea"/>
                          <a:cs typeface="+mn-cs"/>
                        </a:rPr>
                        <a:t>
 #UnDíaComoHoy en 1793 fue inaugurado en #Paris 🇫🇷 el #MuseoDeLouvre el cual contiene una de las mejores colecciones de artes del mundo. ¿Quiénes son los fanáticos del arte?🤚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9363539"/>
                  </a:ext>
                </a:extLst>
              </a:tr>
            </a:tbl>
          </a:graphicData>
        </a:graphic>
      </p:graphicFrame>
      <p:sp>
        <p:nvSpPr>
          <p:cNvPr id="4" name="Text Placeholder 3">
            <a:extLst>
              <a:ext uri="{FF2B5EF4-FFF2-40B4-BE49-F238E27FC236}">
                <a16:creationId xmlns:a16="http://schemas.microsoft.com/office/drawing/2014/main" id="{8A07971B-1A2A-4655-A179-EC672F683A75}"/>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458176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F460A-55AD-4E28-ACCF-FA7D746377E5}"/>
              </a:ext>
            </a:extLst>
          </p:cNvPr>
          <p:cNvSpPr>
            <a:spLocks noGrp="1"/>
          </p:cNvSpPr>
          <p:nvPr>
            <p:ph type="title"/>
          </p:nvPr>
        </p:nvSpPr>
        <p:spPr/>
        <p:txBody>
          <a:bodyPr/>
          <a:lstStyle/>
          <a:p>
            <a:r>
              <a:rPr lang="en-US"/>
              <a:t>Instagram Posts Table | All Pages - 3 of 5</a:t>
            </a:r>
          </a:p>
        </p:txBody>
      </p:sp>
      <p:graphicFrame>
        <p:nvGraphicFramePr>
          <p:cNvPr id="5" name="Table Placeholder 4">
            <a:extLst>
              <a:ext uri="{FF2B5EF4-FFF2-40B4-BE49-F238E27FC236}">
                <a16:creationId xmlns:a16="http://schemas.microsoft.com/office/drawing/2014/main" id="{507093D9-8A2E-4B42-AB91-870C15FAA8FA}"/>
              </a:ext>
            </a:extLst>
          </p:cNvPr>
          <p:cNvGraphicFramePr>
            <a:graphicFrameLocks noGrp="1"/>
          </p:cNvGraphicFramePr>
          <p:nvPr>
            <p:ph type="tbl" sz="quarter" idx="13"/>
            <p:extLst>
              <p:ext uri="{D42A27DB-BD31-4B8C-83A1-F6EECF244321}">
                <p14:modId xmlns:p14="http://schemas.microsoft.com/office/powerpoint/2010/main" val="645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5789579"/>
                    </a:ext>
                  </a:extLst>
                </a:gridCol>
                <a:gridCol w="987552">
                  <a:extLst>
                    <a:ext uri="{9D8B030D-6E8A-4147-A177-3AD203B41FA5}">
                      <a16:colId xmlns:a16="http://schemas.microsoft.com/office/drawing/2014/main" val="3017325277"/>
                    </a:ext>
                  </a:extLst>
                </a:gridCol>
                <a:gridCol w="987552">
                  <a:extLst>
                    <a:ext uri="{9D8B030D-6E8A-4147-A177-3AD203B41FA5}">
                      <a16:colId xmlns:a16="http://schemas.microsoft.com/office/drawing/2014/main" val="437205541"/>
                    </a:ext>
                  </a:extLst>
                </a:gridCol>
                <a:gridCol w="987552">
                  <a:extLst>
                    <a:ext uri="{9D8B030D-6E8A-4147-A177-3AD203B41FA5}">
                      <a16:colId xmlns:a16="http://schemas.microsoft.com/office/drawing/2014/main" val="4018961415"/>
                    </a:ext>
                  </a:extLst>
                </a:gridCol>
                <a:gridCol w="987552">
                  <a:extLst>
                    <a:ext uri="{9D8B030D-6E8A-4147-A177-3AD203B41FA5}">
                      <a16:colId xmlns:a16="http://schemas.microsoft.com/office/drawing/2014/main" val="150606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702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windtelecom - 2018-08-11 13:20:07 </a:t>
                      </a:r>
                      <a:r>
                        <a:rPr kumimoji="0" lang="en-US" sz="1000" b="0" i="0" u="none" strike="noStrike" kern="1200" cap="none" spc="0" normalizeH="0" baseline="0" noProof="0">
                          <a:ln>
                            <a:noFill/>
                          </a:ln>
                          <a:solidFill>
                            <a:prstClr val="black"/>
                          </a:solidFill>
                          <a:effectLst/>
                          <a:uLnTx/>
                          <a:uFillTx/>
                          <a:latin typeface="+mn-lt"/>
                          <a:ea typeface="+mn-ea"/>
                          <a:cs typeface="+mn-cs"/>
                        </a:rPr>
                        <a:t>
 ¡Durante las próximas dos noches el mundo presenciará una increíble lluvia de estrellas! 😱🌠🌟Aquí compartimos 3 aplicaciones de astronomía para que disfrutes de este fenómeno al máximo. Todas son gratis y están disponibles para dispositivos IOS y Android. 📱😉 #WindNet #Perseidas2018 #LagrimasDeSanLorenzo #LluviaDeEstrella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050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- 2018-08-10 22:13:54 </a:t>
                      </a:r>
                      <a:r>
                        <a:rPr kumimoji="0" lang="es-ES" sz="1000" b="0" i="0" u="none" strike="noStrike" kern="1200" cap="none" spc="0" normalizeH="0" baseline="0" noProof="0">
                          <a:ln>
                            <a:noFill/>
                          </a:ln>
                          <a:solidFill>
                            <a:prstClr val="black"/>
                          </a:solidFill>
                          <a:effectLst/>
                          <a:uLnTx/>
                          <a:uFillTx/>
                          <a:latin typeface="+mn-lt"/>
                          <a:ea typeface="+mn-ea"/>
                          <a:cs typeface="+mn-cs"/>
                        </a:rPr>
                        <a:t>
 Todos los días puedes sumergirte en el mundo de Slime con tu 15% de descuento. ¡Solicítalo en la app #MiAltice!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15696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- 2018-08-10 21:49:47 </a:t>
                      </a:r>
                      <a:r>
                        <a:rPr kumimoji="0" lang="es-ES" sz="1000" b="0" i="0" u="none" strike="noStrike" kern="1200" cap="none" spc="0" normalizeH="0" baseline="0" noProof="0">
                          <a:ln>
                            <a:noFill/>
                          </a:ln>
                          <a:solidFill>
                            <a:prstClr val="black"/>
                          </a:solidFill>
                          <a:effectLst/>
                          <a:uLnTx/>
                          <a:uFillTx/>
                          <a:latin typeface="+mn-lt"/>
                          <a:ea typeface="+mn-ea"/>
                          <a:cs typeface="+mn-cs"/>
                        </a:rPr>
                        <a:t>
 Ray Donovan, especialista en arreglar los problemas de los ricos y famosos de Hollywood, regresa en su 5ta temporada. Disfrútala por #Clarovideo en www.clarovideo.com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951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- 2018-08-10 21:08:43 </a:t>
                      </a:r>
                      <a:r>
                        <a:rPr kumimoji="0" lang="es-ES" sz="1000" b="0" i="0" u="none" strike="noStrike" kern="1200" cap="none" spc="0" normalizeH="0" baseline="0" noProof="0">
                          <a:ln>
                            <a:noFill/>
                          </a:ln>
                          <a:solidFill>
                            <a:prstClr val="black"/>
                          </a:solidFill>
                          <a:effectLst/>
                          <a:uLnTx/>
                          <a:uFillTx/>
                          <a:latin typeface="+mn-lt"/>
                          <a:ea typeface="+mn-ea"/>
                          <a:cs typeface="+mn-cs"/>
                        </a:rPr>
                        <a:t>
 ¡Tus recargas vienen premiadas! Recarga RD0 o más en tu #PrepagoAltice y elige entre un bono de minutos o internet, para estar siempre #MásConectados.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5092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- 2018-08-10 20:52:54 </a:t>
                      </a:r>
                      <a:r>
                        <a:rPr kumimoji="0" lang="es-ES" sz="1000" b="0" i="0" u="none" strike="noStrike" kern="1200" cap="none" spc="0" normalizeH="0" baseline="0" noProof="0">
                          <a:ln>
                            <a:noFill/>
                          </a:ln>
                          <a:solidFill>
                            <a:prstClr val="black"/>
                          </a:solidFill>
                          <a:effectLst/>
                          <a:uLnTx/>
                          <a:uFillTx/>
                          <a:latin typeface="+mn-lt"/>
                          <a:ea typeface="+mn-ea"/>
                          <a:cs typeface="+mn-cs"/>
                        </a:rPr>
                        <a:t>
 ¡Atención, higüeyanos! 👀 Este sábado 11 es para festejar con tu familia y amigos en #AlticeFest. 🙌 Por cada transacción que realices esta semana en las tiendas Altice de Higüey, recibirás una entrada a la feria.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54050717"/>
                  </a:ext>
                </a:extLst>
              </a:tr>
            </a:tbl>
          </a:graphicData>
        </a:graphic>
      </p:graphicFrame>
      <p:sp>
        <p:nvSpPr>
          <p:cNvPr id="4" name="Text Placeholder 3">
            <a:extLst>
              <a:ext uri="{FF2B5EF4-FFF2-40B4-BE49-F238E27FC236}">
                <a16:creationId xmlns:a16="http://schemas.microsoft.com/office/drawing/2014/main" id="{1CF8CD13-5BB0-45EE-928B-FD0FF8D5A7E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2357685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D8430-D0EF-44B2-A564-0D973D99CC0A}"/>
              </a:ext>
            </a:extLst>
          </p:cNvPr>
          <p:cNvSpPr>
            <a:spLocks noGrp="1"/>
          </p:cNvSpPr>
          <p:nvPr>
            <p:ph type="title"/>
          </p:nvPr>
        </p:nvSpPr>
        <p:spPr/>
        <p:txBody>
          <a:bodyPr/>
          <a:lstStyle/>
          <a:p>
            <a:r>
              <a:rPr lang="en-US"/>
              <a:t>Instagram Posts Table | All Pages - 4 of 5</a:t>
            </a:r>
          </a:p>
        </p:txBody>
      </p:sp>
      <p:graphicFrame>
        <p:nvGraphicFramePr>
          <p:cNvPr id="5" name="Table Placeholder 4">
            <a:extLst>
              <a:ext uri="{FF2B5EF4-FFF2-40B4-BE49-F238E27FC236}">
                <a16:creationId xmlns:a16="http://schemas.microsoft.com/office/drawing/2014/main" id="{7BAEE830-F6CB-442E-8074-7EC4A7BBDDAA}"/>
              </a:ext>
            </a:extLst>
          </p:cNvPr>
          <p:cNvGraphicFramePr>
            <a:graphicFrameLocks noGrp="1"/>
          </p:cNvGraphicFramePr>
          <p:nvPr>
            <p:ph type="tbl" sz="quarter" idx="13"/>
            <p:extLst>
              <p:ext uri="{D42A27DB-BD31-4B8C-83A1-F6EECF244321}">
                <p14:modId xmlns:p14="http://schemas.microsoft.com/office/powerpoint/2010/main" val="320627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7470284"/>
                    </a:ext>
                  </a:extLst>
                </a:gridCol>
                <a:gridCol w="987552">
                  <a:extLst>
                    <a:ext uri="{9D8B030D-6E8A-4147-A177-3AD203B41FA5}">
                      <a16:colId xmlns:a16="http://schemas.microsoft.com/office/drawing/2014/main" val="811025696"/>
                    </a:ext>
                  </a:extLst>
                </a:gridCol>
                <a:gridCol w="987552">
                  <a:extLst>
                    <a:ext uri="{9D8B030D-6E8A-4147-A177-3AD203B41FA5}">
                      <a16:colId xmlns:a16="http://schemas.microsoft.com/office/drawing/2014/main" val="2586691925"/>
                    </a:ext>
                  </a:extLst>
                </a:gridCol>
                <a:gridCol w="987552">
                  <a:extLst>
                    <a:ext uri="{9D8B030D-6E8A-4147-A177-3AD203B41FA5}">
                      <a16:colId xmlns:a16="http://schemas.microsoft.com/office/drawing/2014/main" val="1329763293"/>
                    </a:ext>
                  </a:extLst>
                </a:gridCol>
                <a:gridCol w="987552">
                  <a:extLst>
                    <a:ext uri="{9D8B030D-6E8A-4147-A177-3AD203B41FA5}">
                      <a16:colId xmlns:a16="http://schemas.microsoft.com/office/drawing/2014/main" val="187362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9538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- 2018-08-10 19:01:19 </a:t>
                      </a:r>
                      <a:r>
                        <a:rPr kumimoji="0" lang="es-ES" sz="1000" b="0" i="0" u="none" strike="noStrike" kern="1200" cap="none" spc="0" normalizeH="0" baseline="0" noProof="0">
                          <a:ln>
                            <a:noFill/>
                          </a:ln>
                          <a:solidFill>
                            <a:prstClr val="black"/>
                          </a:solidFill>
                          <a:effectLst/>
                          <a:uLnTx/>
                          <a:uFillTx/>
                          <a:latin typeface="+mn-lt"/>
                          <a:ea typeface="+mn-ea"/>
                          <a:cs typeface="+mn-cs"/>
                        </a:rPr>
                        <a:t>
 Visita el Puerto Don Diego este fin de semana y explora veleros de 7 países, participantes en la regata internacional #velassantodomingo2018. Y como #Estamosdetulado, tenemos disponible la tienda móvil ofreciendo nuestros servicios.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17439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- 2018-08-10 18:50:34 </a:t>
                      </a:r>
                      <a:r>
                        <a:rPr kumimoji="0" lang="es-ES" sz="1000" b="0" i="0" u="none" strike="noStrike" kern="1200" cap="none" spc="0" normalizeH="0" baseline="0" noProof="0">
                          <a:ln>
                            <a:noFill/>
                          </a:ln>
                          <a:solidFill>
                            <a:prstClr val="black"/>
                          </a:solidFill>
                          <a:effectLst/>
                          <a:uLnTx/>
                          <a:uFillTx/>
                          <a:latin typeface="+mn-lt"/>
                          <a:ea typeface="+mn-ea"/>
                          <a:cs typeface="+mn-cs"/>
                        </a:rPr>
                        <a:t>
 Lleva todo el entretenimiento de Claro a tu hogar y disfruta de estrenos de series y películas en canales HD, una programación original y la música que te gusta escuchar, siempre a tu alcance. #EntretenimientoParaTodos.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6456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- 2018-08-10 18:30:10 </a:t>
                      </a:r>
                      <a:r>
                        <a:rPr kumimoji="0" lang="es-ES" sz="1000" b="0" i="0" u="none" strike="noStrike" kern="1200" cap="none" spc="0" normalizeH="0" baseline="0" noProof="0">
                          <a:ln>
                            <a:noFill/>
                          </a:ln>
                          <a:solidFill>
                            <a:prstClr val="black"/>
                          </a:solidFill>
                          <a:effectLst/>
                          <a:uLnTx/>
                          <a:uFillTx/>
                          <a:latin typeface="+mn-lt"/>
                          <a:ea typeface="+mn-ea"/>
                          <a:cs typeface="+mn-cs"/>
                        </a:rPr>
                        <a:t>
 ¿¡Listos para el cole’!? Actívate con tu #PlanPrepago y llévate RD0 en recargas ＋ la colección de cuadernos Viva. Busca tu plan #Apperísimo en nuestro establecimiento más cercano.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07632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- 2018-08-10 15:30:10 </a:t>
                      </a:r>
                      <a:r>
                        <a:rPr kumimoji="0" lang="es-ES" sz="1000" b="0" i="0" u="none" strike="noStrike" kern="1200" cap="none" spc="0" normalizeH="0" baseline="0" noProof="0">
                          <a:ln>
                            <a:noFill/>
                          </a:ln>
                          <a:solidFill>
                            <a:prstClr val="black"/>
                          </a:solidFill>
                          <a:effectLst/>
                          <a:uLnTx/>
                          <a:uFillTx/>
                          <a:latin typeface="+mn-lt"/>
                          <a:ea typeface="+mn-ea"/>
                          <a:cs typeface="+mn-cs"/>
                        </a:rPr>
                        <a:t>
 #UnDíaComoHoy en el 1937 se patenta la primera guitarra eléctrica 🙌. ¡Qué aporte para la música! Gracias a éste hemos podido disfrutar de guitarristas como #Santana y #Slash.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201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clarord - 2018-08-10 15:01:55 </a:t>
                      </a:r>
                      <a:r>
                        <a:rPr kumimoji="0" lang="es-ES" sz="1000" b="0" i="0" u="none" strike="noStrike" kern="1200" cap="none" spc="0" normalizeH="0" baseline="0" noProof="0">
                          <a:ln>
                            <a:noFill/>
                          </a:ln>
                          <a:solidFill>
                            <a:prstClr val="black"/>
                          </a:solidFill>
                          <a:effectLst/>
                          <a:uLnTx/>
                          <a:uFillTx/>
                          <a:latin typeface="+mn-lt"/>
                          <a:ea typeface="+mn-ea"/>
                          <a:cs typeface="+mn-cs"/>
                        </a:rPr>
                        <a:t>
 Lleva las mejores series y películas a tu sala y disfruta de la más amplia biblioteca de entretenimiento para ti y tu familia. Suscríbete a #Clarovideo y recibe tu primer mes gratis. Más en www.clarovideo.com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5630735"/>
                  </a:ext>
                </a:extLst>
              </a:tr>
            </a:tbl>
          </a:graphicData>
        </a:graphic>
      </p:graphicFrame>
      <p:sp>
        <p:nvSpPr>
          <p:cNvPr id="4" name="Text Placeholder 3">
            <a:extLst>
              <a:ext uri="{FF2B5EF4-FFF2-40B4-BE49-F238E27FC236}">
                <a16:creationId xmlns:a16="http://schemas.microsoft.com/office/drawing/2014/main" id="{3EDDE7BD-9E2D-4941-A37F-D4B31E14FEF4}"/>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4170517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633CA-5B9F-4152-A351-81B74866BC1E}"/>
              </a:ext>
            </a:extLst>
          </p:cNvPr>
          <p:cNvSpPr>
            <a:spLocks noGrp="1"/>
          </p:cNvSpPr>
          <p:nvPr>
            <p:ph type="title"/>
          </p:nvPr>
        </p:nvSpPr>
        <p:spPr/>
        <p:txBody>
          <a:bodyPr/>
          <a:lstStyle/>
          <a:p>
            <a:r>
              <a:rPr lang="en-US"/>
              <a:t>Instagram Posts Table | All Pages - 5 of 5</a:t>
            </a:r>
          </a:p>
        </p:txBody>
      </p:sp>
      <p:graphicFrame>
        <p:nvGraphicFramePr>
          <p:cNvPr id="5" name="Table Placeholder 4">
            <a:extLst>
              <a:ext uri="{FF2B5EF4-FFF2-40B4-BE49-F238E27FC236}">
                <a16:creationId xmlns:a16="http://schemas.microsoft.com/office/drawing/2014/main" id="{23FC6A44-A57E-4FFA-B2D7-5C9ACCC13A4E}"/>
              </a:ext>
            </a:extLst>
          </p:cNvPr>
          <p:cNvGraphicFramePr>
            <a:graphicFrameLocks noGrp="1"/>
          </p:cNvGraphicFramePr>
          <p:nvPr>
            <p:ph type="tbl" sz="quarter" idx="13"/>
            <p:extLst>
              <p:ext uri="{D42A27DB-BD31-4B8C-83A1-F6EECF244321}">
                <p14:modId xmlns:p14="http://schemas.microsoft.com/office/powerpoint/2010/main" val="113059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76516936"/>
                    </a:ext>
                  </a:extLst>
                </a:gridCol>
                <a:gridCol w="987552">
                  <a:extLst>
                    <a:ext uri="{9D8B030D-6E8A-4147-A177-3AD203B41FA5}">
                      <a16:colId xmlns:a16="http://schemas.microsoft.com/office/drawing/2014/main" val="3949892500"/>
                    </a:ext>
                  </a:extLst>
                </a:gridCol>
                <a:gridCol w="987552">
                  <a:extLst>
                    <a:ext uri="{9D8B030D-6E8A-4147-A177-3AD203B41FA5}">
                      <a16:colId xmlns:a16="http://schemas.microsoft.com/office/drawing/2014/main" val="934568604"/>
                    </a:ext>
                  </a:extLst>
                </a:gridCol>
                <a:gridCol w="987552">
                  <a:extLst>
                    <a:ext uri="{9D8B030D-6E8A-4147-A177-3AD203B41FA5}">
                      <a16:colId xmlns:a16="http://schemas.microsoft.com/office/drawing/2014/main" val="3930641416"/>
                    </a:ext>
                  </a:extLst>
                </a:gridCol>
                <a:gridCol w="987552">
                  <a:extLst>
                    <a:ext uri="{9D8B030D-6E8A-4147-A177-3AD203B41FA5}">
                      <a16:colId xmlns:a16="http://schemas.microsoft.com/office/drawing/2014/main" val="93798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770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viva_rd - 2018-08-10 13:29:10 </a:t>
                      </a:r>
                      <a:r>
                        <a:rPr kumimoji="0" lang="es-ES" sz="1000" b="0" i="0" u="none" strike="noStrike" kern="1200" cap="none" spc="0" normalizeH="0" baseline="0" noProof="0">
                          <a:ln>
                            <a:noFill/>
                          </a:ln>
                          <a:solidFill>
                            <a:prstClr val="black"/>
                          </a:solidFill>
                          <a:effectLst/>
                          <a:uLnTx/>
                          <a:uFillTx/>
                          <a:latin typeface="+mn-lt"/>
                          <a:ea typeface="+mn-ea"/>
                          <a:cs typeface="+mn-cs"/>
                        </a:rPr>
                        <a:t>
 Control en mano que to’ lo muñequitos están con #VivaTV 🤪. Piensa en todas las cosas que podrás resolver mientras tus pequeños se entretienen con el mejor contenido.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213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windtelecom - 2018-08-10 13:26:47 </a:t>
                      </a:r>
                      <a:r>
                        <a:rPr kumimoji="0" lang="en-US" sz="1000" b="0" i="0" u="none" strike="noStrike" kern="1200" cap="none" spc="0" normalizeH="0" baseline="0" noProof="0">
                          <a:ln>
                            <a:noFill/>
                          </a:ln>
                          <a:solidFill>
                            <a:prstClr val="black"/>
                          </a:solidFill>
                          <a:effectLst/>
                          <a:uLnTx/>
                          <a:uFillTx/>
                          <a:latin typeface="+mn-lt"/>
                          <a:ea typeface="+mn-ea"/>
                          <a:cs typeface="+mn-cs"/>
                        </a:rPr>
                        <a:t>
 ¿Sabías que #SmartVoice es una aplicación para dispositivos móviles que te permite utilizar tu línea WIND Voz conectándote a Internet desde cualquier lugar del mundo? 🌎📱 Solo debes de tener tu línea WIND con nosotros y listo 😉📞 ¡Descargarla en tu appstore! 👌 #4G #WindWindWind #Wind4G #LTE #SmartVoice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7346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alticedo - 2018-08-09 21:47:18 </a:t>
                      </a:r>
                      <a:r>
                        <a:rPr kumimoji="0" lang="es-ES" sz="1000" b="0" i="0" u="none" strike="noStrike" kern="1200" cap="none" spc="0" normalizeH="0" baseline="0" noProof="0">
                          <a:ln>
                            <a:noFill/>
                          </a:ln>
                          <a:solidFill>
                            <a:prstClr val="black"/>
                          </a:solidFill>
                          <a:effectLst/>
                          <a:uLnTx/>
                          <a:uFillTx/>
                          <a:latin typeface="+mn-lt"/>
                          <a:ea typeface="+mn-ea"/>
                          <a:cs typeface="+mn-cs"/>
                        </a:rPr>
                        <a:t>
 🎶¡Móntate en la trulla de la semana con #AlticeFest! 🎶 Participa en los perfiles de @latidosfm y @kiss949.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787407"/>
                  </a:ext>
                </a:extLst>
              </a:tr>
            </a:tbl>
          </a:graphicData>
        </a:graphic>
      </p:graphicFrame>
      <p:sp>
        <p:nvSpPr>
          <p:cNvPr id="4" name="Text Placeholder 3">
            <a:extLst>
              <a:ext uri="{FF2B5EF4-FFF2-40B4-BE49-F238E27FC236}">
                <a16:creationId xmlns:a16="http://schemas.microsoft.com/office/drawing/2014/main" id="{A460E8C0-D965-4DF7-BFFB-8F4525802893}"/>
              </a:ext>
            </a:extLst>
          </p:cNvPr>
          <p:cNvSpPr>
            <a:spLocks noGrp="1"/>
          </p:cNvSpPr>
          <p:nvPr>
            <p:ph type="body" sz="quarter" idx="14"/>
          </p:nvPr>
        </p:nvSpPr>
        <p:spPr/>
        <p:txBody>
          <a:bodyPr/>
          <a:lstStyle/>
          <a:p>
            <a:r>
              <a:rPr lang="en-US"/>
              <a:t>08/06/2018 - 08/12/2018</a:t>
            </a:r>
          </a:p>
        </p:txBody>
      </p:sp>
    </p:spTree>
    <p:extLst>
      <p:ext uri="{BB962C8B-B14F-4D97-AF65-F5344CB8AC3E}">
        <p14:creationId xmlns:p14="http://schemas.microsoft.com/office/powerpoint/2010/main" val="35022523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1702</Words>
  <Application>Microsoft Office PowerPoint</Application>
  <PresentationFormat>On-screen Show (4:3)</PresentationFormat>
  <Paragraphs>1022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My Dashboard</vt:lpstr>
      <vt:lpstr>OverviewTelefónicas | All Pages</vt:lpstr>
      <vt:lpstr>Facebook Fan Distribution | All Pages</vt:lpstr>
      <vt:lpstr>Fans Change Telefónica | All Pages</vt:lpstr>
      <vt:lpstr>Twitter Key Metrics | All Pages</vt:lpstr>
      <vt:lpstr>Twitter Interactions Distribution | All Pages</vt:lpstr>
      <vt:lpstr>Twitter Followers Change | All Pages</vt:lpstr>
      <vt:lpstr>Instagram Key Metrics | All Pages</vt:lpstr>
      <vt:lpstr>Instagram Interaction Rate By Post Type | All Pages</vt:lpstr>
      <vt:lpstr>Instagram Followers Change | All Pages</vt:lpstr>
      <vt:lpstr>Facebook Own Posts | All Pages</vt:lpstr>
      <vt:lpstr>Facebook Own Posts Table  | All Pages - 1 of 12</vt:lpstr>
      <vt:lpstr>Facebook Own Posts Table  | All Pages - 2 of 12</vt:lpstr>
      <vt:lpstr>Facebook Own Posts Table  | All Pages - 3 of 12</vt:lpstr>
      <vt:lpstr>Facebook Own Posts Table  | All Pages - 4 of 12</vt:lpstr>
      <vt:lpstr>Facebook Own Posts Table  | All Pages - 5 of 12</vt:lpstr>
      <vt:lpstr>Facebook Own Posts Table  | All Pages - 6 of 12</vt:lpstr>
      <vt:lpstr>Facebook Own Posts Table  | All Pages - 7 of 12</vt:lpstr>
      <vt:lpstr>Facebook Own Posts Table  | All Pages - 8 of 12</vt:lpstr>
      <vt:lpstr>Facebook Own Posts Table  | All Pages - 9 of 12</vt:lpstr>
      <vt:lpstr>Facebook Own Posts Table  | All Pages - 10 of 12</vt:lpstr>
      <vt:lpstr>Facebook Own Posts Table  | All Pages - 11 of 12</vt:lpstr>
      <vt:lpstr>Facebook Own Posts Table  | All Pages - 12 of 12</vt:lpstr>
      <vt:lpstr>Instagram Posts Table | All Pages - 1 of 5</vt:lpstr>
      <vt:lpstr>Instagram Posts Table | All Pages - 2 of 5</vt:lpstr>
      <vt:lpstr>Instagram Posts Table | All Pages - 3 of 5</vt:lpstr>
      <vt:lpstr>Instagram Posts Table | All Pages - 4 of 5</vt:lpstr>
      <vt:lpstr>Instagram Posts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2018-08-13T15:17:54Z</dcterms:created>
  <dcterms:modified xsi:type="dcterms:W3CDTF">2018-08-13T15:19:17Z</dcterms:modified>
</cp:coreProperties>
</file>