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44EAE-E483-4808-8E7C-1D3AF78DA03D}"/>
              </a:ext>
            </a:extLst>
          </p:cNvPr>
          <p:cNvSpPr>
            <a:spLocks noGrp="1"/>
          </p:cNvSpPr>
          <p:nvPr>
            <p:ph type="title"/>
          </p:nvPr>
        </p:nvSpPr>
        <p:spPr/>
        <p:txBody>
          <a:bodyPr/>
          <a:lstStyle/>
          <a:p>
            <a:r>
              <a:rPr lang="en-US"/>
              <a:t>Facebook Own Posts Table NEU | Gira - 1 of 19</a:t>
            </a:r>
          </a:p>
        </p:txBody>
      </p:sp>
      <p:graphicFrame>
        <p:nvGraphicFramePr>
          <p:cNvPr id="5" name="Table Placeholder 4">
            <a:extLst>
              <a:ext uri="{FF2B5EF4-FFF2-40B4-BE49-F238E27FC236}">
                <a16:creationId xmlns:a16="http://schemas.microsoft.com/office/drawing/2014/main" id="{2A0A2CAE-E89F-4171-A713-864855082E00}"/>
              </a:ext>
            </a:extLst>
          </p:cNvPr>
          <p:cNvGraphicFramePr>
            <a:graphicFrameLocks noGrp="1"/>
          </p:cNvGraphicFramePr>
          <p:nvPr>
            <p:ph type="tbl" sz="quarter" idx="13"/>
            <p:extLst>
              <p:ext uri="{D42A27DB-BD31-4B8C-83A1-F6EECF244321}">
                <p14:modId xmlns:p14="http://schemas.microsoft.com/office/powerpoint/2010/main" val="560190092"/>
              </p:ext>
            </p:extLst>
          </p:nvPr>
        </p:nvGraphicFramePr>
        <p:xfrm>
          <a:off x="457200" y="1731963"/>
          <a:ext cx="7653530" cy="853440"/>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1773038"/>
                    </a:ext>
                  </a:extLst>
                </a:gridCol>
                <a:gridCol w="905257">
                  <a:extLst>
                    <a:ext uri="{9D8B030D-6E8A-4147-A177-3AD203B41FA5}">
                      <a16:colId xmlns:a16="http://schemas.microsoft.com/office/drawing/2014/main" val="112592041"/>
                    </a:ext>
                  </a:extLst>
                </a:gridCol>
                <a:gridCol w="411480">
                  <a:extLst>
                    <a:ext uri="{9D8B030D-6E8A-4147-A177-3AD203B41FA5}">
                      <a16:colId xmlns:a16="http://schemas.microsoft.com/office/drawing/2014/main" val="881012655"/>
                    </a:ext>
                  </a:extLst>
                </a:gridCol>
                <a:gridCol w="411480">
                  <a:extLst>
                    <a:ext uri="{9D8B030D-6E8A-4147-A177-3AD203B41FA5}">
                      <a16:colId xmlns:a16="http://schemas.microsoft.com/office/drawing/2014/main" val="504455205"/>
                    </a:ext>
                  </a:extLst>
                </a:gridCol>
                <a:gridCol w="411480">
                  <a:extLst>
                    <a:ext uri="{9D8B030D-6E8A-4147-A177-3AD203B41FA5}">
                      <a16:colId xmlns:a16="http://schemas.microsoft.com/office/drawing/2014/main" val="2448218964"/>
                    </a:ext>
                  </a:extLst>
                </a:gridCol>
                <a:gridCol w="411480">
                  <a:extLst>
                    <a:ext uri="{9D8B030D-6E8A-4147-A177-3AD203B41FA5}">
                      <a16:colId xmlns:a16="http://schemas.microsoft.com/office/drawing/2014/main" val="3372537223"/>
                    </a:ext>
                  </a:extLst>
                </a:gridCol>
                <a:gridCol w="411480">
                  <a:extLst>
                    <a:ext uri="{9D8B030D-6E8A-4147-A177-3AD203B41FA5}">
                      <a16:colId xmlns:a16="http://schemas.microsoft.com/office/drawing/2014/main" val="2164240465"/>
                    </a:ext>
                  </a:extLst>
                </a:gridCol>
                <a:gridCol w="411480">
                  <a:extLst>
                    <a:ext uri="{9D8B030D-6E8A-4147-A177-3AD203B41FA5}">
                      <a16:colId xmlns:a16="http://schemas.microsoft.com/office/drawing/2014/main" val="379531805"/>
                    </a:ext>
                  </a:extLst>
                </a:gridCol>
                <a:gridCol w="411480">
                  <a:extLst>
                    <a:ext uri="{9D8B030D-6E8A-4147-A177-3AD203B41FA5}">
                      <a16:colId xmlns:a16="http://schemas.microsoft.com/office/drawing/2014/main" val="861821258"/>
                    </a:ext>
                  </a:extLst>
                </a:gridCol>
                <a:gridCol w="411480">
                  <a:extLst>
                    <a:ext uri="{9D8B030D-6E8A-4147-A177-3AD203B41FA5}">
                      <a16:colId xmlns:a16="http://schemas.microsoft.com/office/drawing/2014/main" val="1992601810"/>
                    </a:ext>
                  </a:extLst>
                </a:gridCol>
                <a:gridCol w="411480">
                  <a:extLst>
                    <a:ext uri="{9D8B030D-6E8A-4147-A177-3AD203B41FA5}">
                      <a16:colId xmlns:a16="http://schemas.microsoft.com/office/drawing/2014/main" val="2896616938"/>
                    </a:ext>
                  </a:extLst>
                </a:gridCol>
                <a:gridCol w="411480">
                  <a:extLst>
                    <a:ext uri="{9D8B030D-6E8A-4147-A177-3AD203B41FA5}">
                      <a16:colId xmlns:a16="http://schemas.microsoft.com/office/drawing/2014/main" val="2708592189"/>
                    </a:ext>
                  </a:extLst>
                </a:gridCol>
                <a:gridCol w="411480">
                  <a:extLst>
                    <a:ext uri="{9D8B030D-6E8A-4147-A177-3AD203B41FA5}">
                      <a16:colId xmlns:a16="http://schemas.microsoft.com/office/drawing/2014/main" val="870811904"/>
                    </a:ext>
                  </a:extLst>
                </a:gridCol>
                <a:gridCol w="411480">
                  <a:extLst>
                    <a:ext uri="{9D8B030D-6E8A-4147-A177-3AD203B41FA5}">
                      <a16:colId xmlns:a16="http://schemas.microsoft.com/office/drawing/2014/main" val="3352943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775030851"/>
                  </a:ext>
                </a:extLst>
              </a:tr>
            </a:tbl>
          </a:graphicData>
        </a:graphic>
      </p:graphicFrame>
      <p:sp>
        <p:nvSpPr>
          <p:cNvPr id="4" name="Text Placeholder 3">
            <a:extLst>
              <a:ext uri="{FF2B5EF4-FFF2-40B4-BE49-F238E27FC236}">
                <a16:creationId xmlns:a16="http://schemas.microsoft.com/office/drawing/2014/main" id="{CA05EF15-EC27-47F8-8A0C-F95B32219F76}"/>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2157242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41751-6E28-40F6-9BF4-5ECFC37C8F54}"/>
              </a:ext>
            </a:extLst>
          </p:cNvPr>
          <p:cNvSpPr>
            <a:spLocks noGrp="1"/>
          </p:cNvSpPr>
          <p:nvPr>
            <p:ph type="title"/>
          </p:nvPr>
        </p:nvSpPr>
        <p:spPr/>
        <p:txBody>
          <a:bodyPr/>
          <a:lstStyle/>
          <a:p>
            <a:r>
              <a:rPr lang="en-US"/>
              <a:t>Facebook Own Posts Table NEU | Gira - 2 of 19</a:t>
            </a:r>
          </a:p>
        </p:txBody>
      </p:sp>
      <p:graphicFrame>
        <p:nvGraphicFramePr>
          <p:cNvPr id="5" name="Table Placeholder 4">
            <a:extLst>
              <a:ext uri="{FF2B5EF4-FFF2-40B4-BE49-F238E27FC236}">
                <a16:creationId xmlns:a16="http://schemas.microsoft.com/office/drawing/2014/main" id="{66D5EADD-BBF7-4E58-B853-CDAB8DD961DD}"/>
              </a:ext>
            </a:extLst>
          </p:cNvPr>
          <p:cNvGraphicFramePr>
            <a:graphicFrameLocks noGrp="1"/>
          </p:cNvGraphicFramePr>
          <p:nvPr>
            <p:ph type="tbl" sz="quarter" idx="13"/>
            <p:extLst>
              <p:ext uri="{D42A27DB-BD31-4B8C-83A1-F6EECF244321}">
                <p14:modId xmlns:p14="http://schemas.microsoft.com/office/powerpoint/2010/main" val="175998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709802089"/>
                    </a:ext>
                  </a:extLst>
                </a:gridCol>
                <a:gridCol w="905257">
                  <a:extLst>
                    <a:ext uri="{9D8B030D-6E8A-4147-A177-3AD203B41FA5}">
                      <a16:colId xmlns:a16="http://schemas.microsoft.com/office/drawing/2014/main" val="838011818"/>
                    </a:ext>
                  </a:extLst>
                </a:gridCol>
                <a:gridCol w="411480">
                  <a:extLst>
                    <a:ext uri="{9D8B030D-6E8A-4147-A177-3AD203B41FA5}">
                      <a16:colId xmlns:a16="http://schemas.microsoft.com/office/drawing/2014/main" val="1566069442"/>
                    </a:ext>
                  </a:extLst>
                </a:gridCol>
                <a:gridCol w="411480">
                  <a:extLst>
                    <a:ext uri="{9D8B030D-6E8A-4147-A177-3AD203B41FA5}">
                      <a16:colId xmlns:a16="http://schemas.microsoft.com/office/drawing/2014/main" val="2882896797"/>
                    </a:ext>
                  </a:extLst>
                </a:gridCol>
                <a:gridCol w="411480">
                  <a:extLst>
                    <a:ext uri="{9D8B030D-6E8A-4147-A177-3AD203B41FA5}">
                      <a16:colId xmlns:a16="http://schemas.microsoft.com/office/drawing/2014/main" val="165026875"/>
                    </a:ext>
                  </a:extLst>
                </a:gridCol>
                <a:gridCol w="411480">
                  <a:extLst>
                    <a:ext uri="{9D8B030D-6E8A-4147-A177-3AD203B41FA5}">
                      <a16:colId xmlns:a16="http://schemas.microsoft.com/office/drawing/2014/main" val="149132232"/>
                    </a:ext>
                  </a:extLst>
                </a:gridCol>
                <a:gridCol w="411480">
                  <a:extLst>
                    <a:ext uri="{9D8B030D-6E8A-4147-A177-3AD203B41FA5}">
                      <a16:colId xmlns:a16="http://schemas.microsoft.com/office/drawing/2014/main" val="156466163"/>
                    </a:ext>
                  </a:extLst>
                </a:gridCol>
                <a:gridCol w="411480">
                  <a:extLst>
                    <a:ext uri="{9D8B030D-6E8A-4147-A177-3AD203B41FA5}">
                      <a16:colId xmlns:a16="http://schemas.microsoft.com/office/drawing/2014/main" val="1077225417"/>
                    </a:ext>
                  </a:extLst>
                </a:gridCol>
                <a:gridCol w="411480">
                  <a:extLst>
                    <a:ext uri="{9D8B030D-6E8A-4147-A177-3AD203B41FA5}">
                      <a16:colId xmlns:a16="http://schemas.microsoft.com/office/drawing/2014/main" val="1319022017"/>
                    </a:ext>
                  </a:extLst>
                </a:gridCol>
                <a:gridCol w="411480">
                  <a:extLst>
                    <a:ext uri="{9D8B030D-6E8A-4147-A177-3AD203B41FA5}">
                      <a16:colId xmlns:a16="http://schemas.microsoft.com/office/drawing/2014/main" val="2515026643"/>
                    </a:ext>
                  </a:extLst>
                </a:gridCol>
                <a:gridCol w="411480">
                  <a:extLst>
                    <a:ext uri="{9D8B030D-6E8A-4147-A177-3AD203B41FA5}">
                      <a16:colId xmlns:a16="http://schemas.microsoft.com/office/drawing/2014/main" val="3721783555"/>
                    </a:ext>
                  </a:extLst>
                </a:gridCol>
                <a:gridCol w="411480">
                  <a:extLst>
                    <a:ext uri="{9D8B030D-6E8A-4147-A177-3AD203B41FA5}">
                      <a16:colId xmlns:a16="http://schemas.microsoft.com/office/drawing/2014/main" val="2079648322"/>
                    </a:ext>
                  </a:extLst>
                </a:gridCol>
                <a:gridCol w="411480">
                  <a:extLst>
                    <a:ext uri="{9D8B030D-6E8A-4147-A177-3AD203B41FA5}">
                      <a16:colId xmlns:a16="http://schemas.microsoft.com/office/drawing/2014/main" val="442561675"/>
                    </a:ext>
                  </a:extLst>
                </a:gridCol>
                <a:gridCol w="411480">
                  <a:extLst>
                    <a:ext uri="{9D8B030D-6E8A-4147-A177-3AD203B41FA5}">
                      <a16:colId xmlns:a16="http://schemas.microsoft.com/office/drawing/2014/main" val="1692044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43306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- 2022-07-10 17:00:09</a:t>
                      </a:r>
                      <a:r>
                        <a:rPr kumimoji="0" lang="de-DE" sz="1000" b="0" i="0" u="none" strike="noStrike" kern="1200" cap="none" spc="0" normalizeH="0" baseline="0" noProof="0">
                          <a:ln>
                            <a:noFill/>
                          </a:ln>
                          <a:solidFill>
                            <a:prstClr val="black"/>
                          </a:solidFill>
                          <a:effectLst/>
                          <a:uLnTx/>
                          <a:uFillTx/>
                          <a:latin typeface="+mn-lt"/>
                          <a:ea typeface="+mn-ea"/>
                          <a:cs typeface="+mn-cs"/>
                        </a:rPr>
                        <a:t>
 Die Kraft der Kontraste: In die sanft geschwungene Landschaft am Stadtrand von Berlin haben @beissert.gruss.architekten ein Bauwerk aus dunkel und hell geschaffen! Für eine intelligente Haussteuerung ist dank Gira Tastsensor 3 auch gesorgt. Abgerundet wird das ganze durch stilvolle Gira E2 Schalter in Schwarz matt und Gira Orientierungsleuchten für ein weiches Licht bei Nacht! 🖤 gira.de/goto/HausBerlinGira
______
📐 @beissert.gruss.architekten
📸 @viktorstrasse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https://quintly-image-storage.s3.amazonaws.com/9b1be8cfcd950972a02e9fe96f15efd1/430913bab1e2e674af4f6806a7fad34d.jpg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[{"id":1271,"name":"GiraAroundTheWorld","tagUserName":"Gira Social","postTagRuleId":null,"tagTime":"2022-07-11 14:32:07"},{"id":3021,"name":"realmilieu","tagUserName":"Gira Social","postTagRuleId":null,"tagTime":"2022-07-11 14:32:07"},{"id":3447,"name":"text","tagUserName":"Gira Social","postTagRuleId":null,"tagTime":"2022-07-11 14:32:14"}]</a:t>
                      </a:r>
                    </a:p>
                  </a:txBody>
                  <a:tcPr/>
                </a:tc>
                <a:extLst>
                  <a:ext uri="{0D108BD9-81ED-4DB2-BD59-A6C34878D82A}">
                    <a16:rowId xmlns:a16="http://schemas.microsoft.com/office/drawing/2014/main" val="557420009"/>
                  </a:ext>
                </a:extLst>
              </a:tr>
            </a:tbl>
          </a:graphicData>
        </a:graphic>
      </p:graphicFrame>
      <p:sp>
        <p:nvSpPr>
          <p:cNvPr id="4" name="Text Placeholder 3">
            <a:extLst>
              <a:ext uri="{FF2B5EF4-FFF2-40B4-BE49-F238E27FC236}">
                <a16:creationId xmlns:a16="http://schemas.microsoft.com/office/drawing/2014/main" id="{CFBC7005-EDB1-488D-AEA2-568A28A6749E}"/>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1290560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CFDE1-B050-4591-8318-90B9B5807963}"/>
              </a:ext>
            </a:extLst>
          </p:cNvPr>
          <p:cNvSpPr>
            <a:spLocks noGrp="1"/>
          </p:cNvSpPr>
          <p:nvPr>
            <p:ph type="title"/>
          </p:nvPr>
        </p:nvSpPr>
        <p:spPr/>
        <p:txBody>
          <a:bodyPr/>
          <a:lstStyle/>
          <a:p>
            <a:r>
              <a:rPr lang="en-US"/>
              <a:t>Facebook Own Posts Table NEU | Gira - 3 of 19</a:t>
            </a:r>
          </a:p>
        </p:txBody>
      </p:sp>
      <p:graphicFrame>
        <p:nvGraphicFramePr>
          <p:cNvPr id="5" name="Table Placeholder 4">
            <a:extLst>
              <a:ext uri="{FF2B5EF4-FFF2-40B4-BE49-F238E27FC236}">
                <a16:creationId xmlns:a16="http://schemas.microsoft.com/office/drawing/2014/main" id="{076ED604-E871-4B97-9C8C-F4BC5AE7CC20}"/>
              </a:ext>
            </a:extLst>
          </p:cNvPr>
          <p:cNvGraphicFramePr>
            <a:graphicFrameLocks noGrp="1"/>
          </p:cNvGraphicFramePr>
          <p:nvPr>
            <p:ph type="tbl" sz="quarter" idx="13"/>
            <p:extLst>
              <p:ext uri="{D42A27DB-BD31-4B8C-83A1-F6EECF244321}">
                <p14:modId xmlns:p14="http://schemas.microsoft.com/office/powerpoint/2010/main" val="866660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55820887"/>
                    </a:ext>
                  </a:extLst>
                </a:gridCol>
                <a:gridCol w="905257">
                  <a:extLst>
                    <a:ext uri="{9D8B030D-6E8A-4147-A177-3AD203B41FA5}">
                      <a16:colId xmlns:a16="http://schemas.microsoft.com/office/drawing/2014/main" val="2243353465"/>
                    </a:ext>
                  </a:extLst>
                </a:gridCol>
                <a:gridCol w="411480">
                  <a:extLst>
                    <a:ext uri="{9D8B030D-6E8A-4147-A177-3AD203B41FA5}">
                      <a16:colId xmlns:a16="http://schemas.microsoft.com/office/drawing/2014/main" val="1857890470"/>
                    </a:ext>
                  </a:extLst>
                </a:gridCol>
                <a:gridCol w="411480">
                  <a:extLst>
                    <a:ext uri="{9D8B030D-6E8A-4147-A177-3AD203B41FA5}">
                      <a16:colId xmlns:a16="http://schemas.microsoft.com/office/drawing/2014/main" val="1054957549"/>
                    </a:ext>
                  </a:extLst>
                </a:gridCol>
                <a:gridCol w="411480">
                  <a:extLst>
                    <a:ext uri="{9D8B030D-6E8A-4147-A177-3AD203B41FA5}">
                      <a16:colId xmlns:a16="http://schemas.microsoft.com/office/drawing/2014/main" val="3272410805"/>
                    </a:ext>
                  </a:extLst>
                </a:gridCol>
                <a:gridCol w="411480">
                  <a:extLst>
                    <a:ext uri="{9D8B030D-6E8A-4147-A177-3AD203B41FA5}">
                      <a16:colId xmlns:a16="http://schemas.microsoft.com/office/drawing/2014/main" val="325479441"/>
                    </a:ext>
                  </a:extLst>
                </a:gridCol>
                <a:gridCol w="411480">
                  <a:extLst>
                    <a:ext uri="{9D8B030D-6E8A-4147-A177-3AD203B41FA5}">
                      <a16:colId xmlns:a16="http://schemas.microsoft.com/office/drawing/2014/main" val="3473882324"/>
                    </a:ext>
                  </a:extLst>
                </a:gridCol>
                <a:gridCol w="411480">
                  <a:extLst>
                    <a:ext uri="{9D8B030D-6E8A-4147-A177-3AD203B41FA5}">
                      <a16:colId xmlns:a16="http://schemas.microsoft.com/office/drawing/2014/main" val="3742630349"/>
                    </a:ext>
                  </a:extLst>
                </a:gridCol>
                <a:gridCol w="411480">
                  <a:extLst>
                    <a:ext uri="{9D8B030D-6E8A-4147-A177-3AD203B41FA5}">
                      <a16:colId xmlns:a16="http://schemas.microsoft.com/office/drawing/2014/main" val="754091838"/>
                    </a:ext>
                  </a:extLst>
                </a:gridCol>
                <a:gridCol w="411480">
                  <a:extLst>
                    <a:ext uri="{9D8B030D-6E8A-4147-A177-3AD203B41FA5}">
                      <a16:colId xmlns:a16="http://schemas.microsoft.com/office/drawing/2014/main" val="2366292242"/>
                    </a:ext>
                  </a:extLst>
                </a:gridCol>
                <a:gridCol w="411480">
                  <a:extLst>
                    <a:ext uri="{9D8B030D-6E8A-4147-A177-3AD203B41FA5}">
                      <a16:colId xmlns:a16="http://schemas.microsoft.com/office/drawing/2014/main" val="1848711037"/>
                    </a:ext>
                  </a:extLst>
                </a:gridCol>
                <a:gridCol w="411480">
                  <a:extLst>
                    <a:ext uri="{9D8B030D-6E8A-4147-A177-3AD203B41FA5}">
                      <a16:colId xmlns:a16="http://schemas.microsoft.com/office/drawing/2014/main" val="2110422656"/>
                    </a:ext>
                  </a:extLst>
                </a:gridCol>
                <a:gridCol w="411480">
                  <a:extLst>
                    <a:ext uri="{9D8B030D-6E8A-4147-A177-3AD203B41FA5}">
                      <a16:colId xmlns:a16="http://schemas.microsoft.com/office/drawing/2014/main" val="2074639033"/>
                    </a:ext>
                  </a:extLst>
                </a:gridCol>
                <a:gridCol w="411480">
                  <a:extLst>
                    <a:ext uri="{9D8B030D-6E8A-4147-A177-3AD203B41FA5}">
                      <a16:colId xmlns:a16="http://schemas.microsoft.com/office/drawing/2014/main" val="2731917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276895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- 2022-07-11 17:00:35</a:t>
                      </a:r>
                      <a:r>
                        <a:rPr kumimoji="0" lang="en-US" sz="1000" b="0" i="0" u="none" strike="noStrike" kern="1200" cap="none" spc="0" normalizeH="0" baseline="0" noProof="0">
                          <a:ln>
                            <a:noFill/>
                          </a:ln>
                          <a:solidFill>
                            <a:prstClr val="black"/>
                          </a:solidFill>
                          <a:effectLst/>
                          <a:uLnTx/>
                          <a:uFillTx/>
                          <a:latin typeface="+mn-lt"/>
                          <a:ea typeface="+mn-ea"/>
                          <a:cs typeface="+mn-cs"/>
                        </a:rPr>
                        <a:t>
 Kleines Haus mit großem Smart-Home-Komfort! Ausgestattet mit intelligentem Gira KNX System wird hier das maximale aus den 50 Quadratmetern des Tiny Hauses Flying Space in Werder geholt. 
👉🏻 gira.de/goto/FlyingSpaceTinyHouse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https://quintly-image-storage.s3.amazonaws.com/9b1be8cfcd950972a02e9fe96f15efd1/7ad1b70d3cd3d5391396d9bfa2758da1.jpg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2759027356"/>
                  </a:ext>
                </a:extLst>
              </a:tr>
            </a:tbl>
          </a:graphicData>
        </a:graphic>
      </p:graphicFrame>
      <p:sp>
        <p:nvSpPr>
          <p:cNvPr id="4" name="Text Placeholder 3">
            <a:extLst>
              <a:ext uri="{FF2B5EF4-FFF2-40B4-BE49-F238E27FC236}">
                <a16:creationId xmlns:a16="http://schemas.microsoft.com/office/drawing/2014/main" id="{0FCDBF2F-D996-4B4F-9AB2-DF08EE11530D}"/>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821454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9B60B-6A2B-4332-8B65-F8BA931CC3DD}"/>
              </a:ext>
            </a:extLst>
          </p:cNvPr>
          <p:cNvSpPr>
            <a:spLocks noGrp="1"/>
          </p:cNvSpPr>
          <p:nvPr>
            <p:ph type="title"/>
          </p:nvPr>
        </p:nvSpPr>
        <p:spPr/>
        <p:txBody>
          <a:bodyPr/>
          <a:lstStyle/>
          <a:p>
            <a:r>
              <a:rPr lang="en-US"/>
              <a:t>Facebook Own Posts Table NEU | Gira - 4 of 19</a:t>
            </a:r>
          </a:p>
        </p:txBody>
      </p:sp>
      <p:graphicFrame>
        <p:nvGraphicFramePr>
          <p:cNvPr id="5" name="Table Placeholder 4">
            <a:extLst>
              <a:ext uri="{FF2B5EF4-FFF2-40B4-BE49-F238E27FC236}">
                <a16:creationId xmlns:a16="http://schemas.microsoft.com/office/drawing/2014/main" id="{83C804B1-E140-4AA0-819A-F54CA44D12CC}"/>
              </a:ext>
            </a:extLst>
          </p:cNvPr>
          <p:cNvGraphicFramePr>
            <a:graphicFrameLocks noGrp="1"/>
          </p:cNvGraphicFramePr>
          <p:nvPr>
            <p:ph type="tbl" sz="quarter" idx="13"/>
            <p:extLst>
              <p:ext uri="{D42A27DB-BD31-4B8C-83A1-F6EECF244321}">
                <p14:modId xmlns:p14="http://schemas.microsoft.com/office/powerpoint/2010/main" val="1528632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77109140"/>
                    </a:ext>
                  </a:extLst>
                </a:gridCol>
                <a:gridCol w="905257">
                  <a:extLst>
                    <a:ext uri="{9D8B030D-6E8A-4147-A177-3AD203B41FA5}">
                      <a16:colId xmlns:a16="http://schemas.microsoft.com/office/drawing/2014/main" val="3053264439"/>
                    </a:ext>
                  </a:extLst>
                </a:gridCol>
                <a:gridCol w="411480">
                  <a:extLst>
                    <a:ext uri="{9D8B030D-6E8A-4147-A177-3AD203B41FA5}">
                      <a16:colId xmlns:a16="http://schemas.microsoft.com/office/drawing/2014/main" val="3789075540"/>
                    </a:ext>
                  </a:extLst>
                </a:gridCol>
                <a:gridCol w="411480">
                  <a:extLst>
                    <a:ext uri="{9D8B030D-6E8A-4147-A177-3AD203B41FA5}">
                      <a16:colId xmlns:a16="http://schemas.microsoft.com/office/drawing/2014/main" val="636969310"/>
                    </a:ext>
                  </a:extLst>
                </a:gridCol>
                <a:gridCol w="411480">
                  <a:extLst>
                    <a:ext uri="{9D8B030D-6E8A-4147-A177-3AD203B41FA5}">
                      <a16:colId xmlns:a16="http://schemas.microsoft.com/office/drawing/2014/main" val="3508834161"/>
                    </a:ext>
                  </a:extLst>
                </a:gridCol>
                <a:gridCol w="411480">
                  <a:extLst>
                    <a:ext uri="{9D8B030D-6E8A-4147-A177-3AD203B41FA5}">
                      <a16:colId xmlns:a16="http://schemas.microsoft.com/office/drawing/2014/main" val="3901617015"/>
                    </a:ext>
                  </a:extLst>
                </a:gridCol>
                <a:gridCol w="411480">
                  <a:extLst>
                    <a:ext uri="{9D8B030D-6E8A-4147-A177-3AD203B41FA5}">
                      <a16:colId xmlns:a16="http://schemas.microsoft.com/office/drawing/2014/main" val="4137637921"/>
                    </a:ext>
                  </a:extLst>
                </a:gridCol>
                <a:gridCol w="411480">
                  <a:extLst>
                    <a:ext uri="{9D8B030D-6E8A-4147-A177-3AD203B41FA5}">
                      <a16:colId xmlns:a16="http://schemas.microsoft.com/office/drawing/2014/main" val="1174377351"/>
                    </a:ext>
                  </a:extLst>
                </a:gridCol>
                <a:gridCol w="411480">
                  <a:extLst>
                    <a:ext uri="{9D8B030D-6E8A-4147-A177-3AD203B41FA5}">
                      <a16:colId xmlns:a16="http://schemas.microsoft.com/office/drawing/2014/main" val="3217237309"/>
                    </a:ext>
                  </a:extLst>
                </a:gridCol>
                <a:gridCol w="411480">
                  <a:extLst>
                    <a:ext uri="{9D8B030D-6E8A-4147-A177-3AD203B41FA5}">
                      <a16:colId xmlns:a16="http://schemas.microsoft.com/office/drawing/2014/main" val="2854155711"/>
                    </a:ext>
                  </a:extLst>
                </a:gridCol>
                <a:gridCol w="411480">
                  <a:extLst>
                    <a:ext uri="{9D8B030D-6E8A-4147-A177-3AD203B41FA5}">
                      <a16:colId xmlns:a16="http://schemas.microsoft.com/office/drawing/2014/main" val="1817913176"/>
                    </a:ext>
                  </a:extLst>
                </a:gridCol>
                <a:gridCol w="411480">
                  <a:extLst>
                    <a:ext uri="{9D8B030D-6E8A-4147-A177-3AD203B41FA5}">
                      <a16:colId xmlns:a16="http://schemas.microsoft.com/office/drawing/2014/main" val="3950968861"/>
                    </a:ext>
                  </a:extLst>
                </a:gridCol>
                <a:gridCol w="411480">
                  <a:extLst>
                    <a:ext uri="{9D8B030D-6E8A-4147-A177-3AD203B41FA5}">
                      <a16:colId xmlns:a16="http://schemas.microsoft.com/office/drawing/2014/main" val="3851803757"/>
                    </a:ext>
                  </a:extLst>
                </a:gridCol>
                <a:gridCol w="411480">
                  <a:extLst>
                    <a:ext uri="{9D8B030D-6E8A-4147-A177-3AD203B41FA5}">
                      <a16:colId xmlns:a16="http://schemas.microsoft.com/office/drawing/2014/main" val="218532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87988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- 2022-07-12 11:01:05</a:t>
                      </a:r>
                      <a:r>
                        <a:rPr kumimoji="0" lang="en-US" sz="1000" b="0" i="0" u="none" strike="noStrike" kern="1200" cap="none" spc="0" normalizeH="0" baseline="0" noProof="0">
                          <a:ln>
                            <a:noFill/>
                          </a:ln>
                          <a:solidFill>
                            <a:prstClr val="black"/>
                          </a:solidFill>
                          <a:effectLst/>
                          <a:uLnTx/>
                          <a:uFillTx/>
                          <a:latin typeface="+mn-lt"/>
                          <a:ea typeface="+mn-ea"/>
                          <a:cs typeface="+mn-cs"/>
                        </a:rPr>
                        <a:t>
 Du willst in Deinem Outdoor-Paradies öfter mal die Füße hochlegen? Mit diesen Tipps und smarter Gira Technik macht sich die Gartenarbeit fast von selbst.
👉🏽gira.de/goto/smartergarten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https://quintly-image-storage.s3.amazonaws.com/9b1be8cfcd950972a02e9fe96f15efd1/6e8bae4e12f01ef3e31d85c83ec7aa4f.jpg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8646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- 2022-07-13 18:00:02</a:t>
                      </a:r>
                      <a:r>
                        <a:rPr kumimoji="0" lang="de-DE" sz="1000" b="0" i="0" u="none" strike="noStrike" kern="1200" cap="none" spc="0" normalizeH="0" baseline="0" noProof="0">
                          <a:ln>
                            <a:noFill/>
                          </a:ln>
                          <a:solidFill>
                            <a:prstClr val="black"/>
                          </a:solidFill>
                          <a:effectLst/>
                          <a:uLnTx/>
                          <a:uFillTx/>
                          <a:latin typeface="+mn-lt"/>
                          <a:ea typeface="+mn-ea"/>
                          <a:cs typeface="+mn-cs"/>
                        </a:rPr>
                        <a:t>
 Gira Esprit Linoleum-Multiplex ist die ideale Wahl für moderne Einrichtungskonzepte, bei denen natürliche Materialien im Vordergrund stehen sollen. 🤎 🍃 gira.de/goto/linoliumschalter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https://quintly-image-storage.s3.amazonaws.com/9b1be8cfcd950972a02e9fe96f15efd1/d8db9388fd19d6b222c472ca1f8e0bbe.png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3894616530"/>
                  </a:ext>
                </a:extLst>
              </a:tr>
            </a:tbl>
          </a:graphicData>
        </a:graphic>
      </p:graphicFrame>
      <p:sp>
        <p:nvSpPr>
          <p:cNvPr id="4" name="Text Placeholder 3">
            <a:extLst>
              <a:ext uri="{FF2B5EF4-FFF2-40B4-BE49-F238E27FC236}">
                <a16:creationId xmlns:a16="http://schemas.microsoft.com/office/drawing/2014/main" id="{31AEC6E4-268D-4422-9F94-1A2B08637308}"/>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3471832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BB510-6F8D-458A-BE09-2F80406A2251}"/>
              </a:ext>
            </a:extLst>
          </p:cNvPr>
          <p:cNvSpPr>
            <a:spLocks noGrp="1"/>
          </p:cNvSpPr>
          <p:nvPr>
            <p:ph type="title"/>
          </p:nvPr>
        </p:nvSpPr>
        <p:spPr/>
        <p:txBody>
          <a:bodyPr/>
          <a:lstStyle/>
          <a:p>
            <a:r>
              <a:rPr lang="en-US"/>
              <a:t>Facebook Own Posts Table NEU | Gira - 5 of 19</a:t>
            </a:r>
          </a:p>
        </p:txBody>
      </p:sp>
      <p:graphicFrame>
        <p:nvGraphicFramePr>
          <p:cNvPr id="5" name="Table Placeholder 4">
            <a:extLst>
              <a:ext uri="{FF2B5EF4-FFF2-40B4-BE49-F238E27FC236}">
                <a16:creationId xmlns:a16="http://schemas.microsoft.com/office/drawing/2014/main" id="{139DE490-690A-405B-A905-2987581F61BA}"/>
              </a:ext>
            </a:extLst>
          </p:cNvPr>
          <p:cNvGraphicFramePr>
            <a:graphicFrameLocks noGrp="1"/>
          </p:cNvGraphicFramePr>
          <p:nvPr>
            <p:ph type="tbl" sz="quarter" idx="13"/>
            <p:extLst>
              <p:ext uri="{D42A27DB-BD31-4B8C-83A1-F6EECF244321}">
                <p14:modId xmlns:p14="http://schemas.microsoft.com/office/powerpoint/2010/main" val="611172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82917140"/>
                    </a:ext>
                  </a:extLst>
                </a:gridCol>
                <a:gridCol w="905257">
                  <a:extLst>
                    <a:ext uri="{9D8B030D-6E8A-4147-A177-3AD203B41FA5}">
                      <a16:colId xmlns:a16="http://schemas.microsoft.com/office/drawing/2014/main" val="781973914"/>
                    </a:ext>
                  </a:extLst>
                </a:gridCol>
                <a:gridCol w="411480">
                  <a:extLst>
                    <a:ext uri="{9D8B030D-6E8A-4147-A177-3AD203B41FA5}">
                      <a16:colId xmlns:a16="http://schemas.microsoft.com/office/drawing/2014/main" val="2664486486"/>
                    </a:ext>
                  </a:extLst>
                </a:gridCol>
                <a:gridCol w="411480">
                  <a:extLst>
                    <a:ext uri="{9D8B030D-6E8A-4147-A177-3AD203B41FA5}">
                      <a16:colId xmlns:a16="http://schemas.microsoft.com/office/drawing/2014/main" val="2869265426"/>
                    </a:ext>
                  </a:extLst>
                </a:gridCol>
                <a:gridCol w="411480">
                  <a:extLst>
                    <a:ext uri="{9D8B030D-6E8A-4147-A177-3AD203B41FA5}">
                      <a16:colId xmlns:a16="http://schemas.microsoft.com/office/drawing/2014/main" val="1232877948"/>
                    </a:ext>
                  </a:extLst>
                </a:gridCol>
                <a:gridCol w="411480">
                  <a:extLst>
                    <a:ext uri="{9D8B030D-6E8A-4147-A177-3AD203B41FA5}">
                      <a16:colId xmlns:a16="http://schemas.microsoft.com/office/drawing/2014/main" val="4116697410"/>
                    </a:ext>
                  </a:extLst>
                </a:gridCol>
                <a:gridCol w="411480">
                  <a:extLst>
                    <a:ext uri="{9D8B030D-6E8A-4147-A177-3AD203B41FA5}">
                      <a16:colId xmlns:a16="http://schemas.microsoft.com/office/drawing/2014/main" val="2049281914"/>
                    </a:ext>
                  </a:extLst>
                </a:gridCol>
                <a:gridCol w="411480">
                  <a:extLst>
                    <a:ext uri="{9D8B030D-6E8A-4147-A177-3AD203B41FA5}">
                      <a16:colId xmlns:a16="http://schemas.microsoft.com/office/drawing/2014/main" val="3663706606"/>
                    </a:ext>
                  </a:extLst>
                </a:gridCol>
                <a:gridCol w="411480">
                  <a:extLst>
                    <a:ext uri="{9D8B030D-6E8A-4147-A177-3AD203B41FA5}">
                      <a16:colId xmlns:a16="http://schemas.microsoft.com/office/drawing/2014/main" val="441171744"/>
                    </a:ext>
                  </a:extLst>
                </a:gridCol>
                <a:gridCol w="411480">
                  <a:extLst>
                    <a:ext uri="{9D8B030D-6E8A-4147-A177-3AD203B41FA5}">
                      <a16:colId xmlns:a16="http://schemas.microsoft.com/office/drawing/2014/main" val="1937535658"/>
                    </a:ext>
                  </a:extLst>
                </a:gridCol>
                <a:gridCol w="411480">
                  <a:extLst>
                    <a:ext uri="{9D8B030D-6E8A-4147-A177-3AD203B41FA5}">
                      <a16:colId xmlns:a16="http://schemas.microsoft.com/office/drawing/2014/main" val="2812915648"/>
                    </a:ext>
                  </a:extLst>
                </a:gridCol>
                <a:gridCol w="411480">
                  <a:extLst>
                    <a:ext uri="{9D8B030D-6E8A-4147-A177-3AD203B41FA5}">
                      <a16:colId xmlns:a16="http://schemas.microsoft.com/office/drawing/2014/main" val="460784446"/>
                    </a:ext>
                  </a:extLst>
                </a:gridCol>
                <a:gridCol w="411480">
                  <a:extLst>
                    <a:ext uri="{9D8B030D-6E8A-4147-A177-3AD203B41FA5}">
                      <a16:colId xmlns:a16="http://schemas.microsoft.com/office/drawing/2014/main" val="2948833712"/>
                    </a:ext>
                  </a:extLst>
                </a:gridCol>
                <a:gridCol w="411480">
                  <a:extLst>
                    <a:ext uri="{9D8B030D-6E8A-4147-A177-3AD203B41FA5}">
                      <a16:colId xmlns:a16="http://schemas.microsoft.com/office/drawing/2014/main" val="2254461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836864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- 2022-07-14 18:02:53</a:t>
                      </a:r>
                      <a:r>
                        <a:rPr kumimoji="0" lang="de-DE" sz="1000" b="0" i="0" u="none" strike="noStrike" kern="1200" cap="none" spc="0" normalizeH="0" baseline="0" noProof="0">
                          <a:ln>
                            <a:noFill/>
                          </a:ln>
                          <a:solidFill>
                            <a:prstClr val="black"/>
                          </a:solidFill>
                          <a:effectLst/>
                          <a:uLnTx/>
                          <a:uFillTx/>
                          <a:latin typeface="+mn-lt"/>
                          <a:ea typeface="+mn-ea"/>
                          <a:cs typeface="+mn-cs"/>
                        </a:rPr>
                        <a:t>
 Mit dem Gira Bewegungsmelder Cube kannst Du Dich auf Deinem Grundstück rundum sicher fühlen: Er reagiert sowohl auf die Umgebungshelligkeit als auch auf thermische Bewegung und schaltet die Außenbeleuchtung ein, wenn jemand vorbeigeht. 🏡 💡 gira.de/goto/giracubemelder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https://quintly-image-storage.s3.amazonaws.com/9b1be8cfcd950972a02e9fe96f15efd1/f8faf16c1c625644093ba9ff94282d43.png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446101386"/>
                  </a:ext>
                </a:extLst>
              </a:tr>
            </a:tbl>
          </a:graphicData>
        </a:graphic>
      </p:graphicFrame>
      <p:sp>
        <p:nvSpPr>
          <p:cNvPr id="4" name="Text Placeholder 3">
            <a:extLst>
              <a:ext uri="{FF2B5EF4-FFF2-40B4-BE49-F238E27FC236}">
                <a16:creationId xmlns:a16="http://schemas.microsoft.com/office/drawing/2014/main" id="{6984995F-883F-4F04-8729-33C742DA178C}"/>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37475494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94147-663F-4F9B-A26A-F318981B0745}"/>
              </a:ext>
            </a:extLst>
          </p:cNvPr>
          <p:cNvSpPr>
            <a:spLocks noGrp="1"/>
          </p:cNvSpPr>
          <p:nvPr>
            <p:ph type="title"/>
          </p:nvPr>
        </p:nvSpPr>
        <p:spPr/>
        <p:txBody>
          <a:bodyPr/>
          <a:lstStyle/>
          <a:p>
            <a:r>
              <a:rPr lang="en-US"/>
              <a:t>Facebook Own Posts Table NEU | Gira - 6 of 19</a:t>
            </a:r>
          </a:p>
        </p:txBody>
      </p:sp>
      <p:graphicFrame>
        <p:nvGraphicFramePr>
          <p:cNvPr id="5" name="Table Placeholder 4">
            <a:extLst>
              <a:ext uri="{FF2B5EF4-FFF2-40B4-BE49-F238E27FC236}">
                <a16:creationId xmlns:a16="http://schemas.microsoft.com/office/drawing/2014/main" id="{EC56D100-55D3-4080-810F-7DDD43B7A946}"/>
              </a:ext>
            </a:extLst>
          </p:cNvPr>
          <p:cNvGraphicFramePr>
            <a:graphicFrameLocks noGrp="1"/>
          </p:cNvGraphicFramePr>
          <p:nvPr>
            <p:ph type="tbl" sz="quarter" idx="13"/>
            <p:extLst>
              <p:ext uri="{D42A27DB-BD31-4B8C-83A1-F6EECF244321}">
                <p14:modId xmlns:p14="http://schemas.microsoft.com/office/powerpoint/2010/main" val="55041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76173184"/>
                    </a:ext>
                  </a:extLst>
                </a:gridCol>
                <a:gridCol w="905257">
                  <a:extLst>
                    <a:ext uri="{9D8B030D-6E8A-4147-A177-3AD203B41FA5}">
                      <a16:colId xmlns:a16="http://schemas.microsoft.com/office/drawing/2014/main" val="2693160707"/>
                    </a:ext>
                  </a:extLst>
                </a:gridCol>
                <a:gridCol w="411480">
                  <a:extLst>
                    <a:ext uri="{9D8B030D-6E8A-4147-A177-3AD203B41FA5}">
                      <a16:colId xmlns:a16="http://schemas.microsoft.com/office/drawing/2014/main" val="542812589"/>
                    </a:ext>
                  </a:extLst>
                </a:gridCol>
                <a:gridCol w="411480">
                  <a:extLst>
                    <a:ext uri="{9D8B030D-6E8A-4147-A177-3AD203B41FA5}">
                      <a16:colId xmlns:a16="http://schemas.microsoft.com/office/drawing/2014/main" val="2539297303"/>
                    </a:ext>
                  </a:extLst>
                </a:gridCol>
                <a:gridCol w="411480">
                  <a:extLst>
                    <a:ext uri="{9D8B030D-6E8A-4147-A177-3AD203B41FA5}">
                      <a16:colId xmlns:a16="http://schemas.microsoft.com/office/drawing/2014/main" val="2809878825"/>
                    </a:ext>
                  </a:extLst>
                </a:gridCol>
                <a:gridCol w="411480">
                  <a:extLst>
                    <a:ext uri="{9D8B030D-6E8A-4147-A177-3AD203B41FA5}">
                      <a16:colId xmlns:a16="http://schemas.microsoft.com/office/drawing/2014/main" val="3734359884"/>
                    </a:ext>
                  </a:extLst>
                </a:gridCol>
                <a:gridCol w="411480">
                  <a:extLst>
                    <a:ext uri="{9D8B030D-6E8A-4147-A177-3AD203B41FA5}">
                      <a16:colId xmlns:a16="http://schemas.microsoft.com/office/drawing/2014/main" val="3948533790"/>
                    </a:ext>
                  </a:extLst>
                </a:gridCol>
                <a:gridCol w="411480">
                  <a:extLst>
                    <a:ext uri="{9D8B030D-6E8A-4147-A177-3AD203B41FA5}">
                      <a16:colId xmlns:a16="http://schemas.microsoft.com/office/drawing/2014/main" val="3626074677"/>
                    </a:ext>
                  </a:extLst>
                </a:gridCol>
                <a:gridCol w="411480">
                  <a:extLst>
                    <a:ext uri="{9D8B030D-6E8A-4147-A177-3AD203B41FA5}">
                      <a16:colId xmlns:a16="http://schemas.microsoft.com/office/drawing/2014/main" val="251343297"/>
                    </a:ext>
                  </a:extLst>
                </a:gridCol>
                <a:gridCol w="411480">
                  <a:extLst>
                    <a:ext uri="{9D8B030D-6E8A-4147-A177-3AD203B41FA5}">
                      <a16:colId xmlns:a16="http://schemas.microsoft.com/office/drawing/2014/main" val="2422078553"/>
                    </a:ext>
                  </a:extLst>
                </a:gridCol>
                <a:gridCol w="411480">
                  <a:extLst>
                    <a:ext uri="{9D8B030D-6E8A-4147-A177-3AD203B41FA5}">
                      <a16:colId xmlns:a16="http://schemas.microsoft.com/office/drawing/2014/main" val="2315060305"/>
                    </a:ext>
                  </a:extLst>
                </a:gridCol>
                <a:gridCol w="411480">
                  <a:extLst>
                    <a:ext uri="{9D8B030D-6E8A-4147-A177-3AD203B41FA5}">
                      <a16:colId xmlns:a16="http://schemas.microsoft.com/office/drawing/2014/main" val="2755876561"/>
                    </a:ext>
                  </a:extLst>
                </a:gridCol>
                <a:gridCol w="411480">
                  <a:extLst>
                    <a:ext uri="{9D8B030D-6E8A-4147-A177-3AD203B41FA5}">
                      <a16:colId xmlns:a16="http://schemas.microsoft.com/office/drawing/2014/main" val="479938040"/>
                    </a:ext>
                  </a:extLst>
                </a:gridCol>
                <a:gridCol w="411480">
                  <a:extLst>
                    <a:ext uri="{9D8B030D-6E8A-4147-A177-3AD203B41FA5}">
                      <a16:colId xmlns:a16="http://schemas.microsoft.com/office/drawing/2014/main" val="593074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63080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- 2022-07-15 18:00:23</a:t>
                      </a:r>
                      <a:r>
                        <a:rPr kumimoji="0" lang="de-DE" sz="1000" b="0" i="0" u="none" strike="noStrike" kern="1200" cap="none" spc="0" normalizeH="0" baseline="0" noProof="0">
                          <a:ln>
                            <a:noFill/>
                          </a:ln>
                          <a:solidFill>
                            <a:prstClr val="black"/>
                          </a:solidFill>
                          <a:effectLst/>
                          <a:uLnTx/>
                          <a:uFillTx/>
                          <a:latin typeface="+mn-lt"/>
                          <a:ea typeface="+mn-ea"/>
                          <a:cs typeface="+mn-cs"/>
                        </a:rPr>
                        <a:t>
 Mit KNX Secure erweiterst Du die Sicherheit Deines Smart Homes. Schütze Dich gegen unberechtigten Zugriff. 🏠 🔒 gira.de/goto/knxsecure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https://quintly-image-storage.s3.amazonaws.com/9b1be8cfcd950972a02e9fe96f15efd1/8a4e830f42a844c13c9457162f744f43.jpg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1890378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- 2022-07-16 08:00:07</a:t>
                      </a:r>
                      <a:r>
                        <a:rPr kumimoji="0" lang="en-US" sz="1000" b="0" i="0" u="none" strike="noStrike" kern="1200" cap="none" spc="0" normalizeH="0" baseline="0" noProof="0">
                          <a:ln>
                            <a:noFill/>
                          </a:ln>
                          <a:solidFill>
                            <a:prstClr val="black"/>
                          </a:solidFill>
                          <a:effectLst/>
                          <a:uLnTx/>
                          <a:uFillTx/>
                          <a:latin typeface="+mn-lt"/>
                          <a:ea typeface="+mn-ea"/>
                          <a:cs typeface="+mn-cs"/>
                        </a:rPr>
                        <a:t>
 Bring Dein Zuhause mit smarter Gira Technik auf ein neues Level. Im Gira Onlinemagazin findest Du Deine Möglichkeiten. 
👉🏽gira.de/goto/lebenmitgira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https://quintly-image-storage.s3.amazonaws.com/9b1be8cfcd950972a02e9fe96f15efd1/39e279562df666543845e2db7bbf81b7.jpg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1610795793"/>
                  </a:ext>
                </a:extLst>
              </a:tr>
            </a:tbl>
          </a:graphicData>
        </a:graphic>
      </p:graphicFrame>
      <p:sp>
        <p:nvSpPr>
          <p:cNvPr id="4" name="Text Placeholder 3">
            <a:extLst>
              <a:ext uri="{FF2B5EF4-FFF2-40B4-BE49-F238E27FC236}">
                <a16:creationId xmlns:a16="http://schemas.microsoft.com/office/drawing/2014/main" id="{0130F506-AB8E-47F8-A47F-2DCB67DF9685}"/>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2095784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AFB6-9692-4D56-AE1D-85B195B24C7C}"/>
              </a:ext>
            </a:extLst>
          </p:cNvPr>
          <p:cNvSpPr>
            <a:spLocks noGrp="1"/>
          </p:cNvSpPr>
          <p:nvPr>
            <p:ph type="title"/>
          </p:nvPr>
        </p:nvSpPr>
        <p:spPr/>
        <p:txBody>
          <a:bodyPr/>
          <a:lstStyle/>
          <a:p>
            <a:r>
              <a:rPr lang="en-US"/>
              <a:t>Facebook Own Posts Table NEU | Gira - 7 of 19</a:t>
            </a:r>
          </a:p>
        </p:txBody>
      </p:sp>
      <p:graphicFrame>
        <p:nvGraphicFramePr>
          <p:cNvPr id="5" name="Table Placeholder 4">
            <a:extLst>
              <a:ext uri="{FF2B5EF4-FFF2-40B4-BE49-F238E27FC236}">
                <a16:creationId xmlns:a16="http://schemas.microsoft.com/office/drawing/2014/main" id="{13DD294D-ADD3-4685-A28D-88195C6B04DF}"/>
              </a:ext>
            </a:extLst>
          </p:cNvPr>
          <p:cNvGraphicFramePr>
            <a:graphicFrameLocks noGrp="1"/>
          </p:cNvGraphicFramePr>
          <p:nvPr>
            <p:ph type="tbl" sz="quarter" idx="13"/>
            <p:extLst>
              <p:ext uri="{D42A27DB-BD31-4B8C-83A1-F6EECF244321}">
                <p14:modId xmlns:p14="http://schemas.microsoft.com/office/powerpoint/2010/main" val="4018884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231573821"/>
                    </a:ext>
                  </a:extLst>
                </a:gridCol>
                <a:gridCol w="905257">
                  <a:extLst>
                    <a:ext uri="{9D8B030D-6E8A-4147-A177-3AD203B41FA5}">
                      <a16:colId xmlns:a16="http://schemas.microsoft.com/office/drawing/2014/main" val="434007141"/>
                    </a:ext>
                  </a:extLst>
                </a:gridCol>
                <a:gridCol w="411480">
                  <a:extLst>
                    <a:ext uri="{9D8B030D-6E8A-4147-A177-3AD203B41FA5}">
                      <a16:colId xmlns:a16="http://schemas.microsoft.com/office/drawing/2014/main" val="1871258754"/>
                    </a:ext>
                  </a:extLst>
                </a:gridCol>
                <a:gridCol w="411480">
                  <a:extLst>
                    <a:ext uri="{9D8B030D-6E8A-4147-A177-3AD203B41FA5}">
                      <a16:colId xmlns:a16="http://schemas.microsoft.com/office/drawing/2014/main" val="1635932273"/>
                    </a:ext>
                  </a:extLst>
                </a:gridCol>
                <a:gridCol w="411480">
                  <a:extLst>
                    <a:ext uri="{9D8B030D-6E8A-4147-A177-3AD203B41FA5}">
                      <a16:colId xmlns:a16="http://schemas.microsoft.com/office/drawing/2014/main" val="1121898509"/>
                    </a:ext>
                  </a:extLst>
                </a:gridCol>
                <a:gridCol w="411480">
                  <a:extLst>
                    <a:ext uri="{9D8B030D-6E8A-4147-A177-3AD203B41FA5}">
                      <a16:colId xmlns:a16="http://schemas.microsoft.com/office/drawing/2014/main" val="763191063"/>
                    </a:ext>
                  </a:extLst>
                </a:gridCol>
                <a:gridCol w="411480">
                  <a:extLst>
                    <a:ext uri="{9D8B030D-6E8A-4147-A177-3AD203B41FA5}">
                      <a16:colId xmlns:a16="http://schemas.microsoft.com/office/drawing/2014/main" val="4277443328"/>
                    </a:ext>
                  </a:extLst>
                </a:gridCol>
                <a:gridCol w="411480">
                  <a:extLst>
                    <a:ext uri="{9D8B030D-6E8A-4147-A177-3AD203B41FA5}">
                      <a16:colId xmlns:a16="http://schemas.microsoft.com/office/drawing/2014/main" val="2789374862"/>
                    </a:ext>
                  </a:extLst>
                </a:gridCol>
                <a:gridCol w="411480">
                  <a:extLst>
                    <a:ext uri="{9D8B030D-6E8A-4147-A177-3AD203B41FA5}">
                      <a16:colId xmlns:a16="http://schemas.microsoft.com/office/drawing/2014/main" val="2190050188"/>
                    </a:ext>
                  </a:extLst>
                </a:gridCol>
                <a:gridCol w="411480">
                  <a:extLst>
                    <a:ext uri="{9D8B030D-6E8A-4147-A177-3AD203B41FA5}">
                      <a16:colId xmlns:a16="http://schemas.microsoft.com/office/drawing/2014/main" val="4013572712"/>
                    </a:ext>
                  </a:extLst>
                </a:gridCol>
                <a:gridCol w="411480">
                  <a:extLst>
                    <a:ext uri="{9D8B030D-6E8A-4147-A177-3AD203B41FA5}">
                      <a16:colId xmlns:a16="http://schemas.microsoft.com/office/drawing/2014/main" val="324095351"/>
                    </a:ext>
                  </a:extLst>
                </a:gridCol>
                <a:gridCol w="411480">
                  <a:extLst>
                    <a:ext uri="{9D8B030D-6E8A-4147-A177-3AD203B41FA5}">
                      <a16:colId xmlns:a16="http://schemas.microsoft.com/office/drawing/2014/main" val="3707967986"/>
                    </a:ext>
                  </a:extLst>
                </a:gridCol>
                <a:gridCol w="411480">
                  <a:extLst>
                    <a:ext uri="{9D8B030D-6E8A-4147-A177-3AD203B41FA5}">
                      <a16:colId xmlns:a16="http://schemas.microsoft.com/office/drawing/2014/main" val="2222213439"/>
                    </a:ext>
                  </a:extLst>
                </a:gridCol>
                <a:gridCol w="411480">
                  <a:extLst>
                    <a:ext uri="{9D8B030D-6E8A-4147-A177-3AD203B41FA5}">
                      <a16:colId xmlns:a16="http://schemas.microsoft.com/office/drawing/2014/main" val="4164306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87560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- 2022-07-17 18:00:01</a:t>
                      </a:r>
                      <a:r>
                        <a:rPr kumimoji="0" lang="en-US" sz="1000" b="0" i="0" u="none" strike="noStrike" kern="1200" cap="none" spc="0" normalizeH="0" baseline="0" noProof="0">
                          <a:ln>
                            <a:noFill/>
                          </a:ln>
                          <a:solidFill>
                            <a:prstClr val="black"/>
                          </a:solidFill>
                          <a:effectLst/>
                          <a:uLnTx/>
                          <a:uFillTx/>
                          <a:latin typeface="+mn-lt"/>
                          <a:ea typeface="+mn-ea"/>
                          <a:cs typeface="+mn-cs"/>
                        </a:rPr>
                        <a:t>
 Würdest Du hier gerne ein Wellnesswochenende verbringen? Hoch oben im Allgäu versteckt sich das alpine HUBERTUS Mountain Refugio. Wir finden, es ist definitiv einen Besuch wert! ⛰️ 🌲 gira.de/goto/hubertushotel
______
📸 @stefanschuetz_fotofilm⁠
📐 @Beer Bembé Dellinger⁠
🏨 Hotel HUBERTUS Mountain Refugio Allgäu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https://quintly-image-storage.s3.amazonaws.com/9b1be8cfcd950972a02e9fe96f15efd1/5acbce62f8a124db83d7d6884a173f88.jpg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404467259"/>
                  </a:ext>
                </a:extLst>
              </a:tr>
            </a:tbl>
          </a:graphicData>
        </a:graphic>
      </p:graphicFrame>
      <p:sp>
        <p:nvSpPr>
          <p:cNvPr id="4" name="Text Placeholder 3">
            <a:extLst>
              <a:ext uri="{FF2B5EF4-FFF2-40B4-BE49-F238E27FC236}">
                <a16:creationId xmlns:a16="http://schemas.microsoft.com/office/drawing/2014/main" id="{56D46DB1-A36C-4CD9-A28B-1F3217AD07DD}"/>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76446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28B89-FE90-4541-946A-CA9C1EE5D07C}"/>
              </a:ext>
            </a:extLst>
          </p:cNvPr>
          <p:cNvSpPr>
            <a:spLocks noGrp="1"/>
          </p:cNvSpPr>
          <p:nvPr>
            <p:ph type="title"/>
          </p:nvPr>
        </p:nvSpPr>
        <p:spPr/>
        <p:txBody>
          <a:bodyPr/>
          <a:lstStyle/>
          <a:p>
            <a:r>
              <a:rPr lang="en-US"/>
              <a:t>Facebook Own Posts Table NEU | Gira - 8 of 19</a:t>
            </a:r>
          </a:p>
        </p:txBody>
      </p:sp>
      <p:graphicFrame>
        <p:nvGraphicFramePr>
          <p:cNvPr id="5" name="Table Placeholder 4">
            <a:extLst>
              <a:ext uri="{FF2B5EF4-FFF2-40B4-BE49-F238E27FC236}">
                <a16:creationId xmlns:a16="http://schemas.microsoft.com/office/drawing/2014/main" id="{C3E7668E-E373-4167-A8B4-61E4C122359D}"/>
              </a:ext>
            </a:extLst>
          </p:cNvPr>
          <p:cNvGraphicFramePr>
            <a:graphicFrameLocks noGrp="1"/>
          </p:cNvGraphicFramePr>
          <p:nvPr>
            <p:ph type="tbl" sz="quarter" idx="13"/>
            <p:extLst>
              <p:ext uri="{D42A27DB-BD31-4B8C-83A1-F6EECF244321}">
                <p14:modId xmlns:p14="http://schemas.microsoft.com/office/powerpoint/2010/main" val="3615613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20070572"/>
                    </a:ext>
                  </a:extLst>
                </a:gridCol>
                <a:gridCol w="905257">
                  <a:extLst>
                    <a:ext uri="{9D8B030D-6E8A-4147-A177-3AD203B41FA5}">
                      <a16:colId xmlns:a16="http://schemas.microsoft.com/office/drawing/2014/main" val="1224779459"/>
                    </a:ext>
                  </a:extLst>
                </a:gridCol>
                <a:gridCol w="411480">
                  <a:extLst>
                    <a:ext uri="{9D8B030D-6E8A-4147-A177-3AD203B41FA5}">
                      <a16:colId xmlns:a16="http://schemas.microsoft.com/office/drawing/2014/main" val="3638789755"/>
                    </a:ext>
                  </a:extLst>
                </a:gridCol>
                <a:gridCol w="411480">
                  <a:extLst>
                    <a:ext uri="{9D8B030D-6E8A-4147-A177-3AD203B41FA5}">
                      <a16:colId xmlns:a16="http://schemas.microsoft.com/office/drawing/2014/main" val="3714625516"/>
                    </a:ext>
                  </a:extLst>
                </a:gridCol>
                <a:gridCol w="411480">
                  <a:extLst>
                    <a:ext uri="{9D8B030D-6E8A-4147-A177-3AD203B41FA5}">
                      <a16:colId xmlns:a16="http://schemas.microsoft.com/office/drawing/2014/main" val="1156733489"/>
                    </a:ext>
                  </a:extLst>
                </a:gridCol>
                <a:gridCol w="411480">
                  <a:extLst>
                    <a:ext uri="{9D8B030D-6E8A-4147-A177-3AD203B41FA5}">
                      <a16:colId xmlns:a16="http://schemas.microsoft.com/office/drawing/2014/main" val="1748963880"/>
                    </a:ext>
                  </a:extLst>
                </a:gridCol>
                <a:gridCol w="411480">
                  <a:extLst>
                    <a:ext uri="{9D8B030D-6E8A-4147-A177-3AD203B41FA5}">
                      <a16:colId xmlns:a16="http://schemas.microsoft.com/office/drawing/2014/main" val="1490735486"/>
                    </a:ext>
                  </a:extLst>
                </a:gridCol>
                <a:gridCol w="411480">
                  <a:extLst>
                    <a:ext uri="{9D8B030D-6E8A-4147-A177-3AD203B41FA5}">
                      <a16:colId xmlns:a16="http://schemas.microsoft.com/office/drawing/2014/main" val="2695972941"/>
                    </a:ext>
                  </a:extLst>
                </a:gridCol>
                <a:gridCol w="411480">
                  <a:extLst>
                    <a:ext uri="{9D8B030D-6E8A-4147-A177-3AD203B41FA5}">
                      <a16:colId xmlns:a16="http://schemas.microsoft.com/office/drawing/2014/main" val="1962680232"/>
                    </a:ext>
                  </a:extLst>
                </a:gridCol>
                <a:gridCol w="411480">
                  <a:extLst>
                    <a:ext uri="{9D8B030D-6E8A-4147-A177-3AD203B41FA5}">
                      <a16:colId xmlns:a16="http://schemas.microsoft.com/office/drawing/2014/main" val="3616862486"/>
                    </a:ext>
                  </a:extLst>
                </a:gridCol>
                <a:gridCol w="411480">
                  <a:extLst>
                    <a:ext uri="{9D8B030D-6E8A-4147-A177-3AD203B41FA5}">
                      <a16:colId xmlns:a16="http://schemas.microsoft.com/office/drawing/2014/main" val="3213822415"/>
                    </a:ext>
                  </a:extLst>
                </a:gridCol>
                <a:gridCol w="411480">
                  <a:extLst>
                    <a:ext uri="{9D8B030D-6E8A-4147-A177-3AD203B41FA5}">
                      <a16:colId xmlns:a16="http://schemas.microsoft.com/office/drawing/2014/main" val="1757078254"/>
                    </a:ext>
                  </a:extLst>
                </a:gridCol>
                <a:gridCol w="411480">
                  <a:extLst>
                    <a:ext uri="{9D8B030D-6E8A-4147-A177-3AD203B41FA5}">
                      <a16:colId xmlns:a16="http://schemas.microsoft.com/office/drawing/2014/main" val="2720478105"/>
                    </a:ext>
                  </a:extLst>
                </a:gridCol>
                <a:gridCol w="411480">
                  <a:extLst>
                    <a:ext uri="{9D8B030D-6E8A-4147-A177-3AD203B41FA5}">
                      <a16:colId xmlns:a16="http://schemas.microsoft.com/office/drawing/2014/main" val="204178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76524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- 2022-07-18 17:00:04</a:t>
                      </a:r>
                      <a:r>
                        <a:rPr kumimoji="0" lang="en-US" sz="1000" b="0" i="0" u="none" strike="noStrike" kern="1200" cap="none" spc="0" normalizeH="0" baseline="0" noProof="0">
                          <a:ln>
                            <a:noFill/>
                          </a:ln>
                          <a:solidFill>
                            <a:prstClr val="black"/>
                          </a:solidFill>
                          <a:effectLst/>
                          <a:uLnTx/>
                          <a:uFillTx/>
                          <a:latin typeface="+mn-lt"/>
                          <a:ea typeface="+mn-ea"/>
                          <a:cs typeface="+mn-cs"/>
                        </a:rPr>
                        <a:t>
 Der Gira System 3000 Touchaufsatz kombiniert das klassische Ein- und Ausschalten mit komfortabler Dimmfunktion. So kannst Du per Fingerwisch auch die Feinjustierung übernehmen! 🎚️ 💡 gira.de/goto/System3000Touchaufsatz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https://quintly-image-storage.s3.amazonaws.com/9b1be8cfcd950972a02e9fe96f15efd1/337e45f33fd0eb0e70bd5daf02aad2e5.png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712054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- 2022-07-19 12:51:44</a:t>
                      </a:r>
                      <a:r>
                        <a:rPr kumimoji="0" lang="de-DE" sz="1000" b="0" i="0" u="none" strike="noStrike" kern="1200" cap="none" spc="0" normalizeH="0" baseline="0" noProof="0">
                          <a:ln>
                            <a:noFill/>
                          </a:ln>
                          <a:solidFill>
                            <a:prstClr val="black"/>
                          </a:solidFill>
                          <a:effectLst/>
                          <a:uLnTx/>
                          <a:uFillTx/>
                          <a:latin typeface="+mn-lt"/>
                          <a:ea typeface="+mn-ea"/>
                          <a:cs typeface="+mn-cs"/>
                        </a:rPr>
                        <a:t>
 Direkt aus dem Pool in die Live Session mit Alex Gärtner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1885254062"/>
                  </a:ext>
                </a:extLst>
              </a:tr>
            </a:tbl>
          </a:graphicData>
        </a:graphic>
      </p:graphicFrame>
      <p:sp>
        <p:nvSpPr>
          <p:cNvPr id="4" name="Text Placeholder 3">
            <a:extLst>
              <a:ext uri="{FF2B5EF4-FFF2-40B4-BE49-F238E27FC236}">
                <a16:creationId xmlns:a16="http://schemas.microsoft.com/office/drawing/2014/main" id="{E76129C4-D6D9-4D96-B327-A75DC4EB588B}"/>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943015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62059-9295-4DAE-AACA-C5190C1A9D48}"/>
              </a:ext>
            </a:extLst>
          </p:cNvPr>
          <p:cNvSpPr>
            <a:spLocks noGrp="1"/>
          </p:cNvSpPr>
          <p:nvPr>
            <p:ph type="title"/>
          </p:nvPr>
        </p:nvSpPr>
        <p:spPr/>
        <p:txBody>
          <a:bodyPr/>
          <a:lstStyle/>
          <a:p>
            <a:r>
              <a:rPr lang="en-US"/>
              <a:t>Facebook Own Posts Table NEU | Gira - 9 of 19</a:t>
            </a:r>
          </a:p>
        </p:txBody>
      </p:sp>
      <p:graphicFrame>
        <p:nvGraphicFramePr>
          <p:cNvPr id="5" name="Table Placeholder 4">
            <a:extLst>
              <a:ext uri="{FF2B5EF4-FFF2-40B4-BE49-F238E27FC236}">
                <a16:creationId xmlns:a16="http://schemas.microsoft.com/office/drawing/2014/main" id="{E5C51345-AA19-4132-87D0-8D8117366C05}"/>
              </a:ext>
            </a:extLst>
          </p:cNvPr>
          <p:cNvGraphicFramePr>
            <a:graphicFrameLocks noGrp="1"/>
          </p:cNvGraphicFramePr>
          <p:nvPr>
            <p:ph type="tbl" sz="quarter" idx="13"/>
            <p:extLst>
              <p:ext uri="{D42A27DB-BD31-4B8C-83A1-F6EECF244321}">
                <p14:modId xmlns:p14="http://schemas.microsoft.com/office/powerpoint/2010/main" val="122704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41159276"/>
                    </a:ext>
                  </a:extLst>
                </a:gridCol>
                <a:gridCol w="905257">
                  <a:extLst>
                    <a:ext uri="{9D8B030D-6E8A-4147-A177-3AD203B41FA5}">
                      <a16:colId xmlns:a16="http://schemas.microsoft.com/office/drawing/2014/main" val="494551514"/>
                    </a:ext>
                  </a:extLst>
                </a:gridCol>
                <a:gridCol w="411480">
                  <a:extLst>
                    <a:ext uri="{9D8B030D-6E8A-4147-A177-3AD203B41FA5}">
                      <a16:colId xmlns:a16="http://schemas.microsoft.com/office/drawing/2014/main" val="2659441726"/>
                    </a:ext>
                  </a:extLst>
                </a:gridCol>
                <a:gridCol w="411480">
                  <a:extLst>
                    <a:ext uri="{9D8B030D-6E8A-4147-A177-3AD203B41FA5}">
                      <a16:colId xmlns:a16="http://schemas.microsoft.com/office/drawing/2014/main" val="2744968929"/>
                    </a:ext>
                  </a:extLst>
                </a:gridCol>
                <a:gridCol w="411480">
                  <a:extLst>
                    <a:ext uri="{9D8B030D-6E8A-4147-A177-3AD203B41FA5}">
                      <a16:colId xmlns:a16="http://schemas.microsoft.com/office/drawing/2014/main" val="3455881531"/>
                    </a:ext>
                  </a:extLst>
                </a:gridCol>
                <a:gridCol w="411480">
                  <a:extLst>
                    <a:ext uri="{9D8B030D-6E8A-4147-A177-3AD203B41FA5}">
                      <a16:colId xmlns:a16="http://schemas.microsoft.com/office/drawing/2014/main" val="4206262258"/>
                    </a:ext>
                  </a:extLst>
                </a:gridCol>
                <a:gridCol w="411480">
                  <a:extLst>
                    <a:ext uri="{9D8B030D-6E8A-4147-A177-3AD203B41FA5}">
                      <a16:colId xmlns:a16="http://schemas.microsoft.com/office/drawing/2014/main" val="691635504"/>
                    </a:ext>
                  </a:extLst>
                </a:gridCol>
                <a:gridCol w="411480">
                  <a:extLst>
                    <a:ext uri="{9D8B030D-6E8A-4147-A177-3AD203B41FA5}">
                      <a16:colId xmlns:a16="http://schemas.microsoft.com/office/drawing/2014/main" val="3552075552"/>
                    </a:ext>
                  </a:extLst>
                </a:gridCol>
                <a:gridCol w="411480">
                  <a:extLst>
                    <a:ext uri="{9D8B030D-6E8A-4147-A177-3AD203B41FA5}">
                      <a16:colId xmlns:a16="http://schemas.microsoft.com/office/drawing/2014/main" val="4003560807"/>
                    </a:ext>
                  </a:extLst>
                </a:gridCol>
                <a:gridCol w="411480">
                  <a:extLst>
                    <a:ext uri="{9D8B030D-6E8A-4147-A177-3AD203B41FA5}">
                      <a16:colId xmlns:a16="http://schemas.microsoft.com/office/drawing/2014/main" val="2133982575"/>
                    </a:ext>
                  </a:extLst>
                </a:gridCol>
                <a:gridCol w="411480">
                  <a:extLst>
                    <a:ext uri="{9D8B030D-6E8A-4147-A177-3AD203B41FA5}">
                      <a16:colId xmlns:a16="http://schemas.microsoft.com/office/drawing/2014/main" val="2372019490"/>
                    </a:ext>
                  </a:extLst>
                </a:gridCol>
                <a:gridCol w="411480">
                  <a:extLst>
                    <a:ext uri="{9D8B030D-6E8A-4147-A177-3AD203B41FA5}">
                      <a16:colId xmlns:a16="http://schemas.microsoft.com/office/drawing/2014/main" val="3037552611"/>
                    </a:ext>
                  </a:extLst>
                </a:gridCol>
                <a:gridCol w="411480">
                  <a:extLst>
                    <a:ext uri="{9D8B030D-6E8A-4147-A177-3AD203B41FA5}">
                      <a16:colId xmlns:a16="http://schemas.microsoft.com/office/drawing/2014/main" val="1955641580"/>
                    </a:ext>
                  </a:extLst>
                </a:gridCol>
                <a:gridCol w="411480">
                  <a:extLst>
                    <a:ext uri="{9D8B030D-6E8A-4147-A177-3AD203B41FA5}">
                      <a16:colId xmlns:a16="http://schemas.microsoft.com/office/drawing/2014/main" val="53297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34416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- 2022-07-19 17:00:05</a:t>
                      </a:r>
                      <a:r>
                        <a:rPr kumimoji="0" lang="de-DE" sz="1000" b="0" i="0" u="none" strike="noStrike" kern="1200" cap="none" spc="0" normalizeH="0" baseline="0" noProof="0">
                          <a:ln>
                            <a:noFill/>
                          </a:ln>
                          <a:solidFill>
                            <a:prstClr val="black"/>
                          </a:solidFill>
                          <a:effectLst/>
                          <a:uLnTx/>
                          <a:uFillTx/>
                          <a:latin typeface="+mn-lt"/>
                          <a:ea typeface="+mn-ea"/>
                          <a:cs typeface="+mn-cs"/>
                        </a:rPr>
                        <a:t>
 Ein Architektenhaus soll her? Wir sagen Dir, worauf Du beim Bauen achten musst und wo die Stolperfallen lauern. 🏡 📐 gira.de/goto/Architektenhausbauen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https://quintly-image-storage.s3.amazonaws.com/9b1be8cfcd950972a02e9fe96f15efd1/1698fc35aab952592f2bb86923b05e2b.jpg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199681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- 2022-07-20 18:00:04</a:t>
                      </a:r>
                      <a:r>
                        <a:rPr kumimoji="0" lang="de-DE" sz="1000" b="0" i="0" u="none" strike="noStrike" kern="1200" cap="none" spc="0" normalizeH="0" baseline="0" noProof="0">
                          <a:ln>
                            <a:noFill/>
                          </a:ln>
                          <a:solidFill>
                            <a:prstClr val="black"/>
                          </a:solidFill>
                          <a:effectLst/>
                          <a:uLnTx/>
                          <a:uFillTx/>
                          <a:latin typeface="+mn-lt"/>
                          <a:ea typeface="+mn-ea"/>
                          <a:cs typeface="+mn-cs"/>
                        </a:rPr>
                        <a:t>
 Du hast Lust auf einen Designwechsel oder möchtest neue Schaltfunktionen integrieren? Dank des flexiblen Gira System 55 können Rahmen und Einsätze beliebig getauscht und kombiniert werden! Bring neuen Schwung in Dein Zuhause! 🏠 ❤️ gira.de/goto/System55wechsel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https://quintly-image-storage.s3.amazonaws.com/9b1be8cfcd950972a02e9fe96f15efd1/8bdf5aabbfa058344619acdb157609d7.jpg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4281636235"/>
                  </a:ext>
                </a:extLst>
              </a:tr>
            </a:tbl>
          </a:graphicData>
        </a:graphic>
      </p:graphicFrame>
      <p:sp>
        <p:nvSpPr>
          <p:cNvPr id="4" name="Text Placeholder 3">
            <a:extLst>
              <a:ext uri="{FF2B5EF4-FFF2-40B4-BE49-F238E27FC236}">
                <a16:creationId xmlns:a16="http://schemas.microsoft.com/office/drawing/2014/main" id="{978C4CC8-CCE7-4253-B233-6C41B12BDD54}"/>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4056596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3BCD9-741F-4614-9D00-A2757FFEA065}"/>
              </a:ext>
            </a:extLst>
          </p:cNvPr>
          <p:cNvSpPr>
            <a:spLocks noGrp="1"/>
          </p:cNvSpPr>
          <p:nvPr>
            <p:ph type="title"/>
          </p:nvPr>
        </p:nvSpPr>
        <p:spPr/>
        <p:txBody>
          <a:bodyPr/>
          <a:lstStyle/>
          <a:p>
            <a:r>
              <a:rPr lang="en-US"/>
              <a:t>Facebook Own Posts Table NEU | Gira - 10 of 19</a:t>
            </a:r>
          </a:p>
        </p:txBody>
      </p:sp>
      <p:graphicFrame>
        <p:nvGraphicFramePr>
          <p:cNvPr id="5" name="Table Placeholder 4">
            <a:extLst>
              <a:ext uri="{FF2B5EF4-FFF2-40B4-BE49-F238E27FC236}">
                <a16:creationId xmlns:a16="http://schemas.microsoft.com/office/drawing/2014/main" id="{7940D985-C75D-4A8D-8865-350A32F1C0B0}"/>
              </a:ext>
            </a:extLst>
          </p:cNvPr>
          <p:cNvGraphicFramePr>
            <a:graphicFrameLocks noGrp="1"/>
          </p:cNvGraphicFramePr>
          <p:nvPr>
            <p:ph type="tbl" sz="quarter" idx="13"/>
            <p:extLst>
              <p:ext uri="{D42A27DB-BD31-4B8C-83A1-F6EECF244321}">
                <p14:modId xmlns:p14="http://schemas.microsoft.com/office/powerpoint/2010/main" val="3336206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54545802"/>
                    </a:ext>
                  </a:extLst>
                </a:gridCol>
                <a:gridCol w="905257">
                  <a:extLst>
                    <a:ext uri="{9D8B030D-6E8A-4147-A177-3AD203B41FA5}">
                      <a16:colId xmlns:a16="http://schemas.microsoft.com/office/drawing/2014/main" val="262006758"/>
                    </a:ext>
                  </a:extLst>
                </a:gridCol>
                <a:gridCol w="411480">
                  <a:extLst>
                    <a:ext uri="{9D8B030D-6E8A-4147-A177-3AD203B41FA5}">
                      <a16:colId xmlns:a16="http://schemas.microsoft.com/office/drawing/2014/main" val="3627713640"/>
                    </a:ext>
                  </a:extLst>
                </a:gridCol>
                <a:gridCol w="411480">
                  <a:extLst>
                    <a:ext uri="{9D8B030D-6E8A-4147-A177-3AD203B41FA5}">
                      <a16:colId xmlns:a16="http://schemas.microsoft.com/office/drawing/2014/main" val="163119322"/>
                    </a:ext>
                  </a:extLst>
                </a:gridCol>
                <a:gridCol w="411480">
                  <a:extLst>
                    <a:ext uri="{9D8B030D-6E8A-4147-A177-3AD203B41FA5}">
                      <a16:colId xmlns:a16="http://schemas.microsoft.com/office/drawing/2014/main" val="3688481706"/>
                    </a:ext>
                  </a:extLst>
                </a:gridCol>
                <a:gridCol w="411480">
                  <a:extLst>
                    <a:ext uri="{9D8B030D-6E8A-4147-A177-3AD203B41FA5}">
                      <a16:colId xmlns:a16="http://schemas.microsoft.com/office/drawing/2014/main" val="230154617"/>
                    </a:ext>
                  </a:extLst>
                </a:gridCol>
                <a:gridCol w="411480">
                  <a:extLst>
                    <a:ext uri="{9D8B030D-6E8A-4147-A177-3AD203B41FA5}">
                      <a16:colId xmlns:a16="http://schemas.microsoft.com/office/drawing/2014/main" val="121834643"/>
                    </a:ext>
                  </a:extLst>
                </a:gridCol>
                <a:gridCol w="411480">
                  <a:extLst>
                    <a:ext uri="{9D8B030D-6E8A-4147-A177-3AD203B41FA5}">
                      <a16:colId xmlns:a16="http://schemas.microsoft.com/office/drawing/2014/main" val="2172713051"/>
                    </a:ext>
                  </a:extLst>
                </a:gridCol>
                <a:gridCol w="411480">
                  <a:extLst>
                    <a:ext uri="{9D8B030D-6E8A-4147-A177-3AD203B41FA5}">
                      <a16:colId xmlns:a16="http://schemas.microsoft.com/office/drawing/2014/main" val="1369907435"/>
                    </a:ext>
                  </a:extLst>
                </a:gridCol>
                <a:gridCol w="411480">
                  <a:extLst>
                    <a:ext uri="{9D8B030D-6E8A-4147-A177-3AD203B41FA5}">
                      <a16:colId xmlns:a16="http://schemas.microsoft.com/office/drawing/2014/main" val="3769651163"/>
                    </a:ext>
                  </a:extLst>
                </a:gridCol>
                <a:gridCol w="411480">
                  <a:extLst>
                    <a:ext uri="{9D8B030D-6E8A-4147-A177-3AD203B41FA5}">
                      <a16:colId xmlns:a16="http://schemas.microsoft.com/office/drawing/2014/main" val="2548280577"/>
                    </a:ext>
                  </a:extLst>
                </a:gridCol>
                <a:gridCol w="411480">
                  <a:extLst>
                    <a:ext uri="{9D8B030D-6E8A-4147-A177-3AD203B41FA5}">
                      <a16:colId xmlns:a16="http://schemas.microsoft.com/office/drawing/2014/main" val="3688189493"/>
                    </a:ext>
                  </a:extLst>
                </a:gridCol>
                <a:gridCol w="411480">
                  <a:extLst>
                    <a:ext uri="{9D8B030D-6E8A-4147-A177-3AD203B41FA5}">
                      <a16:colId xmlns:a16="http://schemas.microsoft.com/office/drawing/2014/main" val="3520701371"/>
                    </a:ext>
                  </a:extLst>
                </a:gridCol>
                <a:gridCol w="411480">
                  <a:extLst>
                    <a:ext uri="{9D8B030D-6E8A-4147-A177-3AD203B41FA5}">
                      <a16:colId xmlns:a16="http://schemas.microsoft.com/office/drawing/2014/main" val="1067910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70956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- 2022-07-21 18:00:03</a:t>
                      </a:r>
                      <a:r>
                        <a:rPr kumimoji="0" lang="de-DE" sz="1000" b="0" i="0" u="none" strike="noStrike" kern="1200" cap="none" spc="0" normalizeH="0" baseline="0" noProof="0">
                          <a:ln>
                            <a:noFill/>
                          </a:ln>
                          <a:solidFill>
                            <a:prstClr val="black"/>
                          </a:solidFill>
                          <a:effectLst/>
                          <a:uLnTx/>
                          <a:uFillTx/>
                          <a:latin typeface="+mn-lt"/>
                          <a:ea typeface="+mn-ea"/>
                          <a:cs typeface="+mn-cs"/>
                        </a:rPr>
                        <a:t>
 Wir liefern die Antworten auf Deine Smart-Home-Fragen. Unser Ratgeber beantwortet Dir alles, was Du zum Einstieg in die Welt des smarten Wohnens wissen musst. 🏡 💡 gira.de/goto/SmartHomeRatgeber22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https://quintly-image-storage.s3.amazonaws.com/9b1be8cfcd950972a02e9fe96f15efd1/e915146fa4ded4ef264fec24aff187ba.png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1005470286"/>
                  </a:ext>
                </a:extLst>
              </a:tr>
            </a:tbl>
          </a:graphicData>
        </a:graphic>
      </p:graphicFrame>
      <p:sp>
        <p:nvSpPr>
          <p:cNvPr id="4" name="Text Placeholder 3">
            <a:extLst>
              <a:ext uri="{FF2B5EF4-FFF2-40B4-BE49-F238E27FC236}">
                <a16:creationId xmlns:a16="http://schemas.microsoft.com/office/drawing/2014/main" id="{361C8837-ACF0-449B-99B5-71FFC24B5C1D}"/>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1366119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16DAA-6851-4E60-B1A8-6DD9B9AB47E9}"/>
              </a:ext>
            </a:extLst>
          </p:cNvPr>
          <p:cNvSpPr>
            <a:spLocks noGrp="1"/>
          </p:cNvSpPr>
          <p:nvPr>
            <p:ph type="title"/>
          </p:nvPr>
        </p:nvSpPr>
        <p:spPr/>
        <p:txBody>
          <a:bodyPr/>
          <a:lstStyle/>
          <a:p>
            <a:r>
              <a:rPr lang="en-US"/>
              <a:t>Facebook Own Posts Table NEU | Gira - 11 of 19</a:t>
            </a:r>
          </a:p>
        </p:txBody>
      </p:sp>
      <p:graphicFrame>
        <p:nvGraphicFramePr>
          <p:cNvPr id="5" name="Table Placeholder 4">
            <a:extLst>
              <a:ext uri="{FF2B5EF4-FFF2-40B4-BE49-F238E27FC236}">
                <a16:creationId xmlns:a16="http://schemas.microsoft.com/office/drawing/2014/main" id="{67B7A48D-F4F6-426E-950A-35EC52317C93}"/>
              </a:ext>
            </a:extLst>
          </p:cNvPr>
          <p:cNvGraphicFramePr>
            <a:graphicFrameLocks noGrp="1"/>
          </p:cNvGraphicFramePr>
          <p:nvPr>
            <p:ph type="tbl" sz="quarter" idx="13"/>
            <p:extLst>
              <p:ext uri="{D42A27DB-BD31-4B8C-83A1-F6EECF244321}">
                <p14:modId xmlns:p14="http://schemas.microsoft.com/office/powerpoint/2010/main" val="20919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01810954"/>
                    </a:ext>
                  </a:extLst>
                </a:gridCol>
                <a:gridCol w="905257">
                  <a:extLst>
                    <a:ext uri="{9D8B030D-6E8A-4147-A177-3AD203B41FA5}">
                      <a16:colId xmlns:a16="http://schemas.microsoft.com/office/drawing/2014/main" val="4262032629"/>
                    </a:ext>
                  </a:extLst>
                </a:gridCol>
                <a:gridCol w="411480">
                  <a:extLst>
                    <a:ext uri="{9D8B030D-6E8A-4147-A177-3AD203B41FA5}">
                      <a16:colId xmlns:a16="http://schemas.microsoft.com/office/drawing/2014/main" val="3431007951"/>
                    </a:ext>
                  </a:extLst>
                </a:gridCol>
                <a:gridCol w="411480">
                  <a:extLst>
                    <a:ext uri="{9D8B030D-6E8A-4147-A177-3AD203B41FA5}">
                      <a16:colId xmlns:a16="http://schemas.microsoft.com/office/drawing/2014/main" val="425810675"/>
                    </a:ext>
                  </a:extLst>
                </a:gridCol>
                <a:gridCol w="411480">
                  <a:extLst>
                    <a:ext uri="{9D8B030D-6E8A-4147-A177-3AD203B41FA5}">
                      <a16:colId xmlns:a16="http://schemas.microsoft.com/office/drawing/2014/main" val="3633804978"/>
                    </a:ext>
                  </a:extLst>
                </a:gridCol>
                <a:gridCol w="411480">
                  <a:extLst>
                    <a:ext uri="{9D8B030D-6E8A-4147-A177-3AD203B41FA5}">
                      <a16:colId xmlns:a16="http://schemas.microsoft.com/office/drawing/2014/main" val="3926869903"/>
                    </a:ext>
                  </a:extLst>
                </a:gridCol>
                <a:gridCol w="411480">
                  <a:extLst>
                    <a:ext uri="{9D8B030D-6E8A-4147-A177-3AD203B41FA5}">
                      <a16:colId xmlns:a16="http://schemas.microsoft.com/office/drawing/2014/main" val="1852127599"/>
                    </a:ext>
                  </a:extLst>
                </a:gridCol>
                <a:gridCol w="411480">
                  <a:extLst>
                    <a:ext uri="{9D8B030D-6E8A-4147-A177-3AD203B41FA5}">
                      <a16:colId xmlns:a16="http://schemas.microsoft.com/office/drawing/2014/main" val="1378950772"/>
                    </a:ext>
                  </a:extLst>
                </a:gridCol>
                <a:gridCol w="411480">
                  <a:extLst>
                    <a:ext uri="{9D8B030D-6E8A-4147-A177-3AD203B41FA5}">
                      <a16:colId xmlns:a16="http://schemas.microsoft.com/office/drawing/2014/main" val="2938796645"/>
                    </a:ext>
                  </a:extLst>
                </a:gridCol>
                <a:gridCol w="411480">
                  <a:extLst>
                    <a:ext uri="{9D8B030D-6E8A-4147-A177-3AD203B41FA5}">
                      <a16:colId xmlns:a16="http://schemas.microsoft.com/office/drawing/2014/main" val="4086671862"/>
                    </a:ext>
                  </a:extLst>
                </a:gridCol>
                <a:gridCol w="411480">
                  <a:extLst>
                    <a:ext uri="{9D8B030D-6E8A-4147-A177-3AD203B41FA5}">
                      <a16:colId xmlns:a16="http://schemas.microsoft.com/office/drawing/2014/main" val="3113748319"/>
                    </a:ext>
                  </a:extLst>
                </a:gridCol>
                <a:gridCol w="411480">
                  <a:extLst>
                    <a:ext uri="{9D8B030D-6E8A-4147-A177-3AD203B41FA5}">
                      <a16:colId xmlns:a16="http://schemas.microsoft.com/office/drawing/2014/main" val="604082102"/>
                    </a:ext>
                  </a:extLst>
                </a:gridCol>
                <a:gridCol w="411480">
                  <a:extLst>
                    <a:ext uri="{9D8B030D-6E8A-4147-A177-3AD203B41FA5}">
                      <a16:colId xmlns:a16="http://schemas.microsoft.com/office/drawing/2014/main" val="1417259946"/>
                    </a:ext>
                  </a:extLst>
                </a:gridCol>
                <a:gridCol w="411480">
                  <a:extLst>
                    <a:ext uri="{9D8B030D-6E8A-4147-A177-3AD203B41FA5}">
                      <a16:colId xmlns:a16="http://schemas.microsoft.com/office/drawing/2014/main" val="551287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409851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- 2022-07-22 18:00:03</a:t>
                      </a:r>
                      <a:r>
                        <a:rPr kumimoji="0" lang="de-DE" sz="1000" b="0" i="0" u="none" strike="noStrike" kern="1200" cap="none" spc="0" normalizeH="0" baseline="0" noProof="0">
                          <a:ln>
                            <a:noFill/>
                          </a:ln>
                          <a:solidFill>
                            <a:prstClr val="black"/>
                          </a:solidFill>
                          <a:effectLst/>
                          <a:uLnTx/>
                          <a:uFillTx/>
                          <a:latin typeface="+mn-lt"/>
                          <a:ea typeface="+mn-ea"/>
                          <a:cs typeface="+mn-cs"/>
                        </a:rPr>
                        <a:t>
 Kleiner Server. Große Leistung. Mit dem Gira X1 realisierst Du ein Smart Home, das auf dem weltweiten KNX Standard basiert. So vernetzt Du smarte Geräte und erstellst automatisierte Vorgänge bequem per App, um Deinen Alltag noch komfortabler zu gestalten! 
👉🏻 gira.de/goto/X1Funktionen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https://quintly-image-storage.s3.amazonaws.com/9b1be8cfcd950972a02e9fe96f15efd1/1d5a612f826b3f194526460e0f9ddd88.png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657794832"/>
                  </a:ext>
                </a:extLst>
              </a:tr>
            </a:tbl>
          </a:graphicData>
        </a:graphic>
      </p:graphicFrame>
      <p:sp>
        <p:nvSpPr>
          <p:cNvPr id="4" name="Text Placeholder 3">
            <a:extLst>
              <a:ext uri="{FF2B5EF4-FFF2-40B4-BE49-F238E27FC236}">
                <a16:creationId xmlns:a16="http://schemas.microsoft.com/office/drawing/2014/main" id="{E9C09DD4-39C1-4B21-8132-EA208F74C62E}"/>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3911702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AB189-CCC3-400F-8794-209E735E874D}"/>
              </a:ext>
            </a:extLst>
          </p:cNvPr>
          <p:cNvSpPr>
            <a:spLocks noGrp="1"/>
          </p:cNvSpPr>
          <p:nvPr>
            <p:ph type="title"/>
          </p:nvPr>
        </p:nvSpPr>
        <p:spPr/>
        <p:txBody>
          <a:bodyPr/>
          <a:lstStyle/>
          <a:p>
            <a:r>
              <a:rPr lang="en-US"/>
              <a:t>Facebook Own Posts Table NEU | Gira - 12 of 19</a:t>
            </a:r>
          </a:p>
        </p:txBody>
      </p:sp>
      <p:graphicFrame>
        <p:nvGraphicFramePr>
          <p:cNvPr id="5" name="Table Placeholder 4">
            <a:extLst>
              <a:ext uri="{FF2B5EF4-FFF2-40B4-BE49-F238E27FC236}">
                <a16:creationId xmlns:a16="http://schemas.microsoft.com/office/drawing/2014/main" id="{76128357-489C-4E13-AD0D-D673C6DE5D36}"/>
              </a:ext>
            </a:extLst>
          </p:cNvPr>
          <p:cNvGraphicFramePr>
            <a:graphicFrameLocks noGrp="1"/>
          </p:cNvGraphicFramePr>
          <p:nvPr>
            <p:ph type="tbl" sz="quarter" idx="13"/>
            <p:extLst>
              <p:ext uri="{D42A27DB-BD31-4B8C-83A1-F6EECF244321}">
                <p14:modId xmlns:p14="http://schemas.microsoft.com/office/powerpoint/2010/main" val="1309502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5478780"/>
                    </a:ext>
                  </a:extLst>
                </a:gridCol>
                <a:gridCol w="905257">
                  <a:extLst>
                    <a:ext uri="{9D8B030D-6E8A-4147-A177-3AD203B41FA5}">
                      <a16:colId xmlns:a16="http://schemas.microsoft.com/office/drawing/2014/main" val="3247264734"/>
                    </a:ext>
                  </a:extLst>
                </a:gridCol>
                <a:gridCol w="411480">
                  <a:extLst>
                    <a:ext uri="{9D8B030D-6E8A-4147-A177-3AD203B41FA5}">
                      <a16:colId xmlns:a16="http://schemas.microsoft.com/office/drawing/2014/main" val="3615739692"/>
                    </a:ext>
                  </a:extLst>
                </a:gridCol>
                <a:gridCol w="411480">
                  <a:extLst>
                    <a:ext uri="{9D8B030D-6E8A-4147-A177-3AD203B41FA5}">
                      <a16:colId xmlns:a16="http://schemas.microsoft.com/office/drawing/2014/main" val="1533338890"/>
                    </a:ext>
                  </a:extLst>
                </a:gridCol>
                <a:gridCol w="411480">
                  <a:extLst>
                    <a:ext uri="{9D8B030D-6E8A-4147-A177-3AD203B41FA5}">
                      <a16:colId xmlns:a16="http://schemas.microsoft.com/office/drawing/2014/main" val="2995689316"/>
                    </a:ext>
                  </a:extLst>
                </a:gridCol>
                <a:gridCol w="411480">
                  <a:extLst>
                    <a:ext uri="{9D8B030D-6E8A-4147-A177-3AD203B41FA5}">
                      <a16:colId xmlns:a16="http://schemas.microsoft.com/office/drawing/2014/main" val="1029596404"/>
                    </a:ext>
                  </a:extLst>
                </a:gridCol>
                <a:gridCol w="411480">
                  <a:extLst>
                    <a:ext uri="{9D8B030D-6E8A-4147-A177-3AD203B41FA5}">
                      <a16:colId xmlns:a16="http://schemas.microsoft.com/office/drawing/2014/main" val="3935606288"/>
                    </a:ext>
                  </a:extLst>
                </a:gridCol>
                <a:gridCol w="411480">
                  <a:extLst>
                    <a:ext uri="{9D8B030D-6E8A-4147-A177-3AD203B41FA5}">
                      <a16:colId xmlns:a16="http://schemas.microsoft.com/office/drawing/2014/main" val="1646455431"/>
                    </a:ext>
                  </a:extLst>
                </a:gridCol>
                <a:gridCol w="411480">
                  <a:extLst>
                    <a:ext uri="{9D8B030D-6E8A-4147-A177-3AD203B41FA5}">
                      <a16:colId xmlns:a16="http://schemas.microsoft.com/office/drawing/2014/main" val="3881486311"/>
                    </a:ext>
                  </a:extLst>
                </a:gridCol>
                <a:gridCol w="411480">
                  <a:extLst>
                    <a:ext uri="{9D8B030D-6E8A-4147-A177-3AD203B41FA5}">
                      <a16:colId xmlns:a16="http://schemas.microsoft.com/office/drawing/2014/main" val="1241185810"/>
                    </a:ext>
                  </a:extLst>
                </a:gridCol>
                <a:gridCol w="411480">
                  <a:extLst>
                    <a:ext uri="{9D8B030D-6E8A-4147-A177-3AD203B41FA5}">
                      <a16:colId xmlns:a16="http://schemas.microsoft.com/office/drawing/2014/main" val="245118627"/>
                    </a:ext>
                  </a:extLst>
                </a:gridCol>
                <a:gridCol w="411480">
                  <a:extLst>
                    <a:ext uri="{9D8B030D-6E8A-4147-A177-3AD203B41FA5}">
                      <a16:colId xmlns:a16="http://schemas.microsoft.com/office/drawing/2014/main" val="3915274831"/>
                    </a:ext>
                  </a:extLst>
                </a:gridCol>
                <a:gridCol w="411480">
                  <a:extLst>
                    <a:ext uri="{9D8B030D-6E8A-4147-A177-3AD203B41FA5}">
                      <a16:colId xmlns:a16="http://schemas.microsoft.com/office/drawing/2014/main" val="1328570975"/>
                    </a:ext>
                  </a:extLst>
                </a:gridCol>
                <a:gridCol w="411480">
                  <a:extLst>
                    <a:ext uri="{9D8B030D-6E8A-4147-A177-3AD203B41FA5}">
                      <a16:colId xmlns:a16="http://schemas.microsoft.com/office/drawing/2014/main" val="3696037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166208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- 2022-07-23 08:00:05</a:t>
                      </a:r>
                      <a:r>
                        <a:rPr kumimoji="0" lang="de-DE" sz="1000" b="0" i="0" u="none" strike="noStrike" kern="1200" cap="none" spc="0" normalizeH="0" baseline="0" noProof="0">
                          <a:ln>
                            <a:noFill/>
                          </a:ln>
                          <a:solidFill>
                            <a:prstClr val="black"/>
                          </a:solidFill>
                          <a:effectLst/>
                          <a:uLnTx/>
                          <a:uFillTx/>
                          <a:latin typeface="+mn-lt"/>
                          <a:ea typeface="+mn-ea"/>
                          <a:cs typeface="+mn-cs"/>
                        </a:rPr>
                        <a:t>
 Du suchst nach dem Außergewöhnlichen? Entdecke im neuen Gira Onlinemagazin zukunftsweisende Bautrends und bemerkenswerte Architekturprojekte. 
👉gira.de/goto/bautrends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https://quintly-image-storage.s3.amazonaws.com/9b1be8cfcd950972a02e9fe96f15efd1/14dba976f1cf9d5aa728bedb6476ca3c.jpg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3988722309"/>
                  </a:ext>
                </a:extLst>
              </a:tr>
            </a:tbl>
          </a:graphicData>
        </a:graphic>
      </p:graphicFrame>
      <p:sp>
        <p:nvSpPr>
          <p:cNvPr id="4" name="Text Placeholder 3">
            <a:extLst>
              <a:ext uri="{FF2B5EF4-FFF2-40B4-BE49-F238E27FC236}">
                <a16:creationId xmlns:a16="http://schemas.microsoft.com/office/drawing/2014/main" id="{17514B46-C675-40D1-A990-5FBBD012D620}"/>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2801183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4D5CF-7127-41C9-9E35-D3BB28DFA52B}"/>
              </a:ext>
            </a:extLst>
          </p:cNvPr>
          <p:cNvSpPr>
            <a:spLocks noGrp="1"/>
          </p:cNvSpPr>
          <p:nvPr>
            <p:ph type="title"/>
          </p:nvPr>
        </p:nvSpPr>
        <p:spPr/>
        <p:txBody>
          <a:bodyPr/>
          <a:lstStyle/>
          <a:p>
            <a:r>
              <a:rPr lang="en-US"/>
              <a:t>Facebook Own Posts Table NEU | Gira - 13 of 19</a:t>
            </a:r>
          </a:p>
        </p:txBody>
      </p:sp>
      <p:graphicFrame>
        <p:nvGraphicFramePr>
          <p:cNvPr id="5" name="Table Placeholder 4">
            <a:extLst>
              <a:ext uri="{FF2B5EF4-FFF2-40B4-BE49-F238E27FC236}">
                <a16:creationId xmlns:a16="http://schemas.microsoft.com/office/drawing/2014/main" id="{474AC98D-FC30-4ABF-B1FC-502678908F15}"/>
              </a:ext>
            </a:extLst>
          </p:cNvPr>
          <p:cNvGraphicFramePr>
            <a:graphicFrameLocks noGrp="1"/>
          </p:cNvGraphicFramePr>
          <p:nvPr>
            <p:ph type="tbl" sz="quarter" idx="13"/>
            <p:extLst>
              <p:ext uri="{D42A27DB-BD31-4B8C-83A1-F6EECF244321}">
                <p14:modId xmlns:p14="http://schemas.microsoft.com/office/powerpoint/2010/main" val="2922897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19482746"/>
                    </a:ext>
                  </a:extLst>
                </a:gridCol>
                <a:gridCol w="905257">
                  <a:extLst>
                    <a:ext uri="{9D8B030D-6E8A-4147-A177-3AD203B41FA5}">
                      <a16:colId xmlns:a16="http://schemas.microsoft.com/office/drawing/2014/main" val="4067885946"/>
                    </a:ext>
                  </a:extLst>
                </a:gridCol>
                <a:gridCol w="411480">
                  <a:extLst>
                    <a:ext uri="{9D8B030D-6E8A-4147-A177-3AD203B41FA5}">
                      <a16:colId xmlns:a16="http://schemas.microsoft.com/office/drawing/2014/main" val="2256067799"/>
                    </a:ext>
                  </a:extLst>
                </a:gridCol>
                <a:gridCol w="411480">
                  <a:extLst>
                    <a:ext uri="{9D8B030D-6E8A-4147-A177-3AD203B41FA5}">
                      <a16:colId xmlns:a16="http://schemas.microsoft.com/office/drawing/2014/main" val="1052605017"/>
                    </a:ext>
                  </a:extLst>
                </a:gridCol>
                <a:gridCol w="411480">
                  <a:extLst>
                    <a:ext uri="{9D8B030D-6E8A-4147-A177-3AD203B41FA5}">
                      <a16:colId xmlns:a16="http://schemas.microsoft.com/office/drawing/2014/main" val="121388949"/>
                    </a:ext>
                  </a:extLst>
                </a:gridCol>
                <a:gridCol w="411480">
                  <a:extLst>
                    <a:ext uri="{9D8B030D-6E8A-4147-A177-3AD203B41FA5}">
                      <a16:colId xmlns:a16="http://schemas.microsoft.com/office/drawing/2014/main" val="717979841"/>
                    </a:ext>
                  </a:extLst>
                </a:gridCol>
                <a:gridCol w="411480">
                  <a:extLst>
                    <a:ext uri="{9D8B030D-6E8A-4147-A177-3AD203B41FA5}">
                      <a16:colId xmlns:a16="http://schemas.microsoft.com/office/drawing/2014/main" val="1669230327"/>
                    </a:ext>
                  </a:extLst>
                </a:gridCol>
                <a:gridCol w="411480">
                  <a:extLst>
                    <a:ext uri="{9D8B030D-6E8A-4147-A177-3AD203B41FA5}">
                      <a16:colId xmlns:a16="http://schemas.microsoft.com/office/drawing/2014/main" val="889215567"/>
                    </a:ext>
                  </a:extLst>
                </a:gridCol>
                <a:gridCol w="411480">
                  <a:extLst>
                    <a:ext uri="{9D8B030D-6E8A-4147-A177-3AD203B41FA5}">
                      <a16:colId xmlns:a16="http://schemas.microsoft.com/office/drawing/2014/main" val="478104210"/>
                    </a:ext>
                  </a:extLst>
                </a:gridCol>
                <a:gridCol w="411480">
                  <a:extLst>
                    <a:ext uri="{9D8B030D-6E8A-4147-A177-3AD203B41FA5}">
                      <a16:colId xmlns:a16="http://schemas.microsoft.com/office/drawing/2014/main" val="813364922"/>
                    </a:ext>
                  </a:extLst>
                </a:gridCol>
                <a:gridCol w="411480">
                  <a:extLst>
                    <a:ext uri="{9D8B030D-6E8A-4147-A177-3AD203B41FA5}">
                      <a16:colId xmlns:a16="http://schemas.microsoft.com/office/drawing/2014/main" val="4008764938"/>
                    </a:ext>
                  </a:extLst>
                </a:gridCol>
                <a:gridCol w="411480">
                  <a:extLst>
                    <a:ext uri="{9D8B030D-6E8A-4147-A177-3AD203B41FA5}">
                      <a16:colId xmlns:a16="http://schemas.microsoft.com/office/drawing/2014/main" val="3032175057"/>
                    </a:ext>
                  </a:extLst>
                </a:gridCol>
                <a:gridCol w="411480">
                  <a:extLst>
                    <a:ext uri="{9D8B030D-6E8A-4147-A177-3AD203B41FA5}">
                      <a16:colId xmlns:a16="http://schemas.microsoft.com/office/drawing/2014/main" val="3086283942"/>
                    </a:ext>
                  </a:extLst>
                </a:gridCol>
                <a:gridCol w="411480">
                  <a:extLst>
                    <a:ext uri="{9D8B030D-6E8A-4147-A177-3AD203B41FA5}">
                      <a16:colId xmlns:a16="http://schemas.microsoft.com/office/drawing/2014/main" val="3636569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5412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- 2022-07-24 18:00:08</a:t>
                      </a:r>
                      <a:r>
                        <a:rPr kumimoji="0" lang="en-US" sz="1000" b="0" i="0" u="none" strike="noStrike" kern="1200" cap="none" spc="0" normalizeH="0" baseline="0" noProof="0">
                          <a:ln>
                            <a:noFill/>
                          </a:ln>
                          <a:solidFill>
                            <a:prstClr val="black"/>
                          </a:solidFill>
                          <a:effectLst/>
                          <a:uLnTx/>
                          <a:uFillTx/>
                          <a:latin typeface="+mn-lt"/>
                          <a:ea typeface="+mn-ea"/>
                          <a:cs typeface="+mn-cs"/>
                        </a:rPr>
                        <a:t>
 Ein königliches Penthouse thront hoch oben über dem sonnigen Barcelona. In diese Atmosphäre fügen sich auch die Gira Lösungen wie etwa die Schalter und Steckdosen der Designlinie Gira E2 Schwarz matt, Tastsensor 3 oder die USB-Spannungsversorgung wie selbstverständlich ein. 
☀ 👉🏻 gira.de/goto/reinavictoriabarcelona
______
📐 The Room Studio 
📸 The Room 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https://quintly-image-storage.s3.amazonaws.com/9b1be8cfcd950972a02e9fe96f15efd1/17d5edff5a5a2c9689f834bc2a284b7a.jpg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1973072622"/>
                  </a:ext>
                </a:extLst>
              </a:tr>
            </a:tbl>
          </a:graphicData>
        </a:graphic>
      </p:graphicFrame>
      <p:sp>
        <p:nvSpPr>
          <p:cNvPr id="4" name="Text Placeholder 3">
            <a:extLst>
              <a:ext uri="{FF2B5EF4-FFF2-40B4-BE49-F238E27FC236}">
                <a16:creationId xmlns:a16="http://schemas.microsoft.com/office/drawing/2014/main" id="{BEA51C46-0385-41F3-80B1-AB00A0A98E22}"/>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4246403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86018-3301-45B6-BA9F-A767157F2A9F}"/>
              </a:ext>
            </a:extLst>
          </p:cNvPr>
          <p:cNvSpPr>
            <a:spLocks noGrp="1"/>
          </p:cNvSpPr>
          <p:nvPr>
            <p:ph type="title"/>
          </p:nvPr>
        </p:nvSpPr>
        <p:spPr/>
        <p:txBody>
          <a:bodyPr/>
          <a:lstStyle/>
          <a:p>
            <a:r>
              <a:rPr lang="en-US"/>
              <a:t>Facebook Own Posts Table NEU | Gira - 14 of 19</a:t>
            </a:r>
          </a:p>
        </p:txBody>
      </p:sp>
      <p:graphicFrame>
        <p:nvGraphicFramePr>
          <p:cNvPr id="5" name="Table Placeholder 4">
            <a:extLst>
              <a:ext uri="{FF2B5EF4-FFF2-40B4-BE49-F238E27FC236}">
                <a16:creationId xmlns:a16="http://schemas.microsoft.com/office/drawing/2014/main" id="{7022B0AA-295A-4DB3-9BA2-699A41A9CCDA}"/>
              </a:ext>
            </a:extLst>
          </p:cNvPr>
          <p:cNvGraphicFramePr>
            <a:graphicFrameLocks noGrp="1"/>
          </p:cNvGraphicFramePr>
          <p:nvPr>
            <p:ph type="tbl" sz="quarter" idx="13"/>
            <p:extLst>
              <p:ext uri="{D42A27DB-BD31-4B8C-83A1-F6EECF244321}">
                <p14:modId xmlns:p14="http://schemas.microsoft.com/office/powerpoint/2010/main" val="487558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3568004"/>
                    </a:ext>
                  </a:extLst>
                </a:gridCol>
                <a:gridCol w="905257">
                  <a:extLst>
                    <a:ext uri="{9D8B030D-6E8A-4147-A177-3AD203B41FA5}">
                      <a16:colId xmlns:a16="http://schemas.microsoft.com/office/drawing/2014/main" val="1069663299"/>
                    </a:ext>
                  </a:extLst>
                </a:gridCol>
                <a:gridCol w="411480">
                  <a:extLst>
                    <a:ext uri="{9D8B030D-6E8A-4147-A177-3AD203B41FA5}">
                      <a16:colId xmlns:a16="http://schemas.microsoft.com/office/drawing/2014/main" val="2908475019"/>
                    </a:ext>
                  </a:extLst>
                </a:gridCol>
                <a:gridCol w="411480">
                  <a:extLst>
                    <a:ext uri="{9D8B030D-6E8A-4147-A177-3AD203B41FA5}">
                      <a16:colId xmlns:a16="http://schemas.microsoft.com/office/drawing/2014/main" val="2084100861"/>
                    </a:ext>
                  </a:extLst>
                </a:gridCol>
                <a:gridCol w="411480">
                  <a:extLst>
                    <a:ext uri="{9D8B030D-6E8A-4147-A177-3AD203B41FA5}">
                      <a16:colId xmlns:a16="http://schemas.microsoft.com/office/drawing/2014/main" val="2625706377"/>
                    </a:ext>
                  </a:extLst>
                </a:gridCol>
                <a:gridCol w="411480">
                  <a:extLst>
                    <a:ext uri="{9D8B030D-6E8A-4147-A177-3AD203B41FA5}">
                      <a16:colId xmlns:a16="http://schemas.microsoft.com/office/drawing/2014/main" val="187663982"/>
                    </a:ext>
                  </a:extLst>
                </a:gridCol>
                <a:gridCol w="411480">
                  <a:extLst>
                    <a:ext uri="{9D8B030D-6E8A-4147-A177-3AD203B41FA5}">
                      <a16:colId xmlns:a16="http://schemas.microsoft.com/office/drawing/2014/main" val="1987218467"/>
                    </a:ext>
                  </a:extLst>
                </a:gridCol>
                <a:gridCol w="411480">
                  <a:extLst>
                    <a:ext uri="{9D8B030D-6E8A-4147-A177-3AD203B41FA5}">
                      <a16:colId xmlns:a16="http://schemas.microsoft.com/office/drawing/2014/main" val="1852957699"/>
                    </a:ext>
                  </a:extLst>
                </a:gridCol>
                <a:gridCol w="411480">
                  <a:extLst>
                    <a:ext uri="{9D8B030D-6E8A-4147-A177-3AD203B41FA5}">
                      <a16:colId xmlns:a16="http://schemas.microsoft.com/office/drawing/2014/main" val="3646620117"/>
                    </a:ext>
                  </a:extLst>
                </a:gridCol>
                <a:gridCol w="411480">
                  <a:extLst>
                    <a:ext uri="{9D8B030D-6E8A-4147-A177-3AD203B41FA5}">
                      <a16:colId xmlns:a16="http://schemas.microsoft.com/office/drawing/2014/main" val="2814019905"/>
                    </a:ext>
                  </a:extLst>
                </a:gridCol>
                <a:gridCol w="411480">
                  <a:extLst>
                    <a:ext uri="{9D8B030D-6E8A-4147-A177-3AD203B41FA5}">
                      <a16:colId xmlns:a16="http://schemas.microsoft.com/office/drawing/2014/main" val="2736211583"/>
                    </a:ext>
                  </a:extLst>
                </a:gridCol>
                <a:gridCol w="411480">
                  <a:extLst>
                    <a:ext uri="{9D8B030D-6E8A-4147-A177-3AD203B41FA5}">
                      <a16:colId xmlns:a16="http://schemas.microsoft.com/office/drawing/2014/main" val="3330251004"/>
                    </a:ext>
                  </a:extLst>
                </a:gridCol>
                <a:gridCol w="411480">
                  <a:extLst>
                    <a:ext uri="{9D8B030D-6E8A-4147-A177-3AD203B41FA5}">
                      <a16:colId xmlns:a16="http://schemas.microsoft.com/office/drawing/2014/main" val="2110444627"/>
                    </a:ext>
                  </a:extLst>
                </a:gridCol>
                <a:gridCol w="411480">
                  <a:extLst>
                    <a:ext uri="{9D8B030D-6E8A-4147-A177-3AD203B41FA5}">
                      <a16:colId xmlns:a16="http://schemas.microsoft.com/office/drawing/2014/main" val="3098392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616100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- 2022-07-25 17:01:08</a:t>
                      </a:r>
                      <a:r>
                        <a:rPr kumimoji="0" lang="de-DE" sz="1000" b="0" i="0" u="none" strike="noStrike" kern="1200" cap="none" spc="0" normalizeH="0" baseline="0" noProof="0">
                          <a:ln>
                            <a:noFill/>
                          </a:ln>
                          <a:solidFill>
                            <a:prstClr val="black"/>
                          </a:solidFill>
                          <a:effectLst/>
                          <a:uLnTx/>
                          <a:uFillTx/>
                          <a:latin typeface="+mn-lt"/>
                          <a:ea typeface="+mn-ea"/>
                          <a:cs typeface="+mn-cs"/>
                        </a:rPr>
                        <a:t>
 Die elegante Unterputz-Variante des Gira System 106 fügt sich nahtlos in Deinen Eingangsbereich ein. Natürlich bietet es auch alle benötigten Funktionen wie Klingel, Kamera und Hausnummer. 🏡 🔔 gira.de/goto/Tuerko106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https://quintly-image-storage.s3.amazonaws.com/9b1be8cfcd950972a02e9fe96f15efd1/aa356a3314c01a28e560172e78a067ec.jpg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132030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- 2022-07-26 17:00:08</a:t>
                      </a:r>
                      <a:r>
                        <a:rPr kumimoji="0" lang="de-DE" sz="1000" b="0" i="0" u="none" strike="noStrike" kern="1200" cap="none" spc="0" normalizeH="0" baseline="0" noProof="0">
                          <a:ln>
                            <a:noFill/>
                          </a:ln>
                          <a:solidFill>
                            <a:prstClr val="black"/>
                          </a:solidFill>
                          <a:effectLst/>
                          <a:uLnTx/>
                          <a:uFillTx/>
                          <a:latin typeface="+mn-lt"/>
                          <a:ea typeface="+mn-ea"/>
                          <a:cs typeface="+mn-cs"/>
                        </a:rPr>
                        <a:t>
 Hereinspaziert: Dieser Wohntraum einer vierköpfigen Familie im Landkreis Potsdam-Mittelmark ist dank smarter Gira Technik für die Zukunft bestens gerüstet. 🏡 gira.de/goto/MaxHolzbau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https://quintly-image-storage.s3.amazonaws.com/9b1be8cfcd950972a02e9fe96f15efd1/6409a98cb5b5eb41a3c7dfcfb966bfbd.jpg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2505694964"/>
                  </a:ext>
                </a:extLst>
              </a:tr>
            </a:tbl>
          </a:graphicData>
        </a:graphic>
      </p:graphicFrame>
      <p:sp>
        <p:nvSpPr>
          <p:cNvPr id="4" name="Text Placeholder 3">
            <a:extLst>
              <a:ext uri="{FF2B5EF4-FFF2-40B4-BE49-F238E27FC236}">
                <a16:creationId xmlns:a16="http://schemas.microsoft.com/office/drawing/2014/main" id="{38534FC2-C2CD-4543-91CA-76543202B7A3}"/>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103039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DC34-92B0-4199-BFE8-5E343B12ADFE}"/>
              </a:ext>
            </a:extLst>
          </p:cNvPr>
          <p:cNvSpPr>
            <a:spLocks noGrp="1"/>
          </p:cNvSpPr>
          <p:nvPr>
            <p:ph type="title"/>
          </p:nvPr>
        </p:nvSpPr>
        <p:spPr/>
        <p:txBody>
          <a:bodyPr/>
          <a:lstStyle/>
          <a:p>
            <a:r>
              <a:rPr lang="en-US"/>
              <a:t>Facebook Own Posts Table NEU | Gira - 15 of 19</a:t>
            </a:r>
          </a:p>
        </p:txBody>
      </p:sp>
      <p:graphicFrame>
        <p:nvGraphicFramePr>
          <p:cNvPr id="5" name="Table Placeholder 4">
            <a:extLst>
              <a:ext uri="{FF2B5EF4-FFF2-40B4-BE49-F238E27FC236}">
                <a16:creationId xmlns:a16="http://schemas.microsoft.com/office/drawing/2014/main" id="{DC47D8BC-B7C2-4378-AB66-46CE2F2C7176}"/>
              </a:ext>
            </a:extLst>
          </p:cNvPr>
          <p:cNvGraphicFramePr>
            <a:graphicFrameLocks noGrp="1"/>
          </p:cNvGraphicFramePr>
          <p:nvPr>
            <p:ph type="tbl" sz="quarter" idx="13"/>
            <p:extLst>
              <p:ext uri="{D42A27DB-BD31-4B8C-83A1-F6EECF244321}">
                <p14:modId xmlns:p14="http://schemas.microsoft.com/office/powerpoint/2010/main" val="1730093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10240527"/>
                    </a:ext>
                  </a:extLst>
                </a:gridCol>
                <a:gridCol w="905257">
                  <a:extLst>
                    <a:ext uri="{9D8B030D-6E8A-4147-A177-3AD203B41FA5}">
                      <a16:colId xmlns:a16="http://schemas.microsoft.com/office/drawing/2014/main" val="244735709"/>
                    </a:ext>
                  </a:extLst>
                </a:gridCol>
                <a:gridCol w="411480">
                  <a:extLst>
                    <a:ext uri="{9D8B030D-6E8A-4147-A177-3AD203B41FA5}">
                      <a16:colId xmlns:a16="http://schemas.microsoft.com/office/drawing/2014/main" val="1505635471"/>
                    </a:ext>
                  </a:extLst>
                </a:gridCol>
                <a:gridCol w="411480">
                  <a:extLst>
                    <a:ext uri="{9D8B030D-6E8A-4147-A177-3AD203B41FA5}">
                      <a16:colId xmlns:a16="http://schemas.microsoft.com/office/drawing/2014/main" val="3741952381"/>
                    </a:ext>
                  </a:extLst>
                </a:gridCol>
                <a:gridCol w="411480">
                  <a:extLst>
                    <a:ext uri="{9D8B030D-6E8A-4147-A177-3AD203B41FA5}">
                      <a16:colId xmlns:a16="http://schemas.microsoft.com/office/drawing/2014/main" val="3108190025"/>
                    </a:ext>
                  </a:extLst>
                </a:gridCol>
                <a:gridCol w="411480">
                  <a:extLst>
                    <a:ext uri="{9D8B030D-6E8A-4147-A177-3AD203B41FA5}">
                      <a16:colId xmlns:a16="http://schemas.microsoft.com/office/drawing/2014/main" val="296766626"/>
                    </a:ext>
                  </a:extLst>
                </a:gridCol>
                <a:gridCol w="411480">
                  <a:extLst>
                    <a:ext uri="{9D8B030D-6E8A-4147-A177-3AD203B41FA5}">
                      <a16:colId xmlns:a16="http://schemas.microsoft.com/office/drawing/2014/main" val="1823667612"/>
                    </a:ext>
                  </a:extLst>
                </a:gridCol>
                <a:gridCol w="411480">
                  <a:extLst>
                    <a:ext uri="{9D8B030D-6E8A-4147-A177-3AD203B41FA5}">
                      <a16:colId xmlns:a16="http://schemas.microsoft.com/office/drawing/2014/main" val="1714909763"/>
                    </a:ext>
                  </a:extLst>
                </a:gridCol>
                <a:gridCol w="411480">
                  <a:extLst>
                    <a:ext uri="{9D8B030D-6E8A-4147-A177-3AD203B41FA5}">
                      <a16:colId xmlns:a16="http://schemas.microsoft.com/office/drawing/2014/main" val="4157516561"/>
                    </a:ext>
                  </a:extLst>
                </a:gridCol>
                <a:gridCol w="411480">
                  <a:extLst>
                    <a:ext uri="{9D8B030D-6E8A-4147-A177-3AD203B41FA5}">
                      <a16:colId xmlns:a16="http://schemas.microsoft.com/office/drawing/2014/main" val="3926239687"/>
                    </a:ext>
                  </a:extLst>
                </a:gridCol>
                <a:gridCol w="411480">
                  <a:extLst>
                    <a:ext uri="{9D8B030D-6E8A-4147-A177-3AD203B41FA5}">
                      <a16:colId xmlns:a16="http://schemas.microsoft.com/office/drawing/2014/main" val="542083381"/>
                    </a:ext>
                  </a:extLst>
                </a:gridCol>
                <a:gridCol w="411480">
                  <a:extLst>
                    <a:ext uri="{9D8B030D-6E8A-4147-A177-3AD203B41FA5}">
                      <a16:colId xmlns:a16="http://schemas.microsoft.com/office/drawing/2014/main" val="470143336"/>
                    </a:ext>
                  </a:extLst>
                </a:gridCol>
                <a:gridCol w="411480">
                  <a:extLst>
                    <a:ext uri="{9D8B030D-6E8A-4147-A177-3AD203B41FA5}">
                      <a16:colId xmlns:a16="http://schemas.microsoft.com/office/drawing/2014/main" val="2112520964"/>
                    </a:ext>
                  </a:extLst>
                </a:gridCol>
                <a:gridCol w="411480">
                  <a:extLst>
                    <a:ext uri="{9D8B030D-6E8A-4147-A177-3AD203B41FA5}">
                      <a16:colId xmlns:a16="http://schemas.microsoft.com/office/drawing/2014/main" val="341229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993584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- 2022-07-27 18:00:04</a:t>
                      </a:r>
                      <a:r>
                        <a:rPr kumimoji="0" lang="en-US" sz="1000" b="0" i="0" u="none" strike="noStrike" kern="1200" cap="none" spc="0" normalizeH="0" baseline="0" noProof="0">
                          <a:ln>
                            <a:noFill/>
                          </a:ln>
                          <a:solidFill>
                            <a:prstClr val="black"/>
                          </a:solidFill>
                          <a:effectLst/>
                          <a:uLnTx/>
                          <a:uFillTx/>
                          <a:latin typeface="+mn-lt"/>
                          <a:ea typeface="+mn-ea"/>
                          <a:cs typeface="+mn-cs"/>
                        </a:rPr>
                        <a:t>
 Wirf einen Blick in das bunte Apartment von @herz.und.blut ausgestattet mit der Designlinie Gira E3 mit sanfter Soft-Touch-Oberfläche! ☁️ 🪶 gira.de/goto/E3sanfteDesignlinie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https://quintly-image-storage.s3.amazonaws.com/9b1be8cfcd950972a02e9fe96f15efd1/eac9b8ba23a4443a65f0547292ed2452.jpg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2000794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- 2022-07-28 16:00:50</a:t>
                      </a:r>
                      <a:r>
                        <a:rPr kumimoji="0" lang="en-US" sz="1000" b="0" i="0" u="none" strike="noStrike" kern="1200" cap="none" spc="0" normalizeH="0" baseline="0" noProof="0">
                          <a:ln>
                            <a:noFill/>
                          </a:ln>
                          <a:solidFill>
                            <a:prstClr val="black"/>
                          </a:solidFill>
                          <a:effectLst/>
                          <a:uLnTx/>
                          <a:uFillTx/>
                          <a:latin typeface="+mn-lt"/>
                          <a:ea typeface="+mn-ea"/>
                          <a:cs typeface="+mn-cs"/>
                        </a:rPr>
                        <a:t>
 Summer special : Smart Home 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https://quintly-image-storage.s3.amazonaws.com/9b1be8cfcd950972a02e9fe96f15efd1/e6d23fd199e04c49bc69f5b176b974a5.jpg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827284801"/>
                  </a:ext>
                </a:extLst>
              </a:tr>
            </a:tbl>
          </a:graphicData>
        </a:graphic>
      </p:graphicFrame>
      <p:sp>
        <p:nvSpPr>
          <p:cNvPr id="4" name="Text Placeholder 3">
            <a:extLst>
              <a:ext uri="{FF2B5EF4-FFF2-40B4-BE49-F238E27FC236}">
                <a16:creationId xmlns:a16="http://schemas.microsoft.com/office/drawing/2014/main" id="{96B90381-F0F5-4889-81CC-896C9AC30B61}"/>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33242672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01FFA-EE84-4709-9450-91790867C27E}"/>
              </a:ext>
            </a:extLst>
          </p:cNvPr>
          <p:cNvSpPr>
            <a:spLocks noGrp="1"/>
          </p:cNvSpPr>
          <p:nvPr>
            <p:ph type="title"/>
          </p:nvPr>
        </p:nvSpPr>
        <p:spPr/>
        <p:txBody>
          <a:bodyPr/>
          <a:lstStyle/>
          <a:p>
            <a:r>
              <a:rPr lang="en-US"/>
              <a:t>Facebook Own Posts Table NEU | Gira - 16 of 19</a:t>
            </a:r>
          </a:p>
        </p:txBody>
      </p:sp>
      <p:graphicFrame>
        <p:nvGraphicFramePr>
          <p:cNvPr id="5" name="Table Placeholder 4">
            <a:extLst>
              <a:ext uri="{FF2B5EF4-FFF2-40B4-BE49-F238E27FC236}">
                <a16:creationId xmlns:a16="http://schemas.microsoft.com/office/drawing/2014/main" id="{028FB126-010B-435D-BAE5-6255578DE526}"/>
              </a:ext>
            </a:extLst>
          </p:cNvPr>
          <p:cNvGraphicFramePr>
            <a:graphicFrameLocks noGrp="1"/>
          </p:cNvGraphicFramePr>
          <p:nvPr>
            <p:ph type="tbl" sz="quarter" idx="13"/>
            <p:extLst>
              <p:ext uri="{D42A27DB-BD31-4B8C-83A1-F6EECF244321}">
                <p14:modId xmlns:p14="http://schemas.microsoft.com/office/powerpoint/2010/main" val="352536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96205864"/>
                    </a:ext>
                  </a:extLst>
                </a:gridCol>
                <a:gridCol w="905257">
                  <a:extLst>
                    <a:ext uri="{9D8B030D-6E8A-4147-A177-3AD203B41FA5}">
                      <a16:colId xmlns:a16="http://schemas.microsoft.com/office/drawing/2014/main" val="1828090177"/>
                    </a:ext>
                  </a:extLst>
                </a:gridCol>
                <a:gridCol w="411480">
                  <a:extLst>
                    <a:ext uri="{9D8B030D-6E8A-4147-A177-3AD203B41FA5}">
                      <a16:colId xmlns:a16="http://schemas.microsoft.com/office/drawing/2014/main" val="1371293399"/>
                    </a:ext>
                  </a:extLst>
                </a:gridCol>
                <a:gridCol w="411480">
                  <a:extLst>
                    <a:ext uri="{9D8B030D-6E8A-4147-A177-3AD203B41FA5}">
                      <a16:colId xmlns:a16="http://schemas.microsoft.com/office/drawing/2014/main" val="2971157722"/>
                    </a:ext>
                  </a:extLst>
                </a:gridCol>
                <a:gridCol w="411480">
                  <a:extLst>
                    <a:ext uri="{9D8B030D-6E8A-4147-A177-3AD203B41FA5}">
                      <a16:colId xmlns:a16="http://schemas.microsoft.com/office/drawing/2014/main" val="413740485"/>
                    </a:ext>
                  </a:extLst>
                </a:gridCol>
                <a:gridCol w="411480">
                  <a:extLst>
                    <a:ext uri="{9D8B030D-6E8A-4147-A177-3AD203B41FA5}">
                      <a16:colId xmlns:a16="http://schemas.microsoft.com/office/drawing/2014/main" val="3729344865"/>
                    </a:ext>
                  </a:extLst>
                </a:gridCol>
                <a:gridCol w="411480">
                  <a:extLst>
                    <a:ext uri="{9D8B030D-6E8A-4147-A177-3AD203B41FA5}">
                      <a16:colId xmlns:a16="http://schemas.microsoft.com/office/drawing/2014/main" val="1644811186"/>
                    </a:ext>
                  </a:extLst>
                </a:gridCol>
                <a:gridCol w="411480">
                  <a:extLst>
                    <a:ext uri="{9D8B030D-6E8A-4147-A177-3AD203B41FA5}">
                      <a16:colId xmlns:a16="http://schemas.microsoft.com/office/drawing/2014/main" val="363427632"/>
                    </a:ext>
                  </a:extLst>
                </a:gridCol>
                <a:gridCol w="411480">
                  <a:extLst>
                    <a:ext uri="{9D8B030D-6E8A-4147-A177-3AD203B41FA5}">
                      <a16:colId xmlns:a16="http://schemas.microsoft.com/office/drawing/2014/main" val="982186032"/>
                    </a:ext>
                  </a:extLst>
                </a:gridCol>
                <a:gridCol w="411480">
                  <a:extLst>
                    <a:ext uri="{9D8B030D-6E8A-4147-A177-3AD203B41FA5}">
                      <a16:colId xmlns:a16="http://schemas.microsoft.com/office/drawing/2014/main" val="3010864941"/>
                    </a:ext>
                  </a:extLst>
                </a:gridCol>
                <a:gridCol w="411480">
                  <a:extLst>
                    <a:ext uri="{9D8B030D-6E8A-4147-A177-3AD203B41FA5}">
                      <a16:colId xmlns:a16="http://schemas.microsoft.com/office/drawing/2014/main" val="146312822"/>
                    </a:ext>
                  </a:extLst>
                </a:gridCol>
                <a:gridCol w="411480">
                  <a:extLst>
                    <a:ext uri="{9D8B030D-6E8A-4147-A177-3AD203B41FA5}">
                      <a16:colId xmlns:a16="http://schemas.microsoft.com/office/drawing/2014/main" val="1597625355"/>
                    </a:ext>
                  </a:extLst>
                </a:gridCol>
                <a:gridCol w="411480">
                  <a:extLst>
                    <a:ext uri="{9D8B030D-6E8A-4147-A177-3AD203B41FA5}">
                      <a16:colId xmlns:a16="http://schemas.microsoft.com/office/drawing/2014/main" val="1112715442"/>
                    </a:ext>
                  </a:extLst>
                </a:gridCol>
                <a:gridCol w="411480">
                  <a:extLst>
                    <a:ext uri="{9D8B030D-6E8A-4147-A177-3AD203B41FA5}">
                      <a16:colId xmlns:a16="http://schemas.microsoft.com/office/drawing/2014/main" val="1558013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662132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- 2022-07-28 18:05:30</a:t>
                      </a:r>
                      <a:r>
                        <a:rPr kumimoji="0" lang="en-US" sz="1000" b="0" i="0" u="none" strike="noStrike" kern="1200" cap="none" spc="0" normalizeH="0" baseline="0" noProof="0">
                          <a:ln>
                            <a:noFill/>
                          </a:ln>
                          <a:solidFill>
                            <a:prstClr val="black"/>
                          </a:solidFill>
                          <a:effectLst/>
                          <a:uLnTx/>
                          <a:uFillTx/>
                          <a:latin typeface="+mn-lt"/>
                          <a:ea typeface="+mn-ea"/>
                          <a:cs typeface="+mn-cs"/>
                        </a:rPr>
                        <a:t>
 Du träumst vom eigenen smarten Zuhause, weißt aber nicht, wo Du anfangen sollst? Plane Dein Smart Home in weniger als 10 Minuten mit dem Gira Home Assistant. 🏡 💡 gira.de/goto/homeassistant07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https://quintly-image-storage.s3.amazonaws.com/9b1be8cfcd950972a02e9fe96f15efd1/c9aabdb414ab4d47a5eb32a2943a647d.jpg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187986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- 2022-07-29 18:00:06</a:t>
                      </a:r>
                      <a:r>
                        <a:rPr kumimoji="0" lang="de-DE" sz="1000" b="0" i="0" u="none" strike="noStrike" kern="1200" cap="none" spc="0" normalizeH="0" baseline="0" noProof="0">
                          <a:ln>
                            <a:noFill/>
                          </a:ln>
                          <a:solidFill>
                            <a:prstClr val="black"/>
                          </a:solidFill>
                          <a:effectLst/>
                          <a:uLnTx/>
                          <a:uFillTx/>
                          <a:latin typeface="+mn-lt"/>
                          <a:ea typeface="+mn-ea"/>
                          <a:cs typeface="+mn-cs"/>
                        </a:rPr>
                        <a:t>
 Schütz, was Du liebst. Das Gira Sicherheitssystem Alarm Connect bietet einen Rundum-Schutz im Haus und sorgt damit für ein sicheres Gefühl. 🏡 🔐 gira.de/goto/GiraAlarmConnect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https://quintly-image-storage.s3.amazonaws.com/9b1be8cfcd950972a02e9fe96f15efd1/63de6626cfb706c7524c3dad8448a9e1.jpg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2817779982"/>
                  </a:ext>
                </a:extLst>
              </a:tr>
            </a:tbl>
          </a:graphicData>
        </a:graphic>
      </p:graphicFrame>
      <p:sp>
        <p:nvSpPr>
          <p:cNvPr id="4" name="Text Placeholder 3">
            <a:extLst>
              <a:ext uri="{FF2B5EF4-FFF2-40B4-BE49-F238E27FC236}">
                <a16:creationId xmlns:a16="http://schemas.microsoft.com/office/drawing/2014/main" id="{0ECB3922-28E7-41AC-874C-8DAF19710D76}"/>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1698903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F8515-A72A-482E-8AD7-1E9322E6D5A7}"/>
              </a:ext>
            </a:extLst>
          </p:cNvPr>
          <p:cNvSpPr>
            <a:spLocks noGrp="1"/>
          </p:cNvSpPr>
          <p:nvPr>
            <p:ph type="title"/>
          </p:nvPr>
        </p:nvSpPr>
        <p:spPr/>
        <p:txBody>
          <a:bodyPr/>
          <a:lstStyle/>
          <a:p>
            <a:r>
              <a:rPr lang="en-US"/>
              <a:t>Facebook Own Posts Table NEU | Gira - 17 of 19</a:t>
            </a:r>
          </a:p>
        </p:txBody>
      </p:sp>
      <p:graphicFrame>
        <p:nvGraphicFramePr>
          <p:cNvPr id="5" name="Table Placeholder 4">
            <a:extLst>
              <a:ext uri="{FF2B5EF4-FFF2-40B4-BE49-F238E27FC236}">
                <a16:creationId xmlns:a16="http://schemas.microsoft.com/office/drawing/2014/main" id="{79A6359E-F9DB-45BF-9CDE-0ADB610A59AA}"/>
              </a:ext>
            </a:extLst>
          </p:cNvPr>
          <p:cNvGraphicFramePr>
            <a:graphicFrameLocks noGrp="1"/>
          </p:cNvGraphicFramePr>
          <p:nvPr>
            <p:ph type="tbl" sz="quarter" idx="13"/>
            <p:extLst>
              <p:ext uri="{D42A27DB-BD31-4B8C-83A1-F6EECF244321}">
                <p14:modId xmlns:p14="http://schemas.microsoft.com/office/powerpoint/2010/main" val="2287471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80531739"/>
                    </a:ext>
                  </a:extLst>
                </a:gridCol>
                <a:gridCol w="905257">
                  <a:extLst>
                    <a:ext uri="{9D8B030D-6E8A-4147-A177-3AD203B41FA5}">
                      <a16:colId xmlns:a16="http://schemas.microsoft.com/office/drawing/2014/main" val="1478320840"/>
                    </a:ext>
                  </a:extLst>
                </a:gridCol>
                <a:gridCol w="411480">
                  <a:extLst>
                    <a:ext uri="{9D8B030D-6E8A-4147-A177-3AD203B41FA5}">
                      <a16:colId xmlns:a16="http://schemas.microsoft.com/office/drawing/2014/main" val="2296374551"/>
                    </a:ext>
                  </a:extLst>
                </a:gridCol>
                <a:gridCol w="411480">
                  <a:extLst>
                    <a:ext uri="{9D8B030D-6E8A-4147-A177-3AD203B41FA5}">
                      <a16:colId xmlns:a16="http://schemas.microsoft.com/office/drawing/2014/main" val="1430973346"/>
                    </a:ext>
                  </a:extLst>
                </a:gridCol>
                <a:gridCol w="411480">
                  <a:extLst>
                    <a:ext uri="{9D8B030D-6E8A-4147-A177-3AD203B41FA5}">
                      <a16:colId xmlns:a16="http://schemas.microsoft.com/office/drawing/2014/main" val="3856311798"/>
                    </a:ext>
                  </a:extLst>
                </a:gridCol>
                <a:gridCol w="411480">
                  <a:extLst>
                    <a:ext uri="{9D8B030D-6E8A-4147-A177-3AD203B41FA5}">
                      <a16:colId xmlns:a16="http://schemas.microsoft.com/office/drawing/2014/main" val="3046705318"/>
                    </a:ext>
                  </a:extLst>
                </a:gridCol>
                <a:gridCol w="411480">
                  <a:extLst>
                    <a:ext uri="{9D8B030D-6E8A-4147-A177-3AD203B41FA5}">
                      <a16:colId xmlns:a16="http://schemas.microsoft.com/office/drawing/2014/main" val="3748777188"/>
                    </a:ext>
                  </a:extLst>
                </a:gridCol>
                <a:gridCol w="411480">
                  <a:extLst>
                    <a:ext uri="{9D8B030D-6E8A-4147-A177-3AD203B41FA5}">
                      <a16:colId xmlns:a16="http://schemas.microsoft.com/office/drawing/2014/main" val="4284510984"/>
                    </a:ext>
                  </a:extLst>
                </a:gridCol>
                <a:gridCol w="411480">
                  <a:extLst>
                    <a:ext uri="{9D8B030D-6E8A-4147-A177-3AD203B41FA5}">
                      <a16:colId xmlns:a16="http://schemas.microsoft.com/office/drawing/2014/main" val="1160165970"/>
                    </a:ext>
                  </a:extLst>
                </a:gridCol>
                <a:gridCol w="411480">
                  <a:extLst>
                    <a:ext uri="{9D8B030D-6E8A-4147-A177-3AD203B41FA5}">
                      <a16:colId xmlns:a16="http://schemas.microsoft.com/office/drawing/2014/main" val="991099366"/>
                    </a:ext>
                  </a:extLst>
                </a:gridCol>
                <a:gridCol w="411480">
                  <a:extLst>
                    <a:ext uri="{9D8B030D-6E8A-4147-A177-3AD203B41FA5}">
                      <a16:colId xmlns:a16="http://schemas.microsoft.com/office/drawing/2014/main" val="1109016181"/>
                    </a:ext>
                  </a:extLst>
                </a:gridCol>
                <a:gridCol w="411480">
                  <a:extLst>
                    <a:ext uri="{9D8B030D-6E8A-4147-A177-3AD203B41FA5}">
                      <a16:colId xmlns:a16="http://schemas.microsoft.com/office/drawing/2014/main" val="3571484104"/>
                    </a:ext>
                  </a:extLst>
                </a:gridCol>
                <a:gridCol w="411480">
                  <a:extLst>
                    <a:ext uri="{9D8B030D-6E8A-4147-A177-3AD203B41FA5}">
                      <a16:colId xmlns:a16="http://schemas.microsoft.com/office/drawing/2014/main" val="1704455185"/>
                    </a:ext>
                  </a:extLst>
                </a:gridCol>
                <a:gridCol w="411480">
                  <a:extLst>
                    <a:ext uri="{9D8B030D-6E8A-4147-A177-3AD203B41FA5}">
                      <a16:colId xmlns:a16="http://schemas.microsoft.com/office/drawing/2014/main" val="1082806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96703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Gira - 2022-07-30 18:00:06</a:t>
                      </a:r>
                      <a:r>
                        <a:rPr kumimoji="0" lang="de-DE" sz="1000" b="0" i="0" u="none" strike="noStrike" kern="1200" cap="none" spc="0" normalizeH="0" baseline="0" noProof="0">
                          <a:ln>
                            <a:noFill/>
                          </a:ln>
                          <a:solidFill>
                            <a:prstClr val="black"/>
                          </a:solidFill>
                          <a:effectLst/>
                          <a:uLnTx/>
                          <a:uFillTx/>
                          <a:latin typeface="+mn-lt"/>
                          <a:ea typeface="+mn-ea"/>
                          <a:cs typeface="+mn-cs"/>
                        </a:rPr>
                        <a:t>
 Du planst ein Eigenheim mit smarter Gira Technik und brauchst Inspiration? Entdecke Deine Möglichkeiten im neuen Gira Onlinemagazin. 
👉🏽 gira.de/goto/GiraBauTipps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https://quintly-image-storage.s3.amazonaws.com/9b1be8cfcd950972a02e9fe96f15efd1/73e4a79f648addf84bbfde1bdf6da472.jpg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1361514646"/>
                  </a:ext>
                </a:extLst>
              </a:tr>
            </a:tbl>
          </a:graphicData>
        </a:graphic>
      </p:graphicFrame>
      <p:sp>
        <p:nvSpPr>
          <p:cNvPr id="4" name="Text Placeholder 3">
            <a:extLst>
              <a:ext uri="{FF2B5EF4-FFF2-40B4-BE49-F238E27FC236}">
                <a16:creationId xmlns:a16="http://schemas.microsoft.com/office/drawing/2014/main" id="{F76569E4-B4B5-485B-AB49-78A5FD5EDDDB}"/>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1975451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0802-4F35-40A8-8B8B-E69818D673A1}"/>
              </a:ext>
            </a:extLst>
          </p:cNvPr>
          <p:cNvSpPr>
            <a:spLocks noGrp="1"/>
          </p:cNvSpPr>
          <p:nvPr>
            <p:ph type="title"/>
          </p:nvPr>
        </p:nvSpPr>
        <p:spPr/>
        <p:txBody>
          <a:bodyPr/>
          <a:lstStyle/>
          <a:p>
            <a:r>
              <a:rPr lang="en-US"/>
              <a:t>Facebook Own Posts Table NEU | Gira - 18 of 19</a:t>
            </a:r>
          </a:p>
        </p:txBody>
      </p:sp>
      <p:graphicFrame>
        <p:nvGraphicFramePr>
          <p:cNvPr id="5" name="Table Placeholder 4">
            <a:extLst>
              <a:ext uri="{FF2B5EF4-FFF2-40B4-BE49-F238E27FC236}">
                <a16:creationId xmlns:a16="http://schemas.microsoft.com/office/drawing/2014/main" id="{C26FFCD5-DF45-472D-9734-CE4D1DE2BB7E}"/>
              </a:ext>
            </a:extLst>
          </p:cNvPr>
          <p:cNvGraphicFramePr>
            <a:graphicFrameLocks noGrp="1"/>
          </p:cNvGraphicFramePr>
          <p:nvPr>
            <p:ph type="tbl" sz="quarter" idx="13"/>
            <p:extLst>
              <p:ext uri="{D42A27DB-BD31-4B8C-83A1-F6EECF244321}">
                <p14:modId xmlns:p14="http://schemas.microsoft.com/office/powerpoint/2010/main" val="1676167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62682090"/>
                    </a:ext>
                  </a:extLst>
                </a:gridCol>
                <a:gridCol w="905257">
                  <a:extLst>
                    <a:ext uri="{9D8B030D-6E8A-4147-A177-3AD203B41FA5}">
                      <a16:colId xmlns:a16="http://schemas.microsoft.com/office/drawing/2014/main" val="23674656"/>
                    </a:ext>
                  </a:extLst>
                </a:gridCol>
                <a:gridCol w="411480">
                  <a:extLst>
                    <a:ext uri="{9D8B030D-6E8A-4147-A177-3AD203B41FA5}">
                      <a16:colId xmlns:a16="http://schemas.microsoft.com/office/drawing/2014/main" val="1740245178"/>
                    </a:ext>
                  </a:extLst>
                </a:gridCol>
                <a:gridCol w="411480">
                  <a:extLst>
                    <a:ext uri="{9D8B030D-6E8A-4147-A177-3AD203B41FA5}">
                      <a16:colId xmlns:a16="http://schemas.microsoft.com/office/drawing/2014/main" val="936738206"/>
                    </a:ext>
                  </a:extLst>
                </a:gridCol>
                <a:gridCol w="411480">
                  <a:extLst>
                    <a:ext uri="{9D8B030D-6E8A-4147-A177-3AD203B41FA5}">
                      <a16:colId xmlns:a16="http://schemas.microsoft.com/office/drawing/2014/main" val="2816474194"/>
                    </a:ext>
                  </a:extLst>
                </a:gridCol>
                <a:gridCol w="411480">
                  <a:extLst>
                    <a:ext uri="{9D8B030D-6E8A-4147-A177-3AD203B41FA5}">
                      <a16:colId xmlns:a16="http://schemas.microsoft.com/office/drawing/2014/main" val="4293358652"/>
                    </a:ext>
                  </a:extLst>
                </a:gridCol>
                <a:gridCol w="411480">
                  <a:extLst>
                    <a:ext uri="{9D8B030D-6E8A-4147-A177-3AD203B41FA5}">
                      <a16:colId xmlns:a16="http://schemas.microsoft.com/office/drawing/2014/main" val="1813635738"/>
                    </a:ext>
                  </a:extLst>
                </a:gridCol>
                <a:gridCol w="411480">
                  <a:extLst>
                    <a:ext uri="{9D8B030D-6E8A-4147-A177-3AD203B41FA5}">
                      <a16:colId xmlns:a16="http://schemas.microsoft.com/office/drawing/2014/main" val="7492742"/>
                    </a:ext>
                  </a:extLst>
                </a:gridCol>
                <a:gridCol w="411480">
                  <a:extLst>
                    <a:ext uri="{9D8B030D-6E8A-4147-A177-3AD203B41FA5}">
                      <a16:colId xmlns:a16="http://schemas.microsoft.com/office/drawing/2014/main" val="1677351061"/>
                    </a:ext>
                  </a:extLst>
                </a:gridCol>
                <a:gridCol w="411480">
                  <a:extLst>
                    <a:ext uri="{9D8B030D-6E8A-4147-A177-3AD203B41FA5}">
                      <a16:colId xmlns:a16="http://schemas.microsoft.com/office/drawing/2014/main" val="235852546"/>
                    </a:ext>
                  </a:extLst>
                </a:gridCol>
                <a:gridCol w="411480">
                  <a:extLst>
                    <a:ext uri="{9D8B030D-6E8A-4147-A177-3AD203B41FA5}">
                      <a16:colId xmlns:a16="http://schemas.microsoft.com/office/drawing/2014/main" val="4018663376"/>
                    </a:ext>
                  </a:extLst>
                </a:gridCol>
                <a:gridCol w="411480">
                  <a:extLst>
                    <a:ext uri="{9D8B030D-6E8A-4147-A177-3AD203B41FA5}">
                      <a16:colId xmlns:a16="http://schemas.microsoft.com/office/drawing/2014/main" val="1540146061"/>
                    </a:ext>
                  </a:extLst>
                </a:gridCol>
                <a:gridCol w="411480">
                  <a:extLst>
                    <a:ext uri="{9D8B030D-6E8A-4147-A177-3AD203B41FA5}">
                      <a16:colId xmlns:a16="http://schemas.microsoft.com/office/drawing/2014/main" val="2052041994"/>
                    </a:ext>
                  </a:extLst>
                </a:gridCol>
                <a:gridCol w="411480">
                  <a:extLst>
                    <a:ext uri="{9D8B030D-6E8A-4147-A177-3AD203B41FA5}">
                      <a16:colId xmlns:a16="http://schemas.microsoft.com/office/drawing/2014/main" val="937313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66316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- 2022-07-31 18:00:02</a:t>
                      </a:r>
                      <a:r>
                        <a:rPr kumimoji="0" lang="en-US" sz="1000" b="0" i="0" u="none" strike="noStrike" kern="1200" cap="none" spc="0" normalizeH="0" baseline="0" noProof="0">
                          <a:ln>
                            <a:noFill/>
                          </a:ln>
                          <a:solidFill>
                            <a:prstClr val="black"/>
                          </a:solidFill>
                          <a:effectLst/>
                          <a:uLnTx/>
                          <a:uFillTx/>
                          <a:latin typeface="+mn-lt"/>
                          <a:ea typeface="+mn-ea"/>
                          <a:cs typeface="+mn-cs"/>
                        </a:rPr>
                        <a:t>
 Ein eindrucksvolles Erlebnis erhalten die Gäste der Krypt Bar in Wien: Der große Gewölbekeller in zwölf Metern Tiefe beeindruckt mit harmonischem Interior Design und smarter Gira Technik. 💡 Würdest Du hier gerne den Abend ausklingen lassen? 🖤 gira.de/goto/WienKryptBar
______
📐 @buro_klk_
 📸 @schreyerdavid_bild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https://quintly-image-storage.s3.amazonaws.com/9b1be8cfcd950972a02e9fe96f15efd1/afcbf7605c663f535531360407bedacf.jpg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904804808"/>
                  </a:ext>
                </a:extLst>
              </a:tr>
            </a:tbl>
          </a:graphicData>
        </a:graphic>
      </p:graphicFrame>
      <p:sp>
        <p:nvSpPr>
          <p:cNvPr id="4" name="Text Placeholder 3">
            <a:extLst>
              <a:ext uri="{FF2B5EF4-FFF2-40B4-BE49-F238E27FC236}">
                <a16:creationId xmlns:a16="http://schemas.microsoft.com/office/drawing/2014/main" id="{3DC72E37-7D66-4222-AC36-899BF7D2ED19}"/>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2863032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733ED-23E3-40F2-80DC-632CF9195012}"/>
              </a:ext>
            </a:extLst>
          </p:cNvPr>
          <p:cNvSpPr>
            <a:spLocks noGrp="1"/>
          </p:cNvSpPr>
          <p:nvPr>
            <p:ph type="title"/>
          </p:nvPr>
        </p:nvSpPr>
        <p:spPr/>
        <p:txBody>
          <a:bodyPr/>
          <a:lstStyle/>
          <a:p>
            <a:r>
              <a:rPr lang="en-US"/>
              <a:t>Facebook Own Posts Table NEU | Gira - 19 of 19</a:t>
            </a:r>
          </a:p>
        </p:txBody>
      </p:sp>
      <p:graphicFrame>
        <p:nvGraphicFramePr>
          <p:cNvPr id="5" name="Table Placeholder 4">
            <a:extLst>
              <a:ext uri="{FF2B5EF4-FFF2-40B4-BE49-F238E27FC236}">
                <a16:creationId xmlns:a16="http://schemas.microsoft.com/office/drawing/2014/main" id="{D9EFF36A-7F91-4617-BFE5-677610039A2D}"/>
              </a:ext>
            </a:extLst>
          </p:cNvPr>
          <p:cNvGraphicFramePr>
            <a:graphicFrameLocks noGrp="1"/>
          </p:cNvGraphicFramePr>
          <p:nvPr>
            <p:ph type="tbl" sz="quarter" idx="13"/>
            <p:extLst>
              <p:ext uri="{D42A27DB-BD31-4B8C-83A1-F6EECF244321}">
                <p14:modId xmlns:p14="http://schemas.microsoft.com/office/powerpoint/2010/main" val="2181075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886898"/>
                    </a:ext>
                  </a:extLst>
                </a:gridCol>
                <a:gridCol w="905257">
                  <a:extLst>
                    <a:ext uri="{9D8B030D-6E8A-4147-A177-3AD203B41FA5}">
                      <a16:colId xmlns:a16="http://schemas.microsoft.com/office/drawing/2014/main" val="4014832477"/>
                    </a:ext>
                  </a:extLst>
                </a:gridCol>
                <a:gridCol w="411480">
                  <a:extLst>
                    <a:ext uri="{9D8B030D-6E8A-4147-A177-3AD203B41FA5}">
                      <a16:colId xmlns:a16="http://schemas.microsoft.com/office/drawing/2014/main" val="3231452753"/>
                    </a:ext>
                  </a:extLst>
                </a:gridCol>
                <a:gridCol w="411480">
                  <a:extLst>
                    <a:ext uri="{9D8B030D-6E8A-4147-A177-3AD203B41FA5}">
                      <a16:colId xmlns:a16="http://schemas.microsoft.com/office/drawing/2014/main" val="4210832821"/>
                    </a:ext>
                  </a:extLst>
                </a:gridCol>
                <a:gridCol w="411480">
                  <a:extLst>
                    <a:ext uri="{9D8B030D-6E8A-4147-A177-3AD203B41FA5}">
                      <a16:colId xmlns:a16="http://schemas.microsoft.com/office/drawing/2014/main" val="799857614"/>
                    </a:ext>
                  </a:extLst>
                </a:gridCol>
                <a:gridCol w="411480">
                  <a:extLst>
                    <a:ext uri="{9D8B030D-6E8A-4147-A177-3AD203B41FA5}">
                      <a16:colId xmlns:a16="http://schemas.microsoft.com/office/drawing/2014/main" val="257962551"/>
                    </a:ext>
                  </a:extLst>
                </a:gridCol>
                <a:gridCol w="411480">
                  <a:extLst>
                    <a:ext uri="{9D8B030D-6E8A-4147-A177-3AD203B41FA5}">
                      <a16:colId xmlns:a16="http://schemas.microsoft.com/office/drawing/2014/main" val="1270352498"/>
                    </a:ext>
                  </a:extLst>
                </a:gridCol>
                <a:gridCol w="411480">
                  <a:extLst>
                    <a:ext uri="{9D8B030D-6E8A-4147-A177-3AD203B41FA5}">
                      <a16:colId xmlns:a16="http://schemas.microsoft.com/office/drawing/2014/main" val="3298533314"/>
                    </a:ext>
                  </a:extLst>
                </a:gridCol>
                <a:gridCol w="411480">
                  <a:extLst>
                    <a:ext uri="{9D8B030D-6E8A-4147-A177-3AD203B41FA5}">
                      <a16:colId xmlns:a16="http://schemas.microsoft.com/office/drawing/2014/main" val="2517722045"/>
                    </a:ext>
                  </a:extLst>
                </a:gridCol>
                <a:gridCol w="411480">
                  <a:extLst>
                    <a:ext uri="{9D8B030D-6E8A-4147-A177-3AD203B41FA5}">
                      <a16:colId xmlns:a16="http://schemas.microsoft.com/office/drawing/2014/main" val="484882519"/>
                    </a:ext>
                  </a:extLst>
                </a:gridCol>
                <a:gridCol w="411480">
                  <a:extLst>
                    <a:ext uri="{9D8B030D-6E8A-4147-A177-3AD203B41FA5}">
                      <a16:colId xmlns:a16="http://schemas.microsoft.com/office/drawing/2014/main" val="845475910"/>
                    </a:ext>
                  </a:extLst>
                </a:gridCol>
                <a:gridCol w="411480">
                  <a:extLst>
                    <a:ext uri="{9D8B030D-6E8A-4147-A177-3AD203B41FA5}">
                      <a16:colId xmlns:a16="http://schemas.microsoft.com/office/drawing/2014/main" val="3925236957"/>
                    </a:ext>
                  </a:extLst>
                </a:gridCol>
                <a:gridCol w="411480">
                  <a:extLst>
                    <a:ext uri="{9D8B030D-6E8A-4147-A177-3AD203B41FA5}">
                      <a16:colId xmlns:a16="http://schemas.microsoft.com/office/drawing/2014/main" val="1964630012"/>
                    </a:ext>
                  </a:extLst>
                </a:gridCol>
                <a:gridCol w="411480">
                  <a:extLst>
                    <a:ext uri="{9D8B030D-6E8A-4147-A177-3AD203B41FA5}">
                      <a16:colId xmlns:a16="http://schemas.microsoft.com/office/drawing/2014/main" val="1098489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47316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Gira - 2022-08-01 18:02:29</a:t>
                      </a:r>
                      <a:r>
                        <a:rPr kumimoji="0" lang="en-US" sz="1000" b="0" i="0" u="none" strike="noStrike" kern="1200" cap="none" spc="0" normalizeH="0" baseline="0" noProof="0">
                          <a:ln>
                            <a:noFill/>
                          </a:ln>
                          <a:solidFill>
                            <a:prstClr val="black"/>
                          </a:solidFill>
                          <a:effectLst/>
                          <a:uLnTx/>
                          <a:uFillTx/>
                          <a:latin typeface="+mn-lt"/>
                          <a:ea typeface="+mn-ea"/>
                          <a:cs typeface="+mn-cs"/>
                        </a:rPr>
                        <a:t>
 Du kannst Dein Raumklima jetzt noch einfacher steuern – dank dem Gira Raumtemperaturregler. 🌡️ 🎛️ gira.de/goto/raumtemperaturregler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https://quintly-image-storage.s3.amazonaws.com/9b1be8cfcd950972a02e9fe96f15efd1/41930b8937c5cee6ef46d6480ed948fe.jpg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extLst>
                  <a:ext uri="{0D108BD9-81ED-4DB2-BD59-A6C34878D82A}">
                    <a16:rowId xmlns:a16="http://schemas.microsoft.com/office/drawing/2014/main" val="2678819883"/>
                  </a:ext>
                </a:extLst>
              </a:tr>
            </a:tbl>
          </a:graphicData>
        </a:graphic>
      </p:graphicFrame>
      <p:sp>
        <p:nvSpPr>
          <p:cNvPr id="4" name="Text Placeholder 3">
            <a:extLst>
              <a:ext uri="{FF2B5EF4-FFF2-40B4-BE49-F238E27FC236}">
                <a16:creationId xmlns:a16="http://schemas.microsoft.com/office/drawing/2014/main" id="{13145976-B155-4A04-A9CA-DB9EBD751F97}"/>
              </a:ext>
            </a:extLst>
          </p:cNvPr>
          <p:cNvSpPr>
            <a:spLocks noGrp="1"/>
          </p:cNvSpPr>
          <p:nvPr>
            <p:ph type="body" sz="quarter" idx="14"/>
          </p:nvPr>
        </p:nvSpPr>
        <p:spPr/>
        <p:txBody>
          <a:bodyPr/>
          <a:lstStyle/>
          <a:p>
            <a:r>
              <a:rPr lang="en-US"/>
              <a:t>07/10/2022 - 09/11/2022</a:t>
            </a:r>
          </a:p>
        </p:txBody>
      </p:sp>
    </p:spTree>
    <p:extLst>
      <p:ext uri="{BB962C8B-B14F-4D97-AF65-F5344CB8AC3E}">
        <p14:creationId xmlns:p14="http://schemas.microsoft.com/office/powerpoint/2010/main" val="10698163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1425</Words>
  <Application>Microsoft Office PowerPoint</Application>
  <PresentationFormat>On-screen Show (4:3)</PresentationFormat>
  <Paragraphs>654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Own Posts Table NEU | Gira - 1 of 19</vt:lpstr>
      <vt:lpstr>Facebook Own Posts Table NEU | Gira - 2 of 19</vt:lpstr>
      <vt:lpstr>Facebook Own Posts Table NEU | Gira - 3 of 19</vt:lpstr>
      <vt:lpstr>Facebook Own Posts Table NEU | Gira - 4 of 19</vt:lpstr>
      <vt:lpstr>Facebook Own Posts Table NEU | Gira - 5 of 19</vt:lpstr>
      <vt:lpstr>Facebook Own Posts Table NEU | Gira - 6 of 19</vt:lpstr>
      <vt:lpstr>Facebook Own Posts Table NEU | Gira - 7 of 19</vt:lpstr>
      <vt:lpstr>Facebook Own Posts Table NEU | Gira - 8 of 19</vt:lpstr>
      <vt:lpstr>Facebook Own Posts Table NEU | Gira - 9 of 19</vt:lpstr>
      <vt:lpstr>Facebook Own Posts Table NEU | Gira - 10 of 19</vt:lpstr>
      <vt:lpstr>Facebook Own Posts Table NEU | Gira - 11 of 19</vt:lpstr>
      <vt:lpstr>Facebook Own Posts Table NEU | Gira - 12 of 19</vt:lpstr>
      <vt:lpstr>Facebook Own Posts Table NEU | Gira - 13 of 19</vt:lpstr>
      <vt:lpstr>Facebook Own Posts Table NEU | Gira - 14 of 19</vt:lpstr>
      <vt:lpstr>Facebook Own Posts Table NEU | Gira - 15 of 19</vt:lpstr>
      <vt:lpstr>Facebook Own Posts Table NEU | Gira - 16 of 19</vt:lpstr>
      <vt:lpstr>Facebook Own Posts Table NEU | Gira - 17 of 19</vt:lpstr>
      <vt:lpstr>Facebook Own Posts Table NEU | Gira - 18 of 19</vt:lpstr>
      <vt:lpstr>Facebook Own Posts Table NEU | Gira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NEU | Gira - 1 of 19</dc:title>
  <dc:creator>Administrator</dc:creator>
  <cp:lastModifiedBy>Administrator</cp:lastModifiedBy>
  <cp:revision>1</cp:revision>
  <dcterms:created xsi:type="dcterms:W3CDTF">2022-09-12T14:49:40Z</dcterms:created>
  <dcterms:modified xsi:type="dcterms:W3CDTF">2022-09-12T14:54:00Z</dcterms:modified>
</cp:coreProperties>
</file>