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- 4h</c:v>
                </c:pt>
              </c:strCache>
            </c:strRef>
          </c:tx>
          <c:spPr>
            <a:solidFill>
              <a:schemeClr val="accent1"/>
            </a:solidFill>
            <a:ln>
              <a:noFill/>
            </a:ln>
            <a:effectLst/>
          </c:spPr>
          <c:invertIfNegative val="0"/>
          <c:cat>
            <c:strRef>
              <c:f>Sheet1!$A$2:$A$9</c:f>
              <c:strCache>
                <c:ptCount val="8"/>
                <c:pt idx="0">
                  <c:v>Vodafone Deutschland</c:v>
                </c:pt>
                <c:pt idx="1">
                  <c:v>Telekom-hilft</c:v>
                </c:pt>
                <c:pt idx="2">
                  <c:v>o2 Deutschland</c:v>
                </c:pt>
                <c:pt idx="3">
                  <c:v>Telekom erleben</c:v>
                </c:pt>
                <c:pt idx="4">
                  <c:v>Vodafone 24h Service</c:v>
                </c:pt>
                <c:pt idx="5">
                  <c:v>1&amp;1 DSL &amp; Mobilfunk</c:v>
                </c:pt>
                <c:pt idx="6">
                  <c:v>Unitymedia</c:v>
                </c:pt>
                <c:pt idx="7">
                  <c:v>Unitymedia Hilfe</c:v>
                </c:pt>
              </c:strCache>
            </c:strRef>
          </c:cat>
          <c:val>
            <c:numRef>
              <c:f>Sheet1!$B$2:$B$9</c:f>
              <c:numCache>
                <c:formatCode>General</c:formatCode>
                <c:ptCount val="8"/>
                <c:pt idx="0">
                  <c:v>50</c:v>
                </c:pt>
                <c:pt idx="1">
                  <c:v>14</c:v>
                </c:pt>
                <c:pt idx="2">
                  <c:v>15</c:v>
                </c:pt>
                <c:pt idx="3">
                  <c:v>2</c:v>
                </c:pt>
                <c:pt idx="4">
                  <c:v>21</c:v>
                </c:pt>
                <c:pt idx="5">
                  <c:v>4</c:v>
                </c:pt>
                <c:pt idx="6">
                  <c:v>2</c:v>
                </c:pt>
                <c:pt idx="7">
                  <c:v>13</c:v>
                </c:pt>
              </c:numCache>
            </c:numRef>
          </c:val>
          <c:extLst>
            <c:ext xmlns:c16="http://schemas.microsoft.com/office/drawing/2014/chart" uri="{C3380CC4-5D6E-409C-BE32-E72D297353CC}">
              <c16:uniqueId val="{00000000-E1A2-458E-801C-93746E734718}"/>
            </c:ext>
          </c:extLst>
        </c:ser>
        <c:ser>
          <c:idx val="1"/>
          <c:order val="1"/>
          <c:tx>
            <c:strRef>
              <c:f>Sheet1!$C$1</c:f>
              <c:strCache>
                <c:ptCount val="1"/>
                <c:pt idx="0">
                  <c:v>4h - 8h</c:v>
                </c:pt>
              </c:strCache>
            </c:strRef>
          </c:tx>
          <c:spPr>
            <a:solidFill>
              <a:schemeClr val="accent2"/>
            </a:solidFill>
            <a:ln>
              <a:noFill/>
            </a:ln>
            <a:effectLst/>
          </c:spPr>
          <c:invertIfNegative val="0"/>
          <c:cat>
            <c:strRef>
              <c:f>Sheet1!$A$2:$A$9</c:f>
              <c:strCache>
                <c:ptCount val="8"/>
                <c:pt idx="0">
                  <c:v>Vodafone Deutschland</c:v>
                </c:pt>
                <c:pt idx="1">
                  <c:v>Telekom-hilft</c:v>
                </c:pt>
                <c:pt idx="2">
                  <c:v>o2 Deutschland</c:v>
                </c:pt>
                <c:pt idx="3">
                  <c:v>Telekom erleben</c:v>
                </c:pt>
                <c:pt idx="4">
                  <c:v>Vodafone 24h Service</c:v>
                </c:pt>
                <c:pt idx="5">
                  <c:v>1&amp;1 DSL &amp; Mobilfunk</c:v>
                </c:pt>
                <c:pt idx="6">
                  <c:v>Unitymedia</c:v>
                </c:pt>
                <c:pt idx="7">
                  <c:v>Unitymedia Hilfe</c:v>
                </c:pt>
              </c:strCache>
            </c:strRef>
          </c:cat>
          <c:val>
            <c:numRef>
              <c:f>Sheet1!$C$2:$C$9</c:f>
              <c:numCache>
                <c:formatCode>General</c:formatCode>
                <c:ptCount val="8"/>
                <c:pt idx="0">
                  <c:v>11</c:v>
                </c:pt>
                <c:pt idx="1">
                  <c:v>4</c:v>
                </c:pt>
                <c:pt idx="2">
                  <c:v>1</c:v>
                </c:pt>
                <c:pt idx="3">
                  <c:v>0</c:v>
                </c:pt>
                <c:pt idx="4">
                  <c:v>0</c:v>
                </c:pt>
                <c:pt idx="5">
                  <c:v>2</c:v>
                </c:pt>
                <c:pt idx="6">
                  <c:v>0</c:v>
                </c:pt>
                <c:pt idx="7">
                  <c:v>1</c:v>
                </c:pt>
              </c:numCache>
            </c:numRef>
          </c:val>
          <c:extLst>
            <c:ext xmlns:c16="http://schemas.microsoft.com/office/drawing/2014/chart" uri="{C3380CC4-5D6E-409C-BE32-E72D297353CC}">
              <c16:uniqueId val="{00000001-E1A2-458E-801C-93746E734718}"/>
            </c:ext>
          </c:extLst>
        </c:ser>
        <c:ser>
          <c:idx val="2"/>
          <c:order val="2"/>
          <c:tx>
            <c:strRef>
              <c:f>Sheet1!$D$1</c:f>
              <c:strCache>
                <c:ptCount val="1"/>
                <c:pt idx="0">
                  <c:v>8h - 24h</c:v>
                </c:pt>
              </c:strCache>
            </c:strRef>
          </c:tx>
          <c:spPr>
            <a:solidFill>
              <a:schemeClr val="accent3"/>
            </a:solidFill>
            <a:ln>
              <a:noFill/>
            </a:ln>
            <a:effectLst/>
          </c:spPr>
          <c:invertIfNegative val="0"/>
          <c:cat>
            <c:strRef>
              <c:f>Sheet1!$A$2:$A$9</c:f>
              <c:strCache>
                <c:ptCount val="8"/>
                <c:pt idx="0">
                  <c:v>Vodafone Deutschland</c:v>
                </c:pt>
                <c:pt idx="1">
                  <c:v>Telekom-hilft</c:v>
                </c:pt>
                <c:pt idx="2">
                  <c:v>o2 Deutschland</c:v>
                </c:pt>
                <c:pt idx="3">
                  <c:v>Telekom erleben</c:v>
                </c:pt>
                <c:pt idx="4">
                  <c:v>Vodafone 24h Service</c:v>
                </c:pt>
                <c:pt idx="5">
                  <c:v>1&amp;1 DSL &amp; Mobilfunk</c:v>
                </c:pt>
                <c:pt idx="6">
                  <c:v>Unitymedia</c:v>
                </c:pt>
                <c:pt idx="7">
                  <c:v>Unitymedia Hilfe</c:v>
                </c:pt>
              </c:strCache>
            </c:strRef>
          </c:cat>
          <c:val>
            <c:numRef>
              <c:f>Sheet1!$D$2:$D$9</c:f>
              <c:numCache>
                <c:formatCode>General</c:formatCode>
                <c:ptCount val="8"/>
                <c:pt idx="0">
                  <c:v>44</c:v>
                </c:pt>
                <c:pt idx="1">
                  <c:v>9</c:v>
                </c:pt>
                <c:pt idx="2">
                  <c:v>1</c:v>
                </c:pt>
                <c:pt idx="3">
                  <c:v>1</c:v>
                </c:pt>
                <c:pt idx="4">
                  <c:v>0</c:v>
                </c:pt>
                <c:pt idx="5">
                  <c:v>4</c:v>
                </c:pt>
                <c:pt idx="6">
                  <c:v>6</c:v>
                </c:pt>
                <c:pt idx="7">
                  <c:v>6</c:v>
                </c:pt>
              </c:numCache>
            </c:numRef>
          </c:val>
          <c:extLst>
            <c:ext xmlns:c16="http://schemas.microsoft.com/office/drawing/2014/chart" uri="{C3380CC4-5D6E-409C-BE32-E72D297353CC}">
              <c16:uniqueId val="{00000002-E1A2-458E-801C-93746E734718}"/>
            </c:ext>
          </c:extLst>
        </c:ser>
        <c:ser>
          <c:idx val="3"/>
          <c:order val="3"/>
          <c:tx>
            <c:strRef>
              <c:f>Sheet1!$E$1</c:f>
              <c:strCache>
                <c:ptCount val="1"/>
                <c:pt idx="0">
                  <c:v>24h+</c:v>
                </c:pt>
              </c:strCache>
            </c:strRef>
          </c:tx>
          <c:spPr>
            <a:solidFill>
              <a:schemeClr val="accent4"/>
            </a:solidFill>
            <a:ln>
              <a:noFill/>
            </a:ln>
            <a:effectLst/>
          </c:spPr>
          <c:invertIfNegative val="0"/>
          <c:cat>
            <c:strRef>
              <c:f>Sheet1!$A$2:$A$9</c:f>
              <c:strCache>
                <c:ptCount val="8"/>
                <c:pt idx="0">
                  <c:v>Vodafone Deutschland</c:v>
                </c:pt>
                <c:pt idx="1">
                  <c:v>Telekom-hilft</c:v>
                </c:pt>
                <c:pt idx="2">
                  <c:v>o2 Deutschland</c:v>
                </c:pt>
                <c:pt idx="3">
                  <c:v>Telekom erleben</c:v>
                </c:pt>
                <c:pt idx="4">
                  <c:v>Vodafone 24h Service</c:v>
                </c:pt>
                <c:pt idx="5">
                  <c:v>1&amp;1 DSL &amp; Mobilfunk</c:v>
                </c:pt>
                <c:pt idx="6">
                  <c:v>Unitymedia</c:v>
                </c:pt>
                <c:pt idx="7">
                  <c:v>Unitymedia Hilfe</c:v>
                </c:pt>
              </c:strCache>
            </c:strRef>
          </c:cat>
          <c:val>
            <c:numRef>
              <c:f>Sheet1!$E$2:$E$9</c:f>
              <c:numCache>
                <c:formatCode>General</c:formatCode>
                <c:ptCount val="8"/>
                <c:pt idx="0">
                  <c:v>0</c:v>
                </c:pt>
                <c:pt idx="1">
                  <c:v>5</c:v>
                </c:pt>
                <c:pt idx="2">
                  <c:v>0</c:v>
                </c:pt>
                <c:pt idx="3">
                  <c:v>0</c:v>
                </c:pt>
                <c:pt idx="4">
                  <c:v>0</c:v>
                </c:pt>
                <c:pt idx="5">
                  <c:v>2</c:v>
                </c:pt>
                <c:pt idx="6">
                  <c:v>0</c:v>
                </c:pt>
                <c:pt idx="7">
                  <c:v>1</c:v>
                </c:pt>
              </c:numCache>
            </c:numRef>
          </c:val>
          <c:extLst>
            <c:ext xmlns:c16="http://schemas.microsoft.com/office/drawing/2014/chart" uri="{C3380CC4-5D6E-409C-BE32-E72D297353CC}">
              <c16:uniqueId val="{00000003-E1A2-458E-801C-93746E734718}"/>
            </c:ext>
          </c:extLst>
        </c:ser>
        <c:ser>
          <c:idx val="4"/>
          <c:order val="4"/>
          <c:tx>
            <c:strRef>
              <c:f>Sheet1!$F$1</c:f>
              <c:strCache>
                <c:ptCount val="1"/>
                <c:pt idx="0">
                  <c:v>Not responded</c:v>
                </c:pt>
              </c:strCache>
            </c:strRef>
          </c:tx>
          <c:spPr>
            <a:solidFill>
              <a:schemeClr val="accent5"/>
            </a:solidFill>
            <a:ln>
              <a:noFill/>
            </a:ln>
            <a:effectLst/>
          </c:spPr>
          <c:invertIfNegative val="0"/>
          <c:cat>
            <c:strRef>
              <c:f>Sheet1!$A$2:$A$9</c:f>
              <c:strCache>
                <c:ptCount val="8"/>
                <c:pt idx="0">
                  <c:v>Vodafone Deutschland</c:v>
                </c:pt>
                <c:pt idx="1">
                  <c:v>Telekom-hilft</c:v>
                </c:pt>
                <c:pt idx="2">
                  <c:v>o2 Deutschland</c:v>
                </c:pt>
                <c:pt idx="3">
                  <c:v>Telekom erleben</c:v>
                </c:pt>
                <c:pt idx="4">
                  <c:v>Vodafone 24h Service</c:v>
                </c:pt>
                <c:pt idx="5">
                  <c:v>1&amp;1 DSL &amp; Mobilfunk</c:v>
                </c:pt>
                <c:pt idx="6">
                  <c:v>Unitymedia</c:v>
                </c:pt>
                <c:pt idx="7">
                  <c:v>Unitymedia Hilfe</c:v>
                </c:pt>
              </c:strCache>
            </c:strRef>
          </c:cat>
          <c:val>
            <c:numRef>
              <c:f>Sheet1!$F$2:$F$9</c:f>
              <c:numCache>
                <c:formatCode>General</c:formatCode>
                <c:ptCount val="8"/>
                <c:pt idx="0">
                  <c:v>6</c:v>
                </c:pt>
                <c:pt idx="1">
                  <c:v>5</c:v>
                </c:pt>
                <c:pt idx="2">
                  <c:v>1</c:v>
                </c:pt>
                <c:pt idx="3">
                  <c:v>1</c:v>
                </c:pt>
                <c:pt idx="4">
                  <c:v>1</c:v>
                </c:pt>
                <c:pt idx="5">
                  <c:v>3</c:v>
                </c:pt>
                <c:pt idx="6">
                  <c:v>1</c:v>
                </c:pt>
                <c:pt idx="7">
                  <c:v>1</c:v>
                </c:pt>
              </c:numCache>
            </c:numRef>
          </c:val>
          <c:extLst>
            <c:ext xmlns:c16="http://schemas.microsoft.com/office/drawing/2014/chart" uri="{C3380CC4-5D6E-409C-BE32-E72D297353CC}">
              <c16:uniqueId val="{00000004-E1A2-458E-801C-93746E734718}"/>
            </c:ext>
          </c:extLst>
        </c:ser>
        <c:dLbls>
          <c:showLegendKey val="0"/>
          <c:showVal val="0"/>
          <c:showCatName val="0"/>
          <c:showSerName val="0"/>
          <c:showPercent val="0"/>
          <c:showBubbleSize val="0"/>
        </c:dLbls>
        <c:gapWidth val="150"/>
        <c:overlap val="100"/>
        <c:axId val="247336648"/>
        <c:axId val="247336976"/>
      </c:barChart>
      <c:catAx>
        <c:axId val="247336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336976"/>
        <c:crosses val="autoZero"/>
        <c:auto val="1"/>
        <c:lblAlgn val="ctr"/>
        <c:lblOffset val="100"/>
        <c:noMultiLvlLbl val="0"/>
      </c:catAx>
      <c:valAx>
        <c:axId val="247336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33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- 4h</c:v>
                </c:pt>
              </c:strCache>
            </c:strRef>
          </c:tx>
          <c:spPr>
            <a:solidFill>
              <a:schemeClr val="accent1"/>
            </a:solidFill>
            <a:ln>
              <a:noFill/>
            </a:ln>
            <a:effectLst/>
          </c:spPr>
          <c:invertIfNegative val="0"/>
          <c:cat>
            <c:strRef>
              <c:f>Sheet1!$A$2:$A$10</c:f>
              <c:strCache>
                <c:ptCount val="9"/>
                <c:pt idx="0">
                  <c:v>Vodafone 24h Service</c:v>
                </c:pt>
                <c:pt idx="1">
                  <c:v>Vodafone Deutschland</c:v>
                </c:pt>
                <c:pt idx="2">
                  <c:v>Telekom hilft</c:v>
                </c:pt>
                <c:pt idx="3">
                  <c:v>Telekom erleben</c:v>
                </c:pt>
                <c:pt idx="4">
                  <c:v>o2 Deutschland</c:v>
                </c:pt>
                <c:pt idx="5">
                  <c:v>1&amp;1 Deutschland</c:v>
                </c:pt>
                <c:pt idx="6">
                  <c:v>1&amp;1 Service</c:v>
                </c:pt>
                <c:pt idx="7">
                  <c:v>Unitymedia</c:v>
                </c:pt>
                <c:pt idx="8">
                  <c:v>Unitymedia Hilfe</c:v>
                </c:pt>
              </c:strCache>
            </c:strRef>
          </c:cat>
          <c:val>
            <c:numRef>
              <c:f>Sheet1!$B$2:$B$10</c:f>
              <c:numCache>
                <c:formatCode>General</c:formatCode>
                <c:ptCount val="9"/>
                <c:pt idx="0">
                  <c:v>87</c:v>
                </c:pt>
                <c:pt idx="1">
                  <c:v>20</c:v>
                </c:pt>
                <c:pt idx="2">
                  <c:v>56</c:v>
                </c:pt>
                <c:pt idx="3">
                  <c:v>0</c:v>
                </c:pt>
                <c:pt idx="4">
                  <c:v>43</c:v>
                </c:pt>
                <c:pt idx="5">
                  <c:v>0</c:v>
                </c:pt>
                <c:pt idx="6">
                  <c:v>4</c:v>
                </c:pt>
                <c:pt idx="7">
                  <c:v>1</c:v>
                </c:pt>
                <c:pt idx="8">
                  <c:v>45</c:v>
                </c:pt>
              </c:numCache>
            </c:numRef>
          </c:val>
          <c:extLst>
            <c:ext xmlns:c16="http://schemas.microsoft.com/office/drawing/2014/chart" uri="{C3380CC4-5D6E-409C-BE32-E72D297353CC}">
              <c16:uniqueId val="{00000000-808F-481F-AFEE-7BFFD36C399B}"/>
            </c:ext>
          </c:extLst>
        </c:ser>
        <c:ser>
          <c:idx val="1"/>
          <c:order val="1"/>
          <c:tx>
            <c:strRef>
              <c:f>Sheet1!$C$1</c:f>
              <c:strCache>
                <c:ptCount val="1"/>
                <c:pt idx="0">
                  <c:v>4h - 8h</c:v>
                </c:pt>
              </c:strCache>
            </c:strRef>
          </c:tx>
          <c:spPr>
            <a:solidFill>
              <a:schemeClr val="accent2"/>
            </a:solidFill>
            <a:ln>
              <a:noFill/>
            </a:ln>
            <a:effectLst/>
          </c:spPr>
          <c:invertIfNegative val="0"/>
          <c:cat>
            <c:strRef>
              <c:f>Sheet1!$A$2:$A$10</c:f>
              <c:strCache>
                <c:ptCount val="9"/>
                <c:pt idx="0">
                  <c:v>Vodafone 24h Service</c:v>
                </c:pt>
                <c:pt idx="1">
                  <c:v>Vodafone Deutschland</c:v>
                </c:pt>
                <c:pt idx="2">
                  <c:v>Telekom hilft</c:v>
                </c:pt>
                <c:pt idx="3">
                  <c:v>Telekom erleben</c:v>
                </c:pt>
                <c:pt idx="4">
                  <c:v>o2 Deutschland</c:v>
                </c:pt>
                <c:pt idx="5">
                  <c:v>1&amp;1 Deutschland</c:v>
                </c:pt>
                <c:pt idx="6">
                  <c:v>1&amp;1 Service</c:v>
                </c:pt>
                <c:pt idx="7">
                  <c:v>Unitymedia</c:v>
                </c:pt>
                <c:pt idx="8">
                  <c:v>Unitymedia Hilfe</c:v>
                </c:pt>
              </c:strCache>
            </c:strRef>
          </c:cat>
          <c:val>
            <c:numRef>
              <c:f>Sheet1!$C$2:$C$10</c:f>
              <c:numCache>
                <c:formatCode>General</c:formatCode>
                <c:ptCount val="9"/>
                <c:pt idx="0">
                  <c:v>3</c:v>
                </c:pt>
                <c:pt idx="1">
                  <c:v>5</c:v>
                </c:pt>
                <c:pt idx="2">
                  <c:v>12</c:v>
                </c:pt>
                <c:pt idx="3">
                  <c:v>0</c:v>
                </c:pt>
                <c:pt idx="4">
                  <c:v>1</c:v>
                </c:pt>
                <c:pt idx="5">
                  <c:v>0</c:v>
                </c:pt>
                <c:pt idx="6">
                  <c:v>3</c:v>
                </c:pt>
                <c:pt idx="7">
                  <c:v>0</c:v>
                </c:pt>
                <c:pt idx="8">
                  <c:v>5</c:v>
                </c:pt>
              </c:numCache>
            </c:numRef>
          </c:val>
          <c:extLst>
            <c:ext xmlns:c16="http://schemas.microsoft.com/office/drawing/2014/chart" uri="{C3380CC4-5D6E-409C-BE32-E72D297353CC}">
              <c16:uniqueId val="{00000001-808F-481F-AFEE-7BFFD36C399B}"/>
            </c:ext>
          </c:extLst>
        </c:ser>
        <c:ser>
          <c:idx val="2"/>
          <c:order val="2"/>
          <c:tx>
            <c:strRef>
              <c:f>Sheet1!$D$1</c:f>
              <c:strCache>
                <c:ptCount val="1"/>
                <c:pt idx="0">
                  <c:v>8h - 24h</c:v>
                </c:pt>
              </c:strCache>
            </c:strRef>
          </c:tx>
          <c:spPr>
            <a:solidFill>
              <a:schemeClr val="accent3"/>
            </a:solidFill>
            <a:ln>
              <a:noFill/>
            </a:ln>
            <a:effectLst/>
          </c:spPr>
          <c:invertIfNegative val="0"/>
          <c:cat>
            <c:strRef>
              <c:f>Sheet1!$A$2:$A$10</c:f>
              <c:strCache>
                <c:ptCount val="9"/>
                <c:pt idx="0">
                  <c:v>Vodafone 24h Service</c:v>
                </c:pt>
                <c:pt idx="1">
                  <c:v>Vodafone Deutschland</c:v>
                </c:pt>
                <c:pt idx="2">
                  <c:v>Telekom hilft</c:v>
                </c:pt>
                <c:pt idx="3">
                  <c:v>Telekom erleben</c:v>
                </c:pt>
                <c:pt idx="4">
                  <c:v>o2 Deutschland</c:v>
                </c:pt>
                <c:pt idx="5">
                  <c:v>1&amp;1 Deutschland</c:v>
                </c:pt>
                <c:pt idx="6">
                  <c:v>1&amp;1 Service</c:v>
                </c:pt>
                <c:pt idx="7">
                  <c:v>Unitymedia</c:v>
                </c:pt>
                <c:pt idx="8">
                  <c:v>Unitymedia Hilfe</c:v>
                </c:pt>
              </c:strCache>
            </c:strRef>
          </c:cat>
          <c:val>
            <c:numRef>
              <c:f>Sheet1!$D$2:$D$10</c:f>
              <c:numCache>
                <c:formatCode>General</c:formatCode>
                <c:ptCount val="9"/>
                <c:pt idx="0">
                  <c:v>1</c:v>
                </c:pt>
                <c:pt idx="1">
                  <c:v>4</c:v>
                </c:pt>
                <c:pt idx="2">
                  <c:v>26</c:v>
                </c:pt>
                <c:pt idx="3">
                  <c:v>0</c:v>
                </c:pt>
                <c:pt idx="4">
                  <c:v>1</c:v>
                </c:pt>
                <c:pt idx="5">
                  <c:v>1</c:v>
                </c:pt>
                <c:pt idx="6">
                  <c:v>3</c:v>
                </c:pt>
                <c:pt idx="7">
                  <c:v>1</c:v>
                </c:pt>
                <c:pt idx="8">
                  <c:v>14</c:v>
                </c:pt>
              </c:numCache>
            </c:numRef>
          </c:val>
          <c:extLst>
            <c:ext xmlns:c16="http://schemas.microsoft.com/office/drawing/2014/chart" uri="{C3380CC4-5D6E-409C-BE32-E72D297353CC}">
              <c16:uniqueId val="{00000002-808F-481F-AFEE-7BFFD36C399B}"/>
            </c:ext>
          </c:extLst>
        </c:ser>
        <c:ser>
          <c:idx val="3"/>
          <c:order val="3"/>
          <c:tx>
            <c:strRef>
              <c:f>Sheet1!$E$1</c:f>
              <c:strCache>
                <c:ptCount val="1"/>
                <c:pt idx="0">
                  <c:v>24h+</c:v>
                </c:pt>
              </c:strCache>
            </c:strRef>
          </c:tx>
          <c:spPr>
            <a:solidFill>
              <a:schemeClr val="accent4"/>
            </a:solidFill>
            <a:ln>
              <a:noFill/>
            </a:ln>
            <a:effectLst/>
          </c:spPr>
          <c:invertIfNegative val="0"/>
          <c:cat>
            <c:strRef>
              <c:f>Sheet1!$A$2:$A$10</c:f>
              <c:strCache>
                <c:ptCount val="9"/>
                <c:pt idx="0">
                  <c:v>Vodafone 24h Service</c:v>
                </c:pt>
                <c:pt idx="1">
                  <c:v>Vodafone Deutschland</c:v>
                </c:pt>
                <c:pt idx="2">
                  <c:v>Telekom hilft</c:v>
                </c:pt>
                <c:pt idx="3">
                  <c:v>Telekom erleben</c:v>
                </c:pt>
                <c:pt idx="4">
                  <c:v>o2 Deutschland</c:v>
                </c:pt>
                <c:pt idx="5">
                  <c:v>1&amp;1 Deutschland</c:v>
                </c:pt>
                <c:pt idx="6">
                  <c:v>1&amp;1 Service</c:v>
                </c:pt>
                <c:pt idx="7">
                  <c:v>Unitymedia</c:v>
                </c:pt>
                <c:pt idx="8">
                  <c:v>Unitymedia Hilfe</c:v>
                </c:pt>
              </c:strCache>
            </c:strRef>
          </c:cat>
          <c:val>
            <c:numRef>
              <c:f>Sheet1!$E$2:$E$10</c:f>
              <c:numCache>
                <c:formatCode>General</c:formatCode>
                <c:ptCount val="9"/>
                <c:pt idx="0">
                  <c:v>0</c:v>
                </c:pt>
                <c:pt idx="1">
                  <c:v>0</c:v>
                </c:pt>
                <c:pt idx="2">
                  <c:v>3</c:v>
                </c:pt>
                <c:pt idx="3">
                  <c:v>0</c:v>
                </c:pt>
                <c:pt idx="4">
                  <c:v>1</c:v>
                </c:pt>
                <c:pt idx="5">
                  <c:v>0</c:v>
                </c:pt>
                <c:pt idx="6">
                  <c:v>10</c:v>
                </c:pt>
                <c:pt idx="7">
                  <c:v>0</c:v>
                </c:pt>
                <c:pt idx="8">
                  <c:v>1</c:v>
                </c:pt>
              </c:numCache>
            </c:numRef>
          </c:val>
          <c:extLst>
            <c:ext xmlns:c16="http://schemas.microsoft.com/office/drawing/2014/chart" uri="{C3380CC4-5D6E-409C-BE32-E72D297353CC}">
              <c16:uniqueId val="{00000003-808F-481F-AFEE-7BFFD36C399B}"/>
            </c:ext>
          </c:extLst>
        </c:ser>
        <c:ser>
          <c:idx val="4"/>
          <c:order val="4"/>
          <c:tx>
            <c:strRef>
              <c:f>Sheet1!$F$1</c:f>
              <c:strCache>
                <c:ptCount val="1"/>
                <c:pt idx="0">
                  <c:v>Not responded</c:v>
                </c:pt>
              </c:strCache>
            </c:strRef>
          </c:tx>
          <c:spPr>
            <a:solidFill>
              <a:schemeClr val="accent5"/>
            </a:solidFill>
            <a:ln>
              <a:noFill/>
            </a:ln>
            <a:effectLst/>
          </c:spPr>
          <c:invertIfNegative val="0"/>
          <c:cat>
            <c:strRef>
              <c:f>Sheet1!$A$2:$A$10</c:f>
              <c:strCache>
                <c:ptCount val="9"/>
                <c:pt idx="0">
                  <c:v>Vodafone 24h Service</c:v>
                </c:pt>
                <c:pt idx="1">
                  <c:v>Vodafone Deutschland</c:v>
                </c:pt>
                <c:pt idx="2">
                  <c:v>Telekom hilft</c:v>
                </c:pt>
                <c:pt idx="3">
                  <c:v>Telekom erleben</c:v>
                </c:pt>
                <c:pt idx="4">
                  <c:v>o2 Deutschland</c:v>
                </c:pt>
                <c:pt idx="5">
                  <c:v>1&amp;1 Deutschland</c:v>
                </c:pt>
                <c:pt idx="6">
                  <c:v>1&amp;1 Service</c:v>
                </c:pt>
                <c:pt idx="7">
                  <c:v>Unitymedia</c:v>
                </c:pt>
                <c:pt idx="8">
                  <c:v>Unitymedia Hilfe</c:v>
                </c:pt>
              </c:strCache>
            </c:strRef>
          </c:cat>
          <c:val>
            <c:numRef>
              <c:f>Sheet1!$F$2:$F$10</c:f>
              <c:numCache>
                <c:formatCode>General</c:formatCode>
                <c:ptCount val="9"/>
                <c:pt idx="0">
                  <c:v>5</c:v>
                </c:pt>
                <c:pt idx="1">
                  <c:v>10</c:v>
                </c:pt>
                <c:pt idx="2">
                  <c:v>5</c:v>
                </c:pt>
                <c:pt idx="3">
                  <c:v>2</c:v>
                </c:pt>
                <c:pt idx="4">
                  <c:v>0</c:v>
                </c:pt>
                <c:pt idx="5">
                  <c:v>5</c:v>
                </c:pt>
                <c:pt idx="6">
                  <c:v>7</c:v>
                </c:pt>
                <c:pt idx="7">
                  <c:v>8</c:v>
                </c:pt>
                <c:pt idx="8">
                  <c:v>16</c:v>
                </c:pt>
              </c:numCache>
            </c:numRef>
          </c:val>
          <c:extLst>
            <c:ext xmlns:c16="http://schemas.microsoft.com/office/drawing/2014/chart" uri="{C3380CC4-5D6E-409C-BE32-E72D297353CC}">
              <c16:uniqueId val="{00000004-808F-481F-AFEE-7BFFD36C399B}"/>
            </c:ext>
          </c:extLst>
        </c:ser>
        <c:dLbls>
          <c:showLegendKey val="0"/>
          <c:showVal val="0"/>
          <c:showCatName val="0"/>
          <c:showSerName val="0"/>
          <c:showPercent val="0"/>
          <c:showBubbleSize val="0"/>
        </c:dLbls>
        <c:gapWidth val="150"/>
        <c:overlap val="100"/>
        <c:axId val="295933576"/>
        <c:axId val="295935872"/>
      </c:barChart>
      <c:catAx>
        <c:axId val="29593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35872"/>
        <c:crosses val="autoZero"/>
        <c:auto val="1"/>
        <c:lblAlgn val="ctr"/>
        <c:lblOffset val="100"/>
        <c:noMultiLvlLbl val="0"/>
      </c:catAx>
      <c:valAx>
        <c:axId val="295935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93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B1EC-76E2-4730-B848-9032AB46020E}"/>
              </a:ext>
            </a:extLst>
          </p:cNvPr>
          <p:cNvSpPr>
            <a:spLocks noGrp="1"/>
          </p:cNvSpPr>
          <p:nvPr>
            <p:ph type="ctrTitle"/>
          </p:nvPr>
        </p:nvSpPr>
        <p:spPr/>
        <p:txBody>
          <a:bodyPr/>
          <a:lstStyle/>
          <a:p>
            <a:r>
              <a:rPr lang="en-US"/>
              <a:t>Response Time Data</a:t>
            </a:r>
          </a:p>
        </p:txBody>
      </p:sp>
      <p:sp>
        <p:nvSpPr>
          <p:cNvPr id="3" name="Subtitle 2">
            <a:extLst>
              <a:ext uri="{FF2B5EF4-FFF2-40B4-BE49-F238E27FC236}">
                <a16:creationId xmlns:a16="http://schemas.microsoft.com/office/drawing/2014/main" id="{CD3A8173-97CE-4E91-807A-D5BAA851535E}"/>
              </a:ext>
            </a:extLst>
          </p:cNvPr>
          <p:cNvSpPr>
            <a:spLocks noGrp="1"/>
          </p:cNvSpPr>
          <p:nvPr>
            <p:ph type="subTitle" idx="1"/>
          </p:nvPr>
        </p:nvSpPr>
        <p:spPr/>
        <p:txBody>
          <a:bodyPr/>
          <a:lstStyle/>
          <a:p>
            <a:r>
              <a:rPr lang="en-US"/>
              <a:t>Convidera GmbH</a:t>
            </a:r>
          </a:p>
        </p:txBody>
      </p:sp>
    </p:spTree>
    <p:extLst>
      <p:ext uri="{BB962C8B-B14F-4D97-AF65-F5344CB8AC3E}">
        <p14:creationId xmlns:p14="http://schemas.microsoft.com/office/powerpoint/2010/main" val="4140736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30425-B461-40F1-B3C0-1B07A27C42E4}"/>
              </a:ext>
            </a:extLst>
          </p:cNvPr>
          <p:cNvSpPr>
            <a:spLocks noGrp="1"/>
          </p:cNvSpPr>
          <p:nvPr>
            <p:ph type="title"/>
          </p:nvPr>
        </p:nvSpPr>
        <p:spPr/>
        <p:txBody>
          <a:bodyPr/>
          <a:lstStyle/>
          <a:p>
            <a:r>
              <a:rPr lang="en-US"/>
              <a:t>Facebook FB User Questions Custom Respond Rates | Service Slide WR</a:t>
            </a:r>
          </a:p>
        </p:txBody>
      </p:sp>
      <p:graphicFrame>
        <p:nvGraphicFramePr>
          <p:cNvPr id="6" name="Chart Placeholder 5">
            <a:extLst>
              <a:ext uri="{FF2B5EF4-FFF2-40B4-BE49-F238E27FC236}">
                <a16:creationId xmlns:a16="http://schemas.microsoft.com/office/drawing/2014/main" id="{6CDE99E0-0EA1-4344-9E9B-F91D4CFCF091}"/>
              </a:ext>
            </a:extLst>
          </p:cNvPr>
          <p:cNvGraphicFramePr>
            <a:graphicFrameLocks noGrp="1"/>
          </p:cNvGraphicFramePr>
          <p:nvPr>
            <p:ph type="chart" sz="quarter" idx="13"/>
            <p:extLst>
              <p:ext uri="{D42A27DB-BD31-4B8C-83A1-F6EECF244321}">
                <p14:modId xmlns:p14="http://schemas.microsoft.com/office/powerpoint/2010/main" val="2437908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BB4F36-4770-4BF3-868D-FFA521FF38DF}"/>
              </a:ext>
            </a:extLst>
          </p:cNvPr>
          <p:cNvSpPr>
            <a:spLocks noGrp="1"/>
          </p:cNvSpPr>
          <p:nvPr>
            <p:ph type="body" sz="quarter" idx="14"/>
          </p:nvPr>
        </p:nvSpPr>
        <p:spPr/>
        <p:txBody>
          <a:bodyPr/>
          <a:lstStyle/>
          <a:p>
            <a:r>
              <a:rPr lang="en-US"/>
              <a:t>27.01.2020 - 02.02.2020</a:t>
            </a:r>
          </a:p>
        </p:txBody>
      </p:sp>
      <p:sp>
        <p:nvSpPr>
          <p:cNvPr id="5" name="Footer Placeholder 4">
            <a:extLst>
              <a:ext uri="{FF2B5EF4-FFF2-40B4-BE49-F238E27FC236}">
                <a16:creationId xmlns:a16="http://schemas.microsoft.com/office/drawing/2014/main" id="{EC701816-5FA9-486D-8F29-067C959B23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658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9F1F-1BBD-4617-8E30-F141FEBC1816}"/>
              </a:ext>
            </a:extLst>
          </p:cNvPr>
          <p:cNvSpPr>
            <a:spLocks noGrp="1"/>
          </p:cNvSpPr>
          <p:nvPr>
            <p:ph type="title"/>
          </p:nvPr>
        </p:nvSpPr>
        <p:spPr/>
        <p:txBody>
          <a:bodyPr/>
          <a:lstStyle/>
          <a:p>
            <a:r>
              <a:rPr lang="en-US"/>
              <a:t>Twitter TW User Questions Custom Respond Rates | Service Slide WR</a:t>
            </a:r>
          </a:p>
        </p:txBody>
      </p:sp>
      <p:graphicFrame>
        <p:nvGraphicFramePr>
          <p:cNvPr id="6" name="Chart Placeholder 5">
            <a:extLst>
              <a:ext uri="{FF2B5EF4-FFF2-40B4-BE49-F238E27FC236}">
                <a16:creationId xmlns:a16="http://schemas.microsoft.com/office/drawing/2014/main" id="{C7003567-0BBE-4607-8115-412C4C992FC1}"/>
              </a:ext>
            </a:extLst>
          </p:cNvPr>
          <p:cNvGraphicFramePr>
            <a:graphicFrameLocks noGrp="1"/>
          </p:cNvGraphicFramePr>
          <p:nvPr>
            <p:ph type="chart" sz="quarter" idx="13"/>
            <p:extLst>
              <p:ext uri="{D42A27DB-BD31-4B8C-83A1-F6EECF244321}">
                <p14:modId xmlns:p14="http://schemas.microsoft.com/office/powerpoint/2010/main" val="367464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30AED-3792-4037-84F8-0DE7943C03F0}"/>
              </a:ext>
            </a:extLst>
          </p:cNvPr>
          <p:cNvSpPr>
            <a:spLocks noGrp="1"/>
          </p:cNvSpPr>
          <p:nvPr>
            <p:ph type="body" sz="quarter" idx="14"/>
          </p:nvPr>
        </p:nvSpPr>
        <p:spPr/>
        <p:txBody>
          <a:bodyPr/>
          <a:lstStyle/>
          <a:p>
            <a:r>
              <a:rPr lang="en-US"/>
              <a:t>27.01.2020 - 02.02.2020</a:t>
            </a:r>
          </a:p>
        </p:txBody>
      </p:sp>
      <p:sp>
        <p:nvSpPr>
          <p:cNvPr id="5" name="Footer Placeholder 4">
            <a:extLst>
              <a:ext uri="{FF2B5EF4-FFF2-40B4-BE49-F238E27FC236}">
                <a16:creationId xmlns:a16="http://schemas.microsoft.com/office/drawing/2014/main" id="{9B6DEEDE-1741-4134-878C-3709C4EEA4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3149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F07D7-C4E9-4ECA-8259-FEDEA77D3119}"/>
              </a:ext>
            </a:extLst>
          </p:cNvPr>
          <p:cNvSpPr>
            <a:spLocks noGrp="1"/>
          </p:cNvSpPr>
          <p:nvPr>
            <p:ph type="title"/>
          </p:nvPr>
        </p:nvSpPr>
        <p:spPr/>
        <p:txBody>
          <a:bodyPr/>
          <a:lstStyle/>
          <a:p>
            <a:r>
              <a:rPr lang="en-US"/>
              <a:t>Twitter Questions Table | Service Slide WR - 1 of 4</a:t>
            </a:r>
          </a:p>
        </p:txBody>
      </p:sp>
      <p:graphicFrame>
        <p:nvGraphicFramePr>
          <p:cNvPr id="5" name="Table Placeholder 4">
            <a:extLst>
              <a:ext uri="{FF2B5EF4-FFF2-40B4-BE49-F238E27FC236}">
                <a16:creationId xmlns:a16="http://schemas.microsoft.com/office/drawing/2014/main" id="{9EE61C33-5131-4806-924B-82232EDC1FC2}"/>
              </a:ext>
            </a:extLst>
          </p:cNvPr>
          <p:cNvGraphicFramePr>
            <a:graphicFrameLocks noGrp="1"/>
          </p:cNvGraphicFramePr>
          <p:nvPr>
            <p:ph type="tbl" sz="quarter" idx="13"/>
            <p:extLst>
              <p:ext uri="{D42A27DB-BD31-4B8C-83A1-F6EECF244321}">
                <p14:modId xmlns:p14="http://schemas.microsoft.com/office/powerpoint/2010/main" val="2261815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7118108"/>
                    </a:ext>
                  </a:extLst>
                </a:gridCol>
                <a:gridCol w="2057400">
                  <a:extLst>
                    <a:ext uri="{9D8B030D-6E8A-4147-A177-3AD203B41FA5}">
                      <a16:colId xmlns:a16="http://schemas.microsoft.com/office/drawing/2014/main" val="3100668300"/>
                    </a:ext>
                  </a:extLst>
                </a:gridCol>
                <a:gridCol w="987552">
                  <a:extLst>
                    <a:ext uri="{9D8B030D-6E8A-4147-A177-3AD203B41FA5}">
                      <a16:colId xmlns:a16="http://schemas.microsoft.com/office/drawing/2014/main" val="2693360098"/>
                    </a:ext>
                  </a:extLst>
                </a:gridCol>
                <a:gridCol w="987552">
                  <a:extLst>
                    <a:ext uri="{9D8B030D-6E8A-4147-A177-3AD203B41FA5}">
                      <a16:colId xmlns:a16="http://schemas.microsoft.com/office/drawing/2014/main" val="125695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09389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@Twitchmeeri - 2020-02-02 22:46:12</a:t>
                      </a:r>
                      <a:r>
                        <a:rPr kumimoji="0" lang="de-DE" sz="1000" b="0" i="0" u="none" strike="noStrike" kern="1200" cap="none" spc="0" normalizeH="0" baseline="0" noProof="0">
                          <a:ln>
                            <a:noFill/>
                          </a:ln>
                          <a:solidFill>
                            <a:prstClr val="black"/>
                          </a:solidFill>
                          <a:effectLst/>
                          <a:uLnTx/>
                          <a:uFillTx/>
                          <a:latin typeface="+mn-lt"/>
                          <a:ea typeface="+mn-ea"/>
                          <a:cs typeface="+mn-cs"/>
                        </a:rPr>
                        <a:t>
 @Telekom_hilft An wen könnte ich mich bei fragen wenden?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407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@1und1</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@user1ger - 2020-02-02 22:38:54</a:t>
                      </a:r>
                      <a:r>
                        <a:rPr kumimoji="0" lang="de-DE" sz="1000" b="0" i="0" u="none" strike="noStrike" kern="1200" cap="none" spc="0" normalizeH="0" baseline="0" noProof="0">
                          <a:ln>
                            <a:noFill/>
                          </a:ln>
                          <a:solidFill>
                            <a:prstClr val="black"/>
                          </a:solidFill>
                          <a:effectLst/>
                          <a:uLnTx/>
                          <a:uFillTx/>
                          <a:latin typeface="+mn-lt"/>
                          <a:ea typeface="+mn-ea"/>
                          <a:cs typeface="+mn-cs"/>
                        </a:rPr>
                        <a:t>
 Wie umgeht man die #DSGVO komplett, wenn man eine ehrliche Aktiengesellschaft wie @1und1 ist? Ganz einfach.. man kr… https://t.co/UgxZWoZVCb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861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@UnitymediaHilfe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@Elera_mortis - 2020-02-02 22:12:00</a:t>
                      </a:r>
                      <a:r>
                        <a:rPr kumimoji="0" lang="de-DE" sz="1000" b="0" i="0" u="none" strike="noStrike" kern="1200" cap="none" spc="0" normalizeH="0" baseline="0" noProof="0">
                          <a:ln>
                            <a:noFill/>
                          </a:ln>
                          <a:solidFill>
                            <a:prstClr val="black"/>
                          </a:solidFill>
                          <a:effectLst/>
                          <a:uLnTx/>
                          <a:uFillTx/>
                          <a:latin typeface="+mn-lt"/>
                          <a:ea typeface="+mn-ea"/>
                          <a:cs typeface="+mn-cs"/>
                        </a:rPr>
                        <a:t>
 @UnitymediaHilfe sind eure geräte eigentlich anfällig für CVE-2019-19494?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13:43:23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957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@snejball - 2020-02-02 21:56:54</a:t>
                      </a:r>
                      <a:r>
                        <a:rPr kumimoji="0" lang="de-DE" sz="1000" b="0" i="0" u="none" strike="noStrike" kern="1200" cap="none" spc="0" normalizeH="0" baseline="0" noProof="0">
                          <a:ln>
                            <a:noFill/>
                          </a:ln>
                          <a:solidFill>
                            <a:prstClr val="black"/>
                          </a:solidFill>
                          <a:effectLst/>
                          <a:uLnTx/>
                          <a:uFillTx/>
                          <a:latin typeface="+mn-lt"/>
                          <a:ea typeface="+mn-ea"/>
                          <a:cs typeface="+mn-cs"/>
                        </a:rPr>
                        <a:t>
 @vodafone_de moin, bekommt man bei Euch als Privatkunde die Möglichkeit für ne statische IP über Kabel?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07:29:15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59190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@Oli1917 - 2020-02-02 21:20:09</a:t>
                      </a:r>
                      <a:r>
                        <a:rPr kumimoji="0" lang="de-DE" sz="1000" b="0" i="0" u="none" strike="noStrike" kern="1200" cap="none" spc="0" normalizeH="0" baseline="0" noProof="0">
                          <a:ln>
                            <a:noFill/>
                          </a:ln>
                          <a:solidFill>
                            <a:prstClr val="black"/>
                          </a:solidFill>
                          <a:effectLst/>
                          <a:uLnTx/>
                          <a:uFillTx/>
                          <a:latin typeface="+mn-lt"/>
                          <a:ea typeface="+mn-ea"/>
                          <a:cs typeface="+mn-cs"/>
                        </a:rPr>
                        <a:t>
 @vodafoneservice also der WhatsApp Service stellt lt. Nachricht seinen Betrieb jetzt ein... kann mir hier jemand helfen?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22:30:02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2182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@theBast1an - 2020-02-02 21:15:11</a:t>
                      </a:r>
                      <a:r>
                        <a:rPr kumimoji="0" lang="de-DE" sz="1000" b="0" i="0" u="none" strike="noStrike" kern="1200" cap="none" spc="0" normalizeH="0" baseline="0" noProof="0">
                          <a:ln>
                            <a:noFill/>
                          </a:ln>
                          <a:solidFill>
                            <a:prstClr val="black"/>
                          </a:solidFill>
                          <a:effectLst/>
                          <a:uLnTx/>
                          <a:uFillTx/>
                          <a:latin typeface="+mn-lt"/>
                          <a:ea typeface="+mn-ea"/>
                          <a:cs typeface="+mn-cs"/>
                        </a:rPr>
                        <a:t>
 @vodafoneservice Hey Leute ist im Raum Lübeck zufällig gerade eine Störung? Ich habe nämlich ständig internetabbrüc… https://t.co/Bm1wMo8OCE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22:46:33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161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@h1dr1_F32 - 2020-02-02 21:01:06</a:t>
                      </a:r>
                      <a:r>
                        <a:rPr kumimoji="0" lang="de-DE" sz="1000" b="0" i="0" u="none" strike="noStrike" kern="1200" cap="none" spc="0" normalizeH="0" baseline="0" noProof="0">
                          <a:ln>
                            <a:noFill/>
                          </a:ln>
                          <a:solidFill>
                            <a:prstClr val="black"/>
                          </a:solidFill>
                          <a:effectLst/>
                          <a:uLnTx/>
                          <a:uFillTx/>
                          <a:latin typeface="+mn-lt"/>
                          <a:ea typeface="+mn-ea"/>
                          <a:cs typeface="+mn-cs"/>
                        </a:rPr>
                        <a:t>
 @Telekom_hilft Wie kann ich dich kontaktieren bzw du mich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21:42:30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7433846"/>
                  </a:ext>
                </a:extLst>
              </a:tr>
            </a:tbl>
          </a:graphicData>
        </a:graphic>
      </p:graphicFrame>
      <p:sp>
        <p:nvSpPr>
          <p:cNvPr id="4" name="Text Placeholder 3">
            <a:extLst>
              <a:ext uri="{FF2B5EF4-FFF2-40B4-BE49-F238E27FC236}">
                <a16:creationId xmlns:a16="http://schemas.microsoft.com/office/drawing/2014/main" id="{B36E1BD8-8694-4B5A-BEDA-5A3672F967CC}"/>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604631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5B311-5192-4760-8E00-75BE0742399C}"/>
              </a:ext>
            </a:extLst>
          </p:cNvPr>
          <p:cNvSpPr>
            <a:spLocks noGrp="1"/>
          </p:cNvSpPr>
          <p:nvPr>
            <p:ph type="title"/>
          </p:nvPr>
        </p:nvSpPr>
        <p:spPr/>
        <p:txBody>
          <a:bodyPr/>
          <a:lstStyle/>
          <a:p>
            <a:r>
              <a:rPr lang="en-US"/>
              <a:t>Twitter Questions Table | Service Slide WR - 2 of 4</a:t>
            </a:r>
          </a:p>
        </p:txBody>
      </p:sp>
      <p:graphicFrame>
        <p:nvGraphicFramePr>
          <p:cNvPr id="5" name="Table Placeholder 4">
            <a:extLst>
              <a:ext uri="{FF2B5EF4-FFF2-40B4-BE49-F238E27FC236}">
                <a16:creationId xmlns:a16="http://schemas.microsoft.com/office/drawing/2014/main" id="{64DB8F3C-C8C3-4399-AB20-C56FF2934415}"/>
              </a:ext>
            </a:extLst>
          </p:cNvPr>
          <p:cNvGraphicFramePr>
            <a:graphicFrameLocks noGrp="1"/>
          </p:cNvGraphicFramePr>
          <p:nvPr>
            <p:ph type="tbl" sz="quarter" idx="13"/>
            <p:extLst>
              <p:ext uri="{D42A27DB-BD31-4B8C-83A1-F6EECF244321}">
                <p14:modId xmlns:p14="http://schemas.microsoft.com/office/powerpoint/2010/main" val="1577676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1765232"/>
                    </a:ext>
                  </a:extLst>
                </a:gridCol>
                <a:gridCol w="2057400">
                  <a:extLst>
                    <a:ext uri="{9D8B030D-6E8A-4147-A177-3AD203B41FA5}">
                      <a16:colId xmlns:a16="http://schemas.microsoft.com/office/drawing/2014/main" val="3300534912"/>
                    </a:ext>
                  </a:extLst>
                </a:gridCol>
                <a:gridCol w="987552">
                  <a:extLst>
                    <a:ext uri="{9D8B030D-6E8A-4147-A177-3AD203B41FA5}">
                      <a16:colId xmlns:a16="http://schemas.microsoft.com/office/drawing/2014/main" val="1148876679"/>
                    </a:ext>
                  </a:extLst>
                </a:gridCol>
                <a:gridCol w="987552">
                  <a:extLst>
                    <a:ext uri="{9D8B030D-6E8A-4147-A177-3AD203B41FA5}">
                      <a16:colId xmlns:a16="http://schemas.microsoft.com/office/drawing/2014/main" val="3328160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75727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@Oli1917 - 2020-02-02 21:00:40</a:t>
                      </a:r>
                      <a:r>
                        <a:rPr kumimoji="0" lang="de-DE" sz="1000" b="0" i="0" u="none" strike="noStrike" kern="1200" cap="none" spc="0" normalizeH="0" baseline="0" noProof="0">
                          <a:ln>
                            <a:noFill/>
                          </a:ln>
                          <a:solidFill>
                            <a:prstClr val="black"/>
                          </a:solidFill>
                          <a:effectLst/>
                          <a:uLnTx/>
                          <a:uFillTx/>
                          <a:latin typeface="+mn-lt"/>
                          <a:ea typeface="+mn-ea"/>
                          <a:cs typeface="+mn-cs"/>
                        </a:rPr>
                        <a:t>
 @vodafoneservice Sind 10 Stunden Wartezeit im WhatsApp Chat normal?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22:30:02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222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@Shinji_NOIR - 2020-02-02 20:57:15</a:t>
                      </a:r>
                      <a:r>
                        <a:rPr kumimoji="0" lang="de-DE" sz="1000" b="0" i="0" u="none" strike="noStrike" kern="1200" cap="none" spc="0" normalizeH="0" baseline="0" noProof="0">
                          <a:ln>
                            <a:noFill/>
                          </a:ln>
                          <a:solidFill>
                            <a:prstClr val="black"/>
                          </a:solidFill>
                          <a:effectLst/>
                          <a:uLnTx/>
                          <a:uFillTx/>
                          <a:latin typeface="+mn-lt"/>
                          <a:ea typeface="+mn-ea"/>
                          <a:cs typeface="+mn-cs"/>
                        </a:rPr>
                        <a:t>
 @Telekom_hilft darf ich fragen ob das Vorgenerierte Texte sind?
denn so wirklich auf mein Text wird da ja nicht dir… https://t.co/HJzO3WAlT4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21:09:32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10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@Telekom_hilft</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@h1dr1_F32 - 2020-02-02 20:43:10</a:t>
                      </a:r>
                      <a:r>
                        <a:rPr kumimoji="0" lang="en-US" sz="1000" b="0" i="0" u="none" strike="noStrike" kern="1200" cap="none" spc="0" normalizeH="0" baseline="0" noProof="0">
                          <a:ln>
                            <a:noFill/>
                          </a:ln>
                          <a:solidFill>
                            <a:prstClr val="black"/>
                          </a:solidFill>
                          <a:effectLst/>
                          <a:uLnTx/>
                          <a:uFillTx/>
                          <a:latin typeface="+mn-lt"/>
                          <a:ea typeface="+mn-ea"/>
                          <a:cs typeface="+mn-cs"/>
                        </a:rPr>
                        <a:t>
 @Telekom_hilft Wann ist später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21:00:31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096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@FrankB1274 - 2020-02-02 20:41:50</a:t>
                      </a:r>
                      <a:r>
                        <a:rPr kumimoji="0" lang="de-DE" sz="1000" b="0" i="0" u="none" strike="noStrike" kern="1200" cap="none" spc="0" normalizeH="0" baseline="0" noProof="0">
                          <a:ln>
                            <a:noFill/>
                          </a:ln>
                          <a:solidFill>
                            <a:prstClr val="black"/>
                          </a:solidFill>
                          <a:effectLst/>
                          <a:uLnTx/>
                          <a:uFillTx/>
                          <a:latin typeface="+mn-lt"/>
                          <a:ea typeface="+mn-ea"/>
                          <a:cs typeface="+mn-cs"/>
                        </a:rPr>
                        <a:t>
 @Telekom_hilft wie kann ich ein eSIM Profil aus meinem Kundencenter löschen? Das Profil ist nicht mehr aktiv, wird aber noch aufgeführt.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701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@Unitymedia</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@ThisIsAviiD - 2020-02-02 20:09:56</a:t>
                      </a:r>
                      <a:r>
                        <a:rPr kumimoji="0" lang="de-DE" sz="1000" b="0" i="0" u="none" strike="noStrike" kern="1200" cap="none" spc="0" normalizeH="0" baseline="0" noProof="0">
                          <a:ln>
                            <a:noFill/>
                          </a:ln>
                          <a:solidFill>
                            <a:prstClr val="black"/>
                          </a:solidFill>
                          <a:effectLst/>
                          <a:uLnTx/>
                          <a:uFillTx/>
                          <a:latin typeface="+mn-lt"/>
                          <a:ea typeface="+mn-ea"/>
                          <a:cs typeface="+mn-cs"/>
                        </a:rPr>
                        <a:t>
 .@Unitymedia kriegt ihr eig irgendwas geschissen ihr?? drecks Anbieter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11:27:24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40703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@HashtagChris - 2020-02-02 19:58:54</a:t>
                      </a:r>
                      <a:r>
                        <a:rPr kumimoji="0" lang="de-DE" sz="1000" b="0" i="0" u="none" strike="noStrike" kern="1200" cap="none" spc="0" normalizeH="0" baseline="0" noProof="0">
                          <a:ln>
                            <a:noFill/>
                          </a:ln>
                          <a:solidFill>
                            <a:prstClr val="black"/>
                          </a:solidFill>
                          <a:effectLst/>
                          <a:uLnTx/>
                          <a:uFillTx/>
                          <a:latin typeface="+mn-lt"/>
                          <a:ea typeface="+mn-ea"/>
                          <a:cs typeface="+mn-cs"/>
                        </a:rPr>
                        <a:t>
 @Telekom_hilft Guten Abend, die aktuelle sim wird dann nicht mehr gebraucht. Wohin sende ich die Kündigung bitte?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20:16:43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415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@telekomerleben</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@Distel30540276 - 2020-02-02 19:37:08</a:t>
                      </a:r>
                      <a:r>
                        <a:rPr kumimoji="0" lang="de-DE" sz="1000" b="0" i="0" u="none" strike="noStrike" kern="1200" cap="none" spc="0" normalizeH="0" baseline="0" noProof="0">
                          <a:ln>
                            <a:noFill/>
                          </a:ln>
                          <a:solidFill>
                            <a:prstClr val="black"/>
                          </a:solidFill>
                          <a:effectLst/>
                          <a:uLnTx/>
                          <a:uFillTx/>
                          <a:latin typeface="+mn-lt"/>
                          <a:ea typeface="+mn-ea"/>
                          <a:cs typeface="+mn-cs"/>
                        </a:rPr>
                        <a:t>
 @telekomerleben Ist es Zufall, dass auf dem Bild/Foto zwei asiatisch anmutende Personen sind? #5G und Huawai.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1771114"/>
                  </a:ext>
                </a:extLst>
              </a:tr>
            </a:tbl>
          </a:graphicData>
        </a:graphic>
      </p:graphicFrame>
      <p:sp>
        <p:nvSpPr>
          <p:cNvPr id="4" name="Text Placeholder 3">
            <a:extLst>
              <a:ext uri="{FF2B5EF4-FFF2-40B4-BE49-F238E27FC236}">
                <a16:creationId xmlns:a16="http://schemas.microsoft.com/office/drawing/2014/main" id="{4B3D8243-9499-42DE-9A13-09720B69AA17}"/>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2870875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46F75-7985-4CC4-B282-E18EB37D7D70}"/>
              </a:ext>
            </a:extLst>
          </p:cNvPr>
          <p:cNvSpPr>
            <a:spLocks noGrp="1"/>
          </p:cNvSpPr>
          <p:nvPr>
            <p:ph type="title"/>
          </p:nvPr>
        </p:nvSpPr>
        <p:spPr/>
        <p:txBody>
          <a:bodyPr/>
          <a:lstStyle/>
          <a:p>
            <a:r>
              <a:rPr lang="en-US"/>
              <a:t>Twitter Questions Table | Service Slide WR - 3 of 4</a:t>
            </a:r>
          </a:p>
        </p:txBody>
      </p:sp>
      <p:graphicFrame>
        <p:nvGraphicFramePr>
          <p:cNvPr id="5" name="Table Placeholder 4">
            <a:extLst>
              <a:ext uri="{FF2B5EF4-FFF2-40B4-BE49-F238E27FC236}">
                <a16:creationId xmlns:a16="http://schemas.microsoft.com/office/drawing/2014/main" id="{2170316D-F77F-44B5-A7AE-F0B377448CFD}"/>
              </a:ext>
            </a:extLst>
          </p:cNvPr>
          <p:cNvGraphicFramePr>
            <a:graphicFrameLocks noGrp="1"/>
          </p:cNvGraphicFramePr>
          <p:nvPr>
            <p:ph type="tbl" sz="quarter" idx="13"/>
            <p:extLst>
              <p:ext uri="{D42A27DB-BD31-4B8C-83A1-F6EECF244321}">
                <p14:modId xmlns:p14="http://schemas.microsoft.com/office/powerpoint/2010/main" val="17866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897294"/>
                    </a:ext>
                  </a:extLst>
                </a:gridCol>
                <a:gridCol w="2057400">
                  <a:extLst>
                    <a:ext uri="{9D8B030D-6E8A-4147-A177-3AD203B41FA5}">
                      <a16:colId xmlns:a16="http://schemas.microsoft.com/office/drawing/2014/main" val="4017722751"/>
                    </a:ext>
                  </a:extLst>
                </a:gridCol>
                <a:gridCol w="987552">
                  <a:extLst>
                    <a:ext uri="{9D8B030D-6E8A-4147-A177-3AD203B41FA5}">
                      <a16:colId xmlns:a16="http://schemas.microsoft.com/office/drawing/2014/main" val="1233619051"/>
                    </a:ext>
                  </a:extLst>
                </a:gridCol>
                <a:gridCol w="987552">
                  <a:extLst>
                    <a:ext uri="{9D8B030D-6E8A-4147-A177-3AD203B41FA5}">
                      <a16:colId xmlns:a16="http://schemas.microsoft.com/office/drawing/2014/main" val="244005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36025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@littlelizardy - 2020-02-02 19:17:58</a:t>
                      </a:r>
                      <a:r>
                        <a:rPr kumimoji="0" lang="de-DE" sz="1000" b="0" i="0" u="none" strike="noStrike" kern="1200" cap="none" spc="0" normalizeH="0" baseline="0" noProof="0">
                          <a:ln>
                            <a:noFill/>
                          </a:ln>
                          <a:solidFill>
                            <a:prstClr val="black"/>
                          </a:solidFill>
                          <a:effectLst/>
                          <a:uLnTx/>
                          <a:uFillTx/>
                          <a:latin typeface="+mn-lt"/>
                          <a:ea typeface="+mn-ea"/>
                          <a:cs typeface="+mn-cs"/>
                        </a:rPr>
                        <a:t>
 @Telekom_hilft Wie/wo kann ich die Hand heben, um mich für schnelles Internet am neuen Wohnort „anzumelden“? Funfak… https://t.co/iECl5Bs5JC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10:30:22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01597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@Sveniano - 2020-02-02 18:12:39</a:t>
                      </a:r>
                      <a:r>
                        <a:rPr kumimoji="0" lang="de-DE" sz="1000" b="0" i="0" u="none" strike="noStrike" kern="1200" cap="none" spc="0" normalizeH="0" baseline="0" noProof="0">
                          <a:ln>
                            <a:noFill/>
                          </a:ln>
                          <a:solidFill>
                            <a:prstClr val="black"/>
                          </a:solidFill>
                          <a:effectLst/>
                          <a:uLnTx/>
                          <a:uFillTx/>
                          <a:latin typeface="+mn-lt"/>
                          <a:ea typeface="+mn-ea"/>
                          <a:cs typeface="+mn-cs"/>
                        </a:rPr>
                        <a:t>
 @vodafoneservice euer Netz ist in 46325 Borken leider sehr langsam, wird es hier noch einen Ausbau geben? https://t.co/3R6LP2fplH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18:34:41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6137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@max_matthies - 2020-02-02 17:54:13</a:t>
                      </a:r>
                      <a:r>
                        <a:rPr kumimoji="0" lang="de-DE" sz="1000" b="0" i="0" u="none" strike="noStrike" kern="1200" cap="none" spc="0" normalizeH="0" baseline="0" noProof="0">
                          <a:ln>
                            <a:noFill/>
                          </a:ln>
                          <a:solidFill>
                            <a:prstClr val="black"/>
                          </a:solidFill>
                          <a:effectLst/>
                          <a:uLnTx/>
                          <a:uFillTx/>
                          <a:latin typeface="+mn-lt"/>
                          <a:ea typeface="+mn-ea"/>
                          <a:cs typeface="+mn-cs"/>
                        </a:rPr>
                        <a:t>
 @Telekom_hilft Genau, anderes geht es immer noch nicht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0002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@max_matthies - 2020-02-02 17:48:51</a:t>
                      </a:r>
                      <a:r>
                        <a:rPr kumimoji="0" lang="de-DE" sz="1000" b="0" i="0" u="none" strike="noStrike" kern="1200" cap="none" spc="0" normalizeH="0" baseline="0" noProof="0">
                          <a:ln>
                            <a:noFill/>
                          </a:ln>
                          <a:solidFill>
                            <a:prstClr val="black"/>
                          </a:solidFill>
                          <a:effectLst/>
                          <a:uLnTx/>
                          <a:uFillTx/>
                          <a:latin typeface="+mn-lt"/>
                          <a:ea typeface="+mn-ea"/>
                          <a:cs typeface="+mn-cs"/>
                        </a:rPr>
                        <a:t>
 @Telekom_hilft Okay, du weißt worum es geht?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653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@_ace_oneseven_ - 2020-02-02 17:38:42</a:t>
                      </a:r>
                      <a:r>
                        <a:rPr kumimoji="0" lang="de-DE" sz="1000" b="0" i="0" u="none" strike="noStrike" kern="1200" cap="none" spc="0" normalizeH="0" baseline="0" noProof="0">
                          <a:ln>
                            <a:noFill/>
                          </a:ln>
                          <a:solidFill>
                            <a:prstClr val="black"/>
                          </a:solidFill>
                          <a:effectLst/>
                          <a:uLnTx/>
                          <a:uFillTx/>
                          <a:latin typeface="+mn-lt"/>
                          <a:ea typeface="+mn-ea"/>
                          <a:cs typeface="+mn-cs"/>
                        </a:rPr>
                        <a:t>
 @vodafoneservice und 2. Frage, was passiert mit den Abgebrochenen Bestellungen, können die Storniert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6153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@_ace_oneseven_ - 2020-02-02 17:36:35</a:t>
                      </a:r>
                      <a:r>
                        <a:rPr kumimoji="0" lang="de-DE" sz="1000" b="0" i="0" u="none" strike="noStrike" kern="1200" cap="none" spc="0" normalizeH="0" baseline="0" noProof="0">
                          <a:ln>
                            <a:noFill/>
                          </a:ln>
                          <a:solidFill>
                            <a:prstClr val="black"/>
                          </a:solidFill>
                          <a:effectLst/>
                          <a:uLnTx/>
                          <a:uFillTx/>
                          <a:latin typeface="+mn-lt"/>
                          <a:ea typeface="+mn-ea"/>
                          <a:cs typeface="+mn-cs"/>
                        </a:rPr>
                        <a:t>
 @vodafoneservice Liegen bei der Zahlung von Hotspottickets aktuell Probleme Vor? Kann kein Hotspotticket kaufen, we… https://t.co/bnlSBrO2TI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17:59:15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4515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@aurora_blau - 2020-02-02 17:23:06</a:t>
                      </a:r>
                      <a:r>
                        <a:rPr kumimoji="0" lang="de-DE" sz="1000" b="0" i="0" u="none" strike="noStrike" kern="1200" cap="none" spc="0" normalizeH="0" baseline="0" noProof="0">
                          <a:ln>
                            <a:noFill/>
                          </a:ln>
                          <a:solidFill>
                            <a:prstClr val="black"/>
                          </a:solidFill>
                          <a:effectLst/>
                          <a:uLnTx/>
                          <a:uFillTx/>
                          <a:latin typeface="+mn-lt"/>
                          <a:ea typeface="+mn-ea"/>
                          <a:cs typeface="+mn-cs"/>
                        </a:rPr>
                        <a:t>
 Ich habe seit Mittwoch ständig für mehrere Stunden kein Internet. Wird daran schon gearbeitet? PLZ 96050 @Telekom_hilft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16200937"/>
                  </a:ext>
                </a:extLst>
              </a:tr>
            </a:tbl>
          </a:graphicData>
        </a:graphic>
      </p:graphicFrame>
      <p:sp>
        <p:nvSpPr>
          <p:cNvPr id="4" name="Text Placeholder 3">
            <a:extLst>
              <a:ext uri="{FF2B5EF4-FFF2-40B4-BE49-F238E27FC236}">
                <a16:creationId xmlns:a16="http://schemas.microsoft.com/office/drawing/2014/main" id="{52C5F5D3-21C6-426A-A75E-DA4595441ACF}"/>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4046725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F7E22-47F3-45B7-B853-32098AB37669}"/>
              </a:ext>
            </a:extLst>
          </p:cNvPr>
          <p:cNvSpPr>
            <a:spLocks noGrp="1"/>
          </p:cNvSpPr>
          <p:nvPr>
            <p:ph type="title"/>
          </p:nvPr>
        </p:nvSpPr>
        <p:spPr/>
        <p:txBody>
          <a:bodyPr/>
          <a:lstStyle/>
          <a:p>
            <a:r>
              <a:rPr lang="en-US"/>
              <a:t>Twitter Questions Table | Service Slide WR - 4 of 4</a:t>
            </a:r>
          </a:p>
        </p:txBody>
      </p:sp>
      <p:graphicFrame>
        <p:nvGraphicFramePr>
          <p:cNvPr id="5" name="Table Placeholder 4">
            <a:extLst>
              <a:ext uri="{FF2B5EF4-FFF2-40B4-BE49-F238E27FC236}">
                <a16:creationId xmlns:a16="http://schemas.microsoft.com/office/drawing/2014/main" id="{D7F7FD49-E941-43E2-B20A-1878D30C8EE6}"/>
              </a:ext>
            </a:extLst>
          </p:cNvPr>
          <p:cNvGraphicFramePr>
            <a:graphicFrameLocks noGrp="1"/>
          </p:cNvGraphicFramePr>
          <p:nvPr>
            <p:ph type="tbl" sz="quarter" idx="13"/>
            <p:extLst>
              <p:ext uri="{D42A27DB-BD31-4B8C-83A1-F6EECF244321}">
                <p14:modId xmlns:p14="http://schemas.microsoft.com/office/powerpoint/2010/main" val="93196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9288435"/>
                    </a:ext>
                  </a:extLst>
                </a:gridCol>
                <a:gridCol w="2057400">
                  <a:extLst>
                    <a:ext uri="{9D8B030D-6E8A-4147-A177-3AD203B41FA5}">
                      <a16:colId xmlns:a16="http://schemas.microsoft.com/office/drawing/2014/main" val="2226684832"/>
                    </a:ext>
                  </a:extLst>
                </a:gridCol>
                <a:gridCol w="987552">
                  <a:extLst>
                    <a:ext uri="{9D8B030D-6E8A-4147-A177-3AD203B41FA5}">
                      <a16:colId xmlns:a16="http://schemas.microsoft.com/office/drawing/2014/main" val="3674665535"/>
                    </a:ext>
                  </a:extLst>
                </a:gridCol>
                <a:gridCol w="987552">
                  <a:extLst>
                    <a:ext uri="{9D8B030D-6E8A-4147-A177-3AD203B41FA5}">
                      <a16:colId xmlns:a16="http://schemas.microsoft.com/office/drawing/2014/main" val="119458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25326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@UnitymediaHilfe</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@vsmoljaninov - 2020-02-02 17:22:21</a:t>
                      </a:r>
                      <a:r>
                        <a:rPr kumimoji="0" lang="en-US" sz="1000" b="0" i="0" u="none" strike="noStrike" kern="1200" cap="none" spc="0" normalizeH="0" baseline="0" noProof="0">
                          <a:ln>
                            <a:noFill/>
                          </a:ln>
                          <a:solidFill>
                            <a:prstClr val="black"/>
                          </a:solidFill>
                          <a:effectLst/>
                          <a:uLnTx/>
                          <a:uFillTx/>
                          <a:latin typeface="+mn-lt"/>
                          <a:ea typeface="+mn-ea"/>
                          <a:cs typeface="+mn-cs"/>
                        </a:rPr>
                        <a:t>
 @UnitymediaHilfe und? Any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805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@JakeeYeXe - 2020-02-02 17:17:56</a:t>
                      </a:r>
                      <a:r>
                        <a:rPr kumimoji="0" lang="de-DE" sz="1000" b="0" i="0" u="none" strike="noStrike" kern="1200" cap="none" spc="0" normalizeH="0" baseline="0" noProof="0">
                          <a:ln>
                            <a:noFill/>
                          </a:ln>
                          <a:solidFill>
                            <a:prstClr val="black"/>
                          </a:solidFill>
                          <a:effectLst/>
                          <a:uLnTx/>
                          <a:uFillTx/>
                          <a:latin typeface="+mn-lt"/>
                          <a:ea typeface="+mn-ea"/>
                          <a:cs typeface="+mn-cs"/>
                        </a:rPr>
                        <a:t>
 @Telekom_hilft also nicht zu wissen wieso 4 stunden nix ging find ich jetzt nicht so beruhigend?!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22:38:54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917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@vodafone_de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@Amarouk_Rex - 2020-02-02 17:01:38</a:t>
                      </a:r>
                      <a:r>
                        <a:rPr kumimoji="0" lang="de-DE" sz="1000" b="0" i="0" u="none" strike="noStrike" kern="1200" cap="none" spc="0" normalizeH="0" baseline="0" noProof="0">
                          <a:ln>
                            <a:noFill/>
                          </a:ln>
                          <a:solidFill>
                            <a:prstClr val="black"/>
                          </a:solidFill>
                          <a:effectLst/>
                          <a:uLnTx/>
                          <a:uFillTx/>
                          <a:latin typeface="+mn-lt"/>
                          <a:ea typeface="+mn-ea"/>
                          <a:cs typeface="+mn-cs"/>
                        </a:rPr>
                        <a:t>
 @vodafone_de Jetzt wollt ihr mich veralbern oder?
Ein Ping von 285 und nur 8Mbit/s?
Da, bitte und nein, ihr könnt a… https://t.co/R5Irl6jeP2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8127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@Telekom_hilft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@Player768 - 2020-02-02 16:57:31</a:t>
                      </a:r>
                      <a:r>
                        <a:rPr kumimoji="0" lang="de-DE" sz="1000" b="0" i="0" u="none" strike="noStrike" kern="1200" cap="none" spc="0" normalizeH="0" baseline="0" noProof="0">
                          <a:ln>
                            <a:noFill/>
                          </a:ln>
                          <a:solidFill>
                            <a:prstClr val="black"/>
                          </a:solidFill>
                          <a:effectLst/>
                          <a:uLnTx/>
                          <a:uFillTx/>
                          <a:latin typeface="+mn-lt"/>
                          <a:ea typeface="+mn-ea"/>
                          <a:cs typeface="+mn-cs"/>
                        </a:rPr>
                        <a:t>
 @Telekom_hilft Das soll jetzt nicht gemein sein aber was können sie anders als ihre Kollegen mit denen wir sonst Telefonieren?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17:13:06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63698649"/>
                  </a:ext>
                </a:extLst>
              </a:tr>
            </a:tbl>
          </a:graphicData>
        </a:graphic>
      </p:graphicFrame>
      <p:sp>
        <p:nvSpPr>
          <p:cNvPr id="4" name="Text Placeholder 3">
            <a:extLst>
              <a:ext uri="{FF2B5EF4-FFF2-40B4-BE49-F238E27FC236}">
                <a16:creationId xmlns:a16="http://schemas.microsoft.com/office/drawing/2014/main" id="{436FB1D8-5440-46BF-BBDC-7975802FC909}"/>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875307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3CAB-DEA0-4CC0-9FDE-7BF7172C1FEE}"/>
              </a:ext>
            </a:extLst>
          </p:cNvPr>
          <p:cNvSpPr>
            <a:spLocks noGrp="1"/>
          </p:cNvSpPr>
          <p:nvPr>
            <p:ph type="title"/>
          </p:nvPr>
        </p:nvSpPr>
        <p:spPr/>
        <p:txBody>
          <a:bodyPr/>
          <a:lstStyle/>
          <a:p>
            <a:r>
              <a:rPr lang="en-US"/>
              <a:t>Facebook User Questions Table | Service Slide WR - 1 of 17</a:t>
            </a:r>
          </a:p>
        </p:txBody>
      </p:sp>
      <p:graphicFrame>
        <p:nvGraphicFramePr>
          <p:cNvPr id="5" name="Table Placeholder 4">
            <a:extLst>
              <a:ext uri="{FF2B5EF4-FFF2-40B4-BE49-F238E27FC236}">
                <a16:creationId xmlns:a16="http://schemas.microsoft.com/office/drawing/2014/main" id="{82BCCDED-6956-4A7C-A448-29B18C907A85}"/>
              </a:ext>
            </a:extLst>
          </p:cNvPr>
          <p:cNvGraphicFramePr>
            <a:graphicFrameLocks noGrp="1"/>
          </p:cNvGraphicFramePr>
          <p:nvPr>
            <p:ph type="tbl" sz="quarter" idx="13"/>
            <p:extLst>
              <p:ext uri="{D42A27DB-BD31-4B8C-83A1-F6EECF244321}">
                <p14:modId xmlns:p14="http://schemas.microsoft.com/office/powerpoint/2010/main" val="58897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28540620"/>
                    </a:ext>
                  </a:extLst>
                </a:gridCol>
                <a:gridCol w="822960">
                  <a:extLst>
                    <a:ext uri="{9D8B030D-6E8A-4147-A177-3AD203B41FA5}">
                      <a16:colId xmlns:a16="http://schemas.microsoft.com/office/drawing/2014/main" val="2505908580"/>
                    </a:ext>
                  </a:extLst>
                </a:gridCol>
                <a:gridCol w="822960">
                  <a:extLst>
                    <a:ext uri="{9D8B030D-6E8A-4147-A177-3AD203B41FA5}">
                      <a16:colId xmlns:a16="http://schemas.microsoft.com/office/drawing/2014/main" val="252131245"/>
                    </a:ext>
                  </a:extLst>
                </a:gridCol>
                <a:gridCol w="822960">
                  <a:extLst>
                    <a:ext uri="{9D8B030D-6E8A-4147-A177-3AD203B41FA5}">
                      <a16:colId xmlns:a16="http://schemas.microsoft.com/office/drawing/2014/main" val="4079519732"/>
                    </a:ext>
                  </a:extLst>
                </a:gridCol>
                <a:gridCol w="822960">
                  <a:extLst>
                    <a:ext uri="{9D8B030D-6E8A-4147-A177-3AD203B41FA5}">
                      <a16:colId xmlns:a16="http://schemas.microsoft.com/office/drawing/2014/main" val="1755806256"/>
                    </a:ext>
                  </a:extLst>
                </a:gridCol>
                <a:gridCol w="822960">
                  <a:extLst>
                    <a:ext uri="{9D8B030D-6E8A-4147-A177-3AD203B41FA5}">
                      <a16:colId xmlns:a16="http://schemas.microsoft.com/office/drawing/2014/main" val="2598507560"/>
                    </a:ext>
                  </a:extLst>
                </a:gridCol>
                <a:gridCol w="576072">
                  <a:extLst>
                    <a:ext uri="{9D8B030D-6E8A-4147-A177-3AD203B41FA5}">
                      <a16:colId xmlns:a16="http://schemas.microsoft.com/office/drawing/2014/main" val="4277121619"/>
                    </a:ext>
                  </a:extLst>
                </a:gridCol>
                <a:gridCol w="822960">
                  <a:extLst>
                    <a:ext uri="{9D8B030D-6E8A-4147-A177-3AD203B41FA5}">
                      <a16:colId xmlns:a16="http://schemas.microsoft.com/office/drawing/2014/main" val="3840148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11117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o2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22:55:41</a:t>
                      </a:r>
                      <a:r>
                        <a:rPr kumimoji="0" lang="de-DE" sz="1000" b="0" i="0" u="none" strike="noStrike" kern="1200" cap="none" spc="0" normalizeH="0" baseline="0" noProof="0">
                          <a:ln>
                            <a:noFill/>
                          </a:ln>
                          <a:solidFill>
                            <a:prstClr val="black"/>
                          </a:solidFill>
                          <a:effectLst/>
                          <a:uLnTx/>
                          <a:uFillTx/>
                          <a:latin typeface="+mn-lt"/>
                          <a:ea typeface="+mn-ea"/>
                          <a:cs typeface="+mn-cs"/>
                        </a:rPr>
                        <a:t>
 Warum funktioniert meine erworbene SIM Karte nicht ? Vertrag sollte ab 1.2 laufen !!
Hab euch auch ne PN geschickt .
Liebe Grüße 
Pia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08:44:25</a:t>
                      </a:r>
                    </a:p>
                  </a:txBody>
                  <a:tcPr/>
                </a:tc>
                <a:extLst>
                  <a:ext uri="{0D108BD9-81ED-4DB2-BD59-A6C34878D82A}">
                    <a16:rowId xmlns:a16="http://schemas.microsoft.com/office/drawing/2014/main" val="160512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22:16:58</a:t>
                      </a:r>
                      <a:r>
                        <a:rPr kumimoji="0" lang="de-DE" sz="1000" b="0" i="0" u="none" strike="noStrike" kern="1200" cap="none" spc="0" normalizeH="0" baseline="0" noProof="0">
                          <a:ln>
                            <a:noFill/>
                          </a:ln>
                          <a:solidFill>
                            <a:prstClr val="black"/>
                          </a:solidFill>
                          <a:effectLst/>
                          <a:uLnTx/>
                          <a:uFillTx/>
                          <a:latin typeface="+mn-lt"/>
                          <a:ea typeface="+mn-ea"/>
                          <a:cs typeface="+mn-cs"/>
                        </a:rPr>
                        <a:t>
 Gestern 40 € Guthaben aufgeladen
22.50 Basispreis
4.99 Tagesflat
3.49 Minus 
Restguthaben : 1 € glatt 
Wie geht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03:49:16</a:t>
                      </a:r>
                    </a:p>
                  </a:txBody>
                  <a:tcPr/>
                </a:tc>
                <a:extLst>
                  <a:ext uri="{0D108BD9-81ED-4DB2-BD59-A6C34878D82A}">
                    <a16:rowId xmlns:a16="http://schemas.microsoft.com/office/drawing/2014/main" val="3713713531"/>
                  </a:ext>
                </a:extLst>
              </a:tr>
            </a:tbl>
          </a:graphicData>
        </a:graphic>
      </p:graphicFrame>
      <p:sp>
        <p:nvSpPr>
          <p:cNvPr id="4" name="Text Placeholder 3">
            <a:extLst>
              <a:ext uri="{FF2B5EF4-FFF2-40B4-BE49-F238E27FC236}">
                <a16:creationId xmlns:a16="http://schemas.microsoft.com/office/drawing/2014/main" id="{14F51362-C904-4028-9AC1-FC6B25E13A2C}"/>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852594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B9A61-A57B-4FAE-AAA6-07FBC82F115A}"/>
              </a:ext>
            </a:extLst>
          </p:cNvPr>
          <p:cNvSpPr>
            <a:spLocks noGrp="1"/>
          </p:cNvSpPr>
          <p:nvPr>
            <p:ph type="title"/>
          </p:nvPr>
        </p:nvSpPr>
        <p:spPr/>
        <p:txBody>
          <a:bodyPr/>
          <a:lstStyle/>
          <a:p>
            <a:r>
              <a:rPr lang="en-US"/>
              <a:t>Facebook User Questions Table | Service Slide WR - 2 of 17</a:t>
            </a:r>
          </a:p>
        </p:txBody>
      </p:sp>
      <p:graphicFrame>
        <p:nvGraphicFramePr>
          <p:cNvPr id="5" name="Table Placeholder 4">
            <a:extLst>
              <a:ext uri="{FF2B5EF4-FFF2-40B4-BE49-F238E27FC236}">
                <a16:creationId xmlns:a16="http://schemas.microsoft.com/office/drawing/2014/main" id="{89F2A40C-AB4F-4AD7-A8AC-B929D469EF78}"/>
              </a:ext>
            </a:extLst>
          </p:cNvPr>
          <p:cNvGraphicFramePr>
            <a:graphicFrameLocks noGrp="1"/>
          </p:cNvGraphicFramePr>
          <p:nvPr>
            <p:ph type="tbl" sz="quarter" idx="13"/>
            <p:extLst>
              <p:ext uri="{D42A27DB-BD31-4B8C-83A1-F6EECF244321}">
                <p14:modId xmlns:p14="http://schemas.microsoft.com/office/powerpoint/2010/main" val="2507857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32318491"/>
                    </a:ext>
                  </a:extLst>
                </a:gridCol>
                <a:gridCol w="822960">
                  <a:extLst>
                    <a:ext uri="{9D8B030D-6E8A-4147-A177-3AD203B41FA5}">
                      <a16:colId xmlns:a16="http://schemas.microsoft.com/office/drawing/2014/main" val="3298146842"/>
                    </a:ext>
                  </a:extLst>
                </a:gridCol>
                <a:gridCol w="822960">
                  <a:extLst>
                    <a:ext uri="{9D8B030D-6E8A-4147-A177-3AD203B41FA5}">
                      <a16:colId xmlns:a16="http://schemas.microsoft.com/office/drawing/2014/main" val="1461740404"/>
                    </a:ext>
                  </a:extLst>
                </a:gridCol>
                <a:gridCol w="822960">
                  <a:extLst>
                    <a:ext uri="{9D8B030D-6E8A-4147-A177-3AD203B41FA5}">
                      <a16:colId xmlns:a16="http://schemas.microsoft.com/office/drawing/2014/main" val="1903055675"/>
                    </a:ext>
                  </a:extLst>
                </a:gridCol>
                <a:gridCol w="822960">
                  <a:extLst>
                    <a:ext uri="{9D8B030D-6E8A-4147-A177-3AD203B41FA5}">
                      <a16:colId xmlns:a16="http://schemas.microsoft.com/office/drawing/2014/main" val="1462260106"/>
                    </a:ext>
                  </a:extLst>
                </a:gridCol>
                <a:gridCol w="822960">
                  <a:extLst>
                    <a:ext uri="{9D8B030D-6E8A-4147-A177-3AD203B41FA5}">
                      <a16:colId xmlns:a16="http://schemas.microsoft.com/office/drawing/2014/main" val="753606954"/>
                    </a:ext>
                  </a:extLst>
                </a:gridCol>
                <a:gridCol w="576072">
                  <a:extLst>
                    <a:ext uri="{9D8B030D-6E8A-4147-A177-3AD203B41FA5}">
                      <a16:colId xmlns:a16="http://schemas.microsoft.com/office/drawing/2014/main" val="3897399611"/>
                    </a:ext>
                  </a:extLst>
                </a:gridCol>
                <a:gridCol w="822960">
                  <a:extLst>
                    <a:ext uri="{9D8B030D-6E8A-4147-A177-3AD203B41FA5}">
                      <a16:colId xmlns:a16="http://schemas.microsoft.com/office/drawing/2014/main" val="2478687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9719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20:38:28</a:t>
                      </a:r>
                      <a:r>
                        <a:rPr kumimoji="0" lang="de-DE" sz="1000" b="0" i="0" u="none" strike="noStrike" kern="1200" cap="none" spc="0" normalizeH="0" baseline="0" noProof="0">
                          <a:ln>
                            <a:noFill/>
                          </a:ln>
                          <a:solidFill>
                            <a:prstClr val="black"/>
                          </a:solidFill>
                          <a:effectLst/>
                          <a:uLnTx/>
                          <a:uFillTx/>
                          <a:latin typeface="+mn-lt"/>
                          <a:ea typeface="+mn-ea"/>
                          <a:cs typeface="+mn-cs"/>
                        </a:rPr>
                        <a:t>
 immer wieder lustig mit eurer Hotline...
Hab gerade angerufen, weil seit der letzten Vertragsumstellung mein DynDNS nicht mehr funktioniert was offensichtlich an der Verwendung von DS-Lite liegt. Mit IPv6 kann nunmal VPN oder DynDNS (noch) nicht viel anfangen. Das hab ich die Kollegin auch gleich gefragt, ob es daran liegen kann. Antwort: äh, ich glaub nicht. Sie muss sich das anschauen. Dann ohne Übertreibung (!) 1 Minute totenstille und dann ich: "Na, schon was gefunden?"
Antwort: Nein, das muss sich eine nachfolgende Abteilung anschauen. Die melden sich dann bei Ihnen. Noch einen schönen Sonntag. 
DANKE fürs Gespräch!!!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03:45:41</a:t>
                      </a:r>
                    </a:p>
                  </a:txBody>
                  <a:tcPr/>
                </a:tc>
                <a:extLst>
                  <a:ext uri="{0D108BD9-81ED-4DB2-BD59-A6C34878D82A}">
                    <a16:rowId xmlns:a16="http://schemas.microsoft.com/office/drawing/2014/main" val="1317252866"/>
                  </a:ext>
                </a:extLst>
              </a:tr>
            </a:tbl>
          </a:graphicData>
        </a:graphic>
      </p:graphicFrame>
      <p:sp>
        <p:nvSpPr>
          <p:cNvPr id="4" name="Text Placeholder 3">
            <a:extLst>
              <a:ext uri="{FF2B5EF4-FFF2-40B4-BE49-F238E27FC236}">
                <a16:creationId xmlns:a16="http://schemas.microsoft.com/office/drawing/2014/main" id="{0BC61173-7FBD-4E87-8617-7D956D08E273}"/>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829508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AFCDB-D28C-475F-AD7C-27C7D32CCF11}"/>
              </a:ext>
            </a:extLst>
          </p:cNvPr>
          <p:cNvSpPr>
            <a:spLocks noGrp="1"/>
          </p:cNvSpPr>
          <p:nvPr>
            <p:ph type="title"/>
          </p:nvPr>
        </p:nvSpPr>
        <p:spPr/>
        <p:txBody>
          <a:bodyPr/>
          <a:lstStyle/>
          <a:p>
            <a:r>
              <a:rPr lang="en-US"/>
              <a:t>Facebook User Questions Table | Service Slide WR - 3 of 17</a:t>
            </a:r>
          </a:p>
        </p:txBody>
      </p:sp>
      <p:graphicFrame>
        <p:nvGraphicFramePr>
          <p:cNvPr id="5" name="Table Placeholder 4">
            <a:extLst>
              <a:ext uri="{FF2B5EF4-FFF2-40B4-BE49-F238E27FC236}">
                <a16:creationId xmlns:a16="http://schemas.microsoft.com/office/drawing/2014/main" id="{B819D875-3ECB-406A-ADE5-91B39C495A35}"/>
              </a:ext>
            </a:extLst>
          </p:cNvPr>
          <p:cNvGraphicFramePr>
            <a:graphicFrameLocks noGrp="1"/>
          </p:cNvGraphicFramePr>
          <p:nvPr>
            <p:ph type="tbl" sz="quarter" idx="13"/>
            <p:extLst>
              <p:ext uri="{D42A27DB-BD31-4B8C-83A1-F6EECF244321}">
                <p14:modId xmlns:p14="http://schemas.microsoft.com/office/powerpoint/2010/main" val="4063016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27494974"/>
                    </a:ext>
                  </a:extLst>
                </a:gridCol>
                <a:gridCol w="822960">
                  <a:extLst>
                    <a:ext uri="{9D8B030D-6E8A-4147-A177-3AD203B41FA5}">
                      <a16:colId xmlns:a16="http://schemas.microsoft.com/office/drawing/2014/main" val="3499130538"/>
                    </a:ext>
                  </a:extLst>
                </a:gridCol>
                <a:gridCol w="822960">
                  <a:extLst>
                    <a:ext uri="{9D8B030D-6E8A-4147-A177-3AD203B41FA5}">
                      <a16:colId xmlns:a16="http://schemas.microsoft.com/office/drawing/2014/main" val="2227232999"/>
                    </a:ext>
                  </a:extLst>
                </a:gridCol>
                <a:gridCol w="822960">
                  <a:extLst>
                    <a:ext uri="{9D8B030D-6E8A-4147-A177-3AD203B41FA5}">
                      <a16:colId xmlns:a16="http://schemas.microsoft.com/office/drawing/2014/main" val="1970092102"/>
                    </a:ext>
                  </a:extLst>
                </a:gridCol>
                <a:gridCol w="822960">
                  <a:extLst>
                    <a:ext uri="{9D8B030D-6E8A-4147-A177-3AD203B41FA5}">
                      <a16:colId xmlns:a16="http://schemas.microsoft.com/office/drawing/2014/main" val="874079335"/>
                    </a:ext>
                  </a:extLst>
                </a:gridCol>
                <a:gridCol w="822960">
                  <a:extLst>
                    <a:ext uri="{9D8B030D-6E8A-4147-A177-3AD203B41FA5}">
                      <a16:colId xmlns:a16="http://schemas.microsoft.com/office/drawing/2014/main" val="2185135884"/>
                    </a:ext>
                  </a:extLst>
                </a:gridCol>
                <a:gridCol w="576072">
                  <a:extLst>
                    <a:ext uri="{9D8B030D-6E8A-4147-A177-3AD203B41FA5}">
                      <a16:colId xmlns:a16="http://schemas.microsoft.com/office/drawing/2014/main" val="2989795238"/>
                    </a:ext>
                  </a:extLst>
                </a:gridCol>
                <a:gridCol w="822960">
                  <a:extLst>
                    <a:ext uri="{9D8B030D-6E8A-4147-A177-3AD203B41FA5}">
                      <a16:colId xmlns:a16="http://schemas.microsoft.com/office/drawing/2014/main" val="1688173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53849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19:53:11</a:t>
                      </a:r>
                      <a:r>
                        <a:rPr kumimoji="0" lang="de-DE" sz="1000" b="0" i="0" u="none" strike="noStrike" kern="1200" cap="none" spc="0" normalizeH="0" baseline="0" noProof="0">
                          <a:ln>
                            <a:noFill/>
                          </a:ln>
                          <a:solidFill>
                            <a:prstClr val="black"/>
                          </a:solidFill>
                          <a:effectLst/>
                          <a:uLnTx/>
                          <a:uFillTx/>
                          <a:latin typeface="+mn-lt"/>
                          <a:ea typeface="+mn-ea"/>
                          <a:cs typeface="+mn-cs"/>
                        </a:rPr>
                        <a:t>
 Moin,
unsere Fritzbox 6490 gibt scheinbar den Geist auf (hat auch schon einige Jahre auf dem Buckel) ständige WLAN abbrüche sind die Folge. Und oft ist eine Verbindung gar nicht möglich. Geräte die per LAN Kabel angeschlossen sind, laufen aber super! 
Da wir ja monatlich für die Fritzbox bezahlen, ist diese wohl austauschbar oder?
Freue mich auf eine Antwort.
Vielen Dank!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03:42:14</a:t>
                      </a:r>
                    </a:p>
                  </a:txBody>
                  <a:tcPr/>
                </a:tc>
                <a:extLst>
                  <a:ext uri="{0D108BD9-81ED-4DB2-BD59-A6C34878D82A}">
                    <a16:rowId xmlns:a16="http://schemas.microsoft.com/office/drawing/2014/main" val="3086027471"/>
                  </a:ext>
                </a:extLst>
              </a:tr>
            </a:tbl>
          </a:graphicData>
        </a:graphic>
      </p:graphicFrame>
      <p:sp>
        <p:nvSpPr>
          <p:cNvPr id="4" name="Text Placeholder 3">
            <a:extLst>
              <a:ext uri="{FF2B5EF4-FFF2-40B4-BE49-F238E27FC236}">
                <a16:creationId xmlns:a16="http://schemas.microsoft.com/office/drawing/2014/main" id="{F35FA678-5800-477B-A08B-78A99FAC0889}"/>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724796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85133-E40C-4E09-B561-BF4BBE33460C}"/>
              </a:ext>
            </a:extLst>
          </p:cNvPr>
          <p:cNvSpPr>
            <a:spLocks noGrp="1"/>
          </p:cNvSpPr>
          <p:nvPr>
            <p:ph type="title"/>
          </p:nvPr>
        </p:nvSpPr>
        <p:spPr/>
        <p:txBody>
          <a:bodyPr/>
          <a:lstStyle/>
          <a:p>
            <a:r>
              <a:rPr lang="en-US"/>
              <a:t>Facebook User Questions Table | Service Slide WR - 4 of 17</a:t>
            </a:r>
          </a:p>
        </p:txBody>
      </p:sp>
      <p:graphicFrame>
        <p:nvGraphicFramePr>
          <p:cNvPr id="5" name="Table Placeholder 4">
            <a:extLst>
              <a:ext uri="{FF2B5EF4-FFF2-40B4-BE49-F238E27FC236}">
                <a16:creationId xmlns:a16="http://schemas.microsoft.com/office/drawing/2014/main" id="{573DB284-409D-4DEE-93BE-E9589867CAB8}"/>
              </a:ext>
            </a:extLst>
          </p:cNvPr>
          <p:cNvGraphicFramePr>
            <a:graphicFrameLocks noGrp="1"/>
          </p:cNvGraphicFramePr>
          <p:nvPr>
            <p:ph type="tbl" sz="quarter" idx="13"/>
            <p:extLst>
              <p:ext uri="{D42A27DB-BD31-4B8C-83A1-F6EECF244321}">
                <p14:modId xmlns:p14="http://schemas.microsoft.com/office/powerpoint/2010/main" val="319986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91691049"/>
                    </a:ext>
                  </a:extLst>
                </a:gridCol>
                <a:gridCol w="822960">
                  <a:extLst>
                    <a:ext uri="{9D8B030D-6E8A-4147-A177-3AD203B41FA5}">
                      <a16:colId xmlns:a16="http://schemas.microsoft.com/office/drawing/2014/main" val="2691763800"/>
                    </a:ext>
                  </a:extLst>
                </a:gridCol>
                <a:gridCol w="822960">
                  <a:extLst>
                    <a:ext uri="{9D8B030D-6E8A-4147-A177-3AD203B41FA5}">
                      <a16:colId xmlns:a16="http://schemas.microsoft.com/office/drawing/2014/main" val="3331153329"/>
                    </a:ext>
                  </a:extLst>
                </a:gridCol>
                <a:gridCol w="822960">
                  <a:extLst>
                    <a:ext uri="{9D8B030D-6E8A-4147-A177-3AD203B41FA5}">
                      <a16:colId xmlns:a16="http://schemas.microsoft.com/office/drawing/2014/main" val="136961635"/>
                    </a:ext>
                  </a:extLst>
                </a:gridCol>
                <a:gridCol w="822960">
                  <a:extLst>
                    <a:ext uri="{9D8B030D-6E8A-4147-A177-3AD203B41FA5}">
                      <a16:colId xmlns:a16="http://schemas.microsoft.com/office/drawing/2014/main" val="246487213"/>
                    </a:ext>
                  </a:extLst>
                </a:gridCol>
                <a:gridCol w="822960">
                  <a:extLst>
                    <a:ext uri="{9D8B030D-6E8A-4147-A177-3AD203B41FA5}">
                      <a16:colId xmlns:a16="http://schemas.microsoft.com/office/drawing/2014/main" val="4050502324"/>
                    </a:ext>
                  </a:extLst>
                </a:gridCol>
                <a:gridCol w="576072">
                  <a:extLst>
                    <a:ext uri="{9D8B030D-6E8A-4147-A177-3AD203B41FA5}">
                      <a16:colId xmlns:a16="http://schemas.microsoft.com/office/drawing/2014/main" val="1488574828"/>
                    </a:ext>
                  </a:extLst>
                </a:gridCol>
                <a:gridCol w="822960">
                  <a:extLst>
                    <a:ext uri="{9D8B030D-6E8A-4147-A177-3AD203B41FA5}">
                      <a16:colId xmlns:a16="http://schemas.microsoft.com/office/drawing/2014/main" val="346002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8353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19:14:35</a:t>
                      </a:r>
                      <a:r>
                        <a:rPr kumimoji="0" lang="de-DE" sz="1000" b="0" i="0" u="none" strike="noStrike" kern="1200" cap="none" spc="0" normalizeH="0" baseline="0" noProof="0">
                          <a:ln>
                            <a:noFill/>
                          </a:ln>
                          <a:solidFill>
                            <a:prstClr val="black"/>
                          </a:solidFill>
                          <a:effectLst/>
                          <a:uLnTx/>
                          <a:uFillTx/>
                          <a:latin typeface="+mn-lt"/>
                          <a:ea typeface="+mn-ea"/>
                          <a:cs typeface="+mn-cs"/>
                        </a:rPr>
                        <a:t>
 Darf ich mal fragen, warum eine PIN die von euch vergeben wurde nicht funktioniert? In diesem Zusammenhang wäre auch schön zu erfahren was das persönliche Kennwort ist, mit dem man bei einem neuen Zugang eine nicht funktionierende PIN ändern kann. Ach und dann fällt mir noch ein für was eine Störungsstelle da ist, die einem nur das Benutzerhandbuch vorlesen kann, das Problem aber nicht zu lösen im Stande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19:47:07</a:t>
                      </a:r>
                    </a:p>
                  </a:txBody>
                  <a:tcPr/>
                </a:tc>
                <a:extLst>
                  <a:ext uri="{0D108BD9-81ED-4DB2-BD59-A6C34878D82A}">
                    <a16:rowId xmlns:a16="http://schemas.microsoft.com/office/drawing/2014/main" val="7605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18:01:19</a:t>
                      </a:r>
                      <a:r>
                        <a:rPr kumimoji="0" lang="de-DE" sz="1000" b="0" i="0" u="none" strike="noStrike" kern="1200" cap="none" spc="0" normalizeH="0" baseline="0" noProof="0">
                          <a:ln>
                            <a:noFill/>
                          </a:ln>
                          <a:solidFill>
                            <a:prstClr val="black"/>
                          </a:solidFill>
                          <a:effectLst/>
                          <a:uLnTx/>
                          <a:uFillTx/>
                          <a:latin typeface="+mn-lt"/>
                          <a:ea typeface="+mn-ea"/>
                          <a:cs typeface="+mn-cs"/>
                        </a:rPr>
                        <a:t>
 Hallo, ich hab gelesen dass es technische aenderungen der Emissionen von TVE international und canal 24 horas vor 29 februar geben wird.Muss ich da etwas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03:30:39</a:t>
                      </a:r>
                    </a:p>
                  </a:txBody>
                  <a:tcPr/>
                </a:tc>
                <a:extLst>
                  <a:ext uri="{0D108BD9-81ED-4DB2-BD59-A6C34878D82A}">
                    <a16:rowId xmlns:a16="http://schemas.microsoft.com/office/drawing/2014/main" val="154056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16:45:43</a:t>
                      </a:r>
                      <a:r>
                        <a:rPr kumimoji="0" lang="de-DE" sz="1000" b="0" i="0" u="none" strike="noStrike" kern="1200" cap="none" spc="0" normalizeH="0" baseline="0" noProof="0">
                          <a:ln>
                            <a:noFill/>
                          </a:ln>
                          <a:solidFill>
                            <a:prstClr val="black"/>
                          </a:solidFill>
                          <a:effectLst/>
                          <a:uLnTx/>
                          <a:uFillTx/>
                          <a:latin typeface="+mn-lt"/>
                          <a:ea typeface="+mn-ea"/>
                          <a:cs typeface="+mn-cs"/>
                        </a:rPr>
                        <a:t>
 Hat Vodafone ein Datumsproblem?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03:26:58</a:t>
                      </a:r>
                    </a:p>
                  </a:txBody>
                  <a:tcPr/>
                </a:tc>
                <a:extLst>
                  <a:ext uri="{0D108BD9-81ED-4DB2-BD59-A6C34878D82A}">
                    <a16:rowId xmlns:a16="http://schemas.microsoft.com/office/drawing/2014/main" val="4148950609"/>
                  </a:ext>
                </a:extLst>
              </a:tr>
            </a:tbl>
          </a:graphicData>
        </a:graphic>
      </p:graphicFrame>
      <p:sp>
        <p:nvSpPr>
          <p:cNvPr id="4" name="Text Placeholder 3">
            <a:extLst>
              <a:ext uri="{FF2B5EF4-FFF2-40B4-BE49-F238E27FC236}">
                <a16:creationId xmlns:a16="http://schemas.microsoft.com/office/drawing/2014/main" id="{1DEF3C08-BBA0-44A4-AE41-0BDE2C38F637}"/>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3456819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8E39-3426-418A-A3E6-2E012164AA03}"/>
              </a:ext>
            </a:extLst>
          </p:cNvPr>
          <p:cNvSpPr>
            <a:spLocks noGrp="1"/>
          </p:cNvSpPr>
          <p:nvPr>
            <p:ph type="title"/>
          </p:nvPr>
        </p:nvSpPr>
        <p:spPr/>
        <p:txBody>
          <a:bodyPr/>
          <a:lstStyle/>
          <a:p>
            <a:r>
              <a:rPr lang="en-US"/>
              <a:t>Facebook User Questions Table | Service Slide WR - 5 of 17</a:t>
            </a:r>
          </a:p>
        </p:txBody>
      </p:sp>
      <p:graphicFrame>
        <p:nvGraphicFramePr>
          <p:cNvPr id="5" name="Table Placeholder 4">
            <a:extLst>
              <a:ext uri="{FF2B5EF4-FFF2-40B4-BE49-F238E27FC236}">
                <a16:creationId xmlns:a16="http://schemas.microsoft.com/office/drawing/2014/main" id="{F08D46AB-BEB6-4944-AD9D-A37ED9CD2782}"/>
              </a:ext>
            </a:extLst>
          </p:cNvPr>
          <p:cNvGraphicFramePr>
            <a:graphicFrameLocks noGrp="1"/>
          </p:cNvGraphicFramePr>
          <p:nvPr>
            <p:ph type="tbl" sz="quarter" idx="13"/>
            <p:extLst>
              <p:ext uri="{D42A27DB-BD31-4B8C-83A1-F6EECF244321}">
                <p14:modId xmlns:p14="http://schemas.microsoft.com/office/powerpoint/2010/main" val="319663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30520407"/>
                    </a:ext>
                  </a:extLst>
                </a:gridCol>
                <a:gridCol w="822960">
                  <a:extLst>
                    <a:ext uri="{9D8B030D-6E8A-4147-A177-3AD203B41FA5}">
                      <a16:colId xmlns:a16="http://schemas.microsoft.com/office/drawing/2014/main" val="2367903610"/>
                    </a:ext>
                  </a:extLst>
                </a:gridCol>
                <a:gridCol w="822960">
                  <a:extLst>
                    <a:ext uri="{9D8B030D-6E8A-4147-A177-3AD203B41FA5}">
                      <a16:colId xmlns:a16="http://schemas.microsoft.com/office/drawing/2014/main" val="3152764856"/>
                    </a:ext>
                  </a:extLst>
                </a:gridCol>
                <a:gridCol w="822960">
                  <a:extLst>
                    <a:ext uri="{9D8B030D-6E8A-4147-A177-3AD203B41FA5}">
                      <a16:colId xmlns:a16="http://schemas.microsoft.com/office/drawing/2014/main" val="1374906873"/>
                    </a:ext>
                  </a:extLst>
                </a:gridCol>
                <a:gridCol w="822960">
                  <a:extLst>
                    <a:ext uri="{9D8B030D-6E8A-4147-A177-3AD203B41FA5}">
                      <a16:colId xmlns:a16="http://schemas.microsoft.com/office/drawing/2014/main" val="1461293578"/>
                    </a:ext>
                  </a:extLst>
                </a:gridCol>
                <a:gridCol w="822960">
                  <a:extLst>
                    <a:ext uri="{9D8B030D-6E8A-4147-A177-3AD203B41FA5}">
                      <a16:colId xmlns:a16="http://schemas.microsoft.com/office/drawing/2014/main" val="225070006"/>
                    </a:ext>
                  </a:extLst>
                </a:gridCol>
                <a:gridCol w="576072">
                  <a:extLst>
                    <a:ext uri="{9D8B030D-6E8A-4147-A177-3AD203B41FA5}">
                      <a16:colId xmlns:a16="http://schemas.microsoft.com/office/drawing/2014/main" val="1823219047"/>
                    </a:ext>
                  </a:extLst>
                </a:gridCol>
                <a:gridCol w="822960">
                  <a:extLst>
                    <a:ext uri="{9D8B030D-6E8A-4147-A177-3AD203B41FA5}">
                      <a16:colId xmlns:a16="http://schemas.microsoft.com/office/drawing/2014/main" val="393610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93155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16:44:37</a:t>
                      </a:r>
                      <a:r>
                        <a:rPr kumimoji="0" lang="de-DE" sz="1000" b="0" i="0" u="none" strike="noStrike" kern="1200" cap="none" spc="0" normalizeH="0" baseline="0" noProof="0">
                          <a:ln>
                            <a:noFill/>
                          </a:ln>
                          <a:solidFill>
                            <a:prstClr val="black"/>
                          </a:solidFill>
                          <a:effectLst/>
                          <a:uLnTx/>
                          <a:uFillTx/>
                          <a:latin typeface="+mn-lt"/>
                          <a:ea typeface="+mn-ea"/>
                          <a:cs typeface="+mn-cs"/>
                        </a:rPr>
                        <a:t>
 Hat Vodafone ein Datumsproblem?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03:27:18</a:t>
                      </a:r>
                    </a:p>
                  </a:txBody>
                  <a:tcPr/>
                </a:tc>
                <a:extLst>
                  <a:ext uri="{0D108BD9-81ED-4DB2-BD59-A6C34878D82A}">
                    <a16:rowId xmlns:a16="http://schemas.microsoft.com/office/drawing/2014/main" val="929134287"/>
                  </a:ext>
                </a:extLst>
              </a:tr>
            </a:tbl>
          </a:graphicData>
        </a:graphic>
      </p:graphicFrame>
      <p:sp>
        <p:nvSpPr>
          <p:cNvPr id="4" name="Text Placeholder 3">
            <a:extLst>
              <a:ext uri="{FF2B5EF4-FFF2-40B4-BE49-F238E27FC236}">
                <a16:creationId xmlns:a16="http://schemas.microsoft.com/office/drawing/2014/main" id="{229D3389-8F4A-421E-9C9F-2884B5423DA7}"/>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3500012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C093E-E2A7-4C41-95F0-880A990EC229}"/>
              </a:ext>
            </a:extLst>
          </p:cNvPr>
          <p:cNvSpPr>
            <a:spLocks noGrp="1"/>
          </p:cNvSpPr>
          <p:nvPr>
            <p:ph type="title"/>
          </p:nvPr>
        </p:nvSpPr>
        <p:spPr/>
        <p:txBody>
          <a:bodyPr/>
          <a:lstStyle/>
          <a:p>
            <a:r>
              <a:rPr lang="en-US"/>
              <a:t>Facebook User Questions Table | Service Slide WR - 6 of 17</a:t>
            </a:r>
          </a:p>
        </p:txBody>
      </p:sp>
      <p:graphicFrame>
        <p:nvGraphicFramePr>
          <p:cNvPr id="5" name="Table Placeholder 4">
            <a:extLst>
              <a:ext uri="{FF2B5EF4-FFF2-40B4-BE49-F238E27FC236}">
                <a16:creationId xmlns:a16="http://schemas.microsoft.com/office/drawing/2014/main" id="{87768FF2-4006-412B-9168-7E93261F10C7}"/>
              </a:ext>
            </a:extLst>
          </p:cNvPr>
          <p:cNvGraphicFramePr>
            <a:graphicFrameLocks noGrp="1"/>
          </p:cNvGraphicFramePr>
          <p:nvPr>
            <p:ph type="tbl" sz="quarter" idx="13"/>
            <p:extLst>
              <p:ext uri="{D42A27DB-BD31-4B8C-83A1-F6EECF244321}">
                <p14:modId xmlns:p14="http://schemas.microsoft.com/office/powerpoint/2010/main" val="259674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73378699"/>
                    </a:ext>
                  </a:extLst>
                </a:gridCol>
                <a:gridCol w="822960">
                  <a:extLst>
                    <a:ext uri="{9D8B030D-6E8A-4147-A177-3AD203B41FA5}">
                      <a16:colId xmlns:a16="http://schemas.microsoft.com/office/drawing/2014/main" val="2562722667"/>
                    </a:ext>
                  </a:extLst>
                </a:gridCol>
                <a:gridCol w="822960">
                  <a:extLst>
                    <a:ext uri="{9D8B030D-6E8A-4147-A177-3AD203B41FA5}">
                      <a16:colId xmlns:a16="http://schemas.microsoft.com/office/drawing/2014/main" val="2462608329"/>
                    </a:ext>
                  </a:extLst>
                </a:gridCol>
                <a:gridCol w="822960">
                  <a:extLst>
                    <a:ext uri="{9D8B030D-6E8A-4147-A177-3AD203B41FA5}">
                      <a16:colId xmlns:a16="http://schemas.microsoft.com/office/drawing/2014/main" val="3151371998"/>
                    </a:ext>
                  </a:extLst>
                </a:gridCol>
                <a:gridCol w="822960">
                  <a:extLst>
                    <a:ext uri="{9D8B030D-6E8A-4147-A177-3AD203B41FA5}">
                      <a16:colId xmlns:a16="http://schemas.microsoft.com/office/drawing/2014/main" val="1893019726"/>
                    </a:ext>
                  </a:extLst>
                </a:gridCol>
                <a:gridCol w="822960">
                  <a:extLst>
                    <a:ext uri="{9D8B030D-6E8A-4147-A177-3AD203B41FA5}">
                      <a16:colId xmlns:a16="http://schemas.microsoft.com/office/drawing/2014/main" val="403296106"/>
                    </a:ext>
                  </a:extLst>
                </a:gridCol>
                <a:gridCol w="576072">
                  <a:extLst>
                    <a:ext uri="{9D8B030D-6E8A-4147-A177-3AD203B41FA5}">
                      <a16:colId xmlns:a16="http://schemas.microsoft.com/office/drawing/2014/main" val="107026258"/>
                    </a:ext>
                  </a:extLst>
                </a:gridCol>
                <a:gridCol w="822960">
                  <a:extLst>
                    <a:ext uri="{9D8B030D-6E8A-4147-A177-3AD203B41FA5}">
                      <a16:colId xmlns:a16="http://schemas.microsoft.com/office/drawing/2014/main" val="3575270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9962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14:32:54</a:t>
                      </a:r>
                      <a:r>
                        <a:rPr kumimoji="0" lang="de-DE" sz="1000" b="0" i="0" u="none" strike="noStrike" kern="1200" cap="none" spc="0" normalizeH="0" baseline="0" noProof="0">
                          <a:ln>
                            <a:noFill/>
                          </a:ln>
                          <a:solidFill>
                            <a:prstClr val="black"/>
                          </a:solidFill>
                          <a:effectLst/>
                          <a:uLnTx/>
                          <a:uFillTx/>
                          <a:latin typeface="+mn-lt"/>
                          <a:ea typeface="+mn-ea"/>
                          <a:cs typeface="+mn-cs"/>
                        </a:rPr>
                        <a:t>
 Da hilft nur noch der Verbraucherschutz!
Ich bin seit 10 Jahren Kunde bei Vodafone und bin nun an einem Punkt angekommen, an dem ich einfach nicht mehr fassen kann, was sich dieses Unternehmen herausnimmt.
Ich denke meine Geschichte bei Vodafone beschreibt am besten in welcher unglaublichen Lage ich mich heute befinde.
2016 �
Besuch beim Vodafone Shop, Lippstadt. 
�Vertrag aus meiner Sicht: Young S | 1 GB  | ohne Smartphone | 20 Euro�
Wie es tatsächlich war: Young S | 1 GB | mit Smartphone | 25 Euro�
Über das Smartphone wurde ich bei Vertragsabschluss NICHT informiert, das hat sich der Shop selbst eingesteckt. 
2017
�Dem war ich mir aber erstmal nicht bewusst, bis sich 2017 eine sehr freundliche Mitarbeitern des selben Shops per Telefon meldet um mich darüber zu informieren, dass mein Vertrag überarbeitet werden muss, weil es nicht mit rechten Dingen zuging und man mir Leistungen vorenthalten hat.� Sie erklärte, dass die Besetzung dieses Shops nach vielen Beschwerden komplett durchg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03:15:14</a:t>
                      </a:r>
                    </a:p>
                  </a:txBody>
                  <a:tcPr/>
                </a:tc>
                <a:extLst>
                  <a:ext uri="{0D108BD9-81ED-4DB2-BD59-A6C34878D82A}">
                    <a16:rowId xmlns:a16="http://schemas.microsoft.com/office/drawing/2014/main" val="2092651387"/>
                  </a:ext>
                </a:extLst>
              </a:tr>
            </a:tbl>
          </a:graphicData>
        </a:graphic>
      </p:graphicFrame>
      <p:sp>
        <p:nvSpPr>
          <p:cNvPr id="4" name="Text Placeholder 3">
            <a:extLst>
              <a:ext uri="{FF2B5EF4-FFF2-40B4-BE49-F238E27FC236}">
                <a16:creationId xmlns:a16="http://schemas.microsoft.com/office/drawing/2014/main" id="{FAFA36E7-DC96-426C-80FC-32BB14368948}"/>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9678910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BE0EB-0CF1-47F1-80B7-41A0736B3B7A}"/>
              </a:ext>
            </a:extLst>
          </p:cNvPr>
          <p:cNvSpPr>
            <a:spLocks noGrp="1"/>
          </p:cNvSpPr>
          <p:nvPr>
            <p:ph type="title"/>
          </p:nvPr>
        </p:nvSpPr>
        <p:spPr/>
        <p:txBody>
          <a:bodyPr/>
          <a:lstStyle/>
          <a:p>
            <a:r>
              <a:rPr lang="en-US"/>
              <a:t>Facebook User Questions Table | Service Slide WR - 7 of 17</a:t>
            </a:r>
          </a:p>
        </p:txBody>
      </p:sp>
      <p:graphicFrame>
        <p:nvGraphicFramePr>
          <p:cNvPr id="5" name="Table Placeholder 4">
            <a:extLst>
              <a:ext uri="{FF2B5EF4-FFF2-40B4-BE49-F238E27FC236}">
                <a16:creationId xmlns:a16="http://schemas.microsoft.com/office/drawing/2014/main" id="{4F46BBA4-148B-46FD-99F6-508976F9370E}"/>
              </a:ext>
            </a:extLst>
          </p:cNvPr>
          <p:cNvGraphicFramePr>
            <a:graphicFrameLocks noGrp="1"/>
          </p:cNvGraphicFramePr>
          <p:nvPr>
            <p:ph type="tbl" sz="quarter" idx="13"/>
            <p:extLst>
              <p:ext uri="{D42A27DB-BD31-4B8C-83A1-F6EECF244321}">
                <p14:modId xmlns:p14="http://schemas.microsoft.com/office/powerpoint/2010/main" val="170440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9270921"/>
                    </a:ext>
                  </a:extLst>
                </a:gridCol>
                <a:gridCol w="822960">
                  <a:extLst>
                    <a:ext uri="{9D8B030D-6E8A-4147-A177-3AD203B41FA5}">
                      <a16:colId xmlns:a16="http://schemas.microsoft.com/office/drawing/2014/main" val="1034550919"/>
                    </a:ext>
                  </a:extLst>
                </a:gridCol>
                <a:gridCol w="822960">
                  <a:extLst>
                    <a:ext uri="{9D8B030D-6E8A-4147-A177-3AD203B41FA5}">
                      <a16:colId xmlns:a16="http://schemas.microsoft.com/office/drawing/2014/main" val="830875634"/>
                    </a:ext>
                  </a:extLst>
                </a:gridCol>
                <a:gridCol w="822960">
                  <a:extLst>
                    <a:ext uri="{9D8B030D-6E8A-4147-A177-3AD203B41FA5}">
                      <a16:colId xmlns:a16="http://schemas.microsoft.com/office/drawing/2014/main" val="419143217"/>
                    </a:ext>
                  </a:extLst>
                </a:gridCol>
                <a:gridCol w="822960">
                  <a:extLst>
                    <a:ext uri="{9D8B030D-6E8A-4147-A177-3AD203B41FA5}">
                      <a16:colId xmlns:a16="http://schemas.microsoft.com/office/drawing/2014/main" val="1688248943"/>
                    </a:ext>
                  </a:extLst>
                </a:gridCol>
                <a:gridCol w="822960">
                  <a:extLst>
                    <a:ext uri="{9D8B030D-6E8A-4147-A177-3AD203B41FA5}">
                      <a16:colId xmlns:a16="http://schemas.microsoft.com/office/drawing/2014/main" val="2534843035"/>
                    </a:ext>
                  </a:extLst>
                </a:gridCol>
                <a:gridCol w="576072">
                  <a:extLst>
                    <a:ext uri="{9D8B030D-6E8A-4147-A177-3AD203B41FA5}">
                      <a16:colId xmlns:a16="http://schemas.microsoft.com/office/drawing/2014/main" val="3658727709"/>
                    </a:ext>
                  </a:extLst>
                </a:gridCol>
                <a:gridCol w="822960">
                  <a:extLst>
                    <a:ext uri="{9D8B030D-6E8A-4147-A177-3AD203B41FA5}">
                      <a16:colId xmlns:a16="http://schemas.microsoft.com/office/drawing/2014/main" val="92843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3218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o2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13:12:49</a:t>
                      </a:r>
                      <a:r>
                        <a:rPr kumimoji="0" lang="de-DE" sz="1000" b="0" i="0" u="none" strike="noStrike" kern="1200" cap="none" spc="0" normalizeH="0" baseline="0" noProof="0">
                          <a:ln>
                            <a:noFill/>
                          </a:ln>
                          <a:solidFill>
                            <a:prstClr val="black"/>
                          </a:solidFill>
                          <a:effectLst/>
                          <a:uLnTx/>
                          <a:uFillTx/>
                          <a:latin typeface="+mn-lt"/>
                          <a:ea typeface="+mn-ea"/>
                          <a:cs typeface="+mn-cs"/>
                        </a:rPr>
                        <a:t>
 Gibt es irgendeinen Weg, dass mein O2 DSL ANschluss mal dauerhaft funktioniert? DSL ist jedes Mal eine Glückssache und hält manchmal Stunden und manchmal Minuten. Router an/aus, Werksreset, Neu-INstallation und neuer Router habe ich alles schon hinter mir. Habe gerade noch einmal eine Störungsmeldung aufgegeben (Kd. Nr. 6054083784). Es wäre wirklich großartig, wenn ich auch mal eine Gegenleistung für meine monatliche Zahlung bekommen würde. Wenn O2 es dieses mal nicht schafft, meine Störung zu beheben (mach das schon seit Monaten mit), dann werde ich 100%ig wechseln - auch, wenn es teurer wird. Besser ein funktionierender Service, der etwas mehr kostet als das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13:27:51</a:t>
                      </a:r>
                    </a:p>
                  </a:txBody>
                  <a:tcPr/>
                </a:tc>
                <a:extLst>
                  <a:ext uri="{0D108BD9-81ED-4DB2-BD59-A6C34878D82A}">
                    <a16:rowId xmlns:a16="http://schemas.microsoft.com/office/drawing/2014/main" val="325008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Unitymedia Hilfe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12:46:59</a:t>
                      </a:r>
                      <a:r>
                        <a:rPr kumimoji="0" lang="de-DE" sz="1000" b="0" i="0" u="none" strike="noStrike" kern="1200" cap="none" spc="0" normalizeH="0" baseline="0" noProof="0">
                          <a:ln>
                            <a:noFill/>
                          </a:ln>
                          <a:solidFill>
                            <a:prstClr val="black"/>
                          </a:solidFill>
                          <a:effectLst/>
                          <a:uLnTx/>
                          <a:uFillTx/>
                          <a:latin typeface="+mn-lt"/>
                          <a:ea typeface="+mn-ea"/>
                          <a:cs typeface="+mn-cs"/>
                        </a:rPr>
                        <a:t>
 Hallo. Beantwortet ihr keine privat Nachrichten mehr? Es kommt einfach keine Reaktion. Habe Internetprobleme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14:15:26</a:t>
                      </a:r>
                    </a:p>
                  </a:txBody>
                  <a:tcPr/>
                </a:tc>
                <a:extLst>
                  <a:ext uri="{0D108BD9-81ED-4DB2-BD59-A6C34878D82A}">
                    <a16:rowId xmlns:a16="http://schemas.microsoft.com/office/drawing/2014/main" val="2949727699"/>
                  </a:ext>
                </a:extLst>
              </a:tr>
            </a:tbl>
          </a:graphicData>
        </a:graphic>
      </p:graphicFrame>
      <p:sp>
        <p:nvSpPr>
          <p:cNvPr id="4" name="Text Placeholder 3">
            <a:extLst>
              <a:ext uri="{FF2B5EF4-FFF2-40B4-BE49-F238E27FC236}">
                <a16:creationId xmlns:a16="http://schemas.microsoft.com/office/drawing/2014/main" id="{0CF36FDD-C406-49FE-9E1E-1D002C72EBE8}"/>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2652524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18684-5A78-4FB6-92C0-E7B11D149A35}"/>
              </a:ext>
            </a:extLst>
          </p:cNvPr>
          <p:cNvSpPr>
            <a:spLocks noGrp="1"/>
          </p:cNvSpPr>
          <p:nvPr>
            <p:ph type="title"/>
          </p:nvPr>
        </p:nvSpPr>
        <p:spPr/>
        <p:txBody>
          <a:bodyPr/>
          <a:lstStyle/>
          <a:p>
            <a:r>
              <a:rPr lang="en-US"/>
              <a:t>Facebook User Questions Table | Service Slide WR - 8 of 17</a:t>
            </a:r>
          </a:p>
        </p:txBody>
      </p:sp>
      <p:graphicFrame>
        <p:nvGraphicFramePr>
          <p:cNvPr id="5" name="Table Placeholder 4">
            <a:extLst>
              <a:ext uri="{FF2B5EF4-FFF2-40B4-BE49-F238E27FC236}">
                <a16:creationId xmlns:a16="http://schemas.microsoft.com/office/drawing/2014/main" id="{47A702DA-3848-49C6-8D77-5FFE67BC5EC2}"/>
              </a:ext>
            </a:extLst>
          </p:cNvPr>
          <p:cNvGraphicFramePr>
            <a:graphicFrameLocks noGrp="1"/>
          </p:cNvGraphicFramePr>
          <p:nvPr>
            <p:ph type="tbl" sz="quarter" idx="13"/>
            <p:extLst>
              <p:ext uri="{D42A27DB-BD31-4B8C-83A1-F6EECF244321}">
                <p14:modId xmlns:p14="http://schemas.microsoft.com/office/powerpoint/2010/main" val="33551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73821142"/>
                    </a:ext>
                  </a:extLst>
                </a:gridCol>
                <a:gridCol w="822960">
                  <a:extLst>
                    <a:ext uri="{9D8B030D-6E8A-4147-A177-3AD203B41FA5}">
                      <a16:colId xmlns:a16="http://schemas.microsoft.com/office/drawing/2014/main" val="3120980991"/>
                    </a:ext>
                  </a:extLst>
                </a:gridCol>
                <a:gridCol w="822960">
                  <a:extLst>
                    <a:ext uri="{9D8B030D-6E8A-4147-A177-3AD203B41FA5}">
                      <a16:colId xmlns:a16="http://schemas.microsoft.com/office/drawing/2014/main" val="1032499523"/>
                    </a:ext>
                  </a:extLst>
                </a:gridCol>
                <a:gridCol w="822960">
                  <a:extLst>
                    <a:ext uri="{9D8B030D-6E8A-4147-A177-3AD203B41FA5}">
                      <a16:colId xmlns:a16="http://schemas.microsoft.com/office/drawing/2014/main" val="2879416650"/>
                    </a:ext>
                  </a:extLst>
                </a:gridCol>
                <a:gridCol w="822960">
                  <a:extLst>
                    <a:ext uri="{9D8B030D-6E8A-4147-A177-3AD203B41FA5}">
                      <a16:colId xmlns:a16="http://schemas.microsoft.com/office/drawing/2014/main" val="2028844904"/>
                    </a:ext>
                  </a:extLst>
                </a:gridCol>
                <a:gridCol w="822960">
                  <a:extLst>
                    <a:ext uri="{9D8B030D-6E8A-4147-A177-3AD203B41FA5}">
                      <a16:colId xmlns:a16="http://schemas.microsoft.com/office/drawing/2014/main" val="4069154352"/>
                    </a:ext>
                  </a:extLst>
                </a:gridCol>
                <a:gridCol w="576072">
                  <a:extLst>
                    <a:ext uri="{9D8B030D-6E8A-4147-A177-3AD203B41FA5}">
                      <a16:colId xmlns:a16="http://schemas.microsoft.com/office/drawing/2014/main" val="2039269223"/>
                    </a:ext>
                  </a:extLst>
                </a:gridCol>
                <a:gridCol w="822960">
                  <a:extLst>
                    <a:ext uri="{9D8B030D-6E8A-4147-A177-3AD203B41FA5}">
                      <a16:colId xmlns:a16="http://schemas.microsoft.com/office/drawing/2014/main" val="267930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7347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12:42:33</a:t>
                      </a:r>
                      <a:r>
                        <a:rPr kumimoji="0" lang="de-DE" sz="1000" b="0" i="0" u="none" strike="noStrike" kern="1200" cap="none" spc="0" normalizeH="0" baseline="0" noProof="0">
                          <a:ln>
                            <a:noFill/>
                          </a:ln>
                          <a:solidFill>
                            <a:prstClr val="black"/>
                          </a:solidFill>
                          <a:effectLst/>
                          <a:uLnTx/>
                          <a:uFillTx/>
                          <a:latin typeface="+mn-lt"/>
                          <a:ea typeface="+mn-ea"/>
                          <a:cs typeface="+mn-cs"/>
                        </a:rPr>
                        <a:t>
 Wenn ich mir die ganzen Beiträge hier so ansehe, dann stelle ich fest... ich bin nicht allein mit meinem Problem. 
Wir haben seit über 3 Wochen kein Internet. Am Anfang hieß es der Router sei Defekt, er wird getauscht. Da fielen wir das erste Mal auf die Nase. GLS ganz toller Paketdienst 😠 wir beliefern ihr Gebiet zwischen 12:15 und 15:30. Da sind wir aber arbeiten, man könne lediglich das Paket im Verteilzentrum abholen. 1 Stunde Fahrtzeit.... Also einen Tag frei nehmen und auf den Kurier warten der dann pünktlich um 12Uhr kam 🤔
Router aufgebaut.... nix geht.... Telefonate über Telefonate. Von SIM-Karte defekt über Sendemast Probleme... alles stand mal im Raum. Immer wieder Nachrichten das Problem sei behoben, immer ohne Erfolg.
Wir sind auf eine funktionierende Internetverbindung angewiesen, da wir auch von zuhause aus Arbeiten. Wer zahlt mir denn den Verdienstausfall? Und wie lange soll sich das jetzt noch 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03:09:23</a:t>
                      </a:r>
                    </a:p>
                  </a:txBody>
                  <a:tcPr/>
                </a:tc>
                <a:extLst>
                  <a:ext uri="{0D108BD9-81ED-4DB2-BD59-A6C34878D82A}">
                    <a16:rowId xmlns:a16="http://schemas.microsoft.com/office/drawing/2014/main" val="1438281009"/>
                  </a:ext>
                </a:extLst>
              </a:tr>
            </a:tbl>
          </a:graphicData>
        </a:graphic>
      </p:graphicFrame>
      <p:sp>
        <p:nvSpPr>
          <p:cNvPr id="4" name="Text Placeholder 3">
            <a:extLst>
              <a:ext uri="{FF2B5EF4-FFF2-40B4-BE49-F238E27FC236}">
                <a16:creationId xmlns:a16="http://schemas.microsoft.com/office/drawing/2014/main" id="{09E57C32-FEC9-428C-B2EA-73DDBCB766AA}"/>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2309255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97FA-8307-4772-BA0F-378E02A1CFD7}"/>
              </a:ext>
            </a:extLst>
          </p:cNvPr>
          <p:cNvSpPr>
            <a:spLocks noGrp="1"/>
          </p:cNvSpPr>
          <p:nvPr>
            <p:ph type="title"/>
          </p:nvPr>
        </p:nvSpPr>
        <p:spPr/>
        <p:txBody>
          <a:bodyPr/>
          <a:lstStyle/>
          <a:p>
            <a:r>
              <a:rPr lang="en-US"/>
              <a:t>Facebook User Questions Table | Service Slide WR - 9 of 17</a:t>
            </a:r>
          </a:p>
        </p:txBody>
      </p:sp>
      <p:graphicFrame>
        <p:nvGraphicFramePr>
          <p:cNvPr id="5" name="Table Placeholder 4">
            <a:extLst>
              <a:ext uri="{FF2B5EF4-FFF2-40B4-BE49-F238E27FC236}">
                <a16:creationId xmlns:a16="http://schemas.microsoft.com/office/drawing/2014/main" id="{D7DA9EB3-9CC2-41CA-B653-B8013DFE228B}"/>
              </a:ext>
            </a:extLst>
          </p:cNvPr>
          <p:cNvGraphicFramePr>
            <a:graphicFrameLocks noGrp="1"/>
          </p:cNvGraphicFramePr>
          <p:nvPr>
            <p:ph type="tbl" sz="quarter" idx="13"/>
            <p:extLst>
              <p:ext uri="{D42A27DB-BD31-4B8C-83A1-F6EECF244321}">
                <p14:modId xmlns:p14="http://schemas.microsoft.com/office/powerpoint/2010/main" val="339229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20066770"/>
                    </a:ext>
                  </a:extLst>
                </a:gridCol>
                <a:gridCol w="822960">
                  <a:extLst>
                    <a:ext uri="{9D8B030D-6E8A-4147-A177-3AD203B41FA5}">
                      <a16:colId xmlns:a16="http://schemas.microsoft.com/office/drawing/2014/main" val="4181393227"/>
                    </a:ext>
                  </a:extLst>
                </a:gridCol>
                <a:gridCol w="822960">
                  <a:extLst>
                    <a:ext uri="{9D8B030D-6E8A-4147-A177-3AD203B41FA5}">
                      <a16:colId xmlns:a16="http://schemas.microsoft.com/office/drawing/2014/main" val="1251520653"/>
                    </a:ext>
                  </a:extLst>
                </a:gridCol>
                <a:gridCol w="822960">
                  <a:extLst>
                    <a:ext uri="{9D8B030D-6E8A-4147-A177-3AD203B41FA5}">
                      <a16:colId xmlns:a16="http://schemas.microsoft.com/office/drawing/2014/main" val="3222000349"/>
                    </a:ext>
                  </a:extLst>
                </a:gridCol>
                <a:gridCol w="822960">
                  <a:extLst>
                    <a:ext uri="{9D8B030D-6E8A-4147-A177-3AD203B41FA5}">
                      <a16:colId xmlns:a16="http://schemas.microsoft.com/office/drawing/2014/main" val="2555947397"/>
                    </a:ext>
                  </a:extLst>
                </a:gridCol>
                <a:gridCol w="822960">
                  <a:extLst>
                    <a:ext uri="{9D8B030D-6E8A-4147-A177-3AD203B41FA5}">
                      <a16:colId xmlns:a16="http://schemas.microsoft.com/office/drawing/2014/main" val="3210066995"/>
                    </a:ext>
                  </a:extLst>
                </a:gridCol>
                <a:gridCol w="576072">
                  <a:extLst>
                    <a:ext uri="{9D8B030D-6E8A-4147-A177-3AD203B41FA5}">
                      <a16:colId xmlns:a16="http://schemas.microsoft.com/office/drawing/2014/main" val="933716308"/>
                    </a:ext>
                  </a:extLst>
                </a:gridCol>
                <a:gridCol w="822960">
                  <a:extLst>
                    <a:ext uri="{9D8B030D-6E8A-4147-A177-3AD203B41FA5}">
                      <a16:colId xmlns:a16="http://schemas.microsoft.com/office/drawing/2014/main" val="1639769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4939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11:46:28</a:t>
                      </a:r>
                      <a:r>
                        <a:rPr kumimoji="0" lang="de-DE" sz="1000" b="0" i="0" u="none" strike="noStrike" kern="1200" cap="none" spc="0" normalizeH="0" baseline="0" noProof="0">
                          <a:ln>
                            <a:noFill/>
                          </a:ln>
                          <a:solidFill>
                            <a:prstClr val="black"/>
                          </a:solidFill>
                          <a:effectLst/>
                          <a:uLnTx/>
                          <a:uFillTx/>
                          <a:latin typeface="+mn-lt"/>
                          <a:ea typeface="+mn-ea"/>
                          <a:cs typeface="+mn-cs"/>
                        </a:rPr>
                        <a:t>
 Mahlzeit, hat zur Zeit auch jemand das Problem das, dass Widget von Vodafone S9+ nicht mehr aufzufinden ist? 
Und warum lädt die Vodafone app nicht richtig? 
Seit dem letzten Update funktioniert hier gar nichts mehr. 
Ärgerlich das ich am Freitag verlängert habe.!
Gott sei dank habe ich Widerrufs recht.!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03:00:12</a:t>
                      </a:r>
                    </a:p>
                  </a:txBody>
                  <a:tcPr/>
                </a:tc>
                <a:extLst>
                  <a:ext uri="{0D108BD9-81ED-4DB2-BD59-A6C34878D82A}">
                    <a16:rowId xmlns:a16="http://schemas.microsoft.com/office/drawing/2014/main" val="3687473176"/>
                  </a:ext>
                </a:extLst>
              </a:tr>
            </a:tbl>
          </a:graphicData>
        </a:graphic>
      </p:graphicFrame>
      <p:sp>
        <p:nvSpPr>
          <p:cNvPr id="4" name="Text Placeholder 3">
            <a:extLst>
              <a:ext uri="{FF2B5EF4-FFF2-40B4-BE49-F238E27FC236}">
                <a16:creationId xmlns:a16="http://schemas.microsoft.com/office/drawing/2014/main" id="{0DF612E3-9827-4AAD-80B5-E233825F63C4}"/>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096973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3C038-C920-4B27-A6C2-728FC02DA481}"/>
              </a:ext>
            </a:extLst>
          </p:cNvPr>
          <p:cNvSpPr>
            <a:spLocks noGrp="1"/>
          </p:cNvSpPr>
          <p:nvPr>
            <p:ph type="title"/>
          </p:nvPr>
        </p:nvSpPr>
        <p:spPr/>
        <p:txBody>
          <a:bodyPr/>
          <a:lstStyle/>
          <a:p>
            <a:r>
              <a:rPr lang="en-US"/>
              <a:t>Facebook User Questions Table | Service Slide WR - 10 of 17</a:t>
            </a:r>
          </a:p>
        </p:txBody>
      </p:sp>
      <p:graphicFrame>
        <p:nvGraphicFramePr>
          <p:cNvPr id="5" name="Table Placeholder 4">
            <a:extLst>
              <a:ext uri="{FF2B5EF4-FFF2-40B4-BE49-F238E27FC236}">
                <a16:creationId xmlns:a16="http://schemas.microsoft.com/office/drawing/2014/main" id="{26F22867-8AC2-4D5A-8797-F370EFEA58DC}"/>
              </a:ext>
            </a:extLst>
          </p:cNvPr>
          <p:cNvGraphicFramePr>
            <a:graphicFrameLocks noGrp="1"/>
          </p:cNvGraphicFramePr>
          <p:nvPr>
            <p:ph type="tbl" sz="quarter" idx="13"/>
            <p:extLst>
              <p:ext uri="{D42A27DB-BD31-4B8C-83A1-F6EECF244321}">
                <p14:modId xmlns:p14="http://schemas.microsoft.com/office/powerpoint/2010/main" val="397063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73371161"/>
                    </a:ext>
                  </a:extLst>
                </a:gridCol>
                <a:gridCol w="822960">
                  <a:extLst>
                    <a:ext uri="{9D8B030D-6E8A-4147-A177-3AD203B41FA5}">
                      <a16:colId xmlns:a16="http://schemas.microsoft.com/office/drawing/2014/main" val="2715575199"/>
                    </a:ext>
                  </a:extLst>
                </a:gridCol>
                <a:gridCol w="822960">
                  <a:extLst>
                    <a:ext uri="{9D8B030D-6E8A-4147-A177-3AD203B41FA5}">
                      <a16:colId xmlns:a16="http://schemas.microsoft.com/office/drawing/2014/main" val="3142494665"/>
                    </a:ext>
                  </a:extLst>
                </a:gridCol>
                <a:gridCol w="822960">
                  <a:extLst>
                    <a:ext uri="{9D8B030D-6E8A-4147-A177-3AD203B41FA5}">
                      <a16:colId xmlns:a16="http://schemas.microsoft.com/office/drawing/2014/main" val="1735350305"/>
                    </a:ext>
                  </a:extLst>
                </a:gridCol>
                <a:gridCol w="822960">
                  <a:extLst>
                    <a:ext uri="{9D8B030D-6E8A-4147-A177-3AD203B41FA5}">
                      <a16:colId xmlns:a16="http://schemas.microsoft.com/office/drawing/2014/main" val="551010906"/>
                    </a:ext>
                  </a:extLst>
                </a:gridCol>
                <a:gridCol w="822960">
                  <a:extLst>
                    <a:ext uri="{9D8B030D-6E8A-4147-A177-3AD203B41FA5}">
                      <a16:colId xmlns:a16="http://schemas.microsoft.com/office/drawing/2014/main" val="1365620777"/>
                    </a:ext>
                  </a:extLst>
                </a:gridCol>
                <a:gridCol w="576072">
                  <a:extLst>
                    <a:ext uri="{9D8B030D-6E8A-4147-A177-3AD203B41FA5}">
                      <a16:colId xmlns:a16="http://schemas.microsoft.com/office/drawing/2014/main" val="3485110156"/>
                    </a:ext>
                  </a:extLst>
                </a:gridCol>
                <a:gridCol w="822960">
                  <a:extLst>
                    <a:ext uri="{9D8B030D-6E8A-4147-A177-3AD203B41FA5}">
                      <a16:colId xmlns:a16="http://schemas.microsoft.com/office/drawing/2014/main" val="177745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3418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11:04:26</a:t>
                      </a:r>
                      <a:r>
                        <a:rPr kumimoji="0" lang="de-DE" sz="1000" b="0" i="0" u="none" strike="noStrike" kern="1200" cap="none" spc="0" normalizeH="0" baseline="0" noProof="0">
                          <a:ln>
                            <a:noFill/>
                          </a:ln>
                          <a:solidFill>
                            <a:prstClr val="black"/>
                          </a:solidFill>
                          <a:effectLst/>
                          <a:uLnTx/>
                          <a:uFillTx/>
                          <a:latin typeface="+mn-lt"/>
                          <a:ea typeface="+mn-ea"/>
                          <a:cs typeface="+mn-cs"/>
                        </a:rPr>
                        <a:t>
 Vodafone Deutschland Nach Umzug vor 3 Monaten wurde mir vom Vodafone-Techniker vor Ort gesagt ihr könnt nicht liefern an der neuen Adresse. Am selben Tag habe ich einen anderen Provider bestellt. 2 Wochen später kam ein Brief, dass ihr nun doch liefern könnt und jetzt meinen Vertrag nicht wie vorher zugesichert mit Sonderrecht kündigen kann. Jetzt soll ich bis Oktober 2020 bezahlen ohne Leistung zu erhalten. Nach 5 Anrufen in der Hotline kann keiner helfen. Das ist eine Sauerei, ich habe nur auf Anweisung eures Technikers gehandelt. Ich erwarte ein Sonderkündigungsrecht nach dieser Aussage. Was kann ich noch tun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02:48:32</a:t>
                      </a:r>
                    </a:p>
                  </a:txBody>
                  <a:tcPr/>
                </a:tc>
                <a:extLst>
                  <a:ext uri="{0D108BD9-81ED-4DB2-BD59-A6C34878D82A}">
                    <a16:rowId xmlns:a16="http://schemas.microsoft.com/office/drawing/2014/main" val="3419642307"/>
                  </a:ext>
                </a:extLst>
              </a:tr>
            </a:tbl>
          </a:graphicData>
        </a:graphic>
      </p:graphicFrame>
      <p:sp>
        <p:nvSpPr>
          <p:cNvPr id="4" name="Text Placeholder 3">
            <a:extLst>
              <a:ext uri="{FF2B5EF4-FFF2-40B4-BE49-F238E27FC236}">
                <a16:creationId xmlns:a16="http://schemas.microsoft.com/office/drawing/2014/main" id="{7D76F822-F556-4BA3-9BA9-260A2403D19C}"/>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3014307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E322-29EE-4BA4-880D-C43FC482B134}"/>
              </a:ext>
            </a:extLst>
          </p:cNvPr>
          <p:cNvSpPr>
            <a:spLocks noGrp="1"/>
          </p:cNvSpPr>
          <p:nvPr>
            <p:ph type="title"/>
          </p:nvPr>
        </p:nvSpPr>
        <p:spPr/>
        <p:txBody>
          <a:bodyPr/>
          <a:lstStyle/>
          <a:p>
            <a:r>
              <a:rPr lang="en-US"/>
              <a:t>Facebook User Questions Table | Service Slide WR - 11 of 17</a:t>
            </a:r>
          </a:p>
        </p:txBody>
      </p:sp>
      <p:graphicFrame>
        <p:nvGraphicFramePr>
          <p:cNvPr id="5" name="Table Placeholder 4">
            <a:extLst>
              <a:ext uri="{FF2B5EF4-FFF2-40B4-BE49-F238E27FC236}">
                <a16:creationId xmlns:a16="http://schemas.microsoft.com/office/drawing/2014/main" id="{13E21D8A-114E-4137-9BCB-74751101812D}"/>
              </a:ext>
            </a:extLst>
          </p:cNvPr>
          <p:cNvGraphicFramePr>
            <a:graphicFrameLocks noGrp="1"/>
          </p:cNvGraphicFramePr>
          <p:nvPr>
            <p:ph type="tbl" sz="quarter" idx="13"/>
            <p:extLst>
              <p:ext uri="{D42A27DB-BD31-4B8C-83A1-F6EECF244321}">
                <p14:modId xmlns:p14="http://schemas.microsoft.com/office/powerpoint/2010/main" val="2556986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34346792"/>
                    </a:ext>
                  </a:extLst>
                </a:gridCol>
                <a:gridCol w="822960">
                  <a:extLst>
                    <a:ext uri="{9D8B030D-6E8A-4147-A177-3AD203B41FA5}">
                      <a16:colId xmlns:a16="http://schemas.microsoft.com/office/drawing/2014/main" val="2691198229"/>
                    </a:ext>
                  </a:extLst>
                </a:gridCol>
                <a:gridCol w="822960">
                  <a:extLst>
                    <a:ext uri="{9D8B030D-6E8A-4147-A177-3AD203B41FA5}">
                      <a16:colId xmlns:a16="http://schemas.microsoft.com/office/drawing/2014/main" val="1463745630"/>
                    </a:ext>
                  </a:extLst>
                </a:gridCol>
                <a:gridCol w="822960">
                  <a:extLst>
                    <a:ext uri="{9D8B030D-6E8A-4147-A177-3AD203B41FA5}">
                      <a16:colId xmlns:a16="http://schemas.microsoft.com/office/drawing/2014/main" val="3868282211"/>
                    </a:ext>
                  </a:extLst>
                </a:gridCol>
                <a:gridCol w="822960">
                  <a:extLst>
                    <a:ext uri="{9D8B030D-6E8A-4147-A177-3AD203B41FA5}">
                      <a16:colId xmlns:a16="http://schemas.microsoft.com/office/drawing/2014/main" val="4065377166"/>
                    </a:ext>
                  </a:extLst>
                </a:gridCol>
                <a:gridCol w="822960">
                  <a:extLst>
                    <a:ext uri="{9D8B030D-6E8A-4147-A177-3AD203B41FA5}">
                      <a16:colId xmlns:a16="http://schemas.microsoft.com/office/drawing/2014/main" val="4265070070"/>
                    </a:ext>
                  </a:extLst>
                </a:gridCol>
                <a:gridCol w="576072">
                  <a:extLst>
                    <a:ext uri="{9D8B030D-6E8A-4147-A177-3AD203B41FA5}">
                      <a16:colId xmlns:a16="http://schemas.microsoft.com/office/drawing/2014/main" val="367129471"/>
                    </a:ext>
                  </a:extLst>
                </a:gridCol>
                <a:gridCol w="822960">
                  <a:extLst>
                    <a:ext uri="{9D8B030D-6E8A-4147-A177-3AD203B41FA5}">
                      <a16:colId xmlns:a16="http://schemas.microsoft.com/office/drawing/2014/main" val="1397093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0097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10:50:17</a:t>
                      </a:r>
                      <a:r>
                        <a:rPr kumimoji="0" lang="de-DE" sz="1000" b="0" i="0" u="none" strike="noStrike" kern="1200" cap="none" spc="0" normalizeH="0" baseline="0" noProof="0">
                          <a:ln>
                            <a:noFill/>
                          </a:ln>
                          <a:solidFill>
                            <a:prstClr val="black"/>
                          </a:solidFill>
                          <a:effectLst/>
                          <a:uLnTx/>
                          <a:uFillTx/>
                          <a:latin typeface="+mn-lt"/>
                          <a:ea typeface="+mn-ea"/>
                          <a:cs typeface="+mn-cs"/>
                        </a:rPr>
                        <a:t>
 Liebe Telekom... ich bin bereits Kunde von euch, ABER ziehe demnächst um. Am neuen Standort zeigt mir die Verfügbarkeit leider nur "MagentaZuHaus via Funk" an... jetzt habe ich mir das KLeingedrucke angeschaut. Nach erreichen des Inklusivdatenvolumen (60 GB) fällt die Downloadgeschwindigkeit auf ganze 384 Kbit/s zurück .... ehrlich jetzt? Was soll das? Ja, ja.. ich kann ja für spritzige 15 € ganze weitere 15 GB und das nicht nur einmal im Monat... Gaaaaanz toller Service. 60 GB reichen vielleicht eine Woche in Zeiten von Cloudbackup, Streaming &amp; Co. Es kann doch nicht sein, dass ihr solche Produkte anbietet und dann gibt es noch nicht mal Alternativen, denn einen normalen ADSL kann ich auch nicht buchen :( Ich befürchte, dass ich mir dann jetzt Brieftauben züchten muss... damit wäre vermutlich die Datenübertragung schneller also mit 384 KBit/s :( 
man könnte ja zumindest eine Flatrate Optional anbieten...aber nein, SpeedOn täglich nachbuchen ... suuuuuper Highspeed... Willkommen im Jah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16:21:44</a:t>
                      </a:r>
                    </a:p>
                  </a:txBody>
                  <a:tcPr/>
                </a:tc>
                <a:extLst>
                  <a:ext uri="{0D108BD9-81ED-4DB2-BD59-A6C34878D82A}">
                    <a16:rowId xmlns:a16="http://schemas.microsoft.com/office/drawing/2014/main" val="1593890663"/>
                  </a:ext>
                </a:extLst>
              </a:tr>
            </a:tbl>
          </a:graphicData>
        </a:graphic>
      </p:graphicFrame>
      <p:sp>
        <p:nvSpPr>
          <p:cNvPr id="4" name="Text Placeholder 3">
            <a:extLst>
              <a:ext uri="{FF2B5EF4-FFF2-40B4-BE49-F238E27FC236}">
                <a16:creationId xmlns:a16="http://schemas.microsoft.com/office/drawing/2014/main" id="{4DC5164A-AD7A-439E-8099-E61F3E2EBE67}"/>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40166480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71172-9033-4E02-BFEE-50D8E6A64BCF}"/>
              </a:ext>
            </a:extLst>
          </p:cNvPr>
          <p:cNvSpPr>
            <a:spLocks noGrp="1"/>
          </p:cNvSpPr>
          <p:nvPr>
            <p:ph type="title"/>
          </p:nvPr>
        </p:nvSpPr>
        <p:spPr/>
        <p:txBody>
          <a:bodyPr/>
          <a:lstStyle/>
          <a:p>
            <a:r>
              <a:rPr lang="en-US"/>
              <a:t>Facebook User Questions Table | Service Slide WR - 12 of 17</a:t>
            </a:r>
          </a:p>
        </p:txBody>
      </p:sp>
      <p:graphicFrame>
        <p:nvGraphicFramePr>
          <p:cNvPr id="5" name="Table Placeholder 4">
            <a:extLst>
              <a:ext uri="{FF2B5EF4-FFF2-40B4-BE49-F238E27FC236}">
                <a16:creationId xmlns:a16="http://schemas.microsoft.com/office/drawing/2014/main" id="{2A0BC3FC-AC6B-4D7B-800E-4ECAD760DDD9}"/>
              </a:ext>
            </a:extLst>
          </p:cNvPr>
          <p:cNvGraphicFramePr>
            <a:graphicFrameLocks noGrp="1"/>
          </p:cNvGraphicFramePr>
          <p:nvPr>
            <p:ph type="tbl" sz="quarter" idx="13"/>
            <p:extLst>
              <p:ext uri="{D42A27DB-BD31-4B8C-83A1-F6EECF244321}">
                <p14:modId xmlns:p14="http://schemas.microsoft.com/office/powerpoint/2010/main" val="201347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86462980"/>
                    </a:ext>
                  </a:extLst>
                </a:gridCol>
                <a:gridCol w="822960">
                  <a:extLst>
                    <a:ext uri="{9D8B030D-6E8A-4147-A177-3AD203B41FA5}">
                      <a16:colId xmlns:a16="http://schemas.microsoft.com/office/drawing/2014/main" val="2476354285"/>
                    </a:ext>
                  </a:extLst>
                </a:gridCol>
                <a:gridCol w="822960">
                  <a:extLst>
                    <a:ext uri="{9D8B030D-6E8A-4147-A177-3AD203B41FA5}">
                      <a16:colId xmlns:a16="http://schemas.microsoft.com/office/drawing/2014/main" val="2803453183"/>
                    </a:ext>
                  </a:extLst>
                </a:gridCol>
                <a:gridCol w="822960">
                  <a:extLst>
                    <a:ext uri="{9D8B030D-6E8A-4147-A177-3AD203B41FA5}">
                      <a16:colId xmlns:a16="http://schemas.microsoft.com/office/drawing/2014/main" val="2271307316"/>
                    </a:ext>
                  </a:extLst>
                </a:gridCol>
                <a:gridCol w="822960">
                  <a:extLst>
                    <a:ext uri="{9D8B030D-6E8A-4147-A177-3AD203B41FA5}">
                      <a16:colId xmlns:a16="http://schemas.microsoft.com/office/drawing/2014/main" val="1028521072"/>
                    </a:ext>
                  </a:extLst>
                </a:gridCol>
                <a:gridCol w="822960">
                  <a:extLst>
                    <a:ext uri="{9D8B030D-6E8A-4147-A177-3AD203B41FA5}">
                      <a16:colId xmlns:a16="http://schemas.microsoft.com/office/drawing/2014/main" val="1644852756"/>
                    </a:ext>
                  </a:extLst>
                </a:gridCol>
                <a:gridCol w="576072">
                  <a:extLst>
                    <a:ext uri="{9D8B030D-6E8A-4147-A177-3AD203B41FA5}">
                      <a16:colId xmlns:a16="http://schemas.microsoft.com/office/drawing/2014/main" val="2201138190"/>
                    </a:ext>
                  </a:extLst>
                </a:gridCol>
                <a:gridCol w="822960">
                  <a:extLst>
                    <a:ext uri="{9D8B030D-6E8A-4147-A177-3AD203B41FA5}">
                      <a16:colId xmlns:a16="http://schemas.microsoft.com/office/drawing/2014/main" val="3469492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6605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10:39:57</a:t>
                      </a:r>
                      <a:r>
                        <a:rPr kumimoji="0" lang="de-DE" sz="1000" b="0" i="0" u="none" strike="noStrike" kern="1200" cap="none" spc="0" normalizeH="0" baseline="0" noProof="0">
                          <a:ln>
                            <a:noFill/>
                          </a:ln>
                          <a:solidFill>
                            <a:prstClr val="black"/>
                          </a:solidFill>
                          <a:effectLst/>
                          <a:uLnTx/>
                          <a:uFillTx/>
                          <a:latin typeface="+mn-lt"/>
                          <a:ea typeface="+mn-ea"/>
                          <a:cs typeface="+mn-cs"/>
                        </a:rPr>
                        <a:t>
 Hallo Vodafone Deutschland seit 3 Tagen wird mir angezeigt das mein Datenvolumen 0 Tage verfügbar ist! Wann kann ich denn mit meinem neuen Datenvolumen rechnen?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02:49:52</a:t>
                      </a:r>
                    </a:p>
                  </a:txBody>
                  <a:tcPr/>
                </a:tc>
                <a:extLst>
                  <a:ext uri="{0D108BD9-81ED-4DB2-BD59-A6C34878D82A}">
                    <a16:rowId xmlns:a16="http://schemas.microsoft.com/office/drawing/2014/main" val="3240650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10:20:26</a:t>
                      </a:r>
                      <a:r>
                        <a:rPr kumimoji="0" lang="de-DE" sz="1000" b="0" i="0" u="none" strike="noStrike" kern="1200" cap="none" spc="0" normalizeH="0" baseline="0" noProof="0">
                          <a:ln>
                            <a:noFill/>
                          </a:ln>
                          <a:solidFill>
                            <a:prstClr val="black"/>
                          </a:solidFill>
                          <a:effectLst/>
                          <a:uLnTx/>
                          <a:uFillTx/>
                          <a:latin typeface="+mn-lt"/>
                          <a:ea typeface="+mn-ea"/>
                          <a:cs typeface="+mn-cs"/>
                        </a:rPr>
                        <a:t>
 Danke Vodafone❤️... danke für nix 🤷🏽‍♂️
Kriegt man irgendwann auch was zurück von euch ? Dafür dass man diese ganzen alltäglichen Störungen aushalten muss? 
Ich mein den Vollbetrag des Anschlusses bezahlt man trotzdem immer, 80% Verlust der Leistung - 100% bezahlen ziemlich fair. 
3-5 mal Störungen in der Woche🤔
Ich geh extra aus dem Wlan raus und verbinde meine Sachen mit dem Hotspot meines Handys und selbst das läuft besser als wie guten Zeiten mit eurem DSL Anschluss. 
Irgendwas läuft doch verkehrt herum hm.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02:45:15</a:t>
                      </a:r>
                    </a:p>
                  </a:txBody>
                  <a:tcPr/>
                </a:tc>
                <a:extLst>
                  <a:ext uri="{0D108BD9-81ED-4DB2-BD59-A6C34878D82A}">
                    <a16:rowId xmlns:a16="http://schemas.microsoft.com/office/drawing/2014/main" val="3748742572"/>
                  </a:ext>
                </a:extLst>
              </a:tr>
            </a:tbl>
          </a:graphicData>
        </a:graphic>
      </p:graphicFrame>
      <p:sp>
        <p:nvSpPr>
          <p:cNvPr id="4" name="Text Placeholder 3">
            <a:extLst>
              <a:ext uri="{FF2B5EF4-FFF2-40B4-BE49-F238E27FC236}">
                <a16:creationId xmlns:a16="http://schemas.microsoft.com/office/drawing/2014/main" id="{84313118-912F-46E8-A9A7-91B2A3D511E0}"/>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2419208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B390A-2B3C-4A2F-8CAC-2E0F0A3994B9}"/>
              </a:ext>
            </a:extLst>
          </p:cNvPr>
          <p:cNvSpPr>
            <a:spLocks noGrp="1"/>
          </p:cNvSpPr>
          <p:nvPr>
            <p:ph type="title"/>
          </p:nvPr>
        </p:nvSpPr>
        <p:spPr/>
        <p:txBody>
          <a:bodyPr/>
          <a:lstStyle/>
          <a:p>
            <a:r>
              <a:rPr lang="en-US"/>
              <a:t>Facebook User Questions Table | Service Slide WR - 13 of 17</a:t>
            </a:r>
          </a:p>
        </p:txBody>
      </p:sp>
      <p:graphicFrame>
        <p:nvGraphicFramePr>
          <p:cNvPr id="5" name="Table Placeholder 4">
            <a:extLst>
              <a:ext uri="{FF2B5EF4-FFF2-40B4-BE49-F238E27FC236}">
                <a16:creationId xmlns:a16="http://schemas.microsoft.com/office/drawing/2014/main" id="{B706E824-1F9D-449A-A3B0-F523E633156C}"/>
              </a:ext>
            </a:extLst>
          </p:cNvPr>
          <p:cNvGraphicFramePr>
            <a:graphicFrameLocks noGrp="1"/>
          </p:cNvGraphicFramePr>
          <p:nvPr>
            <p:ph type="tbl" sz="quarter" idx="13"/>
            <p:extLst>
              <p:ext uri="{D42A27DB-BD31-4B8C-83A1-F6EECF244321}">
                <p14:modId xmlns:p14="http://schemas.microsoft.com/office/powerpoint/2010/main" val="325455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33982956"/>
                    </a:ext>
                  </a:extLst>
                </a:gridCol>
                <a:gridCol w="822960">
                  <a:extLst>
                    <a:ext uri="{9D8B030D-6E8A-4147-A177-3AD203B41FA5}">
                      <a16:colId xmlns:a16="http://schemas.microsoft.com/office/drawing/2014/main" val="1329751155"/>
                    </a:ext>
                  </a:extLst>
                </a:gridCol>
                <a:gridCol w="822960">
                  <a:extLst>
                    <a:ext uri="{9D8B030D-6E8A-4147-A177-3AD203B41FA5}">
                      <a16:colId xmlns:a16="http://schemas.microsoft.com/office/drawing/2014/main" val="1947131910"/>
                    </a:ext>
                  </a:extLst>
                </a:gridCol>
                <a:gridCol w="822960">
                  <a:extLst>
                    <a:ext uri="{9D8B030D-6E8A-4147-A177-3AD203B41FA5}">
                      <a16:colId xmlns:a16="http://schemas.microsoft.com/office/drawing/2014/main" val="584543930"/>
                    </a:ext>
                  </a:extLst>
                </a:gridCol>
                <a:gridCol w="822960">
                  <a:extLst>
                    <a:ext uri="{9D8B030D-6E8A-4147-A177-3AD203B41FA5}">
                      <a16:colId xmlns:a16="http://schemas.microsoft.com/office/drawing/2014/main" val="235347366"/>
                    </a:ext>
                  </a:extLst>
                </a:gridCol>
                <a:gridCol w="822960">
                  <a:extLst>
                    <a:ext uri="{9D8B030D-6E8A-4147-A177-3AD203B41FA5}">
                      <a16:colId xmlns:a16="http://schemas.microsoft.com/office/drawing/2014/main" val="3405959420"/>
                    </a:ext>
                  </a:extLst>
                </a:gridCol>
                <a:gridCol w="576072">
                  <a:extLst>
                    <a:ext uri="{9D8B030D-6E8A-4147-A177-3AD203B41FA5}">
                      <a16:colId xmlns:a16="http://schemas.microsoft.com/office/drawing/2014/main" val="2400952287"/>
                    </a:ext>
                  </a:extLst>
                </a:gridCol>
                <a:gridCol w="822960">
                  <a:extLst>
                    <a:ext uri="{9D8B030D-6E8A-4147-A177-3AD203B41FA5}">
                      <a16:colId xmlns:a16="http://schemas.microsoft.com/office/drawing/2014/main" val="365142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0065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1&amp;1 DSL &amp; Mobilfunk</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10:16:51</a:t>
                      </a:r>
                      <a:r>
                        <a:rPr kumimoji="0" lang="de-DE" sz="1000" b="0" i="0" u="none" strike="noStrike" kern="1200" cap="none" spc="0" normalizeH="0" baseline="0" noProof="0">
                          <a:ln>
                            <a:noFill/>
                          </a:ln>
                          <a:solidFill>
                            <a:prstClr val="black"/>
                          </a:solidFill>
                          <a:effectLst/>
                          <a:uLnTx/>
                          <a:uFillTx/>
                          <a:latin typeface="+mn-lt"/>
                          <a:ea typeface="+mn-ea"/>
                          <a:cs typeface="+mn-cs"/>
                        </a:rPr>
                        <a:t>
 Seid 2012 Kunde bei euch und wir sind sehr zufrieden. Müssten ja nen Bonus bekommen oder?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16:48:44</a:t>
                      </a:r>
                    </a:p>
                  </a:txBody>
                  <a:tcPr/>
                </a:tc>
                <a:extLst>
                  <a:ext uri="{0D108BD9-81ED-4DB2-BD59-A6C34878D82A}">
                    <a16:rowId xmlns:a16="http://schemas.microsoft.com/office/drawing/2014/main" val="221172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24h Service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09:29:49</a:t>
                      </a:r>
                      <a:r>
                        <a:rPr kumimoji="0" lang="de-DE" sz="1000" b="0" i="0" u="none" strike="noStrike" kern="1200" cap="none" spc="0" normalizeH="0" baseline="0" noProof="0">
                          <a:ln>
                            <a:noFill/>
                          </a:ln>
                          <a:solidFill>
                            <a:prstClr val="black"/>
                          </a:solidFill>
                          <a:effectLst/>
                          <a:uLnTx/>
                          <a:uFillTx/>
                          <a:latin typeface="+mn-lt"/>
                          <a:ea typeface="+mn-ea"/>
                          <a:cs typeface="+mn-cs"/>
                        </a:rPr>
                        <a:t>
 Seit mehreren Wochen gibt es Störungen beim WLAN (55271) - ist das ein Trick,  damit man mehr Datenvolumen braucht/bucht? Laut eurer Seite gibt es bei uns keine Störung - aber das Gerät ist ok. Da wir für die Arbeit auf das Internet angewiesen sind und monatlich 30€ zahlen, wäre es mal an der Zeit, dass es stabiler läuft. Was ist los bei euch? Vielleicht sollten wir doch wechseln.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11:05:45</a:t>
                      </a:r>
                    </a:p>
                  </a:txBody>
                  <a:tcPr/>
                </a:tc>
                <a:extLst>
                  <a:ext uri="{0D108BD9-81ED-4DB2-BD59-A6C34878D82A}">
                    <a16:rowId xmlns:a16="http://schemas.microsoft.com/office/drawing/2014/main" val="2044837588"/>
                  </a:ext>
                </a:extLst>
              </a:tr>
            </a:tbl>
          </a:graphicData>
        </a:graphic>
      </p:graphicFrame>
      <p:sp>
        <p:nvSpPr>
          <p:cNvPr id="4" name="Text Placeholder 3">
            <a:extLst>
              <a:ext uri="{FF2B5EF4-FFF2-40B4-BE49-F238E27FC236}">
                <a16:creationId xmlns:a16="http://schemas.microsoft.com/office/drawing/2014/main" id="{BC3D1FEA-98D0-495D-A0F8-C0393C77517E}"/>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3889249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415C4-5567-4FB4-B830-370CE6093CB6}"/>
              </a:ext>
            </a:extLst>
          </p:cNvPr>
          <p:cNvSpPr>
            <a:spLocks noGrp="1"/>
          </p:cNvSpPr>
          <p:nvPr>
            <p:ph type="title"/>
          </p:nvPr>
        </p:nvSpPr>
        <p:spPr/>
        <p:txBody>
          <a:bodyPr/>
          <a:lstStyle/>
          <a:p>
            <a:r>
              <a:rPr lang="en-US"/>
              <a:t>Facebook User Questions Table | Service Slide WR - 14 of 17</a:t>
            </a:r>
          </a:p>
        </p:txBody>
      </p:sp>
      <p:graphicFrame>
        <p:nvGraphicFramePr>
          <p:cNvPr id="5" name="Table Placeholder 4">
            <a:extLst>
              <a:ext uri="{FF2B5EF4-FFF2-40B4-BE49-F238E27FC236}">
                <a16:creationId xmlns:a16="http://schemas.microsoft.com/office/drawing/2014/main" id="{F746B3A7-CC6B-485B-9DBC-61EB4126357A}"/>
              </a:ext>
            </a:extLst>
          </p:cNvPr>
          <p:cNvGraphicFramePr>
            <a:graphicFrameLocks noGrp="1"/>
          </p:cNvGraphicFramePr>
          <p:nvPr>
            <p:ph type="tbl" sz="quarter" idx="13"/>
            <p:extLst>
              <p:ext uri="{D42A27DB-BD31-4B8C-83A1-F6EECF244321}">
                <p14:modId xmlns:p14="http://schemas.microsoft.com/office/powerpoint/2010/main" val="1100541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69682396"/>
                    </a:ext>
                  </a:extLst>
                </a:gridCol>
                <a:gridCol w="822960">
                  <a:extLst>
                    <a:ext uri="{9D8B030D-6E8A-4147-A177-3AD203B41FA5}">
                      <a16:colId xmlns:a16="http://schemas.microsoft.com/office/drawing/2014/main" val="1840320352"/>
                    </a:ext>
                  </a:extLst>
                </a:gridCol>
                <a:gridCol w="822960">
                  <a:extLst>
                    <a:ext uri="{9D8B030D-6E8A-4147-A177-3AD203B41FA5}">
                      <a16:colId xmlns:a16="http://schemas.microsoft.com/office/drawing/2014/main" val="1078241884"/>
                    </a:ext>
                  </a:extLst>
                </a:gridCol>
                <a:gridCol w="822960">
                  <a:extLst>
                    <a:ext uri="{9D8B030D-6E8A-4147-A177-3AD203B41FA5}">
                      <a16:colId xmlns:a16="http://schemas.microsoft.com/office/drawing/2014/main" val="72477174"/>
                    </a:ext>
                  </a:extLst>
                </a:gridCol>
                <a:gridCol w="822960">
                  <a:extLst>
                    <a:ext uri="{9D8B030D-6E8A-4147-A177-3AD203B41FA5}">
                      <a16:colId xmlns:a16="http://schemas.microsoft.com/office/drawing/2014/main" val="173120644"/>
                    </a:ext>
                  </a:extLst>
                </a:gridCol>
                <a:gridCol w="822960">
                  <a:extLst>
                    <a:ext uri="{9D8B030D-6E8A-4147-A177-3AD203B41FA5}">
                      <a16:colId xmlns:a16="http://schemas.microsoft.com/office/drawing/2014/main" val="1799293555"/>
                    </a:ext>
                  </a:extLst>
                </a:gridCol>
                <a:gridCol w="576072">
                  <a:extLst>
                    <a:ext uri="{9D8B030D-6E8A-4147-A177-3AD203B41FA5}">
                      <a16:colId xmlns:a16="http://schemas.microsoft.com/office/drawing/2014/main" val="2571567320"/>
                    </a:ext>
                  </a:extLst>
                </a:gridCol>
                <a:gridCol w="822960">
                  <a:extLst>
                    <a:ext uri="{9D8B030D-6E8A-4147-A177-3AD203B41FA5}">
                      <a16:colId xmlns:a16="http://schemas.microsoft.com/office/drawing/2014/main" val="181830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9888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- 2020-02-02 09:18:00</a:t>
                      </a:r>
                      <a:r>
                        <a:rPr kumimoji="0" lang="de-DE" sz="1000" b="0" i="0" u="none" strike="noStrike" kern="1200" cap="none" spc="0" normalizeH="0" baseline="0" noProof="0">
                          <a:ln>
                            <a:noFill/>
                          </a:ln>
                          <a:solidFill>
                            <a:prstClr val="black"/>
                          </a:solidFill>
                          <a:effectLst/>
                          <a:uLnTx/>
                          <a:uFillTx/>
                          <a:latin typeface="+mn-lt"/>
                          <a:ea typeface="+mn-ea"/>
                          <a:cs typeface="+mn-cs"/>
                        </a:rPr>
                        <a:t>
 Hey Vodafone, was ist los bei euch? Seit gestern früh hat's bei uns keine Internetverbindung. Euer Support ist nicht sehr hilfreich. Der Router ist wohl okay.
So langsam gehen mir die ständigen Probleme auf den Keks. Wir zahlen für eine Leistung teuer Geld, die wir nicht bekommen bzw nutzen können.
Habt wohl einen größeren Ausfall, den eure Techniker nicht hin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03.02.2020 02:21:48</a:t>
                      </a:r>
                    </a:p>
                  </a:txBody>
                  <a:tcPr/>
                </a:tc>
                <a:extLst>
                  <a:ext uri="{0D108BD9-81ED-4DB2-BD59-A6C34878D82A}">
                    <a16:rowId xmlns:a16="http://schemas.microsoft.com/office/drawing/2014/main" val="4253538533"/>
                  </a:ext>
                </a:extLst>
              </a:tr>
            </a:tbl>
          </a:graphicData>
        </a:graphic>
      </p:graphicFrame>
      <p:sp>
        <p:nvSpPr>
          <p:cNvPr id="4" name="Text Placeholder 3">
            <a:extLst>
              <a:ext uri="{FF2B5EF4-FFF2-40B4-BE49-F238E27FC236}">
                <a16:creationId xmlns:a16="http://schemas.microsoft.com/office/drawing/2014/main" id="{ABBD3BF8-77C1-4501-B0DA-4ED761C01B1B}"/>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2007980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A7FC-CE87-49CB-B477-35AED4BE7F6A}"/>
              </a:ext>
            </a:extLst>
          </p:cNvPr>
          <p:cNvSpPr>
            <a:spLocks noGrp="1"/>
          </p:cNvSpPr>
          <p:nvPr>
            <p:ph type="title"/>
          </p:nvPr>
        </p:nvSpPr>
        <p:spPr/>
        <p:txBody>
          <a:bodyPr/>
          <a:lstStyle/>
          <a:p>
            <a:r>
              <a:rPr lang="en-US"/>
              <a:t>Facebook User Questions Table | Service Slide WR - 15 of 17</a:t>
            </a:r>
          </a:p>
        </p:txBody>
      </p:sp>
      <p:graphicFrame>
        <p:nvGraphicFramePr>
          <p:cNvPr id="5" name="Table Placeholder 4">
            <a:extLst>
              <a:ext uri="{FF2B5EF4-FFF2-40B4-BE49-F238E27FC236}">
                <a16:creationId xmlns:a16="http://schemas.microsoft.com/office/drawing/2014/main" id="{ACB2C14E-C18B-4F9C-89E6-AE5CE2C41531}"/>
              </a:ext>
            </a:extLst>
          </p:cNvPr>
          <p:cNvGraphicFramePr>
            <a:graphicFrameLocks noGrp="1"/>
          </p:cNvGraphicFramePr>
          <p:nvPr>
            <p:ph type="tbl" sz="quarter" idx="13"/>
            <p:extLst>
              <p:ext uri="{D42A27DB-BD31-4B8C-83A1-F6EECF244321}">
                <p14:modId xmlns:p14="http://schemas.microsoft.com/office/powerpoint/2010/main" val="2490185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26409768"/>
                    </a:ext>
                  </a:extLst>
                </a:gridCol>
                <a:gridCol w="822960">
                  <a:extLst>
                    <a:ext uri="{9D8B030D-6E8A-4147-A177-3AD203B41FA5}">
                      <a16:colId xmlns:a16="http://schemas.microsoft.com/office/drawing/2014/main" val="899131021"/>
                    </a:ext>
                  </a:extLst>
                </a:gridCol>
                <a:gridCol w="822960">
                  <a:extLst>
                    <a:ext uri="{9D8B030D-6E8A-4147-A177-3AD203B41FA5}">
                      <a16:colId xmlns:a16="http://schemas.microsoft.com/office/drawing/2014/main" val="313461949"/>
                    </a:ext>
                  </a:extLst>
                </a:gridCol>
                <a:gridCol w="822960">
                  <a:extLst>
                    <a:ext uri="{9D8B030D-6E8A-4147-A177-3AD203B41FA5}">
                      <a16:colId xmlns:a16="http://schemas.microsoft.com/office/drawing/2014/main" val="2715587971"/>
                    </a:ext>
                  </a:extLst>
                </a:gridCol>
                <a:gridCol w="822960">
                  <a:extLst>
                    <a:ext uri="{9D8B030D-6E8A-4147-A177-3AD203B41FA5}">
                      <a16:colId xmlns:a16="http://schemas.microsoft.com/office/drawing/2014/main" val="1445909043"/>
                    </a:ext>
                  </a:extLst>
                </a:gridCol>
                <a:gridCol w="822960">
                  <a:extLst>
                    <a:ext uri="{9D8B030D-6E8A-4147-A177-3AD203B41FA5}">
                      <a16:colId xmlns:a16="http://schemas.microsoft.com/office/drawing/2014/main" val="2147755681"/>
                    </a:ext>
                  </a:extLst>
                </a:gridCol>
                <a:gridCol w="576072">
                  <a:extLst>
                    <a:ext uri="{9D8B030D-6E8A-4147-A177-3AD203B41FA5}">
                      <a16:colId xmlns:a16="http://schemas.microsoft.com/office/drawing/2014/main" val="2500400999"/>
                    </a:ext>
                  </a:extLst>
                </a:gridCol>
                <a:gridCol w="822960">
                  <a:extLst>
                    <a:ext uri="{9D8B030D-6E8A-4147-A177-3AD203B41FA5}">
                      <a16:colId xmlns:a16="http://schemas.microsoft.com/office/drawing/2014/main" val="43076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830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o2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- 2020-02-01 22:07:45</a:t>
                      </a:r>
                      <a:r>
                        <a:rPr kumimoji="0" lang="de-DE" sz="1000" b="0" i="0" u="none" strike="noStrike" kern="1200" cap="none" spc="0" normalizeH="0" baseline="0" noProof="0">
                          <a:ln>
                            <a:noFill/>
                          </a:ln>
                          <a:solidFill>
                            <a:prstClr val="black"/>
                          </a:solidFill>
                          <a:effectLst/>
                          <a:uLnTx/>
                          <a:uFillTx/>
                          <a:latin typeface="+mn-lt"/>
                          <a:ea typeface="+mn-ea"/>
                          <a:cs typeface="+mn-cs"/>
                        </a:rPr>
                        <a:t>
 Ich frage mich wirklich gerade, ob O2 es so nötig hat?
Am 14.06.2019 wurde mein Festnetzanschluß durch "Technikumstellung" unbrauchbar gemacht. Im Prinzip kann man sagen, er wurde abgeklemmt. Am Geld kanns nicht gelegen haben, man hatte ein SEPA Mandat und hat immer abgebucht. Störungsmeldung brachte keine Abhilfe. Es war zwar angeblich ein Techniker da, aber unangekündigt und in meiner Abwesenheit. Als O2 es dann vorzog, den Fall zu schließen, statt das Problem zu beheben, habe ich gekündigt. Ich habe schön die monatliche Gebühr für drei weitere Monate zähneknirschend bezahlt. Für etwas, was ich nicht nutzen kann. Aber O2 will noch mehr Geld. Die Tage drohte man mir mir Abschaltung meines Anschlusses. Der ist aber seit Oktober 19 gar nicht mehr existent. Heute kam die Krönung. Ein Brief vom O2 eigenen Inkassounternehmen. Und natürlich droht man mir wieder mit Abschaltung und außerordentlicher Kündigung meines längst nicht mehr vorhandenen Anschlusses. Applaus, Applaus, O2! Ihr habt 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01.02.2020 22:21:21</a:t>
                      </a:r>
                    </a:p>
                  </a:txBody>
                  <a:tcPr/>
                </a:tc>
                <a:extLst>
                  <a:ext uri="{0D108BD9-81ED-4DB2-BD59-A6C34878D82A}">
                    <a16:rowId xmlns:a16="http://schemas.microsoft.com/office/drawing/2014/main" val="3985717318"/>
                  </a:ext>
                </a:extLst>
              </a:tr>
            </a:tbl>
          </a:graphicData>
        </a:graphic>
      </p:graphicFrame>
      <p:sp>
        <p:nvSpPr>
          <p:cNvPr id="4" name="Text Placeholder 3">
            <a:extLst>
              <a:ext uri="{FF2B5EF4-FFF2-40B4-BE49-F238E27FC236}">
                <a16:creationId xmlns:a16="http://schemas.microsoft.com/office/drawing/2014/main" id="{ECCE1A85-8FEA-45BE-A8B9-418A0A2D37FE}"/>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4000729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4D84F-D361-4FC2-A57C-6D24014F0BE7}"/>
              </a:ext>
            </a:extLst>
          </p:cNvPr>
          <p:cNvSpPr>
            <a:spLocks noGrp="1"/>
          </p:cNvSpPr>
          <p:nvPr>
            <p:ph type="title"/>
          </p:nvPr>
        </p:nvSpPr>
        <p:spPr/>
        <p:txBody>
          <a:bodyPr/>
          <a:lstStyle/>
          <a:p>
            <a:r>
              <a:rPr lang="en-US"/>
              <a:t>Facebook User Questions Table | Service Slide WR - 16 of 17</a:t>
            </a:r>
          </a:p>
        </p:txBody>
      </p:sp>
      <p:graphicFrame>
        <p:nvGraphicFramePr>
          <p:cNvPr id="5" name="Table Placeholder 4">
            <a:extLst>
              <a:ext uri="{FF2B5EF4-FFF2-40B4-BE49-F238E27FC236}">
                <a16:creationId xmlns:a16="http://schemas.microsoft.com/office/drawing/2014/main" id="{6CE365CA-DB85-4410-A888-9116E5A4CABF}"/>
              </a:ext>
            </a:extLst>
          </p:cNvPr>
          <p:cNvGraphicFramePr>
            <a:graphicFrameLocks noGrp="1"/>
          </p:cNvGraphicFramePr>
          <p:nvPr>
            <p:ph type="tbl" sz="quarter" idx="13"/>
            <p:extLst>
              <p:ext uri="{D42A27DB-BD31-4B8C-83A1-F6EECF244321}">
                <p14:modId xmlns:p14="http://schemas.microsoft.com/office/powerpoint/2010/main" val="274153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96189307"/>
                    </a:ext>
                  </a:extLst>
                </a:gridCol>
                <a:gridCol w="822960">
                  <a:extLst>
                    <a:ext uri="{9D8B030D-6E8A-4147-A177-3AD203B41FA5}">
                      <a16:colId xmlns:a16="http://schemas.microsoft.com/office/drawing/2014/main" val="1572671630"/>
                    </a:ext>
                  </a:extLst>
                </a:gridCol>
                <a:gridCol w="822960">
                  <a:extLst>
                    <a:ext uri="{9D8B030D-6E8A-4147-A177-3AD203B41FA5}">
                      <a16:colId xmlns:a16="http://schemas.microsoft.com/office/drawing/2014/main" val="2109822560"/>
                    </a:ext>
                  </a:extLst>
                </a:gridCol>
                <a:gridCol w="822960">
                  <a:extLst>
                    <a:ext uri="{9D8B030D-6E8A-4147-A177-3AD203B41FA5}">
                      <a16:colId xmlns:a16="http://schemas.microsoft.com/office/drawing/2014/main" val="2166979370"/>
                    </a:ext>
                  </a:extLst>
                </a:gridCol>
                <a:gridCol w="822960">
                  <a:extLst>
                    <a:ext uri="{9D8B030D-6E8A-4147-A177-3AD203B41FA5}">
                      <a16:colId xmlns:a16="http://schemas.microsoft.com/office/drawing/2014/main" val="6115387"/>
                    </a:ext>
                  </a:extLst>
                </a:gridCol>
                <a:gridCol w="822960">
                  <a:extLst>
                    <a:ext uri="{9D8B030D-6E8A-4147-A177-3AD203B41FA5}">
                      <a16:colId xmlns:a16="http://schemas.microsoft.com/office/drawing/2014/main" val="8039333"/>
                    </a:ext>
                  </a:extLst>
                </a:gridCol>
                <a:gridCol w="576072">
                  <a:extLst>
                    <a:ext uri="{9D8B030D-6E8A-4147-A177-3AD203B41FA5}">
                      <a16:colId xmlns:a16="http://schemas.microsoft.com/office/drawing/2014/main" val="4086263953"/>
                    </a:ext>
                  </a:extLst>
                </a:gridCol>
                <a:gridCol w="822960">
                  <a:extLst>
                    <a:ext uri="{9D8B030D-6E8A-4147-A177-3AD203B41FA5}">
                      <a16:colId xmlns:a16="http://schemas.microsoft.com/office/drawing/2014/main" val="1097055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5328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n/a - 2020-02-01 20:57:18</a:t>
                      </a:r>
                      <a:r>
                        <a:rPr kumimoji="0" lang="en-US" sz="1000" b="0" i="0" u="none" strike="noStrike" kern="1200" cap="none" spc="0" normalizeH="0" baseline="0" noProof="0">
                          <a:ln>
                            <a:noFill/>
                          </a:ln>
                          <a:solidFill>
                            <a:prstClr val="black"/>
                          </a:solidFill>
                          <a:effectLst/>
                          <a:uLnTx/>
                          <a:uFillTx/>
                          <a:latin typeface="+mn-lt"/>
                          <a:ea typeface="+mn-ea"/>
                          <a:cs typeface="+mn-cs"/>
                        </a:rPr>
                        <a:t>
 Ich habe über Vodafone Giga TV Cable das Sky Cinema Paket gebucht. Mir fehlen die Sender Kinowelt TV (Cinema) und Sky Atlantic (Starter), obwohl diese lt. Sky Webseite zu den Paketen gehören. An wen kann ich mich wenden, an Sky oder Vodafone, damit diese freigeschaltet werden? Auch finde ich bei den Videotheken kein Cirkus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04:55:44</a:t>
                      </a:r>
                    </a:p>
                  </a:txBody>
                  <a:tcPr/>
                </a:tc>
                <a:extLst>
                  <a:ext uri="{0D108BD9-81ED-4DB2-BD59-A6C34878D82A}">
                    <a16:rowId xmlns:a16="http://schemas.microsoft.com/office/drawing/2014/main" val="387066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Vodafone Deutschland</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- 2020-02-01 19:47:21</a:t>
                      </a:r>
                      <a:r>
                        <a:rPr kumimoji="0" lang="de-DE" sz="1000" b="0" i="0" u="none" strike="noStrike" kern="1200" cap="none" spc="0" normalizeH="0" baseline="0" noProof="0">
                          <a:ln>
                            <a:noFill/>
                          </a:ln>
                          <a:solidFill>
                            <a:prstClr val="black"/>
                          </a:solidFill>
                          <a:effectLst/>
                          <a:uLnTx/>
                          <a:uFillTx/>
                          <a:latin typeface="+mn-lt"/>
                          <a:ea typeface="+mn-ea"/>
                          <a:cs typeface="+mn-cs"/>
                        </a:rPr>
                        <a:t>
 Hallo Vodafone, es werden mir weiterhin Gebühren abgebucht obwohl der Vertrag seit Monaten gekündigt ist. Ich bin sehr verärgert und der einzige Kontakt besteht zur Zeit zu einem interaktiven Kontakt names Tobi??!!!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04:48:18</a:t>
                      </a:r>
                    </a:p>
                  </a:txBody>
                  <a:tcPr/>
                </a:tc>
                <a:extLst>
                  <a:ext uri="{0D108BD9-81ED-4DB2-BD59-A6C34878D82A}">
                    <a16:rowId xmlns:a16="http://schemas.microsoft.com/office/drawing/2014/main" val="1226831370"/>
                  </a:ext>
                </a:extLst>
              </a:tr>
            </a:tbl>
          </a:graphicData>
        </a:graphic>
      </p:graphicFrame>
      <p:sp>
        <p:nvSpPr>
          <p:cNvPr id="4" name="Text Placeholder 3">
            <a:extLst>
              <a:ext uri="{FF2B5EF4-FFF2-40B4-BE49-F238E27FC236}">
                <a16:creationId xmlns:a16="http://schemas.microsoft.com/office/drawing/2014/main" id="{5FBFA9CF-F709-4666-A740-0B77587C20DC}"/>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1707710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5CA97-D2DA-4A5B-B0FD-FF1C73ABCC31}"/>
              </a:ext>
            </a:extLst>
          </p:cNvPr>
          <p:cNvSpPr>
            <a:spLocks noGrp="1"/>
          </p:cNvSpPr>
          <p:nvPr>
            <p:ph type="title"/>
          </p:nvPr>
        </p:nvSpPr>
        <p:spPr/>
        <p:txBody>
          <a:bodyPr/>
          <a:lstStyle/>
          <a:p>
            <a:r>
              <a:rPr lang="en-US"/>
              <a:t>Facebook User Questions Table | Service Slide WR - 17 of 17</a:t>
            </a:r>
          </a:p>
        </p:txBody>
      </p:sp>
      <p:graphicFrame>
        <p:nvGraphicFramePr>
          <p:cNvPr id="5" name="Table Placeholder 4">
            <a:extLst>
              <a:ext uri="{FF2B5EF4-FFF2-40B4-BE49-F238E27FC236}">
                <a16:creationId xmlns:a16="http://schemas.microsoft.com/office/drawing/2014/main" id="{F0A09A5A-5E4F-4111-A180-952AA97A0E5C}"/>
              </a:ext>
            </a:extLst>
          </p:cNvPr>
          <p:cNvGraphicFramePr>
            <a:graphicFrameLocks noGrp="1"/>
          </p:cNvGraphicFramePr>
          <p:nvPr>
            <p:ph type="tbl" sz="quarter" idx="13"/>
            <p:extLst>
              <p:ext uri="{D42A27DB-BD31-4B8C-83A1-F6EECF244321}">
                <p14:modId xmlns:p14="http://schemas.microsoft.com/office/powerpoint/2010/main" val="1089009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71144188"/>
                    </a:ext>
                  </a:extLst>
                </a:gridCol>
                <a:gridCol w="822960">
                  <a:extLst>
                    <a:ext uri="{9D8B030D-6E8A-4147-A177-3AD203B41FA5}">
                      <a16:colId xmlns:a16="http://schemas.microsoft.com/office/drawing/2014/main" val="3314619443"/>
                    </a:ext>
                  </a:extLst>
                </a:gridCol>
                <a:gridCol w="822960">
                  <a:extLst>
                    <a:ext uri="{9D8B030D-6E8A-4147-A177-3AD203B41FA5}">
                      <a16:colId xmlns:a16="http://schemas.microsoft.com/office/drawing/2014/main" val="2101728304"/>
                    </a:ext>
                  </a:extLst>
                </a:gridCol>
                <a:gridCol w="822960">
                  <a:extLst>
                    <a:ext uri="{9D8B030D-6E8A-4147-A177-3AD203B41FA5}">
                      <a16:colId xmlns:a16="http://schemas.microsoft.com/office/drawing/2014/main" val="3277634006"/>
                    </a:ext>
                  </a:extLst>
                </a:gridCol>
                <a:gridCol w="822960">
                  <a:extLst>
                    <a:ext uri="{9D8B030D-6E8A-4147-A177-3AD203B41FA5}">
                      <a16:colId xmlns:a16="http://schemas.microsoft.com/office/drawing/2014/main" val="195123036"/>
                    </a:ext>
                  </a:extLst>
                </a:gridCol>
                <a:gridCol w="822960">
                  <a:extLst>
                    <a:ext uri="{9D8B030D-6E8A-4147-A177-3AD203B41FA5}">
                      <a16:colId xmlns:a16="http://schemas.microsoft.com/office/drawing/2014/main" val="1465521471"/>
                    </a:ext>
                  </a:extLst>
                </a:gridCol>
                <a:gridCol w="576072">
                  <a:extLst>
                    <a:ext uri="{9D8B030D-6E8A-4147-A177-3AD203B41FA5}">
                      <a16:colId xmlns:a16="http://schemas.microsoft.com/office/drawing/2014/main" val="818215537"/>
                    </a:ext>
                  </a:extLst>
                </a:gridCol>
                <a:gridCol w="822960">
                  <a:extLst>
                    <a:ext uri="{9D8B030D-6E8A-4147-A177-3AD203B41FA5}">
                      <a16:colId xmlns:a16="http://schemas.microsoft.com/office/drawing/2014/main" val="2811405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48428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Unitymedia Hilfe</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- 2020-02-01 18:39:02</a:t>
                      </a:r>
                      <a:r>
                        <a:rPr kumimoji="0" lang="de-DE" sz="1000" b="0" i="0" u="none" strike="noStrike" kern="1200" cap="none" spc="0" normalizeH="0" baseline="0" noProof="0">
                          <a:ln>
                            <a:noFill/>
                          </a:ln>
                          <a:solidFill>
                            <a:prstClr val="black"/>
                          </a:solidFill>
                          <a:effectLst/>
                          <a:uLnTx/>
                          <a:uFillTx/>
                          <a:latin typeface="+mn-lt"/>
                          <a:ea typeface="+mn-ea"/>
                          <a:cs typeface="+mn-cs"/>
                        </a:rPr>
                        <a:t>
 Freunde, was soll ich mit eurer Box machen? Die Box läuft ständig auf Fehlermeldung. Seit einer Woche die Situation. So ein schlechtes Produkt habe ich nie gesehen! Trotzdem zahlen die Kunden!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10:49:40</a:t>
                      </a:r>
                    </a:p>
                  </a:txBody>
                  <a:tcPr/>
                </a:tc>
                <a:extLst>
                  <a:ext uri="{0D108BD9-81ED-4DB2-BD59-A6C34878D82A}">
                    <a16:rowId xmlns:a16="http://schemas.microsoft.com/office/drawing/2014/main" val="3350683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Telekom-hilft</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n/a - 2020-02-01 17:36:19</a:t>
                      </a:r>
                      <a:r>
                        <a:rPr kumimoji="0" lang="de-DE" sz="1000" b="0" i="0" u="none" strike="noStrike" kern="1200" cap="none" spc="0" normalizeH="0" baseline="0" noProof="0">
                          <a:ln>
                            <a:noFill/>
                          </a:ln>
                          <a:solidFill>
                            <a:prstClr val="black"/>
                          </a:solidFill>
                          <a:effectLst/>
                          <a:uLnTx/>
                          <a:uFillTx/>
                          <a:latin typeface="+mn-lt"/>
                          <a:ea typeface="+mn-ea"/>
                          <a:cs typeface="+mn-cs"/>
                        </a:rPr>
                        <a:t>
 Wie kann es sein das die Internet Telefonie sich einfach selbst deaktiviert und es sich auch nicht mehr aktivieren lässt? Wir haben nichts am Tarif oder an den Nummern geändert. Seit über einem Monat können wir nicht mehr das Telefon benutzen!!!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02.02.2020 14:49:56</a:t>
                      </a:r>
                    </a:p>
                  </a:txBody>
                  <a:tcPr/>
                </a:tc>
                <a:extLst>
                  <a:ext uri="{0D108BD9-81ED-4DB2-BD59-A6C34878D82A}">
                    <a16:rowId xmlns:a16="http://schemas.microsoft.com/office/drawing/2014/main" val="3068628116"/>
                  </a:ext>
                </a:extLst>
              </a:tr>
            </a:tbl>
          </a:graphicData>
        </a:graphic>
      </p:graphicFrame>
      <p:sp>
        <p:nvSpPr>
          <p:cNvPr id="4" name="Text Placeholder 3">
            <a:extLst>
              <a:ext uri="{FF2B5EF4-FFF2-40B4-BE49-F238E27FC236}">
                <a16:creationId xmlns:a16="http://schemas.microsoft.com/office/drawing/2014/main" id="{1743396D-E8BC-4C92-A831-F99EBDC2CB01}"/>
              </a:ext>
            </a:extLst>
          </p:cNvPr>
          <p:cNvSpPr>
            <a:spLocks noGrp="1"/>
          </p:cNvSpPr>
          <p:nvPr>
            <p:ph type="body" sz="quarter" idx="14"/>
          </p:nvPr>
        </p:nvSpPr>
        <p:spPr/>
        <p:txBody>
          <a:bodyPr/>
          <a:lstStyle/>
          <a:p>
            <a:r>
              <a:rPr lang="en-US"/>
              <a:t>27.01.2020 - 02.02.2020</a:t>
            </a:r>
          </a:p>
        </p:txBody>
      </p:sp>
    </p:spTree>
    <p:extLst>
      <p:ext uri="{BB962C8B-B14F-4D97-AF65-F5344CB8AC3E}">
        <p14:creationId xmlns:p14="http://schemas.microsoft.com/office/powerpoint/2010/main" val="31674500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1494</Words>
  <Application>Microsoft Office PowerPoint</Application>
  <PresentationFormat>On-screen Show (4:3)</PresentationFormat>
  <Paragraphs>502</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Response Time Data</vt:lpstr>
      <vt:lpstr>Facebook FB User Questions Custom Respond Rates | Service Slide WR</vt:lpstr>
      <vt:lpstr>Twitter TW User Questions Custom Respond Rates | Service Slide WR</vt:lpstr>
      <vt:lpstr>Twitter Questions Table | Service Slide WR - 1 of 4</vt:lpstr>
      <vt:lpstr>Twitter Questions Table | Service Slide WR - 2 of 4</vt:lpstr>
      <vt:lpstr>Twitter Questions Table | Service Slide WR - 3 of 4</vt:lpstr>
      <vt:lpstr>Twitter Questions Table | Service Slide WR - 4 of 4</vt:lpstr>
      <vt:lpstr>Facebook User Questions Table | Service Slide WR - 1 of 17</vt:lpstr>
      <vt:lpstr>Facebook User Questions Table | Service Slide WR - 2 of 17</vt:lpstr>
      <vt:lpstr>Facebook User Questions Table | Service Slide WR - 3 of 17</vt:lpstr>
      <vt:lpstr>Facebook User Questions Table | Service Slide WR - 4 of 17</vt:lpstr>
      <vt:lpstr>Facebook User Questions Table | Service Slide WR - 5 of 17</vt:lpstr>
      <vt:lpstr>Facebook User Questions Table | Service Slide WR - 6 of 17</vt:lpstr>
      <vt:lpstr>Facebook User Questions Table | Service Slide WR - 7 of 17</vt:lpstr>
      <vt:lpstr>Facebook User Questions Table | Service Slide WR - 8 of 17</vt:lpstr>
      <vt:lpstr>Facebook User Questions Table | Service Slide WR - 9 of 17</vt:lpstr>
      <vt:lpstr>Facebook User Questions Table | Service Slide WR - 10 of 17</vt:lpstr>
      <vt:lpstr>Facebook User Questions Table | Service Slide WR - 11 of 17</vt:lpstr>
      <vt:lpstr>Facebook User Questions Table | Service Slide WR - 12 of 17</vt:lpstr>
      <vt:lpstr>Facebook User Questions Table | Service Slide WR - 13 of 17</vt:lpstr>
      <vt:lpstr>Facebook User Questions Table | Service Slide WR - 14 of 17</vt:lpstr>
      <vt:lpstr>Facebook User Questions Table | Service Slide WR - 15 of 17</vt:lpstr>
      <vt:lpstr>Facebook User Questions Table | Service Slide WR - 16 of 17</vt:lpstr>
      <vt:lpstr>Facebook User Questions Table | Service Slide WR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Response Time Data</dc:title>
  <dc:creator>Frederik Peiniger</dc:creator>
  <cp:lastModifiedBy>Frederik Peiniger</cp:lastModifiedBy>
  <cp:revision>1</cp:revision>
  <dcterms:created xsi:type="dcterms:W3CDTF">2020-02-04T08:14:52Z</dcterms:created>
  <dcterms:modified xsi:type="dcterms:W3CDTF">2020-02-04T08:15:58Z</dcterms:modified>
</cp:coreProperties>
</file>