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EC932-E702-4E55-8CDE-D39208135985}"/>
              </a:ext>
            </a:extLst>
          </p:cNvPr>
          <p:cNvSpPr>
            <a:spLocks noGrp="1"/>
          </p:cNvSpPr>
          <p:nvPr>
            <p:ph type="title"/>
          </p:nvPr>
        </p:nvSpPr>
        <p:spPr/>
        <p:txBody>
          <a:bodyPr/>
          <a:lstStyle/>
          <a:p>
            <a:r>
              <a:rPr lang="en-US"/>
              <a:t>Twitter Own Tweets Table with Tweet Type | Vodafone Deutschland - 1 of 16</a:t>
            </a:r>
          </a:p>
        </p:txBody>
      </p:sp>
      <p:graphicFrame>
        <p:nvGraphicFramePr>
          <p:cNvPr id="5" name="Table Placeholder 4">
            <a:extLst>
              <a:ext uri="{FF2B5EF4-FFF2-40B4-BE49-F238E27FC236}">
                <a16:creationId xmlns:a16="http://schemas.microsoft.com/office/drawing/2014/main" id="{28034AD0-9D5E-455F-A91D-EE5F2721CE94}"/>
              </a:ext>
            </a:extLst>
          </p:cNvPr>
          <p:cNvGraphicFramePr>
            <a:graphicFrameLocks noGrp="1"/>
          </p:cNvGraphicFramePr>
          <p:nvPr>
            <p:ph type="tbl" sz="quarter" idx="13"/>
            <p:extLst>
              <p:ext uri="{D42A27DB-BD31-4B8C-83A1-F6EECF244321}">
                <p14:modId xmlns:p14="http://schemas.microsoft.com/office/powerpoint/2010/main" val="4179559305"/>
              </p:ext>
            </p:extLst>
          </p:nvPr>
        </p:nvGraphicFramePr>
        <p:xfrm>
          <a:off x="457200" y="1731963"/>
          <a:ext cx="7900414" cy="332232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82435551"/>
                    </a:ext>
                  </a:extLst>
                </a:gridCol>
                <a:gridCol w="493776">
                  <a:extLst>
                    <a:ext uri="{9D8B030D-6E8A-4147-A177-3AD203B41FA5}">
                      <a16:colId xmlns:a16="http://schemas.microsoft.com/office/drawing/2014/main" val="3152193766"/>
                    </a:ext>
                  </a:extLst>
                </a:gridCol>
                <a:gridCol w="493776">
                  <a:extLst>
                    <a:ext uri="{9D8B030D-6E8A-4147-A177-3AD203B41FA5}">
                      <a16:colId xmlns:a16="http://schemas.microsoft.com/office/drawing/2014/main" val="491541933"/>
                    </a:ext>
                  </a:extLst>
                </a:gridCol>
                <a:gridCol w="493776">
                  <a:extLst>
                    <a:ext uri="{9D8B030D-6E8A-4147-A177-3AD203B41FA5}">
                      <a16:colId xmlns:a16="http://schemas.microsoft.com/office/drawing/2014/main" val="1978038490"/>
                    </a:ext>
                  </a:extLst>
                </a:gridCol>
                <a:gridCol w="493776">
                  <a:extLst>
                    <a:ext uri="{9D8B030D-6E8A-4147-A177-3AD203B41FA5}">
                      <a16:colId xmlns:a16="http://schemas.microsoft.com/office/drawing/2014/main" val="3797203814"/>
                    </a:ext>
                  </a:extLst>
                </a:gridCol>
                <a:gridCol w="493776">
                  <a:extLst>
                    <a:ext uri="{9D8B030D-6E8A-4147-A177-3AD203B41FA5}">
                      <a16:colId xmlns:a16="http://schemas.microsoft.com/office/drawing/2014/main" val="2002438055"/>
                    </a:ext>
                  </a:extLst>
                </a:gridCol>
                <a:gridCol w="493776">
                  <a:extLst>
                    <a:ext uri="{9D8B030D-6E8A-4147-A177-3AD203B41FA5}">
                      <a16:colId xmlns:a16="http://schemas.microsoft.com/office/drawing/2014/main" val="3702698079"/>
                    </a:ext>
                  </a:extLst>
                </a:gridCol>
                <a:gridCol w="658368">
                  <a:extLst>
                    <a:ext uri="{9D8B030D-6E8A-4147-A177-3AD203B41FA5}">
                      <a16:colId xmlns:a16="http://schemas.microsoft.com/office/drawing/2014/main" val="967482187"/>
                    </a:ext>
                  </a:extLst>
                </a:gridCol>
                <a:gridCol w="493776">
                  <a:extLst>
                    <a:ext uri="{9D8B030D-6E8A-4147-A177-3AD203B41FA5}">
                      <a16:colId xmlns:a16="http://schemas.microsoft.com/office/drawing/2014/main" val="3537719297"/>
                    </a:ext>
                  </a:extLst>
                </a:gridCol>
                <a:gridCol w="493776">
                  <a:extLst>
                    <a:ext uri="{9D8B030D-6E8A-4147-A177-3AD203B41FA5}">
                      <a16:colId xmlns:a16="http://schemas.microsoft.com/office/drawing/2014/main" val="1417900604"/>
                    </a:ext>
                  </a:extLst>
                </a:gridCol>
                <a:gridCol w="1645919">
                  <a:extLst>
                    <a:ext uri="{9D8B030D-6E8A-4147-A177-3AD203B41FA5}">
                      <a16:colId xmlns:a16="http://schemas.microsoft.com/office/drawing/2014/main" val="242481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171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- 2019-12-31 17:59:55</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Dir und Deinen Liebsten einen guten Rutsch in 2020! 🎆 https://t.co/GkbYNLmPnX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8426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- 2019-12-31 12:00:40</a:t>
                      </a:r>
                      <a:r>
                        <a:rPr kumimoji="0" lang="de-DE" sz="1000" b="0" i="0" u="none" strike="noStrike" kern="1200" cap="none" spc="0" normalizeH="0" baseline="0" noProof="0">
                          <a:ln>
                            <a:noFill/>
                          </a:ln>
                          <a:solidFill>
                            <a:prstClr val="black"/>
                          </a:solidFill>
                          <a:effectLst/>
                          <a:uLnTx/>
                          <a:uFillTx/>
                          <a:latin typeface="+mn-lt"/>
                          <a:ea typeface="+mn-ea"/>
                          <a:cs typeface="+mn-cs"/>
                        </a:rPr>
                        <a:t>
 Na, was meinst Du, was passiert heute auf Deiner Silvesterparty?
Wir wünschen Dir eine fantastische Silvesternacht! 🎇 https://t.co/Hy8aOH4PZe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1161456"/>
                  </a:ext>
                </a:extLst>
              </a:tr>
            </a:tbl>
          </a:graphicData>
        </a:graphic>
      </p:graphicFrame>
      <p:sp>
        <p:nvSpPr>
          <p:cNvPr id="4" name="Text Placeholder 3">
            <a:extLst>
              <a:ext uri="{FF2B5EF4-FFF2-40B4-BE49-F238E27FC236}">
                <a16:creationId xmlns:a16="http://schemas.microsoft.com/office/drawing/2014/main" id="{417BAC37-C7B6-4D98-B7BE-12943456C1E0}"/>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2806498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7B65D-85C2-4612-9B7F-2B09C359BDE6}"/>
              </a:ext>
            </a:extLst>
          </p:cNvPr>
          <p:cNvSpPr>
            <a:spLocks noGrp="1"/>
          </p:cNvSpPr>
          <p:nvPr>
            <p:ph type="title"/>
          </p:nvPr>
        </p:nvSpPr>
        <p:spPr/>
        <p:txBody>
          <a:bodyPr/>
          <a:lstStyle/>
          <a:p>
            <a:r>
              <a:rPr lang="en-US"/>
              <a:t>Twitter Own Tweets Table with Tweet Type | Vodafone Deutschland - 2 of 16</a:t>
            </a:r>
          </a:p>
        </p:txBody>
      </p:sp>
      <p:graphicFrame>
        <p:nvGraphicFramePr>
          <p:cNvPr id="5" name="Table Placeholder 4">
            <a:extLst>
              <a:ext uri="{FF2B5EF4-FFF2-40B4-BE49-F238E27FC236}">
                <a16:creationId xmlns:a16="http://schemas.microsoft.com/office/drawing/2014/main" id="{115849E6-56DC-45E7-A822-1D0F4C6A15AB}"/>
              </a:ext>
            </a:extLst>
          </p:cNvPr>
          <p:cNvGraphicFramePr>
            <a:graphicFrameLocks noGrp="1"/>
          </p:cNvGraphicFramePr>
          <p:nvPr>
            <p:ph type="tbl" sz="quarter" idx="13"/>
            <p:extLst>
              <p:ext uri="{D42A27DB-BD31-4B8C-83A1-F6EECF244321}">
                <p14:modId xmlns:p14="http://schemas.microsoft.com/office/powerpoint/2010/main" val="1572752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4391824"/>
                    </a:ext>
                  </a:extLst>
                </a:gridCol>
                <a:gridCol w="493776">
                  <a:extLst>
                    <a:ext uri="{9D8B030D-6E8A-4147-A177-3AD203B41FA5}">
                      <a16:colId xmlns:a16="http://schemas.microsoft.com/office/drawing/2014/main" val="540632868"/>
                    </a:ext>
                  </a:extLst>
                </a:gridCol>
                <a:gridCol w="493776">
                  <a:extLst>
                    <a:ext uri="{9D8B030D-6E8A-4147-A177-3AD203B41FA5}">
                      <a16:colId xmlns:a16="http://schemas.microsoft.com/office/drawing/2014/main" val="2885009645"/>
                    </a:ext>
                  </a:extLst>
                </a:gridCol>
                <a:gridCol w="493776">
                  <a:extLst>
                    <a:ext uri="{9D8B030D-6E8A-4147-A177-3AD203B41FA5}">
                      <a16:colId xmlns:a16="http://schemas.microsoft.com/office/drawing/2014/main" val="4107198247"/>
                    </a:ext>
                  </a:extLst>
                </a:gridCol>
                <a:gridCol w="493776">
                  <a:extLst>
                    <a:ext uri="{9D8B030D-6E8A-4147-A177-3AD203B41FA5}">
                      <a16:colId xmlns:a16="http://schemas.microsoft.com/office/drawing/2014/main" val="480531500"/>
                    </a:ext>
                  </a:extLst>
                </a:gridCol>
                <a:gridCol w="493776">
                  <a:extLst>
                    <a:ext uri="{9D8B030D-6E8A-4147-A177-3AD203B41FA5}">
                      <a16:colId xmlns:a16="http://schemas.microsoft.com/office/drawing/2014/main" val="1383063756"/>
                    </a:ext>
                  </a:extLst>
                </a:gridCol>
                <a:gridCol w="493776">
                  <a:extLst>
                    <a:ext uri="{9D8B030D-6E8A-4147-A177-3AD203B41FA5}">
                      <a16:colId xmlns:a16="http://schemas.microsoft.com/office/drawing/2014/main" val="463256013"/>
                    </a:ext>
                  </a:extLst>
                </a:gridCol>
                <a:gridCol w="658368">
                  <a:extLst>
                    <a:ext uri="{9D8B030D-6E8A-4147-A177-3AD203B41FA5}">
                      <a16:colId xmlns:a16="http://schemas.microsoft.com/office/drawing/2014/main" val="88397665"/>
                    </a:ext>
                  </a:extLst>
                </a:gridCol>
                <a:gridCol w="493776">
                  <a:extLst>
                    <a:ext uri="{9D8B030D-6E8A-4147-A177-3AD203B41FA5}">
                      <a16:colId xmlns:a16="http://schemas.microsoft.com/office/drawing/2014/main" val="1914270431"/>
                    </a:ext>
                  </a:extLst>
                </a:gridCol>
                <a:gridCol w="493776">
                  <a:extLst>
                    <a:ext uri="{9D8B030D-6E8A-4147-A177-3AD203B41FA5}">
                      <a16:colId xmlns:a16="http://schemas.microsoft.com/office/drawing/2014/main" val="3737571502"/>
                    </a:ext>
                  </a:extLst>
                </a:gridCol>
                <a:gridCol w="1645919">
                  <a:extLst>
                    <a:ext uri="{9D8B030D-6E8A-4147-A177-3AD203B41FA5}">
                      <a16:colId xmlns:a16="http://schemas.microsoft.com/office/drawing/2014/main" val="2194145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702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- 2019-12-31 09:59:34</a:t>
                      </a:r>
                      <a:r>
                        <a:rPr kumimoji="0" lang="de-DE" sz="1000" b="0" i="0" u="none" strike="noStrike" kern="1200" cap="none" spc="0" normalizeH="0" baseline="0" noProof="0">
                          <a:ln>
                            <a:noFill/>
                          </a:ln>
                          <a:solidFill>
                            <a:prstClr val="black"/>
                          </a:solidFill>
                          <a:effectLst/>
                          <a:uLnTx/>
                          <a:uFillTx/>
                          <a:latin typeface="+mn-lt"/>
                          <a:ea typeface="+mn-ea"/>
                          <a:cs typeface="+mn-cs"/>
                        </a:rPr>
                        <a:t>
 Nur noch wenige Stunden bis zum Jahreswechsel! Wenn Du für 2020 noch einen extra Motivations-Schub für Deine guten Vorsätze brauchst, höre doch mal in diese 7 Podcasts rein.  https://t.co/9aNvIGlFEt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53593877"/>
                  </a:ext>
                </a:extLst>
              </a:tr>
            </a:tbl>
          </a:graphicData>
        </a:graphic>
      </p:graphicFrame>
      <p:sp>
        <p:nvSpPr>
          <p:cNvPr id="4" name="Text Placeholder 3">
            <a:extLst>
              <a:ext uri="{FF2B5EF4-FFF2-40B4-BE49-F238E27FC236}">
                <a16:creationId xmlns:a16="http://schemas.microsoft.com/office/drawing/2014/main" id="{47B859B6-C967-4E12-BE37-7D0328CAE18D}"/>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3163998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E9BEB-4BC9-478B-815D-443721ACE04E}"/>
              </a:ext>
            </a:extLst>
          </p:cNvPr>
          <p:cNvSpPr>
            <a:spLocks noGrp="1"/>
          </p:cNvSpPr>
          <p:nvPr>
            <p:ph type="title"/>
          </p:nvPr>
        </p:nvSpPr>
        <p:spPr/>
        <p:txBody>
          <a:bodyPr/>
          <a:lstStyle/>
          <a:p>
            <a:r>
              <a:rPr lang="en-US"/>
              <a:t>Twitter Own Tweets Table with Tweet Type | Vodafone Deutschland - 3 of 16</a:t>
            </a:r>
          </a:p>
        </p:txBody>
      </p:sp>
      <p:graphicFrame>
        <p:nvGraphicFramePr>
          <p:cNvPr id="5" name="Table Placeholder 4">
            <a:extLst>
              <a:ext uri="{FF2B5EF4-FFF2-40B4-BE49-F238E27FC236}">
                <a16:creationId xmlns:a16="http://schemas.microsoft.com/office/drawing/2014/main" id="{1013ED77-FB6D-441D-BE05-2A50446C78FC}"/>
              </a:ext>
            </a:extLst>
          </p:cNvPr>
          <p:cNvGraphicFramePr>
            <a:graphicFrameLocks noGrp="1"/>
          </p:cNvGraphicFramePr>
          <p:nvPr>
            <p:ph type="tbl" sz="quarter" idx="13"/>
            <p:extLst>
              <p:ext uri="{D42A27DB-BD31-4B8C-83A1-F6EECF244321}">
                <p14:modId xmlns:p14="http://schemas.microsoft.com/office/powerpoint/2010/main" val="574175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42149297"/>
                    </a:ext>
                  </a:extLst>
                </a:gridCol>
                <a:gridCol w="493776">
                  <a:extLst>
                    <a:ext uri="{9D8B030D-6E8A-4147-A177-3AD203B41FA5}">
                      <a16:colId xmlns:a16="http://schemas.microsoft.com/office/drawing/2014/main" val="2016412268"/>
                    </a:ext>
                  </a:extLst>
                </a:gridCol>
                <a:gridCol w="493776">
                  <a:extLst>
                    <a:ext uri="{9D8B030D-6E8A-4147-A177-3AD203B41FA5}">
                      <a16:colId xmlns:a16="http://schemas.microsoft.com/office/drawing/2014/main" val="1881055384"/>
                    </a:ext>
                  </a:extLst>
                </a:gridCol>
                <a:gridCol w="493776">
                  <a:extLst>
                    <a:ext uri="{9D8B030D-6E8A-4147-A177-3AD203B41FA5}">
                      <a16:colId xmlns:a16="http://schemas.microsoft.com/office/drawing/2014/main" val="843935088"/>
                    </a:ext>
                  </a:extLst>
                </a:gridCol>
                <a:gridCol w="493776">
                  <a:extLst>
                    <a:ext uri="{9D8B030D-6E8A-4147-A177-3AD203B41FA5}">
                      <a16:colId xmlns:a16="http://schemas.microsoft.com/office/drawing/2014/main" val="651570447"/>
                    </a:ext>
                  </a:extLst>
                </a:gridCol>
                <a:gridCol w="493776">
                  <a:extLst>
                    <a:ext uri="{9D8B030D-6E8A-4147-A177-3AD203B41FA5}">
                      <a16:colId xmlns:a16="http://schemas.microsoft.com/office/drawing/2014/main" val="2053493741"/>
                    </a:ext>
                  </a:extLst>
                </a:gridCol>
                <a:gridCol w="493776">
                  <a:extLst>
                    <a:ext uri="{9D8B030D-6E8A-4147-A177-3AD203B41FA5}">
                      <a16:colId xmlns:a16="http://schemas.microsoft.com/office/drawing/2014/main" val="2907492095"/>
                    </a:ext>
                  </a:extLst>
                </a:gridCol>
                <a:gridCol w="658368">
                  <a:extLst>
                    <a:ext uri="{9D8B030D-6E8A-4147-A177-3AD203B41FA5}">
                      <a16:colId xmlns:a16="http://schemas.microsoft.com/office/drawing/2014/main" val="2630442483"/>
                    </a:ext>
                  </a:extLst>
                </a:gridCol>
                <a:gridCol w="493776">
                  <a:extLst>
                    <a:ext uri="{9D8B030D-6E8A-4147-A177-3AD203B41FA5}">
                      <a16:colId xmlns:a16="http://schemas.microsoft.com/office/drawing/2014/main" val="201563044"/>
                    </a:ext>
                  </a:extLst>
                </a:gridCol>
                <a:gridCol w="493776">
                  <a:extLst>
                    <a:ext uri="{9D8B030D-6E8A-4147-A177-3AD203B41FA5}">
                      <a16:colId xmlns:a16="http://schemas.microsoft.com/office/drawing/2014/main" val="3918287328"/>
                    </a:ext>
                  </a:extLst>
                </a:gridCol>
                <a:gridCol w="1645919">
                  <a:extLst>
                    <a:ext uri="{9D8B030D-6E8A-4147-A177-3AD203B41FA5}">
                      <a16:colId xmlns:a16="http://schemas.microsoft.com/office/drawing/2014/main" val="375190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632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- 2019-12-30 17:19:14</a:t>
                      </a:r>
                      <a:r>
                        <a:rPr kumimoji="0" lang="de-DE" sz="1000" b="0" i="0" u="none" strike="noStrike" kern="1200" cap="none" spc="0" normalizeH="0" baseline="0" noProof="0">
                          <a:ln>
                            <a:noFill/>
                          </a:ln>
                          <a:solidFill>
                            <a:prstClr val="black"/>
                          </a:solidFill>
                          <a:effectLst/>
                          <a:uLnTx/>
                          <a:uFillTx/>
                          <a:latin typeface="+mn-lt"/>
                          <a:ea typeface="+mn-ea"/>
                          <a:cs typeface="+mn-cs"/>
                        </a:rPr>
                        <a:t>
 2019 wurde mehr gesurft und gestreamt als je zuvor! Das Ergebnis: Neue Datenrekorde in unserem #LTE-Netz. 
Alles zum Vodafone-Netz in diesem Jahr erfährst Du hier. 
https://t.co/ILNV5JDz6s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70886880"/>
                  </a:ext>
                </a:extLst>
              </a:tr>
            </a:tbl>
          </a:graphicData>
        </a:graphic>
      </p:graphicFrame>
      <p:sp>
        <p:nvSpPr>
          <p:cNvPr id="4" name="Text Placeholder 3">
            <a:extLst>
              <a:ext uri="{FF2B5EF4-FFF2-40B4-BE49-F238E27FC236}">
                <a16:creationId xmlns:a16="http://schemas.microsoft.com/office/drawing/2014/main" id="{86E648B1-0DF1-4F78-B879-0C26B9521FA1}"/>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3295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A5B6C-672F-40AB-997F-86158AC7BAD2}"/>
              </a:ext>
            </a:extLst>
          </p:cNvPr>
          <p:cNvSpPr>
            <a:spLocks noGrp="1"/>
          </p:cNvSpPr>
          <p:nvPr>
            <p:ph type="title"/>
          </p:nvPr>
        </p:nvSpPr>
        <p:spPr/>
        <p:txBody>
          <a:bodyPr/>
          <a:lstStyle/>
          <a:p>
            <a:r>
              <a:rPr lang="en-US"/>
              <a:t>Twitter Own Tweets Table with Tweet Type | Vodafone Deutschland - 4 of 16</a:t>
            </a:r>
          </a:p>
        </p:txBody>
      </p:sp>
      <p:graphicFrame>
        <p:nvGraphicFramePr>
          <p:cNvPr id="5" name="Table Placeholder 4">
            <a:extLst>
              <a:ext uri="{FF2B5EF4-FFF2-40B4-BE49-F238E27FC236}">
                <a16:creationId xmlns:a16="http://schemas.microsoft.com/office/drawing/2014/main" id="{05FE6AA1-058F-4366-BD1B-FC3E2B1F1365}"/>
              </a:ext>
            </a:extLst>
          </p:cNvPr>
          <p:cNvGraphicFramePr>
            <a:graphicFrameLocks noGrp="1"/>
          </p:cNvGraphicFramePr>
          <p:nvPr>
            <p:ph type="tbl" sz="quarter" idx="13"/>
            <p:extLst>
              <p:ext uri="{D42A27DB-BD31-4B8C-83A1-F6EECF244321}">
                <p14:modId xmlns:p14="http://schemas.microsoft.com/office/powerpoint/2010/main" val="3767119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31484106"/>
                    </a:ext>
                  </a:extLst>
                </a:gridCol>
                <a:gridCol w="493776">
                  <a:extLst>
                    <a:ext uri="{9D8B030D-6E8A-4147-A177-3AD203B41FA5}">
                      <a16:colId xmlns:a16="http://schemas.microsoft.com/office/drawing/2014/main" val="2940757093"/>
                    </a:ext>
                  </a:extLst>
                </a:gridCol>
                <a:gridCol w="493776">
                  <a:extLst>
                    <a:ext uri="{9D8B030D-6E8A-4147-A177-3AD203B41FA5}">
                      <a16:colId xmlns:a16="http://schemas.microsoft.com/office/drawing/2014/main" val="4105775929"/>
                    </a:ext>
                  </a:extLst>
                </a:gridCol>
                <a:gridCol w="493776">
                  <a:extLst>
                    <a:ext uri="{9D8B030D-6E8A-4147-A177-3AD203B41FA5}">
                      <a16:colId xmlns:a16="http://schemas.microsoft.com/office/drawing/2014/main" val="761528443"/>
                    </a:ext>
                  </a:extLst>
                </a:gridCol>
                <a:gridCol w="493776">
                  <a:extLst>
                    <a:ext uri="{9D8B030D-6E8A-4147-A177-3AD203B41FA5}">
                      <a16:colId xmlns:a16="http://schemas.microsoft.com/office/drawing/2014/main" val="3762214115"/>
                    </a:ext>
                  </a:extLst>
                </a:gridCol>
                <a:gridCol w="493776">
                  <a:extLst>
                    <a:ext uri="{9D8B030D-6E8A-4147-A177-3AD203B41FA5}">
                      <a16:colId xmlns:a16="http://schemas.microsoft.com/office/drawing/2014/main" val="2576989202"/>
                    </a:ext>
                  </a:extLst>
                </a:gridCol>
                <a:gridCol w="493776">
                  <a:extLst>
                    <a:ext uri="{9D8B030D-6E8A-4147-A177-3AD203B41FA5}">
                      <a16:colId xmlns:a16="http://schemas.microsoft.com/office/drawing/2014/main" val="646145514"/>
                    </a:ext>
                  </a:extLst>
                </a:gridCol>
                <a:gridCol w="658368">
                  <a:extLst>
                    <a:ext uri="{9D8B030D-6E8A-4147-A177-3AD203B41FA5}">
                      <a16:colId xmlns:a16="http://schemas.microsoft.com/office/drawing/2014/main" val="182771243"/>
                    </a:ext>
                  </a:extLst>
                </a:gridCol>
                <a:gridCol w="493776">
                  <a:extLst>
                    <a:ext uri="{9D8B030D-6E8A-4147-A177-3AD203B41FA5}">
                      <a16:colId xmlns:a16="http://schemas.microsoft.com/office/drawing/2014/main" val="848831328"/>
                    </a:ext>
                  </a:extLst>
                </a:gridCol>
                <a:gridCol w="493776">
                  <a:extLst>
                    <a:ext uri="{9D8B030D-6E8A-4147-A177-3AD203B41FA5}">
                      <a16:colId xmlns:a16="http://schemas.microsoft.com/office/drawing/2014/main" val="3420632596"/>
                    </a:ext>
                  </a:extLst>
                </a:gridCol>
                <a:gridCol w="1645919">
                  <a:extLst>
                    <a:ext uri="{9D8B030D-6E8A-4147-A177-3AD203B41FA5}">
                      <a16:colId xmlns:a16="http://schemas.microsoft.com/office/drawing/2014/main" val="2149257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483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- 2019-12-30 12:53:56</a:t>
                      </a:r>
                      <a:r>
                        <a:rPr kumimoji="0" lang="de-DE" sz="1000" b="0" i="0" u="none" strike="noStrike" kern="1200" cap="none" spc="0" normalizeH="0" baseline="0" noProof="0">
                          <a:ln>
                            <a:noFill/>
                          </a:ln>
                          <a:solidFill>
                            <a:prstClr val="black"/>
                          </a:solidFill>
                          <a:effectLst/>
                          <a:uLnTx/>
                          <a:uFillTx/>
                          <a:latin typeface="+mn-lt"/>
                          <a:ea typeface="+mn-ea"/>
                          <a:cs typeface="+mn-cs"/>
                        </a:rPr>
                        <a:t>
 Laserschwert-Kämpfe in „STAR WARS: DER AUFSTIEG SKYWALKERS“, jede Menge Action in „Terminator: Dark Fade“ oder Disney-Romantik in „Die Eiskönigin 2“: Das sind unsere Film-Highlights aus 2019.
 https://t.co/Vcvez8ATDy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548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- 2019-12-29 09:59:37</a:t>
                      </a:r>
                      <a:r>
                        <a:rPr kumimoji="0" lang="de-DE" sz="1000" b="0" i="0" u="none" strike="noStrike" kern="1200" cap="none" spc="0" normalizeH="0" baseline="0" noProof="0">
                          <a:ln>
                            <a:noFill/>
                          </a:ln>
                          <a:solidFill>
                            <a:prstClr val="black"/>
                          </a:solidFill>
                          <a:effectLst/>
                          <a:uLnTx/>
                          <a:uFillTx/>
                          <a:latin typeface="+mn-lt"/>
                          <a:ea typeface="+mn-ea"/>
                          <a:cs typeface="+mn-cs"/>
                        </a:rPr>
                        <a:t>
 Dir ist dieses Jahr nicht nach Party an Silvester? Mit diesen Filmen kannst Du es Dir auf dem Sofa gemütlich machen. https://t.co/jcg4aFx40p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89883202"/>
                  </a:ext>
                </a:extLst>
              </a:tr>
            </a:tbl>
          </a:graphicData>
        </a:graphic>
      </p:graphicFrame>
      <p:sp>
        <p:nvSpPr>
          <p:cNvPr id="4" name="Text Placeholder 3">
            <a:extLst>
              <a:ext uri="{FF2B5EF4-FFF2-40B4-BE49-F238E27FC236}">
                <a16:creationId xmlns:a16="http://schemas.microsoft.com/office/drawing/2014/main" id="{4EEE3E3B-E2B6-4F90-8F27-1C9DAEA17257}"/>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2943761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76B17-1728-4159-88AD-10174776DEF6}"/>
              </a:ext>
            </a:extLst>
          </p:cNvPr>
          <p:cNvSpPr>
            <a:spLocks noGrp="1"/>
          </p:cNvSpPr>
          <p:nvPr>
            <p:ph type="title"/>
          </p:nvPr>
        </p:nvSpPr>
        <p:spPr/>
        <p:txBody>
          <a:bodyPr/>
          <a:lstStyle/>
          <a:p>
            <a:r>
              <a:rPr lang="en-US"/>
              <a:t>Twitter Own Tweets Table with Tweet Type | Vodafone Deutschland - 5 of 16</a:t>
            </a:r>
          </a:p>
        </p:txBody>
      </p:sp>
      <p:graphicFrame>
        <p:nvGraphicFramePr>
          <p:cNvPr id="5" name="Table Placeholder 4">
            <a:extLst>
              <a:ext uri="{FF2B5EF4-FFF2-40B4-BE49-F238E27FC236}">
                <a16:creationId xmlns:a16="http://schemas.microsoft.com/office/drawing/2014/main" id="{02FB54FE-AF56-473F-8F93-B6E5D56049D9}"/>
              </a:ext>
            </a:extLst>
          </p:cNvPr>
          <p:cNvGraphicFramePr>
            <a:graphicFrameLocks noGrp="1"/>
          </p:cNvGraphicFramePr>
          <p:nvPr>
            <p:ph type="tbl" sz="quarter" idx="13"/>
            <p:extLst>
              <p:ext uri="{D42A27DB-BD31-4B8C-83A1-F6EECF244321}">
                <p14:modId xmlns:p14="http://schemas.microsoft.com/office/powerpoint/2010/main" val="120676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8300305"/>
                    </a:ext>
                  </a:extLst>
                </a:gridCol>
                <a:gridCol w="493776">
                  <a:extLst>
                    <a:ext uri="{9D8B030D-6E8A-4147-A177-3AD203B41FA5}">
                      <a16:colId xmlns:a16="http://schemas.microsoft.com/office/drawing/2014/main" val="576736104"/>
                    </a:ext>
                  </a:extLst>
                </a:gridCol>
                <a:gridCol w="493776">
                  <a:extLst>
                    <a:ext uri="{9D8B030D-6E8A-4147-A177-3AD203B41FA5}">
                      <a16:colId xmlns:a16="http://schemas.microsoft.com/office/drawing/2014/main" val="4112654412"/>
                    </a:ext>
                  </a:extLst>
                </a:gridCol>
                <a:gridCol w="493776">
                  <a:extLst>
                    <a:ext uri="{9D8B030D-6E8A-4147-A177-3AD203B41FA5}">
                      <a16:colId xmlns:a16="http://schemas.microsoft.com/office/drawing/2014/main" val="3442464852"/>
                    </a:ext>
                  </a:extLst>
                </a:gridCol>
                <a:gridCol w="493776">
                  <a:extLst>
                    <a:ext uri="{9D8B030D-6E8A-4147-A177-3AD203B41FA5}">
                      <a16:colId xmlns:a16="http://schemas.microsoft.com/office/drawing/2014/main" val="756315668"/>
                    </a:ext>
                  </a:extLst>
                </a:gridCol>
                <a:gridCol w="493776">
                  <a:extLst>
                    <a:ext uri="{9D8B030D-6E8A-4147-A177-3AD203B41FA5}">
                      <a16:colId xmlns:a16="http://schemas.microsoft.com/office/drawing/2014/main" val="380881015"/>
                    </a:ext>
                  </a:extLst>
                </a:gridCol>
                <a:gridCol w="493776">
                  <a:extLst>
                    <a:ext uri="{9D8B030D-6E8A-4147-A177-3AD203B41FA5}">
                      <a16:colId xmlns:a16="http://schemas.microsoft.com/office/drawing/2014/main" val="1522239636"/>
                    </a:ext>
                  </a:extLst>
                </a:gridCol>
                <a:gridCol w="658368">
                  <a:extLst>
                    <a:ext uri="{9D8B030D-6E8A-4147-A177-3AD203B41FA5}">
                      <a16:colId xmlns:a16="http://schemas.microsoft.com/office/drawing/2014/main" val="1860520787"/>
                    </a:ext>
                  </a:extLst>
                </a:gridCol>
                <a:gridCol w="493776">
                  <a:extLst>
                    <a:ext uri="{9D8B030D-6E8A-4147-A177-3AD203B41FA5}">
                      <a16:colId xmlns:a16="http://schemas.microsoft.com/office/drawing/2014/main" val="28737191"/>
                    </a:ext>
                  </a:extLst>
                </a:gridCol>
                <a:gridCol w="493776">
                  <a:extLst>
                    <a:ext uri="{9D8B030D-6E8A-4147-A177-3AD203B41FA5}">
                      <a16:colId xmlns:a16="http://schemas.microsoft.com/office/drawing/2014/main" val="2188315893"/>
                    </a:ext>
                  </a:extLst>
                </a:gridCol>
                <a:gridCol w="1645919">
                  <a:extLst>
                    <a:ext uri="{9D8B030D-6E8A-4147-A177-3AD203B41FA5}">
                      <a16:colId xmlns:a16="http://schemas.microsoft.com/office/drawing/2014/main" val="1114626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851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- 2019-12-28 10:00:00</a:t>
                      </a:r>
                      <a:r>
                        <a:rPr kumimoji="0" lang="de-DE" sz="1000" b="0" i="0" u="none" strike="noStrike" kern="1200" cap="none" spc="0" normalizeH="0" baseline="0" noProof="0">
                          <a:ln>
                            <a:noFill/>
                          </a:ln>
                          <a:solidFill>
                            <a:prstClr val="black"/>
                          </a:solidFill>
                          <a:effectLst/>
                          <a:uLnTx/>
                          <a:uFillTx/>
                          <a:latin typeface="+mn-lt"/>
                          <a:ea typeface="+mn-ea"/>
                          <a:cs typeface="+mn-cs"/>
                        </a:rPr>
                        <a:t>
 Du zockst mit der #NintendoSwitch und suchst noch Gaming-Inspiration über die Feiertage? Ob #YoshisCraftedWorld oder #FireEmblem: Wir präsentieren Dir 5 Titel, die Du auf jeden Fall gezockt haben solltest.
https://t.co/lvc4B65NLJ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53405236"/>
                  </a:ext>
                </a:extLst>
              </a:tr>
            </a:tbl>
          </a:graphicData>
        </a:graphic>
      </p:graphicFrame>
      <p:sp>
        <p:nvSpPr>
          <p:cNvPr id="4" name="Text Placeholder 3">
            <a:extLst>
              <a:ext uri="{FF2B5EF4-FFF2-40B4-BE49-F238E27FC236}">
                <a16:creationId xmlns:a16="http://schemas.microsoft.com/office/drawing/2014/main" id="{39EB36E6-3FF9-4504-8917-A34B0E944554}"/>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351477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C12B-AC44-4FE2-9433-0E17DDA052E5}"/>
              </a:ext>
            </a:extLst>
          </p:cNvPr>
          <p:cNvSpPr>
            <a:spLocks noGrp="1"/>
          </p:cNvSpPr>
          <p:nvPr>
            <p:ph type="title"/>
          </p:nvPr>
        </p:nvSpPr>
        <p:spPr/>
        <p:txBody>
          <a:bodyPr/>
          <a:lstStyle/>
          <a:p>
            <a:r>
              <a:rPr lang="en-US"/>
              <a:t>Twitter Own Tweets Table with Tweet Type | Vodafone Deutschland - 6 of 16</a:t>
            </a:r>
          </a:p>
        </p:txBody>
      </p:sp>
      <p:graphicFrame>
        <p:nvGraphicFramePr>
          <p:cNvPr id="5" name="Table Placeholder 4">
            <a:extLst>
              <a:ext uri="{FF2B5EF4-FFF2-40B4-BE49-F238E27FC236}">
                <a16:creationId xmlns:a16="http://schemas.microsoft.com/office/drawing/2014/main" id="{05CCB91F-BF20-4B3D-9ECF-351CDDD02535}"/>
              </a:ext>
            </a:extLst>
          </p:cNvPr>
          <p:cNvGraphicFramePr>
            <a:graphicFrameLocks noGrp="1"/>
          </p:cNvGraphicFramePr>
          <p:nvPr>
            <p:ph type="tbl" sz="quarter" idx="13"/>
            <p:extLst>
              <p:ext uri="{D42A27DB-BD31-4B8C-83A1-F6EECF244321}">
                <p14:modId xmlns:p14="http://schemas.microsoft.com/office/powerpoint/2010/main" val="430719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54047731"/>
                    </a:ext>
                  </a:extLst>
                </a:gridCol>
                <a:gridCol w="493776">
                  <a:extLst>
                    <a:ext uri="{9D8B030D-6E8A-4147-A177-3AD203B41FA5}">
                      <a16:colId xmlns:a16="http://schemas.microsoft.com/office/drawing/2014/main" val="4049092190"/>
                    </a:ext>
                  </a:extLst>
                </a:gridCol>
                <a:gridCol w="493776">
                  <a:extLst>
                    <a:ext uri="{9D8B030D-6E8A-4147-A177-3AD203B41FA5}">
                      <a16:colId xmlns:a16="http://schemas.microsoft.com/office/drawing/2014/main" val="3816808157"/>
                    </a:ext>
                  </a:extLst>
                </a:gridCol>
                <a:gridCol w="493776">
                  <a:extLst>
                    <a:ext uri="{9D8B030D-6E8A-4147-A177-3AD203B41FA5}">
                      <a16:colId xmlns:a16="http://schemas.microsoft.com/office/drawing/2014/main" val="1635136246"/>
                    </a:ext>
                  </a:extLst>
                </a:gridCol>
                <a:gridCol w="493776">
                  <a:extLst>
                    <a:ext uri="{9D8B030D-6E8A-4147-A177-3AD203B41FA5}">
                      <a16:colId xmlns:a16="http://schemas.microsoft.com/office/drawing/2014/main" val="2842958863"/>
                    </a:ext>
                  </a:extLst>
                </a:gridCol>
                <a:gridCol w="493776">
                  <a:extLst>
                    <a:ext uri="{9D8B030D-6E8A-4147-A177-3AD203B41FA5}">
                      <a16:colId xmlns:a16="http://schemas.microsoft.com/office/drawing/2014/main" val="1872347756"/>
                    </a:ext>
                  </a:extLst>
                </a:gridCol>
                <a:gridCol w="493776">
                  <a:extLst>
                    <a:ext uri="{9D8B030D-6E8A-4147-A177-3AD203B41FA5}">
                      <a16:colId xmlns:a16="http://schemas.microsoft.com/office/drawing/2014/main" val="2568995445"/>
                    </a:ext>
                  </a:extLst>
                </a:gridCol>
                <a:gridCol w="658368">
                  <a:extLst>
                    <a:ext uri="{9D8B030D-6E8A-4147-A177-3AD203B41FA5}">
                      <a16:colId xmlns:a16="http://schemas.microsoft.com/office/drawing/2014/main" val="202657822"/>
                    </a:ext>
                  </a:extLst>
                </a:gridCol>
                <a:gridCol w="493776">
                  <a:extLst>
                    <a:ext uri="{9D8B030D-6E8A-4147-A177-3AD203B41FA5}">
                      <a16:colId xmlns:a16="http://schemas.microsoft.com/office/drawing/2014/main" val="1414644844"/>
                    </a:ext>
                  </a:extLst>
                </a:gridCol>
                <a:gridCol w="493776">
                  <a:extLst>
                    <a:ext uri="{9D8B030D-6E8A-4147-A177-3AD203B41FA5}">
                      <a16:colId xmlns:a16="http://schemas.microsoft.com/office/drawing/2014/main" val="21267789"/>
                    </a:ext>
                  </a:extLst>
                </a:gridCol>
                <a:gridCol w="1645919">
                  <a:extLst>
                    <a:ext uri="{9D8B030D-6E8A-4147-A177-3AD203B41FA5}">
                      <a16:colId xmlns:a16="http://schemas.microsoft.com/office/drawing/2014/main" val="53938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355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- 2019-12-27 13:57:34</a:t>
                      </a:r>
                      <a:r>
                        <a:rPr kumimoji="0" lang="de-DE" sz="1000" b="0" i="0" u="none" strike="noStrike" kern="1200" cap="none" spc="0" normalizeH="0" baseline="0" noProof="0">
                          <a:ln>
                            <a:noFill/>
                          </a:ln>
                          <a:solidFill>
                            <a:prstClr val="black"/>
                          </a:solidFill>
                          <a:effectLst/>
                          <a:uLnTx/>
                          <a:uFillTx/>
                          <a:latin typeface="+mn-lt"/>
                          <a:ea typeface="+mn-ea"/>
                          <a:cs typeface="+mn-cs"/>
                        </a:rPr>
                        <a:t>
 Der Pulli von Tante Inge kratzt und einen CD-Player für die CD von Onkel Hanno hast Du längst nicht mehr? Wir verraten Dir, was Du mit unglücklich gewählten Weihnachtsgeschenken machen kannst. https://t.co/TF0CDIlspn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9811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- 2019-12-26 10:59:44</a:t>
                      </a:r>
                      <a:r>
                        <a:rPr kumimoji="0" lang="de-DE" sz="1000" b="0" i="0" u="none" strike="noStrike" kern="1200" cap="none" spc="0" normalizeH="0" baseline="0" noProof="0">
                          <a:ln>
                            <a:noFill/>
                          </a:ln>
                          <a:solidFill>
                            <a:prstClr val="black"/>
                          </a:solidFill>
                          <a:effectLst/>
                          <a:uLnTx/>
                          <a:uFillTx/>
                          <a:latin typeface="+mn-lt"/>
                          <a:ea typeface="+mn-ea"/>
                          <a:cs typeface="+mn-cs"/>
                        </a:rPr>
                        <a:t>
 Für die #XboxOne gab es in diesem Jahr wieder die ein oder andere Gaming-Perle. Wir stellen Dir unsere fünf Highlights vor. https://t.co/hC0ujehQDH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23935938"/>
                  </a:ext>
                </a:extLst>
              </a:tr>
            </a:tbl>
          </a:graphicData>
        </a:graphic>
      </p:graphicFrame>
      <p:sp>
        <p:nvSpPr>
          <p:cNvPr id="4" name="Text Placeholder 3">
            <a:extLst>
              <a:ext uri="{FF2B5EF4-FFF2-40B4-BE49-F238E27FC236}">
                <a16:creationId xmlns:a16="http://schemas.microsoft.com/office/drawing/2014/main" id="{100CB837-A6FE-4D77-AFFF-878FFE0A9C01}"/>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2893666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627B3-1EDC-4102-87C9-587774CB65EE}"/>
              </a:ext>
            </a:extLst>
          </p:cNvPr>
          <p:cNvSpPr>
            <a:spLocks noGrp="1"/>
          </p:cNvSpPr>
          <p:nvPr>
            <p:ph type="title"/>
          </p:nvPr>
        </p:nvSpPr>
        <p:spPr/>
        <p:txBody>
          <a:bodyPr/>
          <a:lstStyle/>
          <a:p>
            <a:r>
              <a:rPr lang="en-US"/>
              <a:t>Twitter Own Tweets Table with Tweet Type | Vodafone Deutschland - 7 of 16</a:t>
            </a:r>
          </a:p>
        </p:txBody>
      </p:sp>
      <p:graphicFrame>
        <p:nvGraphicFramePr>
          <p:cNvPr id="5" name="Table Placeholder 4">
            <a:extLst>
              <a:ext uri="{FF2B5EF4-FFF2-40B4-BE49-F238E27FC236}">
                <a16:creationId xmlns:a16="http://schemas.microsoft.com/office/drawing/2014/main" id="{3F0128AD-38F9-4C7F-97EA-AC8EC2CEE727}"/>
              </a:ext>
            </a:extLst>
          </p:cNvPr>
          <p:cNvGraphicFramePr>
            <a:graphicFrameLocks noGrp="1"/>
          </p:cNvGraphicFramePr>
          <p:nvPr>
            <p:ph type="tbl" sz="quarter" idx="13"/>
            <p:extLst>
              <p:ext uri="{D42A27DB-BD31-4B8C-83A1-F6EECF244321}">
                <p14:modId xmlns:p14="http://schemas.microsoft.com/office/powerpoint/2010/main" val="1663432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60980311"/>
                    </a:ext>
                  </a:extLst>
                </a:gridCol>
                <a:gridCol w="493776">
                  <a:extLst>
                    <a:ext uri="{9D8B030D-6E8A-4147-A177-3AD203B41FA5}">
                      <a16:colId xmlns:a16="http://schemas.microsoft.com/office/drawing/2014/main" val="4210017283"/>
                    </a:ext>
                  </a:extLst>
                </a:gridCol>
                <a:gridCol w="493776">
                  <a:extLst>
                    <a:ext uri="{9D8B030D-6E8A-4147-A177-3AD203B41FA5}">
                      <a16:colId xmlns:a16="http://schemas.microsoft.com/office/drawing/2014/main" val="548649734"/>
                    </a:ext>
                  </a:extLst>
                </a:gridCol>
                <a:gridCol w="493776">
                  <a:extLst>
                    <a:ext uri="{9D8B030D-6E8A-4147-A177-3AD203B41FA5}">
                      <a16:colId xmlns:a16="http://schemas.microsoft.com/office/drawing/2014/main" val="1575582411"/>
                    </a:ext>
                  </a:extLst>
                </a:gridCol>
                <a:gridCol w="493776">
                  <a:extLst>
                    <a:ext uri="{9D8B030D-6E8A-4147-A177-3AD203B41FA5}">
                      <a16:colId xmlns:a16="http://schemas.microsoft.com/office/drawing/2014/main" val="1690222986"/>
                    </a:ext>
                  </a:extLst>
                </a:gridCol>
                <a:gridCol w="493776">
                  <a:extLst>
                    <a:ext uri="{9D8B030D-6E8A-4147-A177-3AD203B41FA5}">
                      <a16:colId xmlns:a16="http://schemas.microsoft.com/office/drawing/2014/main" val="1117874002"/>
                    </a:ext>
                  </a:extLst>
                </a:gridCol>
                <a:gridCol w="493776">
                  <a:extLst>
                    <a:ext uri="{9D8B030D-6E8A-4147-A177-3AD203B41FA5}">
                      <a16:colId xmlns:a16="http://schemas.microsoft.com/office/drawing/2014/main" val="2500845873"/>
                    </a:ext>
                  </a:extLst>
                </a:gridCol>
                <a:gridCol w="658368">
                  <a:extLst>
                    <a:ext uri="{9D8B030D-6E8A-4147-A177-3AD203B41FA5}">
                      <a16:colId xmlns:a16="http://schemas.microsoft.com/office/drawing/2014/main" val="2576936912"/>
                    </a:ext>
                  </a:extLst>
                </a:gridCol>
                <a:gridCol w="493776">
                  <a:extLst>
                    <a:ext uri="{9D8B030D-6E8A-4147-A177-3AD203B41FA5}">
                      <a16:colId xmlns:a16="http://schemas.microsoft.com/office/drawing/2014/main" val="3601964465"/>
                    </a:ext>
                  </a:extLst>
                </a:gridCol>
                <a:gridCol w="493776">
                  <a:extLst>
                    <a:ext uri="{9D8B030D-6E8A-4147-A177-3AD203B41FA5}">
                      <a16:colId xmlns:a16="http://schemas.microsoft.com/office/drawing/2014/main" val="2791129679"/>
                    </a:ext>
                  </a:extLst>
                </a:gridCol>
                <a:gridCol w="1645919">
                  <a:extLst>
                    <a:ext uri="{9D8B030D-6E8A-4147-A177-3AD203B41FA5}">
                      <a16:colId xmlns:a16="http://schemas.microsoft.com/office/drawing/2014/main" val="221554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211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- 2019-12-25 10:00:00</a:t>
                      </a:r>
                      <a:r>
                        <a:rPr kumimoji="0" lang="de-DE" sz="1000" b="0" i="0" u="none" strike="noStrike" kern="1200" cap="none" spc="0" normalizeH="0" baseline="0" noProof="0">
                          <a:ln>
                            <a:noFill/>
                          </a:ln>
                          <a:solidFill>
                            <a:prstClr val="black"/>
                          </a:solidFill>
                          <a:effectLst/>
                          <a:uLnTx/>
                          <a:uFillTx/>
                          <a:latin typeface="+mn-lt"/>
                          <a:ea typeface="+mn-ea"/>
                          <a:cs typeface="+mn-cs"/>
                        </a:rPr>
                        <a:t>
 Du lässt lieber Tastatur und Maus glühen, statt an der Konsole zu zocken? Diese Games sind definitiv zocker-würdig – unsere 5 Highlights des Jahres zeigen wir Dir im featured-Artikel.
https://t.co/l9Bac2mbxp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11159708"/>
                  </a:ext>
                </a:extLst>
              </a:tr>
            </a:tbl>
          </a:graphicData>
        </a:graphic>
      </p:graphicFrame>
      <p:sp>
        <p:nvSpPr>
          <p:cNvPr id="4" name="Text Placeholder 3">
            <a:extLst>
              <a:ext uri="{FF2B5EF4-FFF2-40B4-BE49-F238E27FC236}">
                <a16:creationId xmlns:a16="http://schemas.microsoft.com/office/drawing/2014/main" id="{D7D17189-F898-4621-9C8C-1A1604E84765}"/>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2705798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5234B-C39B-4540-877E-00AE9FDCCDA2}"/>
              </a:ext>
            </a:extLst>
          </p:cNvPr>
          <p:cNvSpPr>
            <a:spLocks noGrp="1"/>
          </p:cNvSpPr>
          <p:nvPr>
            <p:ph type="title"/>
          </p:nvPr>
        </p:nvSpPr>
        <p:spPr/>
        <p:txBody>
          <a:bodyPr/>
          <a:lstStyle/>
          <a:p>
            <a:r>
              <a:rPr lang="en-US"/>
              <a:t>Twitter Own Tweets Table with Tweet Type | Vodafone Deutschland - 8 of 16</a:t>
            </a:r>
          </a:p>
        </p:txBody>
      </p:sp>
      <p:graphicFrame>
        <p:nvGraphicFramePr>
          <p:cNvPr id="5" name="Table Placeholder 4">
            <a:extLst>
              <a:ext uri="{FF2B5EF4-FFF2-40B4-BE49-F238E27FC236}">
                <a16:creationId xmlns:a16="http://schemas.microsoft.com/office/drawing/2014/main" id="{8A3AD978-F8FE-4F15-8D65-924E24D871DE}"/>
              </a:ext>
            </a:extLst>
          </p:cNvPr>
          <p:cNvGraphicFramePr>
            <a:graphicFrameLocks noGrp="1"/>
          </p:cNvGraphicFramePr>
          <p:nvPr>
            <p:ph type="tbl" sz="quarter" idx="13"/>
            <p:extLst>
              <p:ext uri="{D42A27DB-BD31-4B8C-83A1-F6EECF244321}">
                <p14:modId xmlns:p14="http://schemas.microsoft.com/office/powerpoint/2010/main" val="2847183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25142686"/>
                    </a:ext>
                  </a:extLst>
                </a:gridCol>
                <a:gridCol w="493776">
                  <a:extLst>
                    <a:ext uri="{9D8B030D-6E8A-4147-A177-3AD203B41FA5}">
                      <a16:colId xmlns:a16="http://schemas.microsoft.com/office/drawing/2014/main" val="4145563151"/>
                    </a:ext>
                  </a:extLst>
                </a:gridCol>
                <a:gridCol w="493776">
                  <a:extLst>
                    <a:ext uri="{9D8B030D-6E8A-4147-A177-3AD203B41FA5}">
                      <a16:colId xmlns:a16="http://schemas.microsoft.com/office/drawing/2014/main" val="2132641992"/>
                    </a:ext>
                  </a:extLst>
                </a:gridCol>
                <a:gridCol w="493776">
                  <a:extLst>
                    <a:ext uri="{9D8B030D-6E8A-4147-A177-3AD203B41FA5}">
                      <a16:colId xmlns:a16="http://schemas.microsoft.com/office/drawing/2014/main" val="3852964033"/>
                    </a:ext>
                  </a:extLst>
                </a:gridCol>
                <a:gridCol w="493776">
                  <a:extLst>
                    <a:ext uri="{9D8B030D-6E8A-4147-A177-3AD203B41FA5}">
                      <a16:colId xmlns:a16="http://schemas.microsoft.com/office/drawing/2014/main" val="3083116645"/>
                    </a:ext>
                  </a:extLst>
                </a:gridCol>
                <a:gridCol w="493776">
                  <a:extLst>
                    <a:ext uri="{9D8B030D-6E8A-4147-A177-3AD203B41FA5}">
                      <a16:colId xmlns:a16="http://schemas.microsoft.com/office/drawing/2014/main" val="245461503"/>
                    </a:ext>
                  </a:extLst>
                </a:gridCol>
                <a:gridCol w="493776">
                  <a:extLst>
                    <a:ext uri="{9D8B030D-6E8A-4147-A177-3AD203B41FA5}">
                      <a16:colId xmlns:a16="http://schemas.microsoft.com/office/drawing/2014/main" val="2444148648"/>
                    </a:ext>
                  </a:extLst>
                </a:gridCol>
                <a:gridCol w="658368">
                  <a:extLst>
                    <a:ext uri="{9D8B030D-6E8A-4147-A177-3AD203B41FA5}">
                      <a16:colId xmlns:a16="http://schemas.microsoft.com/office/drawing/2014/main" val="662315221"/>
                    </a:ext>
                  </a:extLst>
                </a:gridCol>
                <a:gridCol w="493776">
                  <a:extLst>
                    <a:ext uri="{9D8B030D-6E8A-4147-A177-3AD203B41FA5}">
                      <a16:colId xmlns:a16="http://schemas.microsoft.com/office/drawing/2014/main" val="2224814747"/>
                    </a:ext>
                  </a:extLst>
                </a:gridCol>
                <a:gridCol w="493776">
                  <a:extLst>
                    <a:ext uri="{9D8B030D-6E8A-4147-A177-3AD203B41FA5}">
                      <a16:colId xmlns:a16="http://schemas.microsoft.com/office/drawing/2014/main" val="558783974"/>
                    </a:ext>
                  </a:extLst>
                </a:gridCol>
                <a:gridCol w="1645919">
                  <a:extLst>
                    <a:ext uri="{9D8B030D-6E8A-4147-A177-3AD203B41FA5}">
                      <a16:colId xmlns:a16="http://schemas.microsoft.com/office/drawing/2014/main" val="3725288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750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- 2019-12-25 09:11:00</a:t>
                      </a:r>
                      <a:r>
                        <a:rPr kumimoji="0" lang="de-DE" sz="1000" b="0" i="0" u="none" strike="noStrike" kern="1200" cap="none" spc="0" normalizeH="0" baseline="0" noProof="0">
                          <a:ln>
                            <a:noFill/>
                          </a:ln>
                          <a:solidFill>
                            <a:prstClr val="black"/>
                          </a:solidFill>
                          <a:effectLst/>
                          <a:uLnTx/>
                          <a:uFillTx/>
                          <a:latin typeface="+mn-lt"/>
                          <a:ea typeface="+mn-ea"/>
                          <a:cs typeface="+mn-cs"/>
                        </a:rPr>
                        <a:t>
 "So mancher Fehler hat eine völlig neue Idee und Erfolgsgeschichte hervorgebracht", sagt Bloggerin Maggie Herker. In ihrem Podcast „Scheitern für Anfänger“ spricht sie mit Menschen, die ganz offen erzählen, was sie aus ihren Niederlagen gelernt haben. https://t.co/HOfjiV3vIk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08539713"/>
                  </a:ext>
                </a:extLst>
              </a:tr>
            </a:tbl>
          </a:graphicData>
        </a:graphic>
      </p:graphicFrame>
      <p:sp>
        <p:nvSpPr>
          <p:cNvPr id="4" name="Text Placeholder 3">
            <a:extLst>
              <a:ext uri="{FF2B5EF4-FFF2-40B4-BE49-F238E27FC236}">
                <a16:creationId xmlns:a16="http://schemas.microsoft.com/office/drawing/2014/main" id="{2B6D3C84-41F3-4CE9-8126-D60E41063B3F}"/>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2496210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F14C0-07D0-4D34-BB75-9BAFD8250C1A}"/>
              </a:ext>
            </a:extLst>
          </p:cNvPr>
          <p:cNvSpPr>
            <a:spLocks noGrp="1"/>
          </p:cNvSpPr>
          <p:nvPr>
            <p:ph type="title"/>
          </p:nvPr>
        </p:nvSpPr>
        <p:spPr/>
        <p:txBody>
          <a:bodyPr/>
          <a:lstStyle/>
          <a:p>
            <a:r>
              <a:rPr lang="en-US"/>
              <a:t>Twitter Own Tweets Table with Tweet Type | Vodafone Deutschland - 9 of 16</a:t>
            </a:r>
          </a:p>
        </p:txBody>
      </p:sp>
      <p:graphicFrame>
        <p:nvGraphicFramePr>
          <p:cNvPr id="5" name="Table Placeholder 4">
            <a:extLst>
              <a:ext uri="{FF2B5EF4-FFF2-40B4-BE49-F238E27FC236}">
                <a16:creationId xmlns:a16="http://schemas.microsoft.com/office/drawing/2014/main" id="{5B0556E8-5957-47B6-A973-16899630B0CE}"/>
              </a:ext>
            </a:extLst>
          </p:cNvPr>
          <p:cNvGraphicFramePr>
            <a:graphicFrameLocks noGrp="1"/>
          </p:cNvGraphicFramePr>
          <p:nvPr>
            <p:ph type="tbl" sz="quarter" idx="13"/>
            <p:extLst>
              <p:ext uri="{D42A27DB-BD31-4B8C-83A1-F6EECF244321}">
                <p14:modId xmlns:p14="http://schemas.microsoft.com/office/powerpoint/2010/main" val="76822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85037847"/>
                    </a:ext>
                  </a:extLst>
                </a:gridCol>
                <a:gridCol w="493776">
                  <a:extLst>
                    <a:ext uri="{9D8B030D-6E8A-4147-A177-3AD203B41FA5}">
                      <a16:colId xmlns:a16="http://schemas.microsoft.com/office/drawing/2014/main" val="918300510"/>
                    </a:ext>
                  </a:extLst>
                </a:gridCol>
                <a:gridCol w="493776">
                  <a:extLst>
                    <a:ext uri="{9D8B030D-6E8A-4147-A177-3AD203B41FA5}">
                      <a16:colId xmlns:a16="http://schemas.microsoft.com/office/drawing/2014/main" val="1137422486"/>
                    </a:ext>
                  </a:extLst>
                </a:gridCol>
                <a:gridCol w="493776">
                  <a:extLst>
                    <a:ext uri="{9D8B030D-6E8A-4147-A177-3AD203B41FA5}">
                      <a16:colId xmlns:a16="http://schemas.microsoft.com/office/drawing/2014/main" val="4032237020"/>
                    </a:ext>
                  </a:extLst>
                </a:gridCol>
                <a:gridCol w="493776">
                  <a:extLst>
                    <a:ext uri="{9D8B030D-6E8A-4147-A177-3AD203B41FA5}">
                      <a16:colId xmlns:a16="http://schemas.microsoft.com/office/drawing/2014/main" val="4136133275"/>
                    </a:ext>
                  </a:extLst>
                </a:gridCol>
                <a:gridCol w="493776">
                  <a:extLst>
                    <a:ext uri="{9D8B030D-6E8A-4147-A177-3AD203B41FA5}">
                      <a16:colId xmlns:a16="http://schemas.microsoft.com/office/drawing/2014/main" val="1545692257"/>
                    </a:ext>
                  </a:extLst>
                </a:gridCol>
                <a:gridCol w="493776">
                  <a:extLst>
                    <a:ext uri="{9D8B030D-6E8A-4147-A177-3AD203B41FA5}">
                      <a16:colId xmlns:a16="http://schemas.microsoft.com/office/drawing/2014/main" val="2248338811"/>
                    </a:ext>
                  </a:extLst>
                </a:gridCol>
                <a:gridCol w="658368">
                  <a:extLst>
                    <a:ext uri="{9D8B030D-6E8A-4147-A177-3AD203B41FA5}">
                      <a16:colId xmlns:a16="http://schemas.microsoft.com/office/drawing/2014/main" val="683782985"/>
                    </a:ext>
                  </a:extLst>
                </a:gridCol>
                <a:gridCol w="493776">
                  <a:extLst>
                    <a:ext uri="{9D8B030D-6E8A-4147-A177-3AD203B41FA5}">
                      <a16:colId xmlns:a16="http://schemas.microsoft.com/office/drawing/2014/main" val="4279954413"/>
                    </a:ext>
                  </a:extLst>
                </a:gridCol>
                <a:gridCol w="493776">
                  <a:extLst>
                    <a:ext uri="{9D8B030D-6E8A-4147-A177-3AD203B41FA5}">
                      <a16:colId xmlns:a16="http://schemas.microsoft.com/office/drawing/2014/main" val="2616348731"/>
                    </a:ext>
                  </a:extLst>
                </a:gridCol>
                <a:gridCol w="1645919">
                  <a:extLst>
                    <a:ext uri="{9D8B030D-6E8A-4147-A177-3AD203B41FA5}">
                      <a16:colId xmlns:a16="http://schemas.microsoft.com/office/drawing/2014/main" val="1173140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875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- 2019-12-24 18:00:05</a:t>
                      </a:r>
                      <a:r>
                        <a:rPr kumimoji="0" lang="de-DE" sz="1000" b="0" i="0" u="none" strike="noStrike" kern="1200" cap="none" spc="0" normalizeH="0" baseline="0" noProof="0">
                          <a:ln>
                            <a:noFill/>
                          </a:ln>
                          <a:solidFill>
                            <a:prstClr val="black"/>
                          </a:solidFill>
                          <a:effectLst/>
                          <a:uLnTx/>
                          <a:uFillTx/>
                          <a:latin typeface="+mn-lt"/>
                          <a:ea typeface="+mn-ea"/>
                          <a:cs typeface="+mn-cs"/>
                        </a:rPr>
                        <a:t>
 Familie geht vor. Auch bei Vodafone.
Wir wünschen Dir und Deinen Liebsten eine stille Nacht mit weniger Smartphone, aber dafür mit umso mehr Freude. 
Frohe Weihnachten! 🎄 https://t.co/1vawq2Nvhk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357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- 2019-12-24 09:59:33</a:t>
                      </a:r>
                      <a:r>
                        <a:rPr kumimoji="0" lang="de-DE" sz="1000" b="0" i="0" u="none" strike="noStrike" kern="1200" cap="none" spc="0" normalizeH="0" baseline="0" noProof="0">
                          <a:ln>
                            <a:noFill/>
                          </a:ln>
                          <a:solidFill>
                            <a:prstClr val="black"/>
                          </a:solidFill>
                          <a:effectLst/>
                          <a:uLnTx/>
                          <a:uFillTx/>
                          <a:latin typeface="+mn-lt"/>
                          <a:ea typeface="+mn-ea"/>
                          <a:cs typeface="+mn-cs"/>
                        </a:rPr>
                        <a:t>
 Morgen startet #SpioneUndercover in den Kinos. Wir haben uns den Film für Dich angeschaut und verraten Dir, wie uns der Streifen gefallen hat. https://t.co/Zs2uXKYTHN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45810500"/>
                  </a:ext>
                </a:extLst>
              </a:tr>
            </a:tbl>
          </a:graphicData>
        </a:graphic>
      </p:graphicFrame>
      <p:sp>
        <p:nvSpPr>
          <p:cNvPr id="4" name="Text Placeholder 3">
            <a:extLst>
              <a:ext uri="{FF2B5EF4-FFF2-40B4-BE49-F238E27FC236}">
                <a16:creationId xmlns:a16="http://schemas.microsoft.com/office/drawing/2014/main" id="{8BAE5E6A-48B3-4A97-809E-F1347DC56067}"/>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3940908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298D1-26BD-4C16-A689-3F7EE84AF85C}"/>
              </a:ext>
            </a:extLst>
          </p:cNvPr>
          <p:cNvSpPr>
            <a:spLocks noGrp="1"/>
          </p:cNvSpPr>
          <p:nvPr>
            <p:ph type="title"/>
          </p:nvPr>
        </p:nvSpPr>
        <p:spPr/>
        <p:txBody>
          <a:bodyPr/>
          <a:lstStyle/>
          <a:p>
            <a:r>
              <a:rPr lang="en-US"/>
              <a:t>Twitter Own Tweets Table with Tweet Type | Vodafone Deutschland - 10 of 16</a:t>
            </a:r>
          </a:p>
        </p:txBody>
      </p:sp>
      <p:graphicFrame>
        <p:nvGraphicFramePr>
          <p:cNvPr id="5" name="Table Placeholder 4">
            <a:extLst>
              <a:ext uri="{FF2B5EF4-FFF2-40B4-BE49-F238E27FC236}">
                <a16:creationId xmlns:a16="http://schemas.microsoft.com/office/drawing/2014/main" id="{F4F2C8DB-2A1A-4E5F-BDFD-337AB8C6E76B}"/>
              </a:ext>
            </a:extLst>
          </p:cNvPr>
          <p:cNvGraphicFramePr>
            <a:graphicFrameLocks noGrp="1"/>
          </p:cNvGraphicFramePr>
          <p:nvPr>
            <p:ph type="tbl" sz="quarter" idx="13"/>
            <p:extLst>
              <p:ext uri="{D42A27DB-BD31-4B8C-83A1-F6EECF244321}">
                <p14:modId xmlns:p14="http://schemas.microsoft.com/office/powerpoint/2010/main" val="2997780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49368105"/>
                    </a:ext>
                  </a:extLst>
                </a:gridCol>
                <a:gridCol w="493776">
                  <a:extLst>
                    <a:ext uri="{9D8B030D-6E8A-4147-A177-3AD203B41FA5}">
                      <a16:colId xmlns:a16="http://schemas.microsoft.com/office/drawing/2014/main" val="369958656"/>
                    </a:ext>
                  </a:extLst>
                </a:gridCol>
                <a:gridCol w="493776">
                  <a:extLst>
                    <a:ext uri="{9D8B030D-6E8A-4147-A177-3AD203B41FA5}">
                      <a16:colId xmlns:a16="http://schemas.microsoft.com/office/drawing/2014/main" val="718574268"/>
                    </a:ext>
                  </a:extLst>
                </a:gridCol>
                <a:gridCol w="493776">
                  <a:extLst>
                    <a:ext uri="{9D8B030D-6E8A-4147-A177-3AD203B41FA5}">
                      <a16:colId xmlns:a16="http://schemas.microsoft.com/office/drawing/2014/main" val="1110363990"/>
                    </a:ext>
                  </a:extLst>
                </a:gridCol>
                <a:gridCol w="493776">
                  <a:extLst>
                    <a:ext uri="{9D8B030D-6E8A-4147-A177-3AD203B41FA5}">
                      <a16:colId xmlns:a16="http://schemas.microsoft.com/office/drawing/2014/main" val="2431611564"/>
                    </a:ext>
                  </a:extLst>
                </a:gridCol>
                <a:gridCol w="493776">
                  <a:extLst>
                    <a:ext uri="{9D8B030D-6E8A-4147-A177-3AD203B41FA5}">
                      <a16:colId xmlns:a16="http://schemas.microsoft.com/office/drawing/2014/main" val="180280731"/>
                    </a:ext>
                  </a:extLst>
                </a:gridCol>
                <a:gridCol w="493776">
                  <a:extLst>
                    <a:ext uri="{9D8B030D-6E8A-4147-A177-3AD203B41FA5}">
                      <a16:colId xmlns:a16="http://schemas.microsoft.com/office/drawing/2014/main" val="3837834574"/>
                    </a:ext>
                  </a:extLst>
                </a:gridCol>
                <a:gridCol w="658368">
                  <a:extLst>
                    <a:ext uri="{9D8B030D-6E8A-4147-A177-3AD203B41FA5}">
                      <a16:colId xmlns:a16="http://schemas.microsoft.com/office/drawing/2014/main" val="1575564159"/>
                    </a:ext>
                  </a:extLst>
                </a:gridCol>
                <a:gridCol w="493776">
                  <a:extLst>
                    <a:ext uri="{9D8B030D-6E8A-4147-A177-3AD203B41FA5}">
                      <a16:colId xmlns:a16="http://schemas.microsoft.com/office/drawing/2014/main" val="600373775"/>
                    </a:ext>
                  </a:extLst>
                </a:gridCol>
                <a:gridCol w="493776">
                  <a:extLst>
                    <a:ext uri="{9D8B030D-6E8A-4147-A177-3AD203B41FA5}">
                      <a16:colId xmlns:a16="http://schemas.microsoft.com/office/drawing/2014/main" val="4250414638"/>
                    </a:ext>
                  </a:extLst>
                </a:gridCol>
                <a:gridCol w="1645919">
                  <a:extLst>
                    <a:ext uri="{9D8B030D-6E8A-4147-A177-3AD203B41FA5}">
                      <a16:colId xmlns:a16="http://schemas.microsoft.com/office/drawing/2014/main" val="3635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550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- 2019-12-24 09:00:18</a:t>
                      </a:r>
                      <a:r>
                        <a:rPr kumimoji="0" lang="de-DE" sz="1000" b="0" i="0" u="none" strike="noStrike" kern="1200" cap="none" spc="0" normalizeH="0" baseline="0" noProof="0">
                          <a:ln>
                            <a:noFill/>
                          </a:ln>
                          <a:solidFill>
                            <a:prstClr val="black"/>
                          </a:solidFill>
                          <a:effectLst/>
                          <a:uLnTx/>
                          <a:uFillTx/>
                          <a:latin typeface="+mn-lt"/>
                          <a:ea typeface="+mn-ea"/>
                          <a:cs typeface="+mn-cs"/>
                        </a:rPr>
                        <a:t>
 Wer besticht mit dem charmantesten Ugly-Christmas-Sweater, Dein Smartphone oder Du? 
Vodafone wünscht Dir ein frohes Weihnachtsfest. https://t.co/a76FOdh9zb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102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- 2019-12-24 07:54:43</a:t>
                      </a:r>
                      <a:r>
                        <a:rPr kumimoji="0" lang="de-DE" sz="1000" b="0" i="0" u="none" strike="noStrike" kern="1200" cap="none" spc="0" normalizeH="0" baseline="0" noProof="0">
                          <a:ln>
                            <a:noFill/>
                          </a:ln>
                          <a:solidFill>
                            <a:prstClr val="black"/>
                          </a:solidFill>
                          <a:effectLst/>
                          <a:uLnTx/>
                          <a:uFillTx/>
                          <a:latin typeface="+mn-lt"/>
                          <a:ea typeface="+mn-ea"/>
                          <a:cs typeface="+mn-cs"/>
                        </a:rPr>
                        <a:t>
 Von Weihnachts-Klassikern bis Christmas K-Pop. Mit diesen fünf Weihnachts-Playlists von Spotify kommst Du garantiert in #Weihnachtsstimmung. https://t.co/HAwTVgLhG8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2877901"/>
                  </a:ext>
                </a:extLst>
              </a:tr>
            </a:tbl>
          </a:graphicData>
        </a:graphic>
      </p:graphicFrame>
      <p:sp>
        <p:nvSpPr>
          <p:cNvPr id="4" name="Text Placeholder 3">
            <a:extLst>
              <a:ext uri="{FF2B5EF4-FFF2-40B4-BE49-F238E27FC236}">
                <a16:creationId xmlns:a16="http://schemas.microsoft.com/office/drawing/2014/main" id="{8722CF10-7BE4-4260-91AE-3C6446B91215}"/>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567003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6160C-2075-4360-A6BA-334AD97173BE}"/>
              </a:ext>
            </a:extLst>
          </p:cNvPr>
          <p:cNvSpPr>
            <a:spLocks noGrp="1"/>
          </p:cNvSpPr>
          <p:nvPr>
            <p:ph type="title"/>
          </p:nvPr>
        </p:nvSpPr>
        <p:spPr/>
        <p:txBody>
          <a:bodyPr/>
          <a:lstStyle/>
          <a:p>
            <a:r>
              <a:rPr lang="en-US"/>
              <a:t>Twitter Own Tweets Table with Tweet Type | Vodafone Deutschland - 11 of 16</a:t>
            </a:r>
          </a:p>
        </p:txBody>
      </p:sp>
      <p:graphicFrame>
        <p:nvGraphicFramePr>
          <p:cNvPr id="5" name="Table Placeholder 4">
            <a:extLst>
              <a:ext uri="{FF2B5EF4-FFF2-40B4-BE49-F238E27FC236}">
                <a16:creationId xmlns:a16="http://schemas.microsoft.com/office/drawing/2014/main" id="{CC1DAA17-CAA9-4533-AA52-53841CA2BFB7}"/>
              </a:ext>
            </a:extLst>
          </p:cNvPr>
          <p:cNvGraphicFramePr>
            <a:graphicFrameLocks noGrp="1"/>
          </p:cNvGraphicFramePr>
          <p:nvPr>
            <p:ph type="tbl" sz="quarter" idx="13"/>
            <p:extLst>
              <p:ext uri="{D42A27DB-BD31-4B8C-83A1-F6EECF244321}">
                <p14:modId xmlns:p14="http://schemas.microsoft.com/office/powerpoint/2010/main" val="2639730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52502517"/>
                    </a:ext>
                  </a:extLst>
                </a:gridCol>
                <a:gridCol w="493776">
                  <a:extLst>
                    <a:ext uri="{9D8B030D-6E8A-4147-A177-3AD203B41FA5}">
                      <a16:colId xmlns:a16="http://schemas.microsoft.com/office/drawing/2014/main" val="3635929641"/>
                    </a:ext>
                  </a:extLst>
                </a:gridCol>
                <a:gridCol w="493776">
                  <a:extLst>
                    <a:ext uri="{9D8B030D-6E8A-4147-A177-3AD203B41FA5}">
                      <a16:colId xmlns:a16="http://schemas.microsoft.com/office/drawing/2014/main" val="1014316870"/>
                    </a:ext>
                  </a:extLst>
                </a:gridCol>
                <a:gridCol w="493776">
                  <a:extLst>
                    <a:ext uri="{9D8B030D-6E8A-4147-A177-3AD203B41FA5}">
                      <a16:colId xmlns:a16="http://schemas.microsoft.com/office/drawing/2014/main" val="2247330003"/>
                    </a:ext>
                  </a:extLst>
                </a:gridCol>
                <a:gridCol w="493776">
                  <a:extLst>
                    <a:ext uri="{9D8B030D-6E8A-4147-A177-3AD203B41FA5}">
                      <a16:colId xmlns:a16="http://schemas.microsoft.com/office/drawing/2014/main" val="2925985621"/>
                    </a:ext>
                  </a:extLst>
                </a:gridCol>
                <a:gridCol w="493776">
                  <a:extLst>
                    <a:ext uri="{9D8B030D-6E8A-4147-A177-3AD203B41FA5}">
                      <a16:colId xmlns:a16="http://schemas.microsoft.com/office/drawing/2014/main" val="864360580"/>
                    </a:ext>
                  </a:extLst>
                </a:gridCol>
                <a:gridCol w="493776">
                  <a:extLst>
                    <a:ext uri="{9D8B030D-6E8A-4147-A177-3AD203B41FA5}">
                      <a16:colId xmlns:a16="http://schemas.microsoft.com/office/drawing/2014/main" val="3975369471"/>
                    </a:ext>
                  </a:extLst>
                </a:gridCol>
                <a:gridCol w="658368">
                  <a:extLst>
                    <a:ext uri="{9D8B030D-6E8A-4147-A177-3AD203B41FA5}">
                      <a16:colId xmlns:a16="http://schemas.microsoft.com/office/drawing/2014/main" val="1586337360"/>
                    </a:ext>
                  </a:extLst>
                </a:gridCol>
                <a:gridCol w="493776">
                  <a:extLst>
                    <a:ext uri="{9D8B030D-6E8A-4147-A177-3AD203B41FA5}">
                      <a16:colId xmlns:a16="http://schemas.microsoft.com/office/drawing/2014/main" val="2391405017"/>
                    </a:ext>
                  </a:extLst>
                </a:gridCol>
                <a:gridCol w="493776">
                  <a:extLst>
                    <a:ext uri="{9D8B030D-6E8A-4147-A177-3AD203B41FA5}">
                      <a16:colId xmlns:a16="http://schemas.microsoft.com/office/drawing/2014/main" val="2878047604"/>
                    </a:ext>
                  </a:extLst>
                </a:gridCol>
                <a:gridCol w="1645919">
                  <a:extLst>
                    <a:ext uri="{9D8B030D-6E8A-4147-A177-3AD203B41FA5}">
                      <a16:colId xmlns:a16="http://schemas.microsoft.com/office/drawing/2014/main" val="3437300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249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- 2019-12-23 13:27:20</a:t>
                      </a:r>
                      <a:r>
                        <a:rPr kumimoji="0" lang="de-DE" sz="1000" b="0" i="0" u="none" strike="noStrike" kern="1200" cap="none" spc="0" normalizeH="0" baseline="0" noProof="0">
                          <a:ln>
                            <a:noFill/>
                          </a:ln>
                          <a:solidFill>
                            <a:prstClr val="black"/>
                          </a:solidFill>
                          <a:effectLst/>
                          <a:uLnTx/>
                          <a:uFillTx/>
                          <a:latin typeface="+mn-lt"/>
                          <a:ea typeface="+mn-ea"/>
                          <a:cs typeface="+mn-cs"/>
                        </a:rPr>
                        <a:t>
 Mobilfunk und Windkraft funktionieren aus der Höhe – und das jetzt sogar gemeinsam: Gemeinsam mit dem Start-up @MoweaWind haben wir die erste 'Mobilfunk-Mühle' an den Start gebracht! Alles dazu hier auf featured. https://t.co/xY9Q5LxsUy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0023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- 2019-12-23 11:23:19</a:t>
                      </a:r>
                      <a:r>
                        <a:rPr kumimoji="0" lang="de-DE" sz="1000" b="0" i="0" u="none" strike="noStrike" kern="1200" cap="none" spc="0" normalizeH="0" baseline="0" noProof="0">
                          <a:ln>
                            <a:noFill/>
                          </a:ln>
                          <a:solidFill>
                            <a:prstClr val="black"/>
                          </a:solidFill>
                          <a:effectLst/>
                          <a:uLnTx/>
                          <a:uFillTx/>
                          <a:latin typeface="+mn-lt"/>
                          <a:ea typeface="+mn-ea"/>
                          <a:cs typeface="+mn-cs"/>
                        </a:rPr>
                        <a:t>
 Du steckst mitten im #Weihnachtstress? Dann lach ihn doch einfach weg. Mit diesen fünf garantiert lustigen Weihnachtskomödien. https://t.co/M8RXBEtVJd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51752360"/>
                  </a:ext>
                </a:extLst>
              </a:tr>
            </a:tbl>
          </a:graphicData>
        </a:graphic>
      </p:graphicFrame>
      <p:sp>
        <p:nvSpPr>
          <p:cNvPr id="4" name="Text Placeholder 3">
            <a:extLst>
              <a:ext uri="{FF2B5EF4-FFF2-40B4-BE49-F238E27FC236}">
                <a16:creationId xmlns:a16="http://schemas.microsoft.com/office/drawing/2014/main" id="{7AB8F2FB-9443-482D-B621-B2A9DDA63AD0}"/>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2754783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EBCDB-2E49-4C43-AF76-D3283E4E9275}"/>
              </a:ext>
            </a:extLst>
          </p:cNvPr>
          <p:cNvSpPr>
            <a:spLocks noGrp="1"/>
          </p:cNvSpPr>
          <p:nvPr>
            <p:ph type="title"/>
          </p:nvPr>
        </p:nvSpPr>
        <p:spPr/>
        <p:txBody>
          <a:bodyPr/>
          <a:lstStyle/>
          <a:p>
            <a:r>
              <a:rPr lang="en-US"/>
              <a:t>Twitter Own Tweets Table with Tweet Type | Vodafone Deutschland - 12 of 16</a:t>
            </a:r>
          </a:p>
        </p:txBody>
      </p:sp>
      <p:graphicFrame>
        <p:nvGraphicFramePr>
          <p:cNvPr id="5" name="Table Placeholder 4">
            <a:extLst>
              <a:ext uri="{FF2B5EF4-FFF2-40B4-BE49-F238E27FC236}">
                <a16:creationId xmlns:a16="http://schemas.microsoft.com/office/drawing/2014/main" id="{9B493717-D0E0-4D02-9B49-ABC3D801602C}"/>
              </a:ext>
            </a:extLst>
          </p:cNvPr>
          <p:cNvGraphicFramePr>
            <a:graphicFrameLocks noGrp="1"/>
          </p:cNvGraphicFramePr>
          <p:nvPr>
            <p:ph type="tbl" sz="quarter" idx="13"/>
            <p:extLst>
              <p:ext uri="{D42A27DB-BD31-4B8C-83A1-F6EECF244321}">
                <p14:modId xmlns:p14="http://schemas.microsoft.com/office/powerpoint/2010/main" val="137479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77339433"/>
                    </a:ext>
                  </a:extLst>
                </a:gridCol>
                <a:gridCol w="493776">
                  <a:extLst>
                    <a:ext uri="{9D8B030D-6E8A-4147-A177-3AD203B41FA5}">
                      <a16:colId xmlns:a16="http://schemas.microsoft.com/office/drawing/2014/main" val="3380521523"/>
                    </a:ext>
                  </a:extLst>
                </a:gridCol>
                <a:gridCol w="493776">
                  <a:extLst>
                    <a:ext uri="{9D8B030D-6E8A-4147-A177-3AD203B41FA5}">
                      <a16:colId xmlns:a16="http://schemas.microsoft.com/office/drawing/2014/main" val="1164169110"/>
                    </a:ext>
                  </a:extLst>
                </a:gridCol>
                <a:gridCol w="493776">
                  <a:extLst>
                    <a:ext uri="{9D8B030D-6E8A-4147-A177-3AD203B41FA5}">
                      <a16:colId xmlns:a16="http://schemas.microsoft.com/office/drawing/2014/main" val="3368164039"/>
                    </a:ext>
                  </a:extLst>
                </a:gridCol>
                <a:gridCol w="493776">
                  <a:extLst>
                    <a:ext uri="{9D8B030D-6E8A-4147-A177-3AD203B41FA5}">
                      <a16:colId xmlns:a16="http://schemas.microsoft.com/office/drawing/2014/main" val="690215546"/>
                    </a:ext>
                  </a:extLst>
                </a:gridCol>
                <a:gridCol w="493776">
                  <a:extLst>
                    <a:ext uri="{9D8B030D-6E8A-4147-A177-3AD203B41FA5}">
                      <a16:colId xmlns:a16="http://schemas.microsoft.com/office/drawing/2014/main" val="2887567700"/>
                    </a:ext>
                  </a:extLst>
                </a:gridCol>
                <a:gridCol w="493776">
                  <a:extLst>
                    <a:ext uri="{9D8B030D-6E8A-4147-A177-3AD203B41FA5}">
                      <a16:colId xmlns:a16="http://schemas.microsoft.com/office/drawing/2014/main" val="1890900456"/>
                    </a:ext>
                  </a:extLst>
                </a:gridCol>
                <a:gridCol w="658368">
                  <a:extLst>
                    <a:ext uri="{9D8B030D-6E8A-4147-A177-3AD203B41FA5}">
                      <a16:colId xmlns:a16="http://schemas.microsoft.com/office/drawing/2014/main" val="4169074542"/>
                    </a:ext>
                  </a:extLst>
                </a:gridCol>
                <a:gridCol w="493776">
                  <a:extLst>
                    <a:ext uri="{9D8B030D-6E8A-4147-A177-3AD203B41FA5}">
                      <a16:colId xmlns:a16="http://schemas.microsoft.com/office/drawing/2014/main" val="611469872"/>
                    </a:ext>
                  </a:extLst>
                </a:gridCol>
                <a:gridCol w="493776">
                  <a:extLst>
                    <a:ext uri="{9D8B030D-6E8A-4147-A177-3AD203B41FA5}">
                      <a16:colId xmlns:a16="http://schemas.microsoft.com/office/drawing/2014/main" val="4219826807"/>
                    </a:ext>
                  </a:extLst>
                </a:gridCol>
                <a:gridCol w="1645919">
                  <a:extLst>
                    <a:ext uri="{9D8B030D-6E8A-4147-A177-3AD203B41FA5}">
                      <a16:colId xmlns:a16="http://schemas.microsoft.com/office/drawing/2014/main" val="318640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201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- 2019-12-23 10:36:39</a:t>
                      </a:r>
                      <a:r>
                        <a:rPr kumimoji="0" lang="de-DE" sz="1000" b="0" i="0" u="none" strike="noStrike" kern="1200" cap="none" spc="0" normalizeH="0" baseline="0" noProof="0">
                          <a:ln>
                            <a:noFill/>
                          </a:ln>
                          <a:solidFill>
                            <a:prstClr val="black"/>
                          </a:solidFill>
                          <a:effectLst/>
                          <a:uLnTx/>
                          <a:uFillTx/>
                          <a:latin typeface="+mn-lt"/>
                          <a:ea typeface="+mn-ea"/>
                          <a:cs typeface="+mn-cs"/>
                        </a:rPr>
                        <a:t>
 Die #PlayStation4 ist Deine absolute Lieblingskonsole? Wir haben unsere Spiele-Highlights 2019 für die Konsole für Dich zusammengefasst. https://t.co/lcutNDO6WD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68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- 2019-12-23 09:59:48</a:t>
                      </a:r>
                      <a:r>
                        <a:rPr kumimoji="0" lang="de-DE" sz="1000" b="0" i="0" u="none" strike="noStrike" kern="1200" cap="none" spc="0" normalizeH="0" baseline="0" noProof="0">
                          <a:ln>
                            <a:noFill/>
                          </a:ln>
                          <a:solidFill>
                            <a:prstClr val="black"/>
                          </a:solidFill>
                          <a:effectLst/>
                          <a:uLnTx/>
                          <a:uFillTx/>
                          <a:latin typeface="+mn-lt"/>
                          <a:ea typeface="+mn-ea"/>
                          <a:cs typeface="+mn-cs"/>
                        </a:rPr>
                        <a:t>
 Das Finale von #4Blocks ist gelaufen und zum Abschluss der Erfolgsserie haben wir mit Hauptdarsteller @KhodrKida gesprochen. 
Im Interview verrät er uns, warum sich Toni und Tom aus „Tom &amp;amp; Jerry“ eigentlich ziemlich ähnlich sind. https://t.co/l0EQVCilnv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8720475"/>
                  </a:ext>
                </a:extLst>
              </a:tr>
            </a:tbl>
          </a:graphicData>
        </a:graphic>
      </p:graphicFrame>
      <p:sp>
        <p:nvSpPr>
          <p:cNvPr id="4" name="Text Placeholder 3">
            <a:extLst>
              <a:ext uri="{FF2B5EF4-FFF2-40B4-BE49-F238E27FC236}">
                <a16:creationId xmlns:a16="http://schemas.microsoft.com/office/drawing/2014/main" id="{09C2AFBD-6537-4497-9F9D-193DC8929858}"/>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1581845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38BE3-8599-4E83-9CC9-7FDB819C4596}"/>
              </a:ext>
            </a:extLst>
          </p:cNvPr>
          <p:cNvSpPr>
            <a:spLocks noGrp="1"/>
          </p:cNvSpPr>
          <p:nvPr>
            <p:ph type="title"/>
          </p:nvPr>
        </p:nvSpPr>
        <p:spPr/>
        <p:txBody>
          <a:bodyPr/>
          <a:lstStyle/>
          <a:p>
            <a:r>
              <a:rPr lang="en-US"/>
              <a:t>Twitter Own Tweets Table with Tweet Type | Vodafone Deutschland - 13 of 16</a:t>
            </a:r>
          </a:p>
        </p:txBody>
      </p:sp>
      <p:graphicFrame>
        <p:nvGraphicFramePr>
          <p:cNvPr id="5" name="Table Placeholder 4">
            <a:extLst>
              <a:ext uri="{FF2B5EF4-FFF2-40B4-BE49-F238E27FC236}">
                <a16:creationId xmlns:a16="http://schemas.microsoft.com/office/drawing/2014/main" id="{07CC4D71-B75B-4A8F-9820-CDBAF25AF7F1}"/>
              </a:ext>
            </a:extLst>
          </p:cNvPr>
          <p:cNvGraphicFramePr>
            <a:graphicFrameLocks noGrp="1"/>
          </p:cNvGraphicFramePr>
          <p:nvPr>
            <p:ph type="tbl" sz="quarter" idx="13"/>
            <p:extLst>
              <p:ext uri="{D42A27DB-BD31-4B8C-83A1-F6EECF244321}">
                <p14:modId xmlns:p14="http://schemas.microsoft.com/office/powerpoint/2010/main" val="486282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48837081"/>
                    </a:ext>
                  </a:extLst>
                </a:gridCol>
                <a:gridCol w="493776">
                  <a:extLst>
                    <a:ext uri="{9D8B030D-6E8A-4147-A177-3AD203B41FA5}">
                      <a16:colId xmlns:a16="http://schemas.microsoft.com/office/drawing/2014/main" val="938377774"/>
                    </a:ext>
                  </a:extLst>
                </a:gridCol>
                <a:gridCol w="493776">
                  <a:extLst>
                    <a:ext uri="{9D8B030D-6E8A-4147-A177-3AD203B41FA5}">
                      <a16:colId xmlns:a16="http://schemas.microsoft.com/office/drawing/2014/main" val="1578713632"/>
                    </a:ext>
                  </a:extLst>
                </a:gridCol>
                <a:gridCol w="493776">
                  <a:extLst>
                    <a:ext uri="{9D8B030D-6E8A-4147-A177-3AD203B41FA5}">
                      <a16:colId xmlns:a16="http://schemas.microsoft.com/office/drawing/2014/main" val="574814535"/>
                    </a:ext>
                  </a:extLst>
                </a:gridCol>
                <a:gridCol w="493776">
                  <a:extLst>
                    <a:ext uri="{9D8B030D-6E8A-4147-A177-3AD203B41FA5}">
                      <a16:colId xmlns:a16="http://schemas.microsoft.com/office/drawing/2014/main" val="1738174940"/>
                    </a:ext>
                  </a:extLst>
                </a:gridCol>
                <a:gridCol w="493776">
                  <a:extLst>
                    <a:ext uri="{9D8B030D-6E8A-4147-A177-3AD203B41FA5}">
                      <a16:colId xmlns:a16="http://schemas.microsoft.com/office/drawing/2014/main" val="2501192142"/>
                    </a:ext>
                  </a:extLst>
                </a:gridCol>
                <a:gridCol w="493776">
                  <a:extLst>
                    <a:ext uri="{9D8B030D-6E8A-4147-A177-3AD203B41FA5}">
                      <a16:colId xmlns:a16="http://schemas.microsoft.com/office/drawing/2014/main" val="63284627"/>
                    </a:ext>
                  </a:extLst>
                </a:gridCol>
                <a:gridCol w="658368">
                  <a:extLst>
                    <a:ext uri="{9D8B030D-6E8A-4147-A177-3AD203B41FA5}">
                      <a16:colId xmlns:a16="http://schemas.microsoft.com/office/drawing/2014/main" val="2412920667"/>
                    </a:ext>
                  </a:extLst>
                </a:gridCol>
                <a:gridCol w="493776">
                  <a:extLst>
                    <a:ext uri="{9D8B030D-6E8A-4147-A177-3AD203B41FA5}">
                      <a16:colId xmlns:a16="http://schemas.microsoft.com/office/drawing/2014/main" val="788063892"/>
                    </a:ext>
                  </a:extLst>
                </a:gridCol>
                <a:gridCol w="493776">
                  <a:extLst>
                    <a:ext uri="{9D8B030D-6E8A-4147-A177-3AD203B41FA5}">
                      <a16:colId xmlns:a16="http://schemas.microsoft.com/office/drawing/2014/main" val="4291382919"/>
                    </a:ext>
                  </a:extLst>
                </a:gridCol>
                <a:gridCol w="1645919">
                  <a:extLst>
                    <a:ext uri="{9D8B030D-6E8A-4147-A177-3AD203B41FA5}">
                      <a16:colId xmlns:a16="http://schemas.microsoft.com/office/drawing/2014/main" val="383065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12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- 2019-12-22 10:34:43</a:t>
                      </a:r>
                      <a:r>
                        <a:rPr kumimoji="0" lang="de-DE" sz="1000" b="0" i="0" u="none" strike="noStrike" kern="1200" cap="none" spc="0" normalizeH="0" baseline="0" noProof="0">
                          <a:ln>
                            <a:noFill/>
                          </a:ln>
                          <a:solidFill>
                            <a:prstClr val="black"/>
                          </a:solidFill>
                          <a:effectLst/>
                          <a:uLnTx/>
                          <a:uFillTx/>
                          <a:latin typeface="+mn-lt"/>
                          <a:ea typeface="+mn-ea"/>
                          <a:cs typeface="+mn-cs"/>
                        </a:rPr>
                        <a:t>
 Du steckst mitten im #Weihnachtstress? Dann lach ihn doch einfach weg. Mit diesen fünf garantiert lustigen Weihnachtskomödien. https://t.co/ElFxo0Wzmk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22.12.2019 16:11:27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5177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- 2019-12-22 10:00:00</a:t>
                      </a:r>
                      <a:r>
                        <a:rPr kumimoji="0" lang="de-DE" sz="1000" b="0" i="0" u="none" strike="noStrike" kern="1200" cap="none" spc="0" normalizeH="0" baseline="0" noProof="0">
                          <a:ln>
                            <a:noFill/>
                          </a:ln>
                          <a:solidFill>
                            <a:prstClr val="black"/>
                          </a:solidFill>
                          <a:effectLst/>
                          <a:uLnTx/>
                          <a:uFillTx/>
                          <a:latin typeface="+mn-lt"/>
                          <a:ea typeface="+mn-ea"/>
                          <a:cs typeface="+mn-cs"/>
                        </a:rPr>
                        <a:t>
 Du verschenkst am liebsten selbstgebastelte Geschenke? Wir stellen Dir spannende Apps vor, mit denen Du Dein kreatives Händchen beweisen kannst. https://t.co/rrBmi2WiRz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29946192"/>
                  </a:ext>
                </a:extLst>
              </a:tr>
            </a:tbl>
          </a:graphicData>
        </a:graphic>
      </p:graphicFrame>
      <p:sp>
        <p:nvSpPr>
          <p:cNvPr id="4" name="Text Placeholder 3">
            <a:extLst>
              <a:ext uri="{FF2B5EF4-FFF2-40B4-BE49-F238E27FC236}">
                <a16:creationId xmlns:a16="http://schemas.microsoft.com/office/drawing/2014/main" id="{2ECFD45E-B710-4AE1-A38A-A7DBBFAC5F79}"/>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77521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483A4-9E0D-4730-9C05-8F4ADE840C52}"/>
              </a:ext>
            </a:extLst>
          </p:cNvPr>
          <p:cNvSpPr>
            <a:spLocks noGrp="1"/>
          </p:cNvSpPr>
          <p:nvPr>
            <p:ph type="title"/>
          </p:nvPr>
        </p:nvSpPr>
        <p:spPr/>
        <p:txBody>
          <a:bodyPr/>
          <a:lstStyle/>
          <a:p>
            <a:r>
              <a:rPr lang="en-US"/>
              <a:t>Twitter Own Tweets Table with Tweet Type | Vodafone Deutschland - 14 of 16</a:t>
            </a:r>
          </a:p>
        </p:txBody>
      </p:sp>
      <p:graphicFrame>
        <p:nvGraphicFramePr>
          <p:cNvPr id="5" name="Table Placeholder 4">
            <a:extLst>
              <a:ext uri="{FF2B5EF4-FFF2-40B4-BE49-F238E27FC236}">
                <a16:creationId xmlns:a16="http://schemas.microsoft.com/office/drawing/2014/main" id="{78CF27B3-54B5-4A13-BDD3-4C032F0A3AC3}"/>
              </a:ext>
            </a:extLst>
          </p:cNvPr>
          <p:cNvGraphicFramePr>
            <a:graphicFrameLocks noGrp="1"/>
          </p:cNvGraphicFramePr>
          <p:nvPr>
            <p:ph type="tbl" sz="quarter" idx="13"/>
            <p:extLst>
              <p:ext uri="{D42A27DB-BD31-4B8C-83A1-F6EECF244321}">
                <p14:modId xmlns:p14="http://schemas.microsoft.com/office/powerpoint/2010/main" val="230337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4807482"/>
                    </a:ext>
                  </a:extLst>
                </a:gridCol>
                <a:gridCol w="493776">
                  <a:extLst>
                    <a:ext uri="{9D8B030D-6E8A-4147-A177-3AD203B41FA5}">
                      <a16:colId xmlns:a16="http://schemas.microsoft.com/office/drawing/2014/main" val="723352159"/>
                    </a:ext>
                  </a:extLst>
                </a:gridCol>
                <a:gridCol w="493776">
                  <a:extLst>
                    <a:ext uri="{9D8B030D-6E8A-4147-A177-3AD203B41FA5}">
                      <a16:colId xmlns:a16="http://schemas.microsoft.com/office/drawing/2014/main" val="3576133434"/>
                    </a:ext>
                  </a:extLst>
                </a:gridCol>
                <a:gridCol w="493776">
                  <a:extLst>
                    <a:ext uri="{9D8B030D-6E8A-4147-A177-3AD203B41FA5}">
                      <a16:colId xmlns:a16="http://schemas.microsoft.com/office/drawing/2014/main" val="3408219120"/>
                    </a:ext>
                  </a:extLst>
                </a:gridCol>
                <a:gridCol w="493776">
                  <a:extLst>
                    <a:ext uri="{9D8B030D-6E8A-4147-A177-3AD203B41FA5}">
                      <a16:colId xmlns:a16="http://schemas.microsoft.com/office/drawing/2014/main" val="654489402"/>
                    </a:ext>
                  </a:extLst>
                </a:gridCol>
                <a:gridCol w="493776">
                  <a:extLst>
                    <a:ext uri="{9D8B030D-6E8A-4147-A177-3AD203B41FA5}">
                      <a16:colId xmlns:a16="http://schemas.microsoft.com/office/drawing/2014/main" val="249687265"/>
                    </a:ext>
                  </a:extLst>
                </a:gridCol>
                <a:gridCol w="493776">
                  <a:extLst>
                    <a:ext uri="{9D8B030D-6E8A-4147-A177-3AD203B41FA5}">
                      <a16:colId xmlns:a16="http://schemas.microsoft.com/office/drawing/2014/main" val="3878125607"/>
                    </a:ext>
                  </a:extLst>
                </a:gridCol>
                <a:gridCol w="658368">
                  <a:extLst>
                    <a:ext uri="{9D8B030D-6E8A-4147-A177-3AD203B41FA5}">
                      <a16:colId xmlns:a16="http://schemas.microsoft.com/office/drawing/2014/main" val="137990767"/>
                    </a:ext>
                  </a:extLst>
                </a:gridCol>
                <a:gridCol w="493776">
                  <a:extLst>
                    <a:ext uri="{9D8B030D-6E8A-4147-A177-3AD203B41FA5}">
                      <a16:colId xmlns:a16="http://schemas.microsoft.com/office/drawing/2014/main" val="2325644719"/>
                    </a:ext>
                  </a:extLst>
                </a:gridCol>
                <a:gridCol w="493776">
                  <a:extLst>
                    <a:ext uri="{9D8B030D-6E8A-4147-A177-3AD203B41FA5}">
                      <a16:colId xmlns:a16="http://schemas.microsoft.com/office/drawing/2014/main" val="2467593760"/>
                    </a:ext>
                  </a:extLst>
                </a:gridCol>
                <a:gridCol w="1645919">
                  <a:extLst>
                    <a:ext uri="{9D8B030D-6E8A-4147-A177-3AD203B41FA5}">
                      <a16:colId xmlns:a16="http://schemas.microsoft.com/office/drawing/2014/main" val="247380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580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- 2019-12-21 11:29:55</a:t>
                      </a:r>
                      <a:r>
                        <a:rPr kumimoji="0" lang="de-DE" sz="1000" b="0" i="0" u="none" strike="noStrike" kern="1200" cap="none" spc="0" normalizeH="0" baseline="0" noProof="0">
                          <a:ln>
                            <a:noFill/>
                          </a:ln>
                          <a:solidFill>
                            <a:prstClr val="black"/>
                          </a:solidFill>
                          <a:effectLst/>
                          <a:uLnTx/>
                          <a:uFillTx/>
                          <a:latin typeface="+mn-lt"/>
                          <a:ea typeface="+mn-ea"/>
                          <a:cs typeface="+mn-cs"/>
                        </a:rPr>
                        <a:t>
 Mal Schrott-, mal Spaß-, mal Wunschpräsent: Vor Weihnachten geht das Wichtelfieber um. Mit diesen Apps und Websites klappt's am besten.
 https://t.co/fq69RYcsGv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9555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- 2019-12-21 09:00:13</a:t>
                      </a:r>
                      <a:r>
                        <a:rPr kumimoji="0" lang="de-DE" sz="1000" b="0" i="0" u="none" strike="noStrike" kern="1200" cap="none" spc="0" normalizeH="0" baseline="0" noProof="0">
                          <a:ln>
                            <a:noFill/>
                          </a:ln>
                          <a:solidFill>
                            <a:prstClr val="black"/>
                          </a:solidFill>
                          <a:effectLst/>
                          <a:uLnTx/>
                          <a:uFillTx/>
                          <a:latin typeface="+mn-lt"/>
                          <a:ea typeface="+mn-ea"/>
                          <a:cs typeface="+mn-cs"/>
                        </a:rPr>
                        <a:t>
 Lust auf ein bisschen Bewegung nach den Weihnachtsplätzchen, Punsch und Lebkuchen? Die Gadget Inspectors von @TheRocketBeans haben 3 smarte Fitness-Gadgets für Dich gecheckt – ob die für purzelnde Pfunde sorgen, siehst Du im Video. https://t.co/rzpUGtuYQs https://t.co/0NstCHgl5g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2272500"/>
                  </a:ext>
                </a:extLst>
              </a:tr>
            </a:tbl>
          </a:graphicData>
        </a:graphic>
      </p:graphicFrame>
      <p:sp>
        <p:nvSpPr>
          <p:cNvPr id="4" name="Text Placeholder 3">
            <a:extLst>
              <a:ext uri="{FF2B5EF4-FFF2-40B4-BE49-F238E27FC236}">
                <a16:creationId xmlns:a16="http://schemas.microsoft.com/office/drawing/2014/main" id="{126A9548-4403-459B-94A2-73C1F45D39DD}"/>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1239559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DB0A-0E5A-4515-8968-8E6FA93C1C36}"/>
              </a:ext>
            </a:extLst>
          </p:cNvPr>
          <p:cNvSpPr>
            <a:spLocks noGrp="1"/>
          </p:cNvSpPr>
          <p:nvPr>
            <p:ph type="title"/>
          </p:nvPr>
        </p:nvSpPr>
        <p:spPr/>
        <p:txBody>
          <a:bodyPr/>
          <a:lstStyle/>
          <a:p>
            <a:r>
              <a:rPr lang="en-US"/>
              <a:t>Twitter Own Tweets Table with Tweet Type | Vodafone Deutschland - 15 of 16</a:t>
            </a:r>
          </a:p>
        </p:txBody>
      </p:sp>
      <p:graphicFrame>
        <p:nvGraphicFramePr>
          <p:cNvPr id="5" name="Table Placeholder 4">
            <a:extLst>
              <a:ext uri="{FF2B5EF4-FFF2-40B4-BE49-F238E27FC236}">
                <a16:creationId xmlns:a16="http://schemas.microsoft.com/office/drawing/2014/main" id="{444E9A82-EEBF-49CE-B973-26ED389EF699}"/>
              </a:ext>
            </a:extLst>
          </p:cNvPr>
          <p:cNvGraphicFramePr>
            <a:graphicFrameLocks noGrp="1"/>
          </p:cNvGraphicFramePr>
          <p:nvPr>
            <p:ph type="tbl" sz="quarter" idx="13"/>
            <p:extLst>
              <p:ext uri="{D42A27DB-BD31-4B8C-83A1-F6EECF244321}">
                <p14:modId xmlns:p14="http://schemas.microsoft.com/office/powerpoint/2010/main" val="991505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88205450"/>
                    </a:ext>
                  </a:extLst>
                </a:gridCol>
                <a:gridCol w="493776">
                  <a:extLst>
                    <a:ext uri="{9D8B030D-6E8A-4147-A177-3AD203B41FA5}">
                      <a16:colId xmlns:a16="http://schemas.microsoft.com/office/drawing/2014/main" val="183626564"/>
                    </a:ext>
                  </a:extLst>
                </a:gridCol>
                <a:gridCol w="493776">
                  <a:extLst>
                    <a:ext uri="{9D8B030D-6E8A-4147-A177-3AD203B41FA5}">
                      <a16:colId xmlns:a16="http://schemas.microsoft.com/office/drawing/2014/main" val="4137208178"/>
                    </a:ext>
                  </a:extLst>
                </a:gridCol>
                <a:gridCol w="493776">
                  <a:extLst>
                    <a:ext uri="{9D8B030D-6E8A-4147-A177-3AD203B41FA5}">
                      <a16:colId xmlns:a16="http://schemas.microsoft.com/office/drawing/2014/main" val="3397351298"/>
                    </a:ext>
                  </a:extLst>
                </a:gridCol>
                <a:gridCol w="493776">
                  <a:extLst>
                    <a:ext uri="{9D8B030D-6E8A-4147-A177-3AD203B41FA5}">
                      <a16:colId xmlns:a16="http://schemas.microsoft.com/office/drawing/2014/main" val="737242302"/>
                    </a:ext>
                  </a:extLst>
                </a:gridCol>
                <a:gridCol w="493776">
                  <a:extLst>
                    <a:ext uri="{9D8B030D-6E8A-4147-A177-3AD203B41FA5}">
                      <a16:colId xmlns:a16="http://schemas.microsoft.com/office/drawing/2014/main" val="1137989433"/>
                    </a:ext>
                  </a:extLst>
                </a:gridCol>
                <a:gridCol w="493776">
                  <a:extLst>
                    <a:ext uri="{9D8B030D-6E8A-4147-A177-3AD203B41FA5}">
                      <a16:colId xmlns:a16="http://schemas.microsoft.com/office/drawing/2014/main" val="699477571"/>
                    </a:ext>
                  </a:extLst>
                </a:gridCol>
                <a:gridCol w="658368">
                  <a:extLst>
                    <a:ext uri="{9D8B030D-6E8A-4147-A177-3AD203B41FA5}">
                      <a16:colId xmlns:a16="http://schemas.microsoft.com/office/drawing/2014/main" val="2555886421"/>
                    </a:ext>
                  </a:extLst>
                </a:gridCol>
                <a:gridCol w="493776">
                  <a:extLst>
                    <a:ext uri="{9D8B030D-6E8A-4147-A177-3AD203B41FA5}">
                      <a16:colId xmlns:a16="http://schemas.microsoft.com/office/drawing/2014/main" val="1625106423"/>
                    </a:ext>
                  </a:extLst>
                </a:gridCol>
                <a:gridCol w="493776">
                  <a:extLst>
                    <a:ext uri="{9D8B030D-6E8A-4147-A177-3AD203B41FA5}">
                      <a16:colId xmlns:a16="http://schemas.microsoft.com/office/drawing/2014/main" val="1068751525"/>
                    </a:ext>
                  </a:extLst>
                </a:gridCol>
                <a:gridCol w="1645919">
                  <a:extLst>
                    <a:ext uri="{9D8B030D-6E8A-4147-A177-3AD203B41FA5}">
                      <a16:colId xmlns:a16="http://schemas.microsoft.com/office/drawing/2014/main" val="784867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240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- 2019-12-20 14:39:31</a:t>
                      </a:r>
                      <a:r>
                        <a:rPr kumimoji="0" lang="de-DE" sz="1000" b="0" i="0" u="none" strike="noStrike" kern="1200" cap="none" spc="0" normalizeH="0" baseline="0" noProof="0">
                          <a:ln>
                            <a:noFill/>
                          </a:ln>
                          <a:solidFill>
                            <a:prstClr val="black"/>
                          </a:solidFill>
                          <a:effectLst/>
                          <a:uLnTx/>
                          <a:uFillTx/>
                          <a:latin typeface="+mn-lt"/>
                          <a:ea typeface="+mn-ea"/>
                          <a:cs typeface="+mn-cs"/>
                        </a:rPr>
                        <a:t>
 Wir hatten viele gute Ideen für ein Weihnachtsvideo. Doch 2019 in einem Video zusammenzufassen, ist gar nicht so leicht. 
Wir sagen danke für ein erfolgreiches Jahr: https://t.co/6xzj4jesXY.
#TheFutureIsExciting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70536760"/>
                  </a:ext>
                </a:extLst>
              </a:tr>
            </a:tbl>
          </a:graphicData>
        </a:graphic>
      </p:graphicFrame>
      <p:sp>
        <p:nvSpPr>
          <p:cNvPr id="4" name="Text Placeholder 3">
            <a:extLst>
              <a:ext uri="{FF2B5EF4-FFF2-40B4-BE49-F238E27FC236}">
                <a16:creationId xmlns:a16="http://schemas.microsoft.com/office/drawing/2014/main" id="{3BA5A9CB-9B19-472C-8321-357BCC94C483}"/>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3551581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72328-1362-4D24-B574-DDC4AD5AC703}"/>
              </a:ext>
            </a:extLst>
          </p:cNvPr>
          <p:cNvSpPr>
            <a:spLocks noGrp="1"/>
          </p:cNvSpPr>
          <p:nvPr>
            <p:ph type="title"/>
          </p:nvPr>
        </p:nvSpPr>
        <p:spPr/>
        <p:txBody>
          <a:bodyPr/>
          <a:lstStyle/>
          <a:p>
            <a:r>
              <a:rPr lang="en-US"/>
              <a:t>Twitter Own Tweets Table with Tweet Type | Vodafone Deutschland - 16 of 16</a:t>
            </a:r>
          </a:p>
        </p:txBody>
      </p:sp>
      <p:graphicFrame>
        <p:nvGraphicFramePr>
          <p:cNvPr id="5" name="Table Placeholder 4">
            <a:extLst>
              <a:ext uri="{FF2B5EF4-FFF2-40B4-BE49-F238E27FC236}">
                <a16:creationId xmlns:a16="http://schemas.microsoft.com/office/drawing/2014/main" id="{7650E1EC-BBF3-4DD4-B586-F58489AD2C26}"/>
              </a:ext>
            </a:extLst>
          </p:cNvPr>
          <p:cNvGraphicFramePr>
            <a:graphicFrameLocks noGrp="1"/>
          </p:cNvGraphicFramePr>
          <p:nvPr>
            <p:ph type="tbl" sz="quarter" idx="13"/>
            <p:extLst>
              <p:ext uri="{D42A27DB-BD31-4B8C-83A1-F6EECF244321}">
                <p14:modId xmlns:p14="http://schemas.microsoft.com/office/powerpoint/2010/main" val="2212779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17100629"/>
                    </a:ext>
                  </a:extLst>
                </a:gridCol>
                <a:gridCol w="493776">
                  <a:extLst>
                    <a:ext uri="{9D8B030D-6E8A-4147-A177-3AD203B41FA5}">
                      <a16:colId xmlns:a16="http://schemas.microsoft.com/office/drawing/2014/main" val="1716742407"/>
                    </a:ext>
                  </a:extLst>
                </a:gridCol>
                <a:gridCol w="493776">
                  <a:extLst>
                    <a:ext uri="{9D8B030D-6E8A-4147-A177-3AD203B41FA5}">
                      <a16:colId xmlns:a16="http://schemas.microsoft.com/office/drawing/2014/main" val="3750324165"/>
                    </a:ext>
                  </a:extLst>
                </a:gridCol>
                <a:gridCol w="493776">
                  <a:extLst>
                    <a:ext uri="{9D8B030D-6E8A-4147-A177-3AD203B41FA5}">
                      <a16:colId xmlns:a16="http://schemas.microsoft.com/office/drawing/2014/main" val="3759529737"/>
                    </a:ext>
                  </a:extLst>
                </a:gridCol>
                <a:gridCol w="493776">
                  <a:extLst>
                    <a:ext uri="{9D8B030D-6E8A-4147-A177-3AD203B41FA5}">
                      <a16:colId xmlns:a16="http://schemas.microsoft.com/office/drawing/2014/main" val="744595493"/>
                    </a:ext>
                  </a:extLst>
                </a:gridCol>
                <a:gridCol w="493776">
                  <a:extLst>
                    <a:ext uri="{9D8B030D-6E8A-4147-A177-3AD203B41FA5}">
                      <a16:colId xmlns:a16="http://schemas.microsoft.com/office/drawing/2014/main" val="629114533"/>
                    </a:ext>
                  </a:extLst>
                </a:gridCol>
                <a:gridCol w="493776">
                  <a:extLst>
                    <a:ext uri="{9D8B030D-6E8A-4147-A177-3AD203B41FA5}">
                      <a16:colId xmlns:a16="http://schemas.microsoft.com/office/drawing/2014/main" val="965568604"/>
                    </a:ext>
                  </a:extLst>
                </a:gridCol>
                <a:gridCol w="658368">
                  <a:extLst>
                    <a:ext uri="{9D8B030D-6E8A-4147-A177-3AD203B41FA5}">
                      <a16:colId xmlns:a16="http://schemas.microsoft.com/office/drawing/2014/main" val="2430258408"/>
                    </a:ext>
                  </a:extLst>
                </a:gridCol>
                <a:gridCol w="493776">
                  <a:extLst>
                    <a:ext uri="{9D8B030D-6E8A-4147-A177-3AD203B41FA5}">
                      <a16:colId xmlns:a16="http://schemas.microsoft.com/office/drawing/2014/main" val="3031734209"/>
                    </a:ext>
                  </a:extLst>
                </a:gridCol>
                <a:gridCol w="493776">
                  <a:extLst>
                    <a:ext uri="{9D8B030D-6E8A-4147-A177-3AD203B41FA5}">
                      <a16:colId xmlns:a16="http://schemas.microsoft.com/office/drawing/2014/main" val="748769197"/>
                    </a:ext>
                  </a:extLst>
                </a:gridCol>
                <a:gridCol w="1645919">
                  <a:extLst>
                    <a:ext uri="{9D8B030D-6E8A-4147-A177-3AD203B41FA5}">
                      <a16:colId xmlns:a16="http://schemas.microsoft.com/office/drawing/2014/main" val="537690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002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- 2019-12-20 12:22:37</a:t>
                      </a:r>
                      <a:r>
                        <a:rPr kumimoji="0" lang="de-DE" sz="1000" b="0" i="0" u="none" strike="noStrike" kern="1200" cap="none" spc="0" normalizeH="0" baseline="0" noProof="0">
                          <a:ln>
                            <a:noFill/>
                          </a:ln>
                          <a:solidFill>
                            <a:prstClr val="black"/>
                          </a:solidFill>
                          <a:effectLst/>
                          <a:uLnTx/>
                          <a:uFillTx/>
                          <a:latin typeface="+mn-lt"/>
                          <a:ea typeface="+mn-ea"/>
                          <a:cs typeface="+mn-cs"/>
                        </a:rPr>
                        <a:t>
 Ein letztes Mal #LeagueOfLegends und die besten Momente. Das waren die Themen und Highlights der #ESLMeisterschaft am vergangenen Wochenende. Das ganze Video gibt's hier: https://t.co/7OlzYAwQiM #PlayFaster #ESLWintermeisterschaft https://t.co/ciNahycEb3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23.01.2020 11:03:48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2131863"/>
                  </a:ext>
                </a:extLst>
              </a:tr>
            </a:tbl>
          </a:graphicData>
        </a:graphic>
      </p:graphicFrame>
      <p:sp>
        <p:nvSpPr>
          <p:cNvPr id="4" name="Text Placeholder 3">
            <a:extLst>
              <a:ext uri="{FF2B5EF4-FFF2-40B4-BE49-F238E27FC236}">
                <a16:creationId xmlns:a16="http://schemas.microsoft.com/office/drawing/2014/main" id="{063B0DB0-A964-443C-8806-1E8C84A10A51}"/>
              </a:ext>
            </a:extLst>
          </p:cNvPr>
          <p:cNvSpPr>
            <a:spLocks noGrp="1"/>
          </p:cNvSpPr>
          <p:nvPr>
            <p:ph type="body" sz="quarter" idx="14"/>
          </p:nvPr>
        </p:nvSpPr>
        <p:spPr/>
        <p:txBody>
          <a:bodyPr/>
          <a:lstStyle/>
          <a:p>
            <a:r>
              <a:rPr lang="en-US"/>
              <a:t>01.07.2019 - 31.12.2019</a:t>
            </a:r>
          </a:p>
        </p:txBody>
      </p:sp>
    </p:spTree>
    <p:extLst>
      <p:ext uri="{BB962C8B-B14F-4D97-AF65-F5344CB8AC3E}">
        <p14:creationId xmlns:p14="http://schemas.microsoft.com/office/powerpoint/2010/main" val="42332454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996</Words>
  <Application>Microsoft Office PowerPoint</Application>
  <PresentationFormat>On-screen Show (4:3)</PresentationFormat>
  <Paragraphs>483</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Twitter Own Tweets Table with Tweet Type | Vodafone Deutschland - 1 of 16</vt:lpstr>
      <vt:lpstr>Twitter Own Tweets Table with Tweet Type | Vodafone Deutschland - 2 of 16</vt:lpstr>
      <vt:lpstr>Twitter Own Tweets Table with Tweet Type | Vodafone Deutschland - 3 of 16</vt:lpstr>
      <vt:lpstr>Twitter Own Tweets Table with Tweet Type | Vodafone Deutschland - 4 of 16</vt:lpstr>
      <vt:lpstr>Twitter Own Tweets Table with Tweet Type | Vodafone Deutschland - 5 of 16</vt:lpstr>
      <vt:lpstr>Twitter Own Tweets Table with Tweet Type | Vodafone Deutschland - 6 of 16</vt:lpstr>
      <vt:lpstr>Twitter Own Tweets Table with Tweet Type | Vodafone Deutschland - 7 of 16</vt:lpstr>
      <vt:lpstr>Twitter Own Tweets Table with Tweet Type | Vodafone Deutschland - 8 of 16</vt:lpstr>
      <vt:lpstr>Twitter Own Tweets Table with Tweet Type | Vodafone Deutschland - 9 of 16</vt:lpstr>
      <vt:lpstr>Twitter Own Tweets Table with Tweet Type | Vodafone Deutschland - 10 of 16</vt:lpstr>
      <vt:lpstr>Twitter Own Tweets Table with Tweet Type | Vodafone Deutschland - 11 of 16</vt:lpstr>
      <vt:lpstr>Twitter Own Tweets Table with Tweet Type | Vodafone Deutschland - 12 of 16</vt:lpstr>
      <vt:lpstr>Twitter Own Tweets Table with Tweet Type | Vodafone Deutschland - 13 of 16</vt:lpstr>
      <vt:lpstr>Twitter Own Tweets Table with Tweet Type | Vodafone Deutschland - 14 of 16</vt:lpstr>
      <vt:lpstr>Twitter Own Tweets Table with Tweet Type | Vodafone Deutschland - 15 of 16</vt:lpstr>
      <vt:lpstr>Twitter Own Tweets Table with Tweet Type | Vodafone Deutschland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with Tweet Type | Vodafone Deutschland - 1 of 16</dc:title>
  <dc:creator>Frederik Peiniger</dc:creator>
  <cp:lastModifiedBy>Frederik Peiniger</cp:lastModifiedBy>
  <cp:revision>1</cp:revision>
  <dcterms:created xsi:type="dcterms:W3CDTF">2020-01-23T10:16:32Z</dcterms:created>
  <dcterms:modified xsi:type="dcterms:W3CDTF">2020-01-23T10:20:07Z</dcterms:modified>
</cp:coreProperties>
</file>