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468EE-9DC1-4C3E-94F0-359D1CE98D1C}"/>
              </a:ext>
            </a:extLst>
          </p:cNvPr>
          <p:cNvSpPr>
            <a:spLocks noGrp="1"/>
          </p:cNvSpPr>
          <p:nvPr>
            <p:ph type="title"/>
          </p:nvPr>
        </p:nvSpPr>
        <p:spPr/>
        <p:txBody>
          <a:bodyPr/>
          <a:lstStyle/>
          <a:p>
            <a:r>
              <a:rPr lang="en-US"/>
              <a:t>Instagram Posts Table | vodafone_de - 1 of 5</a:t>
            </a:r>
          </a:p>
        </p:txBody>
      </p:sp>
      <p:graphicFrame>
        <p:nvGraphicFramePr>
          <p:cNvPr id="5" name="Table Placeholder 4">
            <a:extLst>
              <a:ext uri="{FF2B5EF4-FFF2-40B4-BE49-F238E27FC236}">
                <a16:creationId xmlns:a16="http://schemas.microsoft.com/office/drawing/2014/main" id="{6DE66B88-C350-4C66-80DA-86EA3252949C}"/>
              </a:ext>
            </a:extLst>
          </p:cNvPr>
          <p:cNvGraphicFramePr>
            <a:graphicFrameLocks noGrp="1"/>
          </p:cNvGraphicFramePr>
          <p:nvPr>
            <p:ph type="tbl" sz="quarter" idx="13"/>
            <p:extLst>
              <p:ext uri="{D42A27DB-BD31-4B8C-83A1-F6EECF244321}">
                <p14:modId xmlns:p14="http://schemas.microsoft.com/office/powerpoint/2010/main" val="1720807264"/>
              </p:ext>
            </p:extLst>
          </p:nvPr>
        </p:nvGraphicFramePr>
        <p:xfrm>
          <a:off x="457200" y="1731963"/>
          <a:ext cx="8229598" cy="185928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08850227"/>
                    </a:ext>
                  </a:extLst>
                </a:gridCol>
                <a:gridCol w="1234439">
                  <a:extLst>
                    <a:ext uri="{9D8B030D-6E8A-4147-A177-3AD203B41FA5}">
                      <a16:colId xmlns:a16="http://schemas.microsoft.com/office/drawing/2014/main" val="3176478148"/>
                    </a:ext>
                  </a:extLst>
                </a:gridCol>
                <a:gridCol w="576072">
                  <a:extLst>
                    <a:ext uri="{9D8B030D-6E8A-4147-A177-3AD203B41FA5}">
                      <a16:colId xmlns:a16="http://schemas.microsoft.com/office/drawing/2014/main" val="1889365767"/>
                    </a:ext>
                  </a:extLst>
                </a:gridCol>
                <a:gridCol w="576072">
                  <a:extLst>
                    <a:ext uri="{9D8B030D-6E8A-4147-A177-3AD203B41FA5}">
                      <a16:colId xmlns:a16="http://schemas.microsoft.com/office/drawing/2014/main" val="2810577382"/>
                    </a:ext>
                  </a:extLst>
                </a:gridCol>
                <a:gridCol w="576072">
                  <a:extLst>
                    <a:ext uri="{9D8B030D-6E8A-4147-A177-3AD203B41FA5}">
                      <a16:colId xmlns:a16="http://schemas.microsoft.com/office/drawing/2014/main" val="2642553863"/>
                    </a:ext>
                  </a:extLst>
                </a:gridCol>
                <a:gridCol w="576072">
                  <a:extLst>
                    <a:ext uri="{9D8B030D-6E8A-4147-A177-3AD203B41FA5}">
                      <a16:colId xmlns:a16="http://schemas.microsoft.com/office/drawing/2014/main" val="840459532"/>
                    </a:ext>
                  </a:extLst>
                </a:gridCol>
                <a:gridCol w="576072">
                  <a:extLst>
                    <a:ext uri="{9D8B030D-6E8A-4147-A177-3AD203B41FA5}">
                      <a16:colId xmlns:a16="http://schemas.microsoft.com/office/drawing/2014/main" val="4209980901"/>
                    </a:ext>
                  </a:extLst>
                </a:gridCol>
                <a:gridCol w="576072">
                  <a:extLst>
                    <a:ext uri="{9D8B030D-6E8A-4147-A177-3AD203B41FA5}">
                      <a16:colId xmlns:a16="http://schemas.microsoft.com/office/drawing/2014/main" val="1424831353"/>
                    </a:ext>
                  </a:extLst>
                </a:gridCol>
                <a:gridCol w="576072">
                  <a:extLst>
                    <a:ext uri="{9D8B030D-6E8A-4147-A177-3AD203B41FA5}">
                      <a16:colId xmlns:a16="http://schemas.microsoft.com/office/drawing/2014/main" val="3975599212"/>
                    </a:ext>
                  </a:extLst>
                </a:gridCol>
                <a:gridCol w="576072">
                  <a:extLst>
                    <a:ext uri="{9D8B030D-6E8A-4147-A177-3AD203B41FA5}">
                      <a16:colId xmlns:a16="http://schemas.microsoft.com/office/drawing/2014/main" val="2599218506"/>
                    </a:ext>
                  </a:extLst>
                </a:gridCol>
                <a:gridCol w="576072">
                  <a:extLst>
                    <a:ext uri="{9D8B030D-6E8A-4147-A177-3AD203B41FA5}">
                      <a16:colId xmlns:a16="http://schemas.microsoft.com/office/drawing/2014/main" val="2584789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2973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- 2019-12-06 10:11:49</a:t>
                      </a:r>
                      <a:r>
                        <a:rPr kumimoji="0" lang="de-DE" sz="1000" b="0" i="0" u="none" strike="noStrike" kern="1200" cap="none" spc="0" normalizeH="0" baseline="0" noProof="0">
                          <a:ln>
                            <a:noFill/>
                          </a:ln>
                          <a:solidFill>
                            <a:prstClr val="black"/>
                          </a:solidFill>
                          <a:effectLst/>
                          <a:uLnTx/>
                          <a:uFillTx/>
                          <a:latin typeface="+mn-lt"/>
                          <a:ea typeface="+mn-ea"/>
                          <a:cs typeface="+mn-cs"/>
                        </a:rPr>
                        <a:t>
 #TheFutureIsExciting – auch für den Nikolaus. Der kann sich nämlich bald ganz entspannt zurücklehnen, wenn die Stiefel mit Geschenken gefüllt werden müssen.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https://www.instagram.com/p/B5uic63qefg/media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6834</a:t>
                      </a:r>
                    </a:p>
                  </a:txBody>
                  <a:tcPr/>
                </a:tc>
                <a:extLst>
                  <a:ext uri="{0D108BD9-81ED-4DB2-BD59-A6C34878D82A}">
                    <a16:rowId xmlns:a16="http://schemas.microsoft.com/office/drawing/2014/main" val="1827735258"/>
                  </a:ext>
                </a:extLst>
              </a:tr>
            </a:tbl>
          </a:graphicData>
        </a:graphic>
      </p:graphicFrame>
      <p:sp>
        <p:nvSpPr>
          <p:cNvPr id="4" name="Text Placeholder 3">
            <a:extLst>
              <a:ext uri="{FF2B5EF4-FFF2-40B4-BE49-F238E27FC236}">
                <a16:creationId xmlns:a16="http://schemas.microsoft.com/office/drawing/2014/main" id="{5AB1ACC4-5A6B-4FD8-A200-911CEAEE89EF}"/>
              </a:ext>
            </a:extLst>
          </p:cNvPr>
          <p:cNvSpPr>
            <a:spLocks noGrp="1"/>
          </p:cNvSpPr>
          <p:nvPr>
            <p:ph type="body" sz="quarter" idx="14"/>
          </p:nvPr>
        </p:nvSpPr>
        <p:spPr/>
        <p:txBody>
          <a:bodyPr/>
          <a:lstStyle/>
          <a:p>
            <a:r>
              <a:rPr lang="en-US"/>
              <a:t>12/02/2019 - 12/08/2019</a:t>
            </a:r>
          </a:p>
        </p:txBody>
      </p:sp>
    </p:spTree>
    <p:extLst>
      <p:ext uri="{BB962C8B-B14F-4D97-AF65-F5344CB8AC3E}">
        <p14:creationId xmlns:p14="http://schemas.microsoft.com/office/powerpoint/2010/main" val="539752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0C824-1E65-4FA5-8CB4-7C17F95B9D3B}"/>
              </a:ext>
            </a:extLst>
          </p:cNvPr>
          <p:cNvSpPr>
            <a:spLocks noGrp="1"/>
          </p:cNvSpPr>
          <p:nvPr>
            <p:ph type="title"/>
          </p:nvPr>
        </p:nvSpPr>
        <p:spPr/>
        <p:txBody>
          <a:bodyPr/>
          <a:lstStyle/>
          <a:p>
            <a:r>
              <a:rPr lang="en-US"/>
              <a:t>Instagram Posts Table | vodafone_de - 2 of 5</a:t>
            </a:r>
          </a:p>
        </p:txBody>
      </p:sp>
      <p:graphicFrame>
        <p:nvGraphicFramePr>
          <p:cNvPr id="5" name="Table Placeholder 4">
            <a:extLst>
              <a:ext uri="{FF2B5EF4-FFF2-40B4-BE49-F238E27FC236}">
                <a16:creationId xmlns:a16="http://schemas.microsoft.com/office/drawing/2014/main" id="{01806C06-9DA0-4B6C-A263-B79FC2DBE0F0}"/>
              </a:ext>
            </a:extLst>
          </p:cNvPr>
          <p:cNvGraphicFramePr>
            <a:graphicFrameLocks noGrp="1"/>
          </p:cNvGraphicFramePr>
          <p:nvPr>
            <p:ph type="tbl" sz="quarter" idx="13"/>
            <p:extLst>
              <p:ext uri="{D42A27DB-BD31-4B8C-83A1-F6EECF244321}">
                <p14:modId xmlns:p14="http://schemas.microsoft.com/office/powerpoint/2010/main" val="3442242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67471464"/>
                    </a:ext>
                  </a:extLst>
                </a:gridCol>
                <a:gridCol w="1234439">
                  <a:extLst>
                    <a:ext uri="{9D8B030D-6E8A-4147-A177-3AD203B41FA5}">
                      <a16:colId xmlns:a16="http://schemas.microsoft.com/office/drawing/2014/main" val="2421597082"/>
                    </a:ext>
                  </a:extLst>
                </a:gridCol>
                <a:gridCol w="576072">
                  <a:extLst>
                    <a:ext uri="{9D8B030D-6E8A-4147-A177-3AD203B41FA5}">
                      <a16:colId xmlns:a16="http://schemas.microsoft.com/office/drawing/2014/main" val="1156353096"/>
                    </a:ext>
                  </a:extLst>
                </a:gridCol>
                <a:gridCol w="576072">
                  <a:extLst>
                    <a:ext uri="{9D8B030D-6E8A-4147-A177-3AD203B41FA5}">
                      <a16:colId xmlns:a16="http://schemas.microsoft.com/office/drawing/2014/main" val="1055040234"/>
                    </a:ext>
                  </a:extLst>
                </a:gridCol>
                <a:gridCol w="576072">
                  <a:extLst>
                    <a:ext uri="{9D8B030D-6E8A-4147-A177-3AD203B41FA5}">
                      <a16:colId xmlns:a16="http://schemas.microsoft.com/office/drawing/2014/main" val="1149584806"/>
                    </a:ext>
                  </a:extLst>
                </a:gridCol>
                <a:gridCol w="576072">
                  <a:extLst>
                    <a:ext uri="{9D8B030D-6E8A-4147-A177-3AD203B41FA5}">
                      <a16:colId xmlns:a16="http://schemas.microsoft.com/office/drawing/2014/main" val="3271693010"/>
                    </a:ext>
                  </a:extLst>
                </a:gridCol>
                <a:gridCol w="576072">
                  <a:extLst>
                    <a:ext uri="{9D8B030D-6E8A-4147-A177-3AD203B41FA5}">
                      <a16:colId xmlns:a16="http://schemas.microsoft.com/office/drawing/2014/main" val="3919806946"/>
                    </a:ext>
                  </a:extLst>
                </a:gridCol>
                <a:gridCol w="576072">
                  <a:extLst>
                    <a:ext uri="{9D8B030D-6E8A-4147-A177-3AD203B41FA5}">
                      <a16:colId xmlns:a16="http://schemas.microsoft.com/office/drawing/2014/main" val="780978232"/>
                    </a:ext>
                  </a:extLst>
                </a:gridCol>
                <a:gridCol w="576072">
                  <a:extLst>
                    <a:ext uri="{9D8B030D-6E8A-4147-A177-3AD203B41FA5}">
                      <a16:colId xmlns:a16="http://schemas.microsoft.com/office/drawing/2014/main" val="585937358"/>
                    </a:ext>
                  </a:extLst>
                </a:gridCol>
                <a:gridCol w="576072">
                  <a:extLst>
                    <a:ext uri="{9D8B030D-6E8A-4147-A177-3AD203B41FA5}">
                      <a16:colId xmlns:a16="http://schemas.microsoft.com/office/drawing/2014/main" val="3652303078"/>
                    </a:ext>
                  </a:extLst>
                </a:gridCol>
                <a:gridCol w="576072">
                  <a:extLst>
                    <a:ext uri="{9D8B030D-6E8A-4147-A177-3AD203B41FA5}">
                      <a16:colId xmlns:a16="http://schemas.microsoft.com/office/drawing/2014/main" val="3413885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3253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vodafone_de - 2019-12-05 15:01:00</a:t>
                      </a:r>
                      <a:r>
                        <a:rPr kumimoji="0" lang="en-US" sz="1000" b="0" i="0" u="none" strike="noStrike" kern="1200" cap="none" spc="0" normalizeH="0" baseline="0" noProof="0">
                          <a:ln>
                            <a:noFill/>
                          </a:ln>
                          <a:solidFill>
                            <a:prstClr val="black"/>
                          </a:solidFill>
                          <a:effectLst/>
                          <a:uLnTx/>
                          <a:uFillTx/>
                          <a:latin typeface="+mn-lt"/>
                          <a:ea typeface="+mn-ea"/>
                          <a:cs typeface="+mn-cs"/>
                        </a:rPr>
                        <a:t>
 Am 12.12. um 9 Uhr ist #GigaDownload. Komm auf gigadownload.de, schlage den Ladebalken und hol Dir Tickets für das gigagalaktische Gala-Screening von STAR WARS: DER AUFSTIEG SKYWALKERS (ab 18. Dezember im Kino). Verpasse ihn nicht und merke ihn Dir vor. Den Link findest Du in unserer Bio.⁠
#TheFutureIsExciting #Ready?⁠
.⁠
.⁠
#Vodafone #StarWars #disney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https://www.instagram.com/p/B5sewCKD4xv/media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9690</a:t>
                      </a:r>
                    </a:p>
                  </a:txBody>
                  <a:tcPr/>
                </a:tc>
                <a:extLst>
                  <a:ext uri="{0D108BD9-81ED-4DB2-BD59-A6C34878D82A}">
                    <a16:rowId xmlns:a16="http://schemas.microsoft.com/office/drawing/2014/main" val="1110816887"/>
                  </a:ext>
                </a:extLst>
              </a:tr>
            </a:tbl>
          </a:graphicData>
        </a:graphic>
      </p:graphicFrame>
      <p:sp>
        <p:nvSpPr>
          <p:cNvPr id="4" name="Text Placeholder 3">
            <a:extLst>
              <a:ext uri="{FF2B5EF4-FFF2-40B4-BE49-F238E27FC236}">
                <a16:creationId xmlns:a16="http://schemas.microsoft.com/office/drawing/2014/main" id="{C4C24C8B-7E66-4EBA-9BFC-0369FC2A4A0E}"/>
              </a:ext>
            </a:extLst>
          </p:cNvPr>
          <p:cNvSpPr>
            <a:spLocks noGrp="1"/>
          </p:cNvSpPr>
          <p:nvPr>
            <p:ph type="body" sz="quarter" idx="14"/>
          </p:nvPr>
        </p:nvSpPr>
        <p:spPr/>
        <p:txBody>
          <a:bodyPr/>
          <a:lstStyle/>
          <a:p>
            <a:r>
              <a:rPr lang="en-US"/>
              <a:t>12/02/2019 - 12/08/2019</a:t>
            </a:r>
          </a:p>
        </p:txBody>
      </p:sp>
    </p:spTree>
    <p:extLst>
      <p:ext uri="{BB962C8B-B14F-4D97-AF65-F5344CB8AC3E}">
        <p14:creationId xmlns:p14="http://schemas.microsoft.com/office/powerpoint/2010/main" val="234933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2E501-7ED0-4BFC-9380-35F71BFF27D6}"/>
              </a:ext>
            </a:extLst>
          </p:cNvPr>
          <p:cNvSpPr>
            <a:spLocks noGrp="1"/>
          </p:cNvSpPr>
          <p:nvPr>
            <p:ph type="title"/>
          </p:nvPr>
        </p:nvSpPr>
        <p:spPr/>
        <p:txBody>
          <a:bodyPr/>
          <a:lstStyle/>
          <a:p>
            <a:r>
              <a:rPr lang="en-US"/>
              <a:t>Instagram Posts Table | vodafone_de - 3 of 5</a:t>
            </a:r>
          </a:p>
        </p:txBody>
      </p:sp>
      <p:graphicFrame>
        <p:nvGraphicFramePr>
          <p:cNvPr id="5" name="Table Placeholder 4">
            <a:extLst>
              <a:ext uri="{FF2B5EF4-FFF2-40B4-BE49-F238E27FC236}">
                <a16:creationId xmlns:a16="http://schemas.microsoft.com/office/drawing/2014/main" id="{AEA82FE5-DE4D-4542-8C1D-7683C3B63D6A}"/>
              </a:ext>
            </a:extLst>
          </p:cNvPr>
          <p:cNvGraphicFramePr>
            <a:graphicFrameLocks noGrp="1"/>
          </p:cNvGraphicFramePr>
          <p:nvPr>
            <p:ph type="tbl" sz="quarter" idx="13"/>
            <p:extLst>
              <p:ext uri="{D42A27DB-BD31-4B8C-83A1-F6EECF244321}">
                <p14:modId xmlns:p14="http://schemas.microsoft.com/office/powerpoint/2010/main" val="2835222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793051849"/>
                    </a:ext>
                  </a:extLst>
                </a:gridCol>
                <a:gridCol w="1234439">
                  <a:extLst>
                    <a:ext uri="{9D8B030D-6E8A-4147-A177-3AD203B41FA5}">
                      <a16:colId xmlns:a16="http://schemas.microsoft.com/office/drawing/2014/main" val="2887505726"/>
                    </a:ext>
                  </a:extLst>
                </a:gridCol>
                <a:gridCol w="576072">
                  <a:extLst>
                    <a:ext uri="{9D8B030D-6E8A-4147-A177-3AD203B41FA5}">
                      <a16:colId xmlns:a16="http://schemas.microsoft.com/office/drawing/2014/main" val="2915551226"/>
                    </a:ext>
                  </a:extLst>
                </a:gridCol>
                <a:gridCol w="576072">
                  <a:extLst>
                    <a:ext uri="{9D8B030D-6E8A-4147-A177-3AD203B41FA5}">
                      <a16:colId xmlns:a16="http://schemas.microsoft.com/office/drawing/2014/main" val="1502814008"/>
                    </a:ext>
                  </a:extLst>
                </a:gridCol>
                <a:gridCol w="576072">
                  <a:extLst>
                    <a:ext uri="{9D8B030D-6E8A-4147-A177-3AD203B41FA5}">
                      <a16:colId xmlns:a16="http://schemas.microsoft.com/office/drawing/2014/main" val="956943280"/>
                    </a:ext>
                  </a:extLst>
                </a:gridCol>
                <a:gridCol w="576072">
                  <a:extLst>
                    <a:ext uri="{9D8B030D-6E8A-4147-A177-3AD203B41FA5}">
                      <a16:colId xmlns:a16="http://schemas.microsoft.com/office/drawing/2014/main" val="262207488"/>
                    </a:ext>
                  </a:extLst>
                </a:gridCol>
                <a:gridCol w="576072">
                  <a:extLst>
                    <a:ext uri="{9D8B030D-6E8A-4147-A177-3AD203B41FA5}">
                      <a16:colId xmlns:a16="http://schemas.microsoft.com/office/drawing/2014/main" val="25633427"/>
                    </a:ext>
                  </a:extLst>
                </a:gridCol>
                <a:gridCol w="576072">
                  <a:extLst>
                    <a:ext uri="{9D8B030D-6E8A-4147-A177-3AD203B41FA5}">
                      <a16:colId xmlns:a16="http://schemas.microsoft.com/office/drawing/2014/main" val="1901105505"/>
                    </a:ext>
                  </a:extLst>
                </a:gridCol>
                <a:gridCol w="576072">
                  <a:extLst>
                    <a:ext uri="{9D8B030D-6E8A-4147-A177-3AD203B41FA5}">
                      <a16:colId xmlns:a16="http://schemas.microsoft.com/office/drawing/2014/main" val="513463348"/>
                    </a:ext>
                  </a:extLst>
                </a:gridCol>
                <a:gridCol w="576072">
                  <a:extLst>
                    <a:ext uri="{9D8B030D-6E8A-4147-A177-3AD203B41FA5}">
                      <a16:colId xmlns:a16="http://schemas.microsoft.com/office/drawing/2014/main" val="1679749800"/>
                    </a:ext>
                  </a:extLst>
                </a:gridCol>
                <a:gridCol w="576072">
                  <a:extLst>
                    <a:ext uri="{9D8B030D-6E8A-4147-A177-3AD203B41FA5}">
                      <a16:colId xmlns:a16="http://schemas.microsoft.com/office/drawing/2014/main" val="128113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8680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- 2019-12-04 14:47:51</a:t>
                      </a:r>
                      <a:r>
                        <a:rPr kumimoji="0" lang="de-DE" sz="1000" b="0" i="0" u="none" strike="noStrike" kern="1200" cap="none" spc="0" normalizeH="0" baseline="0" noProof="0">
                          <a:ln>
                            <a:noFill/>
                          </a:ln>
                          <a:solidFill>
                            <a:prstClr val="black"/>
                          </a:solidFill>
                          <a:effectLst/>
                          <a:uLnTx/>
                          <a:uFillTx/>
                          <a:latin typeface="+mn-lt"/>
                          <a:ea typeface="+mn-ea"/>
                          <a:cs typeface="+mn-cs"/>
                        </a:rPr>
                        <a:t>
 Wir feiern zusammen mit „Star Wars: Der Aufstieg Skywalkers“ eine Generation von Technologien, die nicht von dieser Welt ist. Jede Generation hat eine Legende. Unsere ist unser episches Netz. Mehr zur Kampagne erfährst Du unter: www.vod.af/StarWars2019 oder über den Link in unserer Bio. #TheFutureIsExciting #Ready?
.
.
#Vodafone #StarWars #Disney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https://www.instagram.com/p/B5p4YSGKs-o/media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5851</a:t>
                      </a:r>
                    </a:p>
                  </a:txBody>
                  <a:tcPr/>
                </a:tc>
                <a:extLst>
                  <a:ext uri="{0D108BD9-81ED-4DB2-BD59-A6C34878D82A}">
                    <a16:rowId xmlns:a16="http://schemas.microsoft.com/office/drawing/2014/main" val="2982789020"/>
                  </a:ext>
                </a:extLst>
              </a:tr>
            </a:tbl>
          </a:graphicData>
        </a:graphic>
      </p:graphicFrame>
      <p:sp>
        <p:nvSpPr>
          <p:cNvPr id="4" name="Text Placeholder 3">
            <a:extLst>
              <a:ext uri="{FF2B5EF4-FFF2-40B4-BE49-F238E27FC236}">
                <a16:creationId xmlns:a16="http://schemas.microsoft.com/office/drawing/2014/main" id="{6CF03C95-067C-4AC1-956B-026E4B32F5CA}"/>
              </a:ext>
            </a:extLst>
          </p:cNvPr>
          <p:cNvSpPr>
            <a:spLocks noGrp="1"/>
          </p:cNvSpPr>
          <p:nvPr>
            <p:ph type="body" sz="quarter" idx="14"/>
          </p:nvPr>
        </p:nvSpPr>
        <p:spPr/>
        <p:txBody>
          <a:bodyPr/>
          <a:lstStyle/>
          <a:p>
            <a:r>
              <a:rPr lang="en-US"/>
              <a:t>12/02/2019 - 12/08/2019</a:t>
            </a:r>
          </a:p>
        </p:txBody>
      </p:sp>
    </p:spTree>
    <p:extLst>
      <p:ext uri="{BB962C8B-B14F-4D97-AF65-F5344CB8AC3E}">
        <p14:creationId xmlns:p14="http://schemas.microsoft.com/office/powerpoint/2010/main" val="4245767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FD530-1834-44AD-B782-EC4BBA5419BB}"/>
              </a:ext>
            </a:extLst>
          </p:cNvPr>
          <p:cNvSpPr>
            <a:spLocks noGrp="1"/>
          </p:cNvSpPr>
          <p:nvPr>
            <p:ph type="title"/>
          </p:nvPr>
        </p:nvSpPr>
        <p:spPr/>
        <p:txBody>
          <a:bodyPr/>
          <a:lstStyle/>
          <a:p>
            <a:r>
              <a:rPr lang="en-US"/>
              <a:t>Instagram Posts Table | vodafone_de - 4 of 5</a:t>
            </a:r>
          </a:p>
        </p:txBody>
      </p:sp>
      <p:graphicFrame>
        <p:nvGraphicFramePr>
          <p:cNvPr id="5" name="Table Placeholder 4">
            <a:extLst>
              <a:ext uri="{FF2B5EF4-FFF2-40B4-BE49-F238E27FC236}">
                <a16:creationId xmlns:a16="http://schemas.microsoft.com/office/drawing/2014/main" id="{56D9F046-F62D-46FF-B096-D331D2449AEB}"/>
              </a:ext>
            </a:extLst>
          </p:cNvPr>
          <p:cNvGraphicFramePr>
            <a:graphicFrameLocks noGrp="1"/>
          </p:cNvGraphicFramePr>
          <p:nvPr>
            <p:ph type="tbl" sz="quarter" idx="13"/>
            <p:extLst>
              <p:ext uri="{D42A27DB-BD31-4B8C-83A1-F6EECF244321}">
                <p14:modId xmlns:p14="http://schemas.microsoft.com/office/powerpoint/2010/main" val="4107975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43328929"/>
                    </a:ext>
                  </a:extLst>
                </a:gridCol>
                <a:gridCol w="1234439">
                  <a:extLst>
                    <a:ext uri="{9D8B030D-6E8A-4147-A177-3AD203B41FA5}">
                      <a16:colId xmlns:a16="http://schemas.microsoft.com/office/drawing/2014/main" val="8409791"/>
                    </a:ext>
                  </a:extLst>
                </a:gridCol>
                <a:gridCol w="576072">
                  <a:extLst>
                    <a:ext uri="{9D8B030D-6E8A-4147-A177-3AD203B41FA5}">
                      <a16:colId xmlns:a16="http://schemas.microsoft.com/office/drawing/2014/main" val="3608607407"/>
                    </a:ext>
                  </a:extLst>
                </a:gridCol>
                <a:gridCol w="576072">
                  <a:extLst>
                    <a:ext uri="{9D8B030D-6E8A-4147-A177-3AD203B41FA5}">
                      <a16:colId xmlns:a16="http://schemas.microsoft.com/office/drawing/2014/main" val="4254279180"/>
                    </a:ext>
                  </a:extLst>
                </a:gridCol>
                <a:gridCol w="576072">
                  <a:extLst>
                    <a:ext uri="{9D8B030D-6E8A-4147-A177-3AD203B41FA5}">
                      <a16:colId xmlns:a16="http://schemas.microsoft.com/office/drawing/2014/main" val="3843397976"/>
                    </a:ext>
                  </a:extLst>
                </a:gridCol>
                <a:gridCol w="576072">
                  <a:extLst>
                    <a:ext uri="{9D8B030D-6E8A-4147-A177-3AD203B41FA5}">
                      <a16:colId xmlns:a16="http://schemas.microsoft.com/office/drawing/2014/main" val="2054109198"/>
                    </a:ext>
                  </a:extLst>
                </a:gridCol>
                <a:gridCol w="576072">
                  <a:extLst>
                    <a:ext uri="{9D8B030D-6E8A-4147-A177-3AD203B41FA5}">
                      <a16:colId xmlns:a16="http://schemas.microsoft.com/office/drawing/2014/main" val="1733065895"/>
                    </a:ext>
                  </a:extLst>
                </a:gridCol>
                <a:gridCol w="576072">
                  <a:extLst>
                    <a:ext uri="{9D8B030D-6E8A-4147-A177-3AD203B41FA5}">
                      <a16:colId xmlns:a16="http://schemas.microsoft.com/office/drawing/2014/main" val="2269520556"/>
                    </a:ext>
                  </a:extLst>
                </a:gridCol>
                <a:gridCol w="576072">
                  <a:extLst>
                    <a:ext uri="{9D8B030D-6E8A-4147-A177-3AD203B41FA5}">
                      <a16:colId xmlns:a16="http://schemas.microsoft.com/office/drawing/2014/main" val="648885158"/>
                    </a:ext>
                  </a:extLst>
                </a:gridCol>
                <a:gridCol w="576072">
                  <a:extLst>
                    <a:ext uri="{9D8B030D-6E8A-4147-A177-3AD203B41FA5}">
                      <a16:colId xmlns:a16="http://schemas.microsoft.com/office/drawing/2014/main" val="467600445"/>
                    </a:ext>
                  </a:extLst>
                </a:gridCol>
                <a:gridCol w="576072">
                  <a:extLst>
                    <a:ext uri="{9D8B030D-6E8A-4147-A177-3AD203B41FA5}">
                      <a16:colId xmlns:a16="http://schemas.microsoft.com/office/drawing/2014/main" val="822218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6518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vodafone_de - 2019-12-03 15:00:41</a:t>
                      </a:r>
                      <a:r>
                        <a:rPr kumimoji="0" lang="en-US" sz="1000" b="0" i="0" u="none" strike="noStrike" kern="1200" cap="none" spc="0" normalizeH="0" baseline="0" noProof="0">
                          <a:ln>
                            <a:noFill/>
                          </a:ln>
                          <a:solidFill>
                            <a:prstClr val="black"/>
                          </a:solidFill>
                          <a:effectLst/>
                          <a:uLnTx/>
                          <a:uFillTx/>
                          <a:latin typeface="+mn-lt"/>
                          <a:ea typeface="+mn-ea"/>
                          <a:cs typeface="+mn-cs"/>
                        </a:rPr>
                        <a:t>
 Bist Du schon in Festtagsstimmung? Bevor Du es Dir mit den alljährlichen Weihnachts-Film-Klassikern bequem machst, haben wir noch ein paar andere Dezember-Highlights für Dich bei GigaTV.⁠
Mehr dazu unter: www.vod.af/GigaTVHighlights_Dezember oder über den Link in unserer Bio. #TheFutureIsExciting #Ready?⁠
.⁠
.⁠
#Vodafone #GigaTV #TV #Entertainment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https://www.instagram.com/p/B5nVH9UD52w/media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9307</a:t>
                      </a:r>
                    </a:p>
                  </a:txBody>
                  <a:tcPr/>
                </a:tc>
                <a:extLst>
                  <a:ext uri="{0D108BD9-81ED-4DB2-BD59-A6C34878D82A}">
                    <a16:rowId xmlns:a16="http://schemas.microsoft.com/office/drawing/2014/main" val="3508239597"/>
                  </a:ext>
                </a:extLst>
              </a:tr>
            </a:tbl>
          </a:graphicData>
        </a:graphic>
      </p:graphicFrame>
      <p:sp>
        <p:nvSpPr>
          <p:cNvPr id="4" name="Text Placeholder 3">
            <a:extLst>
              <a:ext uri="{FF2B5EF4-FFF2-40B4-BE49-F238E27FC236}">
                <a16:creationId xmlns:a16="http://schemas.microsoft.com/office/drawing/2014/main" id="{FFED471B-4843-469A-9EFC-50B1877C7723}"/>
              </a:ext>
            </a:extLst>
          </p:cNvPr>
          <p:cNvSpPr>
            <a:spLocks noGrp="1"/>
          </p:cNvSpPr>
          <p:nvPr>
            <p:ph type="body" sz="quarter" idx="14"/>
          </p:nvPr>
        </p:nvSpPr>
        <p:spPr/>
        <p:txBody>
          <a:bodyPr/>
          <a:lstStyle/>
          <a:p>
            <a:r>
              <a:rPr lang="en-US"/>
              <a:t>12/02/2019 - 12/08/2019</a:t>
            </a:r>
          </a:p>
        </p:txBody>
      </p:sp>
    </p:spTree>
    <p:extLst>
      <p:ext uri="{BB962C8B-B14F-4D97-AF65-F5344CB8AC3E}">
        <p14:creationId xmlns:p14="http://schemas.microsoft.com/office/powerpoint/2010/main" val="3331363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23079-21D1-4A55-A4DB-F5A15E1B36BD}"/>
              </a:ext>
            </a:extLst>
          </p:cNvPr>
          <p:cNvSpPr>
            <a:spLocks noGrp="1"/>
          </p:cNvSpPr>
          <p:nvPr>
            <p:ph type="title"/>
          </p:nvPr>
        </p:nvSpPr>
        <p:spPr/>
        <p:txBody>
          <a:bodyPr/>
          <a:lstStyle/>
          <a:p>
            <a:r>
              <a:rPr lang="en-US"/>
              <a:t>Instagram Posts Table | vodafone_de - 5 of 5</a:t>
            </a:r>
          </a:p>
        </p:txBody>
      </p:sp>
      <p:graphicFrame>
        <p:nvGraphicFramePr>
          <p:cNvPr id="5" name="Table Placeholder 4">
            <a:extLst>
              <a:ext uri="{FF2B5EF4-FFF2-40B4-BE49-F238E27FC236}">
                <a16:creationId xmlns:a16="http://schemas.microsoft.com/office/drawing/2014/main" id="{D911B9C6-13D3-46E4-A227-7F42CBD83F1B}"/>
              </a:ext>
            </a:extLst>
          </p:cNvPr>
          <p:cNvGraphicFramePr>
            <a:graphicFrameLocks noGrp="1"/>
          </p:cNvGraphicFramePr>
          <p:nvPr>
            <p:ph type="tbl" sz="quarter" idx="13"/>
            <p:extLst>
              <p:ext uri="{D42A27DB-BD31-4B8C-83A1-F6EECF244321}">
                <p14:modId xmlns:p14="http://schemas.microsoft.com/office/powerpoint/2010/main" val="2078456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91897081"/>
                    </a:ext>
                  </a:extLst>
                </a:gridCol>
                <a:gridCol w="1234439">
                  <a:extLst>
                    <a:ext uri="{9D8B030D-6E8A-4147-A177-3AD203B41FA5}">
                      <a16:colId xmlns:a16="http://schemas.microsoft.com/office/drawing/2014/main" val="2996847249"/>
                    </a:ext>
                  </a:extLst>
                </a:gridCol>
                <a:gridCol w="576072">
                  <a:extLst>
                    <a:ext uri="{9D8B030D-6E8A-4147-A177-3AD203B41FA5}">
                      <a16:colId xmlns:a16="http://schemas.microsoft.com/office/drawing/2014/main" val="2426625978"/>
                    </a:ext>
                  </a:extLst>
                </a:gridCol>
                <a:gridCol w="576072">
                  <a:extLst>
                    <a:ext uri="{9D8B030D-6E8A-4147-A177-3AD203B41FA5}">
                      <a16:colId xmlns:a16="http://schemas.microsoft.com/office/drawing/2014/main" val="4212082852"/>
                    </a:ext>
                  </a:extLst>
                </a:gridCol>
                <a:gridCol w="576072">
                  <a:extLst>
                    <a:ext uri="{9D8B030D-6E8A-4147-A177-3AD203B41FA5}">
                      <a16:colId xmlns:a16="http://schemas.microsoft.com/office/drawing/2014/main" val="1651089421"/>
                    </a:ext>
                  </a:extLst>
                </a:gridCol>
                <a:gridCol w="576072">
                  <a:extLst>
                    <a:ext uri="{9D8B030D-6E8A-4147-A177-3AD203B41FA5}">
                      <a16:colId xmlns:a16="http://schemas.microsoft.com/office/drawing/2014/main" val="3686889348"/>
                    </a:ext>
                  </a:extLst>
                </a:gridCol>
                <a:gridCol w="576072">
                  <a:extLst>
                    <a:ext uri="{9D8B030D-6E8A-4147-A177-3AD203B41FA5}">
                      <a16:colId xmlns:a16="http://schemas.microsoft.com/office/drawing/2014/main" val="801249670"/>
                    </a:ext>
                  </a:extLst>
                </a:gridCol>
                <a:gridCol w="576072">
                  <a:extLst>
                    <a:ext uri="{9D8B030D-6E8A-4147-A177-3AD203B41FA5}">
                      <a16:colId xmlns:a16="http://schemas.microsoft.com/office/drawing/2014/main" val="1848551623"/>
                    </a:ext>
                  </a:extLst>
                </a:gridCol>
                <a:gridCol w="576072">
                  <a:extLst>
                    <a:ext uri="{9D8B030D-6E8A-4147-A177-3AD203B41FA5}">
                      <a16:colId xmlns:a16="http://schemas.microsoft.com/office/drawing/2014/main" val="1396841018"/>
                    </a:ext>
                  </a:extLst>
                </a:gridCol>
                <a:gridCol w="576072">
                  <a:extLst>
                    <a:ext uri="{9D8B030D-6E8A-4147-A177-3AD203B41FA5}">
                      <a16:colId xmlns:a16="http://schemas.microsoft.com/office/drawing/2014/main" val="2955070248"/>
                    </a:ext>
                  </a:extLst>
                </a:gridCol>
                <a:gridCol w="576072">
                  <a:extLst>
                    <a:ext uri="{9D8B030D-6E8A-4147-A177-3AD203B41FA5}">
                      <a16:colId xmlns:a16="http://schemas.microsoft.com/office/drawing/2014/main" val="2038630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8802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 - 2019-12-02 15:00:17</a:t>
                      </a:r>
                      <a:r>
                        <a:rPr kumimoji="0" lang="de-DE" sz="1000" b="0" i="0" u="none" strike="noStrike" kern="1200" cap="none" spc="0" normalizeH="0" baseline="0" noProof="0">
                          <a:ln>
                            <a:noFill/>
                          </a:ln>
                          <a:solidFill>
                            <a:prstClr val="black"/>
                          </a:solidFill>
                          <a:effectLst/>
                          <a:uLnTx/>
                          <a:uFillTx/>
                          <a:latin typeface="+mn-lt"/>
                          <a:ea typeface="+mn-ea"/>
                          <a:cs typeface="+mn-cs"/>
                        </a:rPr>
                        <a:t>
 Ob Du im Urlaub bist oder die Bedienungsanleitung nicht verstehst: Google Translate hilft Dir, wenn Du an Deine sprachlichen Grenzen stößt und übersetzt sogar Bilder. Wie das funktioniert und welche praktische Alternative es gibt, verraten wir Dir in diesem Ratgeber. Mehr dazu unter: www.vod.af/GoogleTranslate oder über den Link in unserer Bio. #TheFutureIsExciting #Ready?⁠
.⁠
.⁠
#Vodafone #Google #GoogleTranslate #Smartphone #Android @urbanentdecker_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https://www.instagram.com/p/B5kwSPXDhQo/media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8314</a:t>
                      </a:r>
                    </a:p>
                  </a:txBody>
                  <a:tcPr/>
                </a:tc>
                <a:extLst>
                  <a:ext uri="{0D108BD9-81ED-4DB2-BD59-A6C34878D82A}">
                    <a16:rowId xmlns:a16="http://schemas.microsoft.com/office/drawing/2014/main" val="3651569345"/>
                  </a:ext>
                </a:extLst>
              </a:tr>
            </a:tbl>
          </a:graphicData>
        </a:graphic>
      </p:graphicFrame>
      <p:sp>
        <p:nvSpPr>
          <p:cNvPr id="4" name="Text Placeholder 3">
            <a:extLst>
              <a:ext uri="{FF2B5EF4-FFF2-40B4-BE49-F238E27FC236}">
                <a16:creationId xmlns:a16="http://schemas.microsoft.com/office/drawing/2014/main" id="{F9156A93-9502-4988-9BEA-5C2156A7A4F6}"/>
              </a:ext>
            </a:extLst>
          </p:cNvPr>
          <p:cNvSpPr>
            <a:spLocks noGrp="1"/>
          </p:cNvSpPr>
          <p:nvPr>
            <p:ph type="body" sz="quarter" idx="14"/>
          </p:nvPr>
        </p:nvSpPr>
        <p:spPr/>
        <p:txBody>
          <a:bodyPr/>
          <a:lstStyle/>
          <a:p>
            <a:r>
              <a:rPr lang="en-US"/>
              <a:t>12/02/2019 - 12/08/2019</a:t>
            </a:r>
          </a:p>
        </p:txBody>
      </p:sp>
    </p:spTree>
    <p:extLst>
      <p:ext uri="{BB962C8B-B14F-4D97-AF65-F5344CB8AC3E}">
        <p14:creationId xmlns:p14="http://schemas.microsoft.com/office/powerpoint/2010/main" val="16184201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285</Words>
  <Application>Microsoft Office PowerPoint</Application>
  <PresentationFormat>On-screen Show (4:3)</PresentationFormat>
  <Paragraphs>120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Instagram Posts Table | vodafone_de - 1 of 5</vt:lpstr>
      <vt:lpstr>Instagram Posts Table | vodafone_de - 2 of 5</vt:lpstr>
      <vt:lpstr>Instagram Posts Table | vodafone_de - 3 of 5</vt:lpstr>
      <vt:lpstr>Instagram Posts Table | vodafone_de - 4 of 5</vt:lpstr>
      <vt:lpstr>Instagram Posts Table | vodafone_de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vodafone_de - 1 of 5</dc:title>
  <dc:creator>Frederik Peiniger</dc:creator>
  <cp:lastModifiedBy>Frederik Peiniger</cp:lastModifiedBy>
  <cp:revision>1</cp:revision>
  <dcterms:created xsi:type="dcterms:W3CDTF">2019-12-09T10:03:51Z</dcterms:created>
  <dcterms:modified xsi:type="dcterms:W3CDTF">2019-12-09T10:04:17Z</dcterms:modified>
</cp:coreProperties>
</file>