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A53D-9B30-49B0-B453-E15F96D71E89}"/>
              </a:ext>
            </a:extLst>
          </p:cNvPr>
          <p:cNvSpPr>
            <a:spLocks noGrp="1"/>
          </p:cNvSpPr>
          <p:nvPr>
            <p:ph type="title"/>
          </p:nvPr>
        </p:nvSpPr>
        <p:spPr/>
        <p:txBody>
          <a:bodyPr/>
          <a:lstStyle/>
          <a:p>
            <a:r>
              <a:rPr lang="en-US"/>
              <a:t>Facebook Weekly Sentiment neu | Vodafone Deutschland - 1 of 3</a:t>
            </a:r>
          </a:p>
        </p:txBody>
      </p:sp>
      <p:graphicFrame>
        <p:nvGraphicFramePr>
          <p:cNvPr id="5" name="Table Placeholder 4">
            <a:extLst>
              <a:ext uri="{FF2B5EF4-FFF2-40B4-BE49-F238E27FC236}">
                <a16:creationId xmlns:a16="http://schemas.microsoft.com/office/drawing/2014/main" id="{7B2C242A-13D9-4255-8A6A-555028C75E5F}"/>
              </a:ext>
            </a:extLst>
          </p:cNvPr>
          <p:cNvGraphicFramePr>
            <a:graphicFrameLocks noGrp="1"/>
          </p:cNvGraphicFramePr>
          <p:nvPr>
            <p:ph type="tbl" sz="quarter" idx="13"/>
            <p:extLst>
              <p:ext uri="{D42A27DB-BD31-4B8C-83A1-F6EECF244321}">
                <p14:modId xmlns:p14="http://schemas.microsoft.com/office/powerpoint/2010/main" val="774272168"/>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05308966"/>
                    </a:ext>
                  </a:extLst>
                </a:gridCol>
                <a:gridCol w="493776">
                  <a:extLst>
                    <a:ext uri="{9D8B030D-6E8A-4147-A177-3AD203B41FA5}">
                      <a16:colId xmlns:a16="http://schemas.microsoft.com/office/drawing/2014/main" val="1380347705"/>
                    </a:ext>
                  </a:extLst>
                </a:gridCol>
                <a:gridCol w="493776">
                  <a:extLst>
                    <a:ext uri="{9D8B030D-6E8A-4147-A177-3AD203B41FA5}">
                      <a16:colId xmlns:a16="http://schemas.microsoft.com/office/drawing/2014/main" val="2035280514"/>
                    </a:ext>
                  </a:extLst>
                </a:gridCol>
                <a:gridCol w="493776">
                  <a:extLst>
                    <a:ext uri="{9D8B030D-6E8A-4147-A177-3AD203B41FA5}">
                      <a16:colId xmlns:a16="http://schemas.microsoft.com/office/drawing/2014/main" val="1246527606"/>
                    </a:ext>
                  </a:extLst>
                </a:gridCol>
                <a:gridCol w="493776">
                  <a:extLst>
                    <a:ext uri="{9D8B030D-6E8A-4147-A177-3AD203B41FA5}">
                      <a16:colId xmlns:a16="http://schemas.microsoft.com/office/drawing/2014/main" val="798077710"/>
                    </a:ext>
                  </a:extLst>
                </a:gridCol>
                <a:gridCol w="493776">
                  <a:extLst>
                    <a:ext uri="{9D8B030D-6E8A-4147-A177-3AD203B41FA5}">
                      <a16:colId xmlns:a16="http://schemas.microsoft.com/office/drawing/2014/main" val="3411657237"/>
                    </a:ext>
                  </a:extLst>
                </a:gridCol>
                <a:gridCol w="493776">
                  <a:extLst>
                    <a:ext uri="{9D8B030D-6E8A-4147-A177-3AD203B41FA5}">
                      <a16:colId xmlns:a16="http://schemas.microsoft.com/office/drawing/2014/main" val="3119397262"/>
                    </a:ext>
                  </a:extLst>
                </a:gridCol>
                <a:gridCol w="493776">
                  <a:extLst>
                    <a:ext uri="{9D8B030D-6E8A-4147-A177-3AD203B41FA5}">
                      <a16:colId xmlns:a16="http://schemas.microsoft.com/office/drawing/2014/main" val="2218246023"/>
                    </a:ext>
                  </a:extLst>
                </a:gridCol>
                <a:gridCol w="493776">
                  <a:extLst>
                    <a:ext uri="{9D8B030D-6E8A-4147-A177-3AD203B41FA5}">
                      <a16:colId xmlns:a16="http://schemas.microsoft.com/office/drawing/2014/main" val="2365683352"/>
                    </a:ext>
                  </a:extLst>
                </a:gridCol>
                <a:gridCol w="493776">
                  <a:extLst>
                    <a:ext uri="{9D8B030D-6E8A-4147-A177-3AD203B41FA5}">
                      <a16:colId xmlns:a16="http://schemas.microsoft.com/office/drawing/2014/main" val="3931500715"/>
                    </a:ext>
                  </a:extLst>
                </a:gridCol>
                <a:gridCol w="493776">
                  <a:extLst>
                    <a:ext uri="{9D8B030D-6E8A-4147-A177-3AD203B41FA5}">
                      <a16:colId xmlns:a16="http://schemas.microsoft.com/office/drawing/2014/main" val="580725840"/>
                    </a:ext>
                  </a:extLst>
                </a:gridCol>
                <a:gridCol w="493776">
                  <a:extLst>
                    <a:ext uri="{9D8B030D-6E8A-4147-A177-3AD203B41FA5}">
                      <a16:colId xmlns:a16="http://schemas.microsoft.com/office/drawing/2014/main" val="3964389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1697143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- 2019-08-25 07:00:01</a:t>
                      </a:r>
                      <a:r>
                        <a:rPr kumimoji="0" lang="de-DE" sz="1000" b="0" i="0" u="none" strike="noStrike" kern="1200" cap="none" spc="0" normalizeH="0" baseline="0" noProof="0">
                          <a:ln>
                            <a:noFill/>
                          </a:ln>
                          <a:solidFill>
                            <a:prstClr val="black"/>
                          </a:solidFill>
                          <a:effectLst/>
                          <a:uLnTx/>
                          <a:uFillTx/>
                          <a:latin typeface="+mn-lt"/>
                          <a:ea typeface="+mn-ea"/>
                          <a:cs typeface="+mn-cs"/>
                        </a:rPr>
                        <a:t> 
 Der Präsident ist in Gefahr. Wieder muss Secret Service Agent Mike Banning Kopf und Kragen riskiere, um ihn zu retten. Diesmal wird er dabei aber vom Jäger zum Gejagten.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85331</a:t>
                      </a:r>
                    </a:p>
                  </a:txBody>
                  <a:tcPr/>
                </a:tc>
                <a:extLst>
                  <a:ext uri="{0D108BD9-81ED-4DB2-BD59-A6C34878D82A}">
                    <a16:rowId xmlns:a16="http://schemas.microsoft.com/office/drawing/2014/main" val="18143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- 2019-08-24 08:00:02</a:t>
                      </a:r>
                      <a:r>
                        <a:rPr kumimoji="0" lang="de-DE" sz="1000" b="0" i="0" u="none" strike="noStrike" kern="1200" cap="none" spc="0" normalizeH="0" baseline="0" noProof="0">
                          <a:ln>
                            <a:noFill/>
                          </a:ln>
                          <a:solidFill>
                            <a:prstClr val="black"/>
                          </a:solidFill>
                          <a:effectLst/>
                          <a:uLnTx/>
                          <a:uFillTx/>
                          <a:latin typeface="+mn-lt"/>
                          <a:ea typeface="+mn-ea"/>
                          <a:cs typeface="+mn-cs"/>
                        </a:rPr>
                        <a:t> 
 Prall gefüllte Stadien, Highspeed-Turniere, esports-Hotspots: Mega-Events wie die Gamescom 2019 locken Fans aus aller Welt an, Gaming-Kracher fesseln Spieler und Zuschauer an den Bildschirm. Doch wie kam es eigentlich dazu, dass esports heute ein Massenphänomen geworden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54212</a:t>
                      </a:r>
                    </a:p>
                  </a:txBody>
                  <a:tcPr/>
                </a:tc>
                <a:extLst>
                  <a:ext uri="{0D108BD9-81ED-4DB2-BD59-A6C34878D82A}">
                    <a16:rowId xmlns:a16="http://schemas.microsoft.com/office/drawing/2014/main" val="196618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- 2019-08-23 07:00:02</a:t>
                      </a:r>
                      <a:r>
                        <a:rPr kumimoji="0" lang="de-DE" sz="1000" b="0" i="0" u="none" strike="noStrike" kern="1200" cap="none" spc="0" normalizeH="0" baseline="0" noProof="0">
                          <a:ln>
                            <a:noFill/>
                          </a:ln>
                          <a:solidFill>
                            <a:prstClr val="black"/>
                          </a:solidFill>
                          <a:effectLst/>
                          <a:uLnTx/>
                          <a:uFillTx/>
                          <a:latin typeface="+mn-lt"/>
                          <a:ea typeface="+mn-ea"/>
                          <a:cs typeface="+mn-cs"/>
                        </a:rPr>
                        <a:t> 
 Die Firma Eco Green hat eine neue Methode entwickelt, um alten Reifen neues Leben einzuhauchen. In unserer Reihe #TheFutureIsExciting erfährst Du heute, wie das Recycling von Altreifen noch effizienter werden soll. vod.af/TheFutureIsExcitingEcoGreen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64742</a:t>
                      </a:r>
                    </a:p>
                  </a:txBody>
                  <a:tcPr/>
                </a:tc>
                <a:extLst>
                  <a:ext uri="{0D108BD9-81ED-4DB2-BD59-A6C34878D82A}">
                    <a16:rowId xmlns:a16="http://schemas.microsoft.com/office/drawing/2014/main" val="1811981209"/>
                  </a:ext>
                </a:extLst>
              </a:tr>
            </a:tbl>
          </a:graphicData>
        </a:graphic>
      </p:graphicFrame>
      <p:sp>
        <p:nvSpPr>
          <p:cNvPr id="4" name="Text Placeholder 3">
            <a:extLst>
              <a:ext uri="{FF2B5EF4-FFF2-40B4-BE49-F238E27FC236}">
                <a16:creationId xmlns:a16="http://schemas.microsoft.com/office/drawing/2014/main" id="{46D5DC37-6309-4C34-88EA-44628D92D744}"/>
              </a:ext>
            </a:extLst>
          </p:cNvPr>
          <p:cNvSpPr>
            <a:spLocks noGrp="1"/>
          </p:cNvSpPr>
          <p:nvPr>
            <p:ph type="body" sz="quarter" idx="14"/>
          </p:nvPr>
        </p:nvSpPr>
        <p:spPr/>
        <p:txBody>
          <a:bodyPr/>
          <a:lstStyle/>
          <a:p>
            <a:r>
              <a:rPr lang="en-US"/>
              <a:t>08/19/2019 - 08/25/2019</a:t>
            </a:r>
          </a:p>
        </p:txBody>
      </p:sp>
    </p:spTree>
    <p:extLst>
      <p:ext uri="{BB962C8B-B14F-4D97-AF65-F5344CB8AC3E}">
        <p14:creationId xmlns:p14="http://schemas.microsoft.com/office/powerpoint/2010/main" val="417683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3A4B8-196A-4792-B4E4-6AFFD25753EC}"/>
              </a:ext>
            </a:extLst>
          </p:cNvPr>
          <p:cNvSpPr>
            <a:spLocks noGrp="1"/>
          </p:cNvSpPr>
          <p:nvPr>
            <p:ph type="title"/>
          </p:nvPr>
        </p:nvSpPr>
        <p:spPr/>
        <p:txBody>
          <a:bodyPr/>
          <a:lstStyle/>
          <a:p>
            <a:r>
              <a:rPr lang="en-US"/>
              <a:t>Facebook Weekly Sentiment neu | Vodafone Deutschland - 2 of 3</a:t>
            </a:r>
          </a:p>
        </p:txBody>
      </p:sp>
      <p:graphicFrame>
        <p:nvGraphicFramePr>
          <p:cNvPr id="5" name="Table Placeholder 4">
            <a:extLst>
              <a:ext uri="{FF2B5EF4-FFF2-40B4-BE49-F238E27FC236}">
                <a16:creationId xmlns:a16="http://schemas.microsoft.com/office/drawing/2014/main" id="{8E035644-F680-4367-8002-9CC20D378210}"/>
              </a:ext>
            </a:extLst>
          </p:cNvPr>
          <p:cNvGraphicFramePr>
            <a:graphicFrameLocks noGrp="1"/>
          </p:cNvGraphicFramePr>
          <p:nvPr>
            <p:ph type="tbl" sz="quarter" idx="13"/>
            <p:extLst>
              <p:ext uri="{D42A27DB-BD31-4B8C-83A1-F6EECF244321}">
                <p14:modId xmlns:p14="http://schemas.microsoft.com/office/powerpoint/2010/main" val="223047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62748109"/>
                    </a:ext>
                  </a:extLst>
                </a:gridCol>
                <a:gridCol w="493776">
                  <a:extLst>
                    <a:ext uri="{9D8B030D-6E8A-4147-A177-3AD203B41FA5}">
                      <a16:colId xmlns:a16="http://schemas.microsoft.com/office/drawing/2014/main" val="525613617"/>
                    </a:ext>
                  </a:extLst>
                </a:gridCol>
                <a:gridCol w="493776">
                  <a:extLst>
                    <a:ext uri="{9D8B030D-6E8A-4147-A177-3AD203B41FA5}">
                      <a16:colId xmlns:a16="http://schemas.microsoft.com/office/drawing/2014/main" val="3519112478"/>
                    </a:ext>
                  </a:extLst>
                </a:gridCol>
                <a:gridCol w="493776">
                  <a:extLst>
                    <a:ext uri="{9D8B030D-6E8A-4147-A177-3AD203B41FA5}">
                      <a16:colId xmlns:a16="http://schemas.microsoft.com/office/drawing/2014/main" val="2954203447"/>
                    </a:ext>
                  </a:extLst>
                </a:gridCol>
                <a:gridCol w="493776">
                  <a:extLst>
                    <a:ext uri="{9D8B030D-6E8A-4147-A177-3AD203B41FA5}">
                      <a16:colId xmlns:a16="http://schemas.microsoft.com/office/drawing/2014/main" val="4200259838"/>
                    </a:ext>
                  </a:extLst>
                </a:gridCol>
                <a:gridCol w="493776">
                  <a:extLst>
                    <a:ext uri="{9D8B030D-6E8A-4147-A177-3AD203B41FA5}">
                      <a16:colId xmlns:a16="http://schemas.microsoft.com/office/drawing/2014/main" val="2797326112"/>
                    </a:ext>
                  </a:extLst>
                </a:gridCol>
                <a:gridCol w="493776">
                  <a:extLst>
                    <a:ext uri="{9D8B030D-6E8A-4147-A177-3AD203B41FA5}">
                      <a16:colId xmlns:a16="http://schemas.microsoft.com/office/drawing/2014/main" val="1724021445"/>
                    </a:ext>
                  </a:extLst>
                </a:gridCol>
                <a:gridCol w="493776">
                  <a:extLst>
                    <a:ext uri="{9D8B030D-6E8A-4147-A177-3AD203B41FA5}">
                      <a16:colId xmlns:a16="http://schemas.microsoft.com/office/drawing/2014/main" val="2593131827"/>
                    </a:ext>
                  </a:extLst>
                </a:gridCol>
                <a:gridCol w="493776">
                  <a:extLst>
                    <a:ext uri="{9D8B030D-6E8A-4147-A177-3AD203B41FA5}">
                      <a16:colId xmlns:a16="http://schemas.microsoft.com/office/drawing/2014/main" val="2122770649"/>
                    </a:ext>
                  </a:extLst>
                </a:gridCol>
                <a:gridCol w="493776">
                  <a:extLst>
                    <a:ext uri="{9D8B030D-6E8A-4147-A177-3AD203B41FA5}">
                      <a16:colId xmlns:a16="http://schemas.microsoft.com/office/drawing/2014/main" val="1863831482"/>
                    </a:ext>
                  </a:extLst>
                </a:gridCol>
                <a:gridCol w="493776">
                  <a:extLst>
                    <a:ext uri="{9D8B030D-6E8A-4147-A177-3AD203B41FA5}">
                      <a16:colId xmlns:a16="http://schemas.microsoft.com/office/drawing/2014/main" val="2896236094"/>
                    </a:ext>
                  </a:extLst>
                </a:gridCol>
                <a:gridCol w="493776">
                  <a:extLst>
                    <a:ext uri="{9D8B030D-6E8A-4147-A177-3AD203B41FA5}">
                      <a16:colId xmlns:a16="http://schemas.microsoft.com/office/drawing/2014/main" val="2370954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247046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 Deutschland - 2019-08-22 14:10:56</a:t>
                      </a:r>
                      <a:r>
                        <a:rPr kumimoji="0" lang="en-US" sz="1000" b="0" i="0" u="none" strike="noStrike" kern="1200" cap="none" spc="0" normalizeH="0" baseline="0" noProof="0">
                          <a:ln>
                            <a:noFill/>
                          </a:ln>
                          <a:solidFill>
                            <a:prstClr val="black"/>
                          </a:solidFill>
                          <a:effectLst/>
                          <a:uLnTx/>
                          <a:uFillTx/>
                          <a:latin typeface="+mn-lt"/>
                          <a:ea typeface="+mn-ea"/>
                          <a:cs typeface="+mn-cs"/>
                        </a:rPr>
                        <a:t> 
 Gaming-Highlights und rasante esports-Turniere bei der Gamescom, Leonardo Di Caprio und Brad Pitt in Tarantinos „Once Upon A Time in Hollywood” und jede Menge Spiele-Nostalgie mit „World of Warcraft Classic“ erwarten Dich diese Woche in den featured News.
vod.af/featuredNews9FB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115675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- 2019-08-22 07:24:30</a:t>
                      </a:r>
                      <a:r>
                        <a:rPr kumimoji="0" lang="de-DE" sz="1000" b="0" i="0" u="none" strike="noStrike" kern="1200" cap="none" spc="0" normalizeH="0" baseline="0" noProof="0">
                          <a:ln>
                            <a:noFill/>
                          </a:ln>
                          <a:solidFill>
                            <a:prstClr val="black"/>
                          </a:solidFill>
                          <a:effectLst/>
                          <a:uLnTx/>
                          <a:uFillTx/>
                          <a:latin typeface="+mn-lt"/>
                          <a:ea typeface="+mn-ea"/>
                          <a:cs typeface="+mn-cs"/>
                        </a:rPr>
                        <a:t> 
 Die Gamescom 2019 hat Dir so richtig Lust auf coole Games gemacht? Du möchtest auch unterwegs ohne Limit, Download  und in Echtzeit zocken? Das machen Vodafone und Hatch jetzt möglich. Mit 5G und dem Vodafone Gaming-Pass spielst Du unterwegs ohne Limit.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110598</a:t>
                      </a:r>
                    </a:p>
                  </a:txBody>
                  <a:tcPr/>
                </a:tc>
                <a:extLst>
                  <a:ext uri="{0D108BD9-81ED-4DB2-BD59-A6C34878D82A}">
                    <a16:rowId xmlns:a16="http://schemas.microsoft.com/office/drawing/2014/main" val="511454811"/>
                  </a:ext>
                </a:extLst>
              </a:tr>
            </a:tbl>
          </a:graphicData>
        </a:graphic>
      </p:graphicFrame>
      <p:sp>
        <p:nvSpPr>
          <p:cNvPr id="4" name="Text Placeholder 3">
            <a:extLst>
              <a:ext uri="{FF2B5EF4-FFF2-40B4-BE49-F238E27FC236}">
                <a16:creationId xmlns:a16="http://schemas.microsoft.com/office/drawing/2014/main" id="{D50C2641-59C4-48C4-8472-570B899F2818}"/>
              </a:ext>
            </a:extLst>
          </p:cNvPr>
          <p:cNvSpPr>
            <a:spLocks noGrp="1"/>
          </p:cNvSpPr>
          <p:nvPr>
            <p:ph type="body" sz="quarter" idx="14"/>
          </p:nvPr>
        </p:nvSpPr>
        <p:spPr/>
        <p:txBody>
          <a:bodyPr/>
          <a:lstStyle/>
          <a:p>
            <a:r>
              <a:rPr lang="en-US"/>
              <a:t>08/19/2019 - 08/25/2019</a:t>
            </a:r>
          </a:p>
        </p:txBody>
      </p:sp>
    </p:spTree>
    <p:extLst>
      <p:ext uri="{BB962C8B-B14F-4D97-AF65-F5344CB8AC3E}">
        <p14:creationId xmlns:p14="http://schemas.microsoft.com/office/powerpoint/2010/main" val="363541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A7B08-AB96-468C-900C-CBFAF47E4701}"/>
              </a:ext>
            </a:extLst>
          </p:cNvPr>
          <p:cNvSpPr>
            <a:spLocks noGrp="1"/>
          </p:cNvSpPr>
          <p:nvPr>
            <p:ph type="title"/>
          </p:nvPr>
        </p:nvSpPr>
        <p:spPr/>
        <p:txBody>
          <a:bodyPr/>
          <a:lstStyle/>
          <a:p>
            <a:r>
              <a:rPr lang="en-US"/>
              <a:t>Facebook Weekly Sentiment neu | Vodafone Deutschland - 3 of 3</a:t>
            </a:r>
          </a:p>
        </p:txBody>
      </p:sp>
      <p:graphicFrame>
        <p:nvGraphicFramePr>
          <p:cNvPr id="5" name="Table Placeholder 4">
            <a:extLst>
              <a:ext uri="{FF2B5EF4-FFF2-40B4-BE49-F238E27FC236}">
                <a16:creationId xmlns:a16="http://schemas.microsoft.com/office/drawing/2014/main" id="{3278C056-8668-45F7-9DFF-25A7978D4633}"/>
              </a:ext>
            </a:extLst>
          </p:cNvPr>
          <p:cNvGraphicFramePr>
            <a:graphicFrameLocks noGrp="1"/>
          </p:cNvGraphicFramePr>
          <p:nvPr>
            <p:ph type="tbl" sz="quarter" idx="13"/>
            <p:extLst>
              <p:ext uri="{D42A27DB-BD31-4B8C-83A1-F6EECF244321}">
                <p14:modId xmlns:p14="http://schemas.microsoft.com/office/powerpoint/2010/main" val="57553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242821091"/>
                    </a:ext>
                  </a:extLst>
                </a:gridCol>
                <a:gridCol w="493776">
                  <a:extLst>
                    <a:ext uri="{9D8B030D-6E8A-4147-A177-3AD203B41FA5}">
                      <a16:colId xmlns:a16="http://schemas.microsoft.com/office/drawing/2014/main" val="3173078427"/>
                    </a:ext>
                  </a:extLst>
                </a:gridCol>
                <a:gridCol w="493776">
                  <a:extLst>
                    <a:ext uri="{9D8B030D-6E8A-4147-A177-3AD203B41FA5}">
                      <a16:colId xmlns:a16="http://schemas.microsoft.com/office/drawing/2014/main" val="2771105952"/>
                    </a:ext>
                  </a:extLst>
                </a:gridCol>
                <a:gridCol w="493776">
                  <a:extLst>
                    <a:ext uri="{9D8B030D-6E8A-4147-A177-3AD203B41FA5}">
                      <a16:colId xmlns:a16="http://schemas.microsoft.com/office/drawing/2014/main" val="3147035718"/>
                    </a:ext>
                  </a:extLst>
                </a:gridCol>
                <a:gridCol w="493776">
                  <a:extLst>
                    <a:ext uri="{9D8B030D-6E8A-4147-A177-3AD203B41FA5}">
                      <a16:colId xmlns:a16="http://schemas.microsoft.com/office/drawing/2014/main" val="3381069520"/>
                    </a:ext>
                  </a:extLst>
                </a:gridCol>
                <a:gridCol w="493776">
                  <a:extLst>
                    <a:ext uri="{9D8B030D-6E8A-4147-A177-3AD203B41FA5}">
                      <a16:colId xmlns:a16="http://schemas.microsoft.com/office/drawing/2014/main" val="2667007856"/>
                    </a:ext>
                  </a:extLst>
                </a:gridCol>
                <a:gridCol w="493776">
                  <a:extLst>
                    <a:ext uri="{9D8B030D-6E8A-4147-A177-3AD203B41FA5}">
                      <a16:colId xmlns:a16="http://schemas.microsoft.com/office/drawing/2014/main" val="2515341538"/>
                    </a:ext>
                  </a:extLst>
                </a:gridCol>
                <a:gridCol w="493776">
                  <a:extLst>
                    <a:ext uri="{9D8B030D-6E8A-4147-A177-3AD203B41FA5}">
                      <a16:colId xmlns:a16="http://schemas.microsoft.com/office/drawing/2014/main" val="4075323255"/>
                    </a:ext>
                  </a:extLst>
                </a:gridCol>
                <a:gridCol w="493776">
                  <a:extLst>
                    <a:ext uri="{9D8B030D-6E8A-4147-A177-3AD203B41FA5}">
                      <a16:colId xmlns:a16="http://schemas.microsoft.com/office/drawing/2014/main" val="570219369"/>
                    </a:ext>
                  </a:extLst>
                </a:gridCol>
                <a:gridCol w="493776">
                  <a:extLst>
                    <a:ext uri="{9D8B030D-6E8A-4147-A177-3AD203B41FA5}">
                      <a16:colId xmlns:a16="http://schemas.microsoft.com/office/drawing/2014/main" val="1210566637"/>
                    </a:ext>
                  </a:extLst>
                </a:gridCol>
                <a:gridCol w="493776">
                  <a:extLst>
                    <a:ext uri="{9D8B030D-6E8A-4147-A177-3AD203B41FA5}">
                      <a16:colId xmlns:a16="http://schemas.microsoft.com/office/drawing/2014/main" val="3254063968"/>
                    </a:ext>
                  </a:extLst>
                </a:gridCol>
                <a:gridCol w="493776">
                  <a:extLst>
                    <a:ext uri="{9D8B030D-6E8A-4147-A177-3AD203B41FA5}">
                      <a16:colId xmlns:a16="http://schemas.microsoft.com/office/drawing/2014/main" val="339911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373535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- 2019-08-21 07:00:01</a:t>
                      </a:r>
                      <a:r>
                        <a:rPr kumimoji="0" lang="de-DE" sz="1000" b="0" i="0" u="none" strike="noStrike" kern="1200" cap="none" spc="0" normalizeH="0" baseline="0" noProof="0">
                          <a:ln>
                            <a:noFill/>
                          </a:ln>
                          <a:solidFill>
                            <a:prstClr val="black"/>
                          </a:solidFill>
                          <a:effectLst/>
                          <a:uLnTx/>
                          <a:uFillTx/>
                          <a:latin typeface="+mn-lt"/>
                          <a:ea typeface="+mn-ea"/>
                          <a:cs typeface="+mn-cs"/>
                        </a:rPr>
                        <a:t> 
 Sprichst Du esports? Wir machen Dich Wort für Wort vom n00b zum Pro: vod.af/Mouz
Diese Woche: „crush counter“ von mousesports' ProblemX
#GoRed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extLst>
                  <a:ext uri="{0D108BD9-81ED-4DB2-BD59-A6C34878D82A}">
                    <a16:rowId xmlns:a16="http://schemas.microsoft.com/office/drawing/2014/main" val="159967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- 2019-08-20 09:53:38</a:t>
                      </a:r>
                      <a:r>
                        <a:rPr kumimoji="0" lang="de-DE" sz="1000" b="0" i="0" u="none" strike="noStrike" kern="1200" cap="none" spc="0" normalizeH="0" baseline="0" noProof="0">
                          <a:ln>
                            <a:noFill/>
                          </a:ln>
                          <a:solidFill>
                            <a:prstClr val="black"/>
                          </a:solidFill>
                          <a:effectLst/>
                          <a:uLnTx/>
                          <a:uFillTx/>
                          <a:latin typeface="+mn-lt"/>
                          <a:ea typeface="+mn-ea"/>
                          <a:cs typeface="+mn-cs"/>
                        </a:rPr>
                        <a:t> 
 An talentierten Frauen mangelt es im esports nicht. Um mehr Frauen in die Profi-Liga zu bringen, ergreifen esports-Organisationen die Initiative. Wenn Du selbst das Zeug zur Profi-Gamerin hast, schau an unserem Stand auf der Gamescom vorbei.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47096</a:t>
                      </a:r>
                    </a:p>
                  </a:txBody>
                  <a:tcPr/>
                </a:tc>
                <a:extLst>
                  <a:ext uri="{0D108BD9-81ED-4DB2-BD59-A6C34878D82A}">
                    <a16:rowId xmlns:a16="http://schemas.microsoft.com/office/drawing/2014/main" val="242483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 - 2019-08-19 12:42:41</a:t>
                      </a:r>
                      <a:r>
                        <a:rPr kumimoji="0" lang="de-DE" sz="1000" b="0" i="0" u="none" strike="noStrike" kern="1200" cap="none" spc="0" normalizeH="0" baseline="0" noProof="0">
                          <a:ln>
                            <a:noFill/>
                          </a:ln>
                          <a:solidFill>
                            <a:prstClr val="black"/>
                          </a:solidFill>
                          <a:effectLst/>
                          <a:uLnTx/>
                          <a:uFillTx/>
                          <a:latin typeface="+mn-lt"/>
                          <a:ea typeface="+mn-ea"/>
                          <a:cs typeface="+mn-cs"/>
                        </a:rPr>
                        <a:t> 
 Zum zehnjährigen Jubiläum der Gamescom stehen einige Neuerungen und jede Menge Highlights auf dem Programm. Wir verraten Dir, was Du zum Mega-Event der Gaming-Szene wissen musst.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150929</a:t>
                      </a:r>
                    </a:p>
                  </a:txBody>
                  <a:tcPr/>
                </a:tc>
                <a:extLst>
                  <a:ext uri="{0D108BD9-81ED-4DB2-BD59-A6C34878D82A}">
                    <a16:rowId xmlns:a16="http://schemas.microsoft.com/office/drawing/2014/main" val="3362250061"/>
                  </a:ext>
                </a:extLst>
              </a:tr>
            </a:tbl>
          </a:graphicData>
        </a:graphic>
      </p:graphicFrame>
      <p:sp>
        <p:nvSpPr>
          <p:cNvPr id="4" name="Text Placeholder 3">
            <a:extLst>
              <a:ext uri="{FF2B5EF4-FFF2-40B4-BE49-F238E27FC236}">
                <a16:creationId xmlns:a16="http://schemas.microsoft.com/office/drawing/2014/main" id="{A929D797-0947-4811-A136-8E634F6AC928}"/>
              </a:ext>
            </a:extLst>
          </p:cNvPr>
          <p:cNvSpPr>
            <a:spLocks noGrp="1"/>
          </p:cNvSpPr>
          <p:nvPr>
            <p:ph type="body" sz="quarter" idx="14"/>
          </p:nvPr>
        </p:nvSpPr>
        <p:spPr/>
        <p:txBody>
          <a:bodyPr/>
          <a:lstStyle/>
          <a:p>
            <a:r>
              <a:rPr lang="en-US"/>
              <a:t>08/19/2019 - 08/25/2019</a:t>
            </a:r>
          </a:p>
        </p:txBody>
      </p:sp>
    </p:spTree>
    <p:extLst>
      <p:ext uri="{BB962C8B-B14F-4D97-AF65-F5344CB8AC3E}">
        <p14:creationId xmlns:p14="http://schemas.microsoft.com/office/powerpoint/2010/main" val="28092793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212</Words>
  <Application>Microsoft Office PowerPoint</Application>
  <PresentationFormat>On-screen Show (4:3)</PresentationFormat>
  <Paragraphs>138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 Weekly Sentiment neu | Vodafone Deutschland - 1 of 3</vt:lpstr>
      <vt:lpstr>Facebook Weekly Sentiment neu | Vodafone Deutschland - 2 of 3</vt:lpstr>
      <vt:lpstr>Facebook Weekly Sentiment neu | Vodafone Deutschland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Weekly Sentiment neu | Vodafone Deutschland - 1 of 3</dc:title>
  <dc:creator>Frederik Peiniger</dc:creator>
  <cp:lastModifiedBy>Frederik Peiniger</cp:lastModifiedBy>
  <cp:revision>1</cp:revision>
  <dcterms:created xsi:type="dcterms:W3CDTF">2019-08-27T09:02:06Z</dcterms:created>
  <dcterms:modified xsi:type="dcterms:W3CDTF">2019-08-27T09:02:45Z</dcterms:modified>
</cp:coreProperties>
</file>