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595FC-8241-4BB8-AF1E-D53A0E48BF82}"/>
              </a:ext>
            </a:extLst>
          </p:cNvPr>
          <p:cNvSpPr>
            <a:spLocks noGrp="1"/>
          </p:cNvSpPr>
          <p:nvPr>
            <p:ph type="title"/>
          </p:nvPr>
        </p:nvSpPr>
        <p:spPr/>
        <p:txBody>
          <a:bodyPr/>
          <a:lstStyle/>
          <a:p>
            <a:r>
              <a:rPr lang="en-US"/>
              <a:t>Instagram Posts Table | All Gira Profiles - 1 of 26</a:t>
            </a:r>
          </a:p>
        </p:txBody>
      </p:sp>
      <p:graphicFrame>
        <p:nvGraphicFramePr>
          <p:cNvPr id="5" name="Table Placeholder 4">
            <a:extLst>
              <a:ext uri="{FF2B5EF4-FFF2-40B4-BE49-F238E27FC236}">
                <a16:creationId xmlns:a16="http://schemas.microsoft.com/office/drawing/2014/main" id="{884946BC-5DBD-4415-A132-1AF006DD8D27}"/>
              </a:ext>
            </a:extLst>
          </p:cNvPr>
          <p:cNvGraphicFramePr>
            <a:graphicFrameLocks noGrp="1"/>
          </p:cNvGraphicFramePr>
          <p:nvPr>
            <p:ph type="tbl" sz="quarter" idx="13"/>
            <p:extLst>
              <p:ext uri="{D42A27DB-BD31-4B8C-83A1-F6EECF244321}">
                <p14:modId xmlns:p14="http://schemas.microsoft.com/office/powerpoint/2010/main" val="1131168424"/>
              </p:ext>
            </p:extLst>
          </p:nvPr>
        </p:nvGraphicFramePr>
        <p:xfrm>
          <a:off x="457200" y="1731963"/>
          <a:ext cx="8229598" cy="54864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52843070"/>
                    </a:ext>
                  </a:extLst>
                </a:gridCol>
                <a:gridCol w="1234439">
                  <a:extLst>
                    <a:ext uri="{9D8B030D-6E8A-4147-A177-3AD203B41FA5}">
                      <a16:colId xmlns:a16="http://schemas.microsoft.com/office/drawing/2014/main" val="821992124"/>
                    </a:ext>
                  </a:extLst>
                </a:gridCol>
                <a:gridCol w="576072">
                  <a:extLst>
                    <a:ext uri="{9D8B030D-6E8A-4147-A177-3AD203B41FA5}">
                      <a16:colId xmlns:a16="http://schemas.microsoft.com/office/drawing/2014/main" val="1487756408"/>
                    </a:ext>
                  </a:extLst>
                </a:gridCol>
                <a:gridCol w="576072">
                  <a:extLst>
                    <a:ext uri="{9D8B030D-6E8A-4147-A177-3AD203B41FA5}">
                      <a16:colId xmlns:a16="http://schemas.microsoft.com/office/drawing/2014/main" val="2293807775"/>
                    </a:ext>
                  </a:extLst>
                </a:gridCol>
                <a:gridCol w="576072">
                  <a:extLst>
                    <a:ext uri="{9D8B030D-6E8A-4147-A177-3AD203B41FA5}">
                      <a16:colId xmlns:a16="http://schemas.microsoft.com/office/drawing/2014/main" val="1047066367"/>
                    </a:ext>
                  </a:extLst>
                </a:gridCol>
                <a:gridCol w="576072">
                  <a:extLst>
                    <a:ext uri="{9D8B030D-6E8A-4147-A177-3AD203B41FA5}">
                      <a16:colId xmlns:a16="http://schemas.microsoft.com/office/drawing/2014/main" val="3743141681"/>
                    </a:ext>
                  </a:extLst>
                </a:gridCol>
                <a:gridCol w="576072">
                  <a:extLst>
                    <a:ext uri="{9D8B030D-6E8A-4147-A177-3AD203B41FA5}">
                      <a16:colId xmlns:a16="http://schemas.microsoft.com/office/drawing/2014/main" val="640389345"/>
                    </a:ext>
                  </a:extLst>
                </a:gridCol>
                <a:gridCol w="576072">
                  <a:extLst>
                    <a:ext uri="{9D8B030D-6E8A-4147-A177-3AD203B41FA5}">
                      <a16:colId xmlns:a16="http://schemas.microsoft.com/office/drawing/2014/main" val="4182091704"/>
                    </a:ext>
                  </a:extLst>
                </a:gridCol>
                <a:gridCol w="576072">
                  <a:extLst>
                    <a:ext uri="{9D8B030D-6E8A-4147-A177-3AD203B41FA5}">
                      <a16:colId xmlns:a16="http://schemas.microsoft.com/office/drawing/2014/main" val="3936521336"/>
                    </a:ext>
                  </a:extLst>
                </a:gridCol>
                <a:gridCol w="576072">
                  <a:extLst>
                    <a:ext uri="{9D8B030D-6E8A-4147-A177-3AD203B41FA5}">
                      <a16:colId xmlns:a16="http://schemas.microsoft.com/office/drawing/2014/main" val="2496344350"/>
                    </a:ext>
                  </a:extLst>
                </a:gridCol>
                <a:gridCol w="576072">
                  <a:extLst>
                    <a:ext uri="{9D8B030D-6E8A-4147-A177-3AD203B41FA5}">
                      <a16:colId xmlns:a16="http://schemas.microsoft.com/office/drawing/2014/main" val="3629725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35465911"/>
                  </a:ext>
                </a:extLst>
              </a:tr>
            </a:tbl>
          </a:graphicData>
        </a:graphic>
      </p:graphicFrame>
      <p:sp>
        <p:nvSpPr>
          <p:cNvPr id="4" name="Text Placeholder 3">
            <a:extLst>
              <a:ext uri="{FF2B5EF4-FFF2-40B4-BE49-F238E27FC236}">
                <a16:creationId xmlns:a16="http://schemas.microsoft.com/office/drawing/2014/main" id="{51B4CD11-74A3-4A2A-AB4D-837DBAE3B342}"/>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108075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2BED9-E647-48EE-A547-5AE6A08DD3CE}"/>
              </a:ext>
            </a:extLst>
          </p:cNvPr>
          <p:cNvSpPr>
            <a:spLocks noGrp="1"/>
          </p:cNvSpPr>
          <p:nvPr>
            <p:ph type="title"/>
          </p:nvPr>
        </p:nvSpPr>
        <p:spPr/>
        <p:txBody>
          <a:bodyPr/>
          <a:lstStyle/>
          <a:p>
            <a:r>
              <a:rPr lang="en-US"/>
              <a:t>Instagram Posts Table | All Gira Profiles - 2 of 26</a:t>
            </a:r>
          </a:p>
        </p:txBody>
      </p:sp>
      <p:graphicFrame>
        <p:nvGraphicFramePr>
          <p:cNvPr id="5" name="Table Placeholder 4">
            <a:extLst>
              <a:ext uri="{FF2B5EF4-FFF2-40B4-BE49-F238E27FC236}">
                <a16:creationId xmlns:a16="http://schemas.microsoft.com/office/drawing/2014/main" id="{6A1CF74E-AC89-4DC2-80EE-246E333B38BF}"/>
              </a:ext>
            </a:extLst>
          </p:cNvPr>
          <p:cNvGraphicFramePr>
            <a:graphicFrameLocks noGrp="1"/>
          </p:cNvGraphicFramePr>
          <p:nvPr>
            <p:ph type="tbl" sz="quarter" idx="13"/>
            <p:extLst>
              <p:ext uri="{D42A27DB-BD31-4B8C-83A1-F6EECF244321}">
                <p14:modId xmlns:p14="http://schemas.microsoft.com/office/powerpoint/2010/main" val="53718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293159941"/>
                    </a:ext>
                  </a:extLst>
                </a:gridCol>
                <a:gridCol w="1234439">
                  <a:extLst>
                    <a:ext uri="{9D8B030D-6E8A-4147-A177-3AD203B41FA5}">
                      <a16:colId xmlns:a16="http://schemas.microsoft.com/office/drawing/2014/main" val="2909762850"/>
                    </a:ext>
                  </a:extLst>
                </a:gridCol>
                <a:gridCol w="576072">
                  <a:extLst>
                    <a:ext uri="{9D8B030D-6E8A-4147-A177-3AD203B41FA5}">
                      <a16:colId xmlns:a16="http://schemas.microsoft.com/office/drawing/2014/main" val="3640714944"/>
                    </a:ext>
                  </a:extLst>
                </a:gridCol>
                <a:gridCol w="576072">
                  <a:extLst>
                    <a:ext uri="{9D8B030D-6E8A-4147-A177-3AD203B41FA5}">
                      <a16:colId xmlns:a16="http://schemas.microsoft.com/office/drawing/2014/main" val="3831764558"/>
                    </a:ext>
                  </a:extLst>
                </a:gridCol>
                <a:gridCol w="576072">
                  <a:extLst>
                    <a:ext uri="{9D8B030D-6E8A-4147-A177-3AD203B41FA5}">
                      <a16:colId xmlns:a16="http://schemas.microsoft.com/office/drawing/2014/main" val="771392211"/>
                    </a:ext>
                  </a:extLst>
                </a:gridCol>
                <a:gridCol w="576072">
                  <a:extLst>
                    <a:ext uri="{9D8B030D-6E8A-4147-A177-3AD203B41FA5}">
                      <a16:colId xmlns:a16="http://schemas.microsoft.com/office/drawing/2014/main" val="808069891"/>
                    </a:ext>
                  </a:extLst>
                </a:gridCol>
                <a:gridCol w="576072">
                  <a:extLst>
                    <a:ext uri="{9D8B030D-6E8A-4147-A177-3AD203B41FA5}">
                      <a16:colId xmlns:a16="http://schemas.microsoft.com/office/drawing/2014/main" val="1324248800"/>
                    </a:ext>
                  </a:extLst>
                </a:gridCol>
                <a:gridCol w="576072">
                  <a:extLst>
                    <a:ext uri="{9D8B030D-6E8A-4147-A177-3AD203B41FA5}">
                      <a16:colId xmlns:a16="http://schemas.microsoft.com/office/drawing/2014/main" val="2761551882"/>
                    </a:ext>
                  </a:extLst>
                </a:gridCol>
                <a:gridCol w="576072">
                  <a:extLst>
                    <a:ext uri="{9D8B030D-6E8A-4147-A177-3AD203B41FA5}">
                      <a16:colId xmlns:a16="http://schemas.microsoft.com/office/drawing/2014/main" val="1767070193"/>
                    </a:ext>
                  </a:extLst>
                </a:gridCol>
                <a:gridCol w="576072">
                  <a:extLst>
                    <a:ext uri="{9D8B030D-6E8A-4147-A177-3AD203B41FA5}">
                      <a16:colId xmlns:a16="http://schemas.microsoft.com/office/drawing/2014/main" val="37206553"/>
                    </a:ext>
                  </a:extLst>
                </a:gridCol>
                <a:gridCol w="576072">
                  <a:extLst>
                    <a:ext uri="{9D8B030D-6E8A-4147-A177-3AD203B41FA5}">
                      <a16:colId xmlns:a16="http://schemas.microsoft.com/office/drawing/2014/main" val="268368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98616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- 2019-08-01 18:00:38</a:t>
                      </a:r>
                      <a:r>
                        <a:rPr kumimoji="0" lang="en-US" sz="1000" b="0" i="0" u="none" strike="noStrike" kern="1200" cap="none" spc="0" normalizeH="0" baseline="0" noProof="0">
                          <a:ln>
                            <a:noFill/>
                          </a:ln>
                          <a:solidFill>
                            <a:prstClr val="black"/>
                          </a:solidFill>
                          <a:effectLst/>
                          <a:uLnTx/>
                          <a:uFillTx/>
                          <a:latin typeface="+mn-lt"/>
                          <a:ea typeface="+mn-ea"/>
                          <a:cs typeface="+mn-cs"/>
                        </a:rPr>
                        <a:t>
 Hereinspaziert in ein modernes Stadtloft voller Interior-Highlights! Kommentiert mit 💙, wenn Ihr auch ein großer Blau-Fan seid! Mehr Einblicke gibt es beim Klick auf den Link in der Bio. ⁠
⁠
Take a look inside a modern city loft full of interior highlights! Comment with 💙, if you're also a big blue fan! Get more insights by clicking on the link in the bio. ⁠
.⁠
.⁠
.⁠
.⁠
.⁠
#throwbackthursday #112jahregira #112yearsofgira #girasmarthome #giralifestyle #giradesign #hightech #productdesign #madeingermany #designlovers #automation #theweekoninstagram #diewocheaufinstagram #homedecor #germaninteriorbloggers #einrichtung #wohnideen #interiordetails #interiordesign #internetofthings #smartgadgets #smartliving #howtolive #besmarter #homesweethome #livethelittlethings #homeinspiration #gadgets #technology #electronics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https://www.instagram.com/p/B0oXJgXHdh-/media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extLst>
                  <a:ext uri="{0D108BD9-81ED-4DB2-BD59-A6C34878D82A}">
                    <a16:rowId xmlns:a16="http://schemas.microsoft.com/office/drawing/2014/main" val="1186200571"/>
                  </a:ext>
                </a:extLst>
              </a:tr>
            </a:tbl>
          </a:graphicData>
        </a:graphic>
      </p:graphicFrame>
      <p:sp>
        <p:nvSpPr>
          <p:cNvPr id="4" name="Text Placeholder 3">
            <a:extLst>
              <a:ext uri="{FF2B5EF4-FFF2-40B4-BE49-F238E27FC236}">
                <a16:creationId xmlns:a16="http://schemas.microsoft.com/office/drawing/2014/main" id="{AF1E6227-BC88-44A0-A813-FBF8CBFB7AFC}"/>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736214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8B48F-F2EE-4467-A763-B2D4359BFBEE}"/>
              </a:ext>
            </a:extLst>
          </p:cNvPr>
          <p:cNvSpPr>
            <a:spLocks noGrp="1"/>
          </p:cNvSpPr>
          <p:nvPr>
            <p:ph type="title"/>
          </p:nvPr>
        </p:nvSpPr>
        <p:spPr/>
        <p:txBody>
          <a:bodyPr/>
          <a:lstStyle/>
          <a:p>
            <a:r>
              <a:rPr lang="en-US"/>
              <a:t>Instagram Posts Table | All Gira Profiles - 3 of 26</a:t>
            </a:r>
          </a:p>
        </p:txBody>
      </p:sp>
      <p:graphicFrame>
        <p:nvGraphicFramePr>
          <p:cNvPr id="5" name="Table Placeholder 4">
            <a:extLst>
              <a:ext uri="{FF2B5EF4-FFF2-40B4-BE49-F238E27FC236}">
                <a16:creationId xmlns:a16="http://schemas.microsoft.com/office/drawing/2014/main" id="{6EB043E0-9F70-4837-86D9-037204BACE0A}"/>
              </a:ext>
            </a:extLst>
          </p:cNvPr>
          <p:cNvGraphicFramePr>
            <a:graphicFrameLocks noGrp="1"/>
          </p:cNvGraphicFramePr>
          <p:nvPr>
            <p:ph type="tbl" sz="quarter" idx="13"/>
            <p:extLst>
              <p:ext uri="{D42A27DB-BD31-4B8C-83A1-F6EECF244321}">
                <p14:modId xmlns:p14="http://schemas.microsoft.com/office/powerpoint/2010/main" val="195089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162170851"/>
                    </a:ext>
                  </a:extLst>
                </a:gridCol>
                <a:gridCol w="1234439">
                  <a:extLst>
                    <a:ext uri="{9D8B030D-6E8A-4147-A177-3AD203B41FA5}">
                      <a16:colId xmlns:a16="http://schemas.microsoft.com/office/drawing/2014/main" val="746086404"/>
                    </a:ext>
                  </a:extLst>
                </a:gridCol>
                <a:gridCol w="576072">
                  <a:extLst>
                    <a:ext uri="{9D8B030D-6E8A-4147-A177-3AD203B41FA5}">
                      <a16:colId xmlns:a16="http://schemas.microsoft.com/office/drawing/2014/main" val="1028930585"/>
                    </a:ext>
                  </a:extLst>
                </a:gridCol>
                <a:gridCol w="576072">
                  <a:extLst>
                    <a:ext uri="{9D8B030D-6E8A-4147-A177-3AD203B41FA5}">
                      <a16:colId xmlns:a16="http://schemas.microsoft.com/office/drawing/2014/main" val="309200035"/>
                    </a:ext>
                  </a:extLst>
                </a:gridCol>
                <a:gridCol w="576072">
                  <a:extLst>
                    <a:ext uri="{9D8B030D-6E8A-4147-A177-3AD203B41FA5}">
                      <a16:colId xmlns:a16="http://schemas.microsoft.com/office/drawing/2014/main" val="1557205133"/>
                    </a:ext>
                  </a:extLst>
                </a:gridCol>
                <a:gridCol w="576072">
                  <a:extLst>
                    <a:ext uri="{9D8B030D-6E8A-4147-A177-3AD203B41FA5}">
                      <a16:colId xmlns:a16="http://schemas.microsoft.com/office/drawing/2014/main" val="1002081505"/>
                    </a:ext>
                  </a:extLst>
                </a:gridCol>
                <a:gridCol w="576072">
                  <a:extLst>
                    <a:ext uri="{9D8B030D-6E8A-4147-A177-3AD203B41FA5}">
                      <a16:colId xmlns:a16="http://schemas.microsoft.com/office/drawing/2014/main" val="4029051736"/>
                    </a:ext>
                  </a:extLst>
                </a:gridCol>
                <a:gridCol w="576072">
                  <a:extLst>
                    <a:ext uri="{9D8B030D-6E8A-4147-A177-3AD203B41FA5}">
                      <a16:colId xmlns:a16="http://schemas.microsoft.com/office/drawing/2014/main" val="3567338745"/>
                    </a:ext>
                  </a:extLst>
                </a:gridCol>
                <a:gridCol w="576072">
                  <a:extLst>
                    <a:ext uri="{9D8B030D-6E8A-4147-A177-3AD203B41FA5}">
                      <a16:colId xmlns:a16="http://schemas.microsoft.com/office/drawing/2014/main" val="1420152341"/>
                    </a:ext>
                  </a:extLst>
                </a:gridCol>
                <a:gridCol w="576072">
                  <a:extLst>
                    <a:ext uri="{9D8B030D-6E8A-4147-A177-3AD203B41FA5}">
                      <a16:colId xmlns:a16="http://schemas.microsoft.com/office/drawing/2014/main" val="2140358490"/>
                    </a:ext>
                  </a:extLst>
                </a:gridCol>
                <a:gridCol w="576072">
                  <a:extLst>
                    <a:ext uri="{9D8B030D-6E8A-4147-A177-3AD203B41FA5}">
                      <a16:colId xmlns:a16="http://schemas.microsoft.com/office/drawing/2014/main" val="1145761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2368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- 2019-07-31 18:00:41</a:t>
                      </a:r>
                      <a:r>
                        <a:rPr kumimoji="0" lang="en-US" sz="1000" b="0" i="0" u="none" strike="noStrike" kern="1200" cap="none" spc="0" normalizeH="0" baseline="0" noProof="0">
                          <a:ln>
                            <a:noFill/>
                          </a:ln>
                          <a:solidFill>
                            <a:prstClr val="black"/>
                          </a:solidFill>
                          <a:effectLst/>
                          <a:uLnTx/>
                          <a:uFillTx/>
                          <a:latin typeface="+mn-lt"/>
                          <a:ea typeface="+mn-ea"/>
                          <a:cs typeface="+mn-cs"/>
                        </a:rPr>
                        <a:t>
 🔮Kannst Du Dir vorstellen in einem Würfelhaus zu leben? Bei diesem Traumhaus im Grünen ist alles bis in den letzten Winkel intelligent vernetzt. Glaubst Du nicht? Dann klick jetzt auf den Link in der Bio und lass Dich überraschen. ⁠
⁠
Could you imagine living in a cube? In this dream house, everything is intelligently networked right down to the last corner. Don’t believe us? Then click on the link in the bio and let yourself be surprised. ⁠
.⁠
.⁠
.⁠
.⁠
.⁠
⁠⁠⁠#smarthome #giralifestyle #lebenmitgira #girasmarthome #giradesign #madeingermany #productdesign #industrialdesign #designlovers #designinspiration #innovative #product #moderndesign #homedecor #interior4all #interior123 #furniture #villa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barn</a:t>
                      </a:r>
                      <a:r>
                        <a:rPr kumimoji="0" lang="ja-JP" altLang="en-US" sz="1000" b="0" i="0" u="none" strike="noStrike" kern="1200" cap="none" spc="0" normalizeH="0" baseline="0" noProof="0">
                          <a:ln>
                            <a:noFill/>
                          </a:ln>
                          <a:solidFill>
                            <a:prstClr val="black"/>
                          </a:solidFill>
                          <a:effectLst/>
                          <a:uLnTx/>
                          <a:uFillTx/>
                          <a:latin typeface="+mn-lt"/>
                          <a:ea typeface="+mn-ea"/>
                          <a:cs typeface="+mn-cs"/>
                        </a:rPr>
                        <a:t>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
⁠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https://www.instagram.com/p/B0lyXAFn4jc/media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extLst>
                  <a:ext uri="{0D108BD9-81ED-4DB2-BD59-A6C34878D82A}">
                    <a16:rowId xmlns:a16="http://schemas.microsoft.com/office/drawing/2014/main" val="4247782062"/>
                  </a:ext>
                </a:extLst>
              </a:tr>
            </a:tbl>
          </a:graphicData>
        </a:graphic>
      </p:graphicFrame>
      <p:sp>
        <p:nvSpPr>
          <p:cNvPr id="4" name="Text Placeholder 3">
            <a:extLst>
              <a:ext uri="{FF2B5EF4-FFF2-40B4-BE49-F238E27FC236}">
                <a16:creationId xmlns:a16="http://schemas.microsoft.com/office/drawing/2014/main" id="{E29667E9-D28C-410B-A437-3CDCAB4DC981}"/>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3876728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BC503-5A08-4BDA-9425-D8A5E83D2987}"/>
              </a:ext>
            </a:extLst>
          </p:cNvPr>
          <p:cNvSpPr>
            <a:spLocks noGrp="1"/>
          </p:cNvSpPr>
          <p:nvPr>
            <p:ph type="title"/>
          </p:nvPr>
        </p:nvSpPr>
        <p:spPr/>
        <p:txBody>
          <a:bodyPr/>
          <a:lstStyle/>
          <a:p>
            <a:r>
              <a:rPr lang="en-US"/>
              <a:t>Instagram Posts Table | All Gira Profiles - 4 of 26</a:t>
            </a:r>
          </a:p>
        </p:txBody>
      </p:sp>
      <p:graphicFrame>
        <p:nvGraphicFramePr>
          <p:cNvPr id="5" name="Table Placeholder 4">
            <a:extLst>
              <a:ext uri="{FF2B5EF4-FFF2-40B4-BE49-F238E27FC236}">
                <a16:creationId xmlns:a16="http://schemas.microsoft.com/office/drawing/2014/main" id="{62F31E83-AE9A-4246-BA43-2BB2C85C11AD}"/>
              </a:ext>
            </a:extLst>
          </p:cNvPr>
          <p:cNvGraphicFramePr>
            <a:graphicFrameLocks noGrp="1"/>
          </p:cNvGraphicFramePr>
          <p:nvPr>
            <p:ph type="tbl" sz="quarter" idx="13"/>
            <p:extLst>
              <p:ext uri="{D42A27DB-BD31-4B8C-83A1-F6EECF244321}">
                <p14:modId xmlns:p14="http://schemas.microsoft.com/office/powerpoint/2010/main" val="2286717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48239120"/>
                    </a:ext>
                  </a:extLst>
                </a:gridCol>
                <a:gridCol w="1234439">
                  <a:extLst>
                    <a:ext uri="{9D8B030D-6E8A-4147-A177-3AD203B41FA5}">
                      <a16:colId xmlns:a16="http://schemas.microsoft.com/office/drawing/2014/main" val="1876981142"/>
                    </a:ext>
                  </a:extLst>
                </a:gridCol>
                <a:gridCol w="576072">
                  <a:extLst>
                    <a:ext uri="{9D8B030D-6E8A-4147-A177-3AD203B41FA5}">
                      <a16:colId xmlns:a16="http://schemas.microsoft.com/office/drawing/2014/main" val="2764590105"/>
                    </a:ext>
                  </a:extLst>
                </a:gridCol>
                <a:gridCol w="576072">
                  <a:extLst>
                    <a:ext uri="{9D8B030D-6E8A-4147-A177-3AD203B41FA5}">
                      <a16:colId xmlns:a16="http://schemas.microsoft.com/office/drawing/2014/main" val="3982386577"/>
                    </a:ext>
                  </a:extLst>
                </a:gridCol>
                <a:gridCol w="576072">
                  <a:extLst>
                    <a:ext uri="{9D8B030D-6E8A-4147-A177-3AD203B41FA5}">
                      <a16:colId xmlns:a16="http://schemas.microsoft.com/office/drawing/2014/main" val="4112313400"/>
                    </a:ext>
                  </a:extLst>
                </a:gridCol>
                <a:gridCol w="576072">
                  <a:extLst>
                    <a:ext uri="{9D8B030D-6E8A-4147-A177-3AD203B41FA5}">
                      <a16:colId xmlns:a16="http://schemas.microsoft.com/office/drawing/2014/main" val="756565542"/>
                    </a:ext>
                  </a:extLst>
                </a:gridCol>
                <a:gridCol w="576072">
                  <a:extLst>
                    <a:ext uri="{9D8B030D-6E8A-4147-A177-3AD203B41FA5}">
                      <a16:colId xmlns:a16="http://schemas.microsoft.com/office/drawing/2014/main" val="481622391"/>
                    </a:ext>
                  </a:extLst>
                </a:gridCol>
                <a:gridCol w="576072">
                  <a:extLst>
                    <a:ext uri="{9D8B030D-6E8A-4147-A177-3AD203B41FA5}">
                      <a16:colId xmlns:a16="http://schemas.microsoft.com/office/drawing/2014/main" val="2365660481"/>
                    </a:ext>
                  </a:extLst>
                </a:gridCol>
                <a:gridCol w="576072">
                  <a:extLst>
                    <a:ext uri="{9D8B030D-6E8A-4147-A177-3AD203B41FA5}">
                      <a16:colId xmlns:a16="http://schemas.microsoft.com/office/drawing/2014/main" val="2786240812"/>
                    </a:ext>
                  </a:extLst>
                </a:gridCol>
                <a:gridCol w="576072">
                  <a:extLst>
                    <a:ext uri="{9D8B030D-6E8A-4147-A177-3AD203B41FA5}">
                      <a16:colId xmlns:a16="http://schemas.microsoft.com/office/drawing/2014/main" val="3040460118"/>
                    </a:ext>
                  </a:extLst>
                </a:gridCol>
                <a:gridCol w="576072">
                  <a:extLst>
                    <a:ext uri="{9D8B030D-6E8A-4147-A177-3AD203B41FA5}">
                      <a16:colId xmlns:a16="http://schemas.microsoft.com/office/drawing/2014/main" val="257415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95678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- 2019-07-30 18:00:41</a:t>
                      </a:r>
                      <a:r>
                        <a:rPr kumimoji="0" lang="en-US" sz="1000" b="0" i="0" u="none" strike="noStrike" kern="1200" cap="none" spc="0" normalizeH="0" baseline="0" noProof="0">
                          <a:ln>
                            <a:noFill/>
                          </a:ln>
                          <a:solidFill>
                            <a:prstClr val="black"/>
                          </a:solidFill>
                          <a:effectLst/>
                          <a:uLnTx/>
                          <a:uFillTx/>
                          <a:latin typeface="+mn-lt"/>
                          <a:ea typeface="+mn-ea"/>
                          <a:cs typeface="+mn-cs"/>
                        </a:rPr>
                        <a:t>
 🕹️Ein Produkt, um alles zu steuern. Ob Licht, Jalousien, Heizung, Belüftung, Audiosysteme oder mehr. Für den Gira Control Client 19 ist das alles kein Problem. Neugierig? Mehr dazu gibt es beim Klick auf den Link. ⁠
⁠
One to rule them all. Whether light, blinds, heating, ventilation, security technology, audio systems or more. There is no problem for the Gira Control Client 19. You can find out more by clicking on the link.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https://www.instagram.com/p/B0jNkG9AZEo/media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a:t>
                      </a:r>
                    </a:p>
                  </a:txBody>
                  <a:tcPr/>
                </a:tc>
                <a:extLst>
                  <a:ext uri="{0D108BD9-81ED-4DB2-BD59-A6C34878D82A}">
                    <a16:rowId xmlns:a16="http://schemas.microsoft.com/office/drawing/2014/main" val="355507249"/>
                  </a:ext>
                </a:extLst>
              </a:tr>
            </a:tbl>
          </a:graphicData>
        </a:graphic>
      </p:graphicFrame>
      <p:sp>
        <p:nvSpPr>
          <p:cNvPr id="4" name="Text Placeholder 3">
            <a:extLst>
              <a:ext uri="{FF2B5EF4-FFF2-40B4-BE49-F238E27FC236}">
                <a16:creationId xmlns:a16="http://schemas.microsoft.com/office/drawing/2014/main" id="{78A0AF3C-504C-4CCD-8FD5-48B41CB52235}"/>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1716999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75C39-32E1-402C-97B2-8729AAEFF898}"/>
              </a:ext>
            </a:extLst>
          </p:cNvPr>
          <p:cNvSpPr>
            <a:spLocks noGrp="1"/>
          </p:cNvSpPr>
          <p:nvPr>
            <p:ph type="title"/>
          </p:nvPr>
        </p:nvSpPr>
        <p:spPr/>
        <p:txBody>
          <a:bodyPr/>
          <a:lstStyle/>
          <a:p>
            <a:r>
              <a:rPr lang="en-US"/>
              <a:t>Instagram Posts Table | All Gira Profiles - 5 of 26</a:t>
            </a:r>
          </a:p>
        </p:txBody>
      </p:sp>
      <p:graphicFrame>
        <p:nvGraphicFramePr>
          <p:cNvPr id="5" name="Table Placeholder 4">
            <a:extLst>
              <a:ext uri="{FF2B5EF4-FFF2-40B4-BE49-F238E27FC236}">
                <a16:creationId xmlns:a16="http://schemas.microsoft.com/office/drawing/2014/main" id="{DA58950B-5C1A-4E10-859A-F723B202D9DB}"/>
              </a:ext>
            </a:extLst>
          </p:cNvPr>
          <p:cNvGraphicFramePr>
            <a:graphicFrameLocks noGrp="1"/>
          </p:cNvGraphicFramePr>
          <p:nvPr>
            <p:ph type="tbl" sz="quarter" idx="13"/>
            <p:extLst>
              <p:ext uri="{D42A27DB-BD31-4B8C-83A1-F6EECF244321}">
                <p14:modId xmlns:p14="http://schemas.microsoft.com/office/powerpoint/2010/main" val="3039710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07988375"/>
                    </a:ext>
                  </a:extLst>
                </a:gridCol>
                <a:gridCol w="1234439">
                  <a:extLst>
                    <a:ext uri="{9D8B030D-6E8A-4147-A177-3AD203B41FA5}">
                      <a16:colId xmlns:a16="http://schemas.microsoft.com/office/drawing/2014/main" val="3501628732"/>
                    </a:ext>
                  </a:extLst>
                </a:gridCol>
                <a:gridCol w="576072">
                  <a:extLst>
                    <a:ext uri="{9D8B030D-6E8A-4147-A177-3AD203B41FA5}">
                      <a16:colId xmlns:a16="http://schemas.microsoft.com/office/drawing/2014/main" val="624581126"/>
                    </a:ext>
                  </a:extLst>
                </a:gridCol>
                <a:gridCol w="576072">
                  <a:extLst>
                    <a:ext uri="{9D8B030D-6E8A-4147-A177-3AD203B41FA5}">
                      <a16:colId xmlns:a16="http://schemas.microsoft.com/office/drawing/2014/main" val="4204545219"/>
                    </a:ext>
                  </a:extLst>
                </a:gridCol>
                <a:gridCol w="576072">
                  <a:extLst>
                    <a:ext uri="{9D8B030D-6E8A-4147-A177-3AD203B41FA5}">
                      <a16:colId xmlns:a16="http://schemas.microsoft.com/office/drawing/2014/main" val="2781516623"/>
                    </a:ext>
                  </a:extLst>
                </a:gridCol>
                <a:gridCol w="576072">
                  <a:extLst>
                    <a:ext uri="{9D8B030D-6E8A-4147-A177-3AD203B41FA5}">
                      <a16:colId xmlns:a16="http://schemas.microsoft.com/office/drawing/2014/main" val="3567792249"/>
                    </a:ext>
                  </a:extLst>
                </a:gridCol>
                <a:gridCol w="576072">
                  <a:extLst>
                    <a:ext uri="{9D8B030D-6E8A-4147-A177-3AD203B41FA5}">
                      <a16:colId xmlns:a16="http://schemas.microsoft.com/office/drawing/2014/main" val="2550990375"/>
                    </a:ext>
                  </a:extLst>
                </a:gridCol>
                <a:gridCol w="576072">
                  <a:extLst>
                    <a:ext uri="{9D8B030D-6E8A-4147-A177-3AD203B41FA5}">
                      <a16:colId xmlns:a16="http://schemas.microsoft.com/office/drawing/2014/main" val="2761958085"/>
                    </a:ext>
                  </a:extLst>
                </a:gridCol>
                <a:gridCol w="576072">
                  <a:extLst>
                    <a:ext uri="{9D8B030D-6E8A-4147-A177-3AD203B41FA5}">
                      <a16:colId xmlns:a16="http://schemas.microsoft.com/office/drawing/2014/main" val="1780763992"/>
                    </a:ext>
                  </a:extLst>
                </a:gridCol>
                <a:gridCol w="576072">
                  <a:extLst>
                    <a:ext uri="{9D8B030D-6E8A-4147-A177-3AD203B41FA5}">
                      <a16:colId xmlns:a16="http://schemas.microsoft.com/office/drawing/2014/main" val="1630491191"/>
                    </a:ext>
                  </a:extLst>
                </a:gridCol>
                <a:gridCol w="576072">
                  <a:extLst>
                    <a:ext uri="{9D8B030D-6E8A-4147-A177-3AD203B41FA5}">
                      <a16:colId xmlns:a16="http://schemas.microsoft.com/office/drawing/2014/main" val="3561835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2948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- 2019-07-29 18:00:35</a:t>
                      </a:r>
                      <a:r>
                        <a:rPr kumimoji="0" lang="en-US" sz="1000" b="0" i="0" u="none" strike="noStrike" kern="1200" cap="none" spc="0" normalizeH="0" baseline="0" noProof="0">
                          <a:ln>
                            <a:noFill/>
                          </a:ln>
                          <a:solidFill>
                            <a:prstClr val="black"/>
                          </a:solidFill>
                          <a:effectLst/>
                          <a:uLnTx/>
                          <a:uFillTx/>
                          <a:latin typeface="+mn-lt"/>
                          <a:ea typeface="+mn-ea"/>
                          <a:cs typeface="+mn-cs"/>
                        </a:rPr>
                        <a:t>
 🖤 Komm auf die dunkle Seite – wir haben für jeden das passende Produkt. Unser Gira Radio gibt es auch in schwarz. Tag einen Freund, der alles immer in #allblack haben muss. ⁠
⁠
Come to the dark side - we have the right product for everyone. Our Gira flush-mounted radio is also available in black. Tag a friend who always has everything in #allblack.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https://www.instagram.com/p/B0gowf5FQ49/media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6974</a:t>
                      </a:r>
                    </a:p>
                  </a:txBody>
                  <a:tcPr/>
                </a:tc>
                <a:extLst>
                  <a:ext uri="{0D108BD9-81ED-4DB2-BD59-A6C34878D82A}">
                    <a16:rowId xmlns:a16="http://schemas.microsoft.com/office/drawing/2014/main" val="4149534472"/>
                  </a:ext>
                </a:extLst>
              </a:tr>
            </a:tbl>
          </a:graphicData>
        </a:graphic>
      </p:graphicFrame>
      <p:sp>
        <p:nvSpPr>
          <p:cNvPr id="4" name="Text Placeholder 3">
            <a:extLst>
              <a:ext uri="{FF2B5EF4-FFF2-40B4-BE49-F238E27FC236}">
                <a16:creationId xmlns:a16="http://schemas.microsoft.com/office/drawing/2014/main" id="{EB027734-EF24-4AC0-AD49-E4EE439553D3}"/>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1591059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FA1AD-2558-4838-8D70-8BF312DFBFC0}"/>
              </a:ext>
            </a:extLst>
          </p:cNvPr>
          <p:cNvSpPr>
            <a:spLocks noGrp="1"/>
          </p:cNvSpPr>
          <p:nvPr>
            <p:ph type="title"/>
          </p:nvPr>
        </p:nvSpPr>
        <p:spPr/>
        <p:txBody>
          <a:bodyPr/>
          <a:lstStyle/>
          <a:p>
            <a:r>
              <a:rPr lang="en-US"/>
              <a:t>Instagram Posts Table | All Gira Profiles - 6 of 26</a:t>
            </a:r>
          </a:p>
        </p:txBody>
      </p:sp>
      <p:graphicFrame>
        <p:nvGraphicFramePr>
          <p:cNvPr id="5" name="Table Placeholder 4">
            <a:extLst>
              <a:ext uri="{FF2B5EF4-FFF2-40B4-BE49-F238E27FC236}">
                <a16:creationId xmlns:a16="http://schemas.microsoft.com/office/drawing/2014/main" id="{EC20A9EB-9441-442A-A9F0-8F38CE611992}"/>
              </a:ext>
            </a:extLst>
          </p:cNvPr>
          <p:cNvGraphicFramePr>
            <a:graphicFrameLocks noGrp="1"/>
          </p:cNvGraphicFramePr>
          <p:nvPr>
            <p:ph type="tbl" sz="quarter" idx="13"/>
            <p:extLst>
              <p:ext uri="{D42A27DB-BD31-4B8C-83A1-F6EECF244321}">
                <p14:modId xmlns:p14="http://schemas.microsoft.com/office/powerpoint/2010/main" val="275432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55164082"/>
                    </a:ext>
                  </a:extLst>
                </a:gridCol>
                <a:gridCol w="1234439">
                  <a:extLst>
                    <a:ext uri="{9D8B030D-6E8A-4147-A177-3AD203B41FA5}">
                      <a16:colId xmlns:a16="http://schemas.microsoft.com/office/drawing/2014/main" val="697189473"/>
                    </a:ext>
                  </a:extLst>
                </a:gridCol>
                <a:gridCol w="576072">
                  <a:extLst>
                    <a:ext uri="{9D8B030D-6E8A-4147-A177-3AD203B41FA5}">
                      <a16:colId xmlns:a16="http://schemas.microsoft.com/office/drawing/2014/main" val="2721532006"/>
                    </a:ext>
                  </a:extLst>
                </a:gridCol>
                <a:gridCol w="576072">
                  <a:extLst>
                    <a:ext uri="{9D8B030D-6E8A-4147-A177-3AD203B41FA5}">
                      <a16:colId xmlns:a16="http://schemas.microsoft.com/office/drawing/2014/main" val="800331908"/>
                    </a:ext>
                  </a:extLst>
                </a:gridCol>
                <a:gridCol w="576072">
                  <a:extLst>
                    <a:ext uri="{9D8B030D-6E8A-4147-A177-3AD203B41FA5}">
                      <a16:colId xmlns:a16="http://schemas.microsoft.com/office/drawing/2014/main" val="3720546579"/>
                    </a:ext>
                  </a:extLst>
                </a:gridCol>
                <a:gridCol w="576072">
                  <a:extLst>
                    <a:ext uri="{9D8B030D-6E8A-4147-A177-3AD203B41FA5}">
                      <a16:colId xmlns:a16="http://schemas.microsoft.com/office/drawing/2014/main" val="2881654337"/>
                    </a:ext>
                  </a:extLst>
                </a:gridCol>
                <a:gridCol w="576072">
                  <a:extLst>
                    <a:ext uri="{9D8B030D-6E8A-4147-A177-3AD203B41FA5}">
                      <a16:colId xmlns:a16="http://schemas.microsoft.com/office/drawing/2014/main" val="2067849094"/>
                    </a:ext>
                  </a:extLst>
                </a:gridCol>
                <a:gridCol w="576072">
                  <a:extLst>
                    <a:ext uri="{9D8B030D-6E8A-4147-A177-3AD203B41FA5}">
                      <a16:colId xmlns:a16="http://schemas.microsoft.com/office/drawing/2014/main" val="3136146187"/>
                    </a:ext>
                  </a:extLst>
                </a:gridCol>
                <a:gridCol w="576072">
                  <a:extLst>
                    <a:ext uri="{9D8B030D-6E8A-4147-A177-3AD203B41FA5}">
                      <a16:colId xmlns:a16="http://schemas.microsoft.com/office/drawing/2014/main" val="2376166572"/>
                    </a:ext>
                  </a:extLst>
                </a:gridCol>
                <a:gridCol w="576072">
                  <a:extLst>
                    <a:ext uri="{9D8B030D-6E8A-4147-A177-3AD203B41FA5}">
                      <a16:colId xmlns:a16="http://schemas.microsoft.com/office/drawing/2014/main" val="1107281135"/>
                    </a:ext>
                  </a:extLst>
                </a:gridCol>
                <a:gridCol w="576072">
                  <a:extLst>
                    <a:ext uri="{9D8B030D-6E8A-4147-A177-3AD203B41FA5}">
                      <a16:colId xmlns:a16="http://schemas.microsoft.com/office/drawing/2014/main" val="206065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273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- 2019-07-26 07:12:06</a:t>
                      </a:r>
                      <a:r>
                        <a:rPr kumimoji="0" lang="en-US" sz="1000" b="0" i="0" u="none" strike="noStrike" kern="1200" cap="none" spc="0" normalizeH="0" baseline="0" noProof="0">
                          <a:ln>
                            <a:noFill/>
                          </a:ln>
                          <a:solidFill>
                            <a:prstClr val="black"/>
                          </a:solidFill>
                          <a:effectLst/>
                          <a:uLnTx/>
                          <a:uFillTx/>
                          <a:latin typeface="+mn-lt"/>
                          <a:ea typeface="+mn-ea"/>
                          <a:cs typeface="+mn-cs"/>
                        </a:rPr>
                        <a:t>
 🐙Willkommen in der umweltfreundlichsten Unterkunft der Welt @svartglacierhotel.🌍 Klick auf den Link in der Bio und erfahre, wie dieses Hotel mehr Energie produzieren soll, als es verbraucht ♻️ ⠀⁠⠀
⠀⁠⠀
Welcome to the World's Greenest Accommodation @svartglacierhotel. 🌍 Click on the link in the bio and learn how this hotel should produce more energy than it consumes ♻️ ⠀⁠⠀
.⠀⁠⠀
.⠀⁠⠀
.⠀⁠⠀
.⠀⁠⠀
.⠀⁠⠀
#gpulse #lebenmitgira #girasmarthome #smartliving #smarthome #theweekoninstagram #diewocheaufinstagram #designlovers #designinspiration #moderndesign #homedecor #interior4all #interior123 #furniture #interiør #myhome #homedesign #interiorstyling #interiordecor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altLang="ko-KR"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dezeen #architizer #archilovers #archidaily #architexture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https://www.instagram.com/p/B0XwKN4oAql/media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11280</a:t>
                      </a:r>
                    </a:p>
                  </a:txBody>
                  <a:tcPr/>
                </a:tc>
                <a:extLst>
                  <a:ext uri="{0D108BD9-81ED-4DB2-BD59-A6C34878D82A}">
                    <a16:rowId xmlns:a16="http://schemas.microsoft.com/office/drawing/2014/main" val="1279525481"/>
                  </a:ext>
                </a:extLst>
              </a:tr>
            </a:tbl>
          </a:graphicData>
        </a:graphic>
      </p:graphicFrame>
      <p:sp>
        <p:nvSpPr>
          <p:cNvPr id="4" name="Text Placeholder 3">
            <a:extLst>
              <a:ext uri="{FF2B5EF4-FFF2-40B4-BE49-F238E27FC236}">
                <a16:creationId xmlns:a16="http://schemas.microsoft.com/office/drawing/2014/main" id="{04FB62CB-F186-4BBF-806E-6D2C3D06890A}"/>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3150324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EE801-C24E-4163-9A21-0F99C5484340}"/>
              </a:ext>
            </a:extLst>
          </p:cNvPr>
          <p:cNvSpPr>
            <a:spLocks noGrp="1"/>
          </p:cNvSpPr>
          <p:nvPr>
            <p:ph type="title"/>
          </p:nvPr>
        </p:nvSpPr>
        <p:spPr/>
        <p:txBody>
          <a:bodyPr/>
          <a:lstStyle/>
          <a:p>
            <a:r>
              <a:rPr lang="en-US"/>
              <a:t>Instagram Posts Table | All Gira Profiles - 7 of 26</a:t>
            </a:r>
          </a:p>
        </p:txBody>
      </p:sp>
      <p:graphicFrame>
        <p:nvGraphicFramePr>
          <p:cNvPr id="5" name="Table Placeholder 4">
            <a:extLst>
              <a:ext uri="{FF2B5EF4-FFF2-40B4-BE49-F238E27FC236}">
                <a16:creationId xmlns:a16="http://schemas.microsoft.com/office/drawing/2014/main" id="{377F0A59-390A-4B6D-9043-0119FF441B2A}"/>
              </a:ext>
            </a:extLst>
          </p:cNvPr>
          <p:cNvGraphicFramePr>
            <a:graphicFrameLocks noGrp="1"/>
          </p:cNvGraphicFramePr>
          <p:nvPr>
            <p:ph type="tbl" sz="quarter" idx="13"/>
            <p:extLst>
              <p:ext uri="{D42A27DB-BD31-4B8C-83A1-F6EECF244321}">
                <p14:modId xmlns:p14="http://schemas.microsoft.com/office/powerpoint/2010/main" val="24206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77521694"/>
                    </a:ext>
                  </a:extLst>
                </a:gridCol>
                <a:gridCol w="1234439">
                  <a:extLst>
                    <a:ext uri="{9D8B030D-6E8A-4147-A177-3AD203B41FA5}">
                      <a16:colId xmlns:a16="http://schemas.microsoft.com/office/drawing/2014/main" val="1235787523"/>
                    </a:ext>
                  </a:extLst>
                </a:gridCol>
                <a:gridCol w="576072">
                  <a:extLst>
                    <a:ext uri="{9D8B030D-6E8A-4147-A177-3AD203B41FA5}">
                      <a16:colId xmlns:a16="http://schemas.microsoft.com/office/drawing/2014/main" val="4033534686"/>
                    </a:ext>
                  </a:extLst>
                </a:gridCol>
                <a:gridCol w="576072">
                  <a:extLst>
                    <a:ext uri="{9D8B030D-6E8A-4147-A177-3AD203B41FA5}">
                      <a16:colId xmlns:a16="http://schemas.microsoft.com/office/drawing/2014/main" val="2124589769"/>
                    </a:ext>
                  </a:extLst>
                </a:gridCol>
                <a:gridCol w="576072">
                  <a:extLst>
                    <a:ext uri="{9D8B030D-6E8A-4147-A177-3AD203B41FA5}">
                      <a16:colId xmlns:a16="http://schemas.microsoft.com/office/drawing/2014/main" val="4240860053"/>
                    </a:ext>
                  </a:extLst>
                </a:gridCol>
                <a:gridCol w="576072">
                  <a:extLst>
                    <a:ext uri="{9D8B030D-6E8A-4147-A177-3AD203B41FA5}">
                      <a16:colId xmlns:a16="http://schemas.microsoft.com/office/drawing/2014/main" val="3703624971"/>
                    </a:ext>
                  </a:extLst>
                </a:gridCol>
                <a:gridCol w="576072">
                  <a:extLst>
                    <a:ext uri="{9D8B030D-6E8A-4147-A177-3AD203B41FA5}">
                      <a16:colId xmlns:a16="http://schemas.microsoft.com/office/drawing/2014/main" val="2203959883"/>
                    </a:ext>
                  </a:extLst>
                </a:gridCol>
                <a:gridCol w="576072">
                  <a:extLst>
                    <a:ext uri="{9D8B030D-6E8A-4147-A177-3AD203B41FA5}">
                      <a16:colId xmlns:a16="http://schemas.microsoft.com/office/drawing/2014/main" val="3823386843"/>
                    </a:ext>
                  </a:extLst>
                </a:gridCol>
                <a:gridCol w="576072">
                  <a:extLst>
                    <a:ext uri="{9D8B030D-6E8A-4147-A177-3AD203B41FA5}">
                      <a16:colId xmlns:a16="http://schemas.microsoft.com/office/drawing/2014/main" val="2366917058"/>
                    </a:ext>
                  </a:extLst>
                </a:gridCol>
                <a:gridCol w="576072">
                  <a:extLst>
                    <a:ext uri="{9D8B030D-6E8A-4147-A177-3AD203B41FA5}">
                      <a16:colId xmlns:a16="http://schemas.microsoft.com/office/drawing/2014/main" val="1502531966"/>
                    </a:ext>
                  </a:extLst>
                </a:gridCol>
                <a:gridCol w="576072">
                  <a:extLst>
                    <a:ext uri="{9D8B030D-6E8A-4147-A177-3AD203B41FA5}">
                      <a16:colId xmlns:a16="http://schemas.microsoft.com/office/drawing/2014/main" val="74687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2302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- 2019-07-25 17:50:09</a:t>
                      </a:r>
                      <a:r>
                        <a:rPr kumimoji="0" lang="en-US" sz="1000" b="0" i="0" u="none" strike="noStrike" kern="1200" cap="none" spc="0" normalizeH="0" baseline="0" noProof="0">
                          <a:ln>
                            <a:noFill/>
                          </a:ln>
                          <a:solidFill>
                            <a:prstClr val="black"/>
                          </a:solidFill>
                          <a:effectLst/>
                          <a:uLnTx/>
                          <a:uFillTx/>
                          <a:latin typeface="+mn-lt"/>
                          <a:ea typeface="+mn-ea"/>
                          <a:cs typeface="+mn-cs"/>
                        </a:rPr>
                        <a:t>
 Wer folgt uns auch auf Facebook? Dort kriegt Ihr noch mehr spannende Informationen zu Gira. ⁠
⁠
⁠
Who follows us on Facebook? There you will get even more exciting information about Gira. ⁠
.⁠
.⁠
.⁠
.⁠
.⁠
#throwbackthursday #112jahregira #112yearsofgira #girasmarthome #giralifestyle #giradesign #hightech #productdesign #madeingermany #designlovers #automation #theweekoninstagram #diewocheaufinstagram #homedecor #germaninteriorbloggers #einrichtung #wohnideen #interiordetails #interiordesign #internetofthings #smartgadgets #smartliving #howtolive #besmarter #homesweethome #livethelittlethings #homeinspiration #gadgets #technology #electronics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https://www.instagram.com/p/B0WUYo5lM_W/media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a:t>
                      </a:r>
                    </a:p>
                  </a:txBody>
                  <a:tcPr/>
                </a:tc>
                <a:extLst>
                  <a:ext uri="{0D108BD9-81ED-4DB2-BD59-A6C34878D82A}">
                    <a16:rowId xmlns:a16="http://schemas.microsoft.com/office/drawing/2014/main" val="4247145409"/>
                  </a:ext>
                </a:extLst>
              </a:tr>
            </a:tbl>
          </a:graphicData>
        </a:graphic>
      </p:graphicFrame>
      <p:sp>
        <p:nvSpPr>
          <p:cNvPr id="4" name="Text Placeholder 3">
            <a:extLst>
              <a:ext uri="{FF2B5EF4-FFF2-40B4-BE49-F238E27FC236}">
                <a16:creationId xmlns:a16="http://schemas.microsoft.com/office/drawing/2014/main" id="{CAC5D6CD-1F5B-41DE-B6E3-D0B2315C3344}"/>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4040182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C1B1D-4791-41E2-93E4-520CD0DC7166}"/>
              </a:ext>
            </a:extLst>
          </p:cNvPr>
          <p:cNvSpPr>
            <a:spLocks noGrp="1"/>
          </p:cNvSpPr>
          <p:nvPr>
            <p:ph type="title"/>
          </p:nvPr>
        </p:nvSpPr>
        <p:spPr/>
        <p:txBody>
          <a:bodyPr/>
          <a:lstStyle/>
          <a:p>
            <a:r>
              <a:rPr lang="en-US"/>
              <a:t>Instagram Posts Table | All Gira Profiles - 8 of 26</a:t>
            </a:r>
          </a:p>
        </p:txBody>
      </p:sp>
      <p:graphicFrame>
        <p:nvGraphicFramePr>
          <p:cNvPr id="5" name="Table Placeholder 4">
            <a:extLst>
              <a:ext uri="{FF2B5EF4-FFF2-40B4-BE49-F238E27FC236}">
                <a16:creationId xmlns:a16="http://schemas.microsoft.com/office/drawing/2014/main" id="{DFE1B3E5-8352-4912-B2CF-DBC82CF8385E}"/>
              </a:ext>
            </a:extLst>
          </p:cNvPr>
          <p:cNvGraphicFramePr>
            <a:graphicFrameLocks noGrp="1"/>
          </p:cNvGraphicFramePr>
          <p:nvPr>
            <p:ph type="tbl" sz="quarter" idx="13"/>
            <p:extLst>
              <p:ext uri="{D42A27DB-BD31-4B8C-83A1-F6EECF244321}">
                <p14:modId xmlns:p14="http://schemas.microsoft.com/office/powerpoint/2010/main" val="3477861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92841203"/>
                    </a:ext>
                  </a:extLst>
                </a:gridCol>
                <a:gridCol w="1234439">
                  <a:extLst>
                    <a:ext uri="{9D8B030D-6E8A-4147-A177-3AD203B41FA5}">
                      <a16:colId xmlns:a16="http://schemas.microsoft.com/office/drawing/2014/main" val="300044196"/>
                    </a:ext>
                  </a:extLst>
                </a:gridCol>
                <a:gridCol w="576072">
                  <a:extLst>
                    <a:ext uri="{9D8B030D-6E8A-4147-A177-3AD203B41FA5}">
                      <a16:colId xmlns:a16="http://schemas.microsoft.com/office/drawing/2014/main" val="1348277403"/>
                    </a:ext>
                  </a:extLst>
                </a:gridCol>
                <a:gridCol w="576072">
                  <a:extLst>
                    <a:ext uri="{9D8B030D-6E8A-4147-A177-3AD203B41FA5}">
                      <a16:colId xmlns:a16="http://schemas.microsoft.com/office/drawing/2014/main" val="1077000310"/>
                    </a:ext>
                  </a:extLst>
                </a:gridCol>
                <a:gridCol w="576072">
                  <a:extLst>
                    <a:ext uri="{9D8B030D-6E8A-4147-A177-3AD203B41FA5}">
                      <a16:colId xmlns:a16="http://schemas.microsoft.com/office/drawing/2014/main" val="1093226907"/>
                    </a:ext>
                  </a:extLst>
                </a:gridCol>
                <a:gridCol w="576072">
                  <a:extLst>
                    <a:ext uri="{9D8B030D-6E8A-4147-A177-3AD203B41FA5}">
                      <a16:colId xmlns:a16="http://schemas.microsoft.com/office/drawing/2014/main" val="178312882"/>
                    </a:ext>
                  </a:extLst>
                </a:gridCol>
                <a:gridCol w="576072">
                  <a:extLst>
                    <a:ext uri="{9D8B030D-6E8A-4147-A177-3AD203B41FA5}">
                      <a16:colId xmlns:a16="http://schemas.microsoft.com/office/drawing/2014/main" val="1398114451"/>
                    </a:ext>
                  </a:extLst>
                </a:gridCol>
                <a:gridCol w="576072">
                  <a:extLst>
                    <a:ext uri="{9D8B030D-6E8A-4147-A177-3AD203B41FA5}">
                      <a16:colId xmlns:a16="http://schemas.microsoft.com/office/drawing/2014/main" val="2313552257"/>
                    </a:ext>
                  </a:extLst>
                </a:gridCol>
                <a:gridCol w="576072">
                  <a:extLst>
                    <a:ext uri="{9D8B030D-6E8A-4147-A177-3AD203B41FA5}">
                      <a16:colId xmlns:a16="http://schemas.microsoft.com/office/drawing/2014/main" val="393676233"/>
                    </a:ext>
                  </a:extLst>
                </a:gridCol>
                <a:gridCol w="576072">
                  <a:extLst>
                    <a:ext uri="{9D8B030D-6E8A-4147-A177-3AD203B41FA5}">
                      <a16:colId xmlns:a16="http://schemas.microsoft.com/office/drawing/2014/main" val="2553330184"/>
                    </a:ext>
                  </a:extLst>
                </a:gridCol>
                <a:gridCol w="576072">
                  <a:extLst>
                    <a:ext uri="{9D8B030D-6E8A-4147-A177-3AD203B41FA5}">
                      <a16:colId xmlns:a16="http://schemas.microsoft.com/office/drawing/2014/main" val="401492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3163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- 2019-07-24 18:05:10</a:t>
                      </a:r>
                      <a:r>
                        <a:rPr kumimoji="0" lang="en-US" sz="1000" b="0" i="0" u="none" strike="noStrike" kern="1200" cap="none" spc="0" normalizeH="0" baseline="0" noProof="0">
                          <a:ln>
                            <a:noFill/>
                          </a:ln>
                          <a:solidFill>
                            <a:prstClr val="black"/>
                          </a:solidFill>
                          <a:effectLst/>
                          <a:uLnTx/>
                          <a:uFillTx/>
                          <a:latin typeface="+mn-lt"/>
                          <a:ea typeface="+mn-ea"/>
                          <a:cs typeface="+mn-cs"/>
                        </a:rPr>
                        <a:t>
 🏡Alter Charme, moderne Technik. Eine Scheune wird zum hellen und freundlichen Smart Home. Wie das geht, zeigen wir Dir im Link in der Bio ⁠
⁠
When old meets new. Find out how this barn 🏠 turns into a #SmartHome in the link in bio. ⁠
.⁠
.⁠
.⁠
.⁠
.⁠
⁠
⁠⁠#smarthome #giralifestyle #lebenmitgira #girasmarthome #giradesign #madeingermany #productdesign #industrialdesign #designlovers #designinspiration #innovative #product #moderndesign #homedecor #interior4all #interior123 #furniture #villa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barn</a:t>
                      </a:r>
                      <a:r>
                        <a:rPr kumimoji="0" lang="ja-JP" altLang="en-US" sz="1000" b="0" i="0" u="none" strike="noStrike" kern="1200" cap="none" spc="0" normalizeH="0" baseline="0" noProof="0">
                          <a:ln>
                            <a:noFill/>
                          </a:ln>
                          <a:solidFill>
                            <a:prstClr val="black"/>
                          </a:solidFill>
                          <a:effectLst/>
                          <a:uLnTx/>
                          <a:uFillTx/>
                          <a:latin typeface="+mn-lt"/>
                          <a:ea typeface="+mn-ea"/>
                          <a:cs typeface="+mn-cs"/>
                        </a:rPr>
                        <a:t>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
⁠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https://www.instagram.com/p/B0TxTpplYZz/media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11660</a:t>
                      </a:r>
                    </a:p>
                  </a:txBody>
                  <a:tcPr/>
                </a:tc>
                <a:extLst>
                  <a:ext uri="{0D108BD9-81ED-4DB2-BD59-A6C34878D82A}">
                    <a16:rowId xmlns:a16="http://schemas.microsoft.com/office/drawing/2014/main" val="2421139858"/>
                  </a:ext>
                </a:extLst>
              </a:tr>
            </a:tbl>
          </a:graphicData>
        </a:graphic>
      </p:graphicFrame>
      <p:sp>
        <p:nvSpPr>
          <p:cNvPr id="4" name="Text Placeholder 3">
            <a:extLst>
              <a:ext uri="{FF2B5EF4-FFF2-40B4-BE49-F238E27FC236}">
                <a16:creationId xmlns:a16="http://schemas.microsoft.com/office/drawing/2014/main" id="{5AABB804-1A3A-4D98-B314-D0D95433F4FB}"/>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245945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78D5-C559-4A14-B16C-0109DD1A1EF8}"/>
              </a:ext>
            </a:extLst>
          </p:cNvPr>
          <p:cNvSpPr>
            <a:spLocks noGrp="1"/>
          </p:cNvSpPr>
          <p:nvPr>
            <p:ph type="title"/>
          </p:nvPr>
        </p:nvSpPr>
        <p:spPr/>
        <p:txBody>
          <a:bodyPr/>
          <a:lstStyle/>
          <a:p>
            <a:r>
              <a:rPr lang="en-US"/>
              <a:t>Instagram Posts Table | All Gira Profiles - 9 of 26</a:t>
            </a:r>
          </a:p>
        </p:txBody>
      </p:sp>
      <p:graphicFrame>
        <p:nvGraphicFramePr>
          <p:cNvPr id="5" name="Table Placeholder 4">
            <a:extLst>
              <a:ext uri="{FF2B5EF4-FFF2-40B4-BE49-F238E27FC236}">
                <a16:creationId xmlns:a16="http://schemas.microsoft.com/office/drawing/2014/main" id="{354B9B6D-2BF0-42AC-B6CB-B2AAC3A3A087}"/>
              </a:ext>
            </a:extLst>
          </p:cNvPr>
          <p:cNvGraphicFramePr>
            <a:graphicFrameLocks noGrp="1"/>
          </p:cNvGraphicFramePr>
          <p:nvPr>
            <p:ph type="tbl" sz="quarter" idx="13"/>
            <p:extLst>
              <p:ext uri="{D42A27DB-BD31-4B8C-83A1-F6EECF244321}">
                <p14:modId xmlns:p14="http://schemas.microsoft.com/office/powerpoint/2010/main" val="2747526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22299031"/>
                    </a:ext>
                  </a:extLst>
                </a:gridCol>
                <a:gridCol w="1234439">
                  <a:extLst>
                    <a:ext uri="{9D8B030D-6E8A-4147-A177-3AD203B41FA5}">
                      <a16:colId xmlns:a16="http://schemas.microsoft.com/office/drawing/2014/main" val="976689444"/>
                    </a:ext>
                  </a:extLst>
                </a:gridCol>
                <a:gridCol w="576072">
                  <a:extLst>
                    <a:ext uri="{9D8B030D-6E8A-4147-A177-3AD203B41FA5}">
                      <a16:colId xmlns:a16="http://schemas.microsoft.com/office/drawing/2014/main" val="3816708694"/>
                    </a:ext>
                  </a:extLst>
                </a:gridCol>
                <a:gridCol w="576072">
                  <a:extLst>
                    <a:ext uri="{9D8B030D-6E8A-4147-A177-3AD203B41FA5}">
                      <a16:colId xmlns:a16="http://schemas.microsoft.com/office/drawing/2014/main" val="4215980390"/>
                    </a:ext>
                  </a:extLst>
                </a:gridCol>
                <a:gridCol w="576072">
                  <a:extLst>
                    <a:ext uri="{9D8B030D-6E8A-4147-A177-3AD203B41FA5}">
                      <a16:colId xmlns:a16="http://schemas.microsoft.com/office/drawing/2014/main" val="949663888"/>
                    </a:ext>
                  </a:extLst>
                </a:gridCol>
                <a:gridCol w="576072">
                  <a:extLst>
                    <a:ext uri="{9D8B030D-6E8A-4147-A177-3AD203B41FA5}">
                      <a16:colId xmlns:a16="http://schemas.microsoft.com/office/drawing/2014/main" val="705810070"/>
                    </a:ext>
                  </a:extLst>
                </a:gridCol>
                <a:gridCol w="576072">
                  <a:extLst>
                    <a:ext uri="{9D8B030D-6E8A-4147-A177-3AD203B41FA5}">
                      <a16:colId xmlns:a16="http://schemas.microsoft.com/office/drawing/2014/main" val="927868809"/>
                    </a:ext>
                  </a:extLst>
                </a:gridCol>
                <a:gridCol w="576072">
                  <a:extLst>
                    <a:ext uri="{9D8B030D-6E8A-4147-A177-3AD203B41FA5}">
                      <a16:colId xmlns:a16="http://schemas.microsoft.com/office/drawing/2014/main" val="983549104"/>
                    </a:ext>
                  </a:extLst>
                </a:gridCol>
                <a:gridCol w="576072">
                  <a:extLst>
                    <a:ext uri="{9D8B030D-6E8A-4147-A177-3AD203B41FA5}">
                      <a16:colId xmlns:a16="http://schemas.microsoft.com/office/drawing/2014/main" val="4093766439"/>
                    </a:ext>
                  </a:extLst>
                </a:gridCol>
                <a:gridCol w="576072">
                  <a:extLst>
                    <a:ext uri="{9D8B030D-6E8A-4147-A177-3AD203B41FA5}">
                      <a16:colId xmlns:a16="http://schemas.microsoft.com/office/drawing/2014/main" val="3274233695"/>
                    </a:ext>
                  </a:extLst>
                </a:gridCol>
                <a:gridCol w="576072">
                  <a:extLst>
                    <a:ext uri="{9D8B030D-6E8A-4147-A177-3AD203B41FA5}">
                      <a16:colId xmlns:a16="http://schemas.microsoft.com/office/drawing/2014/main" val="594727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8498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- 2019-07-23 18:05:07</a:t>
                      </a:r>
                      <a:r>
                        <a:rPr kumimoji="0" lang="en-US" sz="1000" b="0" i="0" u="none" strike="noStrike" kern="1200" cap="none" spc="0" normalizeH="0" baseline="0" noProof="0">
                          <a:ln>
                            <a:noFill/>
                          </a:ln>
                          <a:solidFill>
                            <a:prstClr val="black"/>
                          </a:solidFill>
                          <a:effectLst/>
                          <a:uLnTx/>
                          <a:uFillTx/>
                          <a:latin typeface="+mn-lt"/>
                          <a:ea typeface="+mn-ea"/>
                          <a:cs typeface="+mn-cs"/>
                        </a:rPr>
                        <a:t>
 Dein Zuhause braucht Gira Studio. Eine brandneue Reihe von Rundschaltern, die Deine Wand zu einem Highlight machen. Wer weiß, welche andere Farbe es noch gibt? ⁠
⁠
Your home needs Gira Studio. An all new circular switch range that will turn your wall into a highlight. Who can guess what other colour it comes in?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https://www.instagram.com/p/B0RMgaqno5T/media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16047</a:t>
                      </a:r>
                    </a:p>
                  </a:txBody>
                  <a:tcPr/>
                </a:tc>
                <a:extLst>
                  <a:ext uri="{0D108BD9-81ED-4DB2-BD59-A6C34878D82A}">
                    <a16:rowId xmlns:a16="http://schemas.microsoft.com/office/drawing/2014/main" val="1735556999"/>
                  </a:ext>
                </a:extLst>
              </a:tr>
            </a:tbl>
          </a:graphicData>
        </a:graphic>
      </p:graphicFrame>
      <p:sp>
        <p:nvSpPr>
          <p:cNvPr id="4" name="Text Placeholder 3">
            <a:extLst>
              <a:ext uri="{FF2B5EF4-FFF2-40B4-BE49-F238E27FC236}">
                <a16:creationId xmlns:a16="http://schemas.microsoft.com/office/drawing/2014/main" id="{77E1762B-26F7-4185-AF81-18AC5200597F}"/>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605285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63175-C7B2-4E54-946F-2B7B60A44C77}"/>
              </a:ext>
            </a:extLst>
          </p:cNvPr>
          <p:cNvSpPr>
            <a:spLocks noGrp="1"/>
          </p:cNvSpPr>
          <p:nvPr>
            <p:ph type="title"/>
          </p:nvPr>
        </p:nvSpPr>
        <p:spPr/>
        <p:txBody>
          <a:bodyPr/>
          <a:lstStyle/>
          <a:p>
            <a:r>
              <a:rPr lang="en-US"/>
              <a:t>Instagram Posts Table | All Gira Profiles - 10 of 26</a:t>
            </a:r>
          </a:p>
        </p:txBody>
      </p:sp>
      <p:graphicFrame>
        <p:nvGraphicFramePr>
          <p:cNvPr id="5" name="Table Placeholder 4">
            <a:extLst>
              <a:ext uri="{FF2B5EF4-FFF2-40B4-BE49-F238E27FC236}">
                <a16:creationId xmlns:a16="http://schemas.microsoft.com/office/drawing/2014/main" id="{1D23A74B-1A33-4FFC-B9AA-3C42E3B7C317}"/>
              </a:ext>
            </a:extLst>
          </p:cNvPr>
          <p:cNvGraphicFramePr>
            <a:graphicFrameLocks noGrp="1"/>
          </p:cNvGraphicFramePr>
          <p:nvPr>
            <p:ph type="tbl" sz="quarter" idx="13"/>
            <p:extLst>
              <p:ext uri="{D42A27DB-BD31-4B8C-83A1-F6EECF244321}">
                <p14:modId xmlns:p14="http://schemas.microsoft.com/office/powerpoint/2010/main" val="410843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0313099"/>
                    </a:ext>
                  </a:extLst>
                </a:gridCol>
                <a:gridCol w="1234439">
                  <a:extLst>
                    <a:ext uri="{9D8B030D-6E8A-4147-A177-3AD203B41FA5}">
                      <a16:colId xmlns:a16="http://schemas.microsoft.com/office/drawing/2014/main" val="4090458189"/>
                    </a:ext>
                  </a:extLst>
                </a:gridCol>
                <a:gridCol w="576072">
                  <a:extLst>
                    <a:ext uri="{9D8B030D-6E8A-4147-A177-3AD203B41FA5}">
                      <a16:colId xmlns:a16="http://schemas.microsoft.com/office/drawing/2014/main" val="4114994430"/>
                    </a:ext>
                  </a:extLst>
                </a:gridCol>
                <a:gridCol w="576072">
                  <a:extLst>
                    <a:ext uri="{9D8B030D-6E8A-4147-A177-3AD203B41FA5}">
                      <a16:colId xmlns:a16="http://schemas.microsoft.com/office/drawing/2014/main" val="3234677594"/>
                    </a:ext>
                  </a:extLst>
                </a:gridCol>
                <a:gridCol w="576072">
                  <a:extLst>
                    <a:ext uri="{9D8B030D-6E8A-4147-A177-3AD203B41FA5}">
                      <a16:colId xmlns:a16="http://schemas.microsoft.com/office/drawing/2014/main" val="1568798572"/>
                    </a:ext>
                  </a:extLst>
                </a:gridCol>
                <a:gridCol w="576072">
                  <a:extLst>
                    <a:ext uri="{9D8B030D-6E8A-4147-A177-3AD203B41FA5}">
                      <a16:colId xmlns:a16="http://schemas.microsoft.com/office/drawing/2014/main" val="1512048785"/>
                    </a:ext>
                  </a:extLst>
                </a:gridCol>
                <a:gridCol w="576072">
                  <a:extLst>
                    <a:ext uri="{9D8B030D-6E8A-4147-A177-3AD203B41FA5}">
                      <a16:colId xmlns:a16="http://schemas.microsoft.com/office/drawing/2014/main" val="298458399"/>
                    </a:ext>
                  </a:extLst>
                </a:gridCol>
                <a:gridCol w="576072">
                  <a:extLst>
                    <a:ext uri="{9D8B030D-6E8A-4147-A177-3AD203B41FA5}">
                      <a16:colId xmlns:a16="http://schemas.microsoft.com/office/drawing/2014/main" val="3381144381"/>
                    </a:ext>
                  </a:extLst>
                </a:gridCol>
                <a:gridCol w="576072">
                  <a:extLst>
                    <a:ext uri="{9D8B030D-6E8A-4147-A177-3AD203B41FA5}">
                      <a16:colId xmlns:a16="http://schemas.microsoft.com/office/drawing/2014/main" val="2156880948"/>
                    </a:ext>
                  </a:extLst>
                </a:gridCol>
                <a:gridCol w="576072">
                  <a:extLst>
                    <a:ext uri="{9D8B030D-6E8A-4147-A177-3AD203B41FA5}">
                      <a16:colId xmlns:a16="http://schemas.microsoft.com/office/drawing/2014/main" val="4145418504"/>
                    </a:ext>
                  </a:extLst>
                </a:gridCol>
                <a:gridCol w="576072">
                  <a:extLst>
                    <a:ext uri="{9D8B030D-6E8A-4147-A177-3AD203B41FA5}">
                      <a16:colId xmlns:a16="http://schemas.microsoft.com/office/drawing/2014/main" val="1759073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784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- 2019-07-22 17:01:27</a:t>
                      </a:r>
                      <a:r>
                        <a:rPr kumimoji="0" lang="en-US" sz="1000" b="0" i="0" u="none" strike="noStrike" kern="1200" cap="none" spc="0" normalizeH="0" baseline="0" noProof="0">
                          <a:ln>
                            <a:noFill/>
                          </a:ln>
                          <a:solidFill>
                            <a:prstClr val="black"/>
                          </a:solidFill>
                          <a:effectLst/>
                          <a:uLnTx/>
                          <a:uFillTx/>
                          <a:latin typeface="+mn-lt"/>
                          <a:ea typeface="+mn-ea"/>
                          <a:cs typeface="+mn-cs"/>
                        </a:rPr>
                        <a:t>
 Kompakt, leistungsstark und universell: Der Gira G1 ist die intelligente Zentraleinheit für die gesamte Gebäudetechnik. Finde jetzt im Link in der Bio heraus, was dieses Smart-Home-Multitalent alles kann. ⁠
⁠
Compact, powerful and universal: the Gira G1 is the intelligent central unit for the entire building technology. Find out now in the link in the Bio, what this Smart Home multitalent can do.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https://www.instagram.com/p/B0OgbS-n90t/media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8895</a:t>
                      </a:r>
                    </a:p>
                  </a:txBody>
                  <a:tcPr/>
                </a:tc>
                <a:extLst>
                  <a:ext uri="{0D108BD9-81ED-4DB2-BD59-A6C34878D82A}">
                    <a16:rowId xmlns:a16="http://schemas.microsoft.com/office/drawing/2014/main" val="1803128887"/>
                  </a:ext>
                </a:extLst>
              </a:tr>
            </a:tbl>
          </a:graphicData>
        </a:graphic>
      </p:graphicFrame>
      <p:sp>
        <p:nvSpPr>
          <p:cNvPr id="4" name="Text Placeholder 3">
            <a:extLst>
              <a:ext uri="{FF2B5EF4-FFF2-40B4-BE49-F238E27FC236}">
                <a16:creationId xmlns:a16="http://schemas.microsoft.com/office/drawing/2014/main" id="{0A1C51EE-6583-4084-951E-A77718CF88B1}"/>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432100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F4D1-EBF8-4D60-8A68-031069C101A2}"/>
              </a:ext>
            </a:extLst>
          </p:cNvPr>
          <p:cNvSpPr>
            <a:spLocks noGrp="1"/>
          </p:cNvSpPr>
          <p:nvPr>
            <p:ph type="title"/>
          </p:nvPr>
        </p:nvSpPr>
        <p:spPr/>
        <p:txBody>
          <a:bodyPr/>
          <a:lstStyle/>
          <a:p>
            <a:r>
              <a:rPr lang="en-US"/>
              <a:t>Instagram Posts Table | All Gira Profiles - 11 of 26</a:t>
            </a:r>
          </a:p>
        </p:txBody>
      </p:sp>
      <p:graphicFrame>
        <p:nvGraphicFramePr>
          <p:cNvPr id="5" name="Table Placeholder 4">
            <a:extLst>
              <a:ext uri="{FF2B5EF4-FFF2-40B4-BE49-F238E27FC236}">
                <a16:creationId xmlns:a16="http://schemas.microsoft.com/office/drawing/2014/main" id="{D70E788F-35D4-4523-8041-5F7D38C090CF}"/>
              </a:ext>
            </a:extLst>
          </p:cNvPr>
          <p:cNvGraphicFramePr>
            <a:graphicFrameLocks noGrp="1"/>
          </p:cNvGraphicFramePr>
          <p:nvPr>
            <p:ph type="tbl" sz="quarter" idx="13"/>
            <p:extLst>
              <p:ext uri="{D42A27DB-BD31-4B8C-83A1-F6EECF244321}">
                <p14:modId xmlns:p14="http://schemas.microsoft.com/office/powerpoint/2010/main" val="1772556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04812692"/>
                    </a:ext>
                  </a:extLst>
                </a:gridCol>
                <a:gridCol w="1234439">
                  <a:extLst>
                    <a:ext uri="{9D8B030D-6E8A-4147-A177-3AD203B41FA5}">
                      <a16:colId xmlns:a16="http://schemas.microsoft.com/office/drawing/2014/main" val="1143160234"/>
                    </a:ext>
                  </a:extLst>
                </a:gridCol>
                <a:gridCol w="576072">
                  <a:extLst>
                    <a:ext uri="{9D8B030D-6E8A-4147-A177-3AD203B41FA5}">
                      <a16:colId xmlns:a16="http://schemas.microsoft.com/office/drawing/2014/main" val="2799592345"/>
                    </a:ext>
                  </a:extLst>
                </a:gridCol>
                <a:gridCol w="576072">
                  <a:extLst>
                    <a:ext uri="{9D8B030D-6E8A-4147-A177-3AD203B41FA5}">
                      <a16:colId xmlns:a16="http://schemas.microsoft.com/office/drawing/2014/main" val="2738179073"/>
                    </a:ext>
                  </a:extLst>
                </a:gridCol>
                <a:gridCol w="576072">
                  <a:extLst>
                    <a:ext uri="{9D8B030D-6E8A-4147-A177-3AD203B41FA5}">
                      <a16:colId xmlns:a16="http://schemas.microsoft.com/office/drawing/2014/main" val="1545690366"/>
                    </a:ext>
                  </a:extLst>
                </a:gridCol>
                <a:gridCol w="576072">
                  <a:extLst>
                    <a:ext uri="{9D8B030D-6E8A-4147-A177-3AD203B41FA5}">
                      <a16:colId xmlns:a16="http://schemas.microsoft.com/office/drawing/2014/main" val="170620645"/>
                    </a:ext>
                  </a:extLst>
                </a:gridCol>
                <a:gridCol w="576072">
                  <a:extLst>
                    <a:ext uri="{9D8B030D-6E8A-4147-A177-3AD203B41FA5}">
                      <a16:colId xmlns:a16="http://schemas.microsoft.com/office/drawing/2014/main" val="1390604690"/>
                    </a:ext>
                  </a:extLst>
                </a:gridCol>
                <a:gridCol w="576072">
                  <a:extLst>
                    <a:ext uri="{9D8B030D-6E8A-4147-A177-3AD203B41FA5}">
                      <a16:colId xmlns:a16="http://schemas.microsoft.com/office/drawing/2014/main" val="3911839305"/>
                    </a:ext>
                  </a:extLst>
                </a:gridCol>
                <a:gridCol w="576072">
                  <a:extLst>
                    <a:ext uri="{9D8B030D-6E8A-4147-A177-3AD203B41FA5}">
                      <a16:colId xmlns:a16="http://schemas.microsoft.com/office/drawing/2014/main" val="614543122"/>
                    </a:ext>
                  </a:extLst>
                </a:gridCol>
                <a:gridCol w="576072">
                  <a:extLst>
                    <a:ext uri="{9D8B030D-6E8A-4147-A177-3AD203B41FA5}">
                      <a16:colId xmlns:a16="http://schemas.microsoft.com/office/drawing/2014/main" val="3980868727"/>
                    </a:ext>
                  </a:extLst>
                </a:gridCol>
                <a:gridCol w="576072">
                  <a:extLst>
                    <a:ext uri="{9D8B030D-6E8A-4147-A177-3AD203B41FA5}">
                      <a16:colId xmlns:a16="http://schemas.microsoft.com/office/drawing/2014/main" val="4191339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1742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- 2019-07-19 06:18:58</a:t>
                      </a:r>
                      <a:r>
                        <a:rPr kumimoji="0" lang="en-US" sz="1000" b="0" i="0" u="none" strike="noStrike" kern="1200" cap="none" spc="0" normalizeH="0" baseline="0" noProof="0">
                          <a:ln>
                            <a:noFill/>
                          </a:ln>
                          <a:solidFill>
                            <a:prstClr val="black"/>
                          </a:solidFill>
                          <a:effectLst/>
                          <a:uLnTx/>
                          <a:uFillTx/>
                          <a:latin typeface="+mn-lt"/>
                          <a:ea typeface="+mn-ea"/>
                          <a:cs typeface="+mn-cs"/>
                        </a:rPr>
                        <a:t>
 🏳️All white everything – Weiß ist alles andere als eintönig. Auf G-Pulse zeigen wir, wie überraschend unterschiedlich Weiß-Nuancen eingesetzt werden können. Jetzt auf den Link in der Bio klicken. ⁠
⁠
All white everything - white is anything but monotonous. On G-Pulse we show how surprisingly different white shades can be used. Click on the link in the bio for more. ⁠
.⁠
.⁠
.⁠
.⁠
.⁠
#gpulse #lebenmitgira #girasmarthome #smartliving #smarthome #theweekoninstagram #diewocheaufinstagram #designlovers #designinspiration  #moderndesign #homedecor #interior4all #interior123 #furniture #interiør #myhome #homedesign #interiorstyling #interiordecor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altLang="ko-KR"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dezeen #architizer #archilovers #archidaily  #architexture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https://www.instagram.com/p/B0Fog5aA334/media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8618</a:t>
                      </a:r>
                    </a:p>
                  </a:txBody>
                  <a:tcPr/>
                </a:tc>
                <a:extLst>
                  <a:ext uri="{0D108BD9-81ED-4DB2-BD59-A6C34878D82A}">
                    <a16:rowId xmlns:a16="http://schemas.microsoft.com/office/drawing/2014/main" val="2696327999"/>
                  </a:ext>
                </a:extLst>
              </a:tr>
            </a:tbl>
          </a:graphicData>
        </a:graphic>
      </p:graphicFrame>
      <p:sp>
        <p:nvSpPr>
          <p:cNvPr id="4" name="Text Placeholder 3">
            <a:extLst>
              <a:ext uri="{FF2B5EF4-FFF2-40B4-BE49-F238E27FC236}">
                <a16:creationId xmlns:a16="http://schemas.microsoft.com/office/drawing/2014/main" id="{7ECD67F4-581A-45F3-A22A-6E9D8D5E6320}"/>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1591748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165C5-B7E9-4559-B36D-566BE96BD984}"/>
              </a:ext>
            </a:extLst>
          </p:cNvPr>
          <p:cNvSpPr>
            <a:spLocks noGrp="1"/>
          </p:cNvSpPr>
          <p:nvPr>
            <p:ph type="title"/>
          </p:nvPr>
        </p:nvSpPr>
        <p:spPr/>
        <p:txBody>
          <a:bodyPr/>
          <a:lstStyle/>
          <a:p>
            <a:r>
              <a:rPr lang="en-US"/>
              <a:t>Instagram Posts Table | All Gira Profiles - 12 of 26</a:t>
            </a:r>
          </a:p>
        </p:txBody>
      </p:sp>
      <p:graphicFrame>
        <p:nvGraphicFramePr>
          <p:cNvPr id="5" name="Table Placeholder 4">
            <a:extLst>
              <a:ext uri="{FF2B5EF4-FFF2-40B4-BE49-F238E27FC236}">
                <a16:creationId xmlns:a16="http://schemas.microsoft.com/office/drawing/2014/main" id="{F44265E3-CA39-4622-804D-7D1A242BBA96}"/>
              </a:ext>
            </a:extLst>
          </p:cNvPr>
          <p:cNvGraphicFramePr>
            <a:graphicFrameLocks noGrp="1"/>
          </p:cNvGraphicFramePr>
          <p:nvPr>
            <p:ph type="tbl" sz="quarter" idx="13"/>
            <p:extLst>
              <p:ext uri="{D42A27DB-BD31-4B8C-83A1-F6EECF244321}">
                <p14:modId xmlns:p14="http://schemas.microsoft.com/office/powerpoint/2010/main" val="3874625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65239278"/>
                    </a:ext>
                  </a:extLst>
                </a:gridCol>
                <a:gridCol w="1234439">
                  <a:extLst>
                    <a:ext uri="{9D8B030D-6E8A-4147-A177-3AD203B41FA5}">
                      <a16:colId xmlns:a16="http://schemas.microsoft.com/office/drawing/2014/main" val="3011481803"/>
                    </a:ext>
                  </a:extLst>
                </a:gridCol>
                <a:gridCol w="576072">
                  <a:extLst>
                    <a:ext uri="{9D8B030D-6E8A-4147-A177-3AD203B41FA5}">
                      <a16:colId xmlns:a16="http://schemas.microsoft.com/office/drawing/2014/main" val="3245694136"/>
                    </a:ext>
                  </a:extLst>
                </a:gridCol>
                <a:gridCol w="576072">
                  <a:extLst>
                    <a:ext uri="{9D8B030D-6E8A-4147-A177-3AD203B41FA5}">
                      <a16:colId xmlns:a16="http://schemas.microsoft.com/office/drawing/2014/main" val="2271055737"/>
                    </a:ext>
                  </a:extLst>
                </a:gridCol>
                <a:gridCol w="576072">
                  <a:extLst>
                    <a:ext uri="{9D8B030D-6E8A-4147-A177-3AD203B41FA5}">
                      <a16:colId xmlns:a16="http://schemas.microsoft.com/office/drawing/2014/main" val="688896548"/>
                    </a:ext>
                  </a:extLst>
                </a:gridCol>
                <a:gridCol w="576072">
                  <a:extLst>
                    <a:ext uri="{9D8B030D-6E8A-4147-A177-3AD203B41FA5}">
                      <a16:colId xmlns:a16="http://schemas.microsoft.com/office/drawing/2014/main" val="2139732237"/>
                    </a:ext>
                  </a:extLst>
                </a:gridCol>
                <a:gridCol w="576072">
                  <a:extLst>
                    <a:ext uri="{9D8B030D-6E8A-4147-A177-3AD203B41FA5}">
                      <a16:colId xmlns:a16="http://schemas.microsoft.com/office/drawing/2014/main" val="252764594"/>
                    </a:ext>
                  </a:extLst>
                </a:gridCol>
                <a:gridCol w="576072">
                  <a:extLst>
                    <a:ext uri="{9D8B030D-6E8A-4147-A177-3AD203B41FA5}">
                      <a16:colId xmlns:a16="http://schemas.microsoft.com/office/drawing/2014/main" val="1337503720"/>
                    </a:ext>
                  </a:extLst>
                </a:gridCol>
                <a:gridCol w="576072">
                  <a:extLst>
                    <a:ext uri="{9D8B030D-6E8A-4147-A177-3AD203B41FA5}">
                      <a16:colId xmlns:a16="http://schemas.microsoft.com/office/drawing/2014/main" val="2475995169"/>
                    </a:ext>
                  </a:extLst>
                </a:gridCol>
                <a:gridCol w="576072">
                  <a:extLst>
                    <a:ext uri="{9D8B030D-6E8A-4147-A177-3AD203B41FA5}">
                      <a16:colId xmlns:a16="http://schemas.microsoft.com/office/drawing/2014/main" val="2658571780"/>
                    </a:ext>
                  </a:extLst>
                </a:gridCol>
                <a:gridCol w="576072">
                  <a:extLst>
                    <a:ext uri="{9D8B030D-6E8A-4147-A177-3AD203B41FA5}">
                      <a16:colId xmlns:a16="http://schemas.microsoft.com/office/drawing/2014/main" val="362389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2599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- 2019-07-18 18:00:35</a:t>
                      </a:r>
                      <a:r>
                        <a:rPr kumimoji="0" lang="en-US" sz="1000" b="0" i="0" u="none" strike="noStrike" kern="1200" cap="none" spc="0" normalizeH="0" baseline="0" noProof="0">
                          <a:ln>
                            <a:noFill/>
                          </a:ln>
                          <a:solidFill>
                            <a:prstClr val="black"/>
                          </a:solidFill>
                          <a:effectLst/>
                          <a:uLnTx/>
                          <a:uFillTx/>
                          <a:latin typeface="+mn-lt"/>
                          <a:ea typeface="+mn-ea"/>
                          <a:cs typeface="+mn-cs"/>
                        </a:rPr>
                        <a:t>
 Eine weiß gehaltene Inneneinrichtung voller Möbelklassiker und zeitloser Accessoires, abgerundet durch stilvolle und funktionelle Gira Technologie. Schaut Euch die Homestory an, die wir mit Judith von @lifetimepieces gemacht haben! Den Link findet Ihr in der Bio.☝☝⁠
⁠
An all-white interior full of furniture classics and timeless accessoire pieces, all rounded off by stylish and functional Gira technology. Check out the homestory that we did with Judith from @lifetimepieces a while ago! Link in bio ☝☝ ⁠
.⁠
.⁠
.⁠
.⁠
.⁠
#giralifestyle #lebenmitgira #girainthewild #smarthome #girasmarthome #giradesign #archilovers #building #architectureporn #architecturephotography #archidaily #architexture #arquitetura #</a:t>
                      </a:r>
                      <a:r>
                        <a:rPr kumimoji="0" lang="az-Cyrl-AZ" sz="1000" b="0" i="0" u="none" strike="noStrike" kern="1200" cap="none" spc="0" normalizeH="0" baseline="0" noProof="0">
                          <a:ln>
                            <a:noFill/>
                          </a:ln>
                          <a:solidFill>
                            <a:prstClr val="black"/>
                          </a:solidFill>
                          <a:effectLst/>
                          <a:uLnTx/>
                          <a:uFillTx/>
                          <a:latin typeface="+mn-lt"/>
                          <a:ea typeface="+mn-ea"/>
                          <a:cs typeface="+mn-cs"/>
                        </a:rPr>
                        <a:t>архитектура #</a:t>
                      </a:r>
                      <a:r>
                        <a:rPr kumimoji="0" lang="en-US" sz="1000" b="0" i="0" u="none" strike="noStrike" kern="1200" cap="none" spc="0" normalizeH="0" baseline="0" noProof="0">
                          <a:ln>
                            <a:noFill/>
                          </a:ln>
                          <a:solidFill>
                            <a:prstClr val="black"/>
                          </a:solidFill>
                          <a:effectLst/>
                          <a:uLnTx/>
                          <a:uFillTx/>
                          <a:latin typeface="+mn-lt"/>
                          <a:ea typeface="+mn-ea"/>
                          <a:cs typeface="+mn-cs"/>
                        </a:rPr>
                        <a:t>buildingporn #designlovers #theweekoninstagram #diewocheaufinstagram #archdesign #interiorarchitecture #homedesign #architektur #archi_features #archimasters #next_top_architects #designlovers #dezeen #picoftheday #instadaily #blogger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https://www.instagram.com/p/B0EUA3wHFWG/media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a:t>
                      </a:r>
                    </a:p>
                  </a:txBody>
                  <a:tcPr/>
                </a:tc>
                <a:extLst>
                  <a:ext uri="{0D108BD9-81ED-4DB2-BD59-A6C34878D82A}">
                    <a16:rowId xmlns:a16="http://schemas.microsoft.com/office/drawing/2014/main" val="1118338946"/>
                  </a:ext>
                </a:extLst>
              </a:tr>
            </a:tbl>
          </a:graphicData>
        </a:graphic>
      </p:graphicFrame>
      <p:sp>
        <p:nvSpPr>
          <p:cNvPr id="4" name="Text Placeholder 3">
            <a:extLst>
              <a:ext uri="{FF2B5EF4-FFF2-40B4-BE49-F238E27FC236}">
                <a16:creationId xmlns:a16="http://schemas.microsoft.com/office/drawing/2014/main" id="{DA1CDE36-059A-457D-84B4-250BD641876D}"/>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2641622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C804-AAA2-4445-9C33-2A84A25C0F15}"/>
              </a:ext>
            </a:extLst>
          </p:cNvPr>
          <p:cNvSpPr>
            <a:spLocks noGrp="1"/>
          </p:cNvSpPr>
          <p:nvPr>
            <p:ph type="title"/>
          </p:nvPr>
        </p:nvSpPr>
        <p:spPr/>
        <p:txBody>
          <a:bodyPr/>
          <a:lstStyle/>
          <a:p>
            <a:r>
              <a:rPr lang="en-US"/>
              <a:t>Instagram Posts Table | All Gira Profiles - 13 of 26</a:t>
            </a:r>
          </a:p>
        </p:txBody>
      </p:sp>
      <p:graphicFrame>
        <p:nvGraphicFramePr>
          <p:cNvPr id="5" name="Table Placeholder 4">
            <a:extLst>
              <a:ext uri="{FF2B5EF4-FFF2-40B4-BE49-F238E27FC236}">
                <a16:creationId xmlns:a16="http://schemas.microsoft.com/office/drawing/2014/main" id="{8EF2CE64-927F-438A-B7D5-1F41F37B3C42}"/>
              </a:ext>
            </a:extLst>
          </p:cNvPr>
          <p:cNvGraphicFramePr>
            <a:graphicFrameLocks noGrp="1"/>
          </p:cNvGraphicFramePr>
          <p:nvPr>
            <p:ph type="tbl" sz="quarter" idx="13"/>
            <p:extLst>
              <p:ext uri="{D42A27DB-BD31-4B8C-83A1-F6EECF244321}">
                <p14:modId xmlns:p14="http://schemas.microsoft.com/office/powerpoint/2010/main" val="71656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5410351"/>
                    </a:ext>
                  </a:extLst>
                </a:gridCol>
                <a:gridCol w="1234439">
                  <a:extLst>
                    <a:ext uri="{9D8B030D-6E8A-4147-A177-3AD203B41FA5}">
                      <a16:colId xmlns:a16="http://schemas.microsoft.com/office/drawing/2014/main" val="120219477"/>
                    </a:ext>
                  </a:extLst>
                </a:gridCol>
                <a:gridCol w="576072">
                  <a:extLst>
                    <a:ext uri="{9D8B030D-6E8A-4147-A177-3AD203B41FA5}">
                      <a16:colId xmlns:a16="http://schemas.microsoft.com/office/drawing/2014/main" val="700172801"/>
                    </a:ext>
                  </a:extLst>
                </a:gridCol>
                <a:gridCol w="576072">
                  <a:extLst>
                    <a:ext uri="{9D8B030D-6E8A-4147-A177-3AD203B41FA5}">
                      <a16:colId xmlns:a16="http://schemas.microsoft.com/office/drawing/2014/main" val="3558151003"/>
                    </a:ext>
                  </a:extLst>
                </a:gridCol>
                <a:gridCol w="576072">
                  <a:extLst>
                    <a:ext uri="{9D8B030D-6E8A-4147-A177-3AD203B41FA5}">
                      <a16:colId xmlns:a16="http://schemas.microsoft.com/office/drawing/2014/main" val="11074069"/>
                    </a:ext>
                  </a:extLst>
                </a:gridCol>
                <a:gridCol w="576072">
                  <a:extLst>
                    <a:ext uri="{9D8B030D-6E8A-4147-A177-3AD203B41FA5}">
                      <a16:colId xmlns:a16="http://schemas.microsoft.com/office/drawing/2014/main" val="2060712407"/>
                    </a:ext>
                  </a:extLst>
                </a:gridCol>
                <a:gridCol w="576072">
                  <a:extLst>
                    <a:ext uri="{9D8B030D-6E8A-4147-A177-3AD203B41FA5}">
                      <a16:colId xmlns:a16="http://schemas.microsoft.com/office/drawing/2014/main" val="1576883867"/>
                    </a:ext>
                  </a:extLst>
                </a:gridCol>
                <a:gridCol w="576072">
                  <a:extLst>
                    <a:ext uri="{9D8B030D-6E8A-4147-A177-3AD203B41FA5}">
                      <a16:colId xmlns:a16="http://schemas.microsoft.com/office/drawing/2014/main" val="2943760043"/>
                    </a:ext>
                  </a:extLst>
                </a:gridCol>
                <a:gridCol w="576072">
                  <a:extLst>
                    <a:ext uri="{9D8B030D-6E8A-4147-A177-3AD203B41FA5}">
                      <a16:colId xmlns:a16="http://schemas.microsoft.com/office/drawing/2014/main" val="967283485"/>
                    </a:ext>
                  </a:extLst>
                </a:gridCol>
                <a:gridCol w="576072">
                  <a:extLst>
                    <a:ext uri="{9D8B030D-6E8A-4147-A177-3AD203B41FA5}">
                      <a16:colId xmlns:a16="http://schemas.microsoft.com/office/drawing/2014/main" val="572673370"/>
                    </a:ext>
                  </a:extLst>
                </a:gridCol>
                <a:gridCol w="576072">
                  <a:extLst>
                    <a:ext uri="{9D8B030D-6E8A-4147-A177-3AD203B41FA5}">
                      <a16:colId xmlns:a16="http://schemas.microsoft.com/office/drawing/2014/main" val="368627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42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- 2019-07-17 18:05:08</a:t>
                      </a:r>
                      <a:r>
                        <a:rPr kumimoji="0" lang="en-US" sz="1000" b="0" i="0" u="none" strike="noStrike" kern="1200" cap="none" spc="0" normalizeH="0" baseline="0" noProof="0">
                          <a:ln>
                            <a:noFill/>
                          </a:ln>
                          <a:solidFill>
                            <a:prstClr val="black"/>
                          </a:solidFill>
                          <a:effectLst/>
                          <a:uLnTx/>
                          <a:uFillTx/>
                          <a:latin typeface="+mn-lt"/>
                          <a:ea typeface="+mn-ea"/>
                          <a:cs typeface="+mn-cs"/>
                        </a:rPr>
                        <a:t>
 Kannst Du Dir vorstellen, in diesem Haus zu leben? 👀Mehr Einblicke gibt es beim Klick auf den Link in der Bio. ⁠
⁠
Could you imagine living in this amazing house? 👀 Click the link in bio and take a look. ⠀ ⠀ ⁠
.⁠
.⁠
.⁠
.⁠
.⁠
⁠#smarthome #giralifestyle #lebenmitgira #girasmarthome #giradesign #madeingermany #productdesign #industrialdesign #designlovers #designinspiration #innovative #product #moderndesign #homedecor #interior4all #interior123 #furniture #villa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
 </a:t>
                      </a:r>
                      <a:r>
                        <a:rPr kumimoji="0" lang="en-US" altLang="ko-KR"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summer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https://www.instagram.com/p/B0BvvRJlUcS/media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10200</a:t>
                      </a:r>
                    </a:p>
                  </a:txBody>
                  <a:tcPr/>
                </a:tc>
                <a:extLst>
                  <a:ext uri="{0D108BD9-81ED-4DB2-BD59-A6C34878D82A}">
                    <a16:rowId xmlns:a16="http://schemas.microsoft.com/office/drawing/2014/main" val="35948374"/>
                  </a:ext>
                </a:extLst>
              </a:tr>
            </a:tbl>
          </a:graphicData>
        </a:graphic>
      </p:graphicFrame>
      <p:sp>
        <p:nvSpPr>
          <p:cNvPr id="4" name="Text Placeholder 3">
            <a:extLst>
              <a:ext uri="{FF2B5EF4-FFF2-40B4-BE49-F238E27FC236}">
                <a16:creationId xmlns:a16="http://schemas.microsoft.com/office/drawing/2014/main" id="{7F51E310-93F6-43BA-8C14-A44A5575C201}"/>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2417038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931F3-3CF5-4345-8409-57864AFBB245}"/>
              </a:ext>
            </a:extLst>
          </p:cNvPr>
          <p:cNvSpPr>
            <a:spLocks noGrp="1"/>
          </p:cNvSpPr>
          <p:nvPr>
            <p:ph type="title"/>
          </p:nvPr>
        </p:nvSpPr>
        <p:spPr/>
        <p:txBody>
          <a:bodyPr/>
          <a:lstStyle/>
          <a:p>
            <a:r>
              <a:rPr lang="en-US"/>
              <a:t>Instagram Posts Table | All Gira Profiles - 14 of 26</a:t>
            </a:r>
          </a:p>
        </p:txBody>
      </p:sp>
      <p:graphicFrame>
        <p:nvGraphicFramePr>
          <p:cNvPr id="5" name="Table Placeholder 4">
            <a:extLst>
              <a:ext uri="{FF2B5EF4-FFF2-40B4-BE49-F238E27FC236}">
                <a16:creationId xmlns:a16="http://schemas.microsoft.com/office/drawing/2014/main" id="{16BAC02E-7D91-4B50-B13D-7937490E02D7}"/>
              </a:ext>
            </a:extLst>
          </p:cNvPr>
          <p:cNvGraphicFramePr>
            <a:graphicFrameLocks noGrp="1"/>
          </p:cNvGraphicFramePr>
          <p:nvPr>
            <p:ph type="tbl" sz="quarter" idx="13"/>
            <p:extLst>
              <p:ext uri="{D42A27DB-BD31-4B8C-83A1-F6EECF244321}">
                <p14:modId xmlns:p14="http://schemas.microsoft.com/office/powerpoint/2010/main" val="132885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69466901"/>
                    </a:ext>
                  </a:extLst>
                </a:gridCol>
                <a:gridCol w="1234439">
                  <a:extLst>
                    <a:ext uri="{9D8B030D-6E8A-4147-A177-3AD203B41FA5}">
                      <a16:colId xmlns:a16="http://schemas.microsoft.com/office/drawing/2014/main" val="1454417853"/>
                    </a:ext>
                  </a:extLst>
                </a:gridCol>
                <a:gridCol w="576072">
                  <a:extLst>
                    <a:ext uri="{9D8B030D-6E8A-4147-A177-3AD203B41FA5}">
                      <a16:colId xmlns:a16="http://schemas.microsoft.com/office/drawing/2014/main" val="2992969335"/>
                    </a:ext>
                  </a:extLst>
                </a:gridCol>
                <a:gridCol w="576072">
                  <a:extLst>
                    <a:ext uri="{9D8B030D-6E8A-4147-A177-3AD203B41FA5}">
                      <a16:colId xmlns:a16="http://schemas.microsoft.com/office/drawing/2014/main" val="4279493997"/>
                    </a:ext>
                  </a:extLst>
                </a:gridCol>
                <a:gridCol w="576072">
                  <a:extLst>
                    <a:ext uri="{9D8B030D-6E8A-4147-A177-3AD203B41FA5}">
                      <a16:colId xmlns:a16="http://schemas.microsoft.com/office/drawing/2014/main" val="344216323"/>
                    </a:ext>
                  </a:extLst>
                </a:gridCol>
                <a:gridCol w="576072">
                  <a:extLst>
                    <a:ext uri="{9D8B030D-6E8A-4147-A177-3AD203B41FA5}">
                      <a16:colId xmlns:a16="http://schemas.microsoft.com/office/drawing/2014/main" val="265120380"/>
                    </a:ext>
                  </a:extLst>
                </a:gridCol>
                <a:gridCol w="576072">
                  <a:extLst>
                    <a:ext uri="{9D8B030D-6E8A-4147-A177-3AD203B41FA5}">
                      <a16:colId xmlns:a16="http://schemas.microsoft.com/office/drawing/2014/main" val="515459453"/>
                    </a:ext>
                  </a:extLst>
                </a:gridCol>
                <a:gridCol w="576072">
                  <a:extLst>
                    <a:ext uri="{9D8B030D-6E8A-4147-A177-3AD203B41FA5}">
                      <a16:colId xmlns:a16="http://schemas.microsoft.com/office/drawing/2014/main" val="2198956565"/>
                    </a:ext>
                  </a:extLst>
                </a:gridCol>
                <a:gridCol w="576072">
                  <a:extLst>
                    <a:ext uri="{9D8B030D-6E8A-4147-A177-3AD203B41FA5}">
                      <a16:colId xmlns:a16="http://schemas.microsoft.com/office/drawing/2014/main" val="3278666515"/>
                    </a:ext>
                  </a:extLst>
                </a:gridCol>
                <a:gridCol w="576072">
                  <a:extLst>
                    <a:ext uri="{9D8B030D-6E8A-4147-A177-3AD203B41FA5}">
                      <a16:colId xmlns:a16="http://schemas.microsoft.com/office/drawing/2014/main" val="3932670670"/>
                    </a:ext>
                  </a:extLst>
                </a:gridCol>
                <a:gridCol w="576072">
                  <a:extLst>
                    <a:ext uri="{9D8B030D-6E8A-4147-A177-3AD203B41FA5}">
                      <a16:colId xmlns:a16="http://schemas.microsoft.com/office/drawing/2014/main" val="70154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897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- 2019-07-16 18:00:50</a:t>
                      </a:r>
                      <a:r>
                        <a:rPr kumimoji="0" lang="en-US" sz="1000" b="0" i="0" u="none" strike="noStrike" kern="1200" cap="none" spc="0" normalizeH="0" baseline="0" noProof="0">
                          <a:ln>
                            <a:noFill/>
                          </a:ln>
                          <a:solidFill>
                            <a:prstClr val="black"/>
                          </a:solidFill>
                          <a:effectLst/>
                          <a:uLnTx/>
                          <a:uFillTx/>
                          <a:latin typeface="+mn-lt"/>
                          <a:ea typeface="+mn-ea"/>
                          <a:cs typeface="+mn-cs"/>
                        </a:rPr>
                        <a:t>
 🖤Unsere neue Gira Wohnstation AP7 eignet sich nicht nur für Dein Zuhause perfekt, sondern ist auch das Highlight jedes Büros. Mehr dazu im Link in der Bio. ⁠
⁠
Our new Gira AP7 home station is not only perfect for your home, but is also the highlight of any office. Find out more by clicking the link in bio.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https://www.instagram.com/p/Bz_Kc9HFIEb/media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a:t>
                      </a:r>
                    </a:p>
                  </a:txBody>
                  <a:tcPr/>
                </a:tc>
                <a:extLst>
                  <a:ext uri="{0D108BD9-81ED-4DB2-BD59-A6C34878D82A}">
                    <a16:rowId xmlns:a16="http://schemas.microsoft.com/office/drawing/2014/main" val="3892798313"/>
                  </a:ext>
                </a:extLst>
              </a:tr>
            </a:tbl>
          </a:graphicData>
        </a:graphic>
      </p:graphicFrame>
      <p:sp>
        <p:nvSpPr>
          <p:cNvPr id="4" name="Text Placeholder 3">
            <a:extLst>
              <a:ext uri="{FF2B5EF4-FFF2-40B4-BE49-F238E27FC236}">
                <a16:creationId xmlns:a16="http://schemas.microsoft.com/office/drawing/2014/main" id="{1EF4E6E7-EB99-4D88-8BD2-34D0162F7F34}"/>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2076136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5A66F-61A6-4311-BB04-B09C94B013E8}"/>
              </a:ext>
            </a:extLst>
          </p:cNvPr>
          <p:cNvSpPr>
            <a:spLocks noGrp="1"/>
          </p:cNvSpPr>
          <p:nvPr>
            <p:ph type="title"/>
          </p:nvPr>
        </p:nvSpPr>
        <p:spPr/>
        <p:txBody>
          <a:bodyPr/>
          <a:lstStyle/>
          <a:p>
            <a:r>
              <a:rPr lang="en-US"/>
              <a:t>Instagram Posts Table | All Gira Profiles - 15 of 26</a:t>
            </a:r>
          </a:p>
        </p:txBody>
      </p:sp>
      <p:graphicFrame>
        <p:nvGraphicFramePr>
          <p:cNvPr id="5" name="Table Placeholder 4">
            <a:extLst>
              <a:ext uri="{FF2B5EF4-FFF2-40B4-BE49-F238E27FC236}">
                <a16:creationId xmlns:a16="http://schemas.microsoft.com/office/drawing/2014/main" id="{EFB927CA-E68C-452D-80CA-B6DDF9F73D45}"/>
              </a:ext>
            </a:extLst>
          </p:cNvPr>
          <p:cNvGraphicFramePr>
            <a:graphicFrameLocks noGrp="1"/>
          </p:cNvGraphicFramePr>
          <p:nvPr>
            <p:ph type="tbl" sz="quarter" idx="13"/>
            <p:extLst>
              <p:ext uri="{D42A27DB-BD31-4B8C-83A1-F6EECF244321}">
                <p14:modId xmlns:p14="http://schemas.microsoft.com/office/powerpoint/2010/main" val="121668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52769783"/>
                    </a:ext>
                  </a:extLst>
                </a:gridCol>
                <a:gridCol w="1234439">
                  <a:extLst>
                    <a:ext uri="{9D8B030D-6E8A-4147-A177-3AD203B41FA5}">
                      <a16:colId xmlns:a16="http://schemas.microsoft.com/office/drawing/2014/main" val="857233783"/>
                    </a:ext>
                  </a:extLst>
                </a:gridCol>
                <a:gridCol w="576072">
                  <a:extLst>
                    <a:ext uri="{9D8B030D-6E8A-4147-A177-3AD203B41FA5}">
                      <a16:colId xmlns:a16="http://schemas.microsoft.com/office/drawing/2014/main" val="1474760745"/>
                    </a:ext>
                  </a:extLst>
                </a:gridCol>
                <a:gridCol w="576072">
                  <a:extLst>
                    <a:ext uri="{9D8B030D-6E8A-4147-A177-3AD203B41FA5}">
                      <a16:colId xmlns:a16="http://schemas.microsoft.com/office/drawing/2014/main" val="4174845885"/>
                    </a:ext>
                  </a:extLst>
                </a:gridCol>
                <a:gridCol w="576072">
                  <a:extLst>
                    <a:ext uri="{9D8B030D-6E8A-4147-A177-3AD203B41FA5}">
                      <a16:colId xmlns:a16="http://schemas.microsoft.com/office/drawing/2014/main" val="3930863350"/>
                    </a:ext>
                  </a:extLst>
                </a:gridCol>
                <a:gridCol w="576072">
                  <a:extLst>
                    <a:ext uri="{9D8B030D-6E8A-4147-A177-3AD203B41FA5}">
                      <a16:colId xmlns:a16="http://schemas.microsoft.com/office/drawing/2014/main" val="1978009380"/>
                    </a:ext>
                  </a:extLst>
                </a:gridCol>
                <a:gridCol w="576072">
                  <a:extLst>
                    <a:ext uri="{9D8B030D-6E8A-4147-A177-3AD203B41FA5}">
                      <a16:colId xmlns:a16="http://schemas.microsoft.com/office/drawing/2014/main" val="3840423037"/>
                    </a:ext>
                  </a:extLst>
                </a:gridCol>
                <a:gridCol w="576072">
                  <a:extLst>
                    <a:ext uri="{9D8B030D-6E8A-4147-A177-3AD203B41FA5}">
                      <a16:colId xmlns:a16="http://schemas.microsoft.com/office/drawing/2014/main" val="679807566"/>
                    </a:ext>
                  </a:extLst>
                </a:gridCol>
                <a:gridCol w="576072">
                  <a:extLst>
                    <a:ext uri="{9D8B030D-6E8A-4147-A177-3AD203B41FA5}">
                      <a16:colId xmlns:a16="http://schemas.microsoft.com/office/drawing/2014/main" val="2654546480"/>
                    </a:ext>
                  </a:extLst>
                </a:gridCol>
                <a:gridCol w="576072">
                  <a:extLst>
                    <a:ext uri="{9D8B030D-6E8A-4147-A177-3AD203B41FA5}">
                      <a16:colId xmlns:a16="http://schemas.microsoft.com/office/drawing/2014/main" val="1925506274"/>
                    </a:ext>
                  </a:extLst>
                </a:gridCol>
                <a:gridCol w="576072">
                  <a:extLst>
                    <a:ext uri="{9D8B030D-6E8A-4147-A177-3AD203B41FA5}">
                      <a16:colId xmlns:a16="http://schemas.microsoft.com/office/drawing/2014/main" val="3611403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5520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- 2019-07-15 14:10:07</a:t>
                      </a:r>
                      <a:r>
                        <a:rPr kumimoji="0" lang="en-US" sz="1000" b="0" i="0" u="none" strike="noStrike" kern="1200" cap="none" spc="0" normalizeH="0" baseline="0" noProof="0">
                          <a:ln>
                            <a:noFill/>
                          </a:ln>
                          <a:solidFill>
                            <a:prstClr val="black"/>
                          </a:solidFill>
                          <a:effectLst/>
                          <a:uLnTx/>
                          <a:uFillTx/>
                          <a:latin typeface="+mn-lt"/>
                          <a:ea typeface="+mn-ea"/>
                          <a:cs typeface="+mn-cs"/>
                        </a:rPr>
                        <a:t>
 🕵️Die klare Form dieses Gira Produktes wird auf ansprechende Weise mit hochwertigem Glas kombiniert. Wer kann erkennen, um welches Produkt es sich handelt? Weitere Informationen können im Link in der Bio gefunden werden. ⁠
⁠
The clear shape of this Gira product is combined with gleaming glass in an appealing way. Do you know, which product it is? 👉 Find out more in the link in bio.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https://www.instagram.com/p/Bz8LQRODBQF/media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6109</a:t>
                      </a:r>
                    </a:p>
                  </a:txBody>
                  <a:tcPr/>
                </a:tc>
                <a:extLst>
                  <a:ext uri="{0D108BD9-81ED-4DB2-BD59-A6C34878D82A}">
                    <a16:rowId xmlns:a16="http://schemas.microsoft.com/office/drawing/2014/main" val="1785847408"/>
                  </a:ext>
                </a:extLst>
              </a:tr>
            </a:tbl>
          </a:graphicData>
        </a:graphic>
      </p:graphicFrame>
      <p:sp>
        <p:nvSpPr>
          <p:cNvPr id="4" name="Text Placeholder 3">
            <a:extLst>
              <a:ext uri="{FF2B5EF4-FFF2-40B4-BE49-F238E27FC236}">
                <a16:creationId xmlns:a16="http://schemas.microsoft.com/office/drawing/2014/main" id="{17C1342B-4900-415B-A185-99889BE0B5B0}"/>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2354891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247A9-B046-4DB8-BC7E-744D412505CB}"/>
              </a:ext>
            </a:extLst>
          </p:cNvPr>
          <p:cNvSpPr>
            <a:spLocks noGrp="1"/>
          </p:cNvSpPr>
          <p:nvPr>
            <p:ph type="title"/>
          </p:nvPr>
        </p:nvSpPr>
        <p:spPr/>
        <p:txBody>
          <a:bodyPr/>
          <a:lstStyle/>
          <a:p>
            <a:r>
              <a:rPr lang="en-US"/>
              <a:t>Instagram Posts Table | All Gira Profiles - 16 of 26</a:t>
            </a:r>
          </a:p>
        </p:txBody>
      </p:sp>
      <p:graphicFrame>
        <p:nvGraphicFramePr>
          <p:cNvPr id="5" name="Table Placeholder 4">
            <a:extLst>
              <a:ext uri="{FF2B5EF4-FFF2-40B4-BE49-F238E27FC236}">
                <a16:creationId xmlns:a16="http://schemas.microsoft.com/office/drawing/2014/main" id="{11A49628-42AE-46C6-AF6E-08110B4A2EEC}"/>
              </a:ext>
            </a:extLst>
          </p:cNvPr>
          <p:cNvGraphicFramePr>
            <a:graphicFrameLocks noGrp="1"/>
          </p:cNvGraphicFramePr>
          <p:nvPr>
            <p:ph type="tbl" sz="quarter" idx="13"/>
            <p:extLst>
              <p:ext uri="{D42A27DB-BD31-4B8C-83A1-F6EECF244321}">
                <p14:modId xmlns:p14="http://schemas.microsoft.com/office/powerpoint/2010/main" val="1011908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66423758"/>
                    </a:ext>
                  </a:extLst>
                </a:gridCol>
                <a:gridCol w="1234439">
                  <a:extLst>
                    <a:ext uri="{9D8B030D-6E8A-4147-A177-3AD203B41FA5}">
                      <a16:colId xmlns:a16="http://schemas.microsoft.com/office/drawing/2014/main" val="1207747890"/>
                    </a:ext>
                  </a:extLst>
                </a:gridCol>
                <a:gridCol w="576072">
                  <a:extLst>
                    <a:ext uri="{9D8B030D-6E8A-4147-A177-3AD203B41FA5}">
                      <a16:colId xmlns:a16="http://schemas.microsoft.com/office/drawing/2014/main" val="2438305473"/>
                    </a:ext>
                  </a:extLst>
                </a:gridCol>
                <a:gridCol w="576072">
                  <a:extLst>
                    <a:ext uri="{9D8B030D-6E8A-4147-A177-3AD203B41FA5}">
                      <a16:colId xmlns:a16="http://schemas.microsoft.com/office/drawing/2014/main" val="3860604735"/>
                    </a:ext>
                  </a:extLst>
                </a:gridCol>
                <a:gridCol w="576072">
                  <a:extLst>
                    <a:ext uri="{9D8B030D-6E8A-4147-A177-3AD203B41FA5}">
                      <a16:colId xmlns:a16="http://schemas.microsoft.com/office/drawing/2014/main" val="3088682979"/>
                    </a:ext>
                  </a:extLst>
                </a:gridCol>
                <a:gridCol w="576072">
                  <a:extLst>
                    <a:ext uri="{9D8B030D-6E8A-4147-A177-3AD203B41FA5}">
                      <a16:colId xmlns:a16="http://schemas.microsoft.com/office/drawing/2014/main" val="163486283"/>
                    </a:ext>
                  </a:extLst>
                </a:gridCol>
                <a:gridCol w="576072">
                  <a:extLst>
                    <a:ext uri="{9D8B030D-6E8A-4147-A177-3AD203B41FA5}">
                      <a16:colId xmlns:a16="http://schemas.microsoft.com/office/drawing/2014/main" val="1162783190"/>
                    </a:ext>
                  </a:extLst>
                </a:gridCol>
                <a:gridCol w="576072">
                  <a:extLst>
                    <a:ext uri="{9D8B030D-6E8A-4147-A177-3AD203B41FA5}">
                      <a16:colId xmlns:a16="http://schemas.microsoft.com/office/drawing/2014/main" val="842035879"/>
                    </a:ext>
                  </a:extLst>
                </a:gridCol>
                <a:gridCol w="576072">
                  <a:extLst>
                    <a:ext uri="{9D8B030D-6E8A-4147-A177-3AD203B41FA5}">
                      <a16:colId xmlns:a16="http://schemas.microsoft.com/office/drawing/2014/main" val="627596633"/>
                    </a:ext>
                  </a:extLst>
                </a:gridCol>
                <a:gridCol w="576072">
                  <a:extLst>
                    <a:ext uri="{9D8B030D-6E8A-4147-A177-3AD203B41FA5}">
                      <a16:colId xmlns:a16="http://schemas.microsoft.com/office/drawing/2014/main" val="1008948896"/>
                    </a:ext>
                  </a:extLst>
                </a:gridCol>
                <a:gridCol w="576072">
                  <a:extLst>
                    <a:ext uri="{9D8B030D-6E8A-4147-A177-3AD203B41FA5}">
                      <a16:colId xmlns:a16="http://schemas.microsoft.com/office/drawing/2014/main" val="974720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27325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- 2019-07-12 15:00:31</a:t>
                      </a:r>
                      <a:r>
                        <a:rPr kumimoji="0" lang="en-US" sz="1000" b="0" i="0" u="none" strike="noStrike" kern="1200" cap="none" spc="0" normalizeH="0" baseline="0" noProof="0">
                          <a:ln>
                            <a:noFill/>
                          </a:ln>
                          <a:solidFill>
                            <a:prstClr val="black"/>
                          </a:solidFill>
                          <a:effectLst/>
                          <a:uLnTx/>
                          <a:uFillTx/>
                          <a:latin typeface="+mn-lt"/>
                          <a:ea typeface="+mn-ea"/>
                          <a:cs typeface="+mn-cs"/>
                        </a:rPr>
                        <a:t>
 Leuchtende Lautsprecher und kabellose Wandschalter: Entdecke kreative Smart-Home-Ideen für Dein Zuhause. 👉 Link in der Bio ⁠
⁠
Shining speakers and wireless wall switches: Discover creative smart home ideas for your home. 👉 Link in bio ⁠
.⁠
.⁠
.⁠
.⁠
.⁠
#gpulse #lebenmitgira #girasmarthome #smartliving #smarthome #theweekoninstagram #diewocheaufinstagram #designlovers #designinspiration  #moderndesign #homedecor #interior4all #interior123 #furniture #interiør #myhome #homedesign #interiorstyling #interiordecor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altLang="ko-KR"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dezeen #architizer #archilovers #archidaily  #architexture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https://www.instagram.com/p/Bz0ioxjD2GN/media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8173</a:t>
                      </a:r>
                    </a:p>
                  </a:txBody>
                  <a:tcPr/>
                </a:tc>
                <a:extLst>
                  <a:ext uri="{0D108BD9-81ED-4DB2-BD59-A6C34878D82A}">
                    <a16:rowId xmlns:a16="http://schemas.microsoft.com/office/drawing/2014/main" val="2236620213"/>
                  </a:ext>
                </a:extLst>
              </a:tr>
            </a:tbl>
          </a:graphicData>
        </a:graphic>
      </p:graphicFrame>
      <p:sp>
        <p:nvSpPr>
          <p:cNvPr id="4" name="Text Placeholder 3">
            <a:extLst>
              <a:ext uri="{FF2B5EF4-FFF2-40B4-BE49-F238E27FC236}">
                <a16:creationId xmlns:a16="http://schemas.microsoft.com/office/drawing/2014/main" id="{8D59B085-E488-40A9-9586-47D5E6086CAF}"/>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4250173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49986-1A2C-48B8-85C3-41FFF6BC353F}"/>
              </a:ext>
            </a:extLst>
          </p:cNvPr>
          <p:cNvSpPr>
            <a:spLocks noGrp="1"/>
          </p:cNvSpPr>
          <p:nvPr>
            <p:ph type="title"/>
          </p:nvPr>
        </p:nvSpPr>
        <p:spPr/>
        <p:txBody>
          <a:bodyPr/>
          <a:lstStyle/>
          <a:p>
            <a:r>
              <a:rPr lang="en-US"/>
              <a:t>Instagram Posts Table | All Gira Profiles - 17 of 26</a:t>
            </a:r>
          </a:p>
        </p:txBody>
      </p:sp>
      <p:graphicFrame>
        <p:nvGraphicFramePr>
          <p:cNvPr id="5" name="Table Placeholder 4">
            <a:extLst>
              <a:ext uri="{FF2B5EF4-FFF2-40B4-BE49-F238E27FC236}">
                <a16:creationId xmlns:a16="http://schemas.microsoft.com/office/drawing/2014/main" id="{22469B23-5728-4B14-803E-520F528D4C19}"/>
              </a:ext>
            </a:extLst>
          </p:cNvPr>
          <p:cNvGraphicFramePr>
            <a:graphicFrameLocks noGrp="1"/>
          </p:cNvGraphicFramePr>
          <p:nvPr>
            <p:ph type="tbl" sz="quarter" idx="13"/>
            <p:extLst>
              <p:ext uri="{D42A27DB-BD31-4B8C-83A1-F6EECF244321}">
                <p14:modId xmlns:p14="http://schemas.microsoft.com/office/powerpoint/2010/main" val="11156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1599113"/>
                    </a:ext>
                  </a:extLst>
                </a:gridCol>
                <a:gridCol w="1234439">
                  <a:extLst>
                    <a:ext uri="{9D8B030D-6E8A-4147-A177-3AD203B41FA5}">
                      <a16:colId xmlns:a16="http://schemas.microsoft.com/office/drawing/2014/main" val="846586564"/>
                    </a:ext>
                  </a:extLst>
                </a:gridCol>
                <a:gridCol w="576072">
                  <a:extLst>
                    <a:ext uri="{9D8B030D-6E8A-4147-A177-3AD203B41FA5}">
                      <a16:colId xmlns:a16="http://schemas.microsoft.com/office/drawing/2014/main" val="618964687"/>
                    </a:ext>
                  </a:extLst>
                </a:gridCol>
                <a:gridCol w="576072">
                  <a:extLst>
                    <a:ext uri="{9D8B030D-6E8A-4147-A177-3AD203B41FA5}">
                      <a16:colId xmlns:a16="http://schemas.microsoft.com/office/drawing/2014/main" val="937201143"/>
                    </a:ext>
                  </a:extLst>
                </a:gridCol>
                <a:gridCol w="576072">
                  <a:extLst>
                    <a:ext uri="{9D8B030D-6E8A-4147-A177-3AD203B41FA5}">
                      <a16:colId xmlns:a16="http://schemas.microsoft.com/office/drawing/2014/main" val="1487073628"/>
                    </a:ext>
                  </a:extLst>
                </a:gridCol>
                <a:gridCol w="576072">
                  <a:extLst>
                    <a:ext uri="{9D8B030D-6E8A-4147-A177-3AD203B41FA5}">
                      <a16:colId xmlns:a16="http://schemas.microsoft.com/office/drawing/2014/main" val="3752370567"/>
                    </a:ext>
                  </a:extLst>
                </a:gridCol>
                <a:gridCol w="576072">
                  <a:extLst>
                    <a:ext uri="{9D8B030D-6E8A-4147-A177-3AD203B41FA5}">
                      <a16:colId xmlns:a16="http://schemas.microsoft.com/office/drawing/2014/main" val="2781079994"/>
                    </a:ext>
                  </a:extLst>
                </a:gridCol>
                <a:gridCol w="576072">
                  <a:extLst>
                    <a:ext uri="{9D8B030D-6E8A-4147-A177-3AD203B41FA5}">
                      <a16:colId xmlns:a16="http://schemas.microsoft.com/office/drawing/2014/main" val="675437858"/>
                    </a:ext>
                  </a:extLst>
                </a:gridCol>
                <a:gridCol w="576072">
                  <a:extLst>
                    <a:ext uri="{9D8B030D-6E8A-4147-A177-3AD203B41FA5}">
                      <a16:colId xmlns:a16="http://schemas.microsoft.com/office/drawing/2014/main" val="2394131545"/>
                    </a:ext>
                  </a:extLst>
                </a:gridCol>
                <a:gridCol w="576072">
                  <a:extLst>
                    <a:ext uri="{9D8B030D-6E8A-4147-A177-3AD203B41FA5}">
                      <a16:colId xmlns:a16="http://schemas.microsoft.com/office/drawing/2014/main" val="4161870552"/>
                    </a:ext>
                  </a:extLst>
                </a:gridCol>
                <a:gridCol w="576072">
                  <a:extLst>
                    <a:ext uri="{9D8B030D-6E8A-4147-A177-3AD203B41FA5}">
                      <a16:colId xmlns:a16="http://schemas.microsoft.com/office/drawing/2014/main" val="132153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7014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- 2019-07-11 15:05:10</a:t>
                      </a:r>
                      <a:r>
                        <a:rPr kumimoji="0" lang="en-US" sz="1000" b="0" i="0" u="none" strike="noStrike" kern="1200" cap="none" spc="0" normalizeH="0" baseline="0" noProof="0">
                          <a:ln>
                            <a:noFill/>
                          </a:ln>
                          <a:solidFill>
                            <a:prstClr val="black"/>
                          </a:solidFill>
                          <a:effectLst/>
                          <a:uLnTx/>
                          <a:uFillTx/>
                          <a:latin typeface="+mn-lt"/>
                          <a:ea typeface="+mn-ea"/>
                          <a:cs typeface="+mn-cs"/>
                        </a:rPr>
                        <a:t>
 Die Zukunft ist elektrisch. 🔋 Bei uns in Radevormwald können Besucher ihr E-Auto bequem aufladen. ⚡😃 ⁠
⁠
The future is electric. 🔋 Here in Radevormwald, visitors can conveniently recharge their electric cars. ⚡😃 ⁠
.⁠
.⁠
.⁠
.⁠
.⁠
#throwbackthursday #112jahregira #112yearsofgira #girasmarthome #giralifestyle #giradesign #hightech #productdesign #madeingermany #designlovers #automation #theweekoninstagram #diewocheaufinstagram #homedecor #germaninteriorbloggers #einrichtung #wohnideen #interiordetails #interiordesign #internetofthings #smartgadgets #smartliving #howtolive #besmarter #homesweethome #livethelittlethings #homeinspiration #gadgets #technology #electronics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https://www.instagram.com/p/Bzx-X5-j4WX/media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8216</a:t>
                      </a:r>
                    </a:p>
                  </a:txBody>
                  <a:tcPr/>
                </a:tc>
                <a:extLst>
                  <a:ext uri="{0D108BD9-81ED-4DB2-BD59-A6C34878D82A}">
                    <a16:rowId xmlns:a16="http://schemas.microsoft.com/office/drawing/2014/main" val="2061348817"/>
                  </a:ext>
                </a:extLst>
              </a:tr>
            </a:tbl>
          </a:graphicData>
        </a:graphic>
      </p:graphicFrame>
      <p:sp>
        <p:nvSpPr>
          <p:cNvPr id="4" name="Text Placeholder 3">
            <a:extLst>
              <a:ext uri="{FF2B5EF4-FFF2-40B4-BE49-F238E27FC236}">
                <a16:creationId xmlns:a16="http://schemas.microsoft.com/office/drawing/2014/main" id="{06F0F559-D5D8-42E8-9B42-FF7900629782}"/>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3750401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EE562-5BCF-4F0D-8F98-18D80E46FF0F}"/>
              </a:ext>
            </a:extLst>
          </p:cNvPr>
          <p:cNvSpPr>
            <a:spLocks noGrp="1"/>
          </p:cNvSpPr>
          <p:nvPr>
            <p:ph type="title"/>
          </p:nvPr>
        </p:nvSpPr>
        <p:spPr/>
        <p:txBody>
          <a:bodyPr/>
          <a:lstStyle/>
          <a:p>
            <a:r>
              <a:rPr lang="en-US"/>
              <a:t>Instagram Posts Table | All Gira Profiles - 18 of 26</a:t>
            </a:r>
          </a:p>
        </p:txBody>
      </p:sp>
      <p:graphicFrame>
        <p:nvGraphicFramePr>
          <p:cNvPr id="5" name="Table Placeholder 4">
            <a:extLst>
              <a:ext uri="{FF2B5EF4-FFF2-40B4-BE49-F238E27FC236}">
                <a16:creationId xmlns:a16="http://schemas.microsoft.com/office/drawing/2014/main" id="{AEC218E2-42D6-4E0D-AE44-D069D34A9984}"/>
              </a:ext>
            </a:extLst>
          </p:cNvPr>
          <p:cNvGraphicFramePr>
            <a:graphicFrameLocks noGrp="1"/>
          </p:cNvGraphicFramePr>
          <p:nvPr>
            <p:ph type="tbl" sz="quarter" idx="13"/>
            <p:extLst>
              <p:ext uri="{D42A27DB-BD31-4B8C-83A1-F6EECF244321}">
                <p14:modId xmlns:p14="http://schemas.microsoft.com/office/powerpoint/2010/main" val="236224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71429874"/>
                    </a:ext>
                  </a:extLst>
                </a:gridCol>
                <a:gridCol w="1234439">
                  <a:extLst>
                    <a:ext uri="{9D8B030D-6E8A-4147-A177-3AD203B41FA5}">
                      <a16:colId xmlns:a16="http://schemas.microsoft.com/office/drawing/2014/main" val="1595227452"/>
                    </a:ext>
                  </a:extLst>
                </a:gridCol>
                <a:gridCol w="576072">
                  <a:extLst>
                    <a:ext uri="{9D8B030D-6E8A-4147-A177-3AD203B41FA5}">
                      <a16:colId xmlns:a16="http://schemas.microsoft.com/office/drawing/2014/main" val="3239599163"/>
                    </a:ext>
                  </a:extLst>
                </a:gridCol>
                <a:gridCol w="576072">
                  <a:extLst>
                    <a:ext uri="{9D8B030D-6E8A-4147-A177-3AD203B41FA5}">
                      <a16:colId xmlns:a16="http://schemas.microsoft.com/office/drawing/2014/main" val="3523274056"/>
                    </a:ext>
                  </a:extLst>
                </a:gridCol>
                <a:gridCol w="576072">
                  <a:extLst>
                    <a:ext uri="{9D8B030D-6E8A-4147-A177-3AD203B41FA5}">
                      <a16:colId xmlns:a16="http://schemas.microsoft.com/office/drawing/2014/main" val="2302793071"/>
                    </a:ext>
                  </a:extLst>
                </a:gridCol>
                <a:gridCol w="576072">
                  <a:extLst>
                    <a:ext uri="{9D8B030D-6E8A-4147-A177-3AD203B41FA5}">
                      <a16:colId xmlns:a16="http://schemas.microsoft.com/office/drawing/2014/main" val="4244144181"/>
                    </a:ext>
                  </a:extLst>
                </a:gridCol>
                <a:gridCol w="576072">
                  <a:extLst>
                    <a:ext uri="{9D8B030D-6E8A-4147-A177-3AD203B41FA5}">
                      <a16:colId xmlns:a16="http://schemas.microsoft.com/office/drawing/2014/main" val="2457633847"/>
                    </a:ext>
                  </a:extLst>
                </a:gridCol>
                <a:gridCol w="576072">
                  <a:extLst>
                    <a:ext uri="{9D8B030D-6E8A-4147-A177-3AD203B41FA5}">
                      <a16:colId xmlns:a16="http://schemas.microsoft.com/office/drawing/2014/main" val="1241379592"/>
                    </a:ext>
                  </a:extLst>
                </a:gridCol>
                <a:gridCol w="576072">
                  <a:extLst>
                    <a:ext uri="{9D8B030D-6E8A-4147-A177-3AD203B41FA5}">
                      <a16:colId xmlns:a16="http://schemas.microsoft.com/office/drawing/2014/main" val="2511597664"/>
                    </a:ext>
                  </a:extLst>
                </a:gridCol>
                <a:gridCol w="576072">
                  <a:extLst>
                    <a:ext uri="{9D8B030D-6E8A-4147-A177-3AD203B41FA5}">
                      <a16:colId xmlns:a16="http://schemas.microsoft.com/office/drawing/2014/main" val="4197241671"/>
                    </a:ext>
                  </a:extLst>
                </a:gridCol>
                <a:gridCol w="576072">
                  <a:extLst>
                    <a:ext uri="{9D8B030D-6E8A-4147-A177-3AD203B41FA5}">
                      <a16:colId xmlns:a16="http://schemas.microsoft.com/office/drawing/2014/main" val="336100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1760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- 2019-07-10 15:05:02</a:t>
                      </a:r>
                      <a:r>
                        <a:rPr kumimoji="0" lang="en-US" sz="1000" b="0" i="0" u="none" strike="noStrike" kern="1200" cap="none" spc="0" normalizeH="0" baseline="0" noProof="0">
                          <a:ln>
                            <a:noFill/>
                          </a:ln>
                          <a:solidFill>
                            <a:prstClr val="black"/>
                          </a:solidFill>
                          <a:effectLst/>
                          <a:uLnTx/>
                          <a:uFillTx/>
                          <a:latin typeface="+mn-lt"/>
                          <a:ea typeface="+mn-ea"/>
                          <a:cs typeface="+mn-cs"/>
                        </a:rPr>
                        <a:t>
 Vorher: Heu und Stroh 🌾 Nachher: Modernes Smart Home ✔️ Dieses Paar hat aus einer Scheune ein zukunftssicheres Zuhause gemacht. 👉 Link in der Bio ⁠
⁠
Before: Hay and straw 🌾 After: A modern Smart Home ✔️ This couple turned a barn into a future-proof house. 👉 Link in bio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https://www.instagram.com/p/BzvZkFLjMBM/media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7420</a:t>
                      </a:r>
                    </a:p>
                  </a:txBody>
                  <a:tcPr/>
                </a:tc>
                <a:extLst>
                  <a:ext uri="{0D108BD9-81ED-4DB2-BD59-A6C34878D82A}">
                    <a16:rowId xmlns:a16="http://schemas.microsoft.com/office/drawing/2014/main" val="2611707182"/>
                  </a:ext>
                </a:extLst>
              </a:tr>
            </a:tbl>
          </a:graphicData>
        </a:graphic>
      </p:graphicFrame>
      <p:sp>
        <p:nvSpPr>
          <p:cNvPr id="4" name="Text Placeholder 3">
            <a:extLst>
              <a:ext uri="{FF2B5EF4-FFF2-40B4-BE49-F238E27FC236}">
                <a16:creationId xmlns:a16="http://schemas.microsoft.com/office/drawing/2014/main" id="{8237115C-DA0B-4BF6-ACBC-42A3F63D3B07}"/>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2983322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FD72F-F8EF-49F3-B729-5E7FC2C1CBEF}"/>
              </a:ext>
            </a:extLst>
          </p:cNvPr>
          <p:cNvSpPr>
            <a:spLocks noGrp="1"/>
          </p:cNvSpPr>
          <p:nvPr>
            <p:ph type="title"/>
          </p:nvPr>
        </p:nvSpPr>
        <p:spPr/>
        <p:txBody>
          <a:bodyPr/>
          <a:lstStyle/>
          <a:p>
            <a:r>
              <a:rPr lang="en-US"/>
              <a:t>Instagram Posts Table | All Gira Profiles - 19 of 26</a:t>
            </a:r>
          </a:p>
        </p:txBody>
      </p:sp>
      <p:graphicFrame>
        <p:nvGraphicFramePr>
          <p:cNvPr id="5" name="Table Placeholder 4">
            <a:extLst>
              <a:ext uri="{FF2B5EF4-FFF2-40B4-BE49-F238E27FC236}">
                <a16:creationId xmlns:a16="http://schemas.microsoft.com/office/drawing/2014/main" id="{13B3238F-5DF4-4FDE-A95C-E8CB5C20496E}"/>
              </a:ext>
            </a:extLst>
          </p:cNvPr>
          <p:cNvGraphicFramePr>
            <a:graphicFrameLocks noGrp="1"/>
          </p:cNvGraphicFramePr>
          <p:nvPr>
            <p:ph type="tbl" sz="quarter" idx="13"/>
            <p:extLst>
              <p:ext uri="{D42A27DB-BD31-4B8C-83A1-F6EECF244321}">
                <p14:modId xmlns:p14="http://schemas.microsoft.com/office/powerpoint/2010/main" val="102341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2659850"/>
                    </a:ext>
                  </a:extLst>
                </a:gridCol>
                <a:gridCol w="1234439">
                  <a:extLst>
                    <a:ext uri="{9D8B030D-6E8A-4147-A177-3AD203B41FA5}">
                      <a16:colId xmlns:a16="http://schemas.microsoft.com/office/drawing/2014/main" val="1188054693"/>
                    </a:ext>
                  </a:extLst>
                </a:gridCol>
                <a:gridCol w="576072">
                  <a:extLst>
                    <a:ext uri="{9D8B030D-6E8A-4147-A177-3AD203B41FA5}">
                      <a16:colId xmlns:a16="http://schemas.microsoft.com/office/drawing/2014/main" val="1346489834"/>
                    </a:ext>
                  </a:extLst>
                </a:gridCol>
                <a:gridCol w="576072">
                  <a:extLst>
                    <a:ext uri="{9D8B030D-6E8A-4147-A177-3AD203B41FA5}">
                      <a16:colId xmlns:a16="http://schemas.microsoft.com/office/drawing/2014/main" val="263480608"/>
                    </a:ext>
                  </a:extLst>
                </a:gridCol>
                <a:gridCol w="576072">
                  <a:extLst>
                    <a:ext uri="{9D8B030D-6E8A-4147-A177-3AD203B41FA5}">
                      <a16:colId xmlns:a16="http://schemas.microsoft.com/office/drawing/2014/main" val="1306932719"/>
                    </a:ext>
                  </a:extLst>
                </a:gridCol>
                <a:gridCol w="576072">
                  <a:extLst>
                    <a:ext uri="{9D8B030D-6E8A-4147-A177-3AD203B41FA5}">
                      <a16:colId xmlns:a16="http://schemas.microsoft.com/office/drawing/2014/main" val="4141550686"/>
                    </a:ext>
                  </a:extLst>
                </a:gridCol>
                <a:gridCol w="576072">
                  <a:extLst>
                    <a:ext uri="{9D8B030D-6E8A-4147-A177-3AD203B41FA5}">
                      <a16:colId xmlns:a16="http://schemas.microsoft.com/office/drawing/2014/main" val="4044565126"/>
                    </a:ext>
                  </a:extLst>
                </a:gridCol>
                <a:gridCol w="576072">
                  <a:extLst>
                    <a:ext uri="{9D8B030D-6E8A-4147-A177-3AD203B41FA5}">
                      <a16:colId xmlns:a16="http://schemas.microsoft.com/office/drawing/2014/main" val="3662277262"/>
                    </a:ext>
                  </a:extLst>
                </a:gridCol>
                <a:gridCol w="576072">
                  <a:extLst>
                    <a:ext uri="{9D8B030D-6E8A-4147-A177-3AD203B41FA5}">
                      <a16:colId xmlns:a16="http://schemas.microsoft.com/office/drawing/2014/main" val="1951433115"/>
                    </a:ext>
                  </a:extLst>
                </a:gridCol>
                <a:gridCol w="576072">
                  <a:extLst>
                    <a:ext uri="{9D8B030D-6E8A-4147-A177-3AD203B41FA5}">
                      <a16:colId xmlns:a16="http://schemas.microsoft.com/office/drawing/2014/main" val="2214791954"/>
                    </a:ext>
                  </a:extLst>
                </a:gridCol>
                <a:gridCol w="576072">
                  <a:extLst>
                    <a:ext uri="{9D8B030D-6E8A-4147-A177-3AD203B41FA5}">
                      <a16:colId xmlns:a16="http://schemas.microsoft.com/office/drawing/2014/main" val="2449947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9688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- 2019-07-09 15:00:38</a:t>
                      </a:r>
                      <a:r>
                        <a:rPr kumimoji="0" lang="en-US" sz="1000" b="0" i="0" u="none" strike="noStrike" kern="1200" cap="none" spc="0" normalizeH="0" baseline="0" noProof="0">
                          <a:ln>
                            <a:noFill/>
                          </a:ln>
                          <a:solidFill>
                            <a:prstClr val="black"/>
                          </a:solidFill>
                          <a:effectLst/>
                          <a:uLnTx/>
                          <a:uFillTx/>
                          <a:latin typeface="+mn-lt"/>
                          <a:ea typeface="+mn-ea"/>
                          <a:cs typeface="+mn-cs"/>
                        </a:rPr>
                        <a:t>
 Modernes Design ✔️ Einfach austauschbar ✔️ Gira Plug &amp; Light ist die Zukunft der Innenraumbeleuchtung. 💡 ⁠
👉 Link in der Bio ⁠
⁠
Modern design ✔️ Easily exchangable ✔️ Gira Plug &amp; Light is the future of interior lighting. 💡 ⁠
👉 Link in bio ⁠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https://www.instagram.com/p/Bzs0RASgcO6/media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a:t>
                      </a:r>
                    </a:p>
                  </a:txBody>
                  <a:tcPr/>
                </a:tc>
                <a:extLst>
                  <a:ext uri="{0D108BD9-81ED-4DB2-BD59-A6C34878D82A}">
                    <a16:rowId xmlns:a16="http://schemas.microsoft.com/office/drawing/2014/main" val="3397509844"/>
                  </a:ext>
                </a:extLst>
              </a:tr>
            </a:tbl>
          </a:graphicData>
        </a:graphic>
      </p:graphicFrame>
      <p:sp>
        <p:nvSpPr>
          <p:cNvPr id="4" name="Text Placeholder 3">
            <a:extLst>
              <a:ext uri="{FF2B5EF4-FFF2-40B4-BE49-F238E27FC236}">
                <a16:creationId xmlns:a16="http://schemas.microsoft.com/office/drawing/2014/main" id="{A21497ED-B300-44B6-BC3E-6CF163AE57D9}"/>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4082143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C3E4A-561E-40F6-B653-3AC8D8EF4F43}"/>
              </a:ext>
            </a:extLst>
          </p:cNvPr>
          <p:cNvSpPr>
            <a:spLocks noGrp="1"/>
          </p:cNvSpPr>
          <p:nvPr>
            <p:ph type="title"/>
          </p:nvPr>
        </p:nvSpPr>
        <p:spPr/>
        <p:txBody>
          <a:bodyPr/>
          <a:lstStyle/>
          <a:p>
            <a:r>
              <a:rPr lang="en-US"/>
              <a:t>Instagram Posts Table | All Gira Profiles - 20 of 26</a:t>
            </a:r>
          </a:p>
        </p:txBody>
      </p:sp>
      <p:graphicFrame>
        <p:nvGraphicFramePr>
          <p:cNvPr id="5" name="Table Placeholder 4">
            <a:extLst>
              <a:ext uri="{FF2B5EF4-FFF2-40B4-BE49-F238E27FC236}">
                <a16:creationId xmlns:a16="http://schemas.microsoft.com/office/drawing/2014/main" id="{8AAA1302-9C12-4395-B038-29A473E753ED}"/>
              </a:ext>
            </a:extLst>
          </p:cNvPr>
          <p:cNvGraphicFramePr>
            <a:graphicFrameLocks noGrp="1"/>
          </p:cNvGraphicFramePr>
          <p:nvPr>
            <p:ph type="tbl" sz="quarter" idx="13"/>
            <p:extLst>
              <p:ext uri="{D42A27DB-BD31-4B8C-83A1-F6EECF244321}">
                <p14:modId xmlns:p14="http://schemas.microsoft.com/office/powerpoint/2010/main" val="84447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73638103"/>
                    </a:ext>
                  </a:extLst>
                </a:gridCol>
                <a:gridCol w="1234439">
                  <a:extLst>
                    <a:ext uri="{9D8B030D-6E8A-4147-A177-3AD203B41FA5}">
                      <a16:colId xmlns:a16="http://schemas.microsoft.com/office/drawing/2014/main" val="968224157"/>
                    </a:ext>
                  </a:extLst>
                </a:gridCol>
                <a:gridCol w="576072">
                  <a:extLst>
                    <a:ext uri="{9D8B030D-6E8A-4147-A177-3AD203B41FA5}">
                      <a16:colId xmlns:a16="http://schemas.microsoft.com/office/drawing/2014/main" val="1995578283"/>
                    </a:ext>
                  </a:extLst>
                </a:gridCol>
                <a:gridCol w="576072">
                  <a:extLst>
                    <a:ext uri="{9D8B030D-6E8A-4147-A177-3AD203B41FA5}">
                      <a16:colId xmlns:a16="http://schemas.microsoft.com/office/drawing/2014/main" val="2917784549"/>
                    </a:ext>
                  </a:extLst>
                </a:gridCol>
                <a:gridCol w="576072">
                  <a:extLst>
                    <a:ext uri="{9D8B030D-6E8A-4147-A177-3AD203B41FA5}">
                      <a16:colId xmlns:a16="http://schemas.microsoft.com/office/drawing/2014/main" val="3755806411"/>
                    </a:ext>
                  </a:extLst>
                </a:gridCol>
                <a:gridCol w="576072">
                  <a:extLst>
                    <a:ext uri="{9D8B030D-6E8A-4147-A177-3AD203B41FA5}">
                      <a16:colId xmlns:a16="http://schemas.microsoft.com/office/drawing/2014/main" val="1750340972"/>
                    </a:ext>
                  </a:extLst>
                </a:gridCol>
                <a:gridCol w="576072">
                  <a:extLst>
                    <a:ext uri="{9D8B030D-6E8A-4147-A177-3AD203B41FA5}">
                      <a16:colId xmlns:a16="http://schemas.microsoft.com/office/drawing/2014/main" val="810091476"/>
                    </a:ext>
                  </a:extLst>
                </a:gridCol>
                <a:gridCol w="576072">
                  <a:extLst>
                    <a:ext uri="{9D8B030D-6E8A-4147-A177-3AD203B41FA5}">
                      <a16:colId xmlns:a16="http://schemas.microsoft.com/office/drawing/2014/main" val="2932793774"/>
                    </a:ext>
                  </a:extLst>
                </a:gridCol>
                <a:gridCol w="576072">
                  <a:extLst>
                    <a:ext uri="{9D8B030D-6E8A-4147-A177-3AD203B41FA5}">
                      <a16:colId xmlns:a16="http://schemas.microsoft.com/office/drawing/2014/main" val="2256197202"/>
                    </a:ext>
                  </a:extLst>
                </a:gridCol>
                <a:gridCol w="576072">
                  <a:extLst>
                    <a:ext uri="{9D8B030D-6E8A-4147-A177-3AD203B41FA5}">
                      <a16:colId xmlns:a16="http://schemas.microsoft.com/office/drawing/2014/main" val="1129443933"/>
                    </a:ext>
                  </a:extLst>
                </a:gridCol>
                <a:gridCol w="576072">
                  <a:extLst>
                    <a:ext uri="{9D8B030D-6E8A-4147-A177-3AD203B41FA5}">
                      <a16:colId xmlns:a16="http://schemas.microsoft.com/office/drawing/2014/main" val="2276017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5282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- 2019-07-08 15:05:07</a:t>
                      </a:r>
                      <a:r>
                        <a:rPr kumimoji="0" lang="en-US" sz="1000" b="0" i="0" u="none" strike="noStrike" kern="1200" cap="none" spc="0" normalizeH="0" baseline="0" noProof="0">
                          <a:ln>
                            <a:noFill/>
                          </a:ln>
                          <a:solidFill>
                            <a:prstClr val="black"/>
                          </a:solidFill>
                          <a:effectLst/>
                          <a:uLnTx/>
                          <a:uFillTx/>
                          <a:latin typeface="+mn-lt"/>
                          <a:ea typeface="+mn-ea"/>
                          <a:cs typeface="+mn-cs"/>
                        </a:rPr>
                        <a:t>
 🔒 Doppelt sicher: Der Gira Rauchwarnmelder Dual Q erkennt Rauchpartikel und Temperaturänderungen. ⁠
👉 Link in der Bio ⁠
⁠
🔒 Twice as safe: The Gira Dual Q smoke alarm device detects smoke particles and temperature changes. ⁠
👉 Link in bio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https://www.instagram.com/p/BzqP-5zH9cl/media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8739</a:t>
                      </a:r>
                    </a:p>
                  </a:txBody>
                  <a:tcPr/>
                </a:tc>
                <a:extLst>
                  <a:ext uri="{0D108BD9-81ED-4DB2-BD59-A6C34878D82A}">
                    <a16:rowId xmlns:a16="http://schemas.microsoft.com/office/drawing/2014/main" val="3304072357"/>
                  </a:ext>
                </a:extLst>
              </a:tr>
            </a:tbl>
          </a:graphicData>
        </a:graphic>
      </p:graphicFrame>
      <p:sp>
        <p:nvSpPr>
          <p:cNvPr id="4" name="Text Placeholder 3">
            <a:extLst>
              <a:ext uri="{FF2B5EF4-FFF2-40B4-BE49-F238E27FC236}">
                <a16:creationId xmlns:a16="http://schemas.microsoft.com/office/drawing/2014/main" id="{525C05B6-6DFC-4E9C-8449-D29F30C06A87}"/>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669586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AD312-8E74-45B3-BF99-E0D90534EDB7}"/>
              </a:ext>
            </a:extLst>
          </p:cNvPr>
          <p:cNvSpPr>
            <a:spLocks noGrp="1"/>
          </p:cNvSpPr>
          <p:nvPr>
            <p:ph type="title"/>
          </p:nvPr>
        </p:nvSpPr>
        <p:spPr/>
        <p:txBody>
          <a:bodyPr/>
          <a:lstStyle/>
          <a:p>
            <a:r>
              <a:rPr lang="en-US"/>
              <a:t>Instagram Posts Table | All Gira Profiles - 21 of 26</a:t>
            </a:r>
          </a:p>
        </p:txBody>
      </p:sp>
      <p:graphicFrame>
        <p:nvGraphicFramePr>
          <p:cNvPr id="5" name="Table Placeholder 4">
            <a:extLst>
              <a:ext uri="{FF2B5EF4-FFF2-40B4-BE49-F238E27FC236}">
                <a16:creationId xmlns:a16="http://schemas.microsoft.com/office/drawing/2014/main" id="{6DFF0FEB-9A57-4CCC-9EDA-9D43267BDF7D}"/>
              </a:ext>
            </a:extLst>
          </p:cNvPr>
          <p:cNvGraphicFramePr>
            <a:graphicFrameLocks noGrp="1"/>
          </p:cNvGraphicFramePr>
          <p:nvPr>
            <p:ph type="tbl" sz="quarter" idx="13"/>
            <p:extLst>
              <p:ext uri="{D42A27DB-BD31-4B8C-83A1-F6EECF244321}">
                <p14:modId xmlns:p14="http://schemas.microsoft.com/office/powerpoint/2010/main" val="177468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10100413"/>
                    </a:ext>
                  </a:extLst>
                </a:gridCol>
                <a:gridCol w="1234439">
                  <a:extLst>
                    <a:ext uri="{9D8B030D-6E8A-4147-A177-3AD203B41FA5}">
                      <a16:colId xmlns:a16="http://schemas.microsoft.com/office/drawing/2014/main" val="3736195849"/>
                    </a:ext>
                  </a:extLst>
                </a:gridCol>
                <a:gridCol w="576072">
                  <a:extLst>
                    <a:ext uri="{9D8B030D-6E8A-4147-A177-3AD203B41FA5}">
                      <a16:colId xmlns:a16="http://schemas.microsoft.com/office/drawing/2014/main" val="3435826845"/>
                    </a:ext>
                  </a:extLst>
                </a:gridCol>
                <a:gridCol w="576072">
                  <a:extLst>
                    <a:ext uri="{9D8B030D-6E8A-4147-A177-3AD203B41FA5}">
                      <a16:colId xmlns:a16="http://schemas.microsoft.com/office/drawing/2014/main" val="3738525334"/>
                    </a:ext>
                  </a:extLst>
                </a:gridCol>
                <a:gridCol w="576072">
                  <a:extLst>
                    <a:ext uri="{9D8B030D-6E8A-4147-A177-3AD203B41FA5}">
                      <a16:colId xmlns:a16="http://schemas.microsoft.com/office/drawing/2014/main" val="2179729283"/>
                    </a:ext>
                  </a:extLst>
                </a:gridCol>
                <a:gridCol w="576072">
                  <a:extLst>
                    <a:ext uri="{9D8B030D-6E8A-4147-A177-3AD203B41FA5}">
                      <a16:colId xmlns:a16="http://schemas.microsoft.com/office/drawing/2014/main" val="392163318"/>
                    </a:ext>
                  </a:extLst>
                </a:gridCol>
                <a:gridCol w="576072">
                  <a:extLst>
                    <a:ext uri="{9D8B030D-6E8A-4147-A177-3AD203B41FA5}">
                      <a16:colId xmlns:a16="http://schemas.microsoft.com/office/drawing/2014/main" val="3164991763"/>
                    </a:ext>
                  </a:extLst>
                </a:gridCol>
                <a:gridCol w="576072">
                  <a:extLst>
                    <a:ext uri="{9D8B030D-6E8A-4147-A177-3AD203B41FA5}">
                      <a16:colId xmlns:a16="http://schemas.microsoft.com/office/drawing/2014/main" val="89772495"/>
                    </a:ext>
                  </a:extLst>
                </a:gridCol>
                <a:gridCol w="576072">
                  <a:extLst>
                    <a:ext uri="{9D8B030D-6E8A-4147-A177-3AD203B41FA5}">
                      <a16:colId xmlns:a16="http://schemas.microsoft.com/office/drawing/2014/main" val="1512149934"/>
                    </a:ext>
                  </a:extLst>
                </a:gridCol>
                <a:gridCol w="576072">
                  <a:extLst>
                    <a:ext uri="{9D8B030D-6E8A-4147-A177-3AD203B41FA5}">
                      <a16:colId xmlns:a16="http://schemas.microsoft.com/office/drawing/2014/main" val="874557090"/>
                    </a:ext>
                  </a:extLst>
                </a:gridCol>
                <a:gridCol w="576072">
                  <a:extLst>
                    <a:ext uri="{9D8B030D-6E8A-4147-A177-3AD203B41FA5}">
                      <a16:colId xmlns:a16="http://schemas.microsoft.com/office/drawing/2014/main" val="2863554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4704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- 2019-07-05 14:18:04</a:t>
                      </a:r>
                      <a:r>
                        <a:rPr kumimoji="0" lang="en-US" sz="1000" b="0" i="0" u="none" strike="noStrike" kern="1200" cap="none" spc="0" normalizeH="0" baseline="0" noProof="0">
                          <a:ln>
                            <a:noFill/>
                          </a:ln>
                          <a:solidFill>
                            <a:prstClr val="black"/>
                          </a:solidFill>
                          <a:effectLst/>
                          <a:uLnTx/>
                          <a:uFillTx/>
                          <a:latin typeface="+mn-lt"/>
                          <a:ea typeface="+mn-ea"/>
                          <a:cs typeface="+mn-cs"/>
                        </a:rPr>
                        <a:t>
 Langweiliges Wohnzimmer? Entdecke die Farbtrends für 2020: Farbe der Meere.💙 Mehr dazu beim Klick auf den Link in der Bio.👉 ⁠⠀
⁠⠀
⁠⠀
Boring living room? Discover the color trends for 2020: the color of the oceans. More about this by clicking the link in the Bio.👉 ⁠⠀
.⁠⠀
.⁠⠀
.⁠⠀
.⁠⠀
.⁠⠀
#gpulse #lebenmitgira #girasmarthome #smartliving #smarthome #theweekoninstagram #diewocheaufinstagram #designlovers #designinspiration  #moderndesign #homedecor #interior4all #interior123 #furniture #interiør #myhome #homedesign #interiorstyling #interiordecor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altLang="ko-KR"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dezeen #architizer #archilovers #archidaily  #architexture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https://www.instagram.com/p/BzicNtnoZwV/media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9317</a:t>
                      </a:r>
                    </a:p>
                  </a:txBody>
                  <a:tcPr/>
                </a:tc>
                <a:extLst>
                  <a:ext uri="{0D108BD9-81ED-4DB2-BD59-A6C34878D82A}">
                    <a16:rowId xmlns:a16="http://schemas.microsoft.com/office/drawing/2014/main" val="1669706019"/>
                  </a:ext>
                </a:extLst>
              </a:tr>
            </a:tbl>
          </a:graphicData>
        </a:graphic>
      </p:graphicFrame>
      <p:sp>
        <p:nvSpPr>
          <p:cNvPr id="4" name="Text Placeholder 3">
            <a:extLst>
              <a:ext uri="{FF2B5EF4-FFF2-40B4-BE49-F238E27FC236}">
                <a16:creationId xmlns:a16="http://schemas.microsoft.com/office/drawing/2014/main" id="{8B61C644-C1D3-412F-8E1F-60F37B8E5D2A}"/>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2082296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AB14F-477A-4706-88E5-1121CBEF9D75}"/>
              </a:ext>
            </a:extLst>
          </p:cNvPr>
          <p:cNvSpPr>
            <a:spLocks noGrp="1"/>
          </p:cNvSpPr>
          <p:nvPr>
            <p:ph type="title"/>
          </p:nvPr>
        </p:nvSpPr>
        <p:spPr/>
        <p:txBody>
          <a:bodyPr/>
          <a:lstStyle/>
          <a:p>
            <a:r>
              <a:rPr lang="en-US"/>
              <a:t>Instagram Posts Table | All Gira Profiles - 22 of 26</a:t>
            </a:r>
          </a:p>
        </p:txBody>
      </p:sp>
      <p:graphicFrame>
        <p:nvGraphicFramePr>
          <p:cNvPr id="5" name="Table Placeholder 4">
            <a:extLst>
              <a:ext uri="{FF2B5EF4-FFF2-40B4-BE49-F238E27FC236}">
                <a16:creationId xmlns:a16="http://schemas.microsoft.com/office/drawing/2014/main" id="{D935810C-E596-4753-9DB0-8A3C35BDEB9A}"/>
              </a:ext>
            </a:extLst>
          </p:cNvPr>
          <p:cNvGraphicFramePr>
            <a:graphicFrameLocks noGrp="1"/>
          </p:cNvGraphicFramePr>
          <p:nvPr>
            <p:ph type="tbl" sz="quarter" idx="13"/>
            <p:extLst>
              <p:ext uri="{D42A27DB-BD31-4B8C-83A1-F6EECF244321}">
                <p14:modId xmlns:p14="http://schemas.microsoft.com/office/powerpoint/2010/main" val="54361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011215896"/>
                    </a:ext>
                  </a:extLst>
                </a:gridCol>
                <a:gridCol w="1234439">
                  <a:extLst>
                    <a:ext uri="{9D8B030D-6E8A-4147-A177-3AD203B41FA5}">
                      <a16:colId xmlns:a16="http://schemas.microsoft.com/office/drawing/2014/main" val="1553712500"/>
                    </a:ext>
                  </a:extLst>
                </a:gridCol>
                <a:gridCol w="576072">
                  <a:extLst>
                    <a:ext uri="{9D8B030D-6E8A-4147-A177-3AD203B41FA5}">
                      <a16:colId xmlns:a16="http://schemas.microsoft.com/office/drawing/2014/main" val="3558794582"/>
                    </a:ext>
                  </a:extLst>
                </a:gridCol>
                <a:gridCol w="576072">
                  <a:extLst>
                    <a:ext uri="{9D8B030D-6E8A-4147-A177-3AD203B41FA5}">
                      <a16:colId xmlns:a16="http://schemas.microsoft.com/office/drawing/2014/main" val="12378269"/>
                    </a:ext>
                  </a:extLst>
                </a:gridCol>
                <a:gridCol w="576072">
                  <a:extLst>
                    <a:ext uri="{9D8B030D-6E8A-4147-A177-3AD203B41FA5}">
                      <a16:colId xmlns:a16="http://schemas.microsoft.com/office/drawing/2014/main" val="3039888531"/>
                    </a:ext>
                  </a:extLst>
                </a:gridCol>
                <a:gridCol w="576072">
                  <a:extLst>
                    <a:ext uri="{9D8B030D-6E8A-4147-A177-3AD203B41FA5}">
                      <a16:colId xmlns:a16="http://schemas.microsoft.com/office/drawing/2014/main" val="195888180"/>
                    </a:ext>
                  </a:extLst>
                </a:gridCol>
                <a:gridCol w="576072">
                  <a:extLst>
                    <a:ext uri="{9D8B030D-6E8A-4147-A177-3AD203B41FA5}">
                      <a16:colId xmlns:a16="http://schemas.microsoft.com/office/drawing/2014/main" val="1112087011"/>
                    </a:ext>
                  </a:extLst>
                </a:gridCol>
                <a:gridCol w="576072">
                  <a:extLst>
                    <a:ext uri="{9D8B030D-6E8A-4147-A177-3AD203B41FA5}">
                      <a16:colId xmlns:a16="http://schemas.microsoft.com/office/drawing/2014/main" val="766551207"/>
                    </a:ext>
                  </a:extLst>
                </a:gridCol>
                <a:gridCol w="576072">
                  <a:extLst>
                    <a:ext uri="{9D8B030D-6E8A-4147-A177-3AD203B41FA5}">
                      <a16:colId xmlns:a16="http://schemas.microsoft.com/office/drawing/2014/main" val="2573765091"/>
                    </a:ext>
                  </a:extLst>
                </a:gridCol>
                <a:gridCol w="576072">
                  <a:extLst>
                    <a:ext uri="{9D8B030D-6E8A-4147-A177-3AD203B41FA5}">
                      <a16:colId xmlns:a16="http://schemas.microsoft.com/office/drawing/2014/main" val="1581051666"/>
                    </a:ext>
                  </a:extLst>
                </a:gridCol>
                <a:gridCol w="576072">
                  <a:extLst>
                    <a:ext uri="{9D8B030D-6E8A-4147-A177-3AD203B41FA5}">
                      <a16:colId xmlns:a16="http://schemas.microsoft.com/office/drawing/2014/main" val="2829789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6637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- 2019-07-04 16:05:40</a:t>
                      </a:r>
                      <a:r>
                        <a:rPr kumimoji="0" lang="en-US" sz="1000" b="0" i="0" u="none" strike="noStrike" kern="1200" cap="none" spc="0" normalizeH="0" baseline="0" noProof="0">
                          <a:ln>
                            <a:noFill/>
                          </a:ln>
                          <a:solidFill>
                            <a:prstClr val="black"/>
                          </a:solidFill>
                          <a:effectLst/>
                          <a:uLnTx/>
                          <a:uFillTx/>
                          <a:latin typeface="+mn-lt"/>
                          <a:ea typeface="+mn-ea"/>
                          <a:cs typeface="+mn-cs"/>
                        </a:rPr>
                        <a:t>
 #TB zum Gira Ausbildungstag 2019 in Radevormwald. Wer von Euch war da? ⁠🤓 ⁠
#TB for the Gira Training Day 2019 in Radevormwald. Who of you was there?⁠
.⁠
.⁠
.⁠
.⁠
.⁠
#throwbackthursday #112jahregira #112yearsofgira #girasmarthome #giralifestyle #giradesign #hightech #productdesign #madeingermany #designlovers #automation #theweekoninstagram #diewocheaufinstagram #homedecor #germaninteriorbloggers #einrichtung #wohnideen #interiordetails #interiordesign #internetofthings #smartgadgets #smartliving #howtolive #besmarter #homesweethome #livethelittlethings #homeinspiration #gadgets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https://www.instagram.com/p/BzgDu52DGUY/media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6678</a:t>
                      </a:r>
                    </a:p>
                  </a:txBody>
                  <a:tcPr/>
                </a:tc>
                <a:extLst>
                  <a:ext uri="{0D108BD9-81ED-4DB2-BD59-A6C34878D82A}">
                    <a16:rowId xmlns:a16="http://schemas.microsoft.com/office/drawing/2014/main" val="3302252021"/>
                  </a:ext>
                </a:extLst>
              </a:tr>
            </a:tbl>
          </a:graphicData>
        </a:graphic>
      </p:graphicFrame>
      <p:sp>
        <p:nvSpPr>
          <p:cNvPr id="4" name="Text Placeholder 3">
            <a:extLst>
              <a:ext uri="{FF2B5EF4-FFF2-40B4-BE49-F238E27FC236}">
                <a16:creationId xmlns:a16="http://schemas.microsoft.com/office/drawing/2014/main" id="{492C3FE1-EC82-4698-8FCE-84FD46369A23}"/>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3050250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BA293-CB7E-43C0-B558-DF45E3BE9A23}"/>
              </a:ext>
            </a:extLst>
          </p:cNvPr>
          <p:cNvSpPr>
            <a:spLocks noGrp="1"/>
          </p:cNvSpPr>
          <p:nvPr>
            <p:ph type="title"/>
          </p:nvPr>
        </p:nvSpPr>
        <p:spPr/>
        <p:txBody>
          <a:bodyPr/>
          <a:lstStyle/>
          <a:p>
            <a:r>
              <a:rPr lang="en-US"/>
              <a:t>Instagram Posts Table | All Gira Profiles - 23 of 26</a:t>
            </a:r>
          </a:p>
        </p:txBody>
      </p:sp>
      <p:graphicFrame>
        <p:nvGraphicFramePr>
          <p:cNvPr id="5" name="Table Placeholder 4">
            <a:extLst>
              <a:ext uri="{FF2B5EF4-FFF2-40B4-BE49-F238E27FC236}">
                <a16:creationId xmlns:a16="http://schemas.microsoft.com/office/drawing/2014/main" id="{31598576-B1DB-462C-8F21-09F0E384640D}"/>
              </a:ext>
            </a:extLst>
          </p:cNvPr>
          <p:cNvGraphicFramePr>
            <a:graphicFrameLocks noGrp="1"/>
          </p:cNvGraphicFramePr>
          <p:nvPr>
            <p:ph type="tbl" sz="quarter" idx="13"/>
            <p:extLst>
              <p:ext uri="{D42A27DB-BD31-4B8C-83A1-F6EECF244321}">
                <p14:modId xmlns:p14="http://schemas.microsoft.com/office/powerpoint/2010/main" val="990476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218692396"/>
                    </a:ext>
                  </a:extLst>
                </a:gridCol>
                <a:gridCol w="1234439">
                  <a:extLst>
                    <a:ext uri="{9D8B030D-6E8A-4147-A177-3AD203B41FA5}">
                      <a16:colId xmlns:a16="http://schemas.microsoft.com/office/drawing/2014/main" val="1110364537"/>
                    </a:ext>
                  </a:extLst>
                </a:gridCol>
                <a:gridCol w="576072">
                  <a:extLst>
                    <a:ext uri="{9D8B030D-6E8A-4147-A177-3AD203B41FA5}">
                      <a16:colId xmlns:a16="http://schemas.microsoft.com/office/drawing/2014/main" val="1544055835"/>
                    </a:ext>
                  </a:extLst>
                </a:gridCol>
                <a:gridCol w="576072">
                  <a:extLst>
                    <a:ext uri="{9D8B030D-6E8A-4147-A177-3AD203B41FA5}">
                      <a16:colId xmlns:a16="http://schemas.microsoft.com/office/drawing/2014/main" val="430501272"/>
                    </a:ext>
                  </a:extLst>
                </a:gridCol>
                <a:gridCol w="576072">
                  <a:extLst>
                    <a:ext uri="{9D8B030D-6E8A-4147-A177-3AD203B41FA5}">
                      <a16:colId xmlns:a16="http://schemas.microsoft.com/office/drawing/2014/main" val="991161778"/>
                    </a:ext>
                  </a:extLst>
                </a:gridCol>
                <a:gridCol w="576072">
                  <a:extLst>
                    <a:ext uri="{9D8B030D-6E8A-4147-A177-3AD203B41FA5}">
                      <a16:colId xmlns:a16="http://schemas.microsoft.com/office/drawing/2014/main" val="1259861458"/>
                    </a:ext>
                  </a:extLst>
                </a:gridCol>
                <a:gridCol w="576072">
                  <a:extLst>
                    <a:ext uri="{9D8B030D-6E8A-4147-A177-3AD203B41FA5}">
                      <a16:colId xmlns:a16="http://schemas.microsoft.com/office/drawing/2014/main" val="3372846367"/>
                    </a:ext>
                  </a:extLst>
                </a:gridCol>
                <a:gridCol w="576072">
                  <a:extLst>
                    <a:ext uri="{9D8B030D-6E8A-4147-A177-3AD203B41FA5}">
                      <a16:colId xmlns:a16="http://schemas.microsoft.com/office/drawing/2014/main" val="3792086051"/>
                    </a:ext>
                  </a:extLst>
                </a:gridCol>
                <a:gridCol w="576072">
                  <a:extLst>
                    <a:ext uri="{9D8B030D-6E8A-4147-A177-3AD203B41FA5}">
                      <a16:colId xmlns:a16="http://schemas.microsoft.com/office/drawing/2014/main" val="2914449095"/>
                    </a:ext>
                  </a:extLst>
                </a:gridCol>
                <a:gridCol w="576072">
                  <a:extLst>
                    <a:ext uri="{9D8B030D-6E8A-4147-A177-3AD203B41FA5}">
                      <a16:colId xmlns:a16="http://schemas.microsoft.com/office/drawing/2014/main" val="1483724547"/>
                    </a:ext>
                  </a:extLst>
                </a:gridCol>
                <a:gridCol w="576072">
                  <a:extLst>
                    <a:ext uri="{9D8B030D-6E8A-4147-A177-3AD203B41FA5}">
                      <a16:colId xmlns:a16="http://schemas.microsoft.com/office/drawing/2014/main" val="216918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2778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- 2019-07-03 16:00:19</a:t>
                      </a:r>
                      <a:r>
                        <a:rPr kumimoji="0" lang="en-US" sz="1000" b="0" i="0" u="none" strike="noStrike" kern="1200" cap="none" spc="0" normalizeH="0" baseline="0" noProof="0">
                          <a:ln>
                            <a:noFill/>
                          </a:ln>
                          <a:solidFill>
                            <a:prstClr val="black"/>
                          </a:solidFill>
                          <a:effectLst/>
                          <a:uLnTx/>
                          <a:uFillTx/>
                          <a:latin typeface="+mn-lt"/>
                          <a:ea typeface="+mn-ea"/>
                          <a:cs typeface="+mn-cs"/>
                        </a:rPr>
                        <a:t>
 Bei diesen Temperaturen hilft nur ein Pool! Diese Hamburger Stadtvilla ist neben dem Indoor-Pool auch noch mit einem speziellen Lichtkonzept und einer erweiterbaren Smart-Home-Technik ausgestattet. 🌊 Was Dich in diesem architektonischen Meisterwerk noch erwartet, erfährst Du im Link in der Bio! ⁠⠀
⁠⠀
It´s pool time! In addition to the indoor pool, this Hamburg city villa is also equipped with a special lighting concept and an expandable smart home technology.🌊 Find out everything you need to know in the link in the Bio!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https://www.instagram.com/p/BzdeU8gIhIO/media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9755</a:t>
                      </a:r>
                    </a:p>
                  </a:txBody>
                  <a:tcPr/>
                </a:tc>
                <a:extLst>
                  <a:ext uri="{0D108BD9-81ED-4DB2-BD59-A6C34878D82A}">
                    <a16:rowId xmlns:a16="http://schemas.microsoft.com/office/drawing/2014/main" val="3791740205"/>
                  </a:ext>
                </a:extLst>
              </a:tr>
            </a:tbl>
          </a:graphicData>
        </a:graphic>
      </p:graphicFrame>
      <p:sp>
        <p:nvSpPr>
          <p:cNvPr id="4" name="Text Placeholder 3">
            <a:extLst>
              <a:ext uri="{FF2B5EF4-FFF2-40B4-BE49-F238E27FC236}">
                <a16:creationId xmlns:a16="http://schemas.microsoft.com/office/drawing/2014/main" id="{282E3566-A425-42B5-A538-87E7EA4FBFCC}"/>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3564937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82F82-F964-4F7A-8317-D58F5AC54965}"/>
              </a:ext>
            </a:extLst>
          </p:cNvPr>
          <p:cNvSpPr>
            <a:spLocks noGrp="1"/>
          </p:cNvSpPr>
          <p:nvPr>
            <p:ph type="title"/>
          </p:nvPr>
        </p:nvSpPr>
        <p:spPr/>
        <p:txBody>
          <a:bodyPr/>
          <a:lstStyle/>
          <a:p>
            <a:r>
              <a:rPr lang="en-US"/>
              <a:t>Instagram Posts Table | All Gira Profiles - 24 of 26</a:t>
            </a:r>
          </a:p>
        </p:txBody>
      </p:sp>
      <p:graphicFrame>
        <p:nvGraphicFramePr>
          <p:cNvPr id="5" name="Table Placeholder 4">
            <a:extLst>
              <a:ext uri="{FF2B5EF4-FFF2-40B4-BE49-F238E27FC236}">
                <a16:creationId xmlns:a16="http://schemas.microsoft.com/office/drawing/2014/main" id="{60BB53A5-E798-4CE2-AF3E-D0D5E466ECA4}"/>
              </a:ext>
            </a:extLst>
          </p:cNvPr>
          <p:cNvGraphicFramePr>
            <a:graphicFrameLocks noGrp="1"/>
          </p:cNvGraphicFramePr>
          <p:nvPr>
            <p:ph type="tbl" sz="quarter" idx="13"/>
            <p:extLst>
              <p:ext uri="{D42A27DB-BD31-4B8C-83A1-F6EECF244321}">
                <p14:modId xmlns:p14="http://schemas.microsoft.com/office/powerpoint/2010/main" val="233164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38392904"/>
                    </a:ext>
                  </a:extLst>
                </a:gridCol>
                <a:gridCol w="1234439">
                  <a:extLst>
                    <a:ext uri="{9D8B030D-6E8A-4147-A177-3AD203B41FA5}">
                      <a16:colId xmlns:a16="http://schemas.microsoft.com/office/drawing/2014/main" val="2591964386"/>
                    </a:ext>
                  </a:extLst>
                </a:gridCol>
                <a:gridCol w="576072">
                  <a:extLst>
                    <a:ext uri="{9D8B030D-6E8A-4147-A177-3AD203B41FA5}">
                      <a16:colId xmlns:a16="http://schemas.microsoft.com/office/drawing/2014/main" val="3714977636"/>
                    </a:ext>
                  </a:extLst>
                </a:gridCol>
                <a:gridCol w="576072">
                  <a:extLst>
                    <a:ext uri="{9D8B030D-6E8A-4147-A177-3AD203B41FA5}">
                      <a16:colId xmlns:a16="http://schemas.microsoft.com/office/drawing/2014/main" val="942190881"/>
                    </a:ext>
                  </a:extLst>
                </a:gridCol>
                <a:gridCol w="576072">
                  <a:extLst>
                    <a:ext uri="{9D8B030D-6E8A-4147-A177-3AD203B41FA5}">
                      <a16:colId xmlns:a16="http://schemas.microsoft.com/office/drawing/2014/main" val="1294815722"/>
                    </a:ext>
                  </a:extLst>
                </a:gridCol>
                <a:gridCol w="576072">
                  <a:extLst>
                    <a:ext uri="{9D8B030D-6E8A-4147-A177-3AD203B41FA5}">
                      <a16:colId xmlns:a16="http://schemas.microsoft.com/office/drawing/2014/main" val="280843571"/>
                    </a:ext>
                  </a:extLst>
                </a:gridCol>
                <a:gridCol w="576072">
                  <a:extLst>
                    <a:ext uri="{9D8B030D-6E8A-4147-A177-3AD203B41FA5}">
                      <a16:colId xmlns:a16="http://schemas.microsoft.com/office/drawing/2014/main" val="1090587621"/>
                    </a:ext>
                  </a:extLst>
                </a:gridCol>
                <a:gridCol w="576072">
                  <a:extLst>
                    <a:ext uri="{9D8B030D-6E8A-4147-A177-3AD203B41FA5}">
                      <a16:colId xmlns:a16="http://schemas.microsoft.com/office/drawing/2014/main" val="3354074988"/>
                    </a:ext>
                  </a:extLst>
                </a:gridCol>
                <a:gridCol w="576072">
                  <a:extLst>
                    <a:ext uri="{9D8B030D-6E8A-4147-A177-3AD203B41FA5}">
                      <a16:colId xmlns:a16="http://schemas.microsoft.com/office/drawing/2014/main" val="2866721142"/>
                    </a:ext>
                  </a:extLst>
                </a:gridCol>
                <a:gridCol w="576072">
                  <a:extLst>
                    <a:ext uri="{9D8B030D-6E8A-4147-A177-3AD203B41FA5}">
                      <a16:colId xmlns:a16="http://schemas.microsoft.com/office/drawing/2014/main" val="2652261464"/>
                    </a:ext>
                  </a:extLst>
                </a:gridCol>
                <a:gridCol w="576072">
                  <a:extLst>
                    <a:ext uri="{9D8B030D-6E8A-4147-A177-3AD203B41FA5}">
                      <a16:colId xmlns:a16="http://schemas.microsoft.com/office/drawing/2014/main" val="4221808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827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- 2019-07-02 14:56:25</a:t>
                      </a:r>
                      <a:r>
                        <a:rPr kumimoji="0" lang="en-US" sz="1000" b="0" i="0" u="none" strike="noStrike" kern="1200" cap="none" spc="0" normalizeH="0" baseline="0" noProof="0">
                          <a:ln>
                            <a:noFill/>
                          </a:ln>
                          <a:solidFill>
                            <a:prstClr val="black"/>
                          </a:solidFill>
                          <a:effectLst/>
                          <a:uLnTx/>
                          <a:uFillTx/>
                          <a:latin typeface="+mn-lt"/>
                          <a:ea typeface="+mn-ea"/>
                          <a:cs typeface="+mn-cs"/>
                        </a:rPr>
                        <a:t>
 Kennst Du schon unser Plug &amp; Light System? 💡 Die flexiblen Lichtaufsätze sorgen überall für steuerbares Licht und können sogar im Betrieb ganz einfach ausgetauscht werden.🔄 Mehr dazu im Link in der Bio! ⁠⠀
⁠⠀
Do you already know our Plug &amp; Light system? 💡 The flexible light attachments provide controllable light everywhere and can even be easily exchanged during operation.🔄 More in the link in the Bio!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https://www.instagram.com/p/BzayOCOoWHG/media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7731</a:t>
                      </a:r>
                    </a:p>
                  </a:txBody>
                  <a:tcPr/>
                </a:tc>
                <a:extLst>
                  <a:ext uri="{0D108BD9-81ED-4DB2-BD59-A6C34878D82A}">
                    <a16:rowId xmlns:a16="http://schemas.microsoft.com/office/drawing/2014/main" val="2906422549"/>
                  </a:ext>
                </a:extLst>
              </a:tr>
            </a:tbl>
          </a:graphicData>
        </a:graphic>
      </p:graphicFrame>
      <p:sp>
        <p:nvSpPr>
          <p:cNvPr id="4" name="Text Placeholder 3">
            <a:extLst>
              <a:ext uri="{FF2B5EF4-FFF2-40B4-BE49-F238E27FC236}">
                <a16:creationId xmlns:a16="http://schemas.microsoft.com/office/drawing/2014/main" id="{E27C7AE1-94C9-4A5E-8584-4BE96263AABA}"/>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3780403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E203-0DB8-4D09-A674-E655B6587FD5}"/>
              </a:ext>
            </a:extLst>
          </p:cNvPr>
          <p:cNvSpPr>
            <a:spLocks noGrp="1"/>
          </p:cNvSpPr>
          <p:nvPr>
            <p:ph type="title"/>
          </p:nvPr>
        </p:nvSpPr>
        <p:spPr/>
        <p:txBody>
          <a:bodyPr/>
          <a:lstStyle/>
          <a:p>
            <a:r>
              <a:rPr lang="en-US"/>
              <a:t>Instagram Posts Table | All Gira Profiles - 25 of 26</a:t>
            </a:r>
          </a:p>
        </p:txBody>
      </p:sp>
      <p:graphicFrame>
        <p:nvGraphicFramePr>
          <p:cNvPr id="5" name="Table Placeholder 4">
            <a:extLst>
              <a:ext uri="{FF2B5EF4-FFF2-40B4-BE49-F238E27FC236}">
                <a16:creationId xmlns:a16="http://schemas.microsoft.com/office/drawing/2014/main" id="{4E500434-178A-4A58-ADDB-9D6BADDFB242}"/>
              </a:ext>
            </a:extLst>
          </p:cNvPr>
          <p:cNvGraphicFramePr>
            <a:graphicFrameLocks noGrp="1"/>
          </p:cNvGraphicFramePr>
          <p:nvPr>
            <p:ph type="tbl" sz="quarter" idx="13"/>
            <p:extLst>
              <p:ext uri="{D42A27DB-BD31-4B8C-83A1-F6EECF244321}">
                <p14:modId xmlns:p14="http://schemas.microsoft.com/office/powerpoint/2010/main" val="1331358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35107233"/>
                    </a:ext>
                  </a:extLst>
                </a:gridCol>
                <a:gridCol w="1234439">
                  <a:extLst>
                    <a:ext uri="{9D8B030D-6E8A-4147-A177-3AD203B41FA5}">
                      <a16:colId xmlns:a16="http://schemas.microsoft.com/office/drawing/2014/main" val="934895146"/>
                    </a:ext>
                  </a:extLst>
                </a:gridCol>
                <a:gridCol w="576072">
                  <a:extLst>
                    <a:ext uri="{9D8B030D-6E8A-4147-A177-3AD203B41FA5}">
                      <a16:colId xmlns:a16="http://schemas.microsoft.com/office/drawing/2014/main" val="1346140649"/>
                    </a:ext>
                  </a:extLst>
                </a:gridCol>
                <a:gridCol w="576072">
                  <a:extLst>
                    <a:ext uri="{9D8B030D-6E8A-4147-A177-3AD203B41FA5}">
                      <a16:colId xmlns:a16="http://schemas.microsoft.com/office/drawing/2014/main" val="439609310"/>
                    </a:ext>
                  </a:extLst>
                </a:gridCol>
                <a:gridCol w="576072">
                  <a:extLst>
                    <a:ext uri="{9D8B030D-6E8A-4147-A177-3AD203B41FA5}">
                      <a16:colId xmlns:a16="http://schemas.microsoft.com/office/drawing/2014/main" val="1394031678"/>
                    </a:ext>
                  </a:extLst>
                </a:gridCol>
                <a:gridCol w="576072">
                  <a:extLst>
                    <a:ext uri="{9D8B030D-6E8A-4147-A177-3AD203B41FA5}">
                      <a16:colId xmlns:a16="http://schemas.microsoft.com/office/drawing/2014/main" val="2936685137"/>
                    </a:ext>
                  </a:extLst>
                </a:gridCol>
                <a:gridCol w="576072">
                  <a:extLst>
                    <a:ext uri="{9D8B030D-6E8A-4147-A177-3AD203B41FA5}">
                      <a16:colId xmlns:a16="http://schemas.microsoft.com/office/drawing/2014/main" val="4104774167"/>
                    </a:ext>
                  </a:extLst>
                </a:gridCol>
                <a:gridCol w="576072">
                  <a:extLst>
                    <a:ext uri="{9D8B030D-6E8A-4147-A177-3AD203B41FA5}">
                      <a16:colId xmlns:a16="http://schemas.microsoft.com/office/drawing/2014/main" val="3814503727"/>
                    </a:ext>
                  </a:extLst>
                </a:gridCol>
                <a:gridCol w="576072">
                  <a:extLst>
                    <a:ext uri="{9D8B030D-6E8A-4147-A177-3AD203B41FA5}">
                      <a16:colId xmlns:a16="http://schemas.microsoft.com/office/drawing/2014/main" val="1735098263"/>
                    </a:ext>
                  </a:extLst>
                </a:gridCol>
                <a:gridCol w="576072">
                  <a:extLst>
                    <a:ext uri="{9D8B030D-6E8A-4147-A177-3AD203B41FA5}">
                      <a16:colId xmlns:a16="http://schemas.microsoft.com/office/drawing/2014/main" val="2684152902"/>
                    </a:ext>
                  </a:extLst>
                </a:gridCol>
                <a:gridCol w="576072">
                  <a:extLst>
                    <a:ext uri="{9D8B030D-6E8A-4147-A177-3AD203B41FA5}">
                      <a16:colId xmlns:a16="http://schemas.microsoft.com/office/drawing/2014/main" val="1972911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487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- 2019-07-01 15:09:16</a:t>
                      </a:r>
                      <a:r>
                        <a:rPr kumimoji="0" lang="en-US" sz="1000" b="0" i="0" u="none" strike="noStrike" kern="1200" cap="none" spc="0" normalizeH="0" baseline="0" noProof="0">
                          <a:ln>
                            <a:noFill/>
                          </a:ln>
                          <a:solidFill>
                            <a:prstClr val="black"/>
                          </a:solidFill>
                          <a:effectLst/>
                          <a:uLnTx/>
                          <a:uFillTx/>
                          <a:latin typeface="+mn-lt"/>
                          <a:ea typeface="+mn-ea"/>
                          <a:cs typeface="+mn-cs"/>
                        </a:rPr>
                        <a:t>
 Der Gira KNX Präsenzmelder in seiner ganzen Pracht 😎. Erfahre jetzt, wie flexibel und komfortabel die automatische Lichtsteuerung sein kann. ⁠💡
⁠⠀
The Gira KNX presence detector in all its glory 😎. Learn now how flexible and comfortable the automatic lighting control can be. ⁠⠀
.⁠⠀
.⁠⠀
.⁠⠀
.⁠⠀
.⁠⠀
.⁠⠀
#smarthome #giralifestyle #lebenmitgira #girasmarthome #giradesign #madeingermany #productdesign #industrialdesign #designlovers #designinspiration #innovative #product #moderndesign #homedecor #interior4all #interior123 #furniture #interiør #myhome #homedesign #interiorstyling #interiordecor #livingroom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https://www.instagram.com/p/BzYO5RGIZzw/media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7796</a:t>
                      </a:r>
                    </a:p>
                  </a:txBody>
                  <a:tcPr/>
                </a:tc>
                <a:extLst>
                  <a:ext uri="{0D108BD9-81ED-4DB2-BD59-A6C34878D82A}">
                    <a16:rowId xmlns:a16="http://schemas.microsoft.com/office/drawing/2014/main" val="3796247669"/>
                  </a:ext>
                </a:extLst>
              </a:tr>
            </a:tbl>
          </a:graphicData>
        </a:graphic>
      </p:graphicFrame>
      <p:sp>
        <p:nvSpPr>
          <p:cNvPr id="4" name="Text Placeholder 3">
            <a:extLst>
              <a:ext uri="{FF2B5EF4-FFF2-40B4-BE49-F238E27FC236}">
                <a16:creationId xmlns:a16="http://schemas.microsoft.com/office/drawing/2014/main" id="{3BD765F9-1E87-4A91-A4EB-5AA829C7812C}"/>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41134496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8FFA4-08C9-4DA3-83EE-69E56BFE76DE}"/>
              </a:ext>
            </a:extLst>
          </p:cNvPr>
          <p:cNvSpPr>
            <a:spLocks noGrp="1"/>
          </p:cNvSpPr>
          <p:nvPr>
            <p:ph type="title"/>
          </p:nvPr>
        </p:nvSpPr>
        <p:spPr/>
        <p:txBody>
          <a:bodyPr/>
          <a:lstStyle/>
          <a:p>
            <a:r>
              <a:rPr lang="en-US"/>
              <a:t>Instagram Posts Table | All Gira Profiles - 26 of 26</a:t>
            </a:r>
          </a:p>
        </p:txBody>
      </p:sp>
      <p:graphicFrame>
        <p:nvGraphicFramePr>
          <p:cNvPr id="5" name="Table Placeholder 4">
            <a:extLst>
              <a:ext uri="{FF2B5EF4-FFF2-40B4-BE49-F238E27FC236}">
                <a16:creationId xmlns:a16="http://schemas.microsoft.com/office/drawing/2014/main" id="{ABEA3A9A-CD12-4BE5-8591-09D702401D10}"/>
              </a:ext>
            </a:extLst>
          </p:cNvPr>
          <p:cNvGraphicFramePr>
            <a:graphicFrameLocks noGrp="1"/>
          </p:cNvGraphicFramePr>
          <p:nvPr>
            <p:ph type="tbl" sz="quarter" idx="13"/>
            <p:extLst>
              <p:ext uri="{D42A27DB-BD31-4B8C-83A1-F6EECF244321}">
                <p14:modId xmlns:p14="http://schemas.microsoft.com/office/powerpoint/2010/main" val="284526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64246337"/>
                    </a:ext>
                  </a:extLst>
                </a:gridCol>
                <a:gridCol w="1234439">
                  <a:extLst>
                    <a:ext uri="{9D8B030D-6E8A-4147-A177-3AD203B41FA5}">
                      <a16:colId xmlns:a16="http://schemas.microsoft.com/office/drawing/2014/main" val="651480302"/>
                    </a:ext>
                  </a:extLst>
                </a:gridCol>
                <a:gridCol w="576072">
                  <a:extLst>
                    <a:ext uri="{9D8B030D-6E8A-4147-A177-3AD203B41FA5}">
                      <a16:colId xmlns:a16="http://schemas.microsoft.com/office/drawing/2014/main" val="1904065289"/>
                    </a:ext>
                  </a:extLst>
                </a:gridCol>
                <a:gridCol w="576072">
                  <a:extLst>
                    <a:ext uri="{9D8B030D-6E8A-4147-A177-3AD203B41FA5}">
                      <a16:colId xmlns:a16="http://schemas.microsoft.com/office/drawing/2014/main" val="3925240962"/>
                    </a:ext>
                  </a:extLst>
                </a:gridCol>
                <a:gridCol w="576072">
                  <a:extLst>
                    <a:ext uri="{9D8B030D-6E8A-4147-A177-3AD203B41FA5}">
                      <a16:colId xmlns:a16="http://schemas.microsoft.com/office/drawing/2014/main" val="3749085535"/>
                    </a:ext>
                  </a:extLst>
                </a:gridCol>
                <a:gridCol w="576072">
                  <a:extLst>
                    <a:ext uri="{9D8B030D-6E8A-4147-A177-3AD203B41FA5}">
                      <a16:colId xmlns:a16="http://schemas.microsoft.com/office/drawing/2014/main" val="2586564637"/>
                    </a:ext>
                  </a:extLst>
                </a:gridCol>
                <a:gridCol w="576072">
                  <a:extLst>
                    <a:ext uri="{9D8B030D-6E8A-4147-A177-3AD203B41FA5}">
                      <a16:colId xmlns:a16="http://schemas.microsoft.com/office/drawing/2014/main" val="1762458604"/>
                    </a:ext>
                  </a:extLst>
                </a:gridCol>
                <a:gridCol w="576072">
                  <a:extLst>
                    <a:ext uri="{9D8B030D-6E8A-4147-A177-3AD203B41FA5}">
                      <a16:colId xmlns:a16="http://schemas.microsoft.com/office/drawing/2014/main" val="3317836780"/>
                    </a:ext>
                  </a:extLst>
                </a:gridCol>
                <a:gridCol w="576072">
                  <a:extLst>
                    <a:ext uri="{9D8B030D-6E8A-4147-A177-3AD203B41FA5}">
                      <a16:colId xmlns:a16="http://schemas.microsoft.com/office/drawing/2014/main" val="1587079103"/>
                    </a:ext>
                  </a:extLst>
                </a:gridCol>
                <a:gridCol w="576072">
                  <a:extLst>
                    <a:ext uri="{9D8B030D-6E8A-4147-A177-3AD203B41FA5}">
                      <a16:colId xmlns:a16="http://schemas.microsoft.com/office/drawing/2014/main" val="2314036448"/>
                    </a:ext>
                  </a:extLst>
                </a:gridCol>
                <a:gridCol w="576072">
                  <a:extLst>
                    <a:ext uri="{9D8B030D-6E8A-4147-A177-3AD203B41FA5}">
                      <a16:colId xmlns:a16="http://schemas.microsoft.com/office/drawing/2014/main" val="345570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17399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gira.international - 2019-06-28 14:24:35</a:t>
                      </a:r>
                      <a:r>
                        <a:rPr kumimoji="0" lang="en-US" sz="1000" b="0" i="0" u="none" strike="noStrike" kern="1200" cap="none" spc="0" normalizeH="0" baseline="0" noProof="0">
                          <a:ln>
                            <a:noFill/>
                          </a:ln>
                          <a:solidFill>
                            <a:prstClr val="black"/>
                          </a:solidFill>
                          <a:effectLst/>
                          <a:uLnTx/>
                          <a:uFillTx/>
                          <a:latin typeface="+mn-lt"/>
                          <a:ea typeface="+mn-ea"/>
                          <a:cs typeface="+mn-cs"/>
                        </a:rPr>
                        <a:t>
 Ein Haus mit riesigen Fenstern hört sich großartig an. Bis der #Sommer kommt und es vor Hitze kaum auszuhalten ist. ☀️🥵 ﻿Was Du tun musst, um hohen Temperaturen in Deinem Haus vorzubeugen, kannst Du jetzt auf G-Pulse nachlesen. Link in der Bio👉 ﻿⁠⠀
⁠⠀
A house with huge windows sounds great. Until the #Summer comes and it is hard to handle the heat. ☀️ Click the link in bio and find out what you need to do to prevent high temperatures in your home.👉 ⁠⠀
.﻿⁠⠀
.﻿⁠⠀
.﻿⁠⠀
.﻿⁠⠀
.﻿⁠⠀
.﻿⁠⠀
#gpulse #lebenmitgira #girasmarthome #smartliving #smarthome #theweekoninstagram #diewocheaufinstagram #designlovers #designinspiration  #moderndesign #homedecor #interior4all #interior123 #furniture #interiør #myhome #homedesign #interiorstyling #interiordecor  #</a:t>
                      </a:r>
                      <a:r>
                        <a:rPr kumimoji="0" lang="ja-JP" altLang="en-US" sz="1000" b="0" i="0" u="none" strike="noStrike" kern="1200" cap="none" spc="0" normalizeH="0" baseline="0" noProof="0">
                          <a:ln>
                            <a:noFill/>
                          </a:ln>
                          <a:solidFill>
                            <a:prstClr val="black"/>
                          </a:solidFill>
                          <a:effectLst/>
                          <a:uLnTx/>
                          <a:uFillTx/>
                          <a:latin typeface="+mn-lt"/>
                          <a:ea typeface="+mn-ea"/>
                          <a:cs typeface="+mn-cs"/>
                        </a:rPr>
                        <a:t>インテリア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einrichtung #wohnideen #</a:t>
                      </a:r>
                      <a:r>
                        <a:rPr kumimoji="0" lang="ko-KR" altLang="en-US" sz="1000" b="0" i="0" u="none" strike="noStrike" kern="1200" cap="none" spc="0" normalizeH="0" baseline="0" noProof="0">
                          <a:ln>
                            <a:noFill/>
                          </a:ln>
                          <a:solidFill>
                            <a:prstClr val="black"/>
                          </a:solidFill>
                          <a:effectLst/>
                          <a:uLnTx/>
                          <a:uFillTx/>
                          <a:latin typeface="+mn-lt"/>
                          <a:ea typeface="+mn-ea"/>
                          <a:cs typeface="+mn-cs"/>
                        </a:rPr>
                        <a:t>인테리어 </a:t>
                      </a:r>
                      <a:r>
                        <a:rPr kumimoji="0" lang="en-US" altLang="ko-KR"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sonnenschutz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https://www.instagram.com/p/BzQbZX8oTcD/media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08/02/2019 12:11:21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extLst>
                  <a:ext uri="{0D108BD9-81ED-4DB2-BD59-A6C34878D82A}">
                    <a16:rowId xmlns:a16="http://schemas.microsoft.com/office/drawing/2014/main" val="1386351529"/>
                  </a:ext>
                </a:extLst>
              </a:tr>
            </a:tbl>
          </a:graphicData>
        </a:graphic>
      </p:graphicFrame>
      <p:sp>
        <p:nvSpPr>
          <p:cNvPr id="4" name="Text Placeholder 3">
            <a:extLst>
              <a:ext uri="{FF2B5EF4-FFF2-40B4-BE49-F238E27FC236}">
                <a16:creationId xmlns:a16="http://schemas.microsoft.com/office/drawing/2014/main" id="{57D396FE-7371-4CE3-8385-0990E5E31473}"/>
              </a:ext>
            </a:extLst>
          </p:cNvPr>
          <p:cNvSpPr>
            <a:spLocks noGrp="1"/>
          </p:cNvSpPr>
          <p:nvPr>
            <p:ph type="body" sz="quarter" idx="14"/>
          </p:nvPr>
        </p:nvSpPr>
        <p:spPr/>
        <p:txBody>
          <a:bodyPr/>
          <a:lstStyle/>
          <a:p>
            <a:r>
              <a:rPr lang="en-US"/>
              <a:t>06/15/2019 - 08/01/2019</a:t>
            </a:r>
          </a:p>
        </p:txBody>
      </p:sp>
    </p:spTree>
    <p:extLst>
      <p:ext uri="{BB962C8B-B14F-4D97-AF65-F5344CB8AC3E}">
        <p14:creationId xmlns:p14="http://schemas.microsoft.com/office/powerpoint/2010/main" val="32999917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1456</Words>
  <Application>Microsoft Office PowerPoint</Application>
  <PresentationFormat>On-screen Show (4:3)</PresentationFormat>
  <Paragraphs>613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Posts Table | All Gira Profiles - 1 of 26</vt:lpstr>
      <vt:lpstr>Instagram Posts Table | All Gira Profiles - 2 of 26</vt:lpstr>
      <vt:lpstr>Instagram Posts Table | All Gira Profiles - 3 of 26</vt:lpstr>
      <vt:lpstr>Instagram Posts Table | All Gira Profiles - 4 of 26</vt:lpstr>
      <vt:lpstr>Instagram Posts Table | All Gira Profiles - 5 of 26</vt:lpstr>
      <vt:lpstr>Instagram Posts Table | All Gira Profiles - 6 of 26</vt:lpstr>
      <vt:lpstr>Instagram Posts Table | All Gira Profiles - 7 of 26</vt:lpstr>
      <vt:lpstr>Instagram Posts Table | All Gira Profiles - 8 of 26</vt:lpstr>
      <vt:lpstr>Instagram Posts Table | All Gira Profiles - 9 of 26</vt:lpstr>
      <vt:lpstr>Instagram Posts Table | All Gira Profiles - 10 of 26</vt:lpstr>
      <vt:lpstr>Instagram Posts Table | All Gira Profiles - 11 of 26</vt:lpstr>
      <vt:lpstr>Instagram Posts Table | All Gira Profiles - 12 of 26</vt:lpstr>
      <vt:lpstr>Instagram Posts Table | All Gira Profiles - 13 of 26</vt:lpstr>
      <vt:lpstr>Instagram Posts Table | All Gira Profiles - 14 of 26</vt:lpstr>
      <vt:lpstr>Instagram Posts Table | All Gira Profiles - 15 of 26</vt:lpstr>
      <vt:lpstr>Instagram Posts Table | All Gira Profiles - 16 of 26</vt:lpstr>
      <vt:lpstr>Instagram Posts Table | All Gira Profiles - 17 of 26</vt:lpstr>
      <vt:lpstr>Instagram Posts Table | All Gira Profiles - 18 of 26</vt:lpstr>
      <vt:lpstr>Instagram Posts Table | All Gira Profiles - 19 of 26</vt:lpstr>
      <vt:lpstr>Instagram Posts Table | All Gira Profiles - 20 of 26</vt:lpstr>
      <vt:lpstr>Instagram Posts Table | All Gira Profiles - 21 of 26</vt:lpstr>
      <vt:lpstr>Instagram Posts Table | All Gira Profiles - 22 of 26</vt:lpstr>
      <vt:lpstr>Instagram Posts Table | All Gira Profiles - 23 of 26</vt:lpstr>
      <vt:lpstr>Instagram Posts Table | All Gira Profiles - 24 of 26</vt:lpstr>
      <vt:lpstr>Instagram Posts Table | All Gira Profiles - 25 of 26</vt:lpstr>
      <vt:lpstr>Instagram Posts Table | All Gira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Gira Profiles - 1 of 26</dc:title>
  <dc:creator>Frederik Peiniger</dc:creator>
  <cp:lastModifiedBy>Frederik Peiniger</cp:lastModifiedBy>
  <cp:revision>1</cp:revision>
  <dcterms:created xsi:type="dcterms:W3CDTF">2019-08-02T14:33:24Z</dcterms:created>
  <dcterms:modified xsi:type="dcterms:W3CDTF">2019-08-02T14:41:26Z</dcterms:modified>
</cp:coreProperties>
</file>