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F9B1-6662-4812-8318-A69F7F2DD9FD}"/>
              </a:ext>
            </a:extLst>
          </p:cNvPr>
          <p:cNvSpPr>
            <a:spLocks noGrp="1"/>
          </p:cNvSpPr>
          <p:nvPr>
            <p:ph type="title"/>
          </p:nvPr>
        </p:nvSpPr>
        <p:spPr/>
        <p:txBody>
          <a:bodyPr/>
          <a:lstStyle/>
          <a:p>
            <a:r>
              <a:rPr lang="en-US"/>
              <a:t>Weekly Sentiment | Vodafone Deutschland - 1 of 4</a:t>
            </a:r>
          </a:p>
        </p:txBody>
      </p:sp>
      <p:graphicFrame>
        <p:nvGraphicFramePr>
          <p:cNvPr id="5" name="Table Placeholder 4">
            <a:extLst>
              <a:ext uri="{FF2B5EF4-FFF2-40B4-BE49-F238E27FC236}">
                <a16:creationId xmlns:a16="http://schemas.microsoft.com/office/drawing/2014/main" id="{B51B3CEB-E013-40AA-986C-3EB7555B37FA}"/>
              </a:ext>
            </a:extLst>
          </p:cNvPr>
          <p:cNvGraphicFramePr>
            <a:graphicFrameLocks noGrp="1"/>
          </p:cNvGraphicFramePr>
          <p:nvPr>
            <p:ph type="tbl" sz="quarter" idx="13"/>
            <p:extLst>
              <p:ext uri="{D42A27DB-BD31-4B8C-83A1-F6EECF244321}">
                <p14:modId xmlns:p14="http://schemas.microsoft.com/office/powerpoint/2010/main" val="3751696640"/>
              </p:ext>
            </p:extLst>
          </p:nvPr>
        </p:nvGraphicFramePr>
        <p:xfrm>
          <a:off x="457200" y="1731963"/>
          <a:ext cx="8229600" cy="3627120"/>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132979161"/>
                    </a:ext>
                  </a:extLst>
                </a:gridCol>
                <a:gridCol w="493776">
                  <a:extLst>
                    <a:ext uri="{9D8B030D-6E8A-4147-A177-3AD203B41FA5}">
                      <a16:colId xmlns:a16="http://schemas.microsoft.com/office/drawing/2014/main" val="4053648086"/>
                    </a:ext>
                  </a:extLst>
                </a:gridCol>
                <a:gridCol w="493776">
                  <a:extLst>
                    <a:ext uri="{9D8B030D-6E8A-4147-A177-3AD203B41FA5}">
                      <a16:colId xmlns:a16="http://schemas.microsoft.com/office/drawing/2014/main" val="3703603673"/>
                    </a:ext>
                  </a:extLst>
                </a:gridCol>
                <a:gridCol w="493776">
                  <a:extLst>
                    <a:ext uri="{9D8B030D-6E8A-4147-A177-3AD203B41FA5}">
                      <a16:colId xmlns:a16="http://schemas.microsoft.com/office/drawing/2014/main" val="1679154060"/>
                    </a:ext>
                  </a:extLst>
                </a:gridCol>
                <a:gridCol w="493776">
                  <a:extLst>
                    <a:ext uri="{9D8B030D-6E8A-4147-A177-3AD203B41FA5}">
                      <a16:colId xmlns:a16="http://schemas.microsoft.com/office/drawing/2014/main" val="2448883479"/>
                    </a:ext>
                  </a:extLst>
                </a:gridCol>
                <a:gridCol w="493776">
                  <a:extLst>
                    <a:ext uri="{9D8B030D-6E8A-4147-A177-3AD203B41FA5}">
                      <a16:colId xmlns:a16="http://schemas.microsoft.com/office/drawing/2014/main" val="3549849173"/>
                    </a:ext>
                  </a:extLst>
                </a:gridCol>
                <a:gridCol w="493776">
                  <a:extLst>
                    <a:ext uri="{9D8B030D-6E8A-4147-A177-3AD203B41FA5}">
                      <a16:colId xmlns:a16="http://schemas.microsoft.com/office/drawing/2014/main" val="4027352965"/>
                    </a:ext>
                  </a:extLst>
                </a:gridCol>
                <a:gridCol w="493776">
                  <a:extLst>
                    <a:ext uri="{9D8B030D-6E8A-4147-A177-3AD203B41FA5}">
                      <a16:colId xmlns:a16="http://schemas.microsoft.com/office/drawing/2014/main" val="460331404"/>
                    </a:ext>
                  </a:extLst>
                </a:gridCol>
                <a:gridCol w="493776">
                  <a:extLst>
                    <a:ext uri="{9D8B030D-6E8A-4147-A177-3AD203B41FA5}">
                      <a16:colId xmlns:a16="http://schemas.microsoft.com/office/drawing/2014/main" val="3066571221"/>
                    </a:ext>
                  </a:extLst>
                </a:gridCol>
                <a:gridCol w="493776">
                  <a:extLst>
                    <a:ext uri="{9D8B030D-6E8A-4147-A177-3AD203B41FA5}">
                      <a16:colId xmlns:a16="http://schemas.microsoft.com/office/drawing/2014/main" val="4261098232"/>
                    </a:ext>
                  </a:extLst>
                </a:gridCol>
                <a:gridCol w="493776">
                  <a:extLst>
                    <a:ext uri="{9D8B030D-6E8A-4147-A177-3AD203B41FA5}">
                      <a16:colId xmlns:a16="http://schemas.microsoft.com/office/drawing/2014/main" val="889314772"/>
                    </a:ext>
                  </a:extLst>
                </a:gridCol>
                <a:gridCol w="493776">
                  <a:extLst>
                    <a:ext uri="{9D8B030D-6E8A-4147-A177-3AD203B41FA5}">
                      <a16:colId xmlns:a16="http://schemas.microsoft.com/office/drawing/2014/main" val="1433681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extLst>
                  <a:ext uri="{0D108BD9-81ED-4DB2-BD59-A6C34878D82A}">
                    <a16:rowId xmlns:a16="http://schemas.microsoft.com/office/drawing/2014/main" val="4134068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- 2019-05-05 07:00:00 </a:t>
                      </a:r>
                      <a:r>
                        <a:rPr kumimoji="0" lang="de-DE" sz="1000" b="0" i="0" u="none" strike="noStrike" kern="1200" cap="none" spc="0" normalizeH="0" baseline="0" noProof="0">
                          <a:ln>
                            <a:noFill/>
                          </a:ln>
                          <a:solidFill>
                            <a:prstClr val="black"/>
                          </a:solidFill>
                          <a:effectLst/>
                          <a:uLnTx/>
                          <a:uFillTx/>
                          <a:latin typeface="+mn-lt"/>
                          <a:ea typeface="+mn-ea"/>
                          <a:cs typeface="+mn-cs"/>
                        </a:rPr>
                        <a:t> 
 Das Musiker-Leben von Matt Simons könnte gerade kaum besser laufen. Mit seinem Song „Open Up“ belebt er nicht nur unsere neue GigaTV-Kampagne, sondern läuft auch im Radio in Dauerschleife. Im Interview verrät uns Matt, wer sein größtes Idol ist und warum er sich manchmal zu alt für Social Media fühlt: vod.af/MehrZuMattSimons.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118867</a:t>
                      </a:r>
                    </a:p>
                  </a:txBody>
                  <a:tcPr/>
                </a:tc>
                <a:extLst>
                  <a:ext uri="{0D108BD9-81ED-4DB2-BD59-A6C34878D82A}">
                    <a16:rowId xmlns:a16="http://schemas.microsoft.com/office/drawing/2014/main" val="3370674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- 2019-05-04 06:00:01 </a:t>
                      </a:r>
                      <a:r>
                        <a:rPr kumimoji="0" lang="de-DE" sz="1000" b="0" i="0" u="none" strike="noStrike" kern="1200" cap="none" spc="0" normalizeH="0" baseline="0" noProof="0">
                          <a:ln>
                            <a:noFill/>
                          </a:ln>
                          <a:solidFill>
                            <a:prstClr val="black"/>
                          </a:solidFill>
                          <a:effectLst/>
                          <a:uLnTx/>
                          <a:uFillTx/>
                          <a:latin typeface="+mn-lt"/>
                          <a:ea typeface="+mn-ea"/>
                          <a:cs typeface="+mn-cs"/>
                        </a:rPr>
                        <a:t> 
 Möge die Macht von GigaTV mit Dir sein!
Zum May the 4th liefern wir Dir eine intergalaktische Zusammenfassung aller Star-Wars-Filme.
vod.af/MayTheFourthBeWithYou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53401</a:t>
                      </a:r>
                    </a:p>
                  </a:txBody>
                  <a:tcPr/>
                </a:tc>
                <a:extLst>
                  <a:ext uri="{0D108BD9-81ED-4DB2-BD59-A6C34878D82A}">
                    <a16:rowId xmlns:a16="http://schemas.microsoft.com/office/drawing/2014/main" val="4201500124"/>
                  </a:ext>
                </a:extLst>
              </a:tr>
            </a:tbl>
          </a:graphicData>
        </a:graphic>
      </p:graphicFrame>
      <p:sp>
        <p:nvSpPr>
          <p:cNvPr id="4" name="Text Placeholder 3">
            <a:extLst>
              <a:ext uri="{FF2B5EF4-FFF2-40B4-BE49-F238E27FC236}">
                <a16:creationId xmlns:a16="http://schemas.microsoft.com/office/drawing/2014/main" id="{C93022FA-A031-4789-B8A3-5D96945A84A8}"/>
              </a:ext>
            </a:extLst>
          </p:cNvPr>
          <p:cNvSpPr>
            <a:spLocks noGrp="1"/>
          </p:cNvSpPr>
          <p:nvPr>
            <p:ph type="body" sz="quarter" idx="14"/>
          </p:nvPr>
        </p:nvSpPr>
        <p:spPr/>
        <p:txBody>
          <a:bodyPr/>
          <a:lstStyle/>
          <a:p>
            <a:r>
              <a:rPr lang="en-US"/>
              <a:t>04/28/2019 - 05/05/2019</a:t>
            </a:r>
          </a:p>
        </p:txBody>
      </p:sp>
    </p:spTree>
    <p:extLst>
      <p:ext uri="{BB962C8B-B14F-4D97-AF65-F5344CB8AC3E}">
        <p14:creationId xmlns:p14="http://schemas.microsoft.com/office/powerpoint/2010/main" val="308826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A0AA9-F87F-49D2-82E6-D62860CDDBFA}"/>
              </a:ext>
            </a:extLst>
          </p:cNvPr>
          <p:cNvSpPr>
            <a:spLocks noGrp="1"/>
          </p:cNvSpPr>
          <p:nvPr>
            <p:ph type="title"/>
          </p:nvPr>
        </p:nvSpPr>
        <p:spPr/>
        <p:txBody>
          <a:bodyPr/>
          <a:lstStyle/>
          <a:p>
            <a:r>
              <a:rPr lang="en-US"/>
              <a:t>Weekly Sentiment | Vodafone Deutschland - 2 of 4</a:t>
            </a:r>
          </a:p>
        </p:txBody>
      </p:sp>
      <p:graphicFrame>
        <p:nvGraphicFramePr>
          <p:cNvPr id="5" name="Table Placeholder 4">
            <a:extLst>
              <a:ext uri="{FF2B5EF4-FFF2-40B4-BE49-F238E27FC236}">
                <a16:creationId xmlns:a16="http://schemas.microsoft.com/office/drawing/2014/main" id="{BAAABF28-F143-43D9-8D0D-CA789F90AB1C}"/>
              </a:ext>
            </a:extLst>
          </p:cNvPr>
          <p:cNvGraphicFramePr>
            <a:graphicFrameLocks noGrp="1"/>
          </p:cNvGraphicFramePr>
          <p:nvPr>
            <p:ph type="tbl" sz="quarter" idx="13"/>
            <p:extLst>
              <p:ext uri="{D42A27DB-BD31-4B8C-83A1-F6EECF244321}">
                <p14:modId xmlns:p14="http://schemas.microsoft.com/office/powerpoint/2010/main" val="2486319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314204213"/>
                    </a:ext>
                  </a:extLst>
                </a:gridCol>
                <a:gridCol w="493776">
                  <a:extLst>
                    <a:ext uri="{9D8B030D-6E8A-4147-A177-3AD203B41FA5}">
                      <a16:colId xmlns:a16="http://schemas.microsoft.com/office/drawing/2014/main" val="4138047662"/>
                    </a:ext>
                  </a:extLst>
                </a:gridCol>
                <a:gridCol w="493776">
                  <a:extLst>
                    <a:ext uri="{9D8B030D-6E8A-4147-A177-3AD203B41FA5}">
                      <a16:colId xmlns:a16="http://schemas.microsoft.com/office/drawing/2014/main" val="940955582"/>
                    </a:ext>
                  </a:extLst>
                </a:gridCol>
                <a:gridCol w="493776">
                  <a:extLst>
                    <a:ext uri="{9D8B030D-6E8A-4147-A177-3AD203B41FA5}">
                      <a16:colId xmlns:a16="http://schemas.microsoft.com/office/drawing/2014/main" val="106266560"/>
                    </a:ext>
                  </a:extLst>
                </a:gridCol>
                <a:gridCol w="493776">
                  <a:extLst>
                    <a:ext uri="{9D8B030D-6E8A-4147-A177-3AD203B41FA5}">
                      <a16:colId xmlns:a16="http://schemas.microsoft.com/office/drawing/2014/main" val="1020312766"/>
                    </a:ext>
                  </a:extLst>
                </a:gridCol>
                <a:gridCol w="493776">
                  <a:extLst>
                    <a:ext uri="{9D8B030D-6E8A-4147-A177-3AD203B41FA5}">
                      <a16:colId xmlns:a16="http://schemas.microsoft.com/office/drawing/2014/main" val="2770588846"/>
                    </a:ext>
                  </a:extLst>
                </a:gridCol>
                <a:gridCol w="493776">
                  <a:extLst>
                    <a:ext uri="{9D8B030D-6E8A-4147-A177-3AD203B41FA5}">
                      <a16:colId xmlns:a16="http://schemas.microsoft.com/office/drawing/2014/main" val="2013563876"/>
                    </a:ext>
                  </a:extLst>
                </a:gridCol>
                <a:gridCol w="493776">
                  <a:extLst>
                    <a:ext uri="{9D8B030D-6E8A-4147-A177-3AD203B41FA5}">
                      <a16:colId xmlns:a16="http://schemas.microsoft.com/office/drawing/2014/main" val="676562265"/>
                    </a:ext>
                  </a:extLst>
                </a:gridCol>
                <a:gridCol w="493776">
                  <a:extLst>
                    <a:ext uri="{9D8B030D-6E8A-4147-A177-3AD203B41FA5}">
                      <a16:colId xmlns:a16="http://schemas.microsoft.com/office/drawing/2014/main" val="3450756110"/>
                    </a:ext>
                  </a:extLst>
                </a:gridCol>
                <a:gridCol w="493776">
                  <a:extLst>
                    <a:ext uri="{9D8B030D-6E8A-4147-A177-3AD203B41FA5}">
                      <a16:colId xmlns:a16="http://schemas.microsoft.com/office/drawing/2014/main" val="2392931825"/>
                    </a:ext>
                  </a:extLst>
                </a:gridCol>
                <a:gridCol w="493776">
                  <a:extLst>
                    <a:ext uri="{9D8B030D-6E8A-4147-A177-3AD203B41FA5}">
                      <a16:colId xmlns:a16="http://schemas.microsoft.com/office/drawing/2014/main" val="2673273918"/>
                    </a:ext>
                  </a:extLst>
                </a:gridCol>
                <a:gridCol w="493776">
                  <a:extLst>
                    <a:ext uri="{9D8B030D-6E8A-4147-A177-3AD203B41FA5}">
                      <a16:colId xmlns:a16="http://schemas.microsoft.com/office/drawing/2014/main" val="1824602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extLst>
                  <a:ext uri="{0D108BD9-81ED-4DB2-BD59-A6C34878D82A}">
                    <a16:rowId xmlns:a16="http://schemas.microsoft.com/office/drawing/2014/main" val="2728767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- 2019-05-03 10:59:16 </a:t>
                      </a:r>
                      <a:r>
                        <a:rPr kumimoji="0" lang="de-DE" sz="1000" b="0" i="0" u="none" strike="noStrike" kern="1200" cap="none" spc="0" normalizeH="0" baseline="0" noProof="0">
                          <a:ln>
                            <a:noFill/>
                          </a:ln>
                          <a:solidFill>
                            <a:prstClr val="black"/>
                          </a:solidFill>
                          <a:effectLst/>
                          <a:uLnTx/>
                          <a:uFillTx/>
                          <a:latin typeface="+mn-lt"/>
                          <a:ea typeface="+mn-ea"/>
                          <a:cs typeface="+mn-cs"/>
                        </a:rPr>
                        <a:t> 
 In unserer Reihe #Connecting4Good stellen wir Dir heute smarte Technologien vor, die den Alltag von Menschen mit eingeschränktem Sehvermögen erleichtern können.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20829</a:t>
                      </a:r>
                    </a:p>
                  </a:txBody>
                  <a:tcPr/>
                </a:tc>
                <a:extLst>
                  <a:ext uri="{0D108BD9-81ED-4DB2-BD59-A6C34878D82A}">
                    <a16:rowId xmlns:a16="http://schemas.microsoft.com/office/drawing/2014/main" val="2919213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- 2019-05-02 15:29:06 </a:t>
                      </a:r>
                      <a:r>
                        <a:rPr kumimoji="0" lang="de-DE" sz="1000" b="0" i="0" u="none" strike="noStrike" kern="1200" cap="none" spc="0" normalizeH="0" baseline="0" noProof="0">
                          <a:ln>
                            <a:noFill/>
                          </a:ln>
                          <a:solidFill>
                            <a:prstClr val="black"/>
                          </a:solidFill>
                          <a:effectLst/>
                          <a:uLnTx/>
                          <a:uFillTx/>
                          <a:latin typeface="+mn-lt"/>
                          <a:ea typeface="+mn-ea"/>
                          <a:cs typeface="+mn-cs"/>
                        </a:rPr>
                        <a:t> 
 mousesports startet mit neuer CS:GO-Besetzung durch. Wir stellen Dir die Counter-Strike-Talente 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66799</a:t>
                      </a:r>
                    </a:p>
                  </a:txBody>
                  <a:tcPr/>
                </a:tc>
                <a:extLst>
                  <a:ext uri="{0D108BD9-81ED-4DB2-BD59-A6C34878D82A}">
                    <a16:rowId xmlns:a16="http://schemas.microsoft.com/office/drawing/2014/main" val="249525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- 2019-05-02 11:39:46 </a:t>
                      </a:r>
                      <a:r>
                        <a:rPr kumimoji="0" lang="de-DE" sz="1000" b="0" i="0" u="none" strike="noStrike" kern="1200" cap="none" spc="0" normalizeH="0" baseline="0" noProof="0">
                          <a:ln>
                            <a:noFill/>
                          </a:ln>
                          <a:solidFill>
                            <a:prstClr val="black"/>
                          </a:solidFill>
                          <a:effectLst/>
                          <a:uLnTx/>
                          <a:uFillTx/>
                          <a:latin typeface="+mn-lt"/>
                          <a:ea typeface="+mn-ea"/>
                          <a:cs typeface="+mn-cs"/>
                        </a:rPr>
                        <a:t> 
 Eine schwimmende Drohne, die das Wasser von Plastikmüll befreit und ein Wearable, das bei Allergieschocks hilft. Das und mehr in einer neuen Folge featured News. vod.af/featuredNews_41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a:t>
                      </a:r>
                    </a:p>
                  </a:txBody>
                  <a:tcPr/>
                </a:tc>
                <a:extLst>
                  <a:ext uri="{0D108BD9-81ED-4DB2-BD59-A6C34878D82A}">
                    <a16:rowId xmlns:a16="http://schemas.microsoft.com/office/drawing/2014/main" val="1497784777"/>
                  </a:ext>
                </a:extLst>
              </a:tr>
            </a:tbl>
          </a:graphicData>
        </a:graphic>
      </p:graphicFrame>
      <p:sp>
        <p:nvSpPr>
          <p:cNvPr id="4" name="Text Placeholder 3">
            <a:extLst>
              <a:ext uri="{FF2B5EF4-FFF2-40B4-BE49-F238E27FC236}">
                <a16:creationId xmlns:a16="http://schemas.microsoft.com/office/drawing/2014/main" id="{26FBD768-0D6E-4A02-8770-FEC34EFA2C7B}"/>
              </a:ext>
            </a:extLst>
          </p:cNvPr>
          <p:cNvSpPr>
            <a:spLocks noGrp="1"/>
          </p:cNvSpPr>
          <p:nvPr>
            <p:ph type="body" sz="quarter" idx="14"/>
          </p:nvPr>
        </p:nvSpPr>
        <p:spPr/>
        <p:txBody>
          <a:bodyPr/>
          <a:lstStyle/>
          <a:p>
            <a:r>
              <a:rPr lang="en-US"/>
              <a:t>04/28/2019 - 05/05/2019</a:t>
            </a:r>
          </a:p>
        </p:txBody>
      </p:sp>
    </p:spTree>
    <p:extLst>
      <p:ext uri="{BB962C8B-B14F-4D97-AF65-F5344CB8AC3E}">
        <p14:creationId xmlns:p14="http://schemas.microsoft.com/office/powerpoint/2010/main" val="1667259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8A713-BAC5-486C-ADDD-34748635E600}"/>
              </a:ext>
            </a:extLst>
          </p:cNvPr>
          <p:cNvSpPr>
            <a:spLocks noGrp="1"/>
          </p:cNvSpPr>
          <p:nvPr>
            <p:ph type="title"/>
          </p:nvPr>
        </p:nvSpPr>
        <p:spPr/>
        <p:txBody>
          <a:bodyPr/>
          <a:lstStyle/>
          <a:p>
            <a:r>
              <a:rPr lang="en-US"/>
              <a:t>Weekly Sentiment | Vodafone Deutschland - 3 of 4</a:t>
            </a:r>
          </a:p>
        </p:txBody>
      </p:sp>
      <p:graphicFrame>
        <p:nvGraphicFramePr>
          <p:cNvPr id="5" name="Table Placeholder 4">
            <a:extLst>
              <a:ext uri="{FF2B5EF4-FFF2-40B4-BE49-F238E27FC236}">
                <a16:creationId xmlns:a16="http://schemas.microsoft.com/office/drawing/2014/main" id="{86BF6884-EF31-4610-BF8E-3B190D1C5771}"/>
              </a:ext>
            </a:extLst>
          </p:cNvPr>
          <p:cNvGraphicFramePr>
            <a:graphicFrameLocks noGrp="1"/>
          </p:cNvGraphicFramePr>
          <p:nvPr>
            <p:ph type="tbl" sz="quarter" idx="13"/>
            <p:extLst>
              <p:ext uri="{D42A27DB-BD31-4B8C-83A1-F6EECF244321}">
                <p14:modId xmlns:p14="http://schemas.microsoft.com/office/powerpoint/2010/main" val="1290361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671251440"/>
                    </a:ext>
                  </a:extLst>
                </a:gridCol>
                <a:gridCol w="493776">
                  <a:extLst>
                    <a:ext uri="{9D8B030D-6E8A-4147-A177-3AD203B41FA5}">
                      <a16:colId xmlns:a16="http://schemas.microsoft.com/office/drawing/2014/main" val="3314153276"/>
                    </a:ext>
                  </a:extLst>
                </a:gridCol>
                <a:gridCol w="493776">
                  <a:extLst>
                    <a:ext uri="{9D8B030D-6E8A-4147-A177-3AD203B41FA5}">
                      <a16:colId xmlns:a16="http://schemas.microsoft.com/office/drawing/2014/main" val="3099582913"/>
                    </a:ext>
                  </a:extLst>
                </a:gridCol>
                <a:gridCol w="493776">
                  <a:extLst>
                    <a:ext uri="{9D8B030D-6E8A-4147-A177-3AD203B41FA5}">
                      <a16:colId xmlns:a16="http://schemas.microsoft.com/office/drawing/2014/main" val="3258181726"/>
                    </a:ext>
                  </a:extLst>
                </a:gridCol>
                <a:gridCol w="493776">
                  <a:extLst>
                    <a:ext uri="{9D8B030D-6E8A-4147-A177-3AD203B41FA5}">
                      <a16:colId xmlns:a16="http://schemas.microsoft.com/office/drawing/2014/main" val="2542640565"/>
                    </a:ext>
                  </a:extLst>
                </a:gridCol>
                <a:gridCol w="493776">
                  <a:extLst>
                    <a:ext uri="{9D8B030D-6E8A-4147-A177-3AD203B41FA5}">
                      <a16:colId xmlns:a16="http://schemas.microsoft.com/office/drawing/2014/main" val="440893467"/>
                    </a:ext>
                  </a:extLst>
                </a:gridCol>
                <a:gridCol w="493776">
                  <a:extLst>
                    <a:ext uri="{9D8B030D-6E8A-4147-A177-3AD203B41FA5}">
                      <a16:colId xmlns:a16="http://schemas.microsoft.com/office/drawing/2014/main" val="3548330073"/>
                    </a:ext>
                  </a:extLst>
                </a:gridCol>
                <a:gridCol w="493776">
                  <a:extLst>
                    <a:ext uri="{9D8B030D-6E8A-4147-A177-3AD203B41FA5}">
                      <a16:colId xmlns:a16="http://schemas.microsoft.com/office/drawing/2014/main" val="3303181942"/>
                    </a:ext>
                  </a:extLst>
                </a:gridCol>
                <a:gridCol w="493776">
                  <a:extLst>
                    <a:ext uri="{9D8B030D-6E8A-4147-A177-3AD203B41FA5}">
                      <a16:colId xmlns:a16="http://schemas.microsoft.com/office/drawing/2014/main" val="2830281567"/>
                    </a:ext>
                  </a:extLst>
                </a:gridCol>
                <a:gridCol w="493776">
                  <a:extLst>
                    <a:ext uri="{9D8B030D-6E8A-4147-A177-3AD203B41FA5}">
                      <a16:colId xmlns:a16="http://schemas.microsoft.com/office/drawing/2014/main" val="3118476582"/>
                    </a:ext>
                  </a:extLst>
                </a:gridCol>
                <a:gridCol w="493776">
                  <a:extLst>
                    <a:ext uri="{9D8B030D-6E8A-4147-A177-3AD203B41FA5}">
                      <a16:colId xmlns:a16="http://schemas.microsoft.com/office/drawing/2014/main" val="48520216"/>
                    </a:ext>
                  </a:extLst>
                </a:gridCol>
                <a:gridCol w="493776">
                  <a:extLst>
                    <a:ext uri="{9D8B030D-6E8A-4147-A177-3AD203B41FA5}">
                      <a16:colId xmlns:a16="http://schemas.microsoft.com/office/drawing/2014/main" val="3637641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extLst>
                  <a:ext uri="{0D108BD9-81ED-4DB2-BD59-A6C34878D82A}">
                    <a16:rowId xmlns:a16="http://schemas.microsoft.com/office/drawing/2014/main" val="2603400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- 2019-05-01 07:00:02 </a:t>
                      </a:r>
                      <a:r>
                        <a:rPr kumimoji="0" lang="de-DE" sz="1000" b="0" i="0" u="none" strike="noStrike" kern="1200" cap="none" spc="0" normalizeH="0" baseline="0" noProof="0">
                          <a:ln>
                            <a:noFill/>
                          </a:ln>
                          <a:solidFill>
                            <a:prstClr val="black"/>
                          </a:solidFill>
                          <a:effectLst/>
                          <a:uLnTx/>
                          <a:uFillTx/>
                          <a:latin typeface="+mn-lt"/>
                          <a:ea typeface="+mn-ea"/>
                          <a:cs typeface="+mn-cs"/>
                        </a:rPr>
                        <a:t> 
 Sprichst Du esports? Wir machen Dich Wort für Wort vom n00b zum Pro: vod.af/Mouz
Diese Woche: „counter jungle“ von mousesports' Obvious
#GoRed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143464</a:t>
                      </a:r>
                    </a:p>
                  </a:txBody>
                  <a:tcPr/>
                </a:tc>
                <a:extLst>
                  <a:ext uri="{0D108BD9-81ED-4DB2-BD59-A6C34878D82A}">
                    <a16:rowId xmlns:a16="http://schemas.microsoft.com/office/drawing/2014/main" val="278335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- 2019-04-30 11:09:11 </a:t>
                      </a:r>
                      <a:r>
                        <a:rPr kumimoji="0" lang="de-DE" sz="1000" b="0" i="0" u="none" strike="noStrike" kern="1200" cap="none" spc="0" normalizeH="0" baseline="0" noProof="0">
                          <a:ln>
                            <a:noFill/>
                          </a:ln>
                          <a:solidFill>
                            <a:prstClr val="black"/>
                          </a:solidFill>
                          <a:effectLst/>
                          <a:uLnTx/>
                          <a:uFillTx/>
                          <a:latin typeface="+mn-lt"/>
                          <a:ea typeface="+mn-ea"/>
                          <a:cs typeface="+mn-cs"/>
                        </a:rPr>
                        <a:t> 
 1 Gigabit für über 1,4 Millionen Haushalte in Berlin! Ab sofort kannst Du im gesamten Kabel-Glasfasernetz der Bundeshauptstadt mit bis zu 1.000 Megabit pro Sekunde surfen.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73139</a:t>
                      </a:r>
                    </a:p>
                  </a:txBody>
                  <a:tcPr/>
                </a:tc>
                <a:extLst>
                  <a:ext uri="{0D108BD9-81ED-4DB2-BD59-A6C34878D82A}">
                    <a16:rowId xmlns:a16="http://schemas.microsoft.com/office/drawing/2014/main" val="4267037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- 2019-04-29 12:37:02 </a:t>
                      </a:r>
                      <a:r>
                        <a:rPr kumimoji="0" lang="de-DE" sz="1000" b="0" i="0" u="none" strike="noStrike" kern="1200" cap="none" spc="0" normalizeH="0" baseline="0" noProof="0">
                          <a:ln>
                            <a:noFill/>
                          </a:ln>
                          <a:solidFill>
                            <a:prstClr val="black"/>
                          </a:solidFill>
                          <a:effectLst/>
                          <a:uLnTx/>
                          <a:uFillTx/>
                          <a:latin typeface="+mn-lt"/>
                          <a:ea typeface="+mn-ea"/>
                          <a:cs typeface="+mn-cs"/>
                        </a:rPr>
                        <a:t> 
 Der Mai bringt spannende Unterhaltung: Lies hier, was Dich neben Aquaman, Glass und dem ESC 2019 bei GigaTV erwartet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54869</a:t>
                      </a:r>
                    </a:p>
                  </a:txBody>
                  <a:tcPr/>
                </a:tc>
                <a:extLst>
                  <a:ext uri="{0D108BD9-81ED-4DB2-BD59-A6C34878D82A}">
                    <a16:rowId xmlns:a16="http://schemas.microsoft.com/office/drawing/2014/main" val="2409570541"/>
                  </a:ext>
                </a:extLst>
              </a:tr>
            </a:tbl>
          </a:graphicData>
        </a:graphic>
      </p:graphicFrame>
      <p:sp>
        <p:nvSpPr>
          <p:cNvPr id="4" name="Text Placeholder 3">
            <a:extLst>
              <a:ext uri="{FF2B5EF4-FFF2-40B4-BE49-F238E27FC236}">
                <a16:creationId xmlns:a16="http://schemas.microsoft.com/office/drawing/2014/main" id="{65E14373-2BF4-4671-AD30-284C3320996E}"/>
              </a:ext>
            </a:extLst>
          </p:cNvPr>
          <p:cNvSpPr>
            <a:spLocks noGrp="1"/>
          </p:cNvSpPr>
          <p:nvPr>
            <p:ph type="body" sz="quarter" idx="14"/>
          </p:nvPr>
        </p:nvSpPr>
        <p:spPr/>
        <p:txBody>
          <a:bodyPr/>
          <a:lstStyle/>
          <a:p>
            <a:r>
              <a:rPr lang="en-US"/>
              <a:t>04/28/2019 - 05/05/2019</a:t>
            </a:r>
          </a:p>
        </p:txBody>
      </p:sp>
    </p:spTree>
    <p:extLst>
      <p:ext uri="{BB962C8B-B14F-4D97-AF65-F5344CB8AC3E}">
        <p14:creationId xmlns:p14="http://schemas.microsoft.com/office/powerpoint/2010/main" val="1747704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36C-9477-4659-B0DB-5A440B7139A1}"/>
              </a:ext>
            </a:extLst>
          </p:cNvPr>
          <p:cNvSpPr>
            <a:spLocks noGrp="1"/>
          </p:cNvSpPr>
          <p:nvPr>
            <p:ph type="title"/>
          </p:nvPr>
        </p:nvSpPr>
        <p:spPr/>
        <p:txBody>
          <a:bodyPr/>
          <a:lstStyle/>
          <a:p>
            <a:r>
              <a:rPr lang="en-US"/>
              <a:t>Weekly Sentiment | Vodafone Deutschland - 4 of 4</a:t>
            </a:r>
          </a:p>
        </p:txBody>
      </p:sp>
      <p:graphicFrame>
        <p:nvGraphicFramePr>
          <p:cNvPr id="5" name="Table Placeholder 4">
            <a:extLst>
              <a:ext uri="{FF2B5EF4-FFF2-40B4-BE49-F238E27FC236}">
                <a16:creationId xmlns:a16="http://schemas.microsoft.com/office/drawing/2014/main" id="{95413D11-B498-430C-8664-2F07AAE431BD}"/>
              </a:ext>
            </a:extLst>
          </p:cNvPr>
          <p:cNvGraphicFramePr>
            <a:graphicFrameLocks noGrp="1"/>
          </p:cNvGraphicFramePr>
          <p:nvPr>
            <p:ph type="tbl" sz="quarter" idx="13"/>
            <p:extLst>
              <p:ext uri="{D42A27DB-BD31-4B8C-83A1-F6EECF244321}">
                <p14:modId xmlns:p14="http://schemas.microsoft.com/office/powerpoint/2010/main" val="2286981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682237229"/>
                    </a:ext>
                  </a:extLst>
                </a:gridCol>
                <a:gridCol w="493776">
                  <a:extLst>
                    <a:ext uri="{9D8B030D-6E8A-4147-A177-3AD203B41FA5}">
                      <a16:colId xmlns:a16="http://schemas.microsoft.com/office/drawing/2014/main" val="2027542105"/>
                    </a:ext>
                  </a:extLst>
                </a:gridCol>
                <a:gridCol w="493776">
                  <a:extLst>
                    <a:ext uri="{9D8B030D-6E8A-4147-A177-3AD203B41FA5}">
                      <a16:colId xmlns:a16="http://schemas.microsoft.com/office/drawing/2014/main" val="660402316"/>
                    </a:ext>
                  </a:extLst>
                </a:gridCol>
                <a:gridCol w="493776">
                  <a:extLst>
                    <a:ext uri="{9D8B030D-6E8A-4147-A177-3AD203B41FA5}">
                      <a16:colId xmlns:a16="http://schemas.microsoft.com/office/drawing/2014/main" val="2320730983"/>
                    </a:ext>
                  </a:extLst>
                </a:gridCol>
                <a:gridCol w="493776">
                  <a:extLst>
                    <a:ext uri="{9D8B030D-6E8A-4147-A177-3AD203B41FA5}">
                      <a16:colId xmlns:a16="http://schemas.microsoft.com/office/drawing/2014/main" val="2953357967"/>
                    </a:ext>
                  </a:extLst>
                </a:gridCol>
                <a:gridCol w="493776">
                  <a:extLst>
                    <a:ext uri="{9D8B030D-6E8A-4147-A177-3AD203B41FA5}">
                      <a16:colId xmlns:a16="http://schemas.microsoft.com/office/drawing/2014/main" val="1529372862"/>
                    </a:ext>
                  </a:extLst>
                </a:gridCol>
                <a:gridCol w="493776">
                  <a:extLst>
                    <a:ext uri="{9D8B030D-6E8A-4147-A177-3AD203B41FA5}">
                      <a16:colId xmlns:a16="http://schemas.microsoft.com/office/drawing/2014/main" val="1481265628"/>
                    </a:ext>
                  </a:extLst>
                </a:gridCol>
                <a:gridCol w="493776">
                  <a:extLst>
                    <a:ext uri="{9D8B030D-6E8A-4147-A177-3AD203B41FA5}">
                      <a16:colId xmlns:a16="http://schemas.microsoft.com/office/drawing/2014/main" val="1424133333"/>
                    </a:ext>
                  </a:extLst>
                </a:gridCol>
                <a:gridCol w="493776">
                  <a:extLst>
                    <a:ext uri="{9D8B030D-6E8A-4147-A177-3AD203B41FA5}">
                      <a16:colId xmlns:a16="http://schemas.microsoft.com/office/drawing/2014/main" val="2492402497"/>
                    </a:ext>
                  </a:extLst>
                </a:gridCol>
                <a:gridCol w="493776">
                  <a:extLst>
                    <a:ext uri="{9D8B030D-6E8A-4147-A177-3AD203B41FA5}">
                      <a16:colId xmlns:a16="http://schemas.microsoft.com/office/drawing/2014/main" val="1131457156"/>
                    </a:ext>
                  </a:extLst>
                </a:gridCol>
                <a:gridCol w="493776">
                  <a:extLst>
                    <a:ext uri="{9D8B030D-6E8A-4147-A177-3AD203B41FA5}">
                      <a16:colId xmlns:a16="http://schemas.microsoft.com/office/drawing/2014/main" val="1895850494"/>
                    </a:ext>
                  </a:extLst>
                </a:gridCol>
                <a:gridCol w="493776">
                  <a:extLst>
                    <a:ext uri="{9D8B030D-6E8A-4147-A177-3AD203B41FA5}">
                      <a16:colId xmlns:a16="http://schemas.microsoft.com/office/drawing/2014/main" val="1006798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extLst>
                  <a:ext uri="{0D108BD9-81ED-4DB2-BD59-A6C34878D82A}">
                    <a16:rowId xmlns:a16="http://schemas.microsoft.com/office/drawing/2014/main" val="404452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- 2019-04-28 06:00:01 </a:t>
                      </a:r>
                      <a:r>
                        <a:rPr kumimoji="0" lang="de-DE" sz="1000" b="0" i="0" u="none" strike="noStrike" kern="1200" cap="none" spc="0" normalizeH="0" baseline="0" noProof="0">
                          <a:ln>
                            <a:noFill/>
                          </a:ln>
                          <a:solidFill>
                            <a:prstClr val="black"/>
                          </a:solidFill>
                          <a:effectLst/>
                          <a:uLnTx/>
                          <a:uFillTx/>
                          <a:latin typeface="+mn-lt"/>
                          <a:ea typeface="+mn-ea"/>
                          <a:cs typeface="+mn-cs"/>
                        </a:rPr>
                        <a:t> 
 Hast Du schon mal den Begriff „Edge Computing“ gehört? Im Zusammenhang mit 5G wird Dir dieser in Zukunft sicherlich öfter begegnen. Was Edge Computing ist und welche Vorteile die Technologie mit sich bringt, erfährst Du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107464</a:t>
                      </a:r>
                    </a:p>
                  </a:txBody>
                  <a:tcPr/>
                </a:tc>
                <a:extLst>
                  <a:ext uri="{0D108BD9-81ED-4DB2-BD59-A6C34878D82A}">
                    <a16:rowId xmlns:a16="http://schemas.microsoft.com/office/drawing/2014/main" val="3641299559"/>
                  </a:ext>
                </a:extLst>
              </a:tr>
            </a:tbl>
          </a:graphicData>
        </a:graphic>
      </p:graphicFrame>
      <p:sp>
        <p:nvSpPr>
          <p:cNvPr id="4" name="Text Placeholder 3">
            <a:extLst>
              <a:ext uri="{FF2B5EF4-FFF2-40B4-BE49-F238E27FC236}">
                <a16:creationId xmlns:a16="http://schemas.microsoft.com/office/drawing/2014/main" id="{069B6E8D-D388-45BF-A872-91B09E8B06FC}"/>
              </a:ext>
            </a:extLst>
          </p:cNvPr>
          <p:cNvSpPr>
            <a:spLocks noGrp="1"/>
          </p:cNvSpPr>
          <p:nvPr>
            <p:ph type="body" sz="quarter" idx="14"/>
          </p:nvPr>
        </p:nvSpPr>
        <p:spPr/>
        <p:txBody>
          <a:bodyPr/>
          <a:lstStyle/>
          <a:p>
            <a:r>
              <a:rPr lang="en-US"/>
              <a:t>04/28/2019 - 05/05/2019</a:t>
            </a:r>
          </a:p>
        </p:txBody>
      </p:sp>
    </p:spTree>
    <p:extLst>
      <p:ext uri="{BB962C8B-B14F-4D97-AF65-F5344CB8AC3E}">
        <p14:creationId xmlns:p14="http://schemas.microsoft.com/office/powerpoint/2010/main" val="20145026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257</Words>
  <Application>Microsoft Office PowerPoint</Application>
  <PresentationFormat>On-screen Show (4:3)</PresentationFormat>
  <Paragraphs>164</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Weekly Sentiment | Vodafone Deutschland - 1 of 4</vt:lpstr>
      <vt:lpstr>Weekly Sentiment | Vodafone Deutschland - 2 of 4</vt:lpstr>
      <vt:lpstr>Weekly Sentiment | Vodafone Deutschland - 3 of 4</vt:lpstr>
      <vt:lpstr>Weekly Sentiment | Vodafone Deutschland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Weekly Sentiment | Vodafone Deutschland - 1 of 4</dc:title>
  <dc:creator>Frederik Peiniger</dc:creator>
  <cp:lastModifiedBy>Frederik Peiniger</cp:lastModifiedBy>
  <cp:revision>1</cp:revision>
  <dcterms:created xsi:type="dcterms:W3CDTF">2019-05-06T08:05:18Z</dcterms:created>
  <dcterms:modified xsi:type="dcterms:W3CDTF">2019-05-06T08:06:05Z</dcterms:modified>
</cp:coreProperties>
</file>