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8466-8CB7-4360-8705-D10AC22D6675}"/>
              </a:ext>
            </a:extLst>
          </p:cNvPr>
          <p:cNvSpPr>
            <a:spLocks noGrp="1"/>
          </p:cNvSpPr>
          <p:nvPr>
            <p:ph type="title"/>
          </p:nvPr>
        </p:nvSpPr>
        <p:spPr/>
        <p:txBody>
          <a:bodyPr/>
          <a:lstStyle/>
          <a:p>
            <a:r>
              <a:rPr lang="en-US"/>
              <a:t>Instagram Posts Table | Wochenreport - 1 of 20</a:t>
            </a:r>
          </a:p>
        </p:txBody>
      </p:sp>
      <p:graphicFrame>
        <p:nvGraphicFramePr>
          <p:cNvPr id="5" name="Table Placeholder 4">
            <a:extLst>
              <a:ext uri="{FF2B5EF4-FFF2-40B4-BE49-F238E27FC236}">
                <a16:creationId xmlns:a16="http://schemas.microsoft.com/office/drawing/2014/main" id="{7D2EEDC2-B7FB-417A-99E6-A5F4407775ED}"/>
              </a:ext>
            </a:extLst>
          </p:cNvPr>
          <p:cNvGraphicFramePr>
            <a:graphicFrameLocks noGrp="1"/>
          </p:cNvGraphicFramePr>
          <p:nvPr>
            <p:ph type="tbl" sz="quarter" idx="13"/>
            <p:extLst>
              <p:ext uri="{D42A27DB-BD31-4B8C-83A1-F6EECF244321}">
                <p14:modId xmlns:p14="http://schemas.microsoft.com/office/powerpoint/2010/main" val="1059185389"/>
              </p:ext>
            </p:extLst>
          </p:nvPr>
        </p:nvGraphicFramePr>
        <p:xfrm>
          <a:off x="457200" y="1731963"/>
          <a:ext cx="8229600" cy="26212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75828809"/>
                    </a:ext>
                  </a:extLst>
                </a:gridCol>
                <a:gridCol w="658368">
                  <a:extLst>
                    <a:ext uri="{9D8B030D-6E8A-4147-A177-3AD203B41FA5}">
                      <a16:colId xmlns:a16="http://schemas.microsoft.com/office/drawing/2014/main" val="3901013056"/>
                    </a:ext>
                  </a:extLst>
                </a:gridCol>
                <a:gridCol w="658368">
                  <a:extLst>
                    <a:ext uri="{9D8B030D-6E8A-4147-A177-3AD203B41FA5}">
                      <a16:colId xmlns:a16="http://schemas.microsoft.com/office/drawing/2014/main" val="2857185872"/>
                    </a:ext>
                  </a:extLst>
                </a:gridCol>
                <a:gridCol w="658368">
                  <a:extLst>
                    <a:ext uri="{9D8B030D-6E8A-4147-A177-3AD203B41FA5}">
                      <a16:colId xmlns:a16="http://schemas.microsoft.com/office/drawing/2014/main" val="2368195549"/>
                    </a:ext>
                  </a:extLst>
                </a:gridCol>
                <a:gridCol w="658368">
                  <a:extLst>
                    <a:ext uri="{9D8B030D-6E8A-4147-A177-3AD203B41FA5}">
                      <a16:colId xmlns:a16="http://schemas.microsoft.com/office/drawing/2014/main" val="3166568251"/>
                    </a:ext>
                  </a:extLst>
                </a:gridCol>
                <a:gridCol w="658368">
                  <a:extLst>
                    <a:ext uri="{9D8B030D-6E8A-4147-A177-3AD203B41FA5}">
                      <a16:colId xmlns:a16="http://schemas.microsoft.com/office/drawing/2014/main" val="1825058649"/>
                    </a:ext>
                  </a:extLst>
                </a:gridCol>
                <a:gridCol w="658368">
                  <a:extLst>
                    <a:ext uri="{9D8B030D-6E8A-4147-A177-3AD203B41FA5}">
                      <a16:colId xmlns:a16="http://schemas.microsoft.com/office/drawing/2014/main" val="1376905114"/>
                    </a:ext>
                  </a:extLst>
                </a:gridCol>
                <a:gridCol w="658368">
                  <a:extLst>
                    <a:ext uri="{9D8B030D-6E8A-4147-A177-3AD203B41FA5}">
                      <a16:colId xmlns:a16="http://schemas.microsoft.com/office/drawing/2014/main" val="3043602966"/>
                    </a:ext>
                  </a:extLst>
                </a:gridCol>
                <a:gridCol w="658368">
                  <a:extLst>
                    <a:ext uri="{9D8B030D-6E8A-4147-A177-3AD203B41FA5}">
                      <a16:colId xmlns:a16="http://schemas.microsoft.com/office/drawing/2014/main" val="69250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7237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- 2019-02-25 15:03:30 </a:t>
                      </a:r>
                      <a:r>
                        <a:rPr kumimoji="0" lang="en-US" sz="1000" b="0" i="0" u="none" strike="noStrike" kern="1200" cap="none" spc="0" normalizeH="0" baseline="0" noProof="0">
                          <a:ln>
                            <a:noFill/>
                          </a:ln>
                          <a:solidFill>
                            <a:prstClr val="black"/>
                          </a:solidFill>
                          <a:effectLst/>
                          <a:uLnTx/>
                          <a:uFillTx/>
                          <a:latin typeface="+mn-lt"/>
                          <a:ea typeface="+mn-ea"/>
                          <a:cs typeface="+mn-cs"/>
                        </a:rPr>
                        <a:t>
 Vodafone-Kunde sein lohnt sich jetzt noch mehr. Denn Vodafone schenkt Dir ab sofort jeden Monat den DayBoost. Damit bekommst Du für 24 Stunden satte 100 Gigabyte feinstes Highspeed-Volumen gratis.⁣⁣⠀
Mehr dazu unter: www.vod.af/VFDayBoost oder über den Link in unserer Bio.⠀⁣⁣⠀
#TheFutureIsExciting #Ready?⠀⁣⁣⠀
.⠀⁣⁣⠀
.⠀⁣⁣⠀
#Vodafone #DayBoost #Smartphone #Gigabyte #Highspeed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a:t>
                      </a:r>
                    </a:p>
                  </a:txBody>
                  <a:tcPr/>
                </a:tc>
                <a:extLst>
                  <a:ext uri="{0D108BD9-81ED-4DB2-BD59-A6C34878D82A}">
                    <a16:rowId xmlns:a16="http://schemas.microsoft.com/office/drawing/2014/main" val="2784680700"/>
                  </a:ext>
                </a:extLst>
              </a:tr>
            </a:tbl>
          </a:graphicData>
        </a:graphic>
      </p:graphicFrame>
      <p:sp>
        <p:nvSpPr>
          <p:cNvPr id="4" name="Text Placeholder 3">
            <a:extLst>
              <a:ext uri="{FF2B5EF4-FFF2-40B4-BE49-F238E27FC236}">
                <a16:creationId xmlns:a16="http://schemas.microsoft.com/office/drawing/2014/main" id="{371E497F-F775-477A-9B86-A84B9FB08975}"/>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2067859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0B84-10A4-4F55-8DCE-CCFC6E50F335}"/>
              </a:ext>
            </a:extLst>
          </p:cNvPr>
          <p:cNvSpPr>
            <a:spLocks noGrp="1"/>
          </p:cNvSpPr>
          <p:nvPr>
            <p:ph type="title"/>
          </p:nvPr>
        </p:nvSpPr>
        <p:spPr/>
        <p:txBody>
          <a:bodyPr/>
          <a:lstStyle/>
          <a:p>
            <a:r>
              <a:rPr lang="en-US"/>
              <a:t>Instagram Posts Table | Wochenreport - 2 of 20</a:t>
            </a:r>
          </a:p>
        </p:txBody>
      </p:sp>
      <p:graphicFrame>
        <p:nvGraphicFramePr>
          <p:cNvPr id="5" name="Table Placeholder 4">
            <a:extLst>
              <a:ext uri="{FF2B5EF4-FFF2-40B4-BE49-F238E27FC236}">
                <a16:creationId xmlns:a16="http://schemas.microsoft.com/office/drawing/2014/main" id="{64617C9A-8E2C-46E4-99D5-5CD624A25885}"/>
              </a:ext>
            </a:extLst>
          </p:cNvPr>
          <p:cNvGraphicFramePr>
            <a:graphicFrameLocks noGrp="1"/>
          </p:cNvGraphicFramePr>
          <p:nvPr>
            <p:ph type="tbl" sz="quarter" idx="13"/>
            <p:extLst>
              <p:ext uri="{D42A27DB-BD31-4B8C-83A1-F6EECF244321}">
                <p14:modId xmlns:p14="http://schemas.microsoft.com/office/powerpoint/2010/main" val="142039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45826111"/>
                    </a:ext>
                  </a:extLst>
                </a:gridCol>
                <a:gridCol w="658368">
                  <a:extLst>
                    <a:ext uri="{9D8B030D-6E8A-4147-A177-3AD203B41FA5}">
                      <a16:colId xmlns:a16="http://schemas.microsoft.com/office/drawing/2014/main" val="3900458664"/>
                    </a:ext>
                  </a:extLst>
                </a:gridCol>
                <a:gridCol w="658368">
                  <a:extLst>
                    <a:ext uri="{9D8B030D-6E8A-4147-A177-3AD203B41FA5}">
                      <a16:colId xmlns:a16="http://schemas.microsoft.com/office/drawing/2014/main" val="3328208865"/>
                    </a:ext>
                  </a:extLst>
                </a:gridCol>
                <a:gridCol w="658368">
                  <a:extLst>
                    <a:ext uri="{9D8B030D-6E8A-4147-A177-3AD203B41FA5}">
                      <a16:colId xmlns:a16="http://schemas.microsoft.com/office/drawing/2014/main" val="1857343635"/>
                    </a:ext>
                  </a:extLst>
                </a:gridCol>
                <a:gridCol w="658368">
                  <a:extLst>
                    <a:ext uri="{9D8B030D-6E8A-4147-A177-3AD203B41FA5}">
                      <a16:colId xmlns:a16="http://schemas.microsoft.com/office/drawing/2014/main" val="3887478110"/>
                    </a:ext>
                  </a:extLst>
                </a:gridCol>
                <a:gridCol w="658368">
                  <a:extLst>
                    <a:ext uri="{9D8B030D-6E8A-4147-A177-3AD203B41FA5}">
                      <a16:colId xmlns:a16="http://schemas.microsoft.com/office/drawing/2014/main" val="3455625650"/>
                    </a:ext>
                  </a:extLst>
                </a:gridCol>
                <a:gridCol w="658368">
                  <a:extLst>
                    <a:ext uri="{9D8B030D-6E8A-4147-A177-3AD203B41FA5}">
                      <a16:colId xmlns:a16="http://schemas.microsoft.com/office/drawing/2014/main" val="3656325030"/>
                    </a:ext>
                  </a:extLst>
                </a:gridCol>
                <a:gridCol w="658368">
                  <a:extLst>
                    <a:ext uri="{9D8B030D-6E8A-4147-A177-3AD203B41FA5}">
                      <a16:colId xmlns:a16="http://schemas.microsoft.com/office/drawing/2014/main" val="221711474"/>
                    </a:ext>
                  </a:extLst>
                </a:gridCol>
                <a:gridCol w="658368">
                  <a:extLst>
                    <a:ext uri="{9D8B030D-6E8A-4147-A177-3AD203B41FA5}">
                      <a16:colId xmlns:a16="http://schemas.microsoft.com/office/drawing/2014/main" val="359393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2719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- 2019-02-22 10:47:02 </a:t>
                      </a:r>
                      <a:r>
                        <a:rPr kumimoji="0" lang="en-US" sz="1000" b="0" i="0" u="none" strike="noStrike" kern="1200" cap="none" spc="0" normalizeH="0" baseline="0" noProof="0">
                          <a:ln>
                            <a:noFill/>
                          </a:ln>
                          <a:solidFill>
                            <a:prstClr val="black"/>
                          </a:solidFill>
                          <a:effectLst/>
                          <a:uLnTx/>
                          <a:uFillTx/>
                          <a:latin typeface="+mn-lt"/>
                          <a:ea typeface="+mn-ea"/>
                          <a:cs typeface="+mn-cs"/>
                        </a:rPr>
                        <a:t>
 Am heutigen Behaupte-Dich-gegen-Mobbing-Tag möchten wir auf Cybermobbing aufmerksam machen. Wir klären auf, wie Du Dich und Deine Liebsten im Netz vor virtuellen Attacken schützen kannst. 
Mehr dazu unter: www.vod.af/StopCybermobbing oder über den Link in unserer Bio.
#TheFutureIsExciting #Ready?
.
.
#Vodafone #StopCybermobbing #BehaupteDichGegenMobbingTag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extLst>
                  <a:ext uri="{0D108BD9-81ED-4DB2-BD59-A6C34878D82A}">
                    <a16:rowId xmlns:a16="http://schemas.microsoft.com/office/drawing/2014/main" val="495829762"/>
                  </a:ext>
                </a:extLst>
              </a:tr>
            </a:tbl>
          </a:graphicData>
        </a:graphic>
      </p:graphicFrame>
      <p:sp>
        <p:nvSpPr>
          <p:cNvPr id="4" name="Text Placeholder 3">
            <a:extLst>
              <a:ext uri="{FF2B5EF4-FFF2-40B4-BE49-F238E27FC236}">
                <a16:creationId xmlns:a16="http://schemas.microsoft.com/office/drawing/2014/main" id="{B0D47B51-6DF6-48B6-B1B7-3E19D753A649}"/>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2589933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1081-E0E3-484A-AE2A-8AD22E15FF4B}"/>
              </a:ext>
            </a:extLst>
          </p:cNvPr>
          <p:cNvSpPr>
            <a:spLocks noGrp="1"/>
          </p:cNvSpPr>
          <p:nvPr>
            <p:ph type="title"/>
          </p:nvPr>
        </p:nvSpPr>
        <p:spPr/>
        <p:txBody>
          <a:bodyPr/>
          <a:lstStyle/>
          <a:p>
            <a:r>
              <a:rPr lang="en-US"/>
              <a:t>Instagram Posts Table | Wochenreport - 3 of 20</a:t>
            </a:r>
          </a:p>
        </p:txBody>
      </p:sp>
      <p:graphicFrame>
        <p:nvGraphicFramePr>
          <p:cNvPr id="5" name="Table Placeholder 4">
            <a:extLst>
              <a:ext uri="{FF2B5EF4-FFF2-40B4-BE49-F238E27FC236}">
                <a16:creationId xmlns:a16="http://schemas.microsoft.com/office/drawing/2014/main" id="{EBB539D4-E274-472A-B055-9001EB4064D3}"/>
              </a:ext>
            </a:extLst>
          </p:cNvPr>
          <p:cNvGraphicFramePr>
            <a:graphicFrameLocks noGrp="1"/>
          </p:cNvGraphicFramePr>
          <p:nvPr>
            <p:ph type="tbl" sz="quarter" idx="13"/>
            <p:extLst>
              <p:ext uri="{D42A27DB-BD31-4B8C-83A1-F6EECF244321}">
                <p14:modId xmlns:p14="http://schemas.microsoft.com/office/powerpoint/2010/main" val="383935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34378534"/>
                    </a:ext>
                  </a:extLst>
                </a:gridCol>
                <a:gridCol w="658368">
                  <a:extLst>
                    <a:ext uri="{9D8B030D-6E8A-4147-A177-3AD203B41FA5}">
                      <a16:colId xmlns:a16="http://schemas.microsoft.com/office/drawing/2014/main" val="1163130857"/>
                    </a:ext>
                  </a:extLst>
                </a:gridCol>
                <a:gridCol w="658368">
                  <a:extLst>
                    <a:ext uri="{9D8B030D-6E8A-4147-A177-3AD203B41FA5}">
                      <a16:colId xmlns:a16="http://schemas.microsoft.com/office/drawing/2014/main" val="118320738"/>
                    </a:ext>
                  </a:extLst>
                </a:gridCol>
                <a:gridCol w="658368">
                  <a:extLst>
                    <a:ext uri="{9D8B030D-6E8A-4147-A177-3AD203B41FA5}">
                      <a16:colId xmlns:a16="http://schemas.microsoft.com/office/drawing/2014/main" val="440005323"/>
                    </a:ext>
                  </a:extLst>
                </a:gridCol>
                <a:gridCol w="658368">
                  <a:extLst>
                    <a:ext uri="{9D8B030D-6E8A-4147-A177-3AD203B41FA5}">
                      <a16:colId xmlns:a16="http://schemas.microsoft.com/office/drawing/2014/main" val="4236056346"/>
                    </a:ext>
                  </a:extLst>
                </a:gridCol>
                <a:gridCol w="658368">
                  <a:extLst>
                    <a:ext uri="{9D8B030D-6E8A-4147-A177-3AD203B41FA5}">
                      <a16:colId xmlns:a16="http://schemas.microsoft.com/office/drawing/2014/main" val="1893399598"/>
                    </a:ext>
                  </a:extLst>
                </a:gridCol>
                <a:gridCol w="658368">
                  <a:extLst>
                    <a:ext uri="{9D8B030D-6E8A-4147-A177-3AD203B41FA5}">
                      <a16:colId xmlns:a16="http://schemas.microsoft.com/office/drawing/2014/main" val="1579366736"/>
                    </a:ext>
                  </a:extLst>
                </a:gridCol>
                <a:gridCol w="658368">
                  <a:extLst>
                    <a:ext uri="{9D8B030D-6E8A-4147-A177-3AD203B41FA5}">
                      <a16:colId xmlns:a16="http://schemas.microsoft.com/office/drawing/2014/main" val="1004649495"/>
                    </a:ext>
                  </a:extLst>
                </a:gridCol>
                <a:gridCol w="658368">
                  <a:extLst>
                    <a:ext uri="{9D8B030D-6E8A-4147-A177-3AD203B41FA5}">
                      <a16:colId xmlns:a16="http://schemas.microsoft.com/office/drawing/2014/main" val="292235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0657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- 2019-02-21 14:57:58 </a:t>
                      </a:r>
                      <a:r>
                        <a:rPr kumimoji="0" lang="en-US" sz="1000" b="0" i="0" u="none" strike="noStrike" kern="1200" cap="none" spc="0" normalizeH="0" baseline="0" noProof="0">
                          <a:ln>
                            <a:noFill/>
                          </a:ln>
                          <a:solidFill>
                            <a:prstClr val="black"/>
                          </a:solidFill>
                          <a:effectLst/>
                          <a:uLnTx/>
                          <a:uFillTx/>
                          <a:latin typeface="+mn-lt"/>
                          <a:ea typeface="+mn-ea"/>
                          <a:cs typeface="+mn-cs"/>
                        </a:rPr>
                        <a:t>
 Den Blick schweifen lassen: Mit dem @huawei P smart nimmst Du auf Knopfdruck Panoramabilder auf, um etwa eine Bergkette oder eine Skyline angemessen einzufangen. Wir erklären Dir, wie Du die Funktion richtig nutzt. Mehr dazu unter: www.vod.af/HuaweiPSmart2019 oder über den Link in unserer Bio.⠀
#TheFutureIsExciting #Ready?⠀
.⠀
.⠀
#Vodafone #Smartphone #Huawei #Fotografie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8842</a:t>
                      </a:r>
                    </a:p>
                  </a:txBody>
                  <a:tcPr/>
                </a:tc>
                <a:extLst>
                  <a:ext uri="{0D108BD9-81ED-4DB2-BD59-A6C34878D82A}">
                    <a16:rowId xmlns:a16="http://schemas.microsoft.com/office/drawing/2014/main" val="878900153"/>
                  </a:ext>
                </a:extLst>
              </a:tr>
            </a:tbl>
          </a:graphicData>
        </a:graphic>
      </p:graphicFrame>
      <p:sp>
        <p:nvSpPr>
          <p:cNvPr id="4" name="Text Placeholder 3">
            <a:extLst>
              <a:ext uri="{FF2B5EF4-FFF2-40B4-BE49-F238E27FC236}">
                <a16:creationId xmlns:a16="http://schemas.microsoft.com/office/drawing/2014/main" id="{87C81891-7943-467A-8EC9-44C2090C046A}"/>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2083396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E426-BE97-48E4-9936-60680AEA41A4}"/>
              </a:ext>
            </a:extLst>
          </p:cNvPr>
          <p:cNvSpPr>
            <a:spLocks noGrp="1"/>
          </p:cNvSpPr>
          <p:nvPr>
            <p:ph type="title"/>
          </p:nvPr>
        </p:nvSpPr>
        <p:spPr/>
        <p:txBody>
          <a:bodyPr/>
          <a:lstStyle/>
          <a:p>
            <a:r>
              <a:rPr lang="en-US"/>
              <a:t>Instagram Posts Table | Wochenreport - 4 of 20</a:t>
            </a:r>
          </a:p>
        </p:txBody>
      </p:sp>
      <p:graphicFrame>
        <p:nvGraphicFramePr>
          <p:cNvPr id="5" name="Table Placeholder 4">
            <a:extLst>
              <a:ext uri="{FF2B5EF4-FFF2-40B4-BE49-F238E27FC236}">
                <a16:creationId xmlns:a16="http://schemas.microsoft.com/office/drawing/2014/main" id="{2D952D4D-2025-46CE-B25E-1F6D8B378BD8}"/>
              </a:ext>
            </a:extLst>
          </p:cNvPr>
          <p:cNvGraphicFramePr>
            <a:graphicFrameLocks noGrp="1"/>
          </p:cNvGraphicFramePr>
          <p:nvPr>
            <p:ph type="tbl" sz="quarter" idx="13"/>
            <p:extLst>
              <p:ext uri="{D42A27DB-BD31-4B8C-83A1-F6EECF244321}">
                <p14:modId xmlns:p14="http://schemas.microsoft.com/office/powerpoint/2010/main" val="26939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28328580"/>
                    </a:ext>
                  </a:extLst>
                </a:gridCol>
                <a:gridCol w="658368">
                  <a:extLst>
                    <a:ext uri="{9D8B030D-6E8A-4147-A177-3AD203B41FA5}">
                      <a16:colId xmlns:a16="http://schemas.microsoft.com/office/drawing/2014/main" val="2608023794"/>
                    </a:ext>
                  </a:extLst>
                </a:gridCol>
                <a:gridCol w="658368">
                  <a:extLst>
                    <a:ext uri="{9D8B030D-6E8A-4147-A177-3AD203B41FA5}">
                      <a16:colId xmlns:a16="http://schemas.microsoft.com/office/drawing/2014/main" val="3111068211"/>
                    </a:ext>
                  </a:extLst>
                </a:gridCol>
                <a:gridCol w="658368">
                  <a:extLst>
                    <a:ext uri="{9D8B030D-6E8A-4147-A177-3AD203B41FA5}">
                      <a16:colId xmlns:a16="http://schemas.microsoft.com/office/drawing/2014/main" val="3956842786"/>
                    </a:ext>
                  </a:extLst>
                </a:gridCol>
                <a:gridCol w="658368">
                  <a:extLst>
                    <a:ext uri="{9D8B030D-6E8A-4147-A177-3AD203B41FA5}">
                      <a16:colId xmlns:a16="http://schemas.microsoft.com/office/drawing/2014/main" val="3457648057"/>
                    </a:ext>
                  </a:extLst>
                </a:gridCol>
                <a:gridCol w="658368">
                  <a:extLst>
                    <a:ext uri="{9D8B030D-6E8A-4147-A177-3AD203B41FA5}">
                      <a16:colId xmlns:a16="http://schemas.microsoft.com/office/drawing/2014/main" val="1820207175"/>
                    </a:ext>
                  </a:extLst>
                </a:gridCol>
                <a:gridCol w="658368">
                  <a:extLst>
                    <a:ext uri="{9D8B030D-6E8A-4147-A177-3AD203B41FA5}">
                      <a16:colId xmlns:a16="http://schemas.microsoft.com/office/drawing/2014/main" val="3769469936"/>
                    </a:ext>
                  </a:extLst>
                </a:gridCol>
                <a:gridCol w="658368">
                  <a:extLst>
                    <a:ext uri="{9D8B030D-6E8A-4147-A177-3AD203B41FA5}">
                      <a16:colId xmlns:a16="http://schemas.microsoft.com/office/drawing/2014/main" val="3308184087"/>
                    </a:ext>
                  </a:extLst>
                </a:gridCol>
                <a:gridCol w="658368">
                  <a:extLst>
                    <a:ext uri="{9D8B030D-6E8A-4147-A177-3AD203B41FA5}">
                      <a16:colId xmlns:a16="http://schemas.microsoft.com/office/drawing/2014/main" val="61083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998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- 2019-02-20 15:05:05 </a:t>
                      </a:r>
                      <a:r>
                        <a:rPr kumimoji="0" lang="en-US" sz="1000" b="0" i="0" u="none" strike="noStrike" kern="1200" cap="none" spc="0" normalizeH="0" baseline="0" noProof="0">
                          <a:ln>
                            <a:noFill/>
                          </a:ln>
                          <a:solidFill>
                            <a:prstClr val="black"/>
                          </a:solidFill>
                          <a:effectLst/>
                          <a:uLnTx/>
                          <a:uFillTx/>
                          <a:latin typeface="+mn-lt"/>
                          <a:ea typeface="+mn-ea"/>
                          <a:cs typeface="+mn-cs"/>
                        </a:rPr>
                        <a:t>
 Ob mit Google Pay, Apple Pay oder einem sonstigen Zahlungssystem – via Near Field Communication (NFC) kannst Du heute vielerorts mit Deinem Mobilgerät kontaktlos bezahlen. Richtig praktisch ist das Ganze im Verbund mit Deiner Smartwatch, die Du ja ohnehin fast immer am Handgelenk trägst. Mehr dazu unter: www.vod.af/BezahlenSmartwatch oder über den Link in unserer Bio.⠀
#TheFutureIsExciting #Ready?⠀
.⠀
.⠀
#Vodafone #Smartwatch #Gadgets #Wearables #MobilePayment #ApplePay #GooglePay @mftokyo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extLst>
                  <a:ext uri="{0D108BD9-81ED-4DB2-BD59-A6C34878D82A}">
                    <a16:rowId xmlns:a16="http://schemas.microsoft.com/office/drawing/2014/main" val="4079663943"/>
                  </a:ext>
                </a:extLst>
              </a:tr>
            </a:tbl>
          </a:graphicData>
        </a:graphic>
      </p:graphicFrame>
      <p:sp>
        <p:nvSpPr>
          <p:cNvPr id="4" name="Text Placeholder 3">
            <a:extLst>
              <a:ext uri="{FF2B5EF4-FFF2-40B4-BE49-F238E27FC236}">
                <a16:creationId xmlns:a16="http://schemas.microsoft.com/office/drawing/2014/main" id="{1787E639-69CF-4A0D-8A08-C7CD55CE81CE}"/>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3005901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F4A4-8C9A-4DBA-8D68-ED0A7BED1B0A}"/>
              </a:ext>
            </a:extLst>
          </p:cNvPr>
          <p:cNvSpPr>
            <a:spLocks noGrp="1"/>
          </p:cNvSpPr>
          <p:nvPr>
            <p:ph type="title"/>
          </p:nvPr>
        </p:nvSpPr>
        <p:spPr/>
        <p:txBody>
          <a:bodyPr/>
          <a:lstStyle/>
          <a:p>
            <a:r>
              <a:rPr lang="en-US"/>
              <a:t>Instagram Posts Table | Wochenreport - 5 of 20</a:t>
            </a:r>
          </a:p>
        </p:txBody>
      </p:sp>
      <p:graphicFrame>
        <p:nvGraphicFramePr>
          <p:cNvPr id="5" name="Table Placeholder 4">
            <a:extLst>
              <a:ext uri="{FF2B5EF4-FFF2-40B4-BE49-F238E27FC236}">
                <a16:creationId xmlns:a16="http://schemas.microsoft.com/office/drawing/2014/main" id="{D733857B-99C4-4159-A211-A7673A68BBE6}"/>
              </a:ext>
            </a:extLst>
          </p:cNvPr>
          <p:cNvGraphicFramePr>
            <a:graphicFrameLocks noGrp="1"/>
          </p:cNvGraphicFramePr>
          <p:nvPr>
            <p:ph type="tbl" sz="quarter" idx="13"/>
            <p:extLst>
              <p:ext uri="{D42A27DB-BD31-4B8C-83A1-F6EECF244321}">
                <p14:modId xmlns:p14="http://schemas.microsoft.com/office/powerpoint/2010/main" val="4856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17406131"/>
                    </a:ext>
                  </a:extLst>
                </a:gridCol>
                <a:gridCol w="658368">
                  <a:extLst>
                    <a:ext uri="{9D8B030D-6E8A-4147-A177-3AD203B41FA5}">
                      <a16:colId xmlns:a16="http://schemas.microsoft.com/office/drawing/2014/main" val="3373043350"/>
                    </a:ext>
                  </a:extLst>
                </a:gridCol>
                <a:gridCol w="658368">
                  <a:extLst>
                    <a:ext uri="{9D8B030D-6E8A-4147-A177-3AD203B41FA5}">
                      <a16:colId xmlns:a16="http://schemas.microsoft.com/office/drawing/2014/main" val="3981959997"/>
                    </a:ext>
                  </a:extLst>
                </a:gridCol>
                <a:gridCol w="658368">
                  <a:extLst>
                    <a:ext uri="{9D8B030D-6E8A-4147-A177-3AD203B41FA5}">
                      <a16:colId xmlns:a16="http://schemas.microsoft.com/office/drawing/2014/main" val="3632488069"/>
                    </a:ext>
                  </a:extLst>
                </a:gridCol>
                <a:gridCol w="658368">
                  <a:extLst>
                    <a:ext uri="{9D8B030D-6E8A-4147-A177-3AD203B41FA5}">
                      <a16:colId xmlns:a16="http://schemas.microsoft.com/office/drawing/2014/main" val="1330867972"/>
                    </a:ext>
                  </a:extLst>
                </a:gridCol>
                <a:gridCol w="658368">
                  <a:extLst>
                    <a:ext uri="{9D8B030D-6E8A-4147-A177-3AD203B41FA5}">
                      <a16:colId xmlns:a16="http://schemas.microsoft.com/office/drawing/2014/main" val="1214920637"/>
                    </a:ext>
                  </a:extLst>
                </a:gridCol>
                <a:gridCol w="658368">
                  <a:extLst>
                    <a:ext uri="{9D8B030D-6E8A-4147-A177-3AD203B41FA5}">
                      <a16:colId xmlns:a16="http://schemas.microsoft.com/office/drawing/2014/main" val="2179351813"/>
                    </a:ext>
                  </a:extLst>
                </a:gridCol>
                <a:gridCol w="658368">
                  <a:extLst>
                    <a:ext uri="{9D8B030D-6E8A-4147-A177-3AD203B41FA5}">
                      <a16:colId xmlns:a16="http://schemas.microsoft.com/office/drawing/2014/main" val="3949638350"/>
                    </a:ext>
                  </a:extLst>
                </a:gridCol>
                <a:gridCol w="658368">
                  <a:extLst>
                    <a:ext uri="{9D8B030D-6E8A-4147-A177-3AD203B41FA5}">
                      <a16:colId xmlns:a16="http://schemas.microsoft.com/office/drawing/2014/main" val="3711985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030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- 2019-02-19 15:10:42 </a:t>
                      </a:r>
                      <a:r>
                        <a:rPr kumimoji="0" lang="de-DE" sz="1000" b="0" i="0" u="none" strike="noStrike" kern="1200" cap="none" spc="0" normalizeH="0" baseline="0" noProof="0">
                          <a:ln>
                            <a:noFill/>
                          </a:ln>
                          <a:solidFill>
                            <a:prstClr val="black"/>
                          </a:solidFill>
                          <a:effectLst/>
                          <a:uLnTx/>
                          <a:uFillTx/>
                          <a:latin typeface="+mn-lt"/>
                          <a:ea typeface="+mn-ea"/>
                          <a:cs typeface="+mn-cs"/>
                        </a:rPr>
                        <a:t>
 Immer mehr Geräte sind heutzutage miteinander vernetzt. Deshalb ist es umso wichtiger, dass Du Dich mit deren Sicherheit beschäftigst. Folgende Tipps helfen, Dein Smart Home vor fremdem Zugriff zu schützen. Mehr dazu unter: www.vod.af/SmartHomeSicherheit oder über den Link in unserer Bio.⠀
#TheFutureIsExciting #Ready?⠀
.⠀
.⠀
#Vodafone #DigitalLife #SmartHome #Datenschutz⠀
@mftokyo⠀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extLst>
                  <a:ext uri="{0D108BD9-81ED-4DB2-BD59-A6C34878D82A}">
                    <a16:rowId xmlns:a16="http://schemas.microsoft.com/office/drawing/2014/main" val="3093496889"/>
                  </a:ext>
                </a:extLst>
              </a:tr>
            </a:tbl>
          </a:graphicData>
        </a:graphic>
      </p:graphicFrame>
      <p:sp>
        <p:nvSpPr>
          <p:cNvPr id="4" name="Text Placeholder 3">
            <a:extLst>
              <a:ext uri="{FF2B5EF4-FFF2-40B4-BE49-F238E27FC236}">
                <a16:creationId xmlns:a16="http://schemas.microsoft.com/office/drawing/2014/main" id="{6CE2498B-9869-4ECC-A27B-332AF38E9995}"/>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3592859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9A94-92D0-4421-8D00-80B5BD11E378}"/>
              </a:ext>
            </a:extLst>
          </p:cNvPr>
          <p:cNvSpPr>
            <a:spLocks noGrp="1"/>
          </p:cNvSpPr>
          <p:nvPr>
            <p:ph type="title"/>
          </p:nvPr>
        </p:nvSpPr>
        <p:spPr/>
        <p:txBody>
          <a:bodyPr/>
          <a:lstStyle/>
          <a:p>
            <a:r>
              <a:rPr lang="en-US"/>
              <a:t>Instagram Posts Table | Wochenreport - 6 of 20</a:t>
            </a:r>
          </a:p>
        </p:txBody>
      </p:sp>
      <p:graphicFrame>
        <p:nvGraphicFramePr>
          <p:cNvPr id="5" name="Table Placeholder 4">
            <a:extLst>
              <a:ext uri="{FF2B5EF4-FFF2-40B4-BE49-F238E27FC236}">
                <a16:creationId xmlns:a16="http://schemas.microsoft.com/office/drawing/2014/main" id="{1670B54E-3E1A-4B7B-8114-95A3843E4725}"/>
              </a:ext>
            </a:extLst>
          </p:cNvPr>
          <p:cNvGraphicFramePr>
            <a:graphicFrameLocks noGrp="1"/>
          </p:cNvGraphicFramePr>
          <p:nvPr>
            <p:ph type="tbl" sz="quarter" idx="13"/>
            <p:extLst>
              <p:ext uri="{D42A27DB-BD31-4B8C-83A1-F6EECF244321}">
                <p14:modId xmlns:p14="http://schemas.microsoft.com/office/powerpoint/2010/main" val="3429614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6567301"/>
                    </a:ext>
                  </a:extLst>
                </a:gridCol>
                <a:gridCol w="658368">
                  <a:extLst>
                    <a:ext uri="{9D8B030D-6E8A-4147-A177-3AD203B41FA5}">
                      <a16:colId xmlns:a16="http://schemas.microsoft.com/office/drawing/2014/main" val="3948417137"/>
                    </a:ext>
                  </a:extLst>
                </a:gridCol>
                <a:gridCol w="658368">
                  <a:extLst>
                    <a:ext uri="{9D8B030D-6E8A-4147-A177-3AD203B41FA5}">
                      <a16:colId xmlns:a16="http://schemas.microsoft.com/office/drawing/2014/main" val="2210133286"/>
                    </a:ext>
                  </a:extLst>
                </a:gridCol>
                <a:gridCol w="658368">
                  <a:extLst>
                    <a:ext uri="{9D8B030D-6E8A-4147-A177-3AD203B41FA5}">
                      <a16:colId xmlns:a16="http://schemas.microsoft.com/office/drawing/2014/main" val="3945199262"/>
                    </a:ext>
                  </a:extLst>
                </a:gridCol>
                <a:gridCol w="658368">
                  <a:extLst>
                    <a:ext uri="{9D8B030D-6E8A-4147-A177-3AD203B41FA5}">
                      <a16:colId xmlns:a16="http://schemas.microsoft.com/office/drawing/2014/main" val="3949989058"/>
                    </a:ext>
                  </a:extLst>
                </a:gridCol>
                <a:gridCol w="658368">
                  <a:extLst>
                    <a:ext uri="{9D8B030D-6E8A-4147-A177-3AD203B41FA5}">
                      <a16:colId xmlns:a16="http://schemas.microsoft.com/office/drawing/2014/main" val="1788308677"/>
                    </a:ext>
                  </a:extLst>
                </a:gridCol>
                <a:gridCol w="658368">
                  <a:extLst>
                    <a:ext uri="{9D8B030D-6E8A-4147-A177-3AD203B41FA5}">
                      <a16:colId xmlns:a16="http://schemas.microsoft.com/office/drawing/2014/main" val="3072111287"/>
                    </a:ext>
                  </a:extLst>
                </a:gridCol>
                <a:gridCol w="658368">
                  <a:extLst>
                    <a:ext uri="{9D8B030D-6E8A-4147-A177-3AD203B41FA5}">
                      <a16:colId xmlns:a16="http://schemas.microsoft.com/office/drawing/2014/main" val="1287640136"/>
                    </a:ext>
                  </a:extLst>
                </a:gridCol>
                <a:gridCol w="658368">
                  <a:extLst>
                    <a:ext uri="{9D8B030D-6E8A-4147-A177-3AD203B41FA5}">
                      <a16:colId xmlns:a16="http://schemas.microsoft.com/office/drawing/2014/main" val="2528880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3864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- 2019-02-18 14:50:48 </a:t>
                      </a:r>
                      <a:r>
                        <a:rPr kumimoji="0" lang="en-US" sz="1000" b="0" i="0" u="none" strike="noStrike" kern="1200" cap="none" spc="0" normalizeH="0" baseline="0" noProof="0">
                          <a:ln>
                            <a:noFill/>
                          </a:ln>
                          <a:solidFill>
                            <a:prstClr val="black"/>
                          </a:solidFill>
                          <a:effectLst/>
                          <a:uLnTx/>
                          <a:uFillTx/>
                          <a:latin typeface="+mn-lt"/>
                          <a:ea typeface="+mn-ea"/>
                          <a:cs typeface="+mn-cs"/>
                        </a:rPr>
                        <a:t>
 Ein Objekt aus der Nähe zu fotografieren, ist mit einigen Schwierigkeiten verbunden. Damit Dir die Makrofotografie bestmöglich gelingt, haben wir ein paar hilfreiche Tipps zusammengestellt.Mehr dazu unter: www.vod.af/Makrofotografie oder über den Link in unserer Bio.⠀
#TheFutureIsExciting #Ready?⠀
.⠀
.⠀
#Vodafone #Fotografie #Makrofotografie #Fotos #TippsUndTricks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extLst>
                  <a:ext uri="{0D108BD9-81ED-4DB2-BD59-A6C34878D82A}">
                    <a16:rowId xmlns:a16="http://schemas.microsoft.com/office/drawing/2014/main" val="3787844082"/>
                  </a:ext>
                </a:extLst>
              </a:tr>
            </a:tbl>
          </a:graphicData>
        </a:graphic>
      </p:graphicFrame>
      <p:sp>
        <p:nvSpPr>
          <p:cNvPr id="4" name="Text Placeholder 3">
            <a:extLst>
              <a:ext uri="{FF2B5EF4-FFF2-40B4-BE49-F238E27FC236}">
                <a16:creationId xmlns:a16="http://schemas.microsoft.com/office/drawing/2014/main" id="{BA87AA00-2E5B-4869-9EBA-84D4A3ADC962}"/>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346125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A81C6-BF3C-4457-9B0F-9BAF8F556D10}"/>
              </a:ext>
            </a:extLst>
          </p:cNvPr>
          <p:cNvSpPr>
            <a:spLocks noGrp="1"/>
          </p:cNvSpPr>
          <p:nvPr>
            <p:ph type="title"/>
          </p:nvPr>
        </p:nvSpPr>
        <p:spPr/>
        <p:txBody>
          <a:bodyPr/>
          <a:lstStyle/>
          <a:p>
            <a:r>
              <a:rPr lang="en-US"/>
              <a:t>Instagram Posts Table | Wochenreport - 7 of 20</a:t>
            </a:r>
          </a:p>
        </p:txBody>
      </p:sp>
      <p:graphicFrame>
        <p:nvGraphicFramePr>
          <p:cNvPr id="5" name="Table Placeholder 4">
            <a:extLst>
              <a:ext uri="{FF2B5EF4-FFF2-40B4-BE49-F238E27FC236}">
                <a16:creationId xmlns:a16="http://schemas.microsoft.com/office/drawing/2014/main" id="{30ADFB1B-551C-429B-9687-2C84C1143D1C}"/>
              </a:ext>
            </a:extLst>
          </p:cNvPr>
          <p:cNvGraphicFramePr>
            <a:graphicFrameLocks noGrp="1"/>
          </p:cNvGraphicFramePr>
          <p:nvPr>
            <p:ph type="tbl" sz="quarter" idx="13"/>
            <p:extLst>
              <p:ext uri="{D42A27DB-BD31-4B8C-83A1-F6EECF244321}">
                <p14:modId xmlns:p14="http://schemas.microsoft.com/office/powerpoint/2010/main" val="2775322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06433227"/>
                    </a:ext>
                  </a:extLst>
                </a:gridCol>
                <a:gridCol w="658368">
                  <a:extLst>
                    <a:ext uri="{9D8B030D-6E8A-4147-A177-3AD203B41FA5}">
                      <a16:colId xmlns:a16="http://schemas.microsoft.com/office/drawing/2014/main" val="323322545"/>
                    </a:ext>
                  </a:extLst>
                </a:gridCol>
                <a:gridCol w="658368">
                  <a:extLst>
                    <a:ext uri="{9D8B030D-6E8A-4147-A177-3AD203B41FA5}">
                      <a16:colId xmlns:a16="http://schemas.microsoft.com/office/drawing/2014/main" val="3726604392"/>
                    </a:ext>
                  </a:extLst>
                </a:gridCol>
                <a:gridCol w="658368">
                  <a:extLst>
                    <a:ext uri="{9D8B030D-6E8A-4147-A177-3AD203B41FA5}">
                      <a16:colId xmlns:a16="http://schemas.microsoft.com/office/drawing/2014/main" val="2600942374"/>
                    </a:ext>
                  </a:extLst>
                </a:gridCol>
                <a:gridCol w="658368">
                  <a:extLst>
                    <a:ext uri="{9D8B030D-6E8A-4147-A177-3AD203B41FA5}">
                      <a16:colId xmlns:a16="http://schemas.microsoft.com/office/drawing/2014/main" val="2990447367"/>
                    </a:ext>
                  </a:extLst>
                </a:gridCol>
                <a:gridCol w="658368">
                  <a:extLst>
                    <a:ext uri="{9D8B030D-6E8A-4147-A177-3AD203B41FA5}">
                      <a16:colId xmlns:a16="http://schemas.microsoft.com/office/drawing/2014/main" val="1833778505"/>
                    </a:ext>
                  </a:extLst>
                </a:gridCol>
                <a:gridCol w="658368">
                  <a:extLst>
                    <a:ext uri="{9D8B030D-6E8A-4147-A177-3AD203B41FA5}">
                      <a16:colId xmlns:a16="http://schemas.microsoft.com/office/drawing/2014/main" val="2012375747"/>
                    </a:ext>
                  </a:extLst>
                </a:gridCol>
                <a:gridCol w="658368">
                  <a:extLst>
                    <a:ext uri="{9D8B030D-6E8A-4147-A177-3AD203B41FA5}">
                      <a16:colId xmlns:a16="http://schemas.microsoft.com/office/drawing/2014/main" val="2815608401"/>
                    </a:ext>
                  </a:extLst>
                </a:gridCol>
                <a:gridCol w="658368">
                  <a:extLst>
                    <a:ext uri="{9D8B030D-6E8A-4147-A177-3AD203B41FA5}">
                      <a16:colId xmlns:a16="http://schemas.microsoft.com/office/drawing/2014/main" val="938675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7930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- 2019-02-15 14:57:39 </a:t>
                      </a:r>
                      <a:r>
                        <a:rPr kumimoji="0" lang="en-US" sz="1000" b="0" i="0" u="none" strike="noStrike" kern="1200" cap="none" spc="0" normalizeH="0" baseline="0" noProof="0">
                          <a:ln>
                            <a:noFill/>
                          </a:ln>
                          <a:solidFill>
                            <a:prstClr val="black"/>
                          </a:solidFill>
                          <a:effectLst/>
                          <a:uLnTx/>
                          <a:uFillTx/>
                          <a:latin typeface="+mn-lt"/>
                          <a:ea typeface="+mn-ea"/>
                          <a:cs typeface="+mn-cs"/>
                        </a:rPr>
                        <a:t>
 Sind sie bei Dir schon erwacht, die Frühjahrsputzgefühle? Dann nutze den aufblühenden Tatendrang, um nicht nur Deine Wohnung auf Vordermann zu bringen, sondern auch Dein Smartphone. Nach einem digitalen Frühjahrsputz glänzt Dein Handy wieder mit optimaler Performance.⠀
Mehr dazu unter: www.vod.af/SmartphoneOrdnung oder über den Link in unserer Bio.⠀
#TheFutureIsExciting #Ready?⠀
.⠀
.⠀
#Vodafone #Smartphone #DigitalLife #Frühjahrsputz⠀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extLst>
                  <a:ext uri="{0D108BD9-81ED-4DB2-BD59-A6C34878D82A}">
                    <a16:rowId xmlns:a16="http://schemas.microsoft.com/office/drawing/2014/main" val="172484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- 2019-02-14 10:30:11 </a:t>
                      </a:r>
                      <a:r>
                        <a:rPr kumimoji="0" lang="en-US" sz="1000" b="0" i="0" u="none" strike="noStrike" kern="1200" cap="none" spc="0" normalizeH="0" baseline="0" noProof="0">
                          <a:ln>
                            <a:noFill/>
                          </a:ln>
                          <a:solidFill>
                            <a:prstClr val="black"/>
                          </a:solidFill>
                          <a:effectLst/>
                          <a:uLnTx/>
                          <a:uFillTx/>
                          <a:latin typeface="+mn-lt"/>
                          <a:ea typeface="+mn-ea"/>
                          <a:cs typeface="+mn-cs"/>
                        </a:rPr>
                        <a:t>
 Seine bessere Hälfte kann man auf viele verschiedene Arten kennenlernen. Wie lief es bei Dir? 
Erzähle uns Deine persönliche Emoji-Lovestory. Happy Valentine’s Day! 
#TheFutureIsExciting #Ready?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5579</a:t>
                      </a:r>
                    </a:p>
                  </a:txBody>
                  <a:tcPr/>
                </a:tc>
                <a:extLst>
                  <a:ext uri="{0D108BD9-81ED-4DB2-BD59-A6C34878D82A}">
                    <a16:rowId xmlns:a16="http://schemas.microsoft.com/office/drawing/2014/main" val="1584580557"/>
                  </a:ext>
                </a:extLst>
              </a:tr>
            </a:tbl>
          </a:graphicData>
        </a:graphic>
      </p:graphicFrame>
      <p:sp>
        <p:nvSpPr>
          <p:cNvPr id="4" name="Text Placeholder 3">
            <a:extLst>
              <a:ext uri="{FF2B5EF4-FFF2-40B4-BE49-F238E27FC236}">
                <a16:creationId xmlns:a16="http://schemas.microsoft.com/office/drawing/2014/main" id="{B8508D7A-0B16-49D7-A7D2-30AD5ACFA88A}"/>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298412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0F08-278A-4BE1-A0C0-18A4E1C15917}"/>
              </a:ext>
            </a:extLst>
          </p:cNvPr>
          <p:cNvSpPr>
            <a:spLocks noGrp="1"/>
          </p:cNvSpPr>
          <p:nvPr>
            <p:ph type="title"/>
          </p:nvPr>
        </p:nvSpPr>
        <p:spPr/>
        <p:txBody>
          <a:bodyPr/>
          <a:lstStyle/>
          <a:p>
            <a:r>
              <a:rPr lang="en-US"/>
              <a:t>Instagram Posts Table | Wochenreport - 8 of 20</a:t>
            </a:r>
          </a:p>
        </p:txBody>
      </p:sp>
      <p:graphicFrame>
        <p:nvGraphicFramePr>
          <p:cNvPr id="5" name="Table Placeholder 4">
            <a:extLst>
              <a:ext uri="{FF2B5EF4-FFF2-40B4-BE49-F238E27FC236}">
                <a16:creationId xmlns:a16="http://schemas.microsoft.com/office/drawing/2014/main" id="{AAD3EDCF-8705-4FD8-8A61-C82CD79FA94C}"/>
              </a:ext>
            </a:extLst>
          </p:cNvPr>
          <p:cNvGraphicFramePr>
            <a:graphicFrameLocks noGrp="1"/>
          </p:cNvGraphicFramePr>
          <p:nvPr>
            <p:ph type="tbl" sz="quarter" idx="13"/>
            <p:extLst>
              <p:ext uri="{D42A27DB-BD31-4B8C-83A1-F6EECF244321}">
                <p14:modId xmlns:p14="http://schemas.microsoft.com/office/powerpoint/2010/main" val="1446737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74933219"/>
                    </a:ext>
                  </a:extLst>
                </a:gridCol>
                <a:gridCol w="658368">
                  <a:extLst>
                    <a:ext uri="{9D8B030D-6E8A-4147-A177-3AD203B41FA5}">
                      <a16:colId xmlns:a16="http://schemas.microsoft.com/office/drawing/2014/main" val="3346662493"/>
                    </a:ext>
                  </a:extLst>
                </a:gridCol>
                <a:gridCol w="658368">
                  <a:extLst>
                    <a:ext uri="{9D8B030D-6E8A-4147-A177-3AD203B41FA5}">
                      <a16:colId xmlns:a16="http://schemas.microsoft.com/office/drawing/2014/main" val="481293031"/>
                    </a:ext>
                  </a:extLst>
                </a:gridCol>
                <a:gridCol w="658368">
                  <a:extLst>
                    <a:ext uri="{9D8B030D-6E8A-4147-A177-3AD203B41FA5}">
                      <a16:colId xmlns:a16="http://schemas.microsoft.com/office/drawing/2014/main" val="470435259"/>
                    </a:ext>
                  </a:extLst>
                </a:gridCol>
                <a:gridCol w="658368">
                  <a:extLst>
                    <a:ext uri="{9D8B030D-6E8A-4147-A177-3AD203B41FA5}">
                      <a16:colId xmlns:a16="http://schemas.microsoft.com/office/drawing/2014/main" val="2470423823"/>
                    </a:ext>
                  </a:extLst>
                </a:gridCol>
                <a:gridCol w="658368">
                  <a:extLst>
                    <a:ext uri="{9D8B030D-6E8A-4147-A177-3AD203B41FA5}">
                      <a16:colId xmlns:a16="http://schemas.microsoft.com/office/drawing/2014/main" val="1252520329"/>
                    </a:ext>
                  </a:extLst>
                </a:gridCol>
                <a:gridCol w="658368">
                  <a:extLst>
                    <a:ext uri="{9D8B030D-6E8A-4147-A177-3AD203B41FA5}">
                      <a16:colId xmlns:a16="http://schemas.microsoft.com/office/drawing/2014/main" val="4109926919"/>
                    </a:ext>
                  </a:extLst>
                </a:gridCol>
                <a:gridCol w="658368">
                  <a:extLst>
                    <a:ext uri="{9D8B030D-6E8A-4147-A177-3AD203B41FA5}">
                      <a16:colId xmlns:a16="http://schemas.microsoft.com/office/drawing/2014/main" val="3787470065"/>
                    </a:ext>
                  </a:extLst>
                </a:gridCol>
                <a:gridCol w="658368">
                  <a:extLst>
                    <a:ext uri="{9D8B030D-6E8A-4147-A177-3AD203B41FA5}">
                      <a16:colId xmlns:a16="http://schemas.microsoft.com/office/drawing/2014/main" val="237365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2100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- 2019-02-13 15:01:35 </a:t>
                      </a:r>
                      <a:r>
                        <a:rPr kumimoji="0" lang="en-US" sz="1000" b="0" i="0" u="none" strike="noStrike" kern="1200" cap="none" spc="0" normalizeH="0" baseline="0" noProof="0">
                          <a:ln>
                            <a:noFill/>
                          </a:ln>
                          <a:solidFill>
                            <a:prstClr val="black"/>
                          </a:solidFill>
                          <a:effectLst/>
                          <a:uLnTx/>
                          <a:uFillTx/>
                          <a:latin typeface="+mn-lt"/>
                          <a:ea typeface="+mn-ea"/>
                          <a:cs typeface="+mn-cs"/>
                        </a:rPr>
                        <a:t>
 Auch im neuen Jahr gibt es wieder reichlich Gruselmomente in den deutschen Kinos: Welche Horrorfilme Dich 2019 in Angst und Schrecken versetzen wollen, erfährst Du unter www.vod.af/Horrorfilme2019 oder über den Link in unserer Bio.⠀
#TheFutureIsExciting #Ready?⠀
.⠀
.⠀
#Vodafone #Entertainment #Kino #Horrorfilme2019 @berlingraphie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7413</a:t>
                      </a:r>
                    </a:p>
                  </a:txBody>
                  <a:tcPr/>
                </a:tc>
                <a:extLst>
                  <a:ext uri="{0D108BD9-81ED-4DB2-BD59-A6C34878D82A}">
                    <a16:rowId xmlns:a16="http://schemas.microsoft.com/office/drawing/2014/main" val="4239569980"/>
                  </a:ext>
                </a:extLst>
              </a:tr>
            </a:tbl>
          </a:graphicData>
        </a:graphic>
      </p:graphicFrame>
      <p:sp>
        <p:nvSpPr>
          <p:cNvPr id="4" name="Text Placeholder 3">
            <a:extLst>
              <a:ext uri="{FF2B5EF4-FFF2-40B4-BE49-F238E27FC236}">
                <a16:creationId xmlns:a16="http://schemas.microsoft.com/office/drawing/2014/main" id="{548943E3-18C6-44D0-9740-BE32DE9701E0}"/>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2544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B937-8880-4EA3-A39A-8B5646527100}"/>
              </a:ext>
            </a:extLst>
          </p:cNvPr>
          <p:cNvSpPr>
            <a:spLocks noGrp="1"/>
          </p:cNvSpPr>
          <p:nvPr>
            <p:ph type="title"/>
          </p:nvPr>
        </p:nvSpPr>
        <p:spPr/>
        <p:txBody>
          <a:bodyPr/>
          <a:lstStyle/>
          <a:p>
            <a:r>
              <a:rPr lang="en-US"/>
              <a:t>Instagram Posts Table | Wochenreport - 9 of 20</a:t>
            </a:r>
          </a:p>
        </p:txBody>
      </p:sp>
      <p:graphicFrame>
        <p:nvGraphicFramePr>
          <p:cNvPr id="5" name="Table Placeholder 4">
            <a:extLst>
              <a:ext uri="{FF2B5EF4-FFF2-40B4-BE49-F238E27FC236}">
                <a16:creationId xmlns:a16="http://schemas.microsoft.com/office/drawing/2014/main" id="{D4079D75-9425-40A5-829F-2CDBCC82C3E3}"/>
              </a:ext>
            </a:extLst>
          </p:cNvPr>
          <p:cNvGraphicFramePr>
            <a:graphicFrameLocks noGrp="1"/>
          </p:cNvGraphicFramePr>
          <p:nvPr>
            <p:ph type="tbl" sz="quarter" idx="13"/>
            <p:extLst>
              <p:ext uri="{D42A27DB-BD31-4B8C-83A1-F6EECF244321}">
                <p14:modId xmlns:p14="http://schemas.microsoft.com/office/powerpoint/2010/main" val="941945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76052114"/>
                    </a:ext>
                  </a:extLst>
                </a:gridCol>
                <a:gridCol w="658368">
                  <a:extLst>
                    <a:ext uri="{9D8B030D-6E8A-4147-A177-3AD203B41FA5}">
                      <a16:colId xmlns:a16="http://schemas.microsoft.com/office/drawing/2014/main" val="3388559563"/>
                    </a:ext>
                  </a:extLst>
                </a:gridCol>
                <a:gridCol w="658368">
                  <a:extLst>
                    <a:ext uri="{9D8B030D-6E8A-4147-A177-3AD203B41FA5}">
                      <a16:colId xmlns:a16="http://schemas.microsoft.com/office/drawing/2014/main" val="2658172436"/>
                    </a:ext>
                  </a:extLst>
                </a:gridCol>
                <a:gridCol w="658368">
                  <a:extLst>
                    <a:ext uri="{9D8B030D-6E8A-4147-A177-3AD203B41FA5}">
                      <a16:colId xmlns:a16="http://schemas.microsoft.com/office/drawing/2014/main" val="986171860"/>
                    </a:ext>
                  </a:extLst>
                </a:gridCol>
                <a:gridCol w="658368">
                  <a:extLst>
                    <a:ext uri="{9D8B030D-6E8A-4147-A177-3AD203B41FA5}">
                      <a16:colId xmlns:a16="http://schemas.microsoft.com/office/drawing/2014/main" val="1075473274"/>
                    </a:ext>
                  </a:extLst>
                </a:gridCol>
                <a:gridCol w="658368">
                  <a:extLst>
                    <a:ext uri="{9D8B030D-6E8A-4147-A177-3AD203B41FA5}">
                      <a16:colId xmlns:a16="http://schemas.microsoft.com/office/drawing/2014/main" val="1534180650"/>
                    </a:ext>
                  </a:extLst>
                </a:gridCol>
                <a:gridCol w="658368">
                  <a:extLst>
                    <a:ext uri="{9D8B030D-6E8A-4147-A177-3AD203B41FA5}">
                      <a16:colId xmlns:a16="http://schemas.microsoft.com/office/drawing/2014/main" val="3293698164"/>
                    </a:ext>
                  </a:extLst>
                </a:gridCol>
                <a:gridCol w="658368">
                  <a:extLst>
                    <a:ext uri="{9D8B030D-6E8A-4147-A177-3AD203B41FA5}">
                      <a16:colId xmlns:a16="http://schemas.microsoft.com/office/drawing/2014/main" val="1386932942"/>
                    </a:ext>
                  </a:extLst>
                </a:gridCol>
                <a:gridCol w="658368">
                  <a:extLst>
                    <a:ext uri="{9D8B030D-6E8A-4147-A177-3AD203B41FA5}">
                      <a16:colId xmlns:a16="http://schemas.microsoft.com/office/drawing/2014/main" val="293083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5720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- 2019-02-12 15:02:05 </a:t>
                      </a:r>
                      <a:r>
                        <a:rPr kumimoji="0" lang="en-US" sz="1000" b="0" i="0" u="none" strike="noStrike" kern="1200" cap="none" spc="0" normalizeH="0" baseline="0" noProof="0">
                          <a:ln>
                            <a:noFill/>
                          </a:ln>
                          <a:solidFill>
                            <a:prstClr val="black"/>
                          </a:solidFill>
                          <a:effectLst/>
                          <a:uLnTx/>
                          <a:uFillTx/>
                          <a:latin typeface="+mn-lt"/>
                          <a:ea typeface="+mn-ea"/>
                          <a:cs typeface="+mn-cs"/>
                        </a:rPr>
                        <a:t>
 Ausgerüstet mit Deiner Kamera machst Du einen Spaziergang in der Stadt und möchtest die Straße, ein Café oder die Passanten ablichten? Mit den folgenden Tipps zur Street Photography bist Du bestens gerüstet. Mehr dazu unter: www.vod.af/StreetPhotography oder über den Link in unserer Bio.⠀
#TheFutureIsExciting #Ready?⠀
.⠀
.⠀
#Vodafone #StreetPhotography #TippsUndTricks #Smartphone #Fotografie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a:t>
                      </a:r>
                    </a:p>
                  </a:txBody>
                  <a:tcPr/>
                </a:tc>
                <a:extLst>
                  <a:ext uri="{0D108BD9-81ED-4DB2-BD59-A6C34878D82A}">
                    <a16:rowId xmlns:a16="http://schemas.microsoft.com/office/drawing/2014/main" val="1826127794"/>
                  </a:ext>
                </a:extLst>
              </a:tr>
            </a:tbl>
          </a:graphicData>
        </a:graphic>
      </p:graphicFrame>
      <p:sp>
        <p:nvSpPr>
          <p:cNvPr id="4" name="Text Placeholder 3">
            <a:extLst>
              <a:ext uri="{FF2B5EF4-FFF2-40B4-BE49-F238E27FC236}">
                <a16:creationId xmlns:a16="http://schemas.microsoft.com/office/drawing/2014/main" id="{94C53708-010B-4A45-9435-29638EB412C0}"/>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98986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70487-F143-4FE5-90C7-C0FA04347CF9}"/>
              </a:ext>
            </a:extLst>
          </p:cNvPr>
          <p:cNvSpPr>
            <a:spLocks noGrp="1"/>
          </p:cNvSpPr>
          <p:nvPr>
            <p:ph type="title"/>
          </p:nvPr>
        </p:nvSpPr>
        <p:spPr/>
        <p:txBody>
          <a:bodyPr/>
          <a:lstStyle/>
          <a:p>
            <a:r>
              <a:rPr lang="en-US"/>
              <a:t>Instagram Posts Table | Wochenreport - 10 of 20</a:t>
            </a:r>
          </a:p>
        </p:txBody>
      </p:sp>
      <p:graphicFrame>
        <p:nvGraphicFramePr>
          <p:cNvPr id="5" name="Table Placeholder 4">
            <a:extLst>
              <a:ext uri="{FF2B5EF4-FFF2-40B4-BE49-F238E27FC236}">
                <a16:creationId xmlns:a16="http://schemas.microsoft.com/office/drawing/2014/main" id="{C54BD7A7-A21C-4195-8463-EE1A0F4A5D27}"/>
              </a:ext>
            </a:extLst>
          </p:cNvPr>
          <p:cNvGraphicFramePr>
            <a:graphicFrameLocks noGrp="1"/>
          </p:cNvGraphicFramePr>
          <p:nvPr>
            <p:ph type="tbl" sz="quarter" idx="13"/>
            <p:extLst>
              <p:ext uri="{D42A27DB-BD31-4B8C-83A1-F6EECF244321}">
                <p14:modId xmlns:p14="http://schemas.microsoft.com/office/powerpoint/2010/main" val="263157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4415117"/>
                    </a:ext>
                  </a:extLst>
                </a:gridCol>
                <a:gridCol w="658368">
                  <a:extLst>
                    <a:ext uri="{9D8B030D-6E8A-4147-A177-3AD203B41FA5}">
                      <a16:colId xmlns:a16="http://schemas.microsoft.com/office/drawing/2014/main" val="2204189927"/>
                    </a:ext>
                  </a:extLst>
                </a:gridCol>
                <a:gridCol w="658368">
                  <a:extLst>
                    <a:ext uri="{9D8B030D-6E8A-4147-A177-3AD203B41FA5}">
                      <a16:colId xmlns:a16="http://schemas.microsoft.com/office/drawing/2014/main" val="476905737"/>
                    </a:ext>
                  </a:extLst>
                </a:gridCol>
                <a:gridCol w="658368">
                  <a:extLst>
                    <a:ext uri="{9D8B030D-6E8A-4147-A177-3AD203B41FA5}">
                      <a16:colId xmlns:a16="http://schemas.microsoft.com/office/drawing/2014/main" val="534674149"/>
                    </a:ext>
                  </a:extLst>
                </a:gridCol>
                <a:gridCol w="658368">
                  <a:extLst>
                    <a:ext uri="{9D8B030D-6E8A-4147-A177-3AD203B41FA5}">
                      <a16:colId xmlns:a16="http://schemas.microsoft.com/office/drawing/2014/main" val="2667265863"/>
                    </a:ext>
                  </a:extLst>
                </a:gridCol>
                <a:gridCol w="658368">
                  <a:extLst>
                    <a:ext uri="{9D8B030D-6E8A-4147-A177-3AD203B41FA5}">
                      <a16:colId xmlns:a16="http://schemas.microsoft.com/office/drawing/2014/main" val="3356264170"/>
                    </a:ext>
                  </a:extLst>
                </a:gridCol>
                <a:gridCol w="658368">
                  <a:extLst>
                    <a:ext uri="{9D8B030D-6E8A-4147-A177-3AD203B41FA5}">
                      <a16:colId xmlns:a16="http://schemas.microsoft.com/office/drawing/2014/main" val="3921311969"/>
                    </a:ext>
                  </a:extLst>
                </a:gridCol>
                <a:gridCol w="658368">
                  <a:extLst>
                    <a:ext uri="{9D8B030D-6E8A-4147-A177-3AD203B41FA5}">
                      <a16:colId xmlns:a16="http://schemas.microsoft.com/office/drawing/2014/main" val="1790178178"/>
                    </a:ext>
                  </a:extLst>
                </a:gridCol>
                <a:gridCol w="658368">
                  <a:extLst>
                    <a:ext uri="{9D8B030D-6E8A-4147-A177-3AD203B41FA5}">
                      <a16:colId xmlns:a16="http://schemas.microsoft.com/office/drawing/2014/main" val="180574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7141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- 2019-02-11 15:05:02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hält Einzug auf hoher See. Auf der „Boot“-Fachausstellung in Düsseldorf drehte sich alles um die Vernetzung auf dem Wasser. Zusammen mit Siren Marine bringt Vodafone das Internet der Dinge für Boote erstmals nach Europa – damit die Schifffahrt zukünftig noch sicherer wird. Mehr dazu unter: www.vod.af/SichereSchifffahrt oder über den Link in unserer Bio.⠀
#TheFutureIsExciting #Ready? ⠀
.⠀
.⠀
#Vodafone #DigitalLife #InsideVodafone #Schifffahrt #InternetOfThings #Innovation @philipp_goetze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a:t>
                      </a:r>
                    </a:p>
                  </a:txBody>
                  <a:tcPr/>
                </a:tc>
                <a:extLst>
                  <a:ext uri="{0D108BD9-81ED-4DB2-BD59-A6C34878D82A}">
                    <a16:rowId xmlns:a16="http://schemas.microsoft.com/office/drawing/2014/main" val="64924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- 2019-02-08 15:03:02 </a:t>
                      </a:r>
                      <a:r>
                        <a:rPr kumimoji="0" lang="en-US" sz="1000" b="0" i="0" u="none" strike="noStrike" kern="1200" cap="none" spc="0" normalizeH="0" baseline="0" noProof="0">
                          <a:ln>
                            <a:noFill/>
                          </a:ln>
                          <a:solidFill>
                            <a:prstClr val="black"/>
                          </a:solidFill>
                          <a:effectLst/>
                          <a:uLnTx/>
                          <a:uFillTx/>
                          <a:latin typeface="+mn-lt"/>
                          <a:ea typeface="+mn-ea"/>
                          <a:cs typeface="+mn-cs"/>
                        </a:rPr>
                        <a:t>
 Wie hätte Kevin alleine sein Zuhause gegen Ganoven verteidigt, wenn die McCallisters ein Smart-Home gehabt hätten? #FutureFriday #TheFutureIsExciting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a:t>
                      </a:r>
                    </a:p>
                  </a:txBody>
                  <a:tcPr/>
                </a:tc>
                <a:extLst>
                  <a:ext uri="{0D108BD9-81ED-4DB2-BD59-A6C34878D82A}">
                    <a16:rowId xmlns:a16="http://schemas.microsoft.com/office/drawing/2014/main" val="1119262523"/>
                  </a:ext>
                </a:extLst>
              </a:tr>
            </a:tbl>
          </a:graphicData>
        </a:graphic>
      </p:graphicFrame>
      <p:sp>
        <p:nvSpPr>
          <p:cNvPr id="4" name="Text Placeholder 3">
            <a:extLst>
              <a:ext uri="{FF2B5EF4-FFF2-40B4-BE49-F238E27FC236}">
                <a16:creationId xmlns:a16="http://schemas.microsoft.com/office/drawing/2014/main" id="{CADB760D-B02B-40C2-AD22-71EFA53169E5}"/>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2405563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7E10-DCB9-4043-ABE8-C310B1BFF7D3}"/>
              </a:ext>
            </a:extLst>
          </p:cNvPr>
          <p:cNvSpPr>
            <a:spLocks noGrp="1"/>
          </p:cNvSpPr>
          <p:nvPr>
            <p:ph type="title"/>
          </p:nvPr>
        </p:nvSpPr>
        <p:spPr/>
        <p:txBody>
          <a:bodyPr/>
          <a:lstStyle/>
          <a:p>
            <a:r>
              <a:rPr lang="en-US"/>
              <a:t>Instagram Posts Table | Wochenreport - 11 of 20</a:t>
            </a:r>
          </a:p>
        </p:txBody>
      </p:sp>
      <p:graphicFrame>
        <p:nvGraphicFramePr>
          <p:cNvPr id="5" name="Table Placeholder 4">
            <a:extLst>
              <a:ext uri="{FF2B5EF4-FFF2-40B4-BE49-F238E27FC236}">
                <a16:creationId xmlns:a16="http://schemas.microsoft.com/office/drawing/2014/main" id="{E6C30436-7A3A-4CF7-B937-8074449A2DD9}"/>
              </a:ext>
            </a:extLst>
          </p:cNvPr>
          <p:cNvGraphicFramePr>
            <a:graphicFrameLocks noGrp="1"/>
          </p:cNvGraphicFramePr>
          <p:nvPr>
            <p:ph type="tbl" sz="quarter" idx="13"/>
            <p:extLst>
              <p:ext uri="{D42A27DB-BD31-4B8C-83A1-F6EECF244321}">
                <p14:modId xmlns:p14="http://schemas.microsoft.com/office/powerpoint/2010/main" val="46347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79865037"/>
                    </a:ext>
                  </a:extLst>
                </a:gridCol>
                <a:gridCol w="658368">
                  <a:extLst>
                    <a:ext uri="{9D8B030D-6E8A-4147-A177-3AD203B41FA5}">
                      <a16:colId xmlns:a16="http://schemas.microsoft.com/office/drawing/2014/main" val="2457086519"/>
                    </a:ext>
                  </a:extLst>
                </a:gridCol>
                <a:gridCol w="658368">
                  <a:extLst>
                    <a:ext uri="{9D8B030D-6E8A-4147-A177-3AD203B41FA5}">
                      <a16:colId xmlns:a16="http://schemas.microsoft.com/office/drawing/2014/main" val="1888696873"/>
                    </a:ext>
                  </a:extLst>
                </a:gridCol>
                <a:gridCol w="658368">
                  <a:extLst>
                    <a:ext uri="{9D8B030D-6E8A-4147-A177-3AD203B41FA5}">
                      <a16:colId xmlns:a16="http://schemas.microsoft.com/office/drawing/2014/main" val="3464155728"/>
                    </a:ext>
                  </a:extLst>
                </a:gridCol>
                <a:gridCol w="658368">
                  <a:extLst>
                    <a:ext uri="{9D8B030D-6E8A-4147-A177-3AD203B41FA5}">
                      <a16:colId xmlns:a16="http://schemas.microsoft.com/office/drawing/2014/main" val="3940973283"/>
                    </a:ext>
                  </a:extLst>
                </a:gridCol>
                <a:gridCol w="658368">
                  <a:extLst>
                    <a:ext uri="{9D8B030D-6E8A-4147-A177-3AD203B41FA5}">
                      <a16:colId xmlns:a16="http://schemas.microsoft.com/office/drawing/2014/main" val="3809773174"/>
                    </a:ext>
                  </a:extLst>
                </a:gridCol>
                <a:gridCol w="658368">
                  <a:extLst>
                    <a:ext uri="{9D8B030D-6E8A-4147-A177-3AD203B41FA5}">
                      <a16:colId xmlns:a16="http://schemas.microsoft.com/office/drawing/2014/main" val="1365178498"/>
                    </a:ext>
                  </a:extLst>
                </a:gridCol>
                <a:gridCol w="658368">
                  <a:extLst>
                    <a:ext uri="{9D8B030D-6E8A-4147-A177-3AD203B41FA5}">
                      <a16:colId xmlns:a16="http://schemas.microsoft.com/office/drawing/2014/main" val="1725892844"/>
                    </a:ext>
                  </a:extLst>
                </a:gridCol>
                <a:gridCol w="658368">
                  <a:extLst>
                    <a:ext uri="{9D8B030D-6E8A-4147-A177-3AD203B41FA5}">
                      <a16:colId xmlns:a16="http://schemas.microsoft.com/office/drawing/2014/main" val="420946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0484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- 2019-02-07 16:18:48 </a:t>
                      </a:r>
                      <a:r>
                        <a:rPr kumimoji="0" lang="en-US" sz="1000" b="0" i="0" u="none" strike="noStrike" kern="1200" cap="none" spc="0" normalizeH="0" baseline="0" noProof="0">
                          <a:ln>
                            <a:noFill/>
                          </a:ln>
                          <a:solidFill>
                            <a:prstClr val="black"/>
                          </a:solidFill>
                          <a:effectLst/>
                          <a:uLnTx/>
                          <a:uFillTx/>
                          <a:latin typeface="+mn-lt"/>
                          <a:ea typeface="+mn-ea"/>
                          <a:cs typeface="+mn-cs"/>
                        </a:rPr>
                        <a:t>
 Bosch verwandelt Deinen Haushalt zum smarten Alleskönner. Der Haushaltsgeräte- und Maschinenhersteller Bosch hat einen Projektor vorgestellt, der mit einem virtuellen Touchscreen Deinen Kleiderschrank und Küche in smarte Alleskönner verwandelt. Mehr dazu unter: www.vod.af/BoschProjektor oder über den Link in unserer Bio.⠀
#TheFutureIsExciting #Ready?⠀
.⠀
.⠀
#Vodafone #DigitalLife #Bosch #Innovation #SmartHome @marcusberlin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7917</a:t>
                      </a:r>
                    </a:p>
                  </a:txBody>
                  <a:tcPr/>
                </a:tc>
                <a:extLst>
                  <a:ext uri="{0D108BD9-81ED-4DB2-BD59-A6C34878D82A}">
                    <a16:rowId xmlns:a16="http://schemas.microsoft.com/office/drawing/2014/main" val="672294950"/>
                  </a:ext>
                </a:extLst>
              </a:tr>
            </a:tbl>
          </a:graphicData>
        </a:graphic>
      </p:graphicFrame>
      <p:sp>
        <p:nvSpPr>
          <p:cNvPr id="4" name="Text Placeholder 3">
            <a:extLst>
              <a:ext uri="{FF2B5EF4-FFF2-40B4-BE49-F238E27FC236}">
                <a16:creationId xmlns:a16="http://schemas.microsoft.com/office/drawing/2014/main" id="{12A3AFC2-1FBD-48DB-A104-F5DCC02FCC6B}"/>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4265377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9C616-93C1-4929-956C-6111705FA440}"/>
              </a:ext>
            </a:extLst>
          </p:cNvPr>
          <p:cNvSpPr>
            <a:spLocks noGrp="1"/>
          </p:cNvSpPr>
          <p:nvPr>
            <p:ph type="title"/>
          </p:nvPr>
        </p:nvSpPr>
        <p:spPr/>
        <p:txBody>
          <a:bodyPr/>
          <a:lstStyle/>
          <a:p>
            <a:r>
              <a:rPr lang="en-US"/>
              <a:t>Instagram Posts Table | Wochenreport - 12 of 20</a:t>
            </a:r>
          </a:p>
        </p:txBody>
      </p:sp>
      <p:graphicFrame>
        <p:nvGraphicFramePr>
          <p:cNvPr id="5" name="Table Placeholder 4">
            <a:extLst>
              <a:ext uri="{FF2B5EF4-FFF2-40B4-BE49-F238E27FC236}">
                <a16:creationId xmlns:a16="http://schemas.microsoft.com/office/drawing/2014/main" id="{CB70729D-F69F-4B66-B569-C9E54AFDF0FA}"/>
              </a:ext>
            </a:extLst>
          </p:cNvPr>
          <p:cNvGraphicFramePr>
            <a:graphicFrameLocks noGrp="1"/>
          </p:cNvGraphicFramePr>
          <p:nvPr>
            <p:ph type="tbl" sz="quarter" idx="13"/>
            <p:extLst>
              <p:ext uri="{D42A27DB-BD31-4B8C-83A1-F6EECF244321}">
                <p14:modId xmlns:p14="http://schemas.microsoft.com/office/powerpoint/2010/main" val="256050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6763598"/>
                    </a:ext>
                  </a:extLst>
                </a:gridCol>
                <a:gridCol w="658368">
                  <a:extLst>
                    <a:ext uri="{9D8B030D-6E8A-4147-A177-3AD203B41FA5}">
                      <a16:colId xmlns:a16="http://schemas.microsoft.com/office/drawing/2014/main" val="824428490"/>
                    </a:ext>
                  </a:extLst>
                </a:gridCol>
                <a:gridCol w="658368">
                  <a:extLst>
                    <a:ext uri="{9D8B030D-6E8A-4147-A177-3AD203B41FA5}">
                      <a16:colId xmlns:a16="http://schemas.microsoft.com/office/drawing/2014/main" val="2922610958"/>
                    </a:ext>
                  </a:extLst>
                </a:gridCol>
                <a:gridCol w="658368">
                  <a:extLst>
                    <a:ext uri="{9D8B030D-6E8A-4147-A177-3AD203B41FA5}">
                      <a16:colId xmlns:a16="http://schemas.microsoft.com/office/drawing/2014/main" val="3012918265"/>
                    </a:ext>
                  </a:extLst>
                </a:gridCol>
                <a:gridCol w="658368">
                  <a:extLst>
                    <a:ext uri="{9D8B030D-6E8A-4147-A177-3AD203B41FA5}">
                      <a16:colId xmlns:a16="http://schemas.microsoft.com/office/drawing/2014/main" val="3525511876"/>
                    </a:ext>
                  </a:extLst>
                </a:gridCol>
                <a:gridCol w="658368">
                  <a:extLst>
                    <a:ext uri="{9D8B030D-6E8A-4147-A177-3AD203B41FA5}">
                      <a16:colId xmlns:a16="http://schemas.microsoft.com/office/drawing/2014/main" val="2725485328"/>
                    </a:ext>
                  </a:extLst>
                </a:gridCol>
                <a:gridCol w="658368">
                  <a:extLst>
                    <a:ext uri="{9D8B030D-6E8A-4147-A177-3AD203B41FA5}">
                      <a16:colId xmlns:a16="http://schemas.microsoft.com/office/drawing/2014/main" val="1340930179"/>
                    </a:ext>
                  </a:extLst>
                </a:gridCol>
                <a:gridCol w="658368">
                  <a:extLst>
                    <a:ext uri="{9D8B030D-6E8A-4147-A177-3AD203B41FA5}">
                      <a16:colId xmlns:a16="http://schemas.microsoft.com/office/drawing/2014/main" val="595210407"/>
                    </a:ext>
                  </a:extLst>
                </a:gridCol>
                <a:gridCol w="658368">
                  <a:extLst>
                    <a:ext uri="{9D8B030D-6E8A-4147-A177-3AD203B41FA5}">
                      <a16:colId xmlns:a16="http://schemas.microsoft.com/office/drawing/2014/main" val="215064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335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- 2019-02-06 14:36:42 </a:t>
                      </a:r>
                      <a:r>
                        <a:rPr kumimoji="0" lang="de-DE" sz="1000" b="0" i="0" u="none" strike="noStrike" kern="1200" cap="none" spc="0" normalizeH="0" baseline="0" noProof="0">
                          <a:ln>
                            <a:noFill/>
                          </a:ln>
                          <a:solidFill>
                            <a:prstClr val="black"/>
                          </a:solidFill>
                          <a:effectLst/>
                          <a:uLnTx/>
                          <a:uFillTx/>
                          <a:latin typeface="+mn-lt"/>
                          <a:ea typeface="+mn-ea"/>
                          <a:cs typeface="+mn-cs"/>
                        </a:rPr>
                        <a:t>
 Egal wohin Du schaust: Das Gigabit-Zeitalter eröffnet überall eine Welt neuer Möglichkeiten. Einige zukunftsweisende Ideen kannst Du am 7. Februar beim Digital Demo Day im Düsseldorf entdecken, zu dem der digihub Düsseldorf/ Rheinland bereits zum zweiten Mal in das Areal Böhler einlädt. Bei NRWs größter Start-up-Produktmesse für B2B-Technologien und -Services werden über 125 Jungunternehmer ihre digitalen Innovationen präsentieren. Vodafone ist gleich mit fünf neuen UPLIFT-Partnern am Start, um innovative IoT-Lösungen für die Landwirtschaft 4.0 vorzustellen. Mehr dazu unter: www.vod.af/SmartAgricultureIG oder über den Link in unserer Bio.⠀
#TheFutureIsExciting #Ready?⠀
.⠀
.⠀
#Vodafone #DigitalDemoDay #ArealBöhler #StartUp #Uplift @danam_photo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a:t>
                      </a:r>
                    </a:p>
                  </a:txBody>
                  <a:tcPr/>
                </a:tc>
                <a:extLst>
                  <a:ext uri="{0D108BD9-81ED-4DB2-BD59-A6C34878D82A}">
                    <a16:rowId xmlns:a16="http://schemas.microsoft.com/office/drawing/2014/main" val="232428182"/>
                  </a:ext>
                </a:extLst>
              </a:tr>
            </a:tbl>
          </a:graphicData>
        </a:graphic>
      </p:graphicFrame>
      <p:sp>
        <p:nvSpPr>
          <p:cNvPr id="4" name="Text Placeholder 3">
            <a:extLst>
              <a:ext uri="{FF2B5EF4-FFF2-40B4-BE49-F238E27FC236}">
                <a16:creationId xmlns:a16="http://schemas.microsoft.com/office/drawing/2014/main" id="{5FED4F00-CCDE-4512-91ED-B5C2F5C378B9}"/>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617689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BC9DF-B8DA-41DC-B205-8D870C65CEF3}"/>
              </a:ext>
            </a:extLst>
          </p:cNvPr>
          <p:cNvSpPr>
            <a:spLocks noGrp="1"/>
          </p:cNvSpPr>
          <p:nvPr>
            <p:ph type="title"/>
          </p:nvPr>
        </p:nvSpPr>
        <p:spPr/>
        <p:txBody>
          <a:bodyPr/>
          <a:lstStyle/>
          <a:p>
            <a:r>
              <a:rPr lang="en-US"/>
              <a:t>Instagram Posts Table | Wochenreport - 13 of 20</a:t>
            </a:r>
          </a:p>
        </p:txBody>
      </p:sp>
      <p:graphicFrame>
        <p:nvGraphicFramePr>
          <p:cNvPr id="5" name="Table Placeholder 4">
            <a:extLst>
              <a:ext uri="{FF2B5EF4-FFF2-40B4-BE49-F238E27FC236}">
                <a16:creationId xmlns:a16="http://schemas.microsoft.com/office/drawing/2014/main" id="{21005632-355F-4545-8A0C-6E3BD2CAF236}"/>
              </a:ext>
            </a:extLst>
          </p:cNvPr>
          <p:cNvGraphicFramePr>
            <a:graphicFrameLocks noGrp="1"/>
          </p:cNvGraphicFramePr>
          <p:nvPr>
            <p:ph type="tbl" sz="quarter" idx="13"/>
            <p:extLst>
              <p:ext uri="{D42A27DB-BD31-4B8C-83A1-F6EECF244321}">
                <p14:modId xmlns:p14="http://schemas.microsoft.com/office/powerpoint/2010/main" val="6851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68202593"/>
                    </a:ext>
                  </a:extLst>
                </a:gridCol>
                <a:gridCol w="658368">
                  <a:extLst>
                    <a:ext uri="{9D8B030D-6E8A-4147-A177-3AD203B41FA5}">
                      <a16:colId xmlns:a16="http://schemas.microsoft.com/office/drawing/2014/main" val="752422421"/>
                    </a:ext>
                  </a:extLst>
                </a:gridCol>
                <a:gridCol w="658368">
                  <a:extLst>
                    <a:ext uri="{9D8B030D-6E8A-4147-A177-3AD203B41FA5}">
                      <a16:colId xmlns:a16="http://schemas.microsoft.com/office/drawing/2014/main" val="700231159"/>
                    </a:ext>
                  </a:extLst>
                </a:gridCol>
                <a:gridCol w="658368">
                  <a:extLst>
                    <a:ext uri="{9D8B030D-6E8A-4147-A177-3AD203B41FA5}">
                      <a16:colId xmlns:a16="http://schemas.microsoft.com/office/drawing/2014/main" val="3477319115"/>
                    </a:ext>
                  </a:extLst>
                </a:gridCol>
                <a:gridCol w="658368">
                  <a:extLst>
                    <a:ext uri="{9D8B030D-6E8A-4147-A177-3AD203B41FA5}">
                      <a16:colId xmlns:a16="http://schemas.microsoft.com/office/drawing/2014/main" val="585781562"/>
                    </a:ext>
                  </a:extLst>
                </a:gridCol>
                <a:gridCol w="658368">
                  <a:extLst>
                    <a:ext uri="{9D8B030D-6E8A-4147-A177-3AD203B41FA5}">
                      <a16:colId xmlns:a16="http://schemas.microsoft.com/office/drawing/2014/main" val="2797085769"/>
                    </a:ext>
                  </a:extLst>
                </a:gridCol>
                <a:gridCol w="658368">
                  <a:extLst>
                    <a:ext uri="{9D8B030D-6E8A-4147-A177-3AD203B41FA5}">
                      <a16:colId xmlns:a16="http://schemas.microsoft.com/office/drawing/2014/main" val="2809421746"/>
                    </a:ext>
                  </a:extLst>
                </a:gridCol>
                <a:gridCol w="658368">
                  <a:extLst>
                    <a:ext uri="{9D8B030D-6E8A-4147-A177-3AD203B41FA5}">
                      <a16:colId xmlns:a16="http://schemas.microsoft.com/office/drawing/2014/main" val="2619815072"/>
                    </a:ext>
                  </a:extLst>
                </a:gridCol>
                <a:gridCol w="658368">
                  <a:extLst>
                    <a:ext uri="{9D8B030D-6E8A-4147-A177-3AD203B41FA5}">
                      <a16:colId xmlns:a16="http://schemas.microsoft.com/office/drawing/2014/main" val="4439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8472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- 2019-02-05 15:03:52 </a:t>
                      </a:r>
                      <a:r>
                        <a:rPr kumimoji="0" lang="de-DE" sz="1000" b="0" i="0" u="none" strike="noStrike" kern="1200" cap="none" spc="0" normalizeH="0" baseline="0" noProof="0">
                          <a:ln>
                            <a:noFill/>
                          </a:ln>
                          <a:solidFill>
                            <a:prstClr val="black"/>
                          </a:solidFill>
                          <a:effectLst/>
                          <a:uLnTx/>
                          <a:uFillTx/>
                          <a:latin typeface="+mn-lt"/>
                          <a:ea typeface="+mn-ea"/>
                          <a:cs typeface="+mn-cs"/>
                        </a:rPr>
                        <a:t>
 Vodafone erhöht im Kampf gegen LTE-Funklöcher die Ausbaugeschwindigkeit. Das mobile Breitbandnetz wird jetzt doppelt so schnell wie bislang ausgebaut und LTE wird für noch mehr Bürger verfügbar. Mehr dazu unter: www.vod.af/LTEFunklöcher oder über den Link in unserer Bio.⠀
#TheFutureIsExciting #Ready?⠀
.⠀
.⠀
#Vodafone #InsideVodafone #LTE #GigaNetz @cpt_olf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8503</a:t>
                      </a:r>
                    </a:p>
                  </a:txBody>
                  <a:tcPr/>
                </a:tc>
                <a:extLst>
                  <a:ext uri="{0D108BD9-81ED-4DB2-BD59-A6C34878D82A}">
                    <a16:rowId xmlns:a16="http://schemas.microsoft.com/office/drawing/2014/main" val="2169601070"/>
                  </a:ext>
                </a:extLst>
              </a:tr>
            </a:tbl>
          </a:graphicData>
        </a:graphic>
      </p:graphicFrame>
      <p:sp>
        <p:nvSpPr>
          <p:cNvPr id="4" name="Text Placeholder 3">
            <a:extLst>
              <a:ext uri="{FF2B5EF4-FFF2-40B4-BE49-F238E27FC236}">
                <a16:creationId xmlns:a16="http://schemas.microsoft.com/office/drawing/2014/main" id="{D852414C-90AF-41D6-BC9E-FE54059F8D02}"/>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517082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34FF-F6B7-4E97-8DE5-FB6A52372C86}"/>
              </a:ext>
            </a:extLst>
          </p:cNvPr>
          <p:cNvSpPr>
            <a:spLocks noGrp="1"/>
          </p:cNvSpPr>
          <p:nvPr>
            <p:ph type="title"/>
          </p:nvPr>
        </p:nvSpPr>
        <p:spPr/>
        <p:txBody>
          <a:bodyPr/>
          <a:lstStyle/>
          <a:p>
            <a:r>
              <a:rPr lang="en-US"/>
              <a:t>Instagram Posts Table | Wochenreport - 14 of 20</a:t>
            </a:r>
          </a:p>
        </p:txBody>
      </p:sp>
      <p:graphicFrame>
        <p:nvGraphicFramePr>
          <p:cNvPr id="5" name="Table Placeholder 4">
            <a:extLst>
              <a:ext uri="{FF2B5EF4-FFF2-40B4-BE49-F238E27FC236}">
                <a16:creationId xmlns:a16="http://schemas.microsoft.com/office/drawing/2014/main" id="{8B0C5BCB-C307-4B32-B82A-8C7F08C3724C}"/>
              </a:ext>
            </a:extLst>
          </p:cNvPr>
          <p:cNvGraphicFramePr>
            <a:graphicFrameLocks noGrp="1"/>
          </p:cNvGraphicFramePr>
          <p:nvPr>
            <p:ph type="tbl" sz="quarter" idx="13"/>
            <p:extLst>
              <p:ext uri="{D42A27DB-BD31-4B8C-83A1-F6EECF244321}">
                <p14:modId xmlns:p14="http://schemas.microsoft.com/office/powerpoint/2010/main" val="397339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42199060"/>
                    </a:ext>
                  </a:extLst>
                </a:gridCol>
                <a:gridCol w="658368">
                  <a:extLst>
                    <a:ext uri="{9D8B030D-6E8A-4147-A177-3AD203B41FA5}">
                      <a16:colId xmlns:a16="http://schemas.microsoft.com/office/drawing/2014/main" val="1053330298"/>
                    </a:ext>
                  </a:extLst>
                </a:gridCol>
                <a:gridCol w="658368">
                  <a:extLst>
                    <a:ext uri="{9D8B030D-6E8A-4147-A177-3AD203B41FA5}">
                      <a16:colId xmlns:a16="http://schemas.microsoft.com/office/drawing/2014/main" val="2032619652"/>
                    </a:ext>
                  </a:extLst>
                </a:gridCol>
                <a:gridCol w="658368">
                  <a:extLst>
                    <a:ext uri="{9D8B030D-6E8A-4147-A177-3AD203B41FA5}">
                      <a16:colId xmlns:a16="http://schemas.microsoft.com/office/drawing/2014/main" val="2637379985"/>
                    </a:ext>
                  </a:extLst>
                </a:gridCol>
                <a:gridCol w="658368">
                  <a:extLst>
                    <a:ext uri="{9D8B030D-6E8A-4147-A177-3AD203B41FA5}">
                      <a16:colId xmlns:a16="http://schemas.microsoft.com/office/drawing/2014/main" val="1002127298"/>
                    </a:ext>
                  </a:extLst>
                </a:gridCol>
                <a:gridCol w="658368">
                  <a:extLst>
                    <a:ext uri="{9D8B030D-6E8A-4147-A177-3AD203B41FA5}">
                      <a16:colId xmlns:a16="http://schemas.microsoft.com/office/drawing/2014/main" val="1584430596"/>
                    </a:ext>
                  </a:extLst>
                </a:gridCol>
                <a:gridCol w="658368">
                  <a:extLst>
                    <a:ext uri="{9D8B030D-6E8A-4147-A177-3AD203B41FA5}">
                      <a16:colId xmlns:a16="http://schemas.microsoft.com/office/drawing/2014/main" val="2375258463"/>
                    </a:ext>
                  </a:extLst>
                </a:gridCol>
                <a:gridCol w="658368">
                  <a:extLst>
                    <a:ext uri="{9D8B030D-6E8A-4147-A177-3AD203B41FA5}">
                      <a16:colId xmlns:a16="http://schemas.microsoft.com/office/drawing/2014/main" val="2917465008"/>
                    </a:ext>
                  </a:extLst>
                </a:gridCol>
                <a:gridCol w="658368">
                  <a:extLst>
                    <a:ext uri="{9D8B030D-6E8A-4147-A177-3AD203B41FA5}">
                      <a16:colId xmlns:a16="http://schemas.microsoft.com/office/drawing/2014/main" val="323867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8806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- 2019-02-04 15:01:08 </a:t>
                      </a:r>
                      <a:r>
                        <a:rPr kumimoji="0" lang="en-US" sz="1000" b="0" i="0" u="none" strike="noStrike" kern="1200" cap="none" spc="0" normalizeH="0" baseline="0" noProof="0">
                          <a:ln>
                            <a:noFill/>
                          </a:ln>
                          <a:solidFill>
                            <a:prstClr val="black"/>
                          </a:solidFill>
                          <a:effectLst/>
                          <a:uLnTx/>
                          <a:uFillTx/>
                          <a:latin typeface="+mn-lt"/>
                          <a:ea typeface="+mn-ea"/>
                          <a:cs typeface="+mn-cs"/>
                        </a:rPr>
                        <a:t>
 Statt mit bunten Farben abzulenken, gilt in Schwarz-Weiß-Fotos die Aufmerksamkeit den zu sehenden Formen, Linien, Strukturen und Kontrasten. Und mit unseren Tipps zur Schwarz-Weiß-Fotografie gelingt auch Dir ein solches Kunstwerk. Mehr dazu unter: www.vod.af/SchwarzWeiss oder über den Link in unserer Bio.⠀
#TheFutureIsExciting #Ready?⠀
.⠀
.⠀
#Vodafone #Fotografie #TippsUndTricks #Fotos #Smartphone #Kamera @philipp_goetze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7820</a:t>
                      </a:r>
                    </a:p>
                  </a:txBody>
                  <a:tcPr/>
                </a:tc>
                <a:extLst>
                  <a:ext uri="{0D108BD9-81ED-4DB2-BD59-A6C34878D82A}">
                    <a16:rowId xmlns:a16="http://schemas.microsoft.com/office/drawing/2014/main" val="296515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- 2019-02-01 14:49:42 </a:t>
                      </a:r>
                      <a:r>
                        <a:rPr kumimoji="0" lang="en-US" sz="1000" b="0" i="0" u="none" strike="noStrike" kern="1200" cap="none" spc="0" normalizeH="0" baseline="0" noProof="0">
                          <a:ln>
                            <a:noFill/>
                          </a:ln>
                          <a:solidFill>
                            <a:prstClr val="black"/>
                          </a:solidFill>
                          <a:effectLst/>
                          <a:uLnTx/>
                          <a:uFillTx/>
                          <a:latin typeface="+mn-lt"/>
                          <a:ea typeface="+mn-ea"/>
                          <a:cs typeface="+mn-cs"/>
                        </a:rPr>
                        <a:t>
 Wie würde Dein Hund reagieren, wenn der Lieferbote plötzlich fliegen würde? #FutureFriday #TheFutureIsExciting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a:t>
                      </a:r>
                    </a:p>
                  </a:txBody>
                  <a:tcPr/>
                </a:tc>
                <a:extLst>
                  <a:ext uri="{0D108BD9-81ED-4DB2-BD59-A6C34878D82A}">
                    <a16:rowId xmlns:a16="http://schemas.microsoft.com/office/drawing/2014/main" val="2377905431"/>
                  </a:ext>
                </a:extLst>
              </a:tr>
            </a:tbl>
          </a:graphicData>
        </a:graphic>
      </p:graphicFrame>
      <p:sp>
        <p:nvSpPr>
          <p:cNvPr id="4" name="Text Placeholder 3">
            <a:extLst>
              <a:ext uri="{FF2B5EF4-FFF2-40B4-BE49-F238E27FC236}">
                <a16:creationId xmlns:a16="http://schemas.microsoft.com/office/drawing/2014/main" id="{3175A285-60FF-4E26-A37E-D00C8C498FEE}"/>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517348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BAE9-F4A0-485F-9B8C-01EAA8AED778}"/>
              </a:ext>
            </a:extLst>
          </p:cNvPr>
          <p:cNvSpPr>
            <a:spLocks noGrp="1"/>
          </p:cNvSpPr>
          <p:nvPr>
            <p:ph type="title"/>
          </p:nvPr>
        </p:nvSpPr>
        <p:spPr/>
        <p:txBody>
          <a:bodyPr/>
          <a:lstStyle/>
          <a:p>
            <a:r>
              <a:rPr lang="en-US"/>
              <a:t>Instagram Posts Table | Wochenreport - 15 of 20</a:t>
            </a:r>
          </a:p>
        </p:txBody>
      </p:sp>
      <p:graphicFrame>
        <p:nvGraphicFramePr>
          <p:cNvPr id="5" name="Table Placeholder 4">
            <a:extLst>
              <a:ext uri="{FF2B5EF4-FFF2-40B4-BE49-F238E27FC236}">
                <a16:creationId xmlns:a16="http://schemas.microsoft.com/office/drawing/2014/main" id="{86D85DE6-2802-4985-94A0-99BB620C7DDC}"/>
              </a:ext>
            </a:extLst>
          </p:cNvPr>
          <p:cNvGraphicFramePr>
            <a:graphicFrameLocks noGrp="1"/>
          </p:cNvGraphicFramePr>
          <p:nvPr>
            <p:ph type="tbl" sz="quarter" idx="13"/>
            <p:extLst>
              <p:ext uri="{D42A27DB-BD31-4B8C-83A1-F6EECF244321}">
                <p14:modId xmlns:p14="http://schemas.microsoft.com/office/powerpoint/2010/main" val="21518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47635705"/>
                    </a:ext>
                  </a:extLst>
                </a:gridCol>
                <a:gridCol w="658368">
                  <a:extLst>
                    <a:ext uri="{9D8B030D-6E8A-4147-A177-3AD203B41FA5}">
                      <a16:colId xmlns:a16="http://schemas.microsoft.com/office/drawing/2014/main" val="1535305630"/>
                    </a:ext>
                  </a:extLst>
                </a:gridCol>
                <a:gridCol w="658368">
                  <a:extLst>
                    <a:ext uri="{9D8B030D-6E8A-4147-A177-3AD203B41FA5}">
                      <a16:colId xmlns:a16="http://schemas.microsoft.com/office/drawing/2014/main" val="4235770227"/>
                    </a:ext>
                  </a:extLst>
                </a:gridCol>
                <a:gridCol w="658368">
                  <a:extLst>
                    <a:ext uri="{9D8B030D-6E8A-4147-A177-3AD203B41FA5}">
                      <a16:colId xmlns:a16="http://schemas.microsoft.com/office/drawing/2014/main" val="662798362"/>
                    </a:ext>
                  </a:extLst>
                </a:gridCol>
                <a:gridCol w="658368">
                  <a:extLst>
                    <a:ext uri="{9D8B030D-6E8A-4147-A177-3AD203B41FA5}">
                      <a16:colId xmlns:a16="http://schemas.microsoft.com/office/drawing/2014/main" val="1900568484"/>
                    </a:ext>
                  </a:extLst>
                </a:gridCol>
                <a:gridCol w="658368">
                  <a:extLst>
                    <a:ext uri="{9D8B030D-6E8A-4147-A177-3AD203B41FA5}">
                      <a16:colId xmlns:a16="http://schemas.microsoft.com/office/drawing/2014/main" val="1675765339"/>
                    </a:ext>
                  </a:extLst>
                </a:gridCol>
                <a:gridCol w="658368">
                  <a:extLst>
                    <a:ext uri="{9D8B030D-6E8A-4147-A177-3AD203B41FA5}">
                      <a16:colId xmlns:a16="http://schemas.microsoft.com/office/drawing/2014/main" val="3094656902"/>
                    </a:ext>
                  </a:extLst>
                </a:gridCol>
                <a:gridCol w="658368">
                  <a:extLst>
                    <a:ext uri="{9D8B030D-6E8A-4147-A177-3AD203B41FA5}">
                      <a16:colId xmlns:a16="http://schemas.microsoft.com/office/drawing/2014/main" val="2614948822"/>
                    </a:ext>
                  </a:extLst>
                </a:gridCol>
                <a:gridCol w="658368">
                  <a:extLst>
                    <a:ext uri="{9D8B030D-6E8A-4147-A177-3AD203B41FA5}">
                      <a16:colId xmlns:a16="http://schemas.microsoft.com/office/drawing/2014/main" val="129714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06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- 2019-01-31 15:21:58 </a:t>
                      </a:r>
                      <a:r>
                        <a:rPr kumimoji="0" lang="en-US" sz="1000" b="0" i="0" u="none" strike="noStrike" kern="1200" cap="none" spc="0" normalizeH="0" baseline="0" noProof="0">
                          <a:ln>
                            <a:noFill/>
                          </a:ln>
                          <a:solidFill>
                            <a:prstClr val="black"/>
                          </a:solidFill>
                          <a:effectLst/>
                          <a:uLnTx/>
                          <a:uFillTx/>
                          <a:latin typeface="+mn-lt"/>
                          <a:ea typeface="+mn-ea"/>
                          <a:cs typeface="+mn-cs"/>
                        </a:rPr>
                        <a:t>
 Wann soll’s denn losgehen? Seit dem letzten Update kannst Du auch in der mobilen App von Google Maps eine Ankunfts- oder Abfahrtszeit festlegen. Bisher war das Feature der Browser-Version vorbehalten. Mehr dazu unter: www.vod.af/AnkunftUndAbfahrt oder über den Link in unserer Bio.⠀
#TherFutureIsExciting #Ready?⠀
.⠀
.⠀
#Vodafone #Smartphone #GoogleMaps #Organisation #Planung #TippsUndTricks @sophisuals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a:t>
                      </a:r>
                    </a:p>
                  </a:txBody>
                  <a:tcPr/>
                </a:tc>
                <a:extLst>
                  <a:ext uri="{0D108BD9-81ED-4DB2-BD59-A6C34878D82A}">
                    <a16:rowId xmlns:a16="http://schemas.microsoft.com/office/drawing/2014/main" val="246202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- 2019-01-30 12:45:54 </a:t>
                      </a:r>
                      <a:r>
                        <a:rPr kumimoji="0" lang="en-US" sz="1000" b="0" i="0" u="none" strike="noStrike" kern="1200" cap="none" spc="0" normalizeH="0" baseline="0" noProof="0">
                          <a:ln>
                            <a:noFill/>
                          </a:ln>
                          <a:solidFill>
                            <a:prstClr val="black"/>
                          </a:solidFill>
                          <a:effectLst/>
                          <a:uLnTx/>
                          <a:uFillTx/>
                          <a:latin typeface="+mn-lt"/>
                          <a:ea typeface="+mn-ea"/>
                          <a:cs typeface="+mn-cs"/>
                        </a:rPr>
                        <a:t>
 Wow! Downhill-Champion @francescocolombo18 zeigt in einem waghalsigen Stunt 3.300 Metern über dem Meeresspiegel, was unser Giganetz in Zukunft alles möglich machen wird. Mehr dazu unter: www.vod.af/SpeedStunt oder über den Link in unserer Bio.
#TheFutureIsExciting #Ready?
.
.
#Vodafone #Digitalisierung #InsideVodafone #GigaNetz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a:t>
                      </a:r>
                    </a:p>
                  </a:txBody>
                  <a:tcPr/>
                </a:tc>
                <a:extLst>
                  <a:ext uri="{0D108BD9-81ED-4DB2-BD59-A6C34878D82A}">
                    <a16:rowId xmlns:a16="http://schemas.microsoft.com/office/drawing/2014/main" val="2723809186"/>
                  </a:ext>
                </a:extLst>
              </a:tr>
            </a:tbl>
          </a:graphicData>
        </a:graphic>
      </p:graphicFrame>
      <p:sp>
        <p:nvSpPr>
          <p:cNvPr id="4" name="Text Placeholder 3">
            <a:extLst>
              <a:ext uri="{FF2B5EF4-FFF2-40B4-BE49-F238E27FC236}">
                <a16:creationId xmlns:a16="http://schemas.microsoft.com/office/drawing/2014/main" id="{2046EE30-6AA9-41C1-8F84-BA6BB1034132}"/>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3891722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2EC72-527E-4CB0-838B-6D6DCFA2C362}"/>
              </a:ext>
            </a:extLst>
          </p:cNvPr>
          <p:cNvSpPr>
            <a:spLocks noGrp="1"/>
          </p:cNvSpPr>
          <p:nvPr>
            <p:ph type="title"/>
          </p:nvPr>
        </p:nvSpPr>
        <p:spPr/>
        <p:txBody>
          <a:bodyPr/>
          <a:lstStyle/>
          <a:p>
            <a:r>
              <a:rPr lang="en-US"/>
              <a:t>Instagram Posts Table | Wochenreport - 16 of 20</a:t>
            </a:r>
          </a:p>
        </p:txBody>
      </p:sp>
      <p:graphicFrame>
        <p:nvGraphicFramePr>
          <p:cNvPr id="5" name="Table Placeholder 4">
            <a:extLst>
              <a:ext uri="{FF2B5EF4-FFF2-40B4-BE49-F238E27FC236}">
                <a16:creationId xmlns:a16="http://schemas.microsoft.com/office/drawing/2014/main" id="{B8DE3F24-8963-441D-A6A4-5B83D4B7D9A5}"/>
              </a:ext>
            </a:extLst>
          </p:cNvPr>
          <p:cNvGraphicFramePr>
            <a:graphicFrameLocks noGrp="1"/>
          </p:cNvGraphicFramePr>
          <p:nvPr>
            <p:ph type="tbl" sz="quarter" idx="13"/>
            <p:extLst>
              <p:ext uri="{D42A27DB-BD31-4B8C-83A1-F6EECF244321}">
                <p14:modId xmlns:p14="http://schemas.microsoft.com/office/powerpoint/2010/main" val="213918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13673441"/>
                    </a:ext>
                  </a:extLst>
                </a:gridCol>
                <a:gridCol w="658368">
                  <a:extLst>
                    <a:ext uri="{9D8B030D-6E8A-4147-A177-3AD203B41FA5}">
                      <a16:colId xmlns:a16="http://schemas.microsoft.com/office/drawing/2014/main" val="1651832090"/>
                    </a:ext>
                  </a:extLst>
                </a:gridCol>
                <a:gridCol w="658368">
                  <a:extLst>
                    <a:ext uri="{9D8B030D-6E8A-4147-A177-3AD203B41FA5}">
                      <a16:colId xmlns:a16="http://schemas.microsoft.com/office/drawing/2014/main" val="4090129870"/>
                    </a:ext>
                  </a:extLst>
                </a:gridCol>
                <a:gridCol w="658368">
                  <a:extLst>
                    <a:ext uri="{9D8B030D-6E8A-4147-A177-3AD203B41FA5}">
                      <a16:colId xmlns:a16="http://schemas.microsoft.com/office/drawing/2014/main" val="1575579782"/>
                    </a:ext>
                  </a:extLst>
                </a:gridCol>
                <a:gridCol w="658368">
                  <a:extLst>
                    <a:ext uri="{9D8B030D-6E8A-4147-A177-3AD203B41FA5}">
                      <a16:colId xmlns:a16="http://schemas.microsoft.com/office/drawing/2014/main" val="434984035"/>
                    </a:ext>
                  </a:extLst>
                </a:gridCol>
                <a:gridCol w="658368">
                  <a:extLst>
                    <a:ext uri="{9D8B030D-6E8A-4147-A177-3AD203B41FA5}">
                      <a16:colId xmlns:a16="http://schemas.microsoft.com/office/drawing/2014/main" val="2001979135"/>
                    </a:ext>
                  </a:extLst>
                </a:gridCol>
                <a:gridCol w="658368">
                  <a:extLst>
                    <a:ext uri="{9D8B030D-6E8A-4147-A177-3AD203B41FA5}">
                      <a16:colId xmlns:a16="http://schemas.microsoft.com/office/drawing/2014/main" val="4293311423"/>
                    </a:ext>
                  </a:extLst>
                </a:gridCol>
                <a:gridCol w="658368">
                  <a:extLst>
                    <a:ext uri="{9D8B030D-6E8A-4147-A177-3AD203B41FA5}">
                      <a16:colId xmlns:a16="http://schemas.microsoft.com/office/drawing/2014/main" val="3352094870"/>
                    </a:ext>
                  </a:extLst>
                </a:gridCol>
                <a:gridCol w="658368">
                  <a:extLst>
                    <a:ext uri="{9D8B030D-6E8A-4147-A177-3AD203B41FA5}">
                      <a16:colId xmlns:a16="http://schemas.microsoft.com/office/drawing/2014/main" val="57071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6787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- 2019-01-29 15:01:45 </a:t>
                      </a:r>
                      <a:r>
                        <a:rPr kumimoji="0" lang="en-US" sz="1000" b="0" i="0" u="none" strike="noStrike" kern="1200" cap="none" spc="0" normalizeH="0" baseline="0" noProof="0">
                          <a:ln>
                            <a:noFill/>
                          </a:ln>
                          <a:solidFill>
                            <a:prstClr val="black"/>
                          </a:solidFill>
                          <a:effectLst/>
                          <a:uLnTx/>
                          <a:uFillTx/>
                          <a:latin typeface="+mn-lt"/>
                          <a:ea typeface="+mn-ea"/>
                          <a:cs typeface="+mn-cs"/>
                        </a:rPr>
                        <a:t>
 Ohne Umweg über das Kontrollzentrum: In Verbindung mit einem iPhone kann die Apple Watch den Flugmodus automatisch aktivieren. Ist die Funktion einmal eingerichtet, reicht es, die Einstellungen für den Flugmodus am iPhone vorzunehmen. Mehr dazu unter: www.vod.af/FlugmodusAppleWatch oder über den Link in unserer Bio.⠀
#TheFutureIsExciting #Ready?⠀
.⠀
.⠀
#Vodafone #Smartwatch #AppleWatch #Flugmodus #Tipps @amonlang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extLst>
                  <a:ext uri="{0D108BD9-81ED-4DB2-BD59-A6C34878D82A}">
                    <a16:rowId xmlns:a16="http://schemas.microsoft.com/office/drawing/2014/main" val="3915514710"/>
                  </a:ext>
                </a:extLst>
              </a:tr>
            </a:tbl>
          </a:graphicData>
        </a:graphic>
      </p:graphicFrame>
      <p:sp>
        <p:nvSpPr>
          <p:cNvPr id="4" name="Text Placeholder 3">
            <a:extLst>
              <a:ext uri="{FF2B5EF4-FFF2-40B4-BE49-F238E27FC236}">
                <a16:creationId xmlns:a16="http://schemas.microsoft.com/office/drawing/2014/main" id="{70EFEC28-78F9-4FF6-8D3A-A759E80CA5EA}"/>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3963772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8629-8E42-4E0F-AE2F-443B7389B6F1}"/>
              </a:ext>
            </a:extLst>
          </p:cNvPr>
          <p:cNvSpPr>
            <a:spLocks noGrp="1"/>
          </p:cNvSpPr>
          <p:nvPr>
            <p:ph type="title"/>
          </p:nvPr>
        </p:nvSpPr>
        <p:spPr/>
        <p:txBody>
          <a:bodyPr/>
          <a:lstStyle/>
          <a:p>
            <a:r>
              <a:rPr lang="en-US"/>
              <a:t>Instagram Posts Table | Wochenreport - 17 of 20</a:t>
            </a:r>
          </a:p>
        </p:txBody>
      </p:sp>
      <p:graphicFrame>
        <p:nvGraphicFramePr>
          <p:cNvPr id="5" name="Table Placeholder 4">
            <a:extLst>
              <a:ext uri="{FF2B5EF4-FFF2-40B4-BE49-F238E27FC236}">
                <a16:creationId xmlns:a16="http://schemas.microsoft.com/office/drawing/2014/main" id="{7D56B8F7-3D49-446D-B0D9-9ABB41BE53B8}"/>
              </a:ext>
            </a:extLst>
          </p:cNvPr>
          <p:cNvGraphicFramePr>
            <a:graphicFrameLocks noGrp="1"/>
          </p:cNvGraphicFramePr>
          <p:nvPr>
            <p:ph type="tbl" sz="quarter" idx="13"/>
            <p:extLst>
              <p:ext uri="{D42A27DB-BD31-4B8C-83A1-F6EECF244321}">
                <p14:modId xmlns:p14="http://schemas.microsoft.com/office/powerpoint/2010/main" val="292806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1694339"/>
                    </a:ext>
                  </a:extLst>
                </a:gridCol>
                <a:gridCol w="658368">
                  <a:extLst>
                    <a:ext uri="{9D8B030D-6E8A-4147-A177-3AD203B41FA5}">
                      <a16:colId xmlns:a16="http://schemas.microsoft.com/office/drawing/2014/main" val="2252872885"/>
                    </a:ext>
                  </a:extLst>
                </a:gridCol>
                <a:gridCol w="658368">
                  <a:extLst>
                    <a:ext uri="{9D8B030D-6E8A-4147-A177-3AD203B41FA5}">
                      <a16:colId xmlns:a16="http://schemas.microsoft.com/office/drawing/2014/main" val="2296138339"/>
                    </a:ext>
                  </a:extLst>
                </a:gridCol>
                <a:gridCol w="658368">
                  <a:extLst>
                    <a:ext uri="{9D8B030D-6E8A-4147-A177-3AD203B41FA5}">
                      <a16:colId xmlns:a16="http://schemas.microsoft.com/office/drawing/2014/main" val="2792379268"/>
                    </a:ext>
                  </a:extLst>
                </a:gridCol>
                <a:gridCol w="658368">
                  <a:extLst>
                    <a:ext uri="{9D8B030D-6E8A-4147-A177-3AD203B41FA5}">
                      <a16:colId xmlns:a16="http://schemas.microsoft.com/office/drawing/2014/main" val="1455834291"/>
                    </a:ext>
                  </a:extLst>
                </a:gridCol>
                <a:gridCol w="658368">
                  <a:extLst>
                    <a:ext uri="{9D8B030D-6E8A-4147-A177-3AD203B41FA5}">
                      <a16:colId xmlns:a16="http://schemas.microsoft.com/office/drawing/2014/main" val="1828940573"/>
                    </a:ext>
                  </a:extLst>
                </a:gridCol>
                <a:gridCol w="658368">
                  <a:extLst>
                    <a:ext uri="{9D8B030D-6E8A-4147-A177-3AD203B41FA5}">
                      <a16:colId xmlns:a16="http://schemas.microsoft.com/office/drawing/2014/main" val="207142403"/>
                    </a:ext>
                  </a:extLst>
                </a:gridCol>
                <a:gridCol w="658368">
                  <a:extLst>
                    <a:ext uri="{9D8B030D-6E8A-4147-A177-3AD203B41FA5}">
                      <a16:colId xmlns:a16="http://schemas.microsoft.com/office/drawing/2014/main" val="1770284490"/>
                    </a:ext>
                  </a:extLst>
                </a:gridCol>
                <a:gridCol w="658368">
                  <a:extLst>
                    <a:ext uri="{9D8B030D-6E8A-4147-A177-3AD203B41FA5}">
                      <a16:colId xmlns:a16="http://schemas.microsoft.com/office/drawing/2014/main" val="1105320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3951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- 2019-01-28 15:03:38 </a:t>
                      </a:r>
                      <a:r>
                        <a:rPr kumimoji="0" lang="de-DE" sz="1000" b="0" i="0" u="none" strike="noStrike" kern="1200" cap="none" spc="0" normalizeH="0" baseline="0" noProof="0">
                          <a:ln>
                            <a:noFill/>
                          </a:ln>
                          <a:solidFill>
                            <a:prstClr val="black"/>
                          </a:solidFill>
                          <a:effectLst/>
                          <a:uLnTx/>
                          <a:uFillTx/>
                          <a:latin typeface="+mn-lt"/>
                          <a:ea typeface="+mn-ea"/>
                          <a:cs typeface="+mn-cs"/>
                        </a:rPr>
                        <a:t>
 Das Internet der Dinge feiert Geburtstag. Nachdem der Begriff im Jahr 1999 erstmals durch den britischen Technologie-Pionier Kevin Ashton verwendet wurde, steht 2019 das 20-jährige Jubiläum an. Wir nutzen diese Gelegenheit, um Dir das Internet der Dinge anhand ganz praktischer Beispiele zu erklären. Mehr dazu unter: www.vod.af/IoTGeburtstag oder über den Link in unserer Bio.⠀
#TheFutureIsExciting #Ready?⠀
.⠀
.⠀
#Vodafone #DigitalLife #InternetOfThings #IoT @urbanentdecker_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8705</a:t>
                      </a:r>
                    </a:p>
                  </a:txBody>
                  <a:tcPr/>
                </a:tc>
                <a:extLst>
                  <a:ext uri="{0D108BD9-81ED-4DB2-BD59-A6C34878D82A}">
                    <a16:rowId xmlns:a16="http://schemas.microsoft.com/office/drawing/2014/main" val="315256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- 2019-01-25 14:05:05 </a:t>
                      </a:r>
                      <a:r>
                        <a:rPr kumimoji="0" lang="en-US" sz="1000" b="0" i="0" u="none" strike="noStrike" kern="1200" cap="none" spc="0" normalizeH="0" baseline="0" noProof="0">
                          <a:ln>
                            <a:noFill/>
                          </a:ln>
                          <a:solidFill>
                            <a:prstClr val="black"/>
                          </a:solidFill>
                          <a:effectLst/>
                          <a:uLnTx/>
                          <a:uFillTx/>
                          <a:latin typeface="+mn-lt"/>
                          <a:ea typeface="+mn-ea"/>
                          <a:cs typeface="+mn-cs"/>
                        </a:rPr>
                        <a:t>
 Würde Deine smarte Kaffeemaschine in Zukunft die Schwärze Deines Kaffees Deiner Müdigkeit anpassen? 
#FutureFriday #TheFutureIsExciting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a:t>
                      </a:r>
                    </a:p>
                  </a:txBody>
                  <a:tcPr/>
                </a:tc>
                <a:extLst>
                  <a:ext uri="{0D108BD9-81ED-4DB2-BD59-A6C34878D82A}">
                    <a16:rowId xmlns:a16="http://schemas.microsoft.com/office/drawing/2014/main" val="348074109"/>
                  </a:ext>
                </a:extLst>
              </a:tr>
            </a:tbl>
          </a:graphicData>
        </a:graphic>
      </p:graphicFrame>
      <p:sp>
        <p:nvSpPr>
          <p:cNvPr id="4" name="Text Placeholder 3">
            <a:extLst>
              <a:ext uri="{FF2B5EF4-FFF2-40B4-BE49-F238E27FC236}">
                <a16:creationId xmlns:a16="http://schemas.microsoft.com/office/drawing/2014/main" id="{B292A003-F850-4CFC-B30B-6365B72E4678}"/>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062769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064C3-E2D3-477C-948D-A028E4F1E2CD}"/>
              </a:ext>
            </a:extLst>
          </p:cNvPr>
          <p:cNvSpPr>
            <a:spLocks noGrp="1"/>
          </p:cNvSpPr>
          <p:nvPr>
            <p:ph type="title"/>
          </p:nvPr>
        </p:nvSpPr>
        <p:spPr/>
        <p:txBody>
          <a:bodyPr/>
          <a:lstStyle/>
          <a:p>
            <a:r>
              <a:rPr lang="en-US"/>
              <a:t>Instagram Posts Table | Wochenreport - 18 of 20</a:t>
            </a:r>
          </a:p>
        </p:txBody>
      </p:sp>
      <p:graphicFrame>
        <p:nvGraphicFramePr>
          <p:cNvPr id="5" name="Table Placeholder 4">
            <a:extLst>
              <a:ext uri="{FF2B5EF4-FFF2-40B4-BE49-F238E27FC236}">
                <a16:creationId xmlns:a16="http://schemas.microsoft.com/office/drawing/2014/main" id="{E7B3EEF6-A255-47E3-A6CB-AD712A140E6F}"/>
              </a:ext>
            </a:extLst>
          </p:cNvPr>
          <p:cNvGraphicFramePr>
            <a:graphicFrameLocks noGrp="1"/>
          </p:cNvGraphicFramePr>
          <p:nvPr>
            <p:ph type="tbl" sz="quarter" idx="13"/>
            <p:extLst>
              <p:ext uri="{D42A27DB-BD31-4B8C-83A1-F6EECF244321}">
                <p14:modId xmlns:p14="http://schemas.microsoft.com/office/powerpoint/2010/main" val="119601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73926436"/>
                    </a:ext>
                  </a:extLst>
                </a:gridCol>
                <a:gridCol w="658368">
                  <a:extLst>
                    <a:ext uri="{9D8B030D-6E8A-4147-A177-3AD203B41FA5}">
                      <a16:colId xmlns:a16="http://schemas.microsoft.com/office/drawing/2014/main" val="1891188071"/>
                    </a:ext>
                  </a:extLst>
                </a:gridCol>
                <a:gridCol w="658368">
                  <a:extLst>
                    <a:ext uri="{9D8B030D-6E8A-4147-A177-3AD203B41FA5}">
                      <a16:colId xmlns:a16="http://schemas.microsoft.com/office/drawing/2014/main" val="45382566"/>
                    </a:ext>
                  </a:extLst>
                </a:gridCol>
                <a:gridCol w="658368">
                  <a:extLst>
                    <a:ext uri="{9D8B030D-6E8A-4147-A177-3AD203B41FA5}">
                      <a16:colId xmlns:a16="http://schemas.microsoft.com/office/drawing/2014/main" val="2394893399"/>
                    </a:ext>
                  </a:extLst>
                </a:gridCol>
                <a:gridCol w="658368">
                  <a:extLst>
                    <a:ext uri="{9D8B030D-6E8A-4147-A177-3AD203B41FA5}">
                      <a16:colId xmlns:a16="http://schemas.microsoft.com/office/drawing/2014/main" val="3406799792"/>
                    </a:ext>
                  </a:extLst>
                </a:gridCol>
                <a:gridCol w="658368">
                  <a:extLst>
                    <a:ext uri="{9D8B030D-6E8A-4147-A177-3AD203B41FA5}">
                      <a16:colId xmlns:a16="http://schemas.microsoft.com/office/drawing/2014/main" val="2080663490"/>
                    </a:ext>
                  </a:extLst>
                </a:gridCol>
                <a:gridCol w="658368">
                  <a:extLst>
                    <a:ext uri="{9D8B030D-6E8A-4147-A177-3AD203B41FA5}">
                      <a16:colId xmlns:a16="http://schemas.microsoft.com/office/drawing/2014/main" val="4096227195"/>
                    </a:ext>
                  </a:extLst>
                </a:gridCol>
                <a:gridCol w="658368">
                  <a:extLst>
                    <a:ext uri="{9D8B030D-6E8A-4147-A177-3AD203B41FA5}">
                      <a16:colId xmlns:a16="http://schemas.microsoft.com/office/drawing/2014/main" val="3069966797"/>
                    </a:ext>
                  </a:extLst>
                </a:gridCol>
                <a:gridCol w="658368">
                  <a:extLst>
                    <a:ext uri="{9D8B030D-6E8A-4147-A177-3AD203B41FA5}">
                      <a16:colId xmlns:a16="http://schemas.microsoft.com/office/drawing/2014/main" val="1954624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0072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vodafone_de - 2019-01-24 16:04:26 </a:t>
                      </a:r>
                      <a:r>
                        <a:rPr kumimoji="0" lang="en-US" sz="1000" b="0" i="0" u="none" strike="noStrike" kern="1200" cap="none" spc="0" normalizeH="0" baseline="0" noProof="0">
                          <a:ln>
                            <a:noFill/>
                          </a:ln>
                          <a:solidFill>
                            <a:prstClr val="black"/>
                          </a:solidFill>
                          <a:effectLst/>
                          <a:uLnTx/>
                          <a:uFillTx/>
                          <a:latin typeface="+mn-lt"/>
                          <a:ea typeface="+mn-ea"/>
                          <a:cs typeface="+mn-cs"/>
                        </a:rPr>
                        <a:t>
 Smartphones können immer mal gestohlen werden oder kaputtgehen. Um Deine Lieblingsfotos abzusichern, ist ein Backup deshalb absolut empfehlenswert. Dafür stehen Dir mehrere Cloud-Speicher zur Verfügung. Die besten Möglichkeiten haben wir uns einmal angeschaut. Mehr dazu unter: www.vod.af/CloudSpeicher oder über den Link in unserer Bio.⠀
#TheFutureIsExciting #Ready?⠀
.⠀
.⠀
#Vodafone #DigitalLife #Smartphone #CloudSpeicher #Fotos #iCloud #OneDrive #Dropbox @fzetin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8101</a:t>
                      </a:r>
                    </a:p>
                  </a:txBody>
                  <a:tcPr/>
                </a:tc>
                <a:extLst>
                  <a:ext uri="{0D108BD9-81ED-4DB2-BD59-A6C34878D82A}">
                    <a16:rowId xmlns:a16="http://schemas.microsoft.com/office/drawing/2014/main" val="908728312"/>
                  </a:ext>
                </a:extLst>
              </a:tr>
            </a:tbl>
          </a:graphicData>
        </a:graphic>
      </p:graphicFrame>
      <p:sp>
        <p:nvSpPr>
          <p:cNvPr id="4" name="Text Placeholder 3">
            <a:extLst>
              <a:ext uri="{FF2B5EF4-FFF2-40B4-BE49-F238E27FC236}">
                <a16:creationId xmlns:a16="http://schemas.microsoft.com/office/drawing/2014/main" id="{D2C42E39-9DED-4CEA-93FD-6B62D190BF4B}"/>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33683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BEB46-115C-46FD-A8CB-7DA1F5DFFDFF}"/>
              </a:ext>
            </a:extLst>
          </p:cNvPr>
          <p:cNvSpPr>
            <a:spLocks noGrp="1"/>
          </p:cNvSpPr>
          <p:nvPr>
            <p:ph type="title"/>
          </p:nvPr>
        </p:nvSpPr>
        <p:spPr/>
        <p:txBody>
          <a:bodyPr/>
          <a:lstStyle/>
          <a:p>
            <a:r>
              <a:rPr lang="en-US"/>
              <a:t>Instagram Posts Table | Wochenreport - 19 of 20</a:t>
            </a:r>
          </a:p>
        </p:txBody>
      </p:sp>
      <p:graphicFrame>
        <p:nvGraphicFramePr>
          <p:cNvPr id="5" name="Table Placeholder 4">
            <a:extLst>
              <a:ext uri="{FF2B5EF4-FFF2-40B4-BE49-F238E27FC236}">
                <a16:creationId xmlns:a16="http://schemas.microsoft.com/office/drawing/2014/main" id="{25191E82-0070-4605-904A-3ED032449094}"/>
              </a:ext>
            </a:extLst>
          </p:cNvPr>
          <p:cNvGraphicFramePr>
            <a:graphicFrameLocks noGrp="1"/>
          </p:cNvGraphicFramePr>
          <p:nvPr>
            <p:ph type="tbl" sz="quarter" idx="13"/>
            <p:extLst>
              <p:ext uri="{D42A27DB-BD31-4B8C-83A1-F6EECF244321}">
                <p14:modId xmlns:p14="http://schemas.microsoft.com/office/powerpoint/2010/main" val="114008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77072874"/>
                    </a:ext>
                  </a:extLst>
                </a:gridCol>
                <a:gridCol w="658368">
                  <a:extLst>
                    <a:ext uri="{9D8B030D-6E8A-4147-A177-3AD203B41FA5}">
                      <a16:colId xmlns:a16="http://schemas.microsoft.com/office/drawing/2014/main" val="2394073878"/>
                    </a:ext>
                  </a:extLst>
                </a:gridCol>
                <a:gridCol w="658368">
                  <a:extLst>
                    <a:ext uri="{9D8B030D-6E8A-4147-A177-3AD203B41FA5}">
                      <a16:colId xmlns:a16="http://schemas.microsoft.com/office/drawing/2014/main" val="948975291"/>
                    </a:ext>
                  </a:extLst>
                </a:gridCol>
                <a:gridCol w="658368">
                  <a:extLst>
                    <a:ext uri="{9D8B030D-6E8A-4147-A177-3AD203B41FA5}">
                      <a16:colId xmlns:a16="http://schemas.microsoft.com/office/drawing/2014/main" val="2839994581"/>
                    </a:ext>
                  </a:extLst>
                </a:gridCol>
                <a:gridCol w="658368">
                  <a:extLst>
                    <a:ext uri="{9D8B030D-6E8A-4147-A177-3AD203B41FA5}">
                      <a16:colId xmlns:a16="http://schemas.microsoft.com/office/drawing/2014/main" val="3832403550"/>
                    </a:ext>
                  </a:extLst>
                </a:gridCol>
                <a:gridCol w="658368">
                  <a:extLst>
                    <a:ext uri="{9D8B030D-6E8A-4147-A177-3AD203B41FA5}">
                      <a16:colId xmlns:a16="http://schemas.microsoft.com/office/drawing/2014/main" val="4142546951"/>
                    </a:ext>
                  </a:extLst>
                </a:gridCol>
                <a:gridCol w="658368">
                  <a:extLst>
                    <a:ext uri="{9D8B030D-6E8A-4147-A177-3AD203B41FA5}">
                      <a16:colId xmlns:a16="http://schemas.microsoft.com/office/drawing/2014/main" val="4008405573"/>
                    </a:ext>
                  </a:extLst>
                </a:gridCol>
                <a:gridCol w="658368">
                  <a:extLst>
                    <a:ext uri="{9D8B030D-6E8A-4147-A177-3AD203B41FA5}">
                      <a16:colId xmlns:a16="http://schemas.microsoft.com/office/drawing/2014/main" val="225407917"/>
                    </a:ext>
                  </a:extLst>
                </a:gridCol>
                <a:gridCol w="658368">
                  <a:extLst>
                    <a:ext uri="{9D8B030D-6E8A-4147-A177-3AD203B41FA5}">
                      <a16:colId xmlns:a16="http://schemas.microsoft.com/office/drawing/2014/main" val="222257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0129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- 2019-01-23 15:05:52 </a:t>
                      </a:r>
                      <a:r>
                        <a:rPr kumimoji="0" lang="de-DE" sz="1000" b="0" i="0" u="none" strike="noStrike" kern="1200" cap="none" spc="0" normalizeH="0" baseline="0" noProof="0">
                          <a:ln>
                            <a:noFill/>
                          </a:ln>
                          <a:solidFill>
                            <a:prstClr val="black"/>
                          </a:solidFill>
                          <a:effectLst/>
                          <a:uLnTx/>
                          <a:uFillTx/>
                          <a:latin typeface="+mn-lt"/>
                          <a:ea typeface="+mn-ea"/>
                          <a:cs typeface="+mn-cs"/>
                        </a:rPr>
                        <a:t>
 Kennst Du schon das neue Design der Vodafone Mobilfunk-Rechnung? Die neue Struktur macht alles noch übersichtlicher und leicht verständlich. Mehr dazu unter: www.vod.af/NeuesDesign oder über den Link in unserer Bio.⠀
#TheFutureIsExciting #Ready?⠀
.⠀
.⠀
#Vodafone #Rechnung #Design #Service #Hilfe @sophisuals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a:t>
                      </a:r>
                    </a:p>
                  </a:txBody>
                  <a:tcPr/>
                </a:tc>
                <a:extLst>
                  <a:ext uri="{0D108BD9-81ED-4DB2-BD59-A6C34878D82A}">
                    <a16:rowId xmlns:a16="http://schemas.microsoft.com/office/drawing/2014/main" val="4114767982"/>
                  </a:ext>
                </a:extLst>
              </a:tr>
            </a:tbl>
          </a:graphicData>
        </a:graphic>
      </p:graphicFrame>
      <p:sp>
        <p:nvSpPr>
          <p:cNvPr id="4" name="Text Placeholder 3">
            <a:extLst>
              <a:ext uri="{FF2B5EF4-FFF2-40B4-BE49-F238E27FC236}">
                <a16:creationId xmlns:a16="http://schemas.microsoft.com/office/drawing/2014/main" id="{851F153F-3B41-481D-AB2E-D04FEA392EB0}"/>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813638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B672-815C-45C4-BD00-1219B566CDF0}"/>
              </a:ext>
            </a:extLst>
          </p:cNvPr>
          <p:cNvSpPr>
            <a:spLocks noGrp="1"/>
          </p:cNvSpPr>
          <p:nvPr>
            <p:ph type="title"/>
          </p:nvPr>
        </p:nvSpPr>
        <p:spPr/>
        <p:txBody>
          <a:bodyPr/>
          <a:lstStyle/>
          <a:p>
            <a:r>
              <a:rPr lang="en-US"/>
              <a:t>Instagram Posts Table | Wochenreport - 20 of 20</a:t>
            </a:r>
          </a:p>
        </p:txBody>
      </p:sp>
      <p:graphicFrame>
        <p:nvGraphicFramePr>
          <p:cNvPr id="5" name="Table Placeholder 4">
            <a:extLst>
              <a:ext uri="{FF2B5EF4-FFF2-40B4-BE49-F238E27FC236}">
                <a16:creationId xmlns:a16="http://schemas.microsoft.com/office/drawing/2014/main" id="{EEE8E961-DE32-41BE-8D47-8710AF9309D5}"/>
              </a:ext>
            </a:extLst>
          </p:cNvPr>
          <p:cNvGraphicFramePr>
            <a:graphicFrameLocks noGrp="1"/>
          </p:cNvGraphicFramePr>
          <p:nvPr>
            <p:ph type="tbl" sz="quarter" idx="13"/>
            <p:extLst>
              <p:ext uri="{D42A27DB-BD31-4B8C-83A1-F6EECF244321}">
                <p14:modId xmlns:p14="http://schemas.microsoft.com/office/powerpoint/2010/main" val="311637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44363194"/>
                    </a:ext>
                  </a:extLst>
                </a:gridCol>
                <a:gridCol w="658368">
                  <a:extLst>
                    <a:ext uri="{9D8B030D-6E8A-4147-A177-3AD203B41FA5}">
                      <a16:colId xmlns:a16="http://schemas.microsoft.com/office/drawing/2014/main" val="2436640533"/>
                    </a:ext>
                  </a:extLst>
                </a:gridCol>
                <a:gridCol w="658368">
                  <a:extLst>
                    <a:ext uri="{9D8B030D-6E8A-4147-A177-3AD203B41FA5}">
                      <a16:colId xmlns:a16="http://schemas.microsoft.com/office/drawing/2014/main" val="2873913099"/>
                    </a:ext>
                  </a:extLst>
                </a:gridCol>
                <a:gridCol w="658368">
                  <a:extLst>
                    <a:ext uri="{9D8B030D-6E8A-4147-A177-3AD203B41FA5}">
                      <a16:colId xmlns:a16="http://schemas.microsoft.com/office/drawing/2014/main" val="1786558875"/>
                    </a:ext>
                  </a:extLst>
                </a:gridCol>
                <a:gridCol w="658368">
                  <a:extLst>
                    <a:ext uri="{9D8B030D-6E8A-4147-A177-3AD203B41FA5}">
                      <a16:colId xmlns:a16="http://schemas.microsoft.com/office/drawing/2014/main" val="2225960024"/>
                    </a:ext>
                  </a:extLst>
                </a:gridCol>
                <a:gridCol w="658368">
                  <a:extLst>
                    <a:ext uri="{9D8B030D-6E8A-4147-A177-3AD203B41FA5}">
                      <a16:colId xmlns:a16="http://schemas.microsoft.com/office/drawing/2014/main" val="1847447548"/>
                    </a:ext>
                  </a:extLst>
                </a:gridCol>
                <a:gridCol w="658368">
                  <a:extLst>
                    <a:ext uri="{9D8B030D-6E8A-4147-A177-3AD203B41FA5}">
                      <a16:colId xmlns:a16="http://schemas.microsoft.com/office/drawing/2014/main" val="998143846"/>
                    </a:ext>
                  </a:extLst>
                </a:gridCol>
                <a:gridCol w="658368">
                  <a:extLst>
                    <a:ext uri="{9D8B030D-6E8A-4147-A177-3AD203B41FA5}">
                      <a16:colId xmlns:a16="http://schemas.microsoft.com/office/drawing/2014/main" val="524167406"/>
                    </a:ext>
                  </a:extLst>
                </a:gridCol>
                <a:gridCol w="658368">
                  <a:extLst>
                    <a:ext uri="{9D8B030D-6E8A-4147-A177-3AD203B41FA5}">
                      <a16:colId xmlns:a16="http://schemas.microsoft.com/office/drawing/2014/main" val="357175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4787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vodafone_de - 2019-01-22 15:08:01 </a:t>
                      </a:r>
                      <a:r>
                        <a:rPr kumimoji="0" lang="de-DE" sz="1000" b="0" i="0" u="none" strike="noStrike" kern="1200" cap="none" spc="0" normalizeH="0" baseline="0" noProof="0">
                          <a:ln>
                            <a:noFill/>
                          </a:ln>
                          <a:solidFill>
                            <a:prstClr val="black"/>
                          </a:solidFill>
                          <a:effectLst/>
                          <a:uLnTx/>
                          <a:uFillTx/>
                          <a:latin typeface="+mn-lt"/>
                          <a:ea typeface="+mn-ea"/>
                          <a:cs typeface="+mn-cs"/>
                        </a:rPr>
                        <a:t>
 Die Digitalisierung, die weltweite Vernetzung und der technologische Fortschritt haben den Arbeitsmarkt in den letzten Jahren entscheidend geprägt. Mit der stetig steigenden Entwicklung von Rechenkapazitäten steigt auch die Bereitschaft, Daten in großen Mengen zu generieren und zu speichern. Dabei fällt auch eine Menge nutzloser Datenmüll an. Daher wird es für Unternehmen immer wichtiger, Experten zu haben, die sich um zuverlässige Aufarbeitung und Entsorgung dieses Datenmülls kümmern. Mehr dazu unter: www.vod.af/DatenmüllManager oder über den Link in unserer Bio.⠀
#TheFutureIsExciting #Ready?⠀
.⠀
.⠀
#Vodafone #DigitalLife #FutureJobs #Digitalisierung @thomas_k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extLst>
                  <a:ext uri="{0D108BD9-81ED-4DB2-BD59-A6C34878D82A}">
                    <a16:rowId xmlns:a16="http://schemas.microsoft.com/office/drawing/2014/main" val="565941072"/>
                  </a:ext>
                </a:extLst>
              </a:tr>
            </a:tbl>
          </a:graphicData>
        </a:graphic>
      </p:graphicFrame>
      <p:sp>
        <p:nvSpPr>
          <p:cNvPr id="4" name="Text Placeholder 3">
            <a:extLst>
              <a:ext uri="{FF2B5EF4-FFF2-40B4-BE49-F238E27FC236}">
                <a16:creationId xmlns:a16="http://schemas.microsoft.com/office/drawing/2014/main" id="{F42137F7-0094-40D2-96A0-31ED2E6098ED}"/>
              </a:ext>
            </a:extLst>
          </p:cNvPr>
          <p:cNvSpPr>
            <a:spLocks noGrp="1"/>
          </p:cNvSpPr>
          <p:nvPr>
            <p:ph type="body" sz="quarter" idx="14"/>
          </p:nvPr>
        </p:nvSpPr>
        <p:spPr/>
        <p:txBody>
          <a:bodyPr/>
          <a:lstStyle/>
          <a:p>
            <a:r>
              <a:rPr lang="en-US"/>
              <a:t>11/18/2018 - 02/25/2019</a:t>
            </a:r>
          </a:p>
        </p:txBody>
      </p:sp>
    </p:spTree>
    <p:extLst>
      <p:ext uri="{BB962C8B-B14F-4D97-AF65-F5344CB8AC3E}">
        <p14:creationId xmlns:p14="http://schemas.microsoft.com/office/powerpoint/2010/main" val="11116935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840</Words>
  <Application>Microsoft Office PowerPoint</Application>
  <PresentationFormat>On-screen Show (4:3)</PresentationFormat>
  <Paragraphs>445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Posts Table | Wochenreport - 1 of 20</vt:lpstr>
      <vt:lpstr>Instagram Posts Table | Wochenreport - 2 of 20</vt:lpstr>
      <vt:lpstr>Instagram Posts Table | Wochenreport - 3 of 20</vt:lpstr>
      <vt:lpstr>Instagram Posts Table | Wochenreport - 4 of 20</vt:lpstr>
      <vt:lpstr>Instagram Posts Table | Wochenreport - 5 of 20</vt:lpstr>
      <vt:lpstr>Instagram Posts Table | Wochenreport - 6 of 20</vt:lpstr>
      <vt:lpstr>Instagram Posts Table | Wochenreport - 7 of 20</vt:lpstr>
      <vt:lpstr>Instagram Posts Table | Wochenreport - 8 of 20</vt:lpstr>
      <vt:lpstr>Instagram Posts Table | Wochenreport - 9 of 20</vt:lpstr>
      <vt:lpstr>Instagram Posts Table | Wochenreport - 10 of 20</vt:lpstr>
      <vt:lpstr>Instagram Posts Table | Wochenreport - 11 of 20</vt:lpstr>
      <vt:lpstr>Instagram Posts Table | Wochenreport - 12 of 20</vt:lpstr>
      <vt:lpstr>Instagram Posts Table | Wochenreport - 13 of 20</vt:lpstr>
      <vt:lpstr>Instagram Posts Table | Wochenreport - 14 of 20</vt:lpstr>
      <vt:lpstr>Instagram Posts Table | Wochenreport - 15 of 20</vt:lpstr>
      <vt:lpstr>Instagram Posts Table | Wochenreport - 16 of 20</vt:lpstr>
      <vt:lpstr>Instagram Posts Table | Wochenreport - 17 of 20</vt:lpstr>
      <vt:lpstr>Instagram Posts Table | Wochenreport - 18 of 20</vt:lpstr>
      <vt:lpstr>Instagram Posts Table | Wochenreport - 19 of 20</vt:lpstr>
      <vt:lpstr>Instagram Posts Table | Wochenreport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Wochenreport - 1 of 20</dc:title>
  <dc:creator>Frederik Peiniger</dc:creator>
  <cp:lastModifiedBy>Frederik Peiniger</cp:lastModifiedBy>
  <cp:revision>1</cp:revision>
  <dcterms:created xsi:type="dcterms:W3CDTF">2019-02-26T10:45:35Z</dcterms:created>
  <dcterms:modified xsi:type="dcterms:W3CDTF">2019-02-26T10:49:11Z</dcterms:modified>
</cp:coreProperties>
</file>