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 id="318" r:id="rId61"/>
  </p:sldIdLst>
  <p:sldSz cx="9144000" cy="6858000" type="screen4x3"/>
  <p:notesSz cx="6858000" cy="9144000"/>
  <p:embeddedFontLst>
    <p:embeddedFont>
      <p:font typeface="Calibri" panose="020F0502020204030204" pitchFamily="34" charset="0"/>
      <p:regular r:id="rId62"/>
      <p:bold r:id="rId63"/>
      <p:italic r:id="rId64"/>
      <p:boldItalic r:id="rId6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2.fntdata"/><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3.fntdata"/><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vodafone_de</c:v>
                </c:pt>
              </c:strCache>
            </c:strRef>
          </c:tx>
          <c:spPr>
            <a:ln w="28575" cap="rnd">
              <a:solidFill>
                <a:schemeClr val="accent1"/>
              </a:solidFill>
              <a:round/>
            </a:ln>
            <a:effectLst/>
          </c:spPr>
          <c:marker>
            <c:symbol val="none"/>
          </c:marker>
          <c:cat>
            <c:numRef>
              <c:f>Sheet1!$A$2:$A$373</c:f>
              <c:numCache>
                <c:formatCode>m/d/yyyy</c:formatCode>
                <c:ptCount val="372"/>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pt idx="31">
                  <c:v>43101</c:v>
                </c:pt>
                <c:pt idx="32">
                  <c:v>43102</c:v>
                </c:pt>
                <c:pt idx="33">
                  <c:v>43103</c:v>
                </c:pt>
                <c:pt idx="34">
                  <c:v>43104</c:v>
                </c:pt>
                <c:pt idx="35">
                  <c:v>43105</c:v>
                </c:pt>
                <c:pt idx="36">
                  <c:v>43106</c:v>
                </c:pt>
                <c:pt idx="37">
                  <c:v>43107</c:v>
                </c:pt>
                <c:pt idx="38">
                  <c:v>43108</c:v>
                </c:pt>
                <c:pt idx="39">
                  <c:v>43109</c:v>
                </c:pt>
                <c:pt idx="40">
                  <c:v>43110</c:v>
                </c:pt>
                <c:pt idx="41">
                  <c:v>43111</c:v>
                </c:pt>
                <c:pt idx="42">
                  <c:v>43112</c:v>
                </c:pt>
                <c:pt idx="43">
                  <c:v>43113</c:v>
                </c:pt>
                <c:pt idx="44">
                  <c:v>43114</c:v>
                </c:pt>
                <c:pt idx="45">
                  <c:v>43115</c:v>
                </c:pt>
                <c:pt idx="46">
                  <c:v>43116</c:v>
                </c:pt>
                <c:pt idx="47">
                  <c:v>43117</c:v>
                </c:pt>
                <c:pt idx="48">
                  <c:v>43118</c:v>
                </c:pt>
                <c:pt idx="49">
                  <c:v>43119</c:v>
                </c:pt>
                <c:pt idx="50">
                  <c:v>43120</c:v>
                </c:pt>
                <c:pt idx="51">
                  <c:v>43121</c:v>
                </c:pt>
                <c:pt idx="52">
                  <c:v>43122</c:v>
                </c:pt>
                <c:pt idx="53">
                  <c:v>43123</c:v>
                </c:pt>
                <c:pt idx="54">
                  <c:v>43124</c:v>
                </c:pt>
                <c:pt idx="55">
                  <c:v>43125</c:v>
                </c:pt>
                <c:pt idx="56">
                  <c:v>43126</c:v>
                </c:pt>
                <c:pt idx="57">
                  <c:v>43127</c:v>
                </c:pt>
                <c:pt idx="58">
                  <c:v>43128</c:v>
                </c:pt>
                <c:pt idx="59">
                  <c:v>43129</c:v>
                </c:pt>
                <c:pt idx="60">
                  <c:v>43130</c:v>
                </c:pt>
                <c:pt idx="61">
                  <c:v>43131</c:v>
                </c:pt>
                <c:pt idx="62">
                  <c:v>43132</c:v>
                </c:pt>
                <c:pt idx="63">
                  <c:v>43133</c:v>
                </c:pt>
                <c:pt idx="64">
                  <c:v>43134</c:v>
                </c:pt>
                <c:pt idx="65">
                  <c:v>43135</c:v>
                </c:pt>
                <c:pt idx="66">
                  <c:v>43136</c:v>
                </c:pt>
                <c:pt idx="67">
                  <c:v>43137</c:v>
                </c:pt>
                <c:pt idx="68">
                  <c:v>43138</c:v>
                </c:pt>
                <c:pt idx="69">
                  <c:v>43139</c:v>
                </c:pt>
                <c:pt idx="70">
                  <c:v>43140</c:v>
                </c:pt>
                <c:pt idx="71">
                  <c:v>43141</c:v>
                </c:pt>
                <c:pt idx="72">
                  <c:v>43142</c:v>
                </c:pt>
                <c:pt idx="73">
                  <c:v>43143</c:v>
                </c:pt>
                <c:pt idx="74">
                  <c:v>43144</c:v>
                </c:pt>
                <c:pt idx="75">
                  <c:v>43145</c:v>
                </c:pt>
                <c:pt idx="76">
                  <c:v>43146</c:v>
                </c:pt>
                <c:pt idx="77">
                  <c:v>43147</c:v>
                </c:pt>
                <c:pt idx="78">
                  <c:v>43148</c:v>
                </c:pt>
                <c:pt idx="79">
                  <c:v>43149</c:v>
                </c:pt>
                <c:pt idx="80">
                  <c:v>43150</c:v>
                </c:pt>
                <c:pt idx="81">
                  <c:v>43151</c:v>
                </c:pt>
                <c:pt idx="82">
                  <c:v>43152</c:v>
                </c:pt>
                <c:pt idx="83">
                  <c:v>43153</c:v>
                </c:pt>
                <c:pt idx="84">
                  <c:v>43154</c:v>
                </c:pt>
                <c:pt idx="85">
                  <c:v>43155</c:v>
                </c:pt>
                <c:pt idx="86">
                  <c:v>43156</c:v>
                </c:pt>
                <c:pt idx="87">
                  <c:v>43157</c:v>
                </c:pt>
                <c:pt idx="88">
                  <c:v>43158</c:v>
                </c:pt>
                <c:pt idx="89">
                  <c:v>43159</c:v>
                </c:pt>
                <c:pt idx="90">
                  <c:v>43160</c:v>
                </c:pt>
                <c:pt idx="91">
                  <c:v>43161</c:v>
                </c:pt>
                <c:pt idx="92">
                  <c:v>43162</c:v>
                </c:pt>
                <c:pt idx="93">
                  <c:v>43163</c:v>
                </c:pt>
                <c:pt idx="94">
                  <c:v>43164</c:v>
                </c:pt>
                <c:pt idx="95">
                  <c:v>43165</c:v>
                </c:pt>
                <c:pt idx="96">
                  <c:v>43166</c:v>
                </c:pt>
                <c:pt idx="97">
                  <c:v>43167</c:v>
                </c:pt>
                <c:pt idx="98">
                  <c:v>43168</c:v>
                </c:pt>
                <c:pt idx="99">
                  <c:v>43169</c:v>
                </c:pt>
                <c:pt idx="100">
                  <c:v>43170</c:v>
                </c:pt>
                <c:pt idx="101">
                  <c:v>43171</c:v>
                </c:pt>
                <c:pt idx="102">
                  <c:v>43172</c:v>
                </c:pt>
                <c:pt idx="103">
                  <c:v>43173</c:v>
                </c:pt>
                <c:pt idx="104">
                  <c:v>43174</c:v>
                </c:pt>
                <c:pt idx="105">
                  <c:v>43175</c:v>
                </c:pt>
                <c:pt idx="106">
                  <c:v>43176</c:v>
                </c:pt>
                <c:pt idx="107">
                  <c:v>43177</c:v>
                </c:pt>
                <c:pt idx="108">
                  <c:v>43178</c:v>
                </c:pt>
                <c:pt idx="109">
                  <c:v>43179</c:v>
                </c:pt>
                <c:pt idx="110">
                  <c:v>43180</c:v>
                </c:pt>
                <c:pt idx="111">
                  <c:v>43181</c:v>
                </c:pt>
                <c:pt idx="112">
                  <c:v>43182</c:v>
                </c:pt>
                <c:pt idx="113">
                  <c:v>43183</c:v>
                </c:pt>
                <c:pt idx="114">
                  <c:v>43184</c:v>
                </c:pt>
                <c:pt idx="115">
                  <c:v>43185</c:v>
                </c:pt>
                <c:pt idx="116">
                  <c:v>43186</c:v>
                </c:pt>
                <c:pt idx="117">
                  <c:v>43187</c:v>
                </c:pt>
                <c:pt idx="118">
                  <c:v>43188</c:v>
                </c:pt>
                <c:pt idx="119">
                  <c:v>43189</c:v>
                </c:pt>
                <c:pt idx="120">
                  <c:v>43190</c:v>
                </c:pt>
                <c:pt idx="121">
                  <c:v>43191</c:v>
                </c:pt>
                <c:pt idx="122">
                  <c:v>43192</c:v>
                </c:pt>
                <c:pt idx="123">
                  <c:v>43193</c:v>
                </c:pt>
                <c:pt idx="124">
                  <c:v>43194</c:v>
                </c:pt>
                <c:pt idx="125">
                  <c:v>43195</c:v>
                </c:pt>
                <c:pt idx="126">
                  <c:v>43196</c:v>
                </c:pt>
                <c:pt idx="127">
                  <c:v>43197</c:v>
                </c:pt>
                <c:pt idx="128">
                  <c:v>43198</c:v>
                </c:pt>
                <c:pt idx="129">
                  <c:v>43199</c:v>
                </c:pt>
                <c:pt idx="130">
                  <c:v>43200</c:v>
                </c:pt>
                <c:pt idx="131">
                  <c:v>43201</c:v>
                </c:pt>
                <c:pt idx="132">
                  <c:v>43202</c:v>
                </c:pt>
                <c:pt idx="133">
                  <c:v>43203</c:v>
                </c:pt>
                <c:pt idx="134">
                  <c:v>43204</c:v>
                </c:pt>
                <c:pt idx="135">
                  <c:v>43205</c:v>
                </c:pt>
                <c:pt idx="136">
                  <c:v>43206</c:v>
                </c:pt>
                <c:pt idx="137">
                  <c:v>43207</c:v>
                </c:pt>
                <c:pt idx="138">
                  <c:v>43208</c:v>
                </c:pt>
                <c:pt idx="139">
                  <c:v>43209</c:v>
                </c:pt>
                <c:pt idx="140">
                  <c:v>43210</c:v>
                </c:pt>
                <c:pt idx="141">
                  <c:v>43211</c:v>
                </c:pt>
                <c:pt idx="142">
                  <c:v>43212</c:v>
                </c:pt>
                <c:pt idx="143">
                  <c:v>43213</c:v>
                </c:pt>
                <c:pt idx="144">
                  <c:v>43214</c:v>
                </c:pt>
                <c:pt idx="145">
                  <c:v>43215</c:v>
                </c:pt>
                <c:pt idx="146">
                  <c:v>43216</c:v>
                </c:pt>
                <c:pt idx="147">
                  <c:v>43217</c:v>
                </c:pt>
                <c:pt idx="148">
                  <c:v>43218</c:v>
                </c:pt>
                <c:pt idx="149">
                  <c:v>43219</c:v>
                </c:pt>
                <c:pt idx="150">
                  <c:v>43220</c:v>
                </c:pt>
                <c:pt idx="151">
                  <c:v>43221</c:v>
                </c:pt>
                <c:pt idx="152">
                  <c:v>43222</c:v>
                </c:pt>
                <c:pt idx="153">
                  <c:v>43223</c:v>
                </c:pt>
                <c:pt idx="154">
                  <c:v>43224</c:v>
                </c:pt>
                <c:pt idx="155">
                  <c:v>43225</c:v>
                </c:pt>
                <c:pt idx="156">
                  <c:v>43226</c:v>
                </c:pt>
                <c:pt idx="157">
                  <c:v>43227</c:v>
                </c:pt>
                <c:pt idx="158">
                  <c:v>43228</c:v>
                </c:pt>
                <c:pt idx="159">
                  <c:v>43229</c:v>
                </c:pt>
                <c:pt idx="160">
                  <c:v>43230</c:v>
                </c:pt>
                <c:pt idx="161">
                  <c:v>43231</c:v>
                </c:pt>
                <c:pt idx="162">
                  <c:v>43232</c:v>
                </c:pt>
                <c:pt idx="163">
                  <c:v>43233</c:v>
                </c:pt>
                <c:pt idx="164">
                  <c:v>43234</c:v>
                </c:pt>
                <c:pt idx="165">
                  <c:v>43235</c:v>
                </c:pt>
                <c:pt idx="166">
                  <c:v>43236</c:v>
                </c:pt>
                <c:pt idx="167">
                  <c:v>43237</c:v>
                </c:pt>
                <c:pt idx="168">
                  <c:v>43238</c:v>
                </c:pt>
                <c:pt idx="169">
                  <c:v>43239</c:v>
                </c:pt>
                <c:pt idx="170">
                  <c:v>43240</c:v>
                </c:pt>
                <c:pt idx="171">
                  <c:v>43241</c:v>
                </c:pt>
                <c:pt idx="172">
                  <c:v>43242</c:v>
                </c:pt>
                <c:pt idx="173">
                  <c:v>43243</c:v>
                </c:pt>
                <c:pt idx="174">
                  <c:v>43244</c:v>
                </c:pt>
                <c:pt idx="175">
                  <c:v>43245</c:v>
                </c:pt>
                <c:pt idx="176">
                  <c:v>43246</c:v>
                </c:pt>
                <c:pt idx="177">
                  <c:v>43247</c:v>
                </c:pt>
                <c:pt idx="178">
                  <c:v>43248</c:v>
                </c:pt>
                <c:pt idx="179">
                  <c:v>43249</c:v>
                </c:pt>
                <c:pt idx="180">
                  <c:v>43250</c:v>
                </c:pt>
                <c:pt idx="181">
                  <c:v>43251</c:v>
                </c:pt>
                <c:pt idx="182">
                  <c:v>43252</c:v>
                </c:pt>
                <c:pt idx="183">
                  <c:v>43253</c:v>
                </c:pt>
                <c:pt idx="184">
                  <c:v>43254</c:v>
                </c:pt>
                <c:pt idx="185">
                  <c:v>43255</c:v>
                </c:pt>
                <c:pt idx="186">
                  <c:v>43256</c:v>
                </c:pt>
                <c:pt idx="187">
                  <c:v>43257</c:v>
                </c:pt>
                <c:pt idx="188">
                  <c:v>43258</c:v>
                </c:pt>
                <c:pt idx="189">
                  <c:v>43259</c:v>
                </c:pt>
                <c:pt idx="190">
                  <c:v>43260</c:v>
                </c:pt>
                <c:pt idx="191">
                  <c:v>43261</c:v>
                </c:pt>
                <c:pt idx="192">
                  <c:v>43262</c:v>
                </c:pt>
                <c:pt idx="193">
                  <c:v>43263</c:v>
                </c:pt>
                <c:pt idx="194">
                  <c:v>43264</c:v>
                </c:pt>
                <c:pt idx="195">
                  <c:v>43265</c:v>
                </c:pt>
                <c:pt idx="196">
                  <c:v>43266</c:v>
                </c:pt>
                <c:pt idx="197">
                  <c:v>43267</c:v>
                </c:pt>
                <c:pt idx="198">
                  <c:v>43268</c:v>
                </c:pt>
                <c:pt idx="199">
                  <c:v>43269</c:v>
                </c:pt>
                <c:pt idx="200">
                  <c:v>43270</c:v>
                </c:pt>
                <c:pt idx="201">
                  <c:v>43271</c:v>
                </c:pt>
                <c:pt idx="202">
                  <c:v>43272</c:v>
                </c:pt>
                <c:pt idx="203">
                  <c:v>43273</c:v>
                </c:pt>
                <c:pt idx="204">
                  <c:v>43274</c:v>
                </c:pt>
                <c:pt idx="205">
                  <c:v>43275</c:v>
                </c:pt>
                <c:pt idx="206">
                  <c:v>43276</c:v>
                </c:pt>
                <c:pt idx="207">
                  <c:v>43277</c:v>
                </c:pt>
                <c:pt idx="208">
                  <c:v>43278</c:v>
                </c:pt>
                <c:pt idx="209">
                  <c:v>43279</c:v>
                </c:pt>
                <c:pt idx="210">
                  <c:v>43280</c:v>
                </c:pt>
                <c:pt idx="211">
                  <c:v>43281</c:v>
                </c:pt>
                <c:pt idx="212">
                  <c:v>43282</c:v>
                </c:pt>
                <c:pt idx="213">
                  <c:v>43283</c:v>
                </c:pt>
                <c:pt idx="214">
                  <c:v>43284</c:v>
                </c:pt>
                <c:pt idx="215">
                  <c:v>43285</c:v>
                </c:pt>
                <c:pt idx="216">
                  <c:v>43286</c:v>
                </c:pt>
                <c:pt idx="217">
                  <c:v>43287</c:v>
                </c:pt>
                <c:pt idx="218">
                  <c:v>43288</c:v>
                </c:pt>
                <c:pt idx="219">
                  <c:v>43289</c:v>
                </c:pt>
                <c:pt idx="220">
                  <c:v>43290</c:v>
                </c:pt>
                <c:pt idx="221">
                  <c:v>43291</c:v>
                </c:pt>
                <c:pt idx="222">
                  <c:v>43292</c:v>
                </c:pt>
                <c:pt idx="223">
                  <c:v>43293</c:v>
                </c:pt>
                <c:pt idx="224">
                  <c:v>43294</c:v>
                </c:pt>
                <c:pt idx="225">
                  <c:v>43295</c:v>
                </c:pt>
                <c:pt idx="226">
                  <c:v>43296</c:v>
                </c:pt>
                <c:pt idx="227">
                  <c:v>43297</c:v>
                </c:pt>
                <c:pt idx="228">
                  <c:v>43298</c:v>
                </c:pt>
                <c:pt idx="229">
                  <c:v>43299</c:v>
                </c:pt>
                <c:pt idx="230">
                  <c:v>43300</c:v>
                </c:pt>
                <c:pt idx="231">
                  <c:v>43301</c:v>
                </c:pt>
                <c:pt idx="232">
                  <c:v>43302</c:v>
                </c:pt>
                <c:pt idx="233">
                  <c:v>43303</c:v>
                </c:pt>
                <c:pt idx="234">
                  <c:v>43304</c:v>
                </c:pt>
                <c:pt idx="235">
                  <c:v>43305</c:v>
                </c:pt>
                <c:pt idx="236">
                  <c:v>43306</c:v>
                </c:pt>
                <c:pt idx="237">
                  <c:v>43307</c:v>
                </c:pt>
                <c:pt idx="238">
                  <c:v>43308</c:v>
                </c:pt>
                <c:pt idx="239">
                  <c:v>43309</c:v>
                </c:pt>
                <c:pt idx="240">
                  <c:v>43310</c:v>
                </c:pt>
                <c:pt idx="241">
                  <c:v>43311</c:v>
                </c:pt>
                <c:pt idx="242">
                  <c:v>43312</c:v>
                </c:pt>
                <c:pt idx="243">
                  <c:v>43313</c:v>
                </c:pt>
                <c:pt idx="244">
                  <c:v>43314</c:v>
                </c:pt>
                <c:pt idx="245">
                  <c:v>43315</c:v>
                </c:pt>
                <c:pt idx="246">
                  <c:v>43316</c:v>
                </c:pt>
                <c:pt idx="247">
                  <c:v>43317</c:v>
                </c:pt>
                <c:pt idx="248">
                  <c:v>43318</c:v>
                </c:pt>
                <c:pt idx="249">
                  <c:v>43319</c:v>
                </c:pt>
                <c:pt idx="250">
                  <c:v>43320</c:v>
                </c:pt>
                <c:pt idx="251">
                  <c:v>43321</c:v>
                </c:pt>
                <c:pt idx="252">
                  <c:v>43322</c:v>
                </c:pt>
                <c:pt idx="253">
                  <c:v>43323</c:v>
                </c:pt>
                <c:pt idx="254">
                  <c:v>43324</c:v>
                </c:pt>
                <c:pt idx="255">
                  <c:v>43325</c:v>
                </c:pt>
                <c:pt idx="256">
                  <c:v>43326</c:v>
                </c:pt>
                <c:pt idx="257">
                  <c:v>43327</c:v>
                </c:pt>
                <c:pt idx="258">
                  <c:v>43328</c:v>
                </c:pt>
                <c:pt idx="259">
                  <c:v>43329</c:v>
                </c:pt>
                <c:pt idx="260">
                  <c:v>43330</c:v>
                </c:pt>
                <c:pt idx="261">
                  <c:v>43331</c:v>
                </c:pt>
                <c:pt idx="262">
                  <c:v>43332</c:v>
                </c:pt>
                <c:pt idx="263">
                  <c:v>43333</c:v>
                </c:pt>
                <c:pt idx="264">
                  <c:v>43334</c:v>
                </c:pt>
                <c:pt idx="265">
                  <c:v>43335</c:v>
                </c:pt>
                <c:pt idx="266">
                  <c:v>43336</c:v>
                </c:pt>
                <c:pt idx="267">
                  <c:v>43337</c:v>
                </c:pt>
                <c:pt idx="268">
                  <c:v>43338</c:v>
                </c:pt>
                <c:pt idx="269">
                  <c:v>43339</c:v>
                </c:pt>
                <c:pt idx="270">
                  <c:v>43340</c:v>
                </c:pt>
                <c:pt idx="271">
                  <c:v>43341</c:v>
                </c:pt>
                <c:pt idx="272">
                  <c:v>43342</c:v>
                </c:pt>
                <c:pt idx="273">
                  <c:v>43343</c:v>
                </c:pt>
                <c:pt idx="274">
                  <c:v>43344</c:v>
                </c:pt>
                <c:pt idx="275">
                  <c:v>43345</c:v>
                </c:pt>
                <c:pt idx="276">
                  <c:v>43346</c:v>
                </c:pt>
                <c:pt idx="277">
                  <c:v>43347</c:v>
                </c:pt>
                <c:pt idx="278">
                  <c:v>43348</c:v>
                </c:pt>
                <c:pt idx="279">
                  <c:v>43349</c:v>
                </c:pt>
                <c:pt idx="280">
                  <c:v>43350</c:v>
                </c:pt>
                <c:pt idx="281">
                  <c:v>43351</c:v>
                </c:pt>
                <c:pt idx="282">
                  <c:v>43352</c:v>
                </c:pt>
                <c:pt idx="283">
                  <c:v>43353</c:v>
                </c:pt>
                <c:pt idx="284">
                  <c:v>43354</c:v>
                </c:pt>
                <c:pt idx="285">
                  <c:v>43355</c:v>
                </c:pt>
                <c:pt idx="286">
                  <c:v>43356</c:v>
                </c:pt>
                <c:pt idx="287">
                  <c:v>43357</c:v>
                </c:pt>
                <c:pt idx="288">
                  <c:v>43358</c:v>
                </c:pt>
                <c:pt idx="289">
                  <c:v>43359</c:v>
                </c:pt>
                <c:pt idx="290">
                  <c:v>43360</c:v>
                </c:pt>
                <c:pt idx="291">
                  <c:v>43361</c:v>
                </c:pt>
                <c:pt idx="292">
                  <c:v>43362</c:v>
                </c:pt>
                <c:pt idx="293">
                  <c:v>43363</c:v>
                </c:pt>
                <c:pt idx="294">
                  <c:v>43364</c:v>
                </c:pt>
                <c:pt idx="295">
                  <c:v>43365</c:v>
                </c:pt>
                <c:pt idx="296">
                  <c:v>43366</c:v>
                </c:pt>
                <c:pt idx="297">
                  <c:v>43367</c:v>
                </c:pt>
                <c:pt idx="298">
                  <c:v>43368</c:v>
                </c:pt>
                <c:pt idx="299">
                  <c:v>43369</c:v>
                </c:pt>
                <c:pt idx="300">
                  <c:v>43370</c:v>
                </c:pt>
                <c:pt idx="301">
                  <c:v>43371</c:v>
                </c:pt>
                <c:pt idx="302">
                  <c:v>43372</c:v>
                </c:pt>
                <c:pt idx="303">
                  <c:v>43373</c:v>
                </c:pt>
                <c:pt idx="304">
                  <c:v>43374</c:v>
                </c:pt>
                <c:pt idx="305">
                  <c:v>43375</c:v>
                </c:pt>
                <c:pt idx="306">
                  <c:v>43376</c:v>
                </c:pt>
                <c:pt idx="307">
                  <c:v>43377</c:v>
                </c:pt>
                <c:pt idx="308">
                  <c:v>43378</c:v>
                </c:pt>
                <c:pt idx="309">
                  <c:v>43379</c:v>
                </c:pt>
                <c:pt idx="310">
                  <c:v>43380</c:v>
                </c:pt>
                <c:pt idx="311">
                  <c:v>43381</c:v>
                </c:pt>
                <c:pt idx="312">
                  <c:v>43382</c:v>
                </c:pt>
                <c:pt idx="313">
                  <c:v>43383</c:v>
                </c:pt>
                <c:pt idx="314">
                  <c:v>43384</c:v>
                </c:pt>
                <c:pt idx="315">
                  <c:v>43385</c:v>
                </c:pt>
                <c:pt idx="316">
                  <c:v>43386</c:v>
                </c:pt>
                <c:pt idx="317">
                  <c:v>43387</c:v>
                </c:pt>
                <c:pt idx="318">
                  <c:v>43388</c:v>
                </c:pt>
                <c:pt idx="319">
                  <c:v>43389</c:v>
                </c:pt>
                <c:pt idx="320">
                  <c:v>43390</c:v>
                </c:pt>
                <c:pt idx="321">
                  <c:v>43391</c:v>
                </c:pt>
                <c:pt idx="322">
                  <c:v>43392</c:v>
                </c:pt>
                <c:pt idx="323">
                  <c:v>43393</c:v>
                </c:pt>
                <c:pt idx="324">
                  <c:v>43394</c:v>
                </c:pt>
                <c:pt idx="325">
                  <c:v>43395</c:v>
                </c:pt>
                <c:pt idx="326">
                  <c:v>43396</c:v>
                </c:pt>
                <c:pt idx="327">
                  <c:v>43397</c:v>
                </c:pt>
                <c:pt idx="328">
                  <c:v>43398</c:v>
                </c:pt>
                <c:pt idx="329">
                  <c:v>43399</c:v>
                </c:pt>
                <c:pt idx="330">
                  <c:v>43400</c:v>
                </c:pt>
                <c:pt idx="331">
                  <c:v>43401</c:v>
                </c:pt>
                <c:pt idx="332">
                  <c:v>43402</c:v>
                </c:pt>
                <c:pt idx="333">
                  <c:v>43403</c:v>
                </c:pt>
                <c:pt idx="334">
                  <c:v>43404</c:v>
                </c:pt>
                <c:pt idx="335">
                  <c:v>43405</c:v>
                </c:pt>
                <c:pt idx="336">
                  <c:v>43406</c:v>
                </c:pt>
                <c:pt idx="337">
                  <c:v>43407</c:v>
                </c:pt>
                <c:pt idx="338">
                  <c:v>43408</c:v>
                </c:pt>
                <c:pt idx="339">
                  <c:v>43409</c:v>
                </c:pt>
                <c:pt idx="340">
                  <c:v>43410</c:v>
                </c:pt>
                <c:pt idx="341">
                  <c:v>43411</c:v>
                </c:pt>
                <c:pt idx="342">
                  <c:v>43412</c:v>
                </c:pt>
                <c:pt idx="343">
                  <c:v>43413</c:v>
                </c:pt>
                <c:pt idx="344">
                  <c:v>43414</c:v>
                </c:pt>
                <c:pt idx="345">
                  <c:v>43415</c:v>
                </c:pt>
                <c:pt idx="346">
                  <c:v>43416</c:v>
                </c:pt>
                <c:pt idx="347">
                  <c:v>43417</c:v>
                </c:pt>
                <c:pt idx="348">
                  <c:v>43418</c:v>
                </c:pt>
                <c:pt idx="349">
                  <c:v>43419</c:v>
                </c:pt>
                <c:pt idx="350">
                  <c:v>43420</c:v>
                </c:pt>
                <c:pt idx="351">
                  <c:v>43421</c:v>
                </c:pt>
                <c:pt idx="352">
                  <c:v>43422</c:v>
                </c:pt>
                <c:pt idx="353">
                  <c:v>43423</c:v>
                </c:pt>
                <c:pt idx="354">
                  <c:v>43424</c:v>
                </c:pt>
                <c:pt idx="355">
                  <c:v>43425</c:v>
                </c:pt>
                <c:pt idx="356">
                  <c:v>43426</c:v>
                </c:pt>
                <c:pt idx="357">
                  <c:v>43427</c:v>
                </c:pt>
                <c:pt idx="358">
                  <c:v>43428</c:v>
                </c:pt>
                <c:pt idx="359">
                  <c:v>43429</c:v>
                </c:pt>
                <c:pt idx="360">
                  <c:v>43430</c:v>
                </c:pt>
                <c:pt idx="361">
                  <c:v>43431</c:v>
                </c:pt>
                <c:pt idx="362">
                  <c:v>43432</c:v>
                </c:pt>
                <c:pt idx="363">
                  <c:v>43433</c:v>
                </c:pt>
                <c:pt idx="364">
                  <c:v>43434</c:v>
                </c:pt>
                <c:pt idx="365">
                  <c:v>43435</c:v>
                </c:pt>
                <c:pt idx="366">
                  <c:v>43436</c:v>
                </c:pt>
                <c:pt idx="367">
                  <c:v>43437</c:v>
                </c:pt>
                <c:pt idx="368">
                  <c:v>43438</c:v>
                </c:pt>
                <c:pt idx="369">
                  <c:v>43439</c:v>
                </c:pt>
                <c:pt idx="370">
                  <c:v>43440</c:v>
                </c:pt>
                <c:pt idx="371">
                  <c:v>43441</c:v>
                </c:pt>
              </c:numCache>
            </c:numRef>
          </c:cat>
          <c:val>
            <c:numRef>
              <c:f>Sheet1!$B$2:$B$373</c:f>
              <c:numCache>
                <c:formatCode>General</c:formatCode>
                <c:ptCount val="372"/>
                <c:pt idx="0">
                  <c:v>2434</c:v>
                </c:pt>
                <c:pt idx="1">
                  <c:v>1875</c:v>
                </c:pt>
                <c:pt idx="2">
                  <c:v>1205</c:v>
                </c:pt>
                <c:pt idx="3">
                  <c:v>6607</c:v>
                </c:pt>
                <c:pt idx="4">
                  <c:v>3648</c:v>
                </c:pt>
                <c:pt idx="5">
                  <c:v>7182</c:v>
                </c:pt>
                <c:pt idx="6">
                  <c:v>3117</c:v>
                </c:pt>
                <c:pt idx="7">
                  <c:v>4848</c:v>
                </c:pt>
                <c:pt idx="8">
                  <c:v>2545</c:v>
                </c:pt>
                <c:pt idx="9">
                  <c:v>2041</c:v>
                </c:pt>
                <c:pt idx="10">
                  <c:v>5974</c:v>
                </c:pt>
                <c:pt idx="11">
                  <c:v>2831</c:v>
                </c:pt>
                <c:pt idx="12">
                  <c:v>2282</c:v>
                </c:pt>
                <c:pt idx="13">
                  <c:v>5699</c:v>
                </c:pt>
                <c:pt idx="14">
                  <c:v>5645</c:v>
                </c:pt>
                <c:pt idx="15">
                  <c:v>3230</c:v>
                </c:pt>
                <c:pt idx="16">
                  <c:v>1728</c:v>
                </c:pt>
                <c:pt idx="17">
                  <c:v>6362</c:v>
                </c:pt>
                <c:pt idx="18">
                  <c:v>5804</c:v>
                </c:pt>
                <c:pt idx="19">
                  <c:v>5592</c:v>
                </c:pt>
                <c:pt idx="20">
                  <c:v>8119</c:v>
                </c:pt>
                <c:pt idx="21">
                  <c:v>6202</c:v>
                </c:pt>
                <c:pt idx="22">
                  <c:v>5876</c:v>
                </c:pt>
                <c:pt idx="23">
                  <c:v>4523</c:v>
                </c:pt>
                <c:pt idx="24">
                  <c:v>6096</c:v>
                </c:pt>
                <c:pt idx="25">
                  <c:v>6023</c:v>
                </c:pt>
                <c:pt idx="26">
                  <c:v>3259</c:v>
                </c:pt>
                <c:pt idx="27">
                  <c:v>2301</c:v>
                </c:pt>
                <c:pt idx="28">
                  <c:v>1993</c:v>
                </c:pt>
                <c:pt idx="29">
                  <c:v>2270</c:v>
                </c:pt>
                <c:pt idx="30">
                  <c:v>1531</c:v>
                </c:pt>
                <c:pt idx="31">
                  <c:v>362</c:v>
                </c:pt>
                <c:pt idx="32">
                  <c:v>287</c:v>
                </c:pt>
                <c:pt idx="33">
                  <c:v>301</c:v>
                </c:pt>
                <c:pt idx="34">
                  <c:v>736</c:v>
                </c:pt>
                <c:pt idx="35">
                  <c:v>4935</c:v>
                </c:pt>
                <c:pt idx="36">
                  <c:v>1573</c:v>
                </c:pt>
                <c:pt idx="37">
                  <c:v>863</c:v>
                </c:pt>
                <c:pt idx="38">
                  <c:v>2659</c:v>
                </c:pt>
                <c:pt idx="39">
                  <c:v>5808</c:v>
                </c:pt>
                <c:pt idx="40">
                  <c:v>2984</c:v>
                </c:pt>
                <c:pt idx="41">
                  <c:v>1164</c:v>
                </c:pt>
                <c:pt idx="42">
                  <c:v>4496</c:v>
                </c:pt>
                <c:pt idx="43">
                  <c:v>1860</c:v>
                </c:pt>
                <c:pt idx="44">
                  <c:v>2867</c:v>
                </c:pt>
                <c:pt idx="45">
                  <c:v>2776</c:v>
                </c:pt>
                <c:pt idx="46">
                  <c:v>654</c:v>
                </c:pt>
                <c:pt idx="47">
                  <c:v>321</c:v>
                </c:pt>
                <c:pt idx="48">
                  <c:v>1900</c:v>
                </c:pt>
                <c:pt idx="49">
                  <c:v>4785</c:v>
                </c:pt>
                <c:pt idx="50">
                  <c:v>1418</c:v>
                </c:pt>
                <c:pt idx="51">
                  <c:v>1196</c:v>
                </c:pt>
                <c:pt idx="52">
                  <c:v>3708</c:v>
                </c:pt>
                <c:pt idx="53">
                  <c:v>4135</c:v>
                </c:pt>
                <c:pt idx="54">
                  <c:v>3284</c:v>
                </c:pt>
                <c:pt idx="55">
                  <c:v>3527</c:v>
                </c:pt>
                <c:pt idx="56">
                  <c:v>3989</c:v>
                </c:pt>
                <c:pt idx="57">
                  <c:v>2619</c:v>
                </c:pt>
                <c:pt idx="58">
                  <c:v>2382</c:v>
                </c:pt>
                <c:pt idx="59">
                  <c:v>3549</c:v>
                </c:pt>
                <c:pt idx="60">
                  <c:v>3173</c:v>
                </c:pt>
                <c:pt idx="61">
                  <c:v>3402</c:v>
                </c:pt>
                <c:pt idx="62">
                  <c:v>3543</c:v>
                </c:pt>
                <c:pt idx="63">
                  <c:v>4275</c:v>
                </c:pt>
                <c:pt idx="64">
                  <c:v>7759</c:v>
                </c:pt>
                <c:pt idx="65">
                  <c:v>17140</c:v>
                </c:pt>
                <c:pt idx="66">
                  <c:v>10960</c:v>
                </c:pt>
                <c:pt idx="67">
                  <c:v>8405</c:v>
                </c:pt>
                <c:pt idx="68">
                  <c:v>8038</c:v>
                </c:pt>
                <c:pt idx="69">
                  <c:v>7873</c:v>
                </c:pt>
                <c:pt idx="70">
                  <c:v>4460</c:v>
                </c:pt>
                <c:pt idx="71">
                  <c:v>4417</c:v>
                </c:pt>
                <c:pt idx="72">
                  <c:v>7211</c:v>
                </c:pt>
                <c:pt idx="73">
                  <c:v>3708</c:v>
                </c:pt>
                <c:pt idx="74">
                  <c:v>4469</c:v>
                </c:pt>
                <c:pt idx="75">
                  <c:v>10064</c:v>
                </c:pt>
                <c:pt idx="76">
                  <c:v>21192</c:v>
                </c:pt>
                <c:pt idx="77">
                  <c:v>10651</c:v>
                </c:pt>
                <c:pt idx="78">
                  <c:v>12979</c:v>
                </c:pt>
                <c:pt idx="79">
                  <c:v>10386</c:v>
                </c:pt>
                <c:pt idx="80">
                  <c:v>7817</c:v>
                </c:pt>
                <c:pt idx="81">
                  <c:v>6735</c:v>
                </c:pt>
                <c:pt idx="82">
                  <c:v>4560</c:v>
                </c:pt>
                <c:pt idx="83">
                  <c:v>10277</c:v>
                </c:pt>
                <c:pt idx="84">
                  <c:v>7790</c:v>
                </c:pt>
                <c:pt idx="85">
                  <c:v>6888</c:v>
                </c:pt>
                <c:pt idx="86">
                  <c:v>7130</c:v>
                </c:pt>
                <c:pt idx="87">
                  <c:v>8639</c:v>
                </c:pt>
                <c:pt idx="88">
                  <c:v>13278</c:v>
                </c:pt>
                <c:pt idx="89">
                  <c:v>9201</c:v>
                </c:pt>
                <c:pt idx="90">
                  <c:v>10235</c:v>
                </c:pt>
                <c:pt idx="91">
                  <c:v>10199</c:v>
                </c:pt>
                <c:pt idx="92">
                  <c:v>11333</c:v>
                </c:pt>
                <c:pt idx="93">
                  <c:v>13954</c:v>
                </c:pt>
                <c:pt idx="94">
                  <c:v>10653</c:v>
                </c:pt>
                <c:pt idx="95">
                  <c:v>9053</c:v>
                </c:pt>
                <c:pt idx="96">
                  <c:v>10206</c:v>
                </c:pt>
                <c:pt idx="97">
                  <c:v>8740</c:v>
                </c:pt>
                <c:pt idx="98">
                  <c:v>7706</c:v>
                </c:pt>
                <c:pt idx="99">
                  <c:v>6934</c:v>
                </c:pt>
                <c:pt idx="100">
                  <c:v>7434</c:v>
                </c:pt>
                <c:pt idx="101">
                  <c:v>7964</c:v>
                </c:pt>
                <c:pt idx="102">
                  <c:v>6888</c:v>
                </c:pt>
                <c:pt idx="103">
                  <c:v>10419</c:v>
                </c:pt>
                <c:pt idx="104">
                  <c:v>27337</c:v>
                </c:pt>
                <c:pt idx="105">
                  <c:v>10875</c:v>
                </c:pt>
                <c:pt idx="106">
                  <c:v>11185</c:v>
                </c:pt>
                <c:pt idx="107">
                  <c:v>10787</c:v>
                </c:pt>
                <c:pt idx="108">
                  <c:v>13079</c:v>
                </c:pt>
                <c:pt idx="109">
                  <c:v>9386</c:v>
                </c:pt>
                <c:pt idx="110">
                  <c:v>8764</c:v>
                </c:pt>
                <c:pt idx="111">
                  <c:v>14676</c:v>
                </c:pt>
                <c:pt idx="112">
                  <c:v>11989</c:v>
                </c:pt>
                <c:pt idx="113">
                  <c:v>8102</c:v>
                </c:pt>
                <c:pt idx="114">
                  <c:v>8609</c:v>
                </c:pt>
                <c:pt idx="115">
                  <c:v>12246</c:v>
                </c:pt>
                <c:pt idx="116">
                  <c:v>13106</c:v>
                </c:pt>
                <c:pt idx="117">
                  <c:v>12547</c:v>
                </c:pt>
                <c:pt idx="118">
                  <c:v>9438</c:v>
                </c:pt>
                <c:pt idx="119">
                  <c:v>10254</c:v>
                </c:pt>
                <c:pt idx="120">
                  <c:v>5361</c:v>
                </c:pt>
                <c:pt idx="121">
                  <c:v>11670</c:v>
                </c:pt>
                <c:pt idx="122">
                  <c:v>9953</c:v>
                </c:pt>
                <c:pt idx="123">
                  <c:v>8247</c:v>
                </c:pt>
                <c:pt idx="124">
                  <c:v>7261</c:v>
                </c:pt>
                <c:pt idx="125">
                  <c:v>7411</c:v>
                </c:pt>
                <c:pt idx="126">
                  <c:v>3028</c:v>
                </c:pt>
                <c:pt idx="127">
                  <c:v>6939</c:v>
                </c:pt>
                <c:pt idx="128">
                  <c:v>4340</c:v>
                </c:pt>
                <c:pt idx="129">
                  <c:v>8928</c:v>
                </c:pt>
                <c:pt idx="130">
                  <c:v>4460</c:v>
                </c:pt>
                <c:pt idx="131">
                  <c:v>7564</c:v>
                </c:pt>
                <c:pt idx="132">
                  <c:v>7362</c:v>
                </c:pt>
                <c:pt idx="133">
                  <c:v>7886</c:v>
                </c:pt>
                <c:pt idx="134">
                  <c:v>7835</c:v>
                </c:pt>
                <c:pt idx="135">
                  <c:v>9860</c:v>
                </c:pt>
                <c:pt idx="136">
                  <c:v>10807</c:v>
                </c:pt>
                <c:pt idx="137">
                  <c:v>7442</c:v>
                </c:pt>
                <c:pt idx="138">
                  <c:v>7354</c:v>
                </c:pt>
                <c:pt idx="139">
                  <c:v>7877</c:v>
                </c:pt>
                <c:pt idx="140">
                  <c:v>7696</c:v>
                </c:pt>
                <c:pt idx="141">
                  <c:v>6783</c:v>
                </c:pt>
                <c:pt idx="142">
                  <c:v>5459</c:v>
                </c:pt>
                <c:pt idx="143">
                  <c:v>7673</c:v>
                </c:pt>
                <c:pt idx="144">
                  <c:v>4299</c:v>
                </c:pt>
                <c:pt idx="145">
                  <c:v>7753</c:v>
                </c:pt>
                <c:pt idx="146">
                  <c:v>8726</c:v>
                </c:pt>
                <c:pt idx="147">
                  <c:v>8266</c:v>
                </c:pt>
                <c:pt idx="148">
                  <c:v>5554</c:v>
                </c:pt>
                <c:pt idx="149">
                  <c:v>8246</c:v>
                </c:pt>
                <c:pt idx="150">
                  <c:v>2630</c:v>
                </c:pt>
                <c:pt idx="151">
                  <c:v>4487</c:v>
                </c:pt>
                <c:pt idx="152">
                  <c:v>5609</c:v>
                </c:pt>
                <c:pt idx="153">
                  <c:v>6498</c:v>
                </c:pt>
                <c:pt idx="154">
                  <c:v>7171</c:v>
                </c:pt>
                <c:pt idx="155">
                  <c:v>7293</c:v>
                </c:pt>
                <c:pt idx="156">
                  <c:v>7306</c:v>
                </c:pt>
                <c:pt idx="157">
                  <c:v>7034</c:v>
                </c:pt>
                <c:pt idx="158">
                  <c:v>12945</c:v>
                </c:pt>
                <c:pt idx="159">
                  <c:v>10207</c:v>
                </c:pt>
                <c:pt idx="160">
                  <c:v>8081</c:v>
                </c:pt>
                <c:pt idx="161">
                  <c:v>8460</c:v>
                </c:pt>
                <c:pt idx="162">
                  <c:v>10021</c:v>
                </c:pt>
                <c:pt idx="163">
                  <c:v>22583</c:v>
                </c:pt>
                <c:pt idx="164">
                  <c:v>2379</c:v>
                </c:pt>
                <c:pt idx="165">
                  <c:v>5863</c:v>
                </c:pt>
                <c:pt idx="166">
                  <c:v>2616</c:v>
                </c:pt>
                <c:pt idx="167">
                  <c:v>6352</c:v>
                </c:pt>
                <c:pt idx="168">
                  <c:v>2373</c:v>
                </c:pt>
                <c:pt idx="169">
                  <c:v>7012</c:v>
                </c:pt>
                <c:pt idx="170">
                  <c:v>1964</c:v>
                </c:pt>
                <c:pt idx="171">
                  <c:v>6446</c:v>
                </c:pt>
                <c:pt idx="172">
                  <c:v>5670</c:v>
                </c:pt>
                <c:pt idx="173">
                  <c:v>5699</c:v>
                </c:pt>
                <c:pt idx="174">
                  <c:v>5781</c:v>
                </c:pt>
                <c:pt idx="175">
                  <c:v>5785</c:v>
                </c:pt>
                <c:pt idx="176">
                  <c:v>5758</c:v>
                </c:pt>
                <c:pt idx="177">
                  <c:v>2784</c:v>
                </c:pt>
                <c:pt idx="178">
                  <c:v>5514</c:v>
                </c:pt>
                <c:pt idx="179">
                  <c:v>5531</c:v>
                </c:pt>
                <c:pt idx="180">
                  <c:v>5801</c:v>
                </c:pt>
                <c:pt idx="181">
                  <c:v>5707</c:v>
                </c:pt>
                <c:pt idx="182">
                  <c:v>5382</c:v>
                </c:pt>
                <c:pt idx="183">
                  <c:v>9455</c:v>
                </c:pt>
                <c:pt idx="184">
                  <c:v>5737</c:v>
                </c:pt>
                <c:pt idx="185">
                  <c:v>9449</c:v>
                </c:pt>
                <c:pt idx="186">
                  <c:v>9291</c:v>
                </c:pt>
                <c:pt idx="187">
                  <c:v>7910</c:v>
                </c:pt>
                <c:pt idx="188">
                  <c:v>6249</c:v>
                </c:pt>
                <c:pt idx="189">
                  <c:v>6954</c:v>
                </c:pt>
                <c:pt idx="190">
                  <c:v>5640</c:v>
                </c:pt>
                <c:pt idx="191">
                  <c:v>8183</c:v>
                </c:pt>
                <c:pt idx="192">
                  <c:v>8719</c:v>
                </c:pt>
                <c:pt idx="193">
                  <c:v>6249</c:v>
                </c:pt>
                <c:pt idx="194">
                  <c:v>3601</c:v>
                </c:pt>
                <c:pt idx="195">
                  <c:v>3678</c:v>
                </c:pt>
                <c:pt idx="196">
                  <c:v>6403</c:v>
                </c:pt>
                <c:pt idx="197">
                  <c:v>4880</c:v>
                </c:pt>
                <c:pt idx="198">
                  <c:v>6135</c:v>
                </c:pt>
                <c:pt idx="199">
                  <c:v>4127</c:v>
                </c:pt>
                <c:pt idx="200">
                  <c:v>8269</c:v>
                </c:pt>
                <c:pt idx="201">
                  <c:v>6470</c:v>
                </c:pt>
                <c:pt idx="202">
                  <c:v>6272</c:v>
                </c:pt>
                <c:pt idx="203">
                  <c:v>4505</c:v>
                </c:pt>
                <c:pt idx="204">
                  <c:v>4267</c:v>
                </c:pt>
                <c:pt idx="205">
                  <c:v>2504</c:v>
                </c:pt>
                <c:pt idx="206">
                  <c:v>7593</c:v>
                </c:pt>
                <c:pt idx="207">
                  <c:v>7780</c:v>
                </c:pt>
                <c:pt idx="208">
                  <c:v>7601</c:v>
                </c:pt>
                <c:pt idx="209">
                  <c:v>7581</c:v>
                </c:pt>
                <c:pt idx="210">
                  <c:v>3225</c:v>
                </c:pt>
                <c:pt idx="211">
                  <c:v>1799</c:v>
                </c:pt>
                <c:pt idx="212">
                  <c:v>1961</c:v>
                </c:pt>
                <c:pt idx="213">
                  <c:v>7949</c:v>
                </c:pt>
                <c:pt idx="214">
                  <c:v>6203</c:v>
                </c:pt>
                <c:pt idx="215">
                  <c:v>7306</c:v>
                </c:pt>
                <c:pt idx="216">
                  <c:v>5550</c:v>
                </c:pt>
                <c:pt idx="217">
                  <c:v>7450</c:v>
                </c:pt>
                <c:pt idx="218">
                  <c:v>6826</c:v>
                </c:pt>
                <c:pt idx="219">
                  <c:v>8685</c:v>
                </c:pt>
                <c:pt idx="220">
                  <c:v>5652</c:v>
                </c:pt>
                <c:pt idx="221">
                  <c:v>5433</c:v>
                </c:pt>
                <c:pt idx="222">
                  <c:v>8301</c:v>
                </c:pt>
                <c:pt idx="223">
                  <c:v>7839</c:v>
                </c:pt>
                <c:pt idx="224">
                  <c:v>7707</c:v>
                </c:pt>
                <c:pt idx="225">
                  <c:v>4068</c:v>
                </c:pt>
                <c:pt idx="226">
                  <c:v>2052</c:v>
                </c:pt>
                <c:pt idx="227">
                  <c:v>5505</c:v>
                </c:pt>
                <c:pt idx="228">
                  <c:v>5944</c:v>
                </c:pt>
                <c:pt idx="229">
                  <c:v>5316</c:v>
                </c:pt>
                <c:pt idx="230">
                  <c:v>5921</c:v>
                </c:pt>
                <c:pt idx="231">
                  <c:v>5970</c:v>
                </c:pt>
                <c:pt idx="232">
                  <c:v>6046</c:v>
                </c:pt>
                <c:pt idx="233">
                  <c:v>4283</c:v>
                </c:pt>
                <c:pt idx="234">
                  <c:v>5152</c:v>
                </c:pt>
                <c:pt idx="235">
                  <c:v>6545</c:v>
                </c:pt>
                <c:pt idx="236">
                  <c:v>7109</c:v>
                </c:pt>
                <c:pt idx="237">
                  <c:v>6649</c:v>
                </c:pt>
                <c:pt idx="238">
                  <c:v>5975</c:v>
                </c:pt>
                <c:pt idx="239">
                  <c:v>4291</c:v>
                </c:pt>
                <c:pt idx="240">
                  <c:v>2570</c:v>
                </c:pt>
                <c:pt idx="241">
                  <c:v>7492</c:v>
                </c:pt>
                <c:pt idx="242">
                  <c:v>7416</c:v>
                </c:pt>
                <c:pt idx="243">
                  <c:v>4775</c:v>
                </c:pt>
                <c:pt idx="244">
                  <c:v>3391</c:v>
                </c:pt>
                <c:pt idx="245">
                  <c:v>3720</c:v>
                </c:pt>
                <c:pt idx="246">
                  <c:v>6143</c:v>
                </c:pt>
                <c:pt idx="247">
                  <c:v>3961</c:v>
                </c:pt>
                <c:pt idx="248">
                  <c:v>6900</c:v>
                </c:pt>
                <c:pt idx="249">
                  <c:v>6926</c:v>
                </c:pt>
                <c:pt idx="250">
                  <c:v>7401</c:v>
                </c:pt>
                <c:pt idx="251">
                  <c:v>7043</c:v>
                </c:pt>
                <c:pt idx="252">
                  <c:v>4514</c:v>
                </c:pt>
                <c:pt idx="253">
                  <c:v>1880</c:v>
                </c:pt>
                <c:pt idx="254">
                  <c:v>5684</c:v>
                </c:pt>
                <c:pt idx="255">
                  <c:v>7445</c:v>
                </c:pt>
                <c:pt idx="256">
                  <c:v>7941</c:v>
                </c:pt>
                <c:pt idx="257">
                  <c:v>8494</c:v>
                </c:pt>
                <c:pt idx="258">
                  <c:v>8022</c:v>
                </c:pt>
                <c:pt idx="259">
                  <c:v>6315</c:v>
                </c:pt>
                <c:pt idx="260">
                  <c:v>6556</c:v>
                </c:pt>
                <c:pt idx="261">
                  <c:v>5872</c:v>
                </c:pt>
                <c:pt idx="262">
                  <c:v>8214</c:v>
                </c:pt>
                <c:pt idx="263">
                  <c:v>12691</c:v>
                </c:pt>
                <c:pt idx="264">
                  <c:v>6573</c:v>
                </c:pt>
                <c:pt idx="265">
                  <c:v>5257</c:v>
                </c:pt>
                <c:pt idx="266">
                  <c:v>6953</c:v>
                </c:pt>
                <c:pt idx="267">
                  <c:v>6326</c:v>
                </c:pt>
                <c:pt idx="268">
                  <c:v>7612</c:v>
                </c:pt>
                <c:pt idx="269">
                  <c:v>7836</c:v>
                </c:pt>
                <c:pt idx="270">
                  <c:v>7425</c:v>
                </c:pt>
                <c:pt idx="271">
                  <c:v>7472</c:v>
                </c:pt>
                <c:pt idx="272">
                  <c:v>6954</c:v>
                </c:pt>
                <c:pt idx="273">
                  <c:v>6510</c:v>
                </c:pt>
                <c:pt idx="274">
                  <c:v>6446</c:v>
                </c:pt>
                <c:pt idx="275">
                  <c:v>3173</c:v>
                </c:pt>
                <c:pt idx="276">
                  <c:v>4408</c:v>
                </c:pt>
                <c:pt idx="277">
                  <c:v>6052</c:v>
                </c:pt>
                <c:pt idx="278">
                  <c:v>4203</c:v>
                </c:pt>
                <c:pt idx="279">
                  <c:v>6428</c:v>
                </c:pt>
                <c:pt idx="280">
                  <c:v>7652</c:v>
                </c:pt>
                <c:pt idx="281">
                  <c:v>7771</c:v>
                </c:pt>
                <c:pt idx="282">
                  <c:v>6589</c:v>
                </c:pt>
                <c:pt idx="283">
                  <c:v>14790</c:v>
                </c:pt>
                <c:pt idx="284">
                  <c:v>14305</c:v>
                </c:pt>
                <c:pt idx="285">
                  <c:v>14465</c:v>
                </c:pt>
                <c:pt idx="286">
                  <c:v>6570</c:v>
                </c:pt>
                <c:pt idx="287">
                  <c:v>3543</c:v>
                </c:pt>
                <c:pt idx="288">
                  <c:v>2066</c:v>
                </c:pt>
                <c:pt idx="289">
                  <c:v>2009</c:v>
                </c:pt>
                <c:pt idx="290">
                  <c:v>7590</c:v>
                </c:pt>
                <c:pt idx="291">
                  <c:v>5231</c:v>
                </c:pt>
                <c:pt idx="292">
                  <c:v>6648</c:v>
                </c:pt>
                <c:pt idx="293">
                  <c:v>7020</c:v>
                </c:pt>
                <c:pt idx="294">
                  <c:v>4635</c:v>
                </c:pt>
                <c:pt idx="295">
                  <c:v>9278</c:v>
                </c:pt>
                <c:pt idx="296">
                  <c:v>4569</c:v>
                </c:pt>
                <c:pt idx="297">
                  <c:v>5709</c:v>
                </c:pt>
                <c:pt idx="298">
                  <c:v>5775</c:v>
                </c:pt>
                <c:pt idx="299">
                  <c:v>5450</c:v>
                </c:pt>
                <c:pt idx="300">
                  <c:v>5924</c:v>
                </c:pt>
                <c:pt idx="301">
                  <c:v>15848</c:v>
                </c:pt>
                <c:pt idx="302">
                  <c:v>5758</c:v>
                </c:pt>
                <c:pt idx="303">
                  <c:v>4090</c:v>
                </c:pt>
                <c:pt idx="304">
                  <c:v>7226</c:v>
                </c:pt>
                <c:pt idx="305">
                  <c:v>7162</c:v>
                </c:pt>
                <c:pt idx="306">
                  <c:v>6480</c:v>
                </c:pt>
                <c:pt idx="307">
                  <c:v>5925</c:v>
                </c:pt>
                <c:pt idx="308">
                  <c:v>6201</c:v>
                </c:pt>
                <c:pt idx="309">
                  <c:v>4451</c:v>
                </c:pt>
                <c:pt idx="310">
                  <c:v>1751</c:v>
                </c:pt>
                <c:pt idx="311">
                  <c:v>6178</c:v>
                </c:pt>
                <c:pt idx="312">
                  <c:v>6932</c:v>
                </c:pt>
                <c:pt idx="313">
                  <c:v>6490</c:v>
                </c:pt>
                <c:pt idx="314">
                  <c:v>5993</c:v>
                </c:pt>
                <c:pt idx="315">
                  <c:v>3444</c:v>
                </c:pt>
                <c:pt idx="316">
                  <c:v>5509</c:v>
                </c:pt>
                <c:pt idx="317">
                  <c:v>2839</c:v>
                </c:pt>
                <c:pt idx="318">
                  <c:v>5824</c:v>
                </c:pt>
                <c:pt idx="319">
                  <c:v>5992</c:v>
                </c:pt>
                <c:pt idx="320">
                  <c:v>5344</c:v>
                </c:pt>
                <c:pt idx="321">
                  <c:v>5336</c:v>
                </c:pt>
                <c:pt idx="322">
                  <c:v>5178</c:v>
                </c:pt>
                <c:pt idx="323">
                  <c:v>6671</c:v>
                </c:pt>
                <c:pt idx="324">
                  <c:v>2659</c:v>
                </c:pt>
                <c:pt idx="325">
                  <c:v>5613</c:v>
                </c:pt>
                <c:pt idx="326">
                  <c:v>5565</c:v>
                </c:pt>
                <c:pt idx="327">
                  <c:v>6523</c:v>
                </c:pt>
                <c:pt idx="328">
                  <c:v>5951</c:v>
                </c:pt>
                <c:pt idx="329">
                  <c:v>12466</c:v>
                </c:pt>
                <c:pt idx="330">
                  <c:v>11617</c:v>
                </c:pt>
                <c:pt idx="331">
                  <c:v>3159</c:v>
                </c:pt>
                <c:pt idx="332">
                  <c:v>15446</c:v>
                </c:pt>
                <c:pt idx="333">
                  <c:v>17360</c:v>
                </c:pt>
                <c:pt idx="334">
                  <c:v>8922</c:v>
                </c:pt>
                <c:pt idx="335">
                  <c:v>7101</c:v>
                </c:pt>
                <c:pt idx="336">
                  <c:v>11061</c:v>
                </c:pt>
                <c:pt idx="337">
                  <c:v>10193</c:v>
                </c:pt>
                <c:pt idx="338">
                  <c:v>1499</c:v>
                </c:pt>
                <c:pt idx="339">
                  <c:v>7714</c:v>
                </c:pt>
                <c:pt idx="340">
                  <c:v>13586</c:v>
                </c:pt>
                <c:pt idx="341">
                  <c:v>7676</c:v>
                </c:pt>
                <c:pt idx="342">
                  <c:v>18330</c:v>
                </c:pt>
                <c:pt idx="343">
                  <c:v>16523</c:v>
                </c:pt>
                <c:pt idx="344">
                  <c:v>9506</c:v>
                </c:pt>
                <c:pt idx="345">
                  <c:v>3345</c:v>
                </c:pt>
                <c:pt idx="346">
                  <c:v>6621</c:v>
                </c:pt>
                <c:pt idx="347">
                  <c:v>11064</c:v>
                </c:pt>
                <c:pt idx="348">
                  <c:v>13271</c:v>
                </c:pt>
                <c:pt idx="349">
                  <c:v>10188</c:v>
                </c:pt>
                <c:pt idx="350">
                  <c:v>10539</c:v>
                </c:pt>
                <c:pt idx="351">
                  <c:v>6842</c:v>
                </c:pt>
                <c:pt idx="352">
                  <c:v>3510</c:v>
                </c:pt>
                <c:pt idx="353">
                  <c:v>7013</c:v>
                </c:pt>
                <c:pt idx="354">
                  <c:v>7529</c:v>
                </c:pt>
                <c:pt idx="355">
                  <c:v>9118</c:v>
                </c:pt>
                <c:pt idx="356">
                  <c:v>7213</c:v>
                </c:pt>
                <c:pt idx="357">
                  <c:v>8853</c:v>
                </c:pt>
                <c:pt idx="358">
                  <c:v>21323</c:v>
                </c:pt>
                <c:pt idx="359">
                  <c:v>10193</c:v>
                </c:pt>
                <c:pt idx="360">
                  <c:v>7341</c:v>
                </c:pt>
                <c:pt idx="361">
                  <c:v>7567</c:v>
                </c:pt>
                <c:pt idx="362">
                  <c:v>8703</c:v>
                </c:pt>
                <c:pt idx="363">
                  <c:v>8713</c:v>
                </c:pt>
                <c:pt idx="364">
                  <c:v>8421</c:v>
                </c:pt>
                <c:pt idx="365">
                  <c:v>5620</c:v>
                </c:pt>
                <c:pt idx="366">
                  <c:v>3173</c:v>
                </c:pt>
                <c:pt idx="367">
                  <c:v>7858</c:v>
                </c:pt>
                <c:pt idx="368">
                  <c:v>7731</c:v>
                </c:pt>
                <c:pt idx="369">
                  <c:v>10074</c:v>
                </c:pt>
                <c:pt idx="370">
                  <c:v>9633</c:v>
                </c:pt>
                <c:pt idx="371">
                  <c:v>1655</c:v>
                </c:pt>
              </c:numCache>
            </c:numRef>
          </c:val>
          <c:smooth val="0"/>
          <c:extLst>
            <c:ext xmlns:c16="http://schemas.microsoft.com/office/drawing/2014/chart" uri="{C3380CC4-5D6E-409C-BE32-E72D297353CC}">
              <c16:uniqueId val="{00000000-B804-4701-A2C9-F4FE22BB0F30}"/>
            </c:ext>
          </c:extLst>
        </c:ser>
        <c:dLbls>
          <c:showLegendKey val="0"/>
          <c:showVal val="0"/>
          <c:showCatName val="0"/>
          <c:showSerName val="0"/>
          <c:showPercent val="0"/>
          <c:showBubbleSize val="0"/>
        </c:dLbls>
        <c:smooth val="0"/>
        <c:axId val="319090096"/>
        <c:axId val="319093048"/>
      </c:lineChart>
      <c:dateAx>
        <c:axId val="319090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093048"/>
        <c:crosses val="autoZero"/>
        <c:auto val="1"/>
        <c:lblOffset val="100"/>
        <c:baseTimeUnit val="days"/>
      </c:dateAx>
      <c:valAx>
        <c:axId val="319093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090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vodafone_de</c:v>
                </c:pt>
              </c:strCache>
            </c:strRef>
          </c:tx>
          <c:spPr>
            <a:ln w="28575" cap="rnd">
              <a:solidFill>
                <a:schemeClr val="accent1"/>
              </a:solidFill>
              <a:round/>
            </a:ln>
            <a:effectLst/>
          </c:spPr>
          <c:marker>
            <c:symbol val="none"/>
          </c:marker>
          <c:cat>
            <c:numRef>
              <c:f>Sheet1!$A$2:$A$373</c:f>
              <c:numCache>
                <c:formatCode>m/d/yyyy</c:formatCode>
                <c:ptCount val="372"/>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pt idx="31">
                  <c:v>43101</c:v>
                </c:pt>
                <c:pt idx="32">
                  <c:v>43102</c:v>
                </c:pt>
                <c:pt idx="33">
                  <c:v>43103</c:v>
                </c:pt>
                <c:pt idx="34">
                  <c:v>43104</c:v>
                </c:pt>
                <c:pt idx="35">
                  <c:v>43105</c:v>
                </c:pt>
                <c:pt idx="36">
                  <c:v>43106</c:v>
                </c:pt>
                <c:pt idx="37">
                  <c:v>43107</c:v>
                </c:pt>
                <c:pt idx="38">
                  <c:v>43108</c:v>
                </c:pt>
                <c:pt idx="39">
                  <c:v>43109</c:v>
                </c:pt>
                <c:pt idx="40">
                  <c:v>43110</c:v>
                </c:pt>
                <c:pt idx="41">
                  <c:v>43111</c:v>
                </c:pt>
                <c:pt idx="42">
                  <c:v>43112</c:v>
                </c:pt>
                <c:pt idx="43">
                  <c:v>43113</c:v>
                </c:pt>
                <c:pt idx="44">
                  <c:v>43114</c:v>
                </c:pt>
                <c:pt idx="45">
                  <c:v>43115</c:v>
                </c:pt>
                <c:pt idx="46">
                  <c:v>43116</c:v>
                </c:pt>
                <c:pt idx="47">
                  <c:v>43117</c:v>
                </c:pt>
                <c:pt idx="48">
                  <c:v>43118</c:v>
                </c:pt>
                <c:pt idx="49">
                  <c:v>43119</c:v>
                </c:pt>
                <c:pt idx="50">
                  <c:v>43120</c:v>
                </c:pt>
                <c:pt idx="51">
                  <c:v>43121</c:v>
                </c:pt>
                <c:pt idx="52">
                  <c:v>43122</c:v>
                </c:pt>
                <c:pt idx="53">
                  <c:v>43123</c:v>
                </c:pt>
                <c:pt idx="54">
                  <c:v>43124</c:v>
                </c:pt>
                <c:pt idx="55">
                  <c:v>43125</c:v>
                </c:pt>
                <c:pt idx="56">
                  <c:v>43126</c:v>
                </c:pt>
                <c:pt idx="57">
                  <c:v>43127</c:v>
                </c:pt>
                <c:pt idx="58">
                  <c:v>43128</c:v>
                </c:pt>
                <c:pt idx="59">
                  <c:v>43129</c:v>
                </c:pt>
                <c:pt idx="60">
                  <c:v>43130</c:v>
                </c:pt>
                <c:pt idx="61">
                  <c:v>43131</c:v>
                </c:pt>
                <c:pt idx="62">
                  <c:v>43132</c:v>
                </c:pt>
                <c:pt idx="63">
                  <c:v>43133</c:v>
                </c:pt>
                <c:pt idx="64">
                  <c:v>43134</c:v>
                </c:pt>
                <c:pt idx="65">
                  <c:v>43135</c:v>
                </c:pt>
                <c:pt idx="66">
                  <c:v>43136</c:v>
                </c:pt>
                <c:pt idx="67">
                  <c:v>43137</c:v>
                </c:pt>
                <c:pt idx="68">
                  <c:v>43138</c:v>
                </c:pt>
                <c:pt idx="69">
                  <c:v>43139</c:v>
                </c:pt>
                <c:pt idx="70">
                  <c:v>43140</c:v>
                </c:pt>
                <c:pt idx="71">
                  <c:v>43141</c:v>
                </c:pt>
                <c:pt idx="72">
                  <c:v>43142</c:v>
                </c:pt>
                <c:pt idx="73">
                  <c:v>43143</c:v>
                </c:pt>
                <c:pt idx="74">
                  <c:v>43144</c:v>
                </c:pt>
                <c:pt idx="75">
                  <c:v>43145</c:v>
                </c:pt>
                <c:pt idx="76">
                  <c:v>43146</c:v>
                </c:pt>
                <c:pt idx="77">
                  <c:v>43147</c:v>
                </c:pt>
                <c:pt idx="78">
                  <c:v>43148</c:v>
                </c:pt>
                <c:pt idx="79">
                  <c:v>43149</c:v>
                </c:pt>
                <c:pt idx="80">
                  <c:v>43150</c:v>
                </c:pt>
                <c:pt idx="81">
                  <c:v>43151</c:v>
                </c:pt>
                <c:pt idx="82">
                  <c:v>43152</c:v>
                </c:pt>
                <c:pt idx="83">
                  <c:v>43153</c:v>
                </c:pt>
                <c:pt idx="84">
                  <c:v>43154</c:v>
                </c:pt>
                <c:pt idx="85">
                  <c:v>43155</c:v>
                </c:pt>
                <c:pt idx="86">
                  <c:v>43156</c:v>
                </c:pt>
                <c:pt idx="87">
                  <c:v>43157</c:v>
                </c:pt>
                <c:pt idx="88">
                  <c:v>43158</c:v>
                </c:pt>
                <c:pt idx="89">
                  <c:v>43159</c:v>
                </c:pt>
                <c:pt idx="90">
                  <c:v>43160</c:v>
                </c:pt>
                <c:pt idx="91">
                  <c:v>43161</c:v>
                </c:pt>
                <c:pt idx="92">
                  <c:v>43162</c:v>
                </c:pt>
                <c:pt idx="93">
                  <c:v>43163</c:v>
                </c:pt>
                <c:pt idx="94">
                  <c:v>43164</c:v>
                </c:pt>
                <c:pt idx="95">
                  <c:v>43165</c:v>
                </c:pt>
                <c:pt idx="96">
                  <c:v>43166</c:v>
                </c:pt>
                <c:pt idx="97">
                  <c:v>43167</c:v>
                </c:pt>
                <c:pt idx="98">
                  <c:v>43168</c:v>
                </c:pt>
                <c:pt idx="99">
                  <c:v>43169</c:v>
                </c:pt>
                <c:pt idx="100">
                  <c:v>43170</c:v>
                </c:pt>
                <c:pt idx="101">
                  <c:v>43171</c:v>
                </c:pt>
                <c:pt idx="102">
                  <c:v>43172</c:v>
                </c:pt>
                <c:pt idx="103">
                  <c:v>43173</c:v>
                </c:pt>
                <c:pt idx="104">
                  <c:v>43174</c:v>
                </c:pt>
                <c:pt idx="105">
                  <c:v>43175</c:v>
                </c:pt>
                <c:pt idx="106">
                  <c:v>43176</c:v>
                </c:pt>
                <c:pt idx="107">
                  <c:v>43177</c:v>
                </c:pt>
                <c:pt idx="108">
                  <c:v>43178</c:v>
                </c:pt>
                <c:pt idx="109">
                  <c:v>43179</c:v>
                </c:pt>
                <c:pt idx="110">
                  <c:v>43180</c:v>
                </c:pt>
                <c:pt idx="111">
                  <c:v>43181</c:v>
                </c:pt>
                <c:pt idx="112">
                  <c:v>43182</c:v>
                </c:pt>
                <c:pt idx="113">
                  <c:v>43183</c:v>
                </c:pt>
                <c:pt idx="114">
                  <c:v>43184</c:v>
                </c:pt>
                <c:pt idx="115">
                  <c:v>43185</c:v>
                </c:pt>
                <c:pt idx="116">
                  <c:v>43186</c:v>
                </c:pt>
                <c:pt idx="117">
                  <c:v>43187</c:v>
                </c:pt>
                <c:pt idx="118">
                  <c:v>43188</c:v>
                </c:pt>
                <c:pt idx="119">
                  <c:v>43189</c:v>
                </c:pt>
                <c:pt idx="120">
                  <c:v>43190</c:v>
                </c:pt>
                <c:pt idx="121">
                  <c:v>43191</c:v>
                </c:pt>
                <c:pt idx="122">
                  <c:v>43192</c:v>
                </c:pt>
                <c:pt idx="123">
                  <c:v>43193</c:v>
                </c:pt>
                <c:pt idx="124">
                  <c:v>43194</c:v>
                </c:pt>
                <c:pt idx="125">
                  <c:v>43195</c:v>
                </c:pt>
                <c:pt idx="126">
                  <c:v>43196</c:v>
                </c:pt>
                <c:pt idx="127">
                  <c:v>43197</c:v>
                </c:pt>
                <c:pt idx="128">
                  <c:v>43198</c:v>
                </c:pt>
                <c:pt idx="129">
                  <c:v>43199</c:v>
                </c:pt>
                <c:pt idx="130">
                  <c:v>43200</c:v>
                </c:pt>
                <c:pt idx="131">
                  <c:v>43201</c:v>
                </c:pt>
                <c:pt idx="132">
                  <c:v>43202</c:v>
                </c:pt>
                <c:pt idx="133">
                  <c:v>43203</c:v>
                </c:pt>
                <c:pt idx="134">
                  <c:v>43204</c:v>
                </c:pt>
                <c:pt idx="135">
                  <c:v>43205</c:v>
                </c:pt>
                <c:pt idx="136">
                  <c:v>43206</c:v>
                </c:pt>
                <c:pt idx="137">
                  <c:v>43207</c:v>
                </c:pt>
                <c:pt idx="138">
                  <c:v>43208</c:v>
                </c:pt>
                <c:pt idx="139">
                  <c:v>43209</c:v>
                </c:pt>
                <c:pt idx="140">
                  <c:v>43210</c:v>
                </c:pt>
                <c:pt idx="141">
                  <c:v>43211</c:v>
                </c:pt>
                <c:pt idx="142">
                  <c:v>43212</c:v>
                </c:pt>
                <c:pt idx="143">
                  <c:v>43213</c:v>
                </c:pt>
                <c:pt idx="144">
                  <c:v>43214</c:v>
                </c:pt>
                <c:pt idx="145">
                  <c:v>43215</c:v>
                </c:pt>
                <c:pt idx="146">
                  <c:v>43216</c:v>
                </c:pt>
                <c:pt idx="147">
                  <c:v>43217</c:v>
                </c:pt>
                <c:pt idx="148">
                  <c:v>43218</c:v>
                </c:pt>
                <c:pt idx="149">
                  <c:v>43219</c:v>
                </c:pt>
                <c:pt idx="150">
                  <c:v>43220</c:v>
                </c:pt>
                <c:pt idx="151">
                  <c:v>43221</c:v>
                </c:pt>
                <c:pt idx="152">
                  <c:v>43222</c:v>
                </c:pt>
                <c:pt idx="153">
                  <c:v>43223</c:v>
                </c:pt>
                <c:pt idx="154">
                  <c:v>43224</c:v>
                </c:pt>
                <c:pt idx="155">
                  <c:v>43225</c:v>
                </c:pt>
                <c:pt idx="156">
                  <c:v>43226</c:v>
                </c:pt>
                <c:pt idx="157">
                  <c:v>43227</c:v>
                </c:pt>
                <c:pt idx="158">
                  <c:v>43228</c:v>
                </c:pt>
                <c:pt idx="159">
                  <c:v>43229</c:v>
                </c:pt>
                <c:pt idx="160">
                  <c:v>43230</c:v>
                </c:pt>
                <c:pt idx="161">
                  <c:v>43231</c:v>
                </c:pt>
                <c:pt idx="162">
                  <c:v>43232</c:v>
                </c:pt>
                <c:pt idx="163">
                  <c:v>43233</c:v>
                </c:pt>
                <c:pt idx="164">
                  <c:v>43234</c:v>
                </c:pt>
                <c:pt idx="165">
                  <c:v>43235</c:v>
                </c:pt>
                <c:pt idx="166">
                  <c:v>43236</c:v>
                </c:pt>
                <c:pt idx="167">
                  <c:v>43237</c:v>
                </c:pt>
                <c:pt idx="168">
                  <c:v>43238</c:v>
                </c:pt>
                <c:pt idx="169">
                  <c:v>43239</c:v>
                </c:pt>
                <c:pt idx="170">
                  <c:v>43240</c:v>
                </c:pt>
                <c:pt idx="171">
                  <c:v>43241</c:v>
                </c:pt>
                <c:pt idx="172">
                  <c:v>43242</c:v>
                </c:pt>
                <c:pt idx="173">
                  <c:v>43243</c:v>
                </c:pt>
                <c:pt idx="174">
                  <c:v>43244</c:v>
                </c:pt>
                <c:pt idx="175">
                  <c:v>43245</c:v>
                </c:pt>
                <c:pt idx="176">
                  <c:v>43246</c:v>
                </c:pt>
                <c:pt idx="177">
                  <c:v>43247</c:v>
                </c:pt>
                <c:pt idx="178">
                  <c:v>43248</c:v>
                </c:pt>
                <c:pt idx="179">
                  <c:v>43249</c:v>
                </c:pt>
                <c:pt idx="180">
                  <c:v>43250</c:v>
                </c:pt>
                <c:pt idx="181">
                  <c:v>43251</c:v>
                </c:pt>
                <c:pt idx="182">
                  <c:v>43252</c:v>
                </c:pt>
                <c:pt idx="183">
                  <c:v>43253</c:v>
                </c:pt>
                <c:pt idx="184">
                  <c:v>43254</c:v>
                </c:pt>
                <c:pt idx="185">
                  <c:v>43255</c:v>
                </c:pt>
                <c:pt idx="186">
                  <c:v>43256</c:v>
                </c:pt>
                <c:pt idx="187">
                  <c:v>43257</c:v>
                </c:pt>
                <c:pt idx="188">
                  <c:v>43258</c:v>
                </c:pt>
                <c:pt idx="189">
                  <c:v>43259</c:v>
                </c:pt>
                <c:pt idx="190">
                  <c:v>43260</c:v>
                </c:pt>
                <c:pt idx="191">
                  <c:v>43261</c:v>
                </c:pt>
                <c:pt idx="192">
                  <c:v>43262</c:v>
                </c:pt>
                <c:pt idx="193">
                  <c:v>43263</c:v>
                </c:pt>
                <c:pt idx="194">
                  <c:v>43264</c:v>
                </c:pt>
                <c:pt idx="195">
                  <c:v>43265</c:v>
                </c:pt>
                <c:pt idx="196">
                  <c:v>43266</c:v>
                </c:pt>
                <c:pt idx="197">
                  <c:v>43267</c:v>
                </c:pt>
                <c:pt idx="198">
                  <c:v>43268</c:v>
                </c:pt>
                <c:pt idx="199">
                  <c:v>43269</c:v>
                </c:pt>
                <c:pt idx="200">
                  <c:v>43270</c:v>
                </c:pt>
                <c:pt idx="201">
                  <c:v>43271</c:v>
                </c:pt>
                <c:pt idx="202">
                  <c:v>43272</c:v>
                </c:pt>
                <c:pt idx="203">
                  <c:v>43273</c:v>
                </c:pt>
                <c:pt idx="204">
                  <c:v>43274</c:v>
                </c:pt>
                <c:pt idx="205">
                  <c:v>43275</c:v>
                </c:pt>
                <c:pt idx="206">
                  <c:v>43276</c:v>
                </c:pt>
                <c:pt idx="207">
                  <c:v>43277</c:v>
                </c:pt>
                <c:pt idx="208">
                  <c:v>43278</c:v>
                </c:pt>
                <c:pt idx="209">
                  <c:v>43279</c:v>
                </c:pt>
                <c:pt idx="210">
                  <c:v>43280</c:v>
                </c:pt>
                <c:pt idx="211">
                  <c:v>43281</c:v>
                </c:pt>
                <c:pt idx="212">
                  <c:v>43282</c:v>
                </c:pt>
                <c:pt idx="213">
                  <c:v>43283</c:v>
                </c:pt>
                <c:pt idx="214">
                  <c:v>43284</c:v>
                </c:pt>
                <c:pt idx="215">
                  <c:v>43285</c:v>
                </c:pt>
                <c:pt idx="216">
                  <c:v>43286</c:v>
                </c:pt>
                <c:pt idx="217">
                  <c:v>43287</c:v>
                </c:pt>
                <c:pt idx="218">
                  <c:v>43288</c:v>
                </c:pt>
                <c:pt idx="219">
                  <c:v>43289</c:v>
                </c:pt>
                <c:pt idx="220">
                  <c:v>43290</c:v>
                </c:pt>
                <c:pt idx="221">
                  <c:v>43291</c:v>
                </c:pt>
                <c:pt idx="222">
                  <c:v>43292</c:v>
                </c:pt>
                <c:pt idx="223">
                  <c:v>43293</c:v>
                </c:pt>
                <c:pt idx="224">
                  <c:v>43294</c:v>
                </c:pt>
                <c:pt idx="225">
                  <c:v>43295</c:v>
                </c:pt>
                <c:pt idx="226">
                  <c:v>43296</c:v>
                </c:pt>
                <c:pt idx="227">
                  <c:v>43297</c:v>
                </c:pt>
                <c:pt idx="228">
                  <c:v>43298</c:v>
                </c:pt>
                <c:pt idx="229">
                  <c:v>43299</c:v>
                </c:pt>
                <c:pt idx="230">
                  <c:v>43300</c:v>
                </c:pt>
                <c:pt idx="231">
                  <c:v>43301</c:v>
                </c:pt>
                <c:pt idx="232">
                  <c:v>43302</c:v>
                </c:pt>
                <c:pt idx="233">
                  <c:v>43303</c:v>
                </c:pt>
                <c:pt idx="234">
                  <c:v>43304</c:v>
                </c:pt>
                <c:pt idx="235">
                  <c:v>43305</c:v>
                </c:pt>
                <c:pt idx="236">
                  <c:v>43306</c:v>
                </c:pt>
                <c:pt idx="237">
                  <c:v>43307</c:v>
                </c:pt>
                <c:pt idx="238">
                  <c:v>43308</c:v>
                </c:pt>
                <c:pt idx="239">
                  <c:v>43309</c:v>
                </c:pt>
                <c:pt idx="240">
                  <c:v>43310</c:v>
                </c:pt>
                <c:pt idx="241">
                  <c:v>43311</c:v>
                </c:pt>
                <c:pt idx="242">
                  <c:v>43312</c:v>
                </c:pt>
                <c:pt idx="243">
                  <c:v>43313</c:v>
                </c:pt>
                <c:pt idx="244">
                  <c:v>43314</c:v>
                </c:pt>
                <c:pt idx="245">
                  <c:v>43315</c:v>
                </c:pt>
                <c:pt idx="246">
                  <c:v>43316</c:v>
                </c:pt>
                <c:pt idx="247">
                  <c:v>43317</c:v>
                </c:pt>
                <c:pt idx="248">
                  <c:v>43318</c:v>
                </c:pt>
                <c:pt idx="249">
                  <c:v>43319</c:v>
                </c:pt>
                <c:pt idx="250">
                  <c:v>43320</c:v>
                </c:pt>
                <c:pt idx="251">
                  <c:v>43321</c:v>
                </c:pt>
                <c:pt idx="252">
                  <c:v>43322</c:v>
                </c:pt>
                <c:pt idx="253">
                  <c:v>43323</c:v>
                </c:pt>
                <c:pt idx="254">
                  <c:v>43324</c:v>
                </c:pt>
                <c:pt idx="255">
                  <c:v>43325</c:v>
                </c:pt>
                <c:pt idx="256">
                  <c:v>43326</c:v>
                </c:pt>
                <c:pt idx="257">
                  <c:v>43327</c:v>
                </c:pt>
                <c:pt idx="258">
                  <c:v>43328</c:v>
                </c:pt>
                <c:pt idx="259">
                  <c:v>43329</c:v>
                </c:pt>
                <c:pt idx="260">
                  <c:v>43330</c:v>
                </c:pt>
                <c:pt idx="261">
                  <c:v>43331</c:v>
                </c:pt>
                <c:pt idx="262">
                  <c:v>43332</c:v>
                </c:pt>
                <c:pt idx="263">
                  <c:v>43333</c:v>
                </c:pt>
                <c:pt idx="264">
                  <c:v>43334</c:v>
                </c:pt>
                <c:pt idx="265">
                  <c:v>43335</c:v>
                </c:pt>
                <c:pt idx="266">
                  <c:v>43336</c:v>
                </c:pt>
                <c:pt idx="267">
                  <c:v>43337</c:v>
                </c:pt>
                <c:pt idx="268">
                  <c:v>43338</c:v>
                </c:pt>
                <c:pt idx="269">
                  <c:v>43339</c:v>
                </c:pt>
                <c:pt idx="270">
                  <c:v>43340</c:v>
                </c:pt>
                <c:pt idx="271">
                  <c:v>43341</c:v>
                </c:pt>
                <c:pt idx="272">
                  <c:v>43342</c:v>
                </c:pt>
                <c:pt idx="273">
                  <c:v>43343</c:v>
                </c:pt>
                <c:pt idx="274">
                  <c:v>43344</c:v>
                </c:pt>
                <c:pt idx="275">
                  <c:v>43345</c:v>
                </c:pt>
                <c:pt idx="276">
                  <c:v>43346</c:v>
                </c:pt>
                <c:pt idx="277">
                  <c:v>43347</c:v>
                </c:pt>
                <c:pt idx="278">
                  <c:v>43348</c:v>
                </c:pt>
                <c:pt idx="279">
                  <c:v>43349</c:v>
                </c:pt>
                <c:pt idx="280">
                  <c:v>43350</c:v>
                </c:pt>
                <c:pt idx="281">
                  <c:v>43351</c:v>
                </c:pt>
                <c:pt idx="282">
                  <c:v>43352</c:v>
                </c:pt>
                <c:pt idx="283">
                  <c:v>43353</c:v>
                </c:pt>
                <c:pt idx="284">
                  <c:v>43354</c:v>
                </c:pt>
                <c:pt idx="285">
                  <c:v>43355</c:v>
                </c:pt>
                <c:pt idx="286">
                  <c:v>43356</c:v>
                </c:pt>
                <c:pt idx="287">
                  <c:v>43357</c:v>
                </c:pt>
                <c:pt idx="288">
                  <c:v>43358</c:v>
                </c:pt>
                <c:pt idx="289">
                  <c:v>43359</c:v>
                </c:pt>
                <c:pt idx="290">
                  <c:v>43360</c:v>
                </c:pt>
                <c:pt idx="291">
                  <c:v>43361</c:v>
                </c:pt>
                <c:pt idx="292">
                  <c:v>43362</c:v>
                </c:pt>
                <c:pt idx="293">
                  <c:v>43363</c:v>
                </c:pt>
                <c:pt idx="294">
                  <c:v>43364</c:v>
                </c:pt>
                <c:pt idx="295">
                  <c:v>43365</c:v>
                </c:pt>
                <c:pt idx="296">
                  <c:v>43366</c:v>
                </c:pt>
                <c:pt idx="297">
                  <c:v>43367</c:v>
                </c:pt>
                <c:pt idx="298">
                  <c:v>43368</c:v>
                </c:pt>
                <c:pt idx="299">
                  <c:v>43369</c:v>
                </c:pt>
                <c:pt idx="300">
                  <c:v>43370</c:v>
                </c:pt>
                <c:pt idx="301">
                  <c:v>43371</c:v>
                </c:pt>
                <c:pt idx="302">
                  <c:v>43372</c:v>
                </c:pt>
                <c:pt idx="303">
                  <c:v>43373</c:v>
                </c:pt>
                <c:pt idx="304">
                  <c:v>43374</c:v>
                </c:pt>
                <c:pt idx="305">
                  <c:v>43375</c:v>
                </c:pt>
                <c:pt idx="306">
                  <c:v>43376</c:v>
                </c:pt>
                <c:pt idx="307">
                  <c:v>43377</c:v>
                </c:pt>
                <c:pt idx="308">
                  <c:v>43378</c:v>
                </c:pt>
                <c:pt idx="309">
                  <c:v>43379</c:v>
                </c:pt>
                <c:pt idx="310">
                  <c:v>43380</c:v>
                </c:pt>
                <c:pt idx="311">
                  <c:v>43381</c:v>
                </c:pt>
                <c:pt idx="312">
                  <c:v>43382</c:v>
                </c:pt>
                <c:pt idx="313">
                  <c:v>43383</c:v>
                </c:pt>
                <c:pt idx="314">
                  <c:v>43384</c:v>
                </c:pt>
                <c:pt idx="315">
                  <c:v>43385</c:v>
                </c:pt>
                <c:pt idx="316">
                  <c:v>43386</c:v>
                </c:pt>
                <c:pt idx="317">
                  <c:v>43387</c:v>
                </c:pt>
                <c:pt idx="318">
                  <c:v>43388</c:v>
                </c:pt>
                <c:pt idx="319">
                  <c:v>43389</c:v>
                </c:pt>
                <c:pt idx="320">
                  <c:v>43390</c:v>
                </c:pt>
                <c:pt idx="321">
                  <c:v>43391</c:v>
                </c:pt>
                <c:pt idx="322">
                  <c:v>43392</c:v>
                </c:pt>
                <c:pt idx="323">
                  <c:v>43393</c:v>
                </c:pt>
                <c:pt idx="324">
                  <c:v>43394</c:v>
                </c:pt>
                <c:pt idx="325">
                  <c:v>43395</c:v>
                </c:pt>
                <c:pt idx="326">
                  <c:v>43396</c:v>
                </c:pt>
                <c:pt idx="327">
                  <c:v>43397</c:v>
                </c:pt>
                <c:pt idx="328">
                  <c:v>43398</c:v>
                </c:pt>
                <c:pt idx="329">
                  <c:v>43399</c:v>
                </c:pt>
                <c:pt idx="330">
                  <c:v>43400</c:v>
                </c:pt>
                <c:pt idx="331">
                  <c:v>43401</c:v>
                </c:pt>
                <c:pt idx="332">
                  <c:v>43402</c:v>
                </c:pt>
                <c:pt idx="333">
                  <c:v>43403</c:v>
                </c:pt>
                <c:pt idx="334">
                  <c:v>43404</c:v>
                </c:pt>
                <c:pt idx="335">
                  <c:v>43405</c:v>
                </c:pt>
                <c:pt idx="336">
                  <c:v>43406</c:v>
                </c:pt>
                <c:pt idx="337">
                  <c:v>43407</c:v>
                </c:pt>
                <c:pt idx="338">
                  <c:v>43408</c:v>
                </c:pt>
                <c:pt idx="339">
                  <c:v>43409</c:v>
                </c:pt>
                <c:pt idx="340">
                  <c:v>43410</c:v>
                </c:pt>
                <c:pt idx="341">
                  <c:v>43411</c:v>
                </c:pt>
                <c:pt idx="342">
                  <c:v>43412</c:v>
                </c:pt>
                <c:pt idx="343">
                  <c:v>43413</c:v>
                </c:pt>
                <c:pt idx="344">
                  <c:v>43414</c:v>
                </c:pt>
                <c:pt idx="345">
                  <c:v>43415</c:v>
                </c:pt>
                <c:pt idx="346">
                  <c:v>43416</c:v>
                </c:pt>
                <c:pt idx="347">
                  <c:v>43417</c:v>
                </c:pt>
                <c:pt idx="348">
                  <c:v>43418</c:v>
                </c:pt>
                <c:pt idx="349">
                  <c:v>43419</c:v>
                </c:pt>
                <c:pt idx="350">
                  <c:v>43420</c:v>
                </c:pt>
                <c:pt idx="351">
                  <c:v>43421</c:v>
                </c:pt>
                <c:pt idx="352">
                  <c:v>43422</c:v>
                </c:pt>
                <c:pt idx="353">
                  <c:v>43423</c:v>
                </c:pt>
                <c:pt idx="354">
                  <c:v>43424</c:v>
                </c:pt>
                <c:pt idx="355">
                  <c:v>43425</c:v>
                </c:pt>
                <c:pt idx="356">
                  <c:v>43426</c:v>
                </c:pt>
                <c:pt idx="357">
                  <c:v>43427</c:v>
                </c:pt>
                <c:pt idx="358">
                  <c:v>43428</c:v>
                </c:pt>
                <c:pt idx="359">
                  <c:v>43429</c:v>
                </c:pt>
                <c:pt idx="360">
                  <c:v>43430</c:v>
                </c:pt>
                <c:pt idx="361">
                  <c:v>43431</c:v>
                </c:pt>
                <c:pt idx="362">
                  <c:v>43432</c:v>
                </c:pt>
                <c:pt idx="363">
                  <c:v>43433</c:v>
                </c:pt>
                <c:pt idx="364">
                  <c:v>43434</c:v>
                </c:pt>
                <c:pt idx="365">
                  <c:v>43435</c:v>
                </c:pt>
                <c:pt idx="366">
                  <c:v>43436</c:v>
                </c:pt>
                <c:pt idx="367">
                  <c:v>43437</c:v>
                </c:pt>
                <c:pt idx="368">
                  <c:v>43438</c:v>
                </c:pt>
                <c:pt idx="369">
                  <c:v>43439</c:v>
                </c:pt>
                <c:pt idx="370">
                  <c:v>43440</c:v>
                </c:pt>
                <c:pt idx="371">
                  <c:v>43441</c:v>
                </c:pt>
              </c:numCache>
            </c:numRef>
          </c:cat>
          <c:val>
            <c:numRef>
              <c:f>Sheet1!$B$2:$B$373</c:f>
              <c:numCache>
                <c:formatCode>General</c:formatCode>
                <c:ptCount val="372"/>
                <c:pt idx="0">
                  <c:v>0</c:v>
                </c:pt>
                <c:pt idx="1">
                  <c:v>0</c:v>
                </c:pt>
                <c:pt idx="2">
                  <c:v>0</c:v>
                </c:pt>
                <c:pt idx="3">
                  <c:v>0</c:v>
                </c:pt>
                <c:pt idx="4">
                  <c:v>0</c:v>
                </c:pt>
                <c:pt idx="5">
                  <c:v>1.0095000000000001</c:v>
                </c:pt>
                <c:pt idx="6">
                  <c:v>0</c:v>
                </c:pt>
                <c:pt idx="7">
                  <c:v>0</c:v>
                </c:pt>
                <c:pt idx="8">
                  <c:v>0</c:v>
                </c:pt>
                <c:pt idx="9">
                  <c:v>0</c:v>
                </c:pt>
                <c:pt idx="10">
                  <c:v>1.1264000000000001</c:v>
                </c:pt>
                <c:pt idx="11">
                  <c:v>0</c:v>
                </c:pt>
                <c:pt idx="12">
                  <c:v>0</c:v>
                </c:pt>
                <c:pt idx="13">
                  <c:v>0.99850000000000005</c:v>
                </c:pt>
                <c:pt idx="14">
                  <c:v>1.2746999999999999</c:v>
                </c:pt>
                <c:pt idx="15">
                  <c:v>0</c:v>
                </c:pt>
                <c:pt idx="16">
                  <c:v>0</c:v>
                </c:pt>
                <c:pt idx="17">
                  <c:v>0.97150000000000003</c:v>
                </c:pt>
                <c:pt idx="18">
                  <c:v>0.98929999999999996</c:v>
                </c:pt>
                <c:pt idx="19">
                  <c:v>1.0303</c:v>
                </c:pt>
                <c:pt idx="20">
                  <c:v>1.2198</c:v>
                </c:pt>
                <c:pt idx="21">
                  <c:v>1.2561</c:v>
                </c:pt>
                <c:pt idx="22">
                  <c:v>0</c:v>
                </c:pt>
                <c:pt idx="23">
                  <c:v>0</c:v>
                </c:pt>
                <c:pt idx="24">
                  <c:v>1.0519000000000001</c:v>
                </c:pt>
                <c:pt idx="25">
                  <c:v>1.22</c:v>
                </c:pt>
                <c:pt idx="26">
                  <c:v>0</c:v>
                </c:pt>
                <c:pt idx="27">
                  <c:v>0</c:v>
                </c:pt>
                <c:pt idx="28">
                  <c:v>0</c:v>
                </c:pt>
                <c:pt idx="29">
                  <c:v>0</c:v>
                </c:pt>
                <c:pt idx="30">
                  <c:v>0</c:v>
                </c:pt>
                <c:pt idx="31">
                  <c:v>0</c:v>
                </c:pt>
                <c:pt idx="32">
                  <c:v>0</c:v>
                </c:pt>
                <c:pt idx="33">
                  <c:v>0</c:v>
                </c:pt>
                <c:pt idx="34">
                  <c:v>0</c:v>
                </c:pt>
                <c:pt idx="35">
                  <c:v>1.2491000000000001</c:v>
                </c:pt>
                <c:pt idx="36">
                  <c:v>0</c:v>
                </c:pt>
                <c:pt idx="37">
                  <c:v>0</c:v>
                </c:pt>
                <c:pt idx="38">
                  <c:v>0</c:v>
                </c:pt>
                <c:pt idx="39">
                  <c:v>2.0160999999999998</c:v>
                </c:pt>
                <c:pt idx="40">
                  <c:v>0</c:v>
                </c:pt>
                <c:pt idx="41">
                  <c:v>0</c:v>
                </c:pt>
                <c:pt idx="42">
                  <c:v>1.9728000000000001</c:v>
                </c:pt>
                <c:pt idx="43">
                  <c:v>0</c:v>
                </c:pt>
                <c:pt idx="44">
                  <c:v>0</c:v>
                </c:pt>
                <c:pt idx="45">
                  <c:v>0</c:v>
                </c:pt>
                <c:pt idx="46">
                  <c:v>0</c:v>
                </c:pt>
                <c:pt idx="47">
                  <c:v>0</c:v>
                </c:pt>
                <c:pt idx="48">
                  <c:v>0</c:v>
                </c:pt>
                <c:pt idx="49">
                  <c:v>1.2766999999999999</c:v>
                </c:pt>
                <c:pt idx="50">
                  <c:v>0</c:v>
                </c:pt>
                <c:pt idx="51">
                  <c:v>0</c:v>
                </c:pt>
                <c:pt idx="52">
                  <c:v>1.5287999999999999</c:v>
                </c:pt>
                <c:pt idx="53">
                  <c:v>0.94010000000000005</c:v>
                </c:pt>
                <c:pt idx="54">
                  <c:v>1.1020000000000001</c:v>
                </c:pt>
                <c:pt idx="55">
                  <c:v>1.1870000000000001</c:v>
                </c:pt>
                <c:pt idx="56">
                  <c:v>1.4473</c:v>
                </c:pt>
                <c:pt idx="57">
                  <c:v>0</c:v>
                </c:pt>
                <c:pt idx="58">
                  <c:v>0</c:v>
                </c:pt>
                <c:pt idx="59">
                  <c:v>1.1638999999999999</c:v>
                </c:pt>
                <c:pt idx="60">
                  <c:v>1.083</c:v>
                </c:pt>
                <c:pt idx="61">
                  <c:v>2.1604999999999999</c:v>
                </c:pt>
                <c:pt idx="62">
                  <c:v>0</c:v>
                </c:pt>
                <c:pt idx="63">
                  <c:v>0</c:v>
                </c:pt>
                <c:pt idx="64">
                  <c:v>0</c:v>
                </c:pt>
                <c:pt idx="65">
                  <c:v>0</c:v>
                </c:pt>
                <c:pt idx="66">
                  <c:v>2.0331000000000001</c:v>
                </c:pt>
                <c:pt idx="67">
                  <c:v>1.3469</c:v>
                </c:pt>
                <c:pt idx="68">
                  <c:v>1.7192000000000001</c:v>
                </c:pt>
                <c:pt idx="69">
                  <c:v>0</c:v>
                </c:pt>
                <c:pt idx="70">
                  <c:v>0</c:v>
                </c:pt>
                <c:pt idx="71">
                  <c:v>0</c:v>
                </c:pt>
                <c:pt idx="72">
                  <c:v>0</c:v>
                </c:pt>
                <c:pt idx="73">
                  <c:v>0</c:v>
                </c:pt>
                <c:pt idx="74">
                  <c:v>0</c:v>
                </c:pt>
                <c:pt idx="75">
                  <c:v>1.8797999999999999</c:v>
                </c:pt>
                <c:pt idx="76">
                  <c:v>0</c:v>
                </c:pt>
                <c:pt idx="77">
                  <c:v>0</c:v>
                </c:pt>
                <c:pt idx="78">
                  <c:v>0</c:v>
                </c:pt>
                <c:pt idx="79">
                  <c:v>0</c:v>
                </c:pt>
                <c:pt idx="80">
                  <c:v>0</c:v>
                </c:pt>
                <c:pt idx="81">
                  <c:v>0</c:v>
                </c:pt>
                <c:pt idx="82">
                  <c:v>0</c:v>
                </c:pt>
                <c:pt idx="83">
                  <c:v>2.2907999999999999</c:v>
                </c:pt>
                <c:pt idx="84">
                  <c:v>0</c:v>
                </c:pt>
                <c:pt idx="85">
                  <c:v>0</c:v>
                </c:pt>
                <c:pt idx="86">
                  <c:v>0</c:v>
                </c:pt>
                <c:pt idx="87">
                  <c:v>0</c:v>
                </c:pt>
                <c:pt idx="88">
                  <c:v>1.2154</c:v>
                </c:pt>
                <c:pt idx="89">
                  <c:v>0.96940000000000004</c:v>
                </c:pt>
                <c:pt idx="90">
                  <c:v>1.1266</c:v>
                </c:pt>
                <c:pt idx="91">
                  <c:v>0.87180000000000002</c:v>
                </c:pt>
                <c:pt idx="92">
                  <c:v>1.3165</c:v>
                </c:pt>
                <c:pt idx="93">
                  <c:v>1.514</c:v>
                </c:pt>
                <c:pt idx="94">
                  <c:v>1.2111000000000001</c:v>
                </c:pt>
                <c:pt idx="95">
                  <c:v>1.1272</c:v>
                </c:pt>
                <c:pt idx="96">
                  <c:v>1.1838</c:v>
                </c:pt>
                <c:pt idx="97">
                  <c:v>1.2549999999999999</c:v>
                </c:pt>
                <c:pt idx="98">
                  <c:v>1.1329</c:v>
                </c:pt>
                <c:pt idx="99">
                  <c:v>1.1477999999999999</c:v>
                </c:pt>
                <c:pt idx="100">
                  <c:v>1.1820999999999999</c:v>
                </c:pt>
                <c:pt idx="101">
                  <c:v>1.1387</c:v>
                </c:pt>
                <c:pt idx="102">
                  <c:v>1.3466</c:v>
                </c:pt>
                <c:pt idx="103">
                  <c:v>1.8134999999999999</c:v>
                </c:pt>
                <c:pt idx="104">
                  <c:v>9.9769000000000005</c:v>
                </c:pt>
                <c:pt idx="105">
                  <c:v>1.5001</c:v>
                </c:pt>
                <c:pt idx="106">
                  <c:v>1.1414</c:v>
                </c:pt>
                <c:pt idx="107">
                  <c:v>1.1620999999999999</c:v>
                </c:pt>
                <c:pt idx="108">
                  <c:v>1.2477</c:v>
                </c:pt>
                <c:pt idx="109">
                  <c:v>1.0837000000000001</c:v>
                </c:pt>
                <c:pt idx="110">
                  <c:v>1.2836000000000001</c:v>
                </c:pt>
                <c:pt idx="111">
                  <c:v>12.372400000000001</c:v>
                </c:pt>
                <c:pt idx="112">
                  <c:v>1.1865000000000001</c:v>
                </c:pt>
                <c:pt idx="113">
                  <c:v>0</c:v>
                </c:pt>
                <c:pt idx="114">
                  <c:v>1.4849000000000001</c:v>
                </c:pt>
                <c:pt idx="115">
                  <c:v>1.5004999999999999</c:v>
                </c:pt>
                <c:pt idx="116">
                  <c:v>1.3285</c:v>
                </c:pt>
                <c:pt idx="117">
                  <c:v>1.3989</c:v>
                </c:pt>
                <c:pt idx="118">
                  <c:v>1.1588000000000001</c:v>
                </c:pt>
                <c:pt idx="119">
                  <c:v>0.996</c:v>
                </c:pt>
                <c:pt idx="120">
                  <c:v>0</c:v>
                </c:pt>
                <c:pt idx="121">
                  <c:v>0</c:v>
                </c:pt>
                <c:pt idx="122">
                  <c:v>0</c:v>
                </c:pt>
                <c:pt idx="123">
                  <c:v>1.4979</c:v>
                </c:pt>
                <c:pt idx="124">
                  <c:v>1.4410000000000001</c:v>
                </c:pt>
                <c:pt idx="125">
                  <c:v>1.2282</c:v>
                </c:pt>
                <c:pt idx="126">
                  <c:v>0</c:v>
                </c:pt>
                <c:pt idx="127">
                  <c:v>1.3028999999999999</c:v>
                </c:pt>
                <c:pt idx="128">
                  <c:v>0</c:v>
                </c:pt>
                <c:pt idx="129">
                  <c:v>3.3466</c:v>
                </c:pt>
                <c:pt idx="130">
                  <c:v>0</c:v>
                </c:pt>
                <c:pt idx="131">
                  <c:v>1.8239000000000001</c:v>
                </c:pt>
                <c:pt idx="132">
                  <c:v>1.6754</c:v>
                </c:pt>
                <c:pt idx="133">
                  <c:v>1.3472999999999999</c:v>
                </c:pt>
                <c:pt idx="134">
                  <c:v>1.2968</c:v>
                </c:pt>
                <c:pt idx="135">
                  <c:v>2.7269000000000001</c:v>
                </c:pt>
                <c:pt idx="136">
                  <c:v>1.1633</c:v>
                </c:pt>
                <c:pt idx="137">
                  <c:v>1.397</c:v>
                </c:pt>
                <c:pt idx="138">
                  <c:v>0.90680000000000005</c:v>
                </c:pt>
                <c:pt idx="139">
                  <c:v>1.1403000000000001</c:v>
                </c:pt>
                <c:pt idx="140">
                  <c:v>1.1870000000000001</c:v>
                </c:pt>
                <c:pt idx="141">
                  <c:v>0.75119999999999998</c:v>
                </c:pt>
                <c:pt idx="142">
                  <c:v>0</c:v>
                </c:pt>
                <c:pt idx="143">
                  <c:v>1.0956999999999999</c:v>
                </c:pt>
                <c:pt idx="144">
                  <c:v>0</c:v>
                </c:pt>
                <c:pt idx="145">
                  <c:v>1.3245</c:v>
                </c:pt>
                <c:pt idx="146">
                  <c:v>1.0548999999999999</c:v>
                </c:pt>
                <c:pt idx="147">
                  <c:v>1.4666999999999999</c:v>
                </c:pt>
                <c:pt idx="148">
                  <c:v>0</c:v>
                </c:pt>
                <c:pt idx="149">
                  <c:v>1.2617</c:v>
                </c:pt>
                <c:pt idx="150">
                  <c:v>0</c:v>
                </c:pt>
                <c:pt idx="151">
                  <c:v>0</c:v>
                </c:pt>
                <c:pt idx="152">
                  <c:v>1.0041</c:v>
                </c:pt>
                <c:pt idx="153">
                  <c:v>1.6598999999999999</c:v>
                </c:pt>
                <c:pt idx="154">
                  <c:v>1.1681999999999999</c:v>
                </c:pt>
                <c:pt idx="155">
                  <c:v>1.3752</c:v>
                </c:pt>
                <c:pt idx="156">
                  <c:v>1.3705000000000001</c:v>
                </c:pt>
                <c:pt idx="157">
                  <c:v>1.9415</c:v>
                </c:pt>
                <c:pt idx="158">
                  <c:v>10.5182</c:v>
                </c:pt>
                <c:pt idx="159">
                  <c:v>1.5947</c:v>
                </c:pt>
                <c:pt idx="160">
                  <c:v>1.4491000000000001</c:v>
                </c:pt>
                <c:pt idx="161">
                  <c:v>1.3809</c:v>
                </c:pt>
                <c:pt idx="162">
                  <c:v>1.4093</c:v>
                </c:pt>
                <c:pt idx="163">
                  <c:v>0</c:v>
                </c:pt>
                <c:pt idx="164">
                  <c:v>0</c:v>
                </c:pt>
                <c:pt idx="165">
                  <c:v>1.4179999999999999</c:v>
                </c:pt>
                <c:pt idx="166">
                  <c:v>0</c:v>
                </c:pt>
                <c:pt idx="167">
                  <c:v>1.6611</c:v>
                </c:pt>
                <c:pt idx="168">
                  <c:v>0</c:v>
                </c:pt>
                <c:pt idx="169">
                  <c:v>1.2857000000000001</c:v>
                </c:pt>
                <c:pt idx="170">
                  <c:v>0</c:v>
                </c:pt>
                <c:pt idx="171">
                  <c:v>1.0081</c:v>
                </c:pt>
                <c:pt idx="172">
                  <c:v>1.1928000000000001</c:v>
                </c:pt>
                <c:pt idx="173">
                  <c:v>1.1169</c:v>
                </c:pt>
                <c:pt idx="174">
                  <c:v>0.81069999999999998</c:v>
                </c:pt>
                <c:pt idx="175">
                  <c:v>1.1620999999999999</c:v>
                </c:pt>
                <c:pt idx="176">
                  <c:v>1.1626000000000001</c:v>
                </c:pt>
                <c:pt idx="177">
                  <c:v>0</c:v>
                </c:pt>
                <c:pt idx="178">
                  <c:v>1.2279</c:v>
                </c:pt>
                <c:pt idx="179">
                  <c:v>0.94259999999999999</c:v>
                </c:pt>
                <c:pt idx="180">
                  <c:v>1.2019</c:v>
                </c:pt>
                <c:pt idx="181">
                  <c:v>1.1848000000000001</c:v>
                </c:pt>
                <c:pt idx="182">
                  <c:v>0</c:v>
                </c:pt>
                <c:pt idx="183">
                  <c:v>1.1601999999999999</c:v>
                </c:pt>
                <c:pt idx="184">
                  <c:v>0</c:v>
                </c:pt>
                <c:pt idx="185">
                  <c:v>1.2652000000000001</c:v>
                </c:pt>
                <c:pt idx="186">
                  <c:v>1.1075999999999999</c:v>
                </c:pt>
                <c:pt idx="187">
                  <c:v>1.0025999999999999</c:v>
                </c:pt>
                <c:pt idx="188">
                  <c:v>0.90459999999999996</c:v>
                </c:pt>
                <c:pt idx="189">
                  <c:v>1.2508999999999999</c:v>
                </c:pt>
                <c:pt idx="190">
                  <c:v>0.83130000000000004</c:v>
                </c:pt>
                <c:pt idx="191">
                  <c:v>1.0852999999999999</c:v>
                </c:pt>
                <c:pt idx="192">
                  <c:v>0</c:v>
                </c:pt>
                <c:pt idx="193">
                  <c:v>0</c:v>
                </c:pt>
                <c:pt idx="194">
                  <c:v>0</c:v>
                </c:pt>
                <c:pt idx="195">
                  <c:v>0</c:v>
                </c:pt>
                <c:pt idx="196">
                  <c:v>1.0751999999999999</c:v>
                </c:pt>
                <c:pt idx="197">
                  <c:v>0</c:v>
                </c:pt>
                <c:pt idx="198">
                  <c:v>0</c:v>
                </c:pt>
                <c:pt idx="199">
                  <c:v>0</c:v>
                </c:pt>
                <c:pt idx="200">
                  <c:v>0.98370000000000002</c:v>
                </c:pt>
                <c:pt idx="201">
                  <c:v>0.84089999999999998</c:v>
                </c:pt>
                <c:pt idx="202">
                  <c:v>0.995</c:v>
                </c:pt>
                <c:pt idx="203">
                  <c:v>0</c:v>
                </c:pt>
                <c:pt idx="204">
                  <c:v>0</c:v>
                </c:pt>
                <c:pt idx="205">
                  <c:v>0</c:v>
                </c:pt>
                <c:pt idx="206">
                  <c:v>1.0631999999999999</c:v>
                </c:pt>
                <c:pt idx="207">
                  <c:v>0.76070000000000004</c:v>
                </c:pt>
                <c:pt idx="208">
                  <c:v>0.94769999999999999</c:v>
                </c:pt>
                <c:pt idx="209">
                  <c:v>1.0479000000000001</c:v>
                </c:pt>
                <c:pt idx="210">
                  <c:v>0</c:v>
                </c:pt>
                <c:pt idx="211">
                  <c:v>0</c:v>
                </c:pt>
                <c:pt idx="212">
                  <c:v>0</c:v>
                </c:pt>
                <c:pt idx="213">
                  <c:v>0.9496</c:v>
                </c:pt>
                <c:pt idx="214">
                  <c:v>0</c:v>
                </c:pt>
                <c:pt idx="215">
                  <c:v>0.79649999999999999</c:v>
                </c:pt>
                <c:pt idx="216">
                  <c:v>0</c:v>
                </c:pt>
                <c:pt idx="217">
                  <c:v>0.94810000000000005</c:v>
                </c:pt>
                <c:pt idx="218">
                  <c:v>0</c:v>
                </c:pt>
                <c:pt idx="219">
                  <c:v>0.86160000000000003</c:v>
                </c:pt>
                <c:pt idx="220">
                  <c:v>0</c:v>
                </c:pt>
                <c:pt idx="221">
                  <c:v>0</c:v>
                </c:pt>
                <c:pt idx="222">
                  <c:v>1.1306</c:v>
                </c:pt>
                <c:pt idx="223">
                  <c:v>0.97489999999999999</c:v>
                </c:pt>
                <c:pt idx="224">
                  <c:v>1.1059000000000001</c:v>
                </c:pt>
                <c:pt idx="225">
                  <c:v>0</c:v>
                </c:pt>
                <c:pt idx="226">
                  <c:v>0</c:v>
                </c:pt>
                <c:pt idx="227">
                  <c:v>1.0674999999999999</c:v>
                </c:pt>
                <c:pt idx="228">
                  <c:v>0.88080000000000003</c:v>
                </c:pt>
                <c:pt idx="229">
                  <c:v>1.0742</c:v>
                </c:pt>
                <c:pt idx="230">
                  <c:v>1.0844</c:v>
                </c:pt>
                <c:pt idx="231">
                  <c:v>0</c:v>
                </c:pt>
                <c:pt idx="232">
                  <c:v>0.99099999999999999</c:v>
                </c:pt>
                <c:pt idx="233">
                  <c:v>0</c:v>
                </c:pt>
                <c:pt idx="234">
                  <c:v>0</c:v>
                </c:pt>
                <c:pt idx="235">
                  <c:v>1.0354000000000001</c:v>
                </c:pt>
                <c:pt idx="236">
                  <c:v>1.2835000000000001</c:v>
                </c:pt>
                <c:pt idx="237">
                  <c:v>1.8488</c:v>
                </c:pt>
                <c:pt idx="238">
                  <c:v>0</c:v>
                </c:pt>
                <c:pt idx="239">
                  <c:v>0</c:v>
                </c:pt>
                <c:pt idx="240">
                  <c:v>0</c:v>
                </c:pt>
                <c:pt idx="241">
                  <c:v>1.3362000000000001</c:v>
                </c:pt>
                <c:pt idx="242">
                  <c:v>1.6389</c:v>
                </c:pt>
                <c:pt idx="243">
                  <c:v>0</c:v>
                </c:pt>
                <c:pt idx="244">
                  <c:v>0</c:v>
                </c:pt>
                <c:pt idx="245">
                  <c:v>0</c:v>
                </c:pt>
                <c:pt idx="246">
                  <c:v>1.0069999999999999</c:v>
                </c:pt>
                <c:pt idx="247">
                  <c:v>0</c:v>
                </c:pt>
                <c:pt idx="248">
                  <c:v>1.0846</c:v>
                </c:pt>
                <c:pt idx="249">
                  <c:v>0.7752</c:v>
                </c:pt>
                <c:pt idx="250">
                  <c:v>1.5835999999999999</c:v>
                </c:pt>
                <c:pt idx="251">
                  <c:v>0.98299999999999998</c:v>
                </c:pt>
                <c:pt idx="252">
                  <c:v>0</c:v>
                </c:pt>
                <c:pt idx="253">
                  <c:v>0</c:v>
                </c:pt>
                <c:pt idx="254">
                  <c:v>1.1688000000000001</c:v>
                </c:pt>
                <c:pt idx="255">
                  <c:v>0.86429999999999996</c:v>
                </c:pt>
                <c:pt idx="256">
                  <c:v>1.0383</c:v>
                </c:pt>
                <c:pt idx="257">
                  <c:v>1.0274000000000001</c:v>
                </c:pt>
                <c:pt idx="258">
                  <c:v>0.60040000000000004</c:v>
                </c:pt>
                <c:pt idx="259">
                  <c:v>0.76390000000000002</c:v>
                </c:pt>
                <c:pt idx="260">
                  <c:v>0</c:v>
                </c:pt>
                <c:pt idx="261">
                  <c:v>0</c:v>
                </c:pt>
                <c:pt idx="262">
                  <c:v>1.5819000000000001</c:v>
                </c:pt>
                <c:pt idx="263">
                  <c:v>1.6291</c:v>
                </c:pt>
                <c:pt idx="264">
                  <c:v>0</c:v>
                </c:pt>
                <c:pt idx="265">
                  <c:v>0</c:v>
                </c:pt>
                <c:pt idx="266">
                  <c:v>0.88</c:v>
                </c:pt>
                <c:pt idx="267">
                  <c:v>0</c:v>
                </c:pt>
                <c:pt idx="268">
                  <c:v>1.2699</c:v>
                </c:pt>
                <c:pt idx="269">
                  <c:v>1.0254000000000001</c:v>
                </c:pt>
                <c:pt idx="270">
                  <c:v>0.7903</c:v>
                </c:pt>
                <c:pt idx="271">
                  <c:v>1.0499000000000001</c:v>
                </c:pt>
                <c:pt idx="272">
                  <c:v>1.0764</c:v>
                </c:pt>
                <c:pt idx="273">
                  <c:v>1.1318999999999999</c:v>
                </c:pt>
                <c:pt idx="274">
                  <c:v>0.9677</c:v>
                </c:pt>
                <c:pt idx="275">
                  <c:v>0</c:v>
                </c:pt>
                <c:pt idx="276">
                  <c:v>0</c:v>
                </c:pt>
                <c:pt idx="277">
                  <c:v>1.3499000000000001</c:v>
                </c:pt>
                <c:pt idx="278">
                  <c:v>0</c:v>
                </c:pt>
                <c:pt idx="279">
                  <c:v>1.3029999999999999</c:v>
                </c:pt>
                <c:pt idx="280">
                  <c:v>1.7276</c:v>
                </c:pt>
                <c:pt idx="281">
                  <c:v>1.8911</c:v>
                </c:pt>
                <c:pt idx="282">
                  <c:v>0.76880000000000004</c:v>
                </c:pt>
                <c:pt idx="283">
                  <c:v>1.2854000000000001</c:v>
                </c:pt>
                <c:pt idx="284">
                  <c:v>1.0624</c:v>
                </c:pt>
                <c:pt idx="285">
                  <c:v>1.0423</c:v>
                </c:pt>
                <c:pt idx="286">
                  <c:v>1.4923999999999999</c:v>
                </c:pt>
                <c:pt idx="287">
                  <c:v>0</c:v>
                </c:pt>
                <c:pt idx="288">
                  <c:v>0</c:v>
                </c:pt>
                <c:pt idx="289">
                  <c:v>0</c:v>
                </c:pt>
                <c:pt idx="290">
                  <c:v>0.83689999999999998</c:v>
                </c:pt>
                <c:pt idx="291">
                  <c:v>0</c:v>
                </c:pt>
                <c:pt idx="292">
                  <c:v>1.1125</c:v>
                </c:pt>
                <c:pt idx="293">
                  <c:v>0.63390000000000002</c:v>
                </c:pt>
                <c:pt idx="294">
                  <c:v>0</c:v>
                </c:pt>
                <c:pt idx="295">
                  <c:v>0.70499999999999996</c:v>
                </c:pt>
                <c:pt idx="296">
                  <c:v>0</c:v>
                </c:pt>
                <c:pt idx="297">
                  <c:v>0</c:v>
                </c:pt>
                <c:pt idx="298">
                  <c:v>0.67810000000000004</c:v>
                </c:pt>
                <c:pt idx="299">
                  <c:v>0.86219999999999997</c:v>
                </c:pt>
                <c:pt idx="300">
                  <c:v>0.95550000000000002</c:v>
                </c:pt>
                <c:pt idx="301">
                  <c:v>5.5454999999999997</c:v>
                </c:pt>
                <c:pt idx="302">
                  <c:v>0</c:v>
                </c:pt>
                <c:pt idx="303">
                  <c:v>0</c:v>
                </c:pt>
                <c:pt idx="304">
                  <c:v>0.91720000000000002</c:v>
                </c:pt>
                <c:pt idx="305">
                  <c:v>0.83320000000000005</c:v>
                </c:pt>
                <c:pt idx="306">
                  <c:v>0.86860000000000004</c:v>
                </c:pt>
                <c:pt idx="307">
                  <c:v>0.92959999999999998</c:v>
                </c:pt>
                <c:pt idx="308">
                  <c:v>0.82599999999999996</c:v>
                </c:pt>
                <c:pt idx="309">
                  <c:v>0</c:v>
                </c:pt>
                <c:pt idx="310">
                  <c:v>0</c:v>
                </c:pt>
                <c:pt idx="311">
                  <c:v>0.78639999999999999</c:v>
                </c:pt>
                <c:pt idx="312">
                  <c:v>1.0855999999999999</c:v>
                </c:pt>
                <c:pt idx="313">
                  <c:v>0.72119999999999995</c:v>
                </c:pt>
                <c:pt idx="314">
                  <c:v>0.65659999999999996</c:v>
                </c:pt>
                <c:pt idx="315">
                  <c:v>0</c:v>
                </c:pt>
                <c:pt idx="316">
                  <c:v>1.0293000000000001</c:v>
                </c:pt>
                <c:pt idx="317">
                  <c:v>0</c:v>
                </c:pt>
                <c:pt idx="318">
                  <c:v>0.77839999999999998</c:v>
                </c:pt>
                <c:pt idx="319">
                  <c:v>0.66239999999999999</c:v>
                </c:pt>
                <c:pt idx="320">
                  <c:v>0.70709999999999995</c:v>
                </c:pt>
                <c:pt idx="321">
                  <c:v>0.65210000000000001</c:v>
                </c:pt>
                <c:pt idx="322">
                  <c:v>0.6069</c:v>
                </c:pt>
                <c:pt idx="323">
                  <c:v>0.81530000000000002</c:v>
                </c:pt>
                <c:pt idx="324">
                  <c:v>0</c:v>
                </c:pt>
                <c:pt idx="325">
                  <c:v>0.63859999999999995</c:v>
                </c:pt>
                <c:pt idx="326">
                  <c:v>0.57740000000000002</c:v>
                </c:pt>
                <c:pt idx="327">
                  <c:v>1.2595000000000001</c:v>
                </c:pt>
                <c:pt idx="328">
                  <c:v>0.74309999999999998</c:v>
                </c:pt>
                <c:pt idx="329">
                  <c:v>0.86140000000000005</c:v>
                </c:pt>
                <c:pt idx="330">
                  <c:v>0</c:v>
                </c:pt>
                <c:pt idx="331">
                  <c:v>0</c:v>
                </c:pt>
                <c:pt idx="332">
                  <c:v>0.83140000000000003</c:v>
                </c:pt>
                <c:pt idx="333">
                  <c:v>0.64559999999999995</c:v>
                </c:pt>
                <c:pt idx="334">
                  <c:v>1.4981</c:v>
                </c:pt>
                <c:pt idx="335">
                  <c:v>0.85509999999999997</c:v>
                </c:pt>
                <c:pt idx="336">
                  <c:v>0.87960000000000005</c:v>
                </c:pt>
                <c:pt idx="337">
                  <c:v>0</c:v>
                </c:pt>
                <c:pt idx="338">
                  <c:v>0</c:v>
                </c:pt>
                <c:pt idx="339">
                  <c:v>4.5488999999999997</c:v>
                </c:pt>
                <c:pt idx="340">
                  <c:v>2.6337999999999999</c:v>
                </c:pt>
                <c:pt idx="341">
                  <c:v>0.82179999999999997</c:v>
                </c:pt>
                <c:pt idx="342">
                  <c:v>0.93840000000000001</c:v>
                </c:pt>
                <c:pt idx="343">
                  <c:v>0.94430000000000003</c:v>
                </c:pt>
                <c:pt idx="344">
                  <c:v>0</c:v>
                </c:pt>
                <c:pt idx="345">
                  <c:v>0</c:v>
                </c:pt>
                <c:pt idx="346">
                  <c:v>0.75819999999999999</c:v>
                </c:pt>
                <c:pt idx="347">
                  <c:v>0.89929999999999999</c:v>
                </c:pt>
                <c:pt idx="348">
                  <c:v>0.89480000000000004</c:v>
                </c:pt>
                <c:pt idx="349">
                  <c:v>0.72740000000000005</c:v>
                </c:pt>
                <c:pt idx="350">
                  <c:v>0.90620000000000001</c:v>
                </c:pt>
                <c:pt idx="351">
                  <c:v>0</c:v>
                </c:pt>
                <c:pt idx="352">
                  <c:v>0</c:v>
                </c:pt>
                <c:pt idx="353">
                  <c:v>0.79390000000000005</c:v>
                </c:pt>
                <c:pt idx="354">
                  <c:v>1.0443</c:v>
                </c:pt>
                <c:pt idx="355">
                  <c:v>0.60170000000000001</c:v>
                </c:pt>
                <c:pt idx="356">
                  <c:v>0.68579999999999997</c:v>
                </c:pt>
                <c:pt idx="357">
                  <c:v>0.65380000000000005</c:v>
                </c:pt>
                <c:pt idx="358">
                  <c:v>1.6435</c:v>
                </c:pt>
                <c:pt idx="359">
                  <c:v>0</c:v>
                </c:pt>
                <c:pt idx="360">
                  <c:v>0.73260000000000003</c:v>
                </c:pt>
                <c:pt idx="361">
                  <c:v>0.627</c:v>
                </c:pt>
                <c:pt idx="362">
                  <c:v>0.66400000000000003</c:v>
                </c:pt>
                <c:pt idx="363">
                  <c:v>0.68520000000000003</c:v>
                </c:pt>
                <c:pt idx="364">
                  <c:v>0.73409999999999997</c:v>
                </c:pt>
                <c:pt idx="365">
                  <c:v>0</c:v>
                </c:pt>
                <c:pt idx="366">
                  <c:v>0</c:v>
                </c:pt>
                <c:pt idx="367">
                  <c:v>0.76339999999999997</c:v>
                </c:pt>
                <c:pt idx="368">
                  <c:v>0.61770000000000003</c:v>
                </c:pt>
                <c:pt idx="369">
                  <c:v>0.75929999999999997</c:v>
                </c:pt>
                <c:pt idx="370">
                  <c:v>0.69069999999999998</c:v>
                </c:pt>
                <c:pt idx="371">
                  <c:v>0</c:v>
                </c:pt>
              </c:numCache>
            </c:numRef>
          </c:val>
          <c:smooth val="0"/>
          <c:extLst>
            <c:ext xmlns:c16="http://schemas.microsoft.com/office/drawing/2014/chart" uri="{C3380CC4-5D6E-409C-BE32-E72D297353CC}">
              <c16:uniqueId val="{00000000-258B-47FD-95C4-5BE34EC2066F}"/>
            </c:ext>
          </c:extLst>
        </c:ser>
        <c:dLbls>
          <c:showLegendKey val="0"/>
          <c:showVal val="0"/>
          <c:showCatName val="0"/>
          <c:showSerName val="0"/>
          <c:showPercent val="0"/>
          <c:showBubbleSize val="0"/>
        </c:dLbls>
        <c:smooth val="0"/>
        <c:axId val="319087800"/>
        <c:axId val="319090752"/>
      </c:lineChart>
      <c:dateAx>
        <c:axId val="319087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090752"/>
        <c:crosses val="autoZero"/>
        <c:auto val="1"/>
        <c:lblOffset val="100"/>
        <c:baseTimeUnit val="days"/>
      </c:dateAx>
      <c:valAx>
        <c:axId val="319090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087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vodafone_de</c:v>
                </c:pt>
              </c:strCache>
            </c:strRef>
          </c:tx>
          <c:spPr>
            <a:ln w="28575" cap="rnd">
              <a:solidFill>
                <a:schemeClr val="accent1"/>
              </a:solidFill>
              <a:round/>
            </a:ln>
            <a:effectLst/>
          </c:spPr>
          <c:marker>
            <c:symbol val="none"/>
          </c:marker>
          <c:cat>
            <c:numRef>
              <c:f>Sheet1!$A$2:$A$373</c:f>
              <c:numCache>
                <c:formatCode>m/d/yyyy</c:formatCode>
                <c:ptCount val="372"/>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pt idx="31">
                  <c:v>43101</c:v>
                </c:pt>
                <c:pt idx="32">
                  <c:v>43102</c:v>
                </c:pt>
                <c:pt idx="33">
                  <c:v>43103</c:v>
                </c:pt>
                <c:pt idx="34">
                  <c:v>43104</c:v>
                </c:pt>
                <c:pt idx="35">
                  <c:v>43105</c:v>
                </c:pt>
                <c:pt idx="36">
                  <c:v>43106</c:v>
                </c:pt>
                <c:pt idx="37">
                  <c:v>43107</c:v>
                </c:pt>
                <c:pt idx="38">
                  <c:v>43108</c:v>
                </c:pt>
                <c:pt idx="39">
                  <c:v>43109</c:v>
                </c:pt>
                <c:pt idx="40">
                  <c:v>43110</c:v>
                </c:pt>
                <c:pt idx="41">
                  <c:v>43111</c:v>
                </c:pt>
                <c:pt idx="42">
                  <c:v>43112</c:v>
                </c:pt>
                <c:pt idx="43">
                  <c:v>43113</c:v>
                </c:pt>
                <c:pt idx="44">
                  <c:v>43114</c:v>
                </c:pt>
                <c:pt idx="45">
                  <c:v>43115</c:v>
                </c:pt>
                <c:pt idx="46">
                  <c:v>43116</c:v>
                </c:pt>
                <c:pt idx="47">
                  <c:v>43117</c:v>
                </c:pt>
                <c:pt idx="48">
                  <c:v>43118</c:v>
                </c:pt>
                <c:pt idx="49">
                  <c:v>43119</c:v>
                </c:pt>
                <c:pt idx="50">
                  <c:v>43120</c:v>
                </c:pt>
                <c:pt idx="51">
                  <c:v>43121</c:v>
                </c:pt>
                <c:pt idx="52">
                  <c:v>43122</c:v>
                </c:pt>
                <c:pt idx="53">
                  <c:v>43123</c:v>
                </c:pt>
                <c:pt idx="54">
                  <c:v>43124</c:v>
                </c:pt>
                <c:pt idx="55">
                  <c:v>43125</c:v>
                </c:pt>
                <c:pt idx="56">
                  <c:v>43126</c:v>
                </c:pt>
                <c:pt idx="57">
                  <c:v>43127</c:v>
                </c:pt>
                <c:pt idx="58">
                  <c:v>43128</c:v>
                </c:pt>
                <c:pt idx="59">
                  <c:v>43129</c:v>
                </c:pt>
                <c:pt idx="60">
                  <c:v>43130</c:v>
                </c:pt>
                <c:pt idx="61">
                  <c:v>43131</c:v>
                </c:pt>
                <c:pt idx="62">
                  <c:v>43132</c:v>
                </c:pt>
                <c:pt idx="63">
                  <c:v>43133</c:v>
                </c:pt>
                <c:pt idx="64">
                  <c:v>43134</c:v>
                </c:pt>
                <c:pt idx="65">
                  <c:v>43135</c:v>
                </c:pt>
                <c:pt idx="66">
                  <c:v>43136</c:v>
                </c:pt>
                <c:pt idx="67">
                  <c:v>43137</c:v>
                </c:pt>
                <c:pt idx="68">
                  <c:v>43138</c:v>
                </c:pt>
                <c:pt idx="69">
                  <c:v>43139</c:v>
                </c:pt>
                <c:pt idx="70">
                  <c:v>43140</c:v>
                </c:pt>
                <c:pt idx="71">
                  <c:v>43141</c:v>
                </c:pt>
                <c:pt idx="72">
                  <c:v>43142</c:v>
                </c:pt>
                <c:pt idx="73">
                  <c:v>43143</c:v>
                </c:pt>
                <c:pt idx="74">
                  <c:v>43144</c:v>
                </c:pt>
                <c:pt idx="75">
                  <c:v>43145</c:v>
                </c:pt>
                <c:pt idx="76">
                  <c:v>43146</c:v>
                </c:pt>
                <c:pt idx="77">
                  <c:v>43147</c:v>
                </c:pt>
                <c:pt idx="78">
                  <c:v>43148</c:v>
                </c:pt>
                <c:pt idx="79">
                  <c:v>43149</c:v>
                </c:pt>
                <c:pt idx="80">
                  <c:v>43150</c:v>
                </c:pt>
                <c:pt idx="81">
                  <c:v>43151</c:v>
                </c:pt>
                <c:pt idx="82">
                  <c:v>43152</c:v>
                </c:pt>
                <c:pt idx="83">
                  <c:v>43153</c:v>
                </c:pt>
                <c:pt idx="84">
                  <c:v>43154</c:v>
                </c:pt>
                <c:pt idx="85">
                  <c:v>43155</c:v>
                </c:pt>
                <c:pt idx="86">
                  <c:v>43156</c:v>
                </c:pt>
                <c:pt idx="87">
                  <c:v>43157</c:v>
                </c:pt>
                <c:pt idx="88">
                  <c:v>43158</c:v>
                </c:pt>
                <c:pt idx="89">
                  <c:v>43159</c:v>
                </c:pt>
                <c:pt idx="90">
                  <c:v>43160</c:v>
                </c:pt>
                <c:pt idx="91">
                  <c:v>43161</c:v>
                </c:pt>
                <c:pt idx="92">
                  <c:v>43162</c:v>
                </c:pt>
                <c:pt idx="93">
                  <c:v>43163</c:v>
                </c:pt>
                <c:pt idx="94">
                  <c:v>43164</c:v>
                </c:pt>
                <c:pt idx="95">
                  <c:v>43165</c:v>
                </c:pt>
                <c:pt idx="96">
                  <c:v>43166</c:v>
                </c:pt>
                <c:pt idx="97">
                  <c:v>43167</c:v>
                </c:pt>
                <c:pt idx="98">
                  <c:v>43168</c:v>
                </c:pt>
                <c:pt idx="99">
                  <c:v>43169</c:v>
                </c:pt>
                <c:pt idx="100">
                  <c:v>43170</c:v>
                </c:pt>
                <c:pt idx="101">
                  <c:v>43171</c:v>
                </c:pt>
                <c:pt idx="102">
                  <c:v>43172</c:v>
                </c:pt>
                <c:pt idx="103">
                  <c:v>43173</c:v>
                </c:pt>
                <c:pt idx="104">
                  <c:v>43174</c:v>
                </c:pt>
                <c:pt idx="105">
                  <c:v>43175</c:v>
                </c:pt>
                <c:pt idx="106">
                  <c:v>43176</c:v>
                </c:pt>
                <c:pt idx="107">
                  <c:v>43177</c:v>
                </c:pt>
                <c:pt idx="108">
                  <c:v>43178</c:v>
                </c:pt>
                <c:pt idx="109">
                  <c:v>43179</c:v>
                </c:pt>
                <c:pt idx="110">
                  <c:v>43180</c:v>
                </c:pt>
                <c:pt idx="111">
                  <c:v>43181</c:v>
                </c:pt>
                <c:pt idx="112">
                  <c:v>43182</c:v>
                </c:pt>
                <c:pt idx="113">
                  <c:v>43183</c:v>
                </c:pt>
                <c:pt idx="114">
                  <c:v>43184</c:v>
                </c:pt>
                <c:pt idx="115">
                  <c:v>43185</c:v>
                </c:pt>
                <c:pt idx="116">
                  <c:v>43186</c:v>
                </c:pt>
                <c:pt idx="117">
                  <c:v>43187</c:v>
                </c:pt>
                <c:pt idx="118">
                  <c:v>43188</c:v>
                </c:pt>
                <c:pt idx="119">
                  <c:v>43189</c:v>
                </c:pt>
                <c:pt idx="120">
                  <c:v>43190</c:v>
                </c:pt>
                <c:pt idx="121">
                  <c:v>43191</c:v>
                </c:pt>
                <c:pt idx="122">
                  <c:v>43192</c:v>
                </c:pt>
                <c:pt idx="123">
                  <c:v>43193</c:v>
                </c:pt>
                <c:pt idx="124">
                  <c:v>43194</c:v>
                </c:pt>
                <c:pt idx="125">
                  <c:v>43195</c:v>
                </c:pt>
                <c:pt idx="126">
                  <c:v>43196</c:v>
                </c:pt>
                <c:pt idx="127">
                  <c:v>43197</c:v>
                </c:pt>
                <c:pt idx="128">
                  <c:v>43198</c:v>
                </c:pt>
                <c:pt idx="129">
                  <c:v>43199</c:v>
                </c:pt>
                <c:pt idx="130">
                  <c:v>43200</c:v>
                </c:pt>
                <c:pt idx="131">
                  <c:v>43201</c:v>
                </c:pt>
                <c:pt idx="132">
                  <c:v>43202</c:v>
                </c:pt>
                <c:pt idx="133">
                  <c:v>43203</c:v>
                </c:pt>
                <c:pt idx="134">
                  <c:v>43204</c:v>
                </c:pt>
                <c:pt idx="135">
                  <c:v>43205</c:v>
                </c:pt>
                <c:pt idx="136">
                  <c:v>43206</c:v>
                </c:pt>
                <c:pt idx="137">
                  <c:v>43207</c:v>
                </c:pt>
                <c:pt idx="138">
                  <c:v>43208</c:v>
                </c:pt>
                <c:pt idx="139">
                  <c:v>43209</c:v>
                </c:pt>
                <c:pt idx="140">
                  <c:v>43210</c:v>
                </c:pt>
                <c:pt idx="141">
                  <c:v>43211</c:v>
                </c:pt>
                <c:pt idx="142">
                  <c:v>43212</c:v>
                </c:pt>
                <c:pt idx="143">
                  <c:v>43213</c:v>
                </c:pt>
                <c:pt idx="144">
                  <c:v>43214</c:v>
                </c:pt>
                <c:pt idx="145">
                  <c:v>43215</c:v>
                </c:pt>
                <c:pt idx="146">
                  <c:v>43216</c:v>
                </c:pt>
                <c:pt idx="147">
                  <c:v>43217</c:v>
                </c:pt>
                <c:pt idx="148">
                  <c:v>43218</c:v>
                </c:pt>
                <c:pt idx="149">
                  <c:v>43219</c:v>
                </c:pt>
                <c:pt idx="150">
                  <c:v>43220</c:v>
                </c:pt>
                <c:pt idx="151">
                  <c:v>43221</c:v>
                </c:pt>
                <c:pt idx="152">
                  <c:v>43222</c:v>
                </c:pt>
                <c:pt idx="153">
                  <c:v>43223</c:v>
                </c:pt>
                <c:pt idx="154">
                  <c:v>43224</c:v>
                </c:pt>
                <c:pt idx="155">
                  <c:v>43225</c:v>
                </c:pt>
                <c:pt idx="156">
                  <c:v>43226</c:v>
                </c:pt>
                <c:pt idx="157">
                  <c:v>43227</c:v>
                </c:pt>
                <c:pt idx="158">
                  <c:v>43228</c:v>
                </c:pt>
                <c:pt idx="159">
                  <c:v>43229</c:v>
                </c:pt>
                <c:pt idx="160">
                  <c:v>43230</c:v>
                </c:pt>
                <c:pt idx="161">
                  <c:v>43231</c:v>
                </c:pt>
                <c:pt idx="162">
                  <c:v>43232</c:v>
                </c:pt>
                <c:pt idx="163">
                  <c:v>43233</c:v>
                </c:pt>
                <c:pt idx="164">
                  <c:v>43234</c:v>
                </c:pt>
                <c:pt idx="165">
                  <c:v>43235</c:v>
                </c:pt>
                <c:pt idx="166">
                  <c:v>43236</c:v>
                </c:pt>
                <c:pt idx="167">
                  <c:v>43237</c:v>
                </c:pt>
                <c:pt idx="168">
                  <c:v>43238</c:v>
                </c:pt>
                <c:pt idx="169">
                  <c:v>43239</c:v>
                </c:pt>
                <c:pt idx="170">
                  <c:v>43240</c:v>
                </c:pt>
                <c:pt idx="171">
                  <c:v>43241</c:v>
                </c:pt>
                <c:pt idx="172">
                  <c:v>43242</c:v>
                </c:pt>
                <c:pt idx="173">
                  <c:v>43243</c:v>
                </c:pt>
                <c:pt idx="174">
                  <c:v>43244</c:v>
                </c:pt>
                <c:pt idx="175">
                  <c:v>43245</c:v>
                </c:pt>
                <c:pt idx="176">
                  <c:v>43246</c:v>
                </c:pt>
                <c:pt idx="177">
                  <c:v>43247</c:v>
                </c:pt>
                <c:pt idx="178">
                  <c:v>43248</c:v>
                </c:pt>
                <c:pt idx="179">
                  <c:v>43249</c:v>
                </c:pt>
                <c:pt idx="180">
                  <c:v>43250</c:v>
                </c:pt>
                <c:pt idx="181">
                  <c:v>43251</c:v>
                </c:pt>
                <c:pt idx="182">
                  <c:v>43252</c:v>
                </c:pt>
                <c:pt idx="183">
                  <c:v>43253</c:v>
                </c:pt>
                <c:pt idx="184">
                  <c:v>43254</c:v>
                </c:pt>
                <c:pt idx="185">
                  <c:v>43255</c:v>
                </c:pt>
                <c:pt idx="186">
                  <c:v>43256</c:v>
                </c:pt>
                <c:pt idx="187">
                  <c:v>43257</c:v>
                </c:pt>
                <c:pt idx="188">
                  <c:v>43258</c:v>
                </c:pt>
                <c:pt idx="189">
                  <c:v>43259</c:v>
                </c:pt>
                <c:pt idx="190">
                  <c:v>43260</c:v>
                </c:pt>
                <c:pt idx="191">
                  <c:v>43261</c:v>
                </c:pt>
                <c:pt idx="192">
                  <c:v>43262</c:v>
                </c:pt>
                <c:pt idx="193">
                  <c:v>43263</c:v>
                </c:pt>
                <c:pt idx="194">
                  <c:v>43264</c:v>
                </c:pt>
                <c:pt idx="195">
                  <c:v>43265</c:v>
                </c:pt>
                <c:pt idx="196">
                  <c:v>43266</c:v>
                </c:pt>
                <c:pt idx="197">
                  <c:v>43267</c:v>
                </c:pt>
                <c:pt idx="198">
                  <c:v>43268</c:v>
                </c:pt>
                <c:pt idx="199">
                  <c:v>43269</c:v>
                </c:pt>
                <c:pt idx="200">
                  <c:v>43270</c:v>
                </c:pt>
                <c:pt idx="201">
                  <c:v>43271</c:v>
                </c:pt>
                <c:pt idx="202">
                  <c:v>43272</c:v>
                </c:pt>
                <c:pt idx="203">
                  <c:v>43273</c:v>
                </c:pt>
                <c:pt idx="204">
                  <c:v>43274</c:v>
                </c:pt>
                <c:pt idx="205">
                  <c:v>43275</c:v>
                </c:pt>
                <c:pt idx="206">
                  <c:v>43276</c:v>
                </c:pt>
                <c:pt idx="207">
                  <c:v>43277</c:v>
                </c:pt>
                <c:pt idx="208">
                  <c:v>43278</c:v>
                </c:pt>
                <c:pt idx="209">
                  <c:v>43279</c:v>
                </c:pt>
                <c:pt idx="210">
                  <c:v>43280</c:v>
                </c:pt>
                <c:pt idx="211">
                  <c:v>43281</c:v>
                </c:pt>
                <c:pt idx="212">
                  <c:v>43282</c:v>
                </c:pt>
                <c:pt idx="213">
                  <c:v>43283</c:v>
                </c:pt>
                <c:pt idx="214">
                  <c:v>43284</c:v>
                </c:pt>
                <c:pt idx="215">
                  <c:v>43285</c:v>
                </c:pt>
                <c:pt idx="216">
                  <c:v>43286</c:v>
                </c:pt>
                <c:pt idx="217">
                  <c:v>43287</c:v>
                </c:pt>
                <c:pt idx="218">
                  <c:v>43288</c:v>
                </c:pt>
                <c:pt idx="219">
                  <c:v>43289</c:v>
                </c:pt>
                <c:pt idx="220">
                  <c:v>43290</c:v>
                </c:pt>
                <c:pt idx="221">
                  <c:v>43291</c:v>
                </c:pt>
                <c:pt idx="222">
                  <c:v>43292</c:v>
                </c:pt>
                <c:pt idx="223">
                  <c:v>43293</c:v>
                </c:pt>
                <c:pt idx="224">
                  <c:v>43294</c:v>
                </c:pt>
                <c:pt idx="225">
                  <c:v>43295</c:v>
                </c:pt>
                <c:pt idx="226">
                  <c:v>43296</c:v>
                </c:pt>
                <c:pt idx="227">
                  <c:v>43297</c:v>
                </c:pt>
                <c:pt idx="228">
                  <c:v>43298</c:v>
                </c:pt>
                <c:pt idx="229">
                  <c:v>43299</c:v>
                </c:pt>
                <c:pt idx="230">
                  <c:v>43300</c:v>
                </c:pt>
                <c:pt idx="231">
                  <c:v>43301</c:v>
                </c:pt>
                <c:pt idx="232">
                  <c:v>43302</c:v>
                </c:pt>
                <c:pt idx="233">
                  <c:v>43303</c:v>
                </c:pt>
                <c:pt idx="234">
                  <c:v>43304</c:v>
                </c:pt>
                <c:pt idx="235">
                  <c:v>43305</c:v>
                </c:pt>
                <c:pt idx="236">
                  <c:v>43306</c:v>
                </c:pt>
                <c:pt idx="237">
                  <c:v>43307</c:v>
                </c:pt>
                <c:pt idx="238">
                  <c:v>43308</c:v>
                </c:pt>
                <c:pt idx="239">
                  <c:v>43309</c:v>
                </c:pt>
                <c:pt idx="240">
                  <c:v>43310</c:v>
                </c:pt>
                <c:pt idx="241">
                  <c:v>43311</c:v>
                </c:pt>
                <c:pt idx="242">
                  <c:v>43312</c:v>
                </c:pt>
                <c:pt idx="243">
                  <c:v>43313</c:v>
                </c:pt>
                <c:pt idx="244">
                  <c:v>43314</c:v>
                </c:pt>
                <c:pt idx="245">
                  <c:v>43315</c:v>
                </c:pt>
                <c:pt idx="246">
                  <c:v>43316</c:v>
                </c:pt>
                <c:pt idx="247">
                  <c:v>43317</c:v>
                </c:pt>
                <c:pt idx="248">
                  <c:v>43318</c:v>
                </c:pt>
                <c:pt idx="249">
                  <c:v>43319</c:v>
                </c:pt>
                <c:pt idx="250">
                  <c:v>43320</c:v>
                </c:pt>
                <c:pt idx="251">
                  <c:v>43321</c:v>
                </c:pt>
                <c:pt idx="252">
                  <c:v>43322</c:v>
                </c:pt>
                <c:pt idx="253">
                  <c:v>43323</c:v>
                </c:pt>
                <c:pt idx="254">
                  <c:v>43324</c:v>
                </c:pt>
                <c:pt idx="255">
                  <c:v>43325</c:v>
                </c:pt>
                <c:pt idx="256">
                  <c:v>43326</c:v>
                </c:pt>
                <c:pt idx="257">
                  <c:v>43327</c:v>
                </c:pt>
                <c:pt idx="258">
                  <c:v>43328</c:v>
                </c:pt>
                <c:pt idx="259">
                  <c:v>43329</c:v>
                </c:pt>
                <c:pt idx="260">
                  <c:v>43330</c:v>
                </c:pt>
                <c:pt idx="261">
                  <c:v>43331</c:v>
                </c:pt>
                <c:pt idx="262">
                  <c:v>43332</c:v>
                </c:pt>
                <c:pt idx="263">
                  <c:v>43333</c:v>
                </c:pt>
                <c:pt idx="264">
                  <c:v>43334</c:v>
                </c:pt>
                <c:pt idx="265">
                  <c:v>43335</c:v>
                </c:pt>
                <c:pt idx="266">
                  <c:v>43336</c:v>
                </c:pt>
                <c:pt idx="267">
                  <c:v>43337</c:v>
                </c:pt>
                <c:pt idx="268">
                  <c:v>43338</c:v>
                </c:pt>
                <c:pt idx="269">
                  <c:v>43339</c:v>
                </c:pt>
                <c:pt idx="270">
                  <c:v>43340</c:v>
                </c:pt>
                <c:pt idx="271">
                  <c:v>43341</c:v>
                </c:pt>
                <c:pt idx="272">
                  <c:v>43342</c:v>
                </c:pt>
                <c:pt idx="273">
                  <c:v>43343</c:v>
                </c:pt>
                <c:pt idx="274">
                  <c:v>43344</c:v>
                </c:pt>
                <c:pt idx="275">
                  <c:v>43345</c:v>
                </c:pt>
                <c:pt idx="276">
                  <c:v>43346</c:v>
                </c:pt>
                <c:pt idx="277">
                  <c:v>43347</c:v>
                </c:pt>
                <c:pt idx="278">
                  <c:v>43348</c:v>
                </c:pt>
                <c:pt idx="279">
                  <c:v>43349</c:v>
                </c:pt>
                <c:pt idx="280">
                  <c:v>43350</c:v>
                </c:pt>
                <c:pt idx="281">
                  <c:v>43351</c:v>
                </c:pt>
                <c:pt idx="282">
                  <c:v>43352</c:v>
                </c:pt>
                <c:pt idx="283">
                  <c:v>43353</c:v>
                </c:pt>
                <c:pt idx="284">
                  <c:v>43354</c:v>
                </c:pt>
                <c:pt idx="285">
                  <c:v>43355</c:v>
                </c:pt>
                <c:pt idx="286">
                  <c:v>43356</c:v>
                </c:pt>
                <c:pt idx="287">
                  <c:v>43357</c:v>
                </c:pt>
                <c:pt idx="288">
                  <c:v>43358</c:v>
                </c:pt>
                <c:pt idx="289">
                  <c:v>43359</c:v>
                </c:pt>
                <c:pt idx="290">
                  <c:v>43360</c:v>
                </c:pt>
                <c:pt idx="291">
                  <c:v>43361</c:v>
                </c:pt>
                <c:pt idx="292">
                  <c:v>43362</c:v>
                </c:pt>
                <c:pt idx="293">
                  <c:v>43363</c:v>
                </c:pt>
                <c:pt idx="294">
                  <c:v>43364</c:v>
                </c:pt>
                <c:pt idx="295">
                  <c:v>43365</c:v>
                </c:pt>
                <c:pt idx="296">
                  <c:v>43366</c:v>
                </c:pt>
                <c:pt idx="297">
                  <c:v>43367</c:v>
                </c:pt>
                <c:pt idx="298">
                  <c:v>43368</c:v>
                </c:pt>
                <c:pt idx="299">
                  <c:v>43369</c:v>
                </c:pt>
                <c:pt idx="300">
                  <c:v>43370</c:v>
                </c:pt>
                <c:pt idx="301">
                  <c:v>43371</c:v>
                </c:pt>
                <c:pt idx="302">
                  <c:v>43372</c:v>
                </c:pt>
                <c:pt idx="303">
                  <c:v>43373</c:v>
                </c:pt>
                <c:pt idx="304">
                  <c:v>43374</c:v>
                </c:pt>
                <c:pt idx="305">
                  <c:v>43375</c:v>
                </c:pt>
                <c:pt idx="306">
                  <c:v>43376</c:v>
                </c:pt>
                <c:pt idx="307">
                  <c:v>43377</c:v>
                </c:pt>
                <c:pt idx="308">
                  <c:v>43378</c:v>
                </c:pt>
                <c:pt idx="309">
                  <c:v>43379</c:v>
                </c:pt>
                <c:pt idx="310">
                  <c:v>43380</c:v>
                </c:pt>
                <c:pt idx="311">
                  <c:v>43381</c:v>
                </c:pt>
                <c:pt idx="312">
                  <c:v>43382</c:v>
                </c:pt>
                <c:pt idx="313">
                  <c:v>43383</c:v>
                </c:pt>
                <c:pt idx="314">
                  <c:v>43384</c:v>
                </c:pt>
                <c:pt idx="315">
                  <c:v>43385</c:v>
                </c:pt>
                <c:pt idx="316">
                  <c:v>43386</c:v>
                </c:pt>
                <c:pt idx="317">
                  <c:v>43387</c:v>
                </c:pt>
                <c:pt idx="318">
                  <c:v>43388</c:v>
                </c:pt>
                <c:pt idx="319">
                  <c:v>43389</c:v>
                </c:pt>
                <c:pt idx="320">
                  <c:v>43390</c:v>
                </c:pt>
                <c:pt idx="321">
                  <c:v>43391</c:v>
                </c:pt>
                <c:pt idx="322">
                  <c:v>43392</c:v>
                </c:pt>
                <c:pt idx="323">
                  <c:v>43393</c:v>
                </c:pt>
                <c:pt idx="324">
                  <c:v>43394</c:v>
                </c:pt>
                <c:pt idx="325">
                  <c:v>43395</c:v>
                </c:pt>
                <c:pt idx="326">
                  <c:v>43396</c:v>
                </c:pt>
                <c:pt idx="327">
                  <c:v>43397</c:v>
                </c:pt>
                <c:pt idx="328">
                  <c:v>43398</c:v>
                </c:pt>
                <c:pt idx="329">
                  <c:v>43399</c:v>
                </c:pt>
                <c:pt idx="330">
                  <c:v>43400</c:v>
                </c:pt>
                <c:pt idx="331">
                  <c:v>43401</c:v>
                </c:pt>
                <c:pt idx="332">
                  <c:v>43402</c:v>
                </c:pt>
                <c:pt idx="333">
                  <c:v>43403</c:v>
                </c:pt>
                <c:pt idx="334">
                  <c:v>43404</c:v>
                </c:pt>
                <c:pt idx="335">
                  <c:v>43405</c:v>
                </c:pt>
                <c:pt idx="336">
                  <c:v>43406</c:v>
                </c:pt>
                <c:pt idx="337">
                  <c:v>43407</c:v>
                </c:pt>
                <c:pt idx="338">
                  <c:v>43408</c:v>
                </c:pt>
                <c:pt idx="339">
                  <c:v>43409</c:v>
                </c:pt>
                <c:pt idx="340">
                  <c:v>43410</c:v>
                </c:pt>
                <c:pt idx="341">
                  <c:v>43411</c:v>
                </c:pt>
                <c:pt idx="342">
                  <c:v>43412</c:v>
                </c:pt>
                <c:pt idx="343">
                  <c:v>43413</c:v>
                </c:pt>
                <c:pt idx="344">
                  <c:v>43414</c:v>
                </c:pt>
                <c:pt idx="345">
                  <c:v>43415</c:v>
                </c:pt>
                <c:pt idx="346">
                  <c:v>43416</c:v>
                </c:pt>
                <c:pt idx="347">
                  <c:v>43417</c:v>
                </c:pt>
                <c:pt idx="348">
                  <c:v>43418</c:v>
                </c:pt>
                <c:pt idx="349">
                  <c:v>43419</c:v>
                </c:pt>
                <c:pt idx="350">
                  <c:v>43420</c:v>
                </c:pt>
                <c:pt idx="351">
                  <c:v>43421</c:v>
                </c:pt>
                <c:pt idx="352">
                  <c:v>43422</c:v>
                </c:pt>
                <c:pt idx="353">
                  <c:v>43423</c:v>
                </c:pt>
                <c:pt idx="354">
                  <c:v>43424</c:v>
                </c:pt>
                <c:pt idx="355">
                  <c:v>43425</c:v>
                </c:pt>
                <c:pt idx="356">
                  <c:v>43426</c:v>
                </c:pt>
                <c:pt idx="357">
                  <c:v>43427</c:v>
                </c:pt>
                <c:pt idx="358">
                  <c:v>43428</c:v>
                </c:pt>
                <c:pt idx="359">
                  <c:v>43429</c:v>
                </c:pt>
                <c:pt idx="360">
                  <c:v>43430</c:v>
                </c:pt>
                <c:pt idx="361">
                  <c:v>43431</c:v>
                </c:pt>
                <c:pt idx="362">
                  <c:v>43432</c:v>
                </c:pt>
                <c:pt idx="363">
                  <c:v>43433</c:v>
                </c:pt>
                <c:pt idx="364">
                  <c:v>43434</c:v>
                </c:pt>
                <c:pt idx="365">
                  <c:v>43435</c:v>
                </c:pt>
                <c:pt idx="366">
                  <c:v>43436</c:v>
                </c:pt>
                <c:pt idx="367">
                  <c:v>43437</c:v>
                </c:pt>
                <c:pt idx="368">
                  <c:v>43438</c:v>
                </c:pt>
                <c:pt idx="369">
                  <c:v>43439</c:v>
                </c:pt>
                <c:pt idx="370">
                  <c:v>43440</c:v>
                </c:pt>
                <c:pt idx="371">
                  <c:v>43441</c:v>
                </c:pt>
              </c:numCache>
            </c:numRef>
          </c:cat>
          <c:val>
            <c:numRef>
              <c:f>Sheet1!$B$2:$B$373</c:f>
              <c:numCache>
                <c:formatCode>General</c:formatCode>
                <c:ptCount val="372"/>
                <c:pt idx="0">
                  <c:v>0</c:v>
                </c:pt>
                <c:pt idx="1">
                  <c:v>0</c:v>
                </c:pt>
                <c:pt idx="2">
                  <c:v>0</c:v>
                </c:pt>
                <c:pt idx="3">
                  <c:v>0</c:v>
                </c:pt>
                <c:pt idx="4">
                  <c:v>0</c:v>
                </c:pt>
                <c:pt idx="5">
                  <c:v>1</c:v>
                </c:pt>
                <c:pt idx="6">
                  <c:v>0</c:v>
                </c:pt>
                <c:pt idx="7">
                  <c:v>0</c:v>
                </c:pt>
                <c:pt idx="8">
                  <c:v>0</c:v>
                </c:pt>
                <c:pt idx="9">
                  <c:v>0</c:v>
                </c:pt>
                <c:pt idx="10">
                  <c:v>1</c:v>
                </c:pt>
                <c:pt idx="11">
                  <c:v>0</c:v>
                </c:pt>
                <c:pt idx="12">
                  <c:v>0</c:v>
                </c:pt>
                <c:pt idx="13">
                  <c:v>2</c:v>
                </c:pt>
                <c:pt idx="14">
                  <c:v>1</c:v>
                </c:pt>
                <c:pt idx="15">
                  <c:v>0</c:v>
                </c:pt>
                <c:pt idx="16">
                  <c:v>0</c:v>
                </c:pt>
                <c:pt idx="17">
                  <c:v>2</c:v>
                </c:pt>
                <c:pt idx="18">
                  <c:v>1</c:v>
                </c:pt>
                <c:pt idx="19">
                  <c:v>1</c:v>
                </c:pt>
                <c:pt idx="20">
                  <c:v>1</c:v>
                </c:pt>
                <c:pt idx="21">
                  <c:v>1</c:v>
                </c:pt>
                <c:pt idx="22">
                  <c:v>0</c:v>
                </c:pt>
                <c:pt idx="23">
                  <c:v>0</c:v>
                </c:pt>
                <c:pt idx="24">
                  <c:v>1</c:v>
                </c:pt>
                <c:pt idx="25">
                  <c:v>1</c:v>
                </c:pt>
                <c:pt idx="26">
                  <c:v>0</c:v>
                </c:pt>
                <c:pt idx="27">
                  <c:v>0</c:v>
                </c:pt>
                <c:pt idx="28">
                  <c:v>0</c:v>
                </c:pt>
                <c:pt idx="29">
                  <c:v>0</c:v>
                </c:pt>
                <c:pt idx="30">
                  <c:v>0</c:v>
                </c:pt>
                <c:pt idx="31">
                  <c:v>0</c:v>
                </c:pt>
                <c:pt idx="32">
                  <c:v>0</c:v>
                </c:pt>
                <c:pt idx="33">
                  <c:v>0</c:v>
                </c:pt>
                <c:pt idx="34">
                  <c:v>0</c:v>
                </c:pt>
                <c:pt idx="35">
                  <c:v>2</c:v>
                </c:pt>
                <c:pt idx="36">
                  <c:v>0</c:v>
                </c:pt>
                <c:pt idx="37">
                  <c:v>0</c:v>
                </c:pt>
                <c:pt idx="38">
                  <c:v>0</c:v>
                </c:pt>
                <c:pt idx="39">
                  <c:v>2</c:v>
                </c:pt>
                <c:pt idx="40">
                  <c:v>0</c:v>
                </c:pt>
                <c:pt idx="41">
                  <c:v>0</c:v>
                </c:pt>
                <c:pt idx="42">
                  <c:v>2</c:v>
                </c:pt>
                <c:pt idx="43">
                  <c:v>0</c:v>
                </c:pt>
                <c:pt idx="44">
                  <c:v>0</c:v>
                </c:pt>
                <c:pt idx="45">
                  <c:v>0</c:v>
                </c:pt>
                <c:pt idx="46">
                  <c:v>0</c:v>
                </c:pt>
                <c:pt idx="47">
                  <c:v>0</c:v>
                </c:pt>
                <c:pt idx="48">
                  <c:v>0</c:v>
                </c:pt>
                <c:pt idx="49">
                  <c:v>1</c:v>
                </c:pt>
                <c:pt idx="50">
                  <c:v>0</c:v>
                </c:pt>
                <c:pt idx="51">
                  <c:v>0</c:v>
                </c:pt>
                <c:pt idx="52">
                  <c:v>1</c:v>
                </c:pt>
                <c:pt idx="53">
                  <c:v>1</c:v>
                </c:pt>
                <c:pt idx="54">
                  <c:v>1</c:v>
                </c:pt>
                <c:pt idx="55">
                  <c:v>1</c:v>
                </c:pt>
                <c:pt idx="56">
                  <c:v>1</c:v>
                </c:pt>
                <c:pt idx="57">
                  <c:v>0</c:v>
                </c:pt>
                <c:pt idx="58">
                  <c:v>0</c:v>
                </c:pt>
                <c:pt idx="59">
                  <c:v>1</c:v>
                </c:pt>
                <c:pt idx="60">
                  <c:v>1</c:v>
                </c:pt>
                <c:pt idx="61">
                  <c:v>1</c:v>
                </c:pt>
                <c:pt idx="62">
                  <c:v>0</c:v>
                </c:pt>
                <c:pt idx="63">
                  <c:v>0</c:v>
                </c:pt>
                <c:pt idx="64">
                  <c:v>0</c:v>
                </c:pt>
                <c:pt idx="65">
                  <c:v>0</c:v>
                </c:pt>
                <c:pt idx="66">
                  <c:v>1</c:v>
                </c:pt>
                <c:pt idx="67">
                  <c:v>1</c:v>
                </c:pt>
                <c:pt idx="68">
                  <c:v>1</c:v>
                </c:pt>
                <c:pt idx="69">
                  <c:v>0</c:v>
                </c:pt>
                <c:pt idx="70">
                  <c:v>0</c:v>
                </c:pt>
                <c:pt idx="71">
                  <c:v>0</c:v>
                </c:pt>
                <c:pt idx="72">
                  <c:v>0</c:v>
                </c:pt>
                <c:pt idx="73">
                  <c:v>0</c:v>
                </c:pt>
                <c:pt idx="74">
                  <c:v>0</c:v>
                </c:pt>
                <c:pt idx="75">
                  <c:v>1</c:v>
                </c:pt>
                <c:pt idx="76">
                  <c:v>0</c:v>
                </c:pt>
                <c:pt idx="77">
                  <c:v>0</c:v>
                </c:pt>
                <c:pt idx="78">
                  <c:v>0</c:v>
                </c:pt>
                <c:pt idx="79">
                  <c:v>0</c:v>
                </c:pt>
                <c:pt idx="80">
                  <c:v>0</c:v>
                </c:pt>
                <c:pt idx="81">
                  <c:v>0</c:v>
                </c:pt>
                <c:pt idx="82">
                  <c:v>0</c:v>
                </c:pt>
                <c:pt idx="83">
                  <c:v>1</c:v>
                </c:pt>
                <c:pt idx="84">
                  <c:v>0</c:v>
                </c:pt>
                <c:pt idx="85">
                  <c:v>0</c:v>
                </c:pt>
                <c:pt idx="86">
                  <c:v>0</c:v>
                </c:pt>
                <c:pt idx="87">
                  <c:v>0</c:v>
                </c:pt>
                <c:pt idx="88">
                  <c:v>1</c:v>
                </c:pt>
                <c:pt idx="89">
                  <c:v>1</c:v>
                </c:pt>
                <c:pt idx="90">
                  <c:v>3</c:v>
                </c:pt>
                <c:pt idx="91">
                  <c:v>1</c:v>
                </c:pt>
                <c:pt idx="92">
                  <c:v>1</c:v>
                </c:pt>
                <c:pt idx="93">
                  <c:v>1</c:v>
                </c:pt>
                <c:pt idx="94">
                  <c:v>1</c:v>
                </c:pt>
                <c:pt idx="95">
                  <c:v>1</c:v>
                </c:pt>
                <c:pt idx="96">
                  <c:v>1</c:v>
                </c:pt>
                <c:pt idx="97">
                  <c:v>1</c:v>
                </c:pt>
                <c:pt idx="98">
                  <c:v>1</c:v>
                </c:pt>
                <c:pt idx="99">
                  <c:v>1</c:v>
                </c:pt>
                <c:pt idx="100">
                  <c:v>1</c:v>
                </c:pt>
                <c:pt idx="101">
                  <c:v>1</c:v>
                </c:pt>
                <c:pt idx="102">
                  <c:v>1</c:v>
                </c:pt>
                <c:pt idx="103">
                  <c:v>1</c:v>
                </c:pt>
                <c:pt idx="104">
                  <c:v>1</c:v>
                </c:pt>
                <c:pt idx="105">
                  <c:v>1</c:v>
                </c:pt>
                <c:pt idx="106">
                  <c:v>1</c:v>
                </c:pt>
                <c:pt idx="107">
                  <c:v>1</c:v>
                </c:pt>
                <c:pt idx="108">
                  <c:v>1</c:v>
                </c:pt>
                <c:pt idx="109">
                  <c:v>1</c:v>
                </c:pt>
                <c:pt idx="110">
                  <c:v>1</c:v>
                </c:pt>
                <c:pt idx="111">
                  <c:v>1</c:v>
                </c:pt>
                <c:pt idx="112">
                  <c:v>1</c:v>
                </c:pt>
                <c:pt idx="113">
                  <c:v>0</c:v>
                </c:pt>
                <c:pt idx="114">
                  <c:v>1</c:v>
                </c:pt>
                <c:pt idx="115">
                  <c:v>1</c:v>
                </c:pt>
                <c:pt idx="116">
                  <c:v>1</c:v>
                </c:pt>
                <c:pt idx="117">
                  <c:v>1</c:v>
                </c:pt>
                <c:pt idx="118">
                  <c:v>1</c:v>
                </c:pt>
                <c:pt idx="119">
                  <c:v>1</c:v>
                </c:pt>
                <c:pt idx="120">
                  <c:v>0</c:v>
                </c:pt>
                <c:pt idx="121">
                  <c:v>1</c:v>
                </c:pt>
                <c:pt idx="122">
                  <c:v>1</c:v>
                </c:pt>
                <c:pt idx="123">
                  <c:v>1</c:v>
                </c:pt>
                <c:pt idx="124">
                  <c:v>1</c:v>
                </c:pt>
                <c:pt idx="125">
                  <c:v>1</c:v>
                </c:pt>
                <c:pt idx="126">
                  <c:v>0</c:v>
                </c:pt>
                <c:pt idx="127">
                  <c:v>1</c:v>
                </c:pt>
                <c:pt idx="128">
                  <c:v>0</c:v>
                </c:pt>
                <c:pt idx="129">
                  <c:v>1</c:v>
                </c:pt>
                <c:pt idx="130">
                  <c:v>0</c:v>
                </c:pt>
                <c:pt idx="131">
                  <c:v>1</c:v>
                </c:pt>
                <c:pt idx="132">
                  <c:v>1</c:v>
                </c:pt>
                <c:pt idx="133">
                  <c:v>1</c:v>
                </c:pt>
                <c:pt idx="134">
                  <c:v>1</c:v>
                </c:pt>
                <c:pt idx="135">
                  <c:v>1</c:v>
                </c:pt>
                <c:pt idx="136">
                  <c:v>1</c:v>
                </c:pt>
                <c:pt idx="137">
                  <c:v>1</c:v>
                </c:pt>
                <c:pt idx="138">
                  <c:v>1</c:v>
                </c:pt>
                <c:pt idx="139">
                  <c:v>1</c:v>
                </c:pt>
                <c:pt idx="140">
                  <c:v>1</c:v>
                </c:pt>
                <c:pt idx="141">
                  <c:v>1</c:v>
                </c:pt>
                <c:pt idx="142">
                  <c:v>0</c:v>
                </c:pt>
                <c:pt idx="143">
                  <c:v>1</c:v>
                </c:pt>
                <c:pt idx="144">
                  <c:v>0</c:v>
                </c:pt>
                <c:pt idx="145">
                  <c:v>1</c:v>
                </c:pt>
                <c:pt idx="146">
                  <c:v>1</c:v>
                </c:pt>
                <c:pt idx="147">
                  <c:v>1</c:v>
                </c:pt>
                <c:pt idx="148">
                  <c:v>0</c:v>
                </c:pt>
                <c:pt idx="149">
                  <c:v>1</c:v>
                </c:pt>
                <c:pt idx="150">
                  <c:v>0</c:v>
                </c:pt>
                <c:pt idx="151">
                  <c:v>0</c:v>
                </c:pt>
                <c:pt idx="152">
                  <c:v>1</c:v>
                </c:pt>
                <c:pt idx="153">
                  <c:v>1</c:v>
                </c:pt>
                <c:pt idx="154">
                  <c:v>1</c:v>
                </c:pt>
                <c:pt idx="155">
                  <c:v>1</c:v>
                </c:pt>
                <c:pt idx="156">
                  <c:v>1</c:v>
                </c:pt>
                <c:pt idx="157">
                  <c:v>1</c:v>
                </c:pt>
                <c:pt idx="158">
                  <c:v>1</c:v>
                </c:pt>
                <c:pt idx="159">
                  <c:v>1</c:v>
                </c:pt>
                <c:pt idx="160">
                  <c:v>1</c:v>
                </c:pt>
                <c:pt idx="161">
                  <c:v>2</c:v>
                </c:pt>
                <c:pt idx="162">
                  <c:v>3</c:v>
                </c:pt>
                <c:pt idx="163">
                  <c:v>0</c:v>
                </c:pt>
                <c:pt idx="164">
                  <c:v>0</c:v>
                </c:pt>
                <c:pt idx="165">
                  <c:v>1</c:v>
                </c:pt>
                <c:pt idx="166">
                  <c:v>0</c:v>
                </c:pt>
                <c:pt idx="167">
                  <c:v>1</c:v>
                </c:pt>
                <c:pt idx="168">
                  <c:v>0</c:v>
                </c:pt>
                <c:pt idx="169">
                  <c:v>1</c:v>
                </c:pt>
                <c:pt idx="170">
                  <c:v>0</c:v>
                </c:pt>
                <c:pt idx="171">
                  <c:v>1</c:v>
                </c:pt>
                <c:pt idx="172">
                  <c:v>1</c:v>
                </c:pt>
                <c:pt idx="173">
                  <c:v>1</c:v>
                </c:pt>
                <c:pt idx="174">
                  <c:v>1</c:v>
                </c:pt>
                <c:pt idx="175">
                  <c:v>1</c:v>
                </c:pt>
                <c:pt idx="176">
                  <c:v>1</c:v>
                </c:pt>
                <c:pt idx="177">
                  <c:v>0</c:v>
                </c:pt>
                <c:pt idx="178">
                  <c:v>1</c:v>
                </c:pt>
                <c:pt idx="179">
                  <c:v>1</c:v>
                </c:pt>
                <c:pt idx="180">
                  <c:v>1</c:v>
                </c:pt>
                <c:pt idx="181">
                  <c:v>1</c:v>
                </c:pt>
                <c:pt idx="182">
                  <c:v>0</c:v>
                </c:pt>
                <c:pt idx="183">
                  <c:v>1</c:v>
                </c:pt>
                <c:pt idx="184">
                  <c:v>0</c:v>
                </c:pt>
                <c:pt idx="185">
                  <c:v>1</c:v>
                </c:pt>
                <c:pt idx="186">
                  <c:v>1</c:v>
                </c:pt>
                <c:pt idx="187">
                  <c:v>1</c:v>
                </c:pt>
                <c:pt idx="188">
                  <c:v>1</c:v>
                </c:pt>
                <c:pt idx="189">
                  <c:v>1</c:v>
                </c:pt>
                <c:pt idx="190">
                  <c:v>1</c:v>
                </c:pt>
                <c:pt idx="191">
                  <c:v>1</c:v>
                </c:pt>
                <c:pt idx="192">
                  <c:v>0</c:v>
                </c:pt>
                <c:pt idx="193">
                  <c:v>0</c:v>
                </c:pt>
                <c:pt idx="194">
                  <c:v>0</c:v>
                </c:pt>
                <c:pt idx="195">
                  <c:v>0</c:v>
                </c:pt>
                <c:pt idx="196">
                  <c:v>1</c:v>
                </c:pt>
                <c:pt idx="197">
                  <c:v>0</c:v>
                </c:pt>
                <c:pt idx="198">
                  <c:v>0</c:v>
                </c:pt>
                <c:pt idx="199">
                  <c:v>0</c:v>
                </c:pt>
                <c:pt idx="200">
                  <c:v>1</c:v>
                </c:pt>
                <c:pt idx="201">
                  <c:v>1</c:v>
                </c:pt>
                <c:pt idx="202">
                  <c:v>1</c:v>
                </c:pt>
                <c:pt idx="203">
                  <c:v>0</c:v>
                </c:pt>
                <c:pt idx="204">
                  <c:v>0</c:v>
                </c:pt>
                <c:pt idx="205">
                  <c:v>0</c:v>
                </c:pt>
                <c:pt idx="206">
                  <c:v>1</c:v>
                </c:pt>
                <c:pt idx="207">
                  <c:v>1</c:v>
                </c:pt>
                <c:pt idx="208">
                  <c:v>1</c:v>
                </c:pt>
                <c:pt idx="209">
                  <c:v>1</c:v>
                </c:pt>
                <c:pt idx="210">
                  <c:v>0</c:v>
                </c:pt>
                <c:pt idx="211">
                  <c:v>0</c:v>
                </c:pt>
                <c:pt idx="212">
                  <c:v>0</c:v>
                </c:pt>
                <c:pt idx="213">
                  <c:v>1</c:v>
                </c:pt>
                <c:pt idx="214">
                  <c:v>0</c:v>
                </c:pt>
                <c:pt idx="215">
                  <c:v>1</c:v>
                </c:pt>
                <c:pt idx="216">
                  <c:v>0</c:v>
                </c:pt>
                <c:pt idx="217">
                  <c:v>1</c:v>
                </c:pt>
                <c:pt idx="218">
                  <c:v>0</c:v>
                </c:pt>
                <c:pt idx="219">
                  <c:v>1</c:v>
                </c:pt>
                <c:pt idx="220">
                  <c:v>0</c:v>
                </c:pt>
                <c:pt idx="221">
                  <c:v>0</c:v>
                </c:pt>
                <c:pt idx="222">
                  <c:v>1</c:v>
                </c:pt>
                <c:pt idx="223">
                  <c:v>1</c:v>
                </c:pt>
                <c:pt idx="224">
                  <c:v>1</c:v>
                </c:pt>
                <c:pt idx="225">
                  <c:v>0</c:v>
                </c:pt>
                <c:pt idx="226">
                  <c:v>0</c:v>
                </c:pt>
                <c:pt idx="227">
                  <c:v>1</c:v>
                </c:pt>
                <c:pt idx="228">
                  <c:v>1</c:v>
                </c:pt>
                <c:pt idx="229">
                  <c:v>1</c:v>
                </c:pt>
                <c:pt idx="230">
                  <c:v>1</c:v>
                </c:pt>
                <c:pt idx="231">
                  <c:v>0</c:v>
                </c:pt>
                <c:pt idx="232">
                  <c:v>1</c:v>
                </c:pt>
                <c:pt idx="233">
                  <c:v>0</c:v>
                </c:pt>
                <c:pt idx="234">
                  <c:v>0</c:v>
                </c:pt>
                <c:pt idx="235">
                  <c:v>1</c:v>
                </c:pt>
                <c:pt idx="236">
                  <c:v>1</c:v>
                </c:pt>
                <c:pt idx="237">
                  <c:v>1</c:v>
                </c:pt>
                <c:pt idx="238">
                  <c:v>0</c:v>
                </c:pt>
                <c:pt idx="239">
                  <c:v>0</c:v>
                </c:pt>
                <c:pt idx="240">
                  <c:v>0</c:v>
                </c:pt>
                <c:pt idx="241">
                  <c:v>1</c:v>
                </c:pt>
                <c:pt idx="242">
                  <c:v>1</c:v>
                </c:pt>
                <c:pt idx="243">
                  <c:v>0</c:v>
                </c:pt>
                <c:pt idx="244">
                  <c:v>0</c:v>
                </c:pt>
                <c:pt idx="245">
                  <c:v>0</c:v>
                </c:pt>
                <c:pt idx="246">
                  <c:v>1</c:v>
                </c:pt>
                <c:pt idx="247">
                  <c:v>0</c:v>
                </c:pt>
                <c:pt idx="248">
                  <c:v>1</c:v>
                </c:pt>
                <c:pt idx="249">
                  <c:v>1</c:v>
                </c:pt>
                <c:pt idx="250">
                  <c:v>1</c:v>
                </c:pt>
                <c:pt idx="251">
                  <c:v>1</c:v>
                </c:pt>
                <c:pt idx="252">
                  <c:v>0</c:v>
                </c:pt>
                <c:pt idx="253">
                  <c:v>0</c:v>
                </c:pt>
                <c:pt idx="254">
                  <c:v>1</c:v>
                </c:pt>
                <c:pt idx="255">
                  <c:v>1</c:v>
                </c:pt>
                <c:pt idx="256">
                  <c:v>1</c:v>
                </c:pt>
                <c:pt idx="257">
                  <c:v>1</c:v>
                </c:pt>
                <c:pt idx="258">
                  <c:v>1</c:v>
                </c:pt>
                <c:pt idx="259">
                  <c:v>1</c:v>
                </c:pt>
                <c:pt idx="260">
                  <c:v>0</c:v>
                </c:pt>
                <c:pt idx="261">
                  <c:v>0</c:v>
                </c:pt>
                <c:pt idx="262">
                  <c:v>1</c:v>
                </c:pt>
                <c:pt idx="263">
                  <c:v>1</c:v>
                </c:pt>
                <c:pt idx="264">
                  <c:v>0</c:v>
                </c:pt>
                <c:pt idx="265">
                  <c:v>0</c:v>
                </c:pt>
                <c:pt idx="266">
                  <c:v>1</c:v>
                </c:pt>
                <c:pt idx="267">
                  <c:v>0</c:v>
                </c:pt>
                <c:pt idx="268">
                  <c:v>1</c:v>
                </c:pt>
                <c:pt idx="269">
                  <c:v>1</c:v>
                </c:pt>
                <c:pt idx="270">
                  <c:v>1</c:v>
                </c:pt>
                <c:pt idx="271">
                  <c:v>1</c:v>
                </c:pt>
                <c:pt idx="272">
                  <c:v>1</c:v>
                </c:pt>
                <c:pt idx="273">
                  <c:v>1</c:v>
                </c:pt>
                <c:pt idx="274">
                  <c:v>1</c:v>
                </c:pt>
                <c:pt idx="275">
                  <c:v>0</c:v>
                </c:pt>
                <c:pt idx="276">
                  <c:v>0</c:v>
                </c:pt>
                <c:pt idx="277">
                  <c:v>1</c:v>
                </c:pt>
                <c:pt idx="278">
                  <c:v>0</c:v>
                </c:pt>
                <c:pt idx="279">
                  <c:v>1</c:v>
                </c:pt>
                <c:pt idx="280">
                  <c:v>1</c:v>
                </c:pt>
                <c:pt idx="281">
                  <c:v>1</c:v>
                </c:pt>
                <c:pt idx="282">
                  <c:v>1</c:v>
                </c:pt>
                <c:pt idx="283">
                  <c:v>1</c:v>
                </c:pt>
                <c:pt idx="284">
                  <c:v>1</c:v>
                </c:pt>
                <c:pt idx="285">
                  <c:v>1</c:v>
                </c:pt>
                <c:pt idx="286">
                  <c:v>1</c:v>
                </c:pt>
                <c:pt idx="287">
                  <c:v>0</c:v>
                </c:pt>
                <c:pt idx="288">
                  <c:v>0</c:v>
                </c:pt>
                <c:pt idx="289">
                  <c:v>0</c:v>
                </c:pt>
                <c:pt idx="290">
                  <c:v>1</c:v>
                </c:pt>
                <c:pt idx="291">
                  <c:v>0</c:v>
                </c:pt>
                <c:pt idx="292">
                  <c:v>1</c:v>
                </c:pt>
                <c:pt idx="293">
                  <c:v>1</c:v>
                </c:pt>
                <c:pt idx="294">
                  <c:v>0</c:v>
                </c:pt>
                <c:pt idx="295">
                  <c:v>1</c:v>
                </c:pt>
                <c:pt idx="296">
                  <c:v>0</c:v>
                </c:pt>
                <c:pt idx="297">
                  <c:v>0</c:v>
                </c:pt>
                <c:pt idx="298">
                  <c:v>1</c:v>
                </c:pt>
                <c:pt idx="299">
                  <c:v>1</c:v>
                </c:pt>
                <c:pt idx="300">
                  <c:v>1</c:v>
                </c:pt>
                <c:pt idx="301">
                  <c:v>2</c:v>
                </c:pt>
                <c:pt idx="302">
                  <c:v>0</c:v>
                </c:pt>
                <c:pt idx="303">
                  <c:v>0</c:v>
                </c:pt>
                <c:pt idx="304">
                  <c:v>1</c:v>
                </c:pt>
                <c:pt idx="305">
                  <c:v>1</c:v>
                </c:pt>
                <c:pt idx="306">
                  <c:v>1</c:v>
                </c:pt>
                <c:pt idx="307">
                  <c:v>1</c:v>
                </c:pt>
                <c:pt idx="308">
                  <c:v>1</c:v>
                </c:pt>
                <c:pt idx="309">
                  <c:v>0</c:v>
                </c:pt>
                <c:pt idx="310">
                  <c:v>0</c:v>
                </c:pt>
                <c:pt idx="311">
                  <c:v>1</c:v>
                </c:pt>
                <c:pt idx="312">
                  <c:v>1</c:v>
                </c:pt>
                <c:pt idx="313">
                  <c:v>1</c:v>
                </c:pt>
                <c:pt idx="314">
                  <c:v>1</c:v>
                </c:pt>
                <c:pt idx="315">
                  <c:v>0</c:v>
                </c:pt>
                <c:pt idx="316">
                  <c:v>1</c:v>
                </c:pt>
                <c:pt idx="317">
                  <c:v>0</c:v>
                </c:pt>
                <c:pt idx="318">
                  <c:v>1</c:v>
                </c:pt>
                <c:pt idx="319">
                  <c:v>1</c:v>
                </c:pt>
                <c:pt idx="320">
                  <c:v>1</c:v>
                </c:pt>
                <c:pt idx="321">
                  <c:v>1</c:v>
                </c:pt>
                <c:pt idx="322">
                  <c:v>1</c:v>
                </c:pt>
                <c:pt idx="323">
                  <c:v>1</c:v>
                </c:pt>
                <c:pt idx="324">
                  <c:v>0</c:v>
                </c:pt>
                <c:pt idx="325">
                  <c:v>1</c:v>
                </c:pt>
                <c:pt idx="326">
                  <c:v>1</c:v>
                </c:pt>
                <c:pt idx="327">
                  <c:v>1</c:v>
                </c:pt>
                <c:pt idx="328">
                  <c:v>1</c:v>
                </c:pt>
                <c:pt idx="329">
                  <c:v>1</c:v>
                </c:pt>
                <c:pt idx="330">
                  <c:v>0</c:v>
                </c:pt>
                <c:pt idx="331">
                  <c:v>0</c:v>
                </c:pt>
                <c:pt idx="332">
                  <c:v>1</c:v>
                </c:pt>
                <c:pt idx="333">
                  <c:v>1</c:v>
                </c:pt>
                <c:pt idx="334">
                  <c:v>1</c:v>
                </c:pt>
                <c:pt idx="335">
                  <c:v>1</c:v>
                </c:pt>
                <c:pt idx="336">
                  <c:v>1</c:v>
                </c:pt>
                <c:pt idx="337">
                  <c:v>0</c:v>
                </c:pt>
                <c:pt idx="338">
                  <c:v>0</c:v>
                </c:pt>
                <c:pt idx="339">
                  <c:v>1</c:v>
                </c:pt>
                <c:pt idx="340">
                  <c:v>1</c:v>
                </c:pt>
                <c:pt idx="341">
                  <c:v>1</c:v>
                </c:pt>
                <c:pt idx="342">
                  <c:v>1</c:v>
                </c:pt>
                <c:pt idx="343">
                  <c:v>1</c:v>
                </c:pt>
                <c:pt idx="344">
                  <c:v>0</c:v>
                </c:pt>
                <c:pt idx="345">
                  <c:v>0</c:v>
                </c:pt>
                <c:pt idx="346">
                  <c:v>1</c:v>
                </c:pt>
                <c:pt idx="347">
                  <c:v>1</c:v>
                </c:pt>
                <c:pt idx="348">
                  <c:v>1</c:v>
                </c:pt>
                <c:pt idx="349">
                  <c:v>1</c:v>
                </c:pt>
                <c:pt idx="350">
                  <c:v>1</c:v>
                </c:pt>
                <c:pt idx="351">
                  <c:v>0</c:v>
                </c:pt>
                <c:pt idx="352">
                  <c:v>0</c:v>
                </c:pt>
                <c:pt idx="353">
                  <c:v>1</c:v>
                </c:pt>
                <c:pt idx="354">
                  <c:v>1</c:v>
                </c:pt>
                <c:pt idx="355">
                  <c:v>1</c:v>
                </c:pt>
                <c:pt idx="356">
                  <c:v>1</c:v>
                </c:pt>
                <c:pt idx="357">
                  <c:v>1</c:v>
                </c:pt>
                <c:pt idx="358">
                  <c:v>1</c:v>
                </c:pt>
                <c:pt idx="359">
                  <c:v>0</c:v>
                </c:pt>
                <c:pt idx="360">
                  <c:v>1</c:v>
                </c:pt>
                <c:pt idx="361">
                  <c:v>1</c:v>
                </c:pt>
                <c:pt idx="362">
                  <c:v>1</c:v>
                </c:pt>
                <c:pt idx="363">
                  <c:v>1</c:v>
                </c:pt>
                <c:pt idx="364">
                  <c:v>1</c:v>
                </c:pt>
                <c:pt idx="365">
                  <c:v>0</c:v>
                </c:pt>
                <c:pt idx="366">
                  <c:v>0</c:v>
                </c:pt>
                <c:pt idx="367">
                  <c:v>1</c:v>
                </c:pt>
                <c:pt idx="368">
                  <c:v>1</c:v>
                </c:pt>
                <c:pt idx="369">
                  <c:v>1</c:v>
                </c:pt>
                <c:pt idx="370">
                  <c:v>1</c:v>
                </c:pt>
                <c:pt idx="371">
                  <c:v>0</c:v>
                </c:pt>
              </c:numCache>
            </c:numRef>
          </c:val>
          <c:smooth val="0"/>
          <c:extLst>
            <c:ext xmlns:c16="http://schemas.microsoft.com/office/drawing/2014/chart" uri="{C3380CC4-5D6E-409C-BE32-E72D297353CC}">
              <c16:uniqueId val="{00000000-A3D5-4AAF-97EF-9078E6808827}"/>
            </c:ext>
          </c:extLst>
        </c:ser>
        <c:dLbls>
          <c:showLegendKey val="0"/>
          <c:showVal val="0"/>
          <c:showCatName val="0"/>
          <c:showSerName val="0"/>
          <c:showPercent val="0"/>
          <c:showBubbleSize val="0"/>
        </c:dLbls>
        <c:smooth val="0"/>
        <c:axId val="319092392"/>
        <c:axId val="319092720"/>
      </c:lineChart>
      <c:dateAx>
        <c:axId val="319092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092720"/>
        <c:crosses val="autoZero"/>
        <c:auto val="1"/>
        <c:lblOffset val="100"/>
        <c:baseTimeUnit val="days"/>
      </c:dateAx>
      <c:valAx>
        <c:axId val="319092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092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vodafone_de</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1.0202815198845001</c:v>
                </c:pt>
                <c:pt idx="1">
                  <c:v>1.3315403366695</c:v>
                </c:pt>
                <c:pt idx="2">
                  <c:v>1.2618916581491999</c:v>
                </c:pt>
              </c:numCache>
            </c:numRef>
          </c:val>
          <c:extLst>
            <c:ext xmlns:c16="http://schemas.microsoft.com/office/drawing/2014/chart" uri="{C3380CC4-5D6E-409C-BE32-E72D297353CC}">
              <c16:uniqueId val="{00000000-02E9-448C-8C2A-4D3224DAF00C}"/>
            </c:ext>
          </c:extLst>
        </c:ser>
        <c:dLbls>
          <c:showLegendKey val="0"/>
          <c:showVal val="0"/>
          <c:showCatName val="0"/>
          <c:showSerName val="0"/>
          <c:showPercent val="0"/>
          <c:showBubbleSize val="0"/>
        </c:dLbls>
        <c:gapWidth val="219"/>
        <c:overlap val="-27"/>
        <c:axId val="179903336"/>
        <c:axId val="179899400"/>
      </c:barChart>
      <c:catAx>
        <c:axId val="179903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899400"/>
        <c:crosses val="autoZero"/>
        <c:auto val="1"/>
        <c:lblAlgn val="ctr"/>
        <c:lblOffset val="100"/>
        <c:noMultiLvlLbl val="0"/>
      </c:catAx>
      <c:valAx>
        <c:axId val="179899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903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vodafone_de</c:v>
                </c:pt>
              </c:strCache>
            </c:strRef>
          </c:cat>
          <c:val>
            <c:numRef>
              <c:f>Sheet1!$B$2</c:f>
              <c:numCache>
                <c:formatCode>General</c:formatCode>
                <c:ptCount val="1"/>
                <c:pt idx="0">
                  <c:v>2</c:v>
                </c:pt>
              </c:numCache>
            </c:numRef>
          </c:val>
          <c:extLst>
            <c:ext xmlns:c16="http://schemas.microsoft.com/office/drawing/2014/chart" uri="{C3380CC4-5D6E-409C-BE32-E72D297353CC}">
              <c16:uniqueId val="{00000000-EA16-4721-B786-3DFBFE6DF3E0}"/>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vodafone_de</c:v>
                </c:pt>
              </c:strCache>
            </c:strRef>
          </c:cat>
          <c:val>
            <c:numRef>
              <c:f>Sheet1!$C$2</c:f>
              <c:numCache>
                <c:formatCode>General</c:formatCode>
                <c:ptCount val="1"/>
                <c:pt idx="0">
                  <c:v>236</c:v>
                </c:pt>
              </c:numCache>
            </c:numRef>
          </c:val>
          <c:extLst>
            <c:ext xmlns:c16="http://schemas.microsoft.com/office/drawing/2014/chart" uri="{C3380CC4-5D6E-409C-BE32-E72D297353CC}">
              <c16:uniqueId val="{00000001-EA16-4721-B786-3DFBFE6DF3E0}"/>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vodafone_de</c:v>
                </c:pt>
              </c:strCache>
            </c:strRef>
          </c:cat>
          <c:val>
            <c:numRef>
              <c:f>Sheet1!$D$2</c:f>
              <c:numCache>
                <c:formatCode>General</c:formatCode>
                <c:ptCount val="1"/>
                <c:pt idx="0">
                  <c:v>1</c:v>
                </c:pt>
              </c:numCache>
            </c:numRef>
          </c:val>
          <c:extLst>
            <c:ext xmlns:c16="http://schemas.microsoft.com/office/drawing/2014/chart" uri="{C3380CC4-5D6E-409C-BE32-E72D297353CC}">
              <c16:uniqueId val="{00000002-EA16-4721-B786-3DFBFE6DF3E0}"/>
            </c:ext>
          </c:extLst>
        </c:ser>
        <c:dLbls>
          <c:showLegendKey val="0"/>
          <c:showVal val="0"/>
          <c:showCatName val="0"/>
          <c:showSerName val="0"/>
          <c:showPercent val="0"/>
          <c:showBubbleSize val="0"/>
        </c:dLbls>
        <c:gapWidth val="150"/>
        <c:overlap val="100"/>
        <c:axId val="179901040"/>
        <c:axId val="179902024"/>
      </c:barChart>
      <c:catAx>
        <c:axId val="179901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902024"/>
        <c:crosses val="autoZero"/>
        <c:auto val="1"/>
        <c:lblAlgn val="ctr"/>
        <c:lblOffset val="100"/>
        <c:noMultiLvlLbl val="0"/>
      </c:catAx>
      <c:valAx>
        <c:axId val="1799020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901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2F338-3BFC-4441-9B8E-DA0545E07934}"/>
              </a:ext>
            </a:extLst>
          </p:cNvPr>
          <p:cNvSpPr>
            <a:spLocks noGrp="1"/>
          </p:cNvSpPr>
          <p:nvPr>
            <p:ph type="ctrTitle"/>
          </p:nvPr>
        </p:nvSpPr>
        <p:spPr/>
        <p:txBody>
          <a:bodyPr/>
          <a:lstStyle/>
          <a:p>
            <a:r>
              <a:rPr lang="en-US"/>
              <a:t>IG Jahresanalyse</a:t>
            </a:r>
          </a:p>
        </p:txBody>
      </p:sp>
      <p:sp>
        <p:nvSpPr>
          <p:cNvPr id="3" name="Subtitle 2">
            <a:extLst>
              <a:ext uri="{FF2B5EF4-FFF2-40B4-BE49-F238E27FC236}">
                <a16:creationId xmlns:a16="http://schemas.microsoft.com/office/drawing/2014/main" id="{24652028-1404-43CA-810A-88EFF04AB9B0}"/>
              </a:ext>
            </a:extLst>
          </p:cNvPr>
          <p:cNvSpPr>
            <a:spLocks noGrp="1"/>
          </p:cNvSpPr>
          <p:nvPr>
            <p:ph type="subTitle" idx="1"/>
          </p:nvPr>
        </p:nvSpPr>
        <p:spPr/>
        <p:txBody>
          <a:bodyPr/>
          <a:lstStyle/>
          <a:p>
            <a:r>
              <a:rPr lang="en-US"/>
              <a:t>Convidera GmbH</a:t>
            </a:r>
          </a:p>
        </p:txBody>
      </p:sp>
    </p:spTree>
    <p:extLst>
      <p:ext uri="{BB962C8B-B14F-4D97-AF65-F5344CB8AC3E}">
        <p14:creationId xmlns:p14="http://schemas.microsoft.com/office/powerpoint/2010/main" val="32942360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41056-E630-4777-A7AC-8D01E1FF2369}"/>
              </a:ext>
            </a:extLst>
          </p:cNvPr>
          <p:cNvSpPr>
            <a:spLocks noGrp="1"/>
          </p:cNvSpPr>
          <p:nvPr>
            <p:ph type="title"/>
          </p:nvPr>
        </p:nvSpPr>
        <p:spPr/>
        <p:txBody>
          <a:bodyPr/>
          <a:lstStyle/>
          <a:p>
            <a:r>
              <a:rPr lang="en-US"/>
              <a:t>Instagram Reach | vodafone_de</a:t>
            </a:r>
          </a:p>
        </p:txBody>
      </p:sp>
      <p:graphicFrame>
        <p:nvGraphicFramePr>
          <p:cNvPr id="6" name="Chart Placeholder 5">
            <a:extLst>
              <a:ext uri="{FF2B5EF4-FFF2-40B4-BE49-F238E27FC236}">
                <a16:creationId xmlns:a16="http://schemas.microsoft.com/office/drawing/2014/main" id="{FDBB285F-FB94-4789-93C5-1736E206FB10}"/>
              </a:ext>
            </a:extLst>
          </p:cNvPr>
          <p:cNvGraphicFramePr>
            <a:graphicFrameLocks noGrp="1"/>
          </p:cNvGraphicFramePr>
          <p:nvPr>
            <p:ph type="chart" sz="quarter" idx="13"/>
            <p:extLst>
              <p:ext uri="{D42A27DB-BD31-4B8C-83A1-F6EECF244321}">
                <p14:modId xmlns:p14="http://schemas.microsoft.com/office/powerpoint/2010/main" val="6834010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14F101-9A02-4CA8-8207-CC7DFF2B5F0C}"/>
              </a:ext>
            </a:extLst>
          </p:cNvPr>
          <p:cNvSpPr>
            <a:spLocks noGrp="1"/>
          </p:cNvSpPr>
          <p:nvPr>
            <p:ph type="body" sz="quarter" idx="14"/>
          </p:nvPr>
        </p:nvSpPr>
        <p:spPr/>
        <p:txBody>
          <a:bodyPr/>
          <a:lstStyle/>
          <a:p>
            <a:r>
              <a:rPr lang="en-US"/>
              <a:t>12/01/2017 - 12/07/2018</a:t>
            </a:r>
          </a:p>
        </p:txBody>
      </p:sp>
      <p:sp>
        <p:nvSpPr>
          <p:cNvPr id="5" name="Footer Placeholder 4">
            <a:extLst>
              <a:ext uri="{FF2B5EF4-FFF2-40B4-BE49-F238E27FC236}">
                <a16:creationId xmlns:a16="http://schemas.microsoft.com/office/drawing/2014/main" id="{09AF5F74-4E0F-410C-B080-07CEFBB0E7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5547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30D97-B0DC-4B8E-8AB0-477BB912B560}"/>
              </a:ext>
            </a:extLst>
          </p:cNvPr>
          <p:cNvSpPr>
            <a:spLocks noGrp="1"/>
          </p:cNvSpPr>
          <p:nvPr>
            <p:ph type="title"/>
          </p:nvPr>
        </p:nvSpPr>
        <p:spPr/>
        <p:txBody>
          <a:bodyPr/>
          <a:lstStyle/>
          <a:p>
            <a:r>
              <a:rPr lang="en-US"/>
              <a:t>Instagram Interaction Rate | vodafone_de</a:t>
            </a:r>
          </a:p>
        </p:txBody>
      </p:sp>
      <p:graphicFrame>
        <p:nvGraphicFramePr>
          <p:cNvPr id="6" name="Chart Placeholder 5">
            <a:extLst>
              <a:ext uri="{FF2B5EF4-FFF2-40B4-BE49-F238E27FC236}">
                <a16:creationId xmlns:a16="http://schemas.microsoft.com/office/drawing/2014/main" id="{53BFB32E-B5BA-4D4A-B85C-461FA8942D35}"/>
              </a:ext>
            </a:extLst>
          </p:cNvPr>
          <p:cNvGraphicFramePr>
            <a:graphicFrameLocks noGrp="1"/>
          </p:cNvGraphicFramePr>
          <p:nvPr>
            <p:ph type="chart" sz="quarter" idx="13"/>
            <p:extLst>
              <p:ext uri="{D42A27DB-BD31-4B8C-83A1-F6EECF244321}">
                <p14:modId xmlns:p14="http://schemas.microsoft.com/office/powerpoint/2010/main" val="18440540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743652-AD96-44A5-80ED-36F2D341B38B}"/>
              </a:ext>
            </a:extLst>
          </p:cNvPr>
          <p:cNvSpPr>
            <a:spLocks noGrp="1"/>
          </p:cNvSpPr>
          <p:nvPr>
            <p:ph type="body" sz="quarter" idx="14"/>
          </p:nvPr>
        </p:nvSpPr>
        <p:spPr/>
        <p:txBody>
          <a:bodyPr/>
          <a:lstStyle/>
          <a:p>
            <a:r>
              <a:rPr lang="en-US"/>
              <a:t>12/01/2017 - 12/07/2018</a:t>
            </a:r>
          </a:p>
        </p:txBody>
      </p:sp>
      <p:sp>
        <p:nvSpPr>
          <p:cNvPr id="5" name="Footer Placeholder 4">
            <a:extLst>
              <a:ext uri="{FF2B5EF4-FFF2-40B4-BE49-F238E27FC236}">
                <a16:creationId xmlns:a16="http://schemas.microsoft.com/office/drawing/2014/main" id="{968DCD38-4E8D-49E4-A6C4-B970A78121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0859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7802F-442C-4A5D-9EF3-D1D65D2CE201}"/>
              </a:ext>
            </a:extLst>
          </p:cNvPr>
          <p:cNvSpPr>
            <a:spLocks noGrp="1"/>
          </p:cNvSpPr>
          <p:nvPr>
            <p:ph type="title"/>
          </p:nvPr>
        </p:nvSpPr>
        <p:spPr/>
        <p:txBody>
          <a:bodyPr/>
          <a:lstStyle/>
          <a:p>
            <a:r>
              <a:rPr lang="en-US"/>
              <a:t>Instagram Posts | vodafone_de</a:t>
            </a:r>
          </a:p>
        </p:txBody>
      </p:sp>
      <p:graphicFrame>
        <p:nvGraphicFramePr>
          <p:cNvPr id="6" name="Chart Placeholder 5">
            <a:extLst>
              <a:ext uri="{FF2B5EF4-FFF2-40B4-BE49-F238E27FC236}">
                <a16:creationId xmlns:a16="http://schemas.microsoft.com/office/drawing/2014/main" id="{EC4FBFDB-6B74-4BEA-A6B5-FB24450E4DDE}"/>
              </a:ext>
            </a:extLst>
          </p:cNvPr>
          <p:cNvGraphicFramePr>
            <a:graphicFrameLocks noGrp="1"/>
          </p:cNvGraphicFramePr>
          <p:nvPr>
            <p:ph type="chart" sz="quarter" idx="13"/>
            <p:extLst>
              <p:ext uri="{D42A27DB-BD31-4B8C-83A1-F6EECF244321}">
                <p14:modId xmlns:p14="http://schemas.microsoft.com/office/powerpoint/2010/main" val="1478651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566CF1-3AFB-4170-B167-64A9554F8029}"/>
              </a:ext>
            </a:extLst>
          </p:cNvPr>
          <p:cNvSpPr>
            <a:spLocks noGrp="1"/>
          </p:cNvSpPr>
          <p:nvPr>
            <p:ph type="body" sz="quarter" idx="14"/>
          </p:nvPr>
        </p:nvSpPr>
        <p:spPr/>
        <p:txBody>
          <a:bodyPr/>
          <a:lstStyle/>
          <a:p>
            <a:r>
              <a:rPr lang="en-US"/>
              <a:t>12/01/2017 - 12/07/2018</a:t>
            </a:r>
          </a:p>
        </p:txBody>
      </p:sp>
      <p:sp>
        <p:nvSpPr>
          <p:cNvPr id="5" name="Footer Placeholder 4">
            <a:extLst>
              <a:ext uri="{FF2B5EF4-FFF2-40B4-BE49-F238E27FC236}">
                <a16:creationId xmlns:a16="http://schemas.microsoft.com/office/drawing/2014/main" id="{15184D98-9525-4D85-B749-FD32E06E7B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8658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F8BBF-8179-4279-AAB1-E2832EFD2EC4}"/>
              </a:ext>
            </a:extLst>
          </p:cNvPr>
          <p:cNvSpPr>
            <a:spLocks noGrp="1"/>
          </p:cNvSpPr>
          <p:nvPr>
            <p:ph type="title"/>
          </p:nvPr>
        </p:nvSpPr>
        <p:spPr/>
        <p:txBody>
          <a:bodyPr/>
          <a:lstStyle/>
          <a:p>
            <a:r>
              <a:rPr lang="en-US"/>
              <a:t>Instagram Interaction Rate By Post Type | vodafone_de</a:t>
            </a:r>
          </a:p>
        </p:txBody>
      </p:sp>
      <p:graphicFrame>
        <p:nvGraphicFramePr>
          <p:cNvPr id="6" name="Chart Placeholder 5">
            <a:extLst>
              <a:ext uri="{FF2B5EF4-FFF2-40B4-BE49-F238E27FC236}">
                <a16:creationId xmlns:a16="http://schemas.microsoft.com/office/drawing/2014/main" id="{38446558-7BF7-4730-BE16-14D13BA08896}"/>
              </a:ext>
            </a:extLst>
          </p:cNvPr>
          <p:cNvGraphicFramePr>
            <a:graphicFrameLocks noGrp="1"/>
          </p:cNvGraphicFramePr>
          <p:nvPr>
            <p:ph type="chart" sz="quarter" idx="13"/>
            <p:extLst>
              <p:ext uri="{D42A27DB-BD31-4B8C-83A1-F6EECF244321}">
                <p14:modId xmlns:p14="http://schemas.microsoft.com/office/powerpoint/2010/main" val="5068108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A25C03-1B49-44AA-8F27-DBD2780ACA68}"/>
              </a:ext>
            </a:extLst>
          </p:cNvPr>
          <p:cNvSpPr>
            <a:spLocks noGrp="1"/>
          </p:cNvSpPr>
          <p:nvPr>
            <p:ph type="body" sz="quarter" idx="14"/>
          </p:nvPr>
        </p:nvSpPr>
        <p:spPr/>
        <p:txBody>
          <a:bodyPr/>
          <a:lstStyle/>
          <a:p>
            <a:r>
              <a:rPr lang="en-US"/>
              <a:t>12/01/2017 - 12/07/2018</a:t>
            </a:r>
          </a:p>
        </p:txBody>
      </p:sp>
      <p:sp>
        <p:nvSpPr>
          <p:cNvPr id="5" name="Footer Placeholder 4">
            <a:extLst>
              <a:ext uri="{FF2B5EF4-FFF2-40B4-BE49-F238E27FC236}">
                <a16:creationId xmlns:a16="http://schemas.microsoft.com/office/drawing/2014/main" id="{9F2F85C5-A12D-41AD-8D80-6FF089F0A7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4519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C0D08-B649-4DEE-81BF-B08543AF4550}"/>
              </a:ext>
            </a:extLst>
          </p:cNvPr>
          <p:cNvSpPr>
            <a:spLocks noGrp="1"/>
          </p:cNvSpPr>
          <p:nvPr>
            <p:ph type="title"/>
          </p:nvPr>
        </p:nvSpPr>
        <p:spPr/>
        <p:txBody>
          <a:bodyPr/>
          <a:lstStyle/>
          <a:p>
            <a:r>
              <a:rPr lang="en-US"/>
              <a:t>Instagram Posts Type Distribution Per Profile | vodafone_de</a:t>
            </a:r>
          </a:p>
        </p:txBody>
      </p:sp>
      <p:graphicFrame>
        <p:nvGraphicFramePr>
          <p:cNvPr id="6" name="Chart Placeholder 5">
            <a:extLst>
              <a:ext uri="{FF2B5EF4-FFF2-40B4-BE49-F238E27FC236}">
                <a16:creationId xmlns:a16="http://schemas.microsoft.com/office/drawing/2014/main" id="{05C7487C-DB33-4D97-9C95-508B0F1400DF}"/>
              </a:ext>
            </a:extLst>
          </p:cNvPr>
          <p:cNvGraphicFramePr>
            <a:graphicFrameLocks noGrp="1"/>
          </p:cNvGraphicFramePr>
          <p:nvPr>
            <p:ph type="chart" sz="quarter" idx="13"/>
            <p:extLst>
              <p:ext uri="{D42A27DB-BD31-4B8C-83A1-F6EECF244321}">
                <p14:modId xmlns:p14="http://schemas.microsoft.com/office/powerpoint/2010/main" val="1029058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388682-C1A2-4A82-AE18-2C17904149E8}"/>
              </a:ext>
            </a:extLst>
          </p:cNvPr>
          <p:cNvSpPr>
            <a:spLocks noGrp="1"/>
          </p:cNvSpPr>
          <p:nvPr>
            <p:ph type="body" sz="quarter" idx="14"/>
          </p:nvPr>
        </p:nvSpPr>
        <p:spPr/>
        <p:txBody>
          <a:bodyPr/>
          <a:lstStyle/>
          <a:p>
            <a:r>
              <a:rPr lang="en-US"/>
              <a:t>12/01/2017 - 12/07/2018</a:t>
            </a:r>
          </a:p>
        </p:txBody>
      </p:sp>
      <p:sp>
        <p:nvSpPr>
          <p:cNvPr id="5" name="Footer Placeholder 4">
            <a:extLst>
              <a:ext uri="{FF2B5EF4-FFF2-40B4-BE49-F238E27FC236}">
                <a16:creationId xmlns:a16="http://schemas.microsoft.com/office/drawing/2014/main" id="{A8090E86-173F-431F-8DDC-8A71C58A8A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02084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E03-9CC5-4F9C-8B1E-DC8E737A55F1}"/>
              </a:ext>
            </a:extLst>
          </p:cNvPr>
          <p:cNvSpPr>
            <a:spLocks noGrp="1"/>
          </p:cNvSpPr>
          <p:nvPr>
            <p:ph type="title"/>
          </p:nvPr>
        </p:nvSpPr>
        <p:spPr/>
        <p:txBody>
          <a:bodyPr/>
          <a:lstStyle/>
          <a:p>
            <a:r>
              <a:rPr lang="en-US"/>
              <a:t>Instagram Hashtag Detection | vodafone_de - 1 of 3</a:t>
            </a:r>
          </a:p>
        </p:txBody>
      </p:sp>
      <p:graphicFrame>
        <p:nvGraphicFramePr>
          <p:cNvPr id="5" name="Table Placeholder 4">
            <a:extLst>
              <a:ext uri="{FF2B5EF4-FFF2-40B4-BE49-F238E27FC236}">
                <a16:creationId xmlns:a16="http://schemas.microsoft.com/office/drawing/2014/main" id="{5892FA47-0945-425D-9798-6862937DD344}"/>
              </a:ext>
            </a:extLst>
          </p:cNvPr>
          <p:cNvGraphicFramePr>
            <a:graphicFrameLocks noGrp="1"/>
          </p:cNvGraphicFramePr>
          <p:nvPr>
            <p:ph type="tbl" sz="quarter" idx="13"/>
            <p:extLst>
              <p:ext uri="{D42A27DB-BD31-4B8C-83A1-F6EECF244321}">
                <p14:modId xmlns:p14="http://schemas.microsoft.com/office/powerpoint/2010/main" val="3020550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81552680"/>
                    </a:ext>
                  </a:extLst>
                </a:gridCol>
                <a:gridCol w="1481328">
                  <a:extLst>
                    <a:ext uri="{9D8B030D-6E8A-4147-A177-3AD203B41FA5}">
                      <a16:colId xmlns:a16="http://schemas.microsoft.com/office/drawing/2014/main" val="1152874428"/>
                    </a:ext>
                  </a:extLst>
                </a:gridCol>
                <a:gridCol w="1481328">
                  <a:extLst>
                    <a:ext uri="{9D8B030D-6E8A-4147-A177-3AD203B41FA5}">
                      <a16:colId xmlns:a16="http://schemas.microsoft.com/office/drawing/2014/main" val="2222046040"/>
                    </a:ext>
                  </a:extLst>
                </a:gridCol>
                <a:gridCol w="1481328">
                  <a:extLst>
                    <a:ext uri="{9D8B030D-6E8A-4147-A177-3AD203B41FA5}">
                      <a16:colId xmlns:a16="http://schemas.microsoft.com/office/drawing/2014/main" val="2171313232"/>
                    </a:ext>
                  </a:extLst>
                </a:gridCol>
                <a:gridCol w="1481328">
                  <a:extLst>
                    <a:ext uri="{9D8B030D-6E8A-4147-A177-3AD203B41FA5}">
                      <a16:colId xmlns:a16="http://schemas.microsoft.com/office/drawing/2014/main" val="1074690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370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#TheFutureIsExciting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322.19396551724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51.181034482759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373.375</a:t>
                      </a:r>
                    </a:p>
                  </a:txBody>
                  <a:tcPr/>
                </a:tc>
                <a:extLst>
                  <a:ext uri="{0D108BD9-81ED-4DB2-BD59-A6C34878D82A}">
                    <a16:rowId xmlns:a16="http://schemas.microsoft.com/office/drawing/2014/main" val="1010094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322.40350877193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51.868421052632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374.27192982456</a:t>
                      </a:r>
                    </a:p>
                  </a:txBody>
                  <a:tcPr/>
                </a:tc>
                <a:extLst>
                  <a:ext uri="{0D108BD9-81ED-4DB2-BD59-A6C34878D82A}">
                    <a16:rowId xmlns:a16="http://schemas.microsoft.com/office/drawing/2014/main" val="2009423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#Vodafone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324.68161434978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52.85201793722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377.533632287</a:t>
                      </a:r>
                    </a:p>
                  </a:txBody>
                  <a:tcPr/>
                </a:tc>
                <a:extLst>
                  <a:ext uri="{0D108BD9-81ED-4DB2-BD59-A6C34878D82A}">
                    <a16:rowId xmlns:a16="http://schemas.microsoft.com/office/drawing/2014/main" val="1978257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#Bits18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1226.6666666667</a:t>
                      </a:r>
                    </a:p>
                  </a:txBody>
                  <a:tcPr/>
                </a:tc>
                <a:extLst>
                  <a:ext uri="{0D108BD9-81ED-4DB2-BD59-A6C34878D82A}">
                    <a16:rowId xmlns:a16="http://schemas.microsoft.com/office/drawing/2014/main" val="2301581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#Vodafoneuplift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extLst>
                  <a:ext uri="{0D108BD9-81ED-4DB2-BD59-A6C34878D82A}">
                    <a16:rowId xmlns:a16="http://schemas.microsoft.com/office/drawing/2014/main" val="1272244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#VodafoneUplift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a:t>
                      </a:r>
                    </a:p>
                  </a:txBody>
                  <a:tcPr/>
                </a:tc>
                <a:extLst>
                  <a:ext uri="{0D108BD9-81ED-4DB2-BD59-A6C34878D82A}">
                    <a16:rowId xmlns:a16="http://schemas.microsoft.com/office/drawing/2014/main" val="509641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#Samsung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317.25</a:t>
                      </a:r>
                    </a:p>
                  </a:txBody>
                  <a:tcPr/>
                </a:tc>
                <a:extLst>
                  <a:ext uri="{0D108BD9-81ED-4DB2-BD59-A6C34878D82A}">
                    <a16:rowId xmlns:a16="http://schemas.microsoft.com/office/drawing/2014/main" val="1762542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#GalaxyA7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extLst>
                  <a:ext uri="{0D108BD9-81ED-4DB2-BD59-A6C34878D82A}">
                    <a16:rowId xmlns:a16="http://schemas.microsoft.com/office/drawing/2014/main" val="2994428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#TripleKamera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extLst>
                  <a:ext uri="{0D108BD9-81ED-4DB2-BD59-A6C34878D82A}">
                    <a16:rowId xmlns:a16="http://schemas.microsoft.com/office/drawing/2014/main" val="3501572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#Huawei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extLst>
                  <a:ext uri="{0D108BD9-81ED-4DB2-BD59-A6C34878D82A}">
                    <a16:rowId xmlns:a16="http://schemas.microsoft.com/office/drawing/2014/main" val="713273466"/>
                  </a:ext>
                </a:extLst>
              </a:tr>
            </a:tbl>
          </a:graphicData>
        </a:graphic>
      </p:graphicFrame>
      <p:sp>
        <p:nvSpPr>
          <p:cNvPr id="4" name="Text Placeholder 3">
            <a:extLst>
              <a:ext uri="{FF2B5EF4-FFF2-40B4-BE49-F238E27FC236}">
                <a16:creationId xmlns:a16="http://schemas.microsoft.com/office/drawing/2014/main" id="{F576881C-AC37-460B-8BF1-0F5E63CC2C7B}"/>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28707218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6D718-B5CF-47B0-A661-BD68704215BE}"/>
              </a:ext>
            </a:extLst>
          </p:cNvPr>
          <p:cNvSpPr>
            <a:spLocks noGrp="1"/>
          </p:cNvSpPr>
          <p:nvPr>
            <p:ph type="title"/>
          </p:nvPr>
        </p:nvSpPr>
        <p:spPr/>
        <p:txBody>
          <a:bodyPr/>
          <a:lstStyle/>
          <a:p>
            <a:r>
              <a:rPr lang="en-US"/>
              <a:t>Instagram Hashtag Detection | vodafone_de - 2 of 3</a:t>
            </a:r>
          </a:p>
        </p:txBody>
      </p:sp>
      <p:graphicFrame>
        <p:nvGraphicFramePr>
          <p:cNvPr id="5" name="Table Placeholder 4">
            <a:extLst>
              <a:ext uri="{FF2B5EF4-FFF2-40B4-BE49-F238E27FC236}">
                <a16:creationId xmlns:a16="http://schemas.microsoft.com/office/drawing/2014/main" id="{0660DED7-EF06-4613-94C1-6D2617C76278}"/>
              </a:ext>
            </a:extLst>
          </p:cNvPr>
          <p:cNvGraphicFramePr>
            <a:graphicFrameLocks noGrp="1"/>
          </p:cNvGraphicFramePr>
          <p:nvPr>
            <p:ph type="tbl" sz="quarter" idx="13"/>
            <p:extLst>
              <p:ext uri="{D42A27DB-BD31-4B8C-83A1-F6EECF244321}">
                <p14:modId xmlns:p14="http://schemas.microsoft.com/office/powerpoint/2010/main" val="603951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8468999"/>
                    </a:ext>
                  </a:extLst>
                </a:gridCol>
                <a:gridCol w="1481328">
                  <a:extLst>
                    <a:ext uri="{9D8B030D-6E8A-4147-A177-3AD203B41FA5}">
                      <a16:colId xmlns:a16="http://schemas.microsoft.com/office/drawing/2014/main" val="185767768"/>
                    </a:ext>
                  </a:extLst>
                </a:gridCol>
                <a:gridCol w="1481328">
                  <a:extLst>
                    <a:ext uri="{9D8B030D-6E8A-4147-A177-3AD203B41FA5}">
                      <a16:colId xmlns:a16="http://schemas.microsoft.com/office/drawing/2014/main" val="719062198"/>
                    </a:ext>
                  </a:extLst>
                </a:gridCol>
                <a:gridCol w="1481328">
                  <a:extLst>
                    <a:ext uri="{9D8B030D-6E8A-4147-A177-3AD203B41FA5}">
                      <a16:colId xmlns:a16="http://schemas.microsoft.com/office/drawing/2014/main" val="793687674"/>
                    </a:ext>
                  </a:extLst>
                </a:gridCol>
                <a:gridCol w="1481328">
                  <a:extLst>
                    <a:ext uri="{9D8B030D-6E8A-4147-A177-3AD203B41FA5}">
                      <a16:colId xmlns:a16="http://schemas.microsoft.com/office/drawing/2014/main" val="3352612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378405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#P20Pro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271.5</a:t>
                      </a:r>
                    </a:p>
                  </a:txBody>
                  <a:tcPr/>
                </a:tc>
                <a:extLst>
                  <a:ext uri="{0D108BD9-81ED-4DB2-BD59-A6C34878D82A}">
                    <a16:rowId xmlns:a16="http://schemas.microsoft.com/office/drawing/2014/main" val="1226876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#Smartphone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296.17045454545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325.29545454545</a:t>
                      </a:r>
                    </a:p>
                  </a:txBody>
                  <a:tcPr/>
                </a:tc>
                <a:extLst>
                  <a:ext uri="{0D108BD9-81ED-4DB2-BD59-A6C34878D82A}">
                    <a16:rowId xmlns:a16="http://schemas.microsoft.com/office/drawing/2014/main" val="4219722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288.33333333333</a:t>
                      </a:r>
                    </a:p>
                  </a:txBody>
                  <a:tcPr/>
                </a:tc>
                <a:extLst>
                  <a:ext uri="{0D108BD9-81ED-4DB2-BD59-A6C34878D82A}">
                    <a16:rowId xmlns:a16="http://schemas.microsoft.com/office/drawing/2014/main" val="2393254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#Weitwinkel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extLst>
                  <a:ext uri="{0D108BD9-81ED-4DB2-BD59-A6C34878D82A}">
                    <a16:rowId xmlns:a16="http://schemas.microsoft.com/office/drawing/2014/main" val="2347314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#Technologie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320.29487179487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16.602564102564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336.89743589744</a:t>
                      </a:r>
                    </a:p>
                  </a:txBody>
                  <a:tcPr/>
                </a:tc>
                <a:extLst>
                  <a:ext uri="{0D108BD9-81ED-4DB2-BD59-A6C34878D82A}">
                    <a16:rowId xmlns:a16="http://schemas.microsoft.com/office/drawing/2014/main" val="2205285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extLst>
                  <a:ext uri="{0D108BD9-81ED-4DB2-BD59-A6C34878D82A}">
                    <a16:rowId xmlns:a16="http://schemas.microsoft.com/office/drawing/2014/main" val="1715159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#Offensive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extLst>
                  <a:ext uri="{0D108BD9-81ED-4DB2-BD59-A6C34878D82A}">
                    <a16:rowId xmlns:a16="http://schemas.microsoft.com/office/drawing/2014/main" val="173430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#GigaNetz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417.66666666667</a:t>
                      </a:r>
                    </a:p>
                  </a:txBody>
                  <a:tcPr/>
                </a:tc>
                <a:extLst>
                  <a:ext uri="{0D108BD9-81ED-4DB2-BD59-A6C34878D82A}">
                    <a16:rowId xmlns:a16="http://schemas.microsoft.com/office/drawing/2014/main" val="2030301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#Gigabit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316.33333333333</a:t>
                      </a:r>
                    </a:p>
                  </a:txBody>
                  <a:tcPr/>
                </a:tc>
                <a:extLst>
                  <a:ext uri="{0D108BD9-81ED-4DB2-BD59-A6C34878D82A}">
                    <a16:rowId xmlns:a16="http://schemas.microsoft.com/office/drawing/2014/main" val="3433687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14.018518518519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308.46296296296</a:t>
                      </a:r>
                    </a:p>
                  </a:txBody>
                  <a:tcPr/>
                </a:tc>
                <a:extLst>
                  <a:ext uri="{0D108BD9-81ED-4DB2-BD59-A6C34878D82A}">
                    <a16:rowId xmlns:a16="http://schemas.microsoft.com/office/drawing/2014/main" val="3924975380"/>
                  </a:ext>
                </a:extLst>
              </a:tr>
            </a:tbl>
          </a:graphicData>
        </a:graphic>
      </p:graphicFrame>
      <p:sp>
        <p:nvSpPr>
          <p:cNvPr id="4" name="Text Placeholder 3">
            <a:extLst>
              <a:ext uri="{FF2B5EF4-FFF2-40B4-BE49-F238E27FC236}">
                <a16:creationId xmlns:a16="http://schemas.microsoft.com/office/drawing/2014/main" id="{A1BF19C5-2E41-4310-AFBB-1C80967399B7}"/>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2780000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1309F-42DC-42C3-AEAD-295A8903959F}"/>
              </a:ext>
            </a:extLst>
          </p:cNvPr>
          <p:cNvSpPr>
            <a:spLocks noGrp="1"/>
          </p:cNvSpPr>
          <p:nvPr>
            <p:ph type="title"/>
          </p:nvPr>
        </p:nvSpPr>
        <p:spPr/>
        <p:txBody>
          <a:bodyPr/>
          <a:lstStyle/>
          <a:p>
            <a:r>
              <a:rPr lang="en-US"/>
              <a:t>Instagram Hashtag Detection | vodafone_de - 3 of 3</a:t>
            </a:r>
          </a:p>
        </p:txBody>
      </p:sp>
      <p:graphicFrame>
        <p:nvGraphicFramePr>
          <p:cNvPr id="5" name="Table Placeholder 4">
            <a:extLst>
              <a:ext uri="{FF2B5EF4-FFF2-40B4-BE49-F238E27FC236}">
                <a16:creationId xmlns:a16="http://schemas.microsoft.com/office/drawing/2014/main" id="{98A101CC-17C9-4514-8489-5F5783440A7B}"/>
              </a:ext>
            </a:extLst>
          </p:cNvPr>
          <p:cNvGraphicFramePr>
            <a:graphicFrameLocks noGrp="1"/>
          </p:cNvGraphicFramePr>
          <p:nvPr>
            <p:ph type="tbl" sz="quarter" idx="13"/>
            <p:extLst>
              <p:ext uri="{D42A27DB-BD31-4B8C-83A1-F6EECF244321}">
                <p14:modId xmlns:p14="http://schemas.microsoft.com/office/powerpoint/2010/main" val="42116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94898964"/>
                    </a:ext>
                  </a:extLst>
                </a:gridCol>
                <a:gridCol w="1481328">
                  <a:extLst>
                    <a:ext uri="{9D8B030D-6E8A-4147-A177-3AD203B41FA5}">
                      <a16:colId xmlns:a16="http://schemas.microsoft.com/office/drawing/2014/main" val="894417756"/>
                    </a:ext>
                  </a:extLst>
                </a:gridCol>
                <a:gridCol w="1481328">
                  <a:extLst>
                    <a:ext uri="{9D8B030D-6E8A-4147-A177-3AD203B41FA5}">
                      <a16:colId xmlns:a16="http://schemas.microsoft.com/office/drawing/2014/main" val="2369264954"/>
                    </a:ext>
                  </a:extLst>
                </a:gridCol>
                <a:gridCol w="1481328">
                  <a:extLst>
                    <a:ext uri="{9D8B030D-6E8A-4147-A177-3AD203B41FA5}">
                      <a16:colId xmlns:a16="http://schemas.microsoft.com/office/drawing/2014/main" val="1940452502"/>
                    </a:ext>
                  </a:extLst>
                </a:gridCol>
                <a:gridCol w="1481328">
                  <a:extLst>
                    <a:ext uri="{9D8B030D-6E8A-4147-A177-3AD203B41FA5}">
                      <a16:colId xmlns:a16="http://schemas.microsoft.com/office/drawing/2014/main" val="590701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038369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#Highspeed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349.14285714286</a:t>
                      </a:r>
                    </a:p>
                  </a:txBody>
                  <a:tcPr/>
                </a:tc>
                <a:extLst>
                  <a:ext uri="{0D108BD9-81ED-4DB2-BD59-A6C34878D82A}">
                    <a16:rowId xmlns:a16="http://schemas.microsoft.com/office/drawing/2014/main" val="57466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#DigitalFuture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291.46666666667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305.9</a:t>
                      </a:r>
                    </a:p>
                  </a:txBody>
                  <a:tcPr/>
                </a:tc>
                <a:extLst>
                  <a:ext uri="{0D108BD9-81ED-4DB2-BD59-A6C34878D82A}">
                    <a16:rowId xmlns:a16="http://schemas.microsoft.com/office/drawing/2014/main" val="2359804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#iOS12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extLst>
                  <a:ext uri="{0D108BD9-81ED-4DB2-BD59-A6C34878D82A}">
                    <a16:rowId xmlns:a16="http://schemas.microsoft.com/office/drawing/2014/main" val="1171263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#Apple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408.71428571429</a:t>
                      </a:r>
                    </a:p>
                  </a:txBody>
                  <a:tcPr/>
                </a:tc>
                <a:extLst>
                  <a:ext uri="{0D108BD9-81ED-4DB2-BD59-A6C34878D82A}">
                    <a16:rowId xmlns:a16="http://schemas.microsoft.com/office/drawing/2014/main" val="1589608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#FotoApp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extLst>
                  <a:ext uri="{0D108BD9-81ED-4DB2-BD59-A6C34878D82A}">
                    <a16:rowId xmlns:a16="http://schemas.microsoft.com/office/drawing/2014/main" val="230991947"/>
                  </a:ext>
                </a:extLst>
              </a:tr>
            </a:tbl>
          </a:graphicData>
        </a:graphic>
      </p:graphicFrame>
      <p:sp>
        <p:nvSpPr>
          <p:cNvPr id="4" name="Text Placeholder 3">
            <a:extLst>
              <a:ext uri="{FF2B5EF4-FFF2-40B4-BE49-F238E27FC236}">
                <a16:creationId xmlns:a16="http://schemas.microsoft.com/office/drawing/2014/main" id="{597BF928-3958-4355-8516-94D1F4C2A3B6}"/>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29322535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0A345-B4EA-490A-B1BC-3B9F29FD75F1}"/>
              </a:ext>
            </a:extLst>
          </p:cNvPr>
          <p:cNvSpPr>
            <a:spLocks noGrp="1"/>
          </p:cNvSpPr>
          <p:nvPr>
            <p:ph type="title"/>
          </p:nvPr>
        </p:nvSpPr>
        <p:spPr/>
        <p:txBody>
          <a:bodyPr/>
          <a:lstStyle/>
          <a:p>
            <a:r>
              <a:rPr lang="en-US"/>
              <a:t>Instagram Stories Key Metrics Table | vodafone_de</a:t>
            </a:r>
          </a:p>
        </p:txBody>
      </p:sp>
      <p:graphicFrame>
        <p:nvGraphicFramePr>
          <p:cNvPr id="5" name="Table Placeholder 4">
            <a:extLst>
              <a:ext uri="{FF2B5EF4-FFF2-40B4-BE49-F238E27FC236}">
                <a16:creationId xmlns:a16="http://schemas.microsoft.com/office/drawing/2014/main" id="{3DE6B840-3E73-48CD-9AE9-3E0AB08FCE86}"/>
              </a:ext>
            </a:extLst>
          </p:cNvPr>
          <p:cNvGraphicFramePr>
            <a:graphicFrameLocks noGrp="1"/>
          </p:cNvGraphicFramePr>
          <p:nvPr>
            <p:ph type="tbl" sz="quarter" idx="13"/>
            <p:extLst>
              <p:ext uri="{D42A27DB-BD31-4B8C-83A1-F6EECF244321}">
                <p14:modId xmlns:p14="http://schemas.microsoft.com/office/powerpoint/2010/main" val="2268712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706252729"/>
                    </a:ext>
                  </a:extLst>
                </a:gridCol>
                <a:gridCol w="707746">
                  <a:extLst>
                    <a:ext uri="{9D8B030D-6E8A-4147-A177-3AD203B41FA5}">
                      <a16:colId xmlns:a16="http://schemas.microsoft.com/office/drawing/2014/main" val="2045261337"/>
                    </a:ext>
                  </a:extLst>
                </a:gridCol>
                <a:gridCol w="707746">
                  <a:extLst>
                    <a:ext uri="{9D8B030D-6E8A-4147-A177-3AD203B41FA5}">
                      <a16:colId xmlns:a16="http://schemas.microsoft.com/office/drawing/2014/main" val="3664359864"/>
                    </a:ext>
                  </a:extLst>
                </a:gridCol>
                <a:gridCol w="353873">
                  <a:extLst>
                    <a:ext uri="{9D8B030D-6E8A-4147-A177-3AD203B41FA5}">
                      <a16:colId xmlns:a16="http://schemas.microsoft.com/office/drawing/2014/main" val="2984182377"/>
                    </a:ext>
                  </a:extLst>
                </a:gridCol>
                <a:gridCol w="353873">
                  <a:extLst>
                    <a:ext uri="{9D8B030D-6E8A-4147-A177-3AD203B41FA5}">
                      <a16:colId xmlns:a16="http://schemas.microsoft.com/office/drawing/2014/main" val="3932794806"/>
                    </a:ext>
                  </a:extLst>
                </a:gridCol>
                <a:gridCol w="707746">
                  <a:extLst>
                    <a:ext uri="{9D8B030D-6E8A-4147-A177-3AD203B41FA5}">
                      <a16:colId xmlns:a16="http://schemas.microsoft.com/office/drawing/2014/main" val="582942422"/>
                    </a:ext>
                  </a:extLst>
                </a:gridCol>
                <a:gridCol w="707746">
                  <a:extLst>
                    <a:ext uri="{9D8B030D-6E8A-4147-A177-3AD203B41FA5}">
                      <a16:colId xmlns:a16="http://schemas.microsoft.com/office/drawing/2014/main" val="3797154721"/>
                    </a:ext>
                  </a:extLst>
                </a:gridCol>
                <a:gridCol w="707746">
                  <a:extLst>
                    <a:ext uri="{9D8B030D-6E8A-4147-A177-3AD203B41FA5}">
                      <a16:colId xmlns:a16="http://schemas.microsoft.com/office/drawing/2014/main" val="1832589695"/>
                    </a:ext>
                  </a:extLst>
                </a:gridCol>
                <a:gridCol w="707746">
                  <a:extLst>
                    <a:ext uri="{9D8B030D-6E8A-4147-A177-3AD203B41FA5}">
                      <a16:colId xmlns:a16="http://schemas.microsoft.com/office/drawing/2014/main" val="1001299337"/>
                    </a:ext>
                  </a:extLst>
                </a:gridCol>
                <a:gridCol w="707746">
                  <a:extLst>
                    <a:ext uri="{9D8B030D-6E8A-4147-A177-3AD203B41FA5}">
                      <a16:colId xmlns:a16="http://schemas.microsoft.com/office/drawing/2014/main" val="3393476394"/>
                    </a:ext>
                  </a:extLst>
                </a:gridCol>
                <a:gridCol w="707746">
                  <a:extLst>
                    <a:ext uri="{9D8B030D-6E8A-4147-A177-3AD203B41FA5}">
                      <a16:colId xmlns:a16="http://schemas.microsoft.com/office/drawing/2014/main" val="717119933"/>
                    </a:ext>
                  </a:extLst>
                </a:gridCol>
                <a:gridCol w="707746">
                  <a:extLst>
                    <a:ext uri="{9D8B030D-6E8A-4147-A177-3AD203B41FA5}">
                      <a16:colId xmlns:a16="http://schemas.microsoft.com/office/drawing/2014/main" val="1509082789"/>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844872336"/>
                  </a:ext>
                </a:extLst>
              </a:tr>
              <a:tr h="370840">
                <a:tc>
                  <a:txBody>
                    <a:bodyPr/>
                    <a:lstStyle/>
                    <a:p>
                      <a:r>
                        <a:rPr lang="en-US" sz="1000"/>
                        <a:t>vodafone_de</a:t>
                      </a:r>
                    </a:p>
                  </a:txBody>
                  <a:tcPr/>
                </a:tc>
                <a:tc>
                  <a:txBody>
                    <a:bodyPr/>
                    <a:lstStyle/>
                    <a:p>
                      <a:r>
                        <a:rPr lang="en-US" sz="1000"/>
                        <a:t>145</a:t>
                      </a:r>
                    </a:p>
                  </a:txBody>
                  <a:tcPr/>
                </a:tc>
                <a:tc>
                  <a:txBody>
                    <a:bodyPr/>
                    <a:lstStyle/>
                    <a:p>
                      <a:r>
                        <a:rPr lang="en-US" sz="1000"/>
                        <a:t>0.8553</a:t>
                      </a:r>
                    </a:p>
                  </a:txBody>
                  <a:tcPr/>
                </a:tc>
                <a:tc>
                  <a:txBody>
                    <a:bodyPr/>
                    <a:lstStyle/>
                    <a:p>
                      <a:r>
                        <a:rPr lang="en-US" sz="1000"/>
                        <a:t>171.52</a:t>
                      </a:r>
                    </a:p>
                  </a:txBody>
                  <a:tcPr/>
                </a:tc>
                <a:tc>
                  <a:txBody>
                    <a:bodyPr/>
                    <a:lstStyle/>
                    <a:p>
                      <a:r>
                        <a:rPr lang="en-US" sz="1000"/>
                        <a:t>0.02</a:t>
                      </a:r>
                    </a:p>
                  </a:txBody>
                  <a:tcPr/>
                </a:tc>
                <a:tc>
                  <a:txBody>
                    <a:bodyPr/>
                    <a:lstStyle/>
                    <a:p>
                      <a:r>
                        <a:rPr lang="en-US" sz="1000"/>
                        <a:t>3090.04</a:t>
                      </a:r>
                    </a:p>
                  </a:txBody>
                  <a:tcPr/>
                </a:tc>
                <a:tc>
                  <a:txBody>
                    <a:bodyPr/>
                    <a:lstStyle/>
                    <a:p>
                      <a:r>
                        <a:rPr lang="en-US" sz="1000"/>
                        <a:t>2754.62</a:t>
                      </a:r>
                    </a:p>
                  </a:txBody>
                  <a:tcPr/>
                </a:tc>
                <a:tc>
                  <a:txBody>
                    <a:bodyPr/>
                    <a:lstStyle/>
                    <a:p>
                      <a:r>
                        <a:rPr lang="en-US" sz="1000"/>
                        <a:t>2377.22</a:t>
                      </a:r>
                    </a:p>
                  </a:txBody>
                  <a:tcPr/>
                </a:tc>
                <a:tc>
                  <a:txBody>
                    <a:bodyPr/>
                    <a:lstStyle/>
                    <a:p>
                      <a:r>
                        <a:rPr lang="en-US" sz="1000"/>
                        <a:t>2377.20</a:t>
                      </a:r>
                    </a:p>
                  </a:txBody>
                  <a:tcPr/>
                </a:tc>
                <a:tc>
                  <a:txBody>
                    <a:bodyPr/>
                    <a:lstStyle/>
                    <a:p>
                      <a:r>
                        <a:rPr lang="en-US" sz="1000"/>
                        <a:t>448056</a:t>
                      </a:r>
                    </a:p>
                  </a:txBody>
                  <a:tcPr/>
                </a:tc>
                <a:tc>
                  <a:txBody>
                    <a:bodyPr/>
                    <a:lstStyle/>
                    <a:p>
                      <a:r>
                        <a:rPr lang="en-US" sz="1000"/>
                        <a:t>24871</a:t>
                      </a:r>
                    </a:p>
                  </a:txBody>
                  <a:tcPr/>
                </a:tc>
                <a:tc>
                  <a:txBody>
                    <a:bodyPr/>
                    <a:lstStyle/>
                    <a:p>
                      <a:r>
                        <a:rPr lang="en-US" sz="1000"/>
                        <a:t>344697</a:t>
                      </a:r>
                    </a:p>
                  </a:txBody>
                  <a:tcPr/>
                </a:tc>
                <a:extLst>
                  <a:ext uri="{0D108BD9-81ED-4DB2-BD59-A6C34878D82A}">
                    <a16:rowId xmlns:a16="http://schemas.microsoft.com/office/drawing/2014/main" val="1593478890"/>
                  </a:ext>
                </a:extLst>
              </a:tr>
            </a:tbl>
          </a:graphicData>
        </a:graphic>
      </p:graphicFrame>
      <p:sp>
        <p:nvSpPr>
          <p:cNvPr id="4" name="Text Placeholder 3">
            <a:extLst>
              <a:ext uri="{FF2B5EF4-FFF2-40B4-BE49-F238E27FC236}">
                <a16:creationId xmlns:a16="http://schemas.microsoft.com/office/drawing/2014/main" id="{5943E444-DEFA-46F9-AF4C-8DE5B771D876}"/>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20425055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5B07C-0B52-4551-98EB-B5B98908D95E}"/>
              </a:ext>
            </a:extLst>
          </p:cNvPr>
          <p:cNvSpPr>
            <a:spLocks noGrp="1"/>
          </p:cNvSpPr>
          <p:nvPr>
            <p:ph type="title"/>
          </p:nvPr>
        </p:nvSpPr>
        <p:spPr/>
        <p:txBody>
          <a:bodyPr/>
          <a:lstStyle/>
          <a:p>
            <a:r>
              <a:rPr lang="en-US"/>
              <a:t>Instagram Posts Table (1311) | vodafone_de - 1 of 25</a:t>
            </a:r>
          </a:p>
        </p:txBody>
      </p:sp>
      <p:graphicFrame>
        <p:nvGraphicFramePr>
          <p:cNvPr id="5" name="Table Placeholder 4">
            <a:extLst>
              <a:ext uri="{FF2B5EF4-FFF2-40B4-BE49-F238E27FC236}">
                <a16:creationId xmlns:a16="http://schemas.microsoft.com/office/drawing/2014/main" id="{12B31935-6052-4370-A9AE-5160B9FBDA26}"/>
              </a:ext>
            </a:extLst>
          </p:cNvPr>
          <p:cNvGraphicFramePr>
            <a:graphicFrameLocks noGrp="1"/>
          </p:cNvGraphicFramePr>
          <p:nvPr>
            <p:ph type="tbl" sz="quarter" idx="13"/>
            <p:extLst>
              <p:ext uri="{D42A27DB-BD31-4B8C-83A1-F6EECF244321}">
                <p14:modId xmlns:p14="http://schemas.microsoft.com/office/powerpoint/2010/main" val="1735953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310454990"/>
                    </a:ext>
                  </a:extLst>
                </a:gridCol>
                <a:gridCol w="658368">
                  <a:extLst>
                    <a:ext uri="{9D8B030D-6E8A-4147-A177-3AD203B41FA5}">
                      <a16:colId xmlns:a16="http://schemas.microsoft.com/office/drawing/2014/main" val="763926539"/>
                    </a:ext>
                  </a:extLst>
                </a:gridCol>
                <a:gridCol w="658368">
                  <a:extLst>
                    <a:ext uri="{9D8B030D-6E8A-4147-A177-3AD203B41FA5}">
                      <a16:colId xmlns:a16="http://schemas.microsoft.com/office/drawing/2014/main" val="156843899"/>
                    </a:ext>
                  </a:extLst>
                </a:gridCol>
                <a:gridCol w="658368">
                  <a:extLst>
                    <a:ext uri="{9D8B030D-6E8A-4147-A177-3AD203B41FA5}">
                      <a16:colId xmlns:a16="http://schemas.microsoft.com/office/drawing/2014/main" val="4198902521"/>
                    </a:ext>
                  </a:extLst>
                </a:gridCol>
                <a:gridCol w="658368">
                  <a:extLst>
                    <a:ext uri="{9D8B030D-6E8A-4147-A177-3AD203B41FA5}">
                      <a16:colId xmlns:a16="http://schemas.microsoft.com/office/drawing/2014/main" val="3871818792"/>
                    </a:ext>
                  </a:extLst>
                </a:gridCol>
                <a:gridCol w="329184">
                  <a:extLst>
                    <a:ext uri="{9D8B030D-6E8A-4147-A177-3AD203B41FA5}">
                      <a16:colId xmlns:a16="http://schemas.microsoft.com/office/drawing/2014/main" val="3941139648"/>
                    </a:ext>
                  </a:extLst>
                </a:gridCol>
                <a:gridCol w="329184">
                  <a:extLst>
                    <a:ext uri="{9D8B030D-6E8A-4147-A177-3AD203B41FA5}">
                      <a16:colId xmlns:a16="http://schemas.microsoft.com/office/drawing/2014/main" val="571284559"/>
                    </a:ext>
                  </a:extLst>
                </a:gridCol>
                <a:gridCol w="658368">
                  <a:extLst>
                    <a:ext uri="{9D8B030D-6E8A-4147-A177-3AD203B41FA5}">
                      <a16:colId xmlns:a16="http://schemas.microsoft.com/office/drawing/2014/main" val="2935381881"/>
                    </a:ext>
                  </a:extLst>
                </a:gridCol>
                <a:gridCol w="493776">
                  <a:extLst>
                    <a:ext uri="{9D8B030D-6E8A-4147-A177-3AD203B41FA5}">
                      <a16:colId xmlns:a16="http://schemas.microsoft.com/office/drawing/2014/main" val="3349444614"/>
                    </a:ext>
                  </a:extLst>
                </a:gridCol>
                <a:gridCol w="329184">
                  <a:extLst>
                    <a:ext uri="{9D8B030D-6E8A-4147-A177-3AD203B41FA5}">
                      <a16:colId xmlns:a16="http://schemas.microsoft.com/office/drawing/2014/main" val="2558502543"/>
                    </a:ext>
                  </a:extLst>
                </a:gridCol>
                <a:gridCol w="493776">
                  <a:extLst>
                    <a:ext uri="{9D8B030D-6E8A-4147-A177-3AD203B41FA5}">
                      <a16:colId xmlns:a16="http://schemas.microsoft.com/office/drawing/2014/main" val="2535271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Inteaktionen (VF)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53257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vodafone_de - 2018-12-06 15:02:15 </a:t>
                      </a:r>
                      <a:r>
                        <a:rPr kumimoji="0" lang="de-DE" sz="1000" b="0" i="0" u="none" strike="noStrike" kern="1200" cap="none" spc="0" normalizeH="0" baseline="0" noProof="0">
                          <a:ln>
                            <a:noFill/>
                          </a:ln>
                          <a:solidFill>
                            <a:prstClr val="black"/>
                          </a:solidFill>
                          <a:effectLst/>
                          <a:uLnTx/>
                          <a:uFillTx/>
                          <a:latin typeface="+mn-lt"/>
                          <a:ea typeface="+mn-ea"/>
                          <a:cs typeface="+mn-cs"/>
                        </a:rPr>
                        <a:t>
 Während mit digitalen Assistenten ausgestattete Smart Speaker bereits seit Langem in zahlreichen Haushalten zu finden sind, brach das Zeitalter der Smart Displays 2018 erst so richtig an. Noch ist die Anzahl verfügbarer Geräte überschaubar. Doch sowohl das Angebot als auch der mit den Gadgets verbundene Funktionsumfang wachsen beständig. ⠀
Mehr dazu unter: www.vod.af/SmartDisplays oder über den Link in unserer Bio.⠀
#TheFutureIsExciting #Ready?⠀
.⠀
.⠀
#Vodafone #SmartSpeaker #DigitalLife #Gadgets #Wearables #SmartDisplay #Innovation @fzetin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7467</a:t>
                      </a:r>
                    </a:p>
                  </a:txBody>
                  <a:tcPr/>
                </a:tc>
                <a:extLst>
                  <a:ext uri="{0D108BD9-81ED-4DB2-BD59-A6C34878D82A}">
                    <a16:rowId xmlns:a16="http://schemas.microsoft.com/office/drawing/2014/main" val="1157406694"/>
                  </a:ext>
                </a:extLst>
              </a:tr>
            </a:tbl>
          </a:graphicData>
        </a:graphic>
      </p:graphicFrame>
      <p:sp>
        <p:nvSpPr>
          <p:cNvPr id="4" name="Text Placeholder 3">
            <a:extLst>
              <a:ext uri="{FF2B5EF4-FFF2-40B4-BE49-F238E27FC236}">
                <a16:creationId xmlns:a16="http://schemas.microsoft.com/office/drawing/2014/main" id="{7129AD3E-A63E-4431-B67E-17110A47002A}"/>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7619246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0B689-C95E-4D15-8EBF-8C90F69EDF09}"/>
              </a:ext>
            </a:extLst>
          </p:cNvPr>
          <p:cNvSpPr>
            <a:spLocks noGrp="1"/>
          </p:cNvSpPr>
          <p:nvPr>
            <p:ph type="title"/>
          </p:nvPr>
        </p:nvSpPr>
        <p:spPr/>
        <p:txBody>
          <a:bodyPr/>
          <a:lstStyle/>
          <a:p>
            <a:r>
              <a:rPr lang="en-US"/>
              <a:t>Instagram Posts Table (1311) | vodafone_de - 2 of 25</a:t>
            </a:r>
          </a:p>
        </p:txBody>
      </p:sp>
      <p:graphicFrame>
        <p:nvGraphicFramePr>
          <p:cNvPr id="5" name="Table Placeholder 4">
            <a:extLst>
              <a:ext uri="{FF2B5EF4-FFF2-40B4-BE49-F238E27FC236}">
                <a16:creationId xmlns:a16="http://schemas.microsoft.com/office/drawing/2014/main" id="{3A8315AB-34C3-48D9-8483-A06B4336686F}"/>
              </a:ext>
            </a:extLst>
          </p:cNvPr>
          <p:cNvGraphicFramePr>
            <a:graphicFrameLocks noGrp="1"/>
          </p:cNvGraphicFramePr>
          <p:nvPr>
            <p:ph type="tbl" sz="quarter" idx="13"/>
            <p:extLst>
              <p:ext uri="{D42A27DB-BD31-4B8C-83A1-F6EECF244321}">
                <p14:modId xmlns:p14="http://schemas.microsoft.com/office/powerpoint/2010/main" val="2738567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4137958293"/>
                    </a:ext>
                  </a:extLst>
                </a:gridCol>
                <a:gridCol w="658368">
                  <a:extLst>
                    <a:ext uri="{9D8B030D-6E8A-4147-A177-3AD203B41FA5}">
                      <a16:colId xmlns:a16="http://schemas.microsoft.com/office/drawing/2014/main" val="404689605"/>
                    </a:ext>
                  </a:extLst>
                </a:gridCol>
                <a:gridCol w="658368">
                  <a:extLst>
                    <a:ext uri="{9D8B030D-6E8A-4147-A177-3AD203B41FA5}">
                      <a16:colId xmlns:a16="http://schemas.microsoft.com/office/drawing/2014/main" val="3680192059"/>
                    </a:ext>
                  </a:extLst>
                </a:gridCol>
                <a:gridCol w="658368">
                  <a:extLst>
                    <a:ext uri="{9D8B030D-6E8A-4147-A177-3AD203B41FA5}">
                      <a16:colId xmlns:a16="http://schemas.microsoft.com/office/drawing/2014/main" val="3363096094"/>
                    </a:ext>
                  </a:extLst>
                </a:gridCol>
                <a:gridCol w="658368">
                  <a:extLst>
                    <a:ext uri="{9D8B030D-6E8A-4147-A177-3AD203B41FA5}">
                      <a16:colId xmlns:a16="http://schemas.microsoft.com/office/drawing/2014/main" val="1629160531"/>
                    </a:ext>
                  </a:extLst>
                </a:gridCol>
                <a:gridCol w="329184">
                  <a:extLst>
                    <a:ext uri="{9D8B030D-6E8A-4147-A177-3AD203B41FA5}">
                      <a16:colId xmlns:a16="http://schemas.microsoft.com/office/drawing/2014/main" val="2231399773"/>
                    </a:ext>
                  </a:extLst>
                </a:gridCol>
                <a:gridCol w="329184">
                  <a:extLst>
                    <a:ext uri="{9D8B030D-6E8A-4147-A177-3AD203B41FA5}">
                      <a16:colId xmlns:a16="http://schemas.microsoft.com/office/drawing/2014/main" val="752272022"/>
                    </a:ext>
                  </a:extLst>
                </a:gridCol>
                <a:gridCol w="658368">
                  <a:extLst>
                    <a:ext uri="{9D8B030D-6E8A-4147-A177-3AD203B41FA5}">
                      <a16:colId xmlns:a16="http://schemas.microsoft.com/office/drawing/2014/main" val="2425132883"/>
                    </a:ext>
                  </a:extLst>
                </a:gridCol>
                <a:gridCol w="493776">
                  <a:extLst>
                    <a:ext uri="{9D8B030D-6E8A-4147-A177-3AD203B41FA5}">
                      <a16:colId xmlns:a16="http://schemas.microsoft.com/office/drawing/2014/main" val="96818345"/>
                    </a:ext>
                  </a:extLst>
                </a:gridCol>
                <a:gridCol w="329184">
                  <a:extLst>
                    <a:ext uri="{9D8B030D-6E8A-4147-A177-3AD203B41FA5}">
                      <a16:colId xmlns:a16="http://schemas.microsoft.com/office/drawing/2014/main" val="4060296476"/>
                    </a:ext>
                  </a:extLst>
                </a:gridCol>
                <a:gridCol w="493776">
                  <a:extLst>
                    <a:ext uri="{9D8B030D-6E8A-4147-A177-3AD203B41FA5}">
                      <a16:colId xmlns:a16="http://schemas.microsoft.com/office/drawing/2014/main" val="3748137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Inteaktionen (VF)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588577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- 2018-12-05 14:48:04 </a:t>
                      </a:r>
                      <a:r>
                        <a:rPr kumimoji="0" lang="en-US" sz="1000" b="0" i="0" u="none" strike="noStrike" kern="1200" cap="none" spc="0" normalizeH="0" baseline="0" noProof="0">
                          <a:ln>
                            <a:noFill/>
                          </a:ln>
                          <a:solidFill>
                            <a:prstClr val="black"/>
                          </a:solidFill>
                          <a:effectLst/>
                          <a:uLnTx/>
                          <a:uFillTx/>
                          <a:latin typeface="+mn-lt"/>
                          <a:ea typeface="+mn-ea"/>
                          <a:cs typeface="+mn-cs"/>
                        </a:rPr>
                        <a:t>
 Mit Pokémon: Let‘s Go, Pikachu! und Let‘s Go, Evoli! sind im Herbst gleich zwei neue Spiele der Pokémon-Reihe für die Nintendo Switch erschienen, für die es einige coole Tipps gibt. Als Spieler kannst Du die berühmte Kanto-Region erkunden und je nach Spiel, mit Pikachu oder Evoli als Partner auf Reisen gehen. Dabei begegnest Du beispielsweise der noch nie zuvor gesehenen Pokémon-Art Meltan oder entdeckst neue, geheime Techniken, die Dich zum besten Trainer weltweit machen. Diese Tipps für Pokémon: Let‘s Go helfen Dir dabei. ⠀
Mehr dazu unter: www.vod.af/PokemonProfitrainer oder über den Link in unserer Bio.⠀
#TheFutureIsExciting #Ready?⠀
.⠀
.⠀
#Vodafone #PokemonGo #NintendoSwitch #Gaming #Konsolenspiele #Neuheit #TippsUndTricks @urbanentdecker_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7732</a:t>
                      </a:r>
                    </a:p>
                  </a:txBody>
                  <a:tcPr/>
                </a:tc>
                <a:extLst>
                  <a:ext uri="{0D108BD9-81ED-4DB2-BD59-A6C34878D82A}">
                    <a16:rowId xmlns:a16="http://schemas.microsoft.com/office/drawing/2014/main" val="684831643"/>
                  </a:ext>
                </a:extLst>
              </a:tr>
            </a:tbl>
          </a:graphicData>
        </a:graphic>
      </p:graphicFrame>
      <p:sp>
        <p:nvSpPr>
          <p:cNvPr id="4" name="Text Placeholder 3">
            <a:extLst>
              <a:ext uri="{FF2B5EF4-FFF2-40B4-BE49-F238E27FC236}">
                <a16:creationId xmlns:a16="http://schemas.microsoft.com/office/drawing/2014/main" id="{11D79435-2A64-494D-B4E7-A5EA498E1B1D}"/>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3956818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53F8F-85FF-4A4E-AFC7-E3017FA6F1ED}"/>
              </a:ext>
            </a:extLst>
          </p:cNvPr>
          <p:cNvSpPr>
            <a:spLocks noGrp="1"/>
          </p:cNvSpPr>
          <p:nvPr>
            <p:ph type="title"/>
          </p:nvPr>
        </p:nvSpPr>
        <p:spPr/>
        <p:txBody>
          <a:bodyPr/>
          <a:lstStyle/>
          <a:p>
            <a:r>
              <a:rPr lang="en-US"/>
              <a:t>Instagram Posts Table (1311) | vodafone_de - 3 of 25</a:t>
            </a:r>
          </a:p>
        </p:txBody>
      </p:sp>
      <p:graphicFrame>
        <p:nvGraphicFramePr>
          <p:cNvPr id="5" name="Table Placeholder 4">
            <a:extLst>
              <a:ext uri="{FF2B5EF4-FFF2-40B4-BE49-F238E27FC236}">
                <a16:creationId xmlns:a16="http://schemas.microsoft.com/office/drawing/2014/main" id="{7725F45F-003D-46BD-9A66-1C74A572F0B8}"/>
              </a:ext>
            </a:extLst>
          </p:cNvPr>
          <p:cNvGraphicFramePr>
            <a:graphicFrameLocks noGrp="1"/>
          </p:cNvGraphicFramePr>
          <p:nvPr>
            <p:ph type="tbl" sz="quarter" idx="13"/>
            <p:extLst>
              <p:ext uri="{D42A27DB-BD31-4B8C-83A1-F6EECF244321}">
                <p14:modId xmlns:p14="http://schemas.microsoft.com/office/powerpoint/2010/main" val="4183526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719718224"/>
                    </a:ext>
                  </a:extLst>
                </a:gridCol>
                <a:gridCol w="658368">
                  <a:extLst>
                    <a:ext uri="{9D8B030D-6E8A-4147-A177-3AD203B41FA5}">
                      <a16:colId xmlns:a16="http://schemas.microsoft.com/office/drawing/2014/main" val="2136983066"/>
                    </a:ext>
                  </a:extLst>
                </a:gridCol>
                <a:gridCol w="658368">
                  <a:extLst>
                    <a:ext uri="{9D8B030D-6E8A-4147-A177-3AD203B41FA5}">
                      <a16:colId xmlns:a16="http://schemas.microsoft.com/office/drawing/2014/main" val="737934159"/>
                    </a:ext>
                  </a:extLst>
                </a:gridCol>
                <a:gridCol w="658368">
                  <a:extLst>
                    <a:ext uri="{9D8B030D-6E8A-4147-A177-3AD203B41FA5}">
                      <a16:colId xmlns:a16="http://schemas.microsoft.com/office/drawing/2014/main" val="1814338075"/>
                    </a:ext>
                  </a:extLst>
                </a:gridCol>
                <a:gridCol w="658368">
                  <a:extLst>
                    <a:ext uri="{9D8B030D-6E8A-4147-A177-3AD203B41FA5}">
                      <a16:colId xmlns:a16="http://schemas.microsoft.com/office/drawing/2014/main" val="1659353645"/>
                    </a:ext>
                  </a:extLst>
                </a:gridCol>
                <a:gridCol w="329184">
                  <a:extLst>
                    <a:ext uri="{9D8B030D-6E8A-4147-A177-3AD203B41FA5}">
                      <a16:colId xmlns:a16="http://schemas.microsoft.com/office/drawing/2014/main" val="4102903136"/>
                    </a:ext>
                  </a:extLst>
                </a:gridCol>
                <a:gridCol w="329184">
                  <a:extLst>
                    <a:ext uri="{9D8B030D-6E8A-4147-A177-3AD203B41FA5}">
                      <a16:colId xmlns:a16="http://schemas.microsoft.com/office/drawing/2014/main" val="2030974259"/>
                    </a:ext>
                  </a:extLst>
                </a:gridCol>
                <a:gridCol w="658368">
                  <a:extLst>
                    <a:ext uri="{9D8B030D-6E8A-4147-A177-3AD203B41FA5}">
                      <a16:colId xmlns:a16="http://schemas.microsoft.com/office/drawing/2014/main" val="4186808144"/>
                    </a:ext>
                  </a:extLst>
                </a:gridCol>
                <a:gridCol w="493776">
                  <a:extLst>
                    <a:ext uri="{9D8B030D-6E8A-4147-A177-3AD203B41FA5}">
                      <a16:colId xmlns:a16="http://schemas.microsoft.com/office/drawing/2014/main" val="2994668687"/>
                    </a:ext>
                  </a:extLst>
                </a:gridCol>
                <a:gridCol w="329184">
                  <a:extLst>
                    <a:ext uri="{9D8B030D-6E8A-4147-A177-3AD203B41FA5}">
                      <a16:colId xmlns:a16="http://schemas.microsoft.com/office/drawing/2014/main" val="3848603319"/>
                    </a:ext>
                  </a:extLst>
                </a:gridCol>
                <a:gridCol w="493776">
                  <a:extLst>
                    <a:ext uri="{9D8B030D-6E8A-4147-A177-3AD203B41FA5}">
                      <a16:colId xmlns:a16="http://schemas.microsoft.com/office/drawing/2014/main" val="4086792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Inteaktionen (VF)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052987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- 2018-12-04 15:02:44 </a:t>
                      </a:r>
                      <a:r>
                        <a:rPr kumimoji="0" lang="en-US" sz="1000" b="0" i="0" u="none" strike="noStrike" kern="1200" cap="none" spc="0" normalizeH="0" baseline="0" noProof="0">
                          <a:ln>
                            <a:noFill/>
                          </a:ln>
                          <a:solidFill>
                            <a:prstClr val="black"/>
                          </a:solidFill>
                          <a:effectLst/>
                          <a:uLnTx/>
                          <a:uFillTx/>
                          <a:latin typeface="+mn-lt"/>
                          <a:ea typeface="+mn-ea"/>
                          <a:cs typeface="+mn-cs"/>
                        </a:rPr>
                        <a:t>
 Die iPhones der vergangenen zwei Jahre ermöglichten bereits Porträtfotos mit Bokeh-Effekt – individuelle Einstellungen der Tiefenschärfe waren jedoch nicht ohne Umwege möglich. Auf dem neuen iPhone XR und dem iPhone Xs (Max) funktioniert genau das, sowohl während der Aufnahme als auch nachträglich. Mehr dazu unter: www.vod.af/iPhoneXFotos oder über den Link in unserer Bio.⠀
#TheFutureIsExciting #Ready?⠀
.⠀
.⠀
#Vodafone #Smartphone #Tiefenschärfe #iPhoneXR #iPhoneXsMax #Update #TippsUndTricks #iOSTipps⠀
@mftokyo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6288</a:t>
                      </a:r>
                    </a:p>
                  </a:txBody>
                  <a:tcPr/>
                </a:tc>
                <a:extLst>
                  <a:ext uri="{0D108BD9-81ED-4DB2-BD59-A6C34878D82A}">
                    <a16:rowId xmlns:a16="http://schemas.microsoft.com/office/drawing/2014/main" val="3236980950"/>
                  </a:ext>
                </a:extLst>
              </a:tr>
            </a:tbl>
          </a:graphicData>
        </a:graphic>
      </p:graphicFrame>
      <p:sp>
        <p:nvSpPr>
          <p:cNvPr id="4" name="Text Placeholder 3">
            <a:extLst>
              <a:ext uri="{FF2B5EF4-FFF2-40B4-BE49-F238E27FC236}">
                <a16:creationId xmlns:a16="http://schemas.microsoft.com/office/drawing/2014/main" id="{257F2E09-A137-4419-B059-CE0BA3BD65CF}"/>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22065401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05318-C59E-4427-8786-5A0A41911554}"/>
              </a:ext>
            </a:extLst>
          </p:cNvPr>
          <p:cNvSpPr>
            <a:spLocks noGrp="1"/>
          </p:cNvSpPr>
          <p:nvPr>
            <p:ph type="title"/>
          </p:nvPr>
        </p:nvSpPr>
        <p:spPr/>
        <p:txBody>
          <a:bodyPr/>
          <a:lstStyle/>
          <a:p>
            <a:r>
              <a:rPr lang="en-US"/>
              <a:t>Instagram Posts Table (1311) | vodafone_de - 4 of 25</a:t>
            </a:r>
          </a:p>
        </p:txBody>
      </p:sp>
      <p:graphicFrame>
        <p:nvGraphicFramePr>
          <p:cNvPr id="5" name="Table Placeholder 4">
            <a:extLst>
              <a:ext uri="{FF2B5EF4-FFF2-40B4-BE49-F238E27FC236}">
                <a16:creationId xmlns:a16="http://schemas.microsoft.com/office/drawing/2014/main" id="{846C160B-6F89-41BD-8000-FE1AED75B28E}"/>
              </a:ext>
            </a:extLst>
          </p:cNvPr>
          <p:cNvGraphicFramePr>
            <a:graphicFrameLocks noGrp="1"/>
          </p:cNvGraphicFramePr>
          <p:nvPr>
            <p:ph type="tbl" sz="quarter" idx="13"/>
            <p:extLst>
              <p:ext uri="{D42A27DB-BD31-4B8C-83A1-F6EECF244321}">
                <p14:modId xmlns:p14="http://schemas.microsoft.com/office/powerpoint/2010/main" val="617234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53793737"/>
                    </a:ext>
                  </a:extLst>
                </a:gridCol>
                <a:gridCol w="658368">
                  <a:extLst>
                    <a:ext uri="{9D8B030D-6E8A-4147-A177-3AD203B41FA5}">
                      <a16:colId xmlns:a16="http://schemas.microsoft.com/office/drawing/2014/main" val="1636275081"/>
                    </a:ext>
                  </a:extLst>
                </a:gridCol>
                <a:gridCol w="658368">
                  <a:extLst>
                    <a:ext uri="{9D8B030D-6E8A-4147-A177-3AD203B41FA5}">
                      <a16:colId xmlns:a16="http://schemas.microsoft.com/office/drawing/2014/main" val="1033264744"/>
                    </a:ext>
                  </a:extLst>
                </a:gridCol>
                <a:gridCol w="658368">
                  <a:extLst>
                    <a:ext uri="{9D8B030D-6E8A-4147-A177-3AD203B41FA5}">
                      <a16:colId xmlns:a16="http://schemas.microsoft.com/office/drawing/2014/main" val="1802471155"/>
                    </a:ext>
                  </a:extLst>
                </a:gridCol>
                <a:gridCol w="658368">
                  <a:extLst>
                    <a:ext uri="{9D8B030D-6E8A-4147-A177-3AD203B41FA5}">
                      <a16:colId xmlns:a16="http://schemas.microsoft.com/office/drawing/2014/main" val="3394267806"/>
                    </a:ext>
                  </a:extLst>
                </a:gridCol>
                <a:gridCol w="329184">
                  <a:extLst>
                    <a:ext uri="{9D8B030D-6E8A-4147-A177-3AD203B41FA5}">
                      <a16:colId xmlns:a16="http://schemas.microsoft.com/office/drawing/2014/main" val="2432085019"/>
                    </a:ext>
                  </a:extLst>
                </a:gridCol>
                <a:gridCol w="329184">
                  <a:extLst>
                    <a:ext uri="{9D8B030D-6E8A-4147-A177-3AD203B41FA5}">
                      <a16:colId xmlns:a16="http://schemas.microsoft.com/office/drawing/2014/main" val="3384835576"/>
                    </a:ext>
                  </a:extLst>
                </a:gridCol>
                <a:gridCol w="658368">
                  <a:extLst>
                    <a:ext uri="{9D8B030D-6E8A-4147-A177-3AD203B41FA5}">
                      <a16:colId xmlns:a16="http://schemas.microsoft.com/office/drawing/2014/main" val="3329410161"/>
                    </a:ext>
                  </a:extLst>
                </a:gridCol>
                <a:gridCol w="493776">
                  <a:extLst>
                    <a:ext uri="{9D8B030D-6E8A-4147-A177-3AD203B41FA5}">
                      <a16:colId xmlns:a16="http://schemas.microsoft.com/office/drawing/2014/main" val="3485914473"/>
                    </a:ext>
                  </a:extLst>
                </a:gridCol>
                <a:gridCol w="329184">
                  <a:extLst>
                    <a:ext uri="{9D8B030D-6E8A-4147-A177-3AD203B41FA5}">
                      <a16:colId xmlns:a16="http://schemas.microsoft.com/office/drawing/2014/main" val="4164103784"/>
                    </a:ext>
                  </a:extLst>
                </a:gridCol>
                <a:gridCol w="493776">
                  <a:extLst>
                    <a:ext uri="{9D8B030D-6E8A-4147-A177-3AD203B41FA5}">
                      <a16:colId xmlns:a16="http://schemas.microsoft.com/office/drawing/2014/main" val="2634287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Inteaktionen (VF)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493194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- 2018-12-03 15:02:16 </a:t>
                      </a:r>
                      <a:r>
                        <a:rPr kumimoji="0" lang="en-US" sz="1000" b="0" i="0" u="none" strike="noStrike" kern="1200" cap="none" spc="0" normalizeH="0" baseline="0" noProof="0">
                          <a:ln>
                            <a:noFill/>
                          </a:ln>
                          <a:solidFill>
                            <a:prstClr val="black"/>
                          </a:solidFill>
                          <a:effectLst/>
                          <a:uLnTx/>
                          <a:uFillTx/>
                          <a:latin typeface="+mn-lt"/>
                          <a:ea typeface="+mn-ea"/>
                          <a:cs typeface="+mn-cs"/>
                        </a:rPr>
                        <a:t>
 Wie wäre es, wenn die Waschmittelflasche sich melden würde, kurz bevor sie alle ist? Das ist gar nicht so unrealistisch. In unserer Reihe #TheFutureIsExciting stellen wir Dir diesmal zwei Doktoranden der University of Washington vor, die stromlose Sensoren für alle möglichen Alltagsgegenstände entwickeln. Ready? Mehr dazu unter: www.vod.af/WiFiSensoren oder über den Link in unserer Bio.⠀
#TheFutureIsExciting #Ready?⠀
.⠀
.⠀
#Vodafone #DigitalLife #Innovation #3DDruck #Smartphone #InternetOfThings @cpt_olf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7492</a:t>
                      </a:r>
                    </a:p>
                  </a:txBody>
                  <a:tcPr/>
                </a:tc>
                <a:extLst>
                  <a:ext uri="{0D108BD9-81ED-4DB2-BD59-A6C34878D82A}">
                    <a16:rowId xmlns:a16="http://schemas.microsoft.com/office/drawing/2014/main" val="2068616670"/>
                  </a:ext>
                </a:extLst>
              </a:tr>
            </a:tbl>
          </a:graphicData>
        </a:graphic>
      </p:graphicFrame>
      <p:sp>
        <p:nvSpPr>
          <p:cNvPr id="4" name="Text Placeholder 3">
            <a:extLst>
              <a:ext uri="{FF2B5EF4-FFF2-40B4-BE49-F238E27FC236}">
                <a16:creationId xmlns:a16="http://schemas.microsoft.com/office/drawing/2014/main" id="{B9E48FA3-BC24-4CEF-A542-8F695EE84073}"/>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38872998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A0DBC-0B58-46A2-A267-EF72EFDAA324}"/>
              </a:ext>
            </a:extLst>
          </p:cNvPr>
          <p:cNvSpPr>
            <a:spLocks noGrp="1"/>
          </p:cNvSpPr>
          <p:nvPr>
            <p:ph type="title"/>
          </p:nvPr>
        </p:nvSpPr>
        <p:spPr/>
        <p:txBody>
          <a:bodyPr/>
          <a:lstStyle/>
          <a:p>
            <a:r>
              <a:rPr lang="en-US"/>
              <a:t>Instagram Posts Table (1311) | vodafone_de - 5 of 25</a:t>
            </a:r>
          </a:p>
        </p:txBody>
      </p:sp>
      <p:graphicFrame>
        <p:nvGraphicFramePr>
          <p:cNvPr id="5" name="Table Placeholder 4">
            <a:extLst>
              <a:ext uri="{FF2B5EF4-FFF2-40B4-BE49-F238E27FC236}">
                <a16:creationId xmlns:a16="http://schemas.microsoft.com/office/drawing/2014/main" id="{5042FEA4-DCE1-4D81-8CA5-EAB4CDEB306D}"/>
              </a:ext>
            </a:extLst>
          </p:cNvPr>
          <p:cNvGraphicFramePr>
            <a:graphicFrameLocks noGrp="1"/>
          </p:cNvGraphicFramePr>
          <p:nvPr>
            <p:ph type="tbl" sz="quarter" idx="13"/>
            <p:extLst>
              <p:ext uri="{D42A27DB-BD31-4B8C-83A1-F6EECF244321}">
                <p14:modId xmlns:p14="http://schemas.microsoft.com/office/powerpoint/2010/main" val="3673333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429965035"/>
                    </a:ext>
                  </a:extLst>
                </a:gridCol>
                <a:gridCol w="658368">
                  <a:extLst>
                    <a:ext uri="{9D8B030D-6E8A-4147-A177-3AD203B41FA5}">
                      <a16:colId xmlns:a16="http://schemas.microsoft.com/office/drawing/2014/main" val="3774246304"/>
                    </a:ext>
                  </a:extLst>
                </a:gridCol>
                <a:gridCol w="658368">
                  <a:extLst>
                    <a:ext uri="{9D8B030D-6E8A-4147-A177-3AD203B41FA5}">
                      <a16:colId xmlns:a16="http://schemas.microsoft.com/office/drawing/2014/main" val="1557918644"/>
                    </a:ext>
                  </a:extLst>
                </a:gridCol>
                <a:gridCol w="658368">
                  <a:extLst>
                    <a:ext uri="{9D8B030D-6E8A-4147-A177-3AD203B41FA5}">
                      <a16:colId xmlns:a16="http://schemas.microsoft.com/office/drawing/2014/main" val="1235802690"/>
                    </a:ext>
                  </a:extLst>
                </a:gridCol>
                <a:gridCol w="658368">
                  <a:extLst>
                    <a:ext uri="{9D8B030D-6E8A-4147-A177-3AD203B41FA5}">
                      <a16:colId xmlns:a16="http://schemas.microsoft.com/office/drawing/2014/main" val="917365676"/>
                    </a:ext>
                  </a:extLst>
                </a:gridCol>
                <a:gridCol w="329184">
                  <a:extLst>
                    <a:ext uri="{9D8B030D-6E8A-4147-A177-3AD203B41FA5}">
                      <a16:colId xmlns:a16="http://schemas.microsoft.com/office/drawing/2014/main" val="2065623390"/>
                    </a:ext>
                  </a:extLst>
                </a:gridCol>
                <a:gridCol w="329184">
                  <a:extLst>
                    <a:ext uri="{9D8B030D-6E8A-4147-A177-3AD203B41FA5}">
                      <a16:colId xmlns:a16="http://schemas.microsoft.com/office/drawing/2014/main" val="245010688"/>
                    </a:ext>
                  </a:extLst>
                </a:gridCol>
                <a:gridCol w="658368">
                  <a:extLst>
                    <a:ext uri="{9D8B030D-6E8A-4147-A177-3AD203B41FA5}">
                      <a16:colId xmlns:a16="http://schemas.microsoft.com/office/drawing/2014/main" val="4149494775"/>
                    </a:ext>
                  </a:extLst>
                </a:gridCol>
                <a:gridCol w="493776">
                  <a:extLst>
                    <a:ext uri="{9D8B030D-6E8A-4147-A177-3AD203B41FA5}">
                      <a16:colId xmlns:a16="http://schemas.microsoft.com/office/drawing/2014/main" val="3972512661"/>
                    </a:ext>
                  </a:extLst>
                </a:gridCol>
                <a:gridCol w="329184">
                  <a:extLst>
                    <a:ext uri="{9D8B030D-6E8A-4147-A177-3AD203B41FA5}">
                      <a16:colId xmlns:a16="http://schemas.microsoft.com/office/drawing/2014/main" val="1469402141"/>
                    </a:ext>
                  </a:extLst>
                </a:gridCol>
                <a:gridCol w="493776">
                  <a:extLst>
                    <a:ext uri="{9D8B030D-6E8A-4147-A177-3AD203B41FA5}">
                      <a16:colId xmlns:a16="http://schemas.microsoft.com/office/drawing/2014/main" val="2081159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Inteaktionen (VF)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43998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- 2018-11-30 15:13:09 </a:t>
                      </a:r>
                      <a:r>
                        <a:rPr kumimoji="0" lang="en-US" sz="1000" b="0" i="0" u="none" strike="noStrike" kern="1200" cap="none" spc="0" normalizeH="0" baseline="0" noProof="0">
                          <a:ln>
                            <a:noFill/>
                          </a:ln>
                          <a:solidFill>
                            <a:prstClr val="black"/>
                          </a:solidFill>
                          <a:effectLst/>
                          <a:uLnTx/>
                          <a:uFillTx/>
                          <a:latin typeface="+mn-lt"/>
                          <a:ea typeface="+mn-ea"/>
                          <a:cs typeface="+mn-cs"/>
                        </a:rPr>
                        <a:t>
 Sowohl Huawei als auch Apple haben gerade neue Flaggschiff-Smartphones auf den Markt gebracht: Wir vergleichen das Huawei Mate 20 Pro mit dem iPhone Xs Max und verraten Dir Gemeinsamkeiten und Unterschiede. Mehr dazu unter: www.vod.af/FlaggschiffVergleich oder über den Link in unserer Bio.⠀
#TheFutureIsExciting #Ready?
.
.
#Vodafone #Huawei #iPhone #Vergleich #Smartphone #HuaweiMate20Pro #iPhoneXsMax @mftokyo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6813</a:t>
                      </a:r>
                    </a:p>
                  </a:txBody>
                  <a:tcPr/>
                </a:tc>
                <a:extLst>
                  <a:ext uri="{0D108BD9-81ED-4DB2-BD59-A6C34878D82A}">
                    <a16:rowId xmlns:a16="http://schemas.microsoft.com/office/drawing/2014/main" val="1147438321"/>
                  </a:ext>
                </a:extLst>
              </a:tr>
            </a:tbl>
          </a:graphicData>
        </a:graphic>
      </p:graphicFrame>
      <p:sp>
        <p:nvSpPr>
          <p:cNvPr id="4" name="Text Placeholder 3">
            <a:extLst>
              <a:ext uri="{FF2B5EF4-FFF2-40B4-BE49-F238E27FC236}">
                <a16:creationId xmlns:a16="http://schemas.microsoft.com/office/drawing/2014/main" id="{FFCC8586-A5D9-4B51-B2E1-4F463F6D8F2E}"/>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34093581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34A17-E466-4111-BD64-741028385177}"/>
              </a:ext>
            </a:extLst>
          </p:cNvPr>
          <p:cNvSpPr>
            <a:spLocks noGrp="1"/>
          </p:cNvSpPr>
          <p:nvPr>
            <p:ph type="title"/>
          </p:nvPr>
        </p:nvSpPr>
        <p:spPr/>
        <p:txBody>
          <a:bodyPr/>
          <a:lstStyle/>
          <a:p>
            <a:r>
              <a:rPr lang="en-US"/>
              <a:t>Instagram Posts Table (1311) | vodafone_de - 6 of 25</a:t>
            </a:r>
          </a:p>
        </p:txBody>
      </p:sp>
      <p:graphicFrame>
        <p:nvGraphicFramePr>
          <p:cNvPr id="5" name="Table Placeholder 4">
            <a:extLst>
              <a:ext uri="{FF2B5EF4-FFF2-40B4-BE49-F238E27FC236}">
                <a16:creationId xmlns:a16="http://schemas.microsoft.com/office/drawing/2014/main" id="{044EAE69-777E-45BA-BFCB-0C79D9F22705}"/>
              </a:ext>
            </a:extLst>
          </p:cNvPr>
          <p:cNvGraphicFramePr>
            <a:graphicFrameLocks noGrp="1"/>
          </p:cNvGraphicFramePr>
          <p:nvPr>
            <p:ph type="tbl" sz="quarter" idx="13"/>
            <p:extLst>
              <p:ext uri="{D42A27DB-BD31-4B8C-83A1-F6EECF244321}">
                <p14:modId xmlns:p14="http://schemas.microsoft.com/office/powerpoint/2010/main" val="2623287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27709272"/>
                    </a:ext>
                  </a:extLst>
                </a:gridCol>
                <a:gridCol w="658368">
                  <a:extLst>
                    <a:ext uri="{9D8B030D-6E8A-4147-A177-3AD203B41FA5}">
                      <a16:colId xmlns:a16="http://schemas.microsoft.com/office/drawing/2014/main" val="1719676265"/>
                    </a:ext>
                  </a:extLst>
                </a:gridCol>
                <a:gridCol w="658368">
                  <a:extLst>
                    <a:ext uri="{9D8B030D-6E8A-4147-A177-3AD203B41FA5}">
                      <a16:colId xmlns:a16="http://schemas.microsoft.com/office/drawing/2014/main" val="1618971915"/>
                    </a:ext>
                  </a:extLst>
                </a:gridCol>
                <a:gridCol w="658368">
                  <a:extLst>
                    <a:ext uri="{9D8B030D-6E8A-4147-A177-3AD203B41FA5}">
                      <a16:colId xmlns:a16="http://schemas.microsoft.com/office/drawing/2014/main" val="851974780"/>
                    </a:ext>
                  </a:extLst>
                </a:gridCol>
                <a:gridCol w="658368">
                  <a:extLst>
                    <a:ext uri="{9D8B030D-6E8A-4147-A177-3AD203B41FA5}">
                      <a16:colId xmlns:a16="http://schemas.microsoft.com/office/drawing/2014/main" val="1356676773"/>
                    </a:ext>
                  </a:extLst>
                </a:gridCol>
                <a:gridCol w="329184">
                  <a:extLst>
                    <a:ext uri="{9D8B030D-6E8A-4147-A177-3AD203B41FA5}">
                      <a16:colId xmlns:a16="http://schemas.microsoft.com/office/drawing/2014/main" val="3901347304"/>
                    </a:ext>
                  </a:extLst>
                </a:gridCol>
                <a:gridCol w="329184">
                  <a:extLst>
                    <a:ext uri="{9D8B030D-6E8A-4147-A177-3AD203B41FA5}">
                      <a16:colId xmlns:a16="http://schemas.microsoft.com/office/drawing/2014/main" val="3040798113"/>
                    </a:ext>
                  </a:extLst>
                </a:gridCol>
                <a:gridCol w="658368">
                  <a:extLst>
                    <a:ext uri="{9D8B030D-6E8A-4147-A177-3AD203B41FA5}">
                      <a16:colId xmlns:a16="http://schemas.microsoft.com/office/drawing/2014/main" val="3473121833"/>
                    </a:ext>
                  </a:extLst>
                </a:gridCol>
                <a:gridCol w="493776">
                  <a:extLst>
                    <a:ext uri="{9D8B030D-6E8A-4147-A177-3AD203B41FA5}">
                      <a16:colId xmlns:a16="http://schemas.microsoft.com/office/drawing/2014/main" val="893431018"/>
                    </a:ext>
                  </a:extLst>
                </a:gridCol>
                <a:gridCol w="329184">
                  <a:extLst>
                    <a:ext uri="{9D8B030D-6E8A-4147-A177-3AD203B41FA5}">
                      <a16:colId xmlns:a16="http://schemas.microsoft.com/office/drawing/2014/main" val="318945112"/>
                    </a:ext>
                  </a:extLst>
                </a:gridCol>
                <a:gridCol w="493776">
                  <a:extLst>
                    <a:ext uri="{9D8B030D-6E8A-4147-A177-3AD203B41FA5}">
                      <a16:colId xmlns:a16="http://schemas.microsoft.com/office/drawing/2014/main" val="3468171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Inteaktionen (VF)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53781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vodafone_de - 2018-11-29 14:57:27 </a:t>
                      </a:r>
                      <a:r>
                        <a:rPr kumimoji="0" lang="de-DE" sz="1000" b="0" i="0" u="none" strike="noStrike" kern="1200" cap="none" spc="0" normalizeH="0" baseline="0" noProof="0">
                          <a:ln>
                            <a:noFill/>
                          </a:ln>
                          <a:solidFill>
                            <a:prstClr val="black"/>
                          </a:solidFill>
                          <a:effectLst/>
                          <a:uLnTx/>
                          <a:uFillTx/>
                          <a:latin typeface="+mn-lt"/>
                          <a:ea typeface="+mn-ea"/>
                          <a:cs typeface="+mn-cs"/>
                        </a:rPr>
                        <a:t>
 Jahr für Jahr dasselbe: Die Steuererklärung gerät zum Papierkrieg, weil zahlreiche Daten erst noch Aktenordnern, offiziellen Schreiben und persönlichen Aufzeichnungen entnommen werden müssen. Glücklicherweise gibt es Apps, die Hilfestellung leisten und den Prozess vereinfachen. Mehr dazu unter: www.vod.af/Steuererklaerung oder über den Link in unserer Bio.⠀
#TheFutureIsExciting #Ready?⠀
.
.
#Vodafone #App #Steuererklärung #Organisation #Planung #Ratgeber #SteuerApp @sophisuals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6600</a:t>
                      </a:r>
                    </a:p>
                  </a:txBody>
                  <a:tcPr/>
                </a:tc>
                <a:extLst>
                  <a:ext uri="{0D108BD9-81ED-4DB2-BD59-A6C34878D82A}">
                    <a16:rowId xmlns:a16="http://schemas.microsoft.com/office/drawing/2014/main" val="401988855"/>
                  </a:ext>
                </a:extLst>
              </a:tr>
            </a:tbl>
          </a:graphicData>
        </a:graphic>
      </p:graphicFrame>
      <p:sp>
        <p:nvSpPr>
          <p:cNvPr id="4" name="Text Placeholder 3">
            <a:extLst>
              <a:ext uri="{FF2B5EF4-FFF2-40B4-BE49-F238E27FC236}">
                <a16:creationId xmlns:a16="http://schemas.microsoft.com/office/drawing/2014/main" id="{42067C12-6950-43F9-AB5B-B3890C67939D}"/>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9184471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87C71-EBAD-4115-876C-F1C3E4C5B78A}"/>
              </a:ext>
            </a:extLst>
          </p:cNvPr>
          <p:cNvSpPr>
            <a:spLocks noGrp="1"/>
          </p:cNvSpPr>
          <p:nvPr>
            <p:ph type="title"/>
          </p:nvPr>
        </p:nvSpPr>
        <p:spPr/>
        <p:txBody>
          <a:bodyPr/>
          <a:lstStyle/>
          <a:p>
            <a:r>
              <a:rPr lang="en-US"/>
              <a:t>Instagram Posts Table (1311) | vodafone_de - 7 of 25</a:t>
            </a:r>
          </a:p>
        </p:txBody>
      </p:sp>
      <p:graphicFrame>
        <p:nvGraphicFramePr>
          <p:cNvPr id="5" name="Table Placeholder 4">
            <a:extLst>
              <a:ext uri="{FF2B5EF4-FFF2-40B4-BE49-F238E27FC236}">
                <a16:creationId xmlns:a16="http://schemas.microsoft.com/office/drawing/2014/main" id="{1CEF0F34-FE87-4618-89E5-07168CD2B367}"/>
              </a:ext>
            </a:extLst>
          </p:cNvPr>
          <p:cNvGraphicFramePr>
            <a:graphicFrameLocks noGrp="1"/>
          </p:cNvGraphicFramePr>
          <p:nvPr>
            <p:ph type="tbl" sz="quarter" idx="13"/>
            <p:extLst>
              <p:ext uri="{D42A27DB-BD31-4B8C-83A1-F6EECF244321}">
                <p14:modId xmlns:p14="http://schemas.microsoft.com/office/powerpoint/2010/main" val="2587751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441256368"/>
                    </a:ext>
                  </a:extLst>
                </a:gridCol>
                <a:gridCol w="658368">
                  <a:extLst>
                    <a:ext uri="{9D8B030D-6E8A-4147-A177-3AD203B41FA5}">
                      <a16:colId xmlns:a16="http://schemas.microsoft.com/office/drawing/2014/main" val="4171837763"/>
                    </a:ext>
                  </a:extLst>
                </a:gridCol>
                <a:gridCol w="658368">
                  <a:extLst>
                    <a:ext uri="{9D8B030D-6E8A-4147-A177-3AD203B41FA5}">
                      <a16:colId xmlns:a16="http://schemas.microsoft.com/office/drawing/2014/main" val="2997110532"/>
                    </a:ext>
                  </a:extLst>
                </a:gridCol>
                <a:gridCol w="658368">
                  <a:extLst>
                    <a:ext uri="{9D8B030D-6E8A-4147-A177-3AD203B41FA5}">
                      <a16:colId xmlns:a16="http://schemas.microsoft.com/office/drawing/2014/main" val="2009556930"/>
                    </a:ext>
                  </a:extLst>
                </a:gridCol>
                <a:gridCol w="658368">
                  <a:extLst>
                    <a:ext uri="{9D8B030D-6E8A-4147-A177-3AD203B41FA5}">
                      <a16:colId xmlns:a16="http://schemas.microsoft.com/office/drawing/2014/main" val="1807409041"/>
                    </a:ext>
                  </a:extLst>
                </a:gridCol>
                <a:gridCol w="329184">
                  <a:extLst>
                    <a:ext uri="{9D8B030D-6E8A-4147-A177-3AD203B41FA5}">
                      <a16:colId xmlns:a16="http://schemas.microsoft.com/office/drawing/2014/main" val="1491163118"/>
                    </a:ext>
                  </a:extLst>
                </a:gridCol>
                <a:gridCol w="329184">
                  <a:extLst>
                    <a:ext uri="{9D8B030D-6E8A-4147-A177-3AD203B41FA5}">
                      <a16:colId xmlns:a16="http://schemas.microsoft.com/office/drawing/2014/main" val="71066464"/>
                    </a:ext>
                  </a:extLst>
                </a:gridCol>
                <a:gridCol w="658368">
                  <a:extLst>
                    <a:ext uri="{9D8B030D-6E8A-4147-A177-3AD203B41FA5}">
                      <a16:colId xmlns:a16="http://schemas.microsoft.com/office/drawing/2014/main" val="4046545153"/>
                    </a:ext>
                  </a:extLst>
                </a:gridCol>
                <a:gridCol w="493776">
                  <a:extLst>
                    <a:ext uri="{9D8B030D-6E8A-4147-A177-3AD203B41FA5}">
                      <a16:colId xmlns:a16="http://schemas.microsoft.com/office/drawing/2014/main" val="4126644165"/>
                    </a:ext>
                  </a:extLst>
                </a:gridCol>
                <a:gridCol w="329184">
                  <a:extLst>
                    <a:ext uri="{9D8B030D-6E8A-4147-A177-3AD203B41FA5}">
                      <a16:colId xmlns:a16="http://schemas.microsoft.com/office/drawing/2014/main" val="2439395032"/>
                    </a:ext>
                  </a:extLst>
                </a:gridCol>
                <a:gridCol w="493776">
                  <a:extLst>
                    <a:ext uri="{9D8B030D-6E8A-4147-A177-3AD203B41FA5}">
                      <a16:colId xmlns:a16="http://schemas.microsoft.com/office/drawing/2014/main" val="98050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Inteaktionen (VF)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84044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vodafone_de - 2018-11-28 15:03:35 </a:t>
                      </a:r>
                      <a:r>
                        <a:rPr kumimoji="0" lang="de-DE" sz="1000" b="0" i="0" u="none" strike="noStrike" kern="1200" cap="none" spc="0" normalizeH="0" baseline="0" noProof="0">
                          <a:ln>
                            <a:noFill/>
                          </a:ln>
                          <a:solidFill>
                            <a:prstClr val="black"/>
                          </a:solidFill>
                          <a:effectLst/>
                          <a:uLnTx/>
                          <a:uFillTx/>
                          <a:latin typeface="+mn-lt"/>
                          <a:ea typeface="+mn-ea"/>
                          <a:cs typeface="+mn-cs"/>
                        </a:rPr>
                        <a:t>
 ⠀
Smartphone-Technologie hilft nicht nur dabei, Deinen Alltag kurzweiliger und komfortabler zu gestalten. Auch Krankheiten wie eine Lebensmittelvergiftung sollen zukünftig durch die richtige Smartphone-App verhindert werden. In unserer Reihe #Connecting4Good zeigen wir Dir heute an zwei Beispielen, was bald schon möglich sein könnte. Mehr dazu unter: www.vod.af/Connecting4GoodNews oder über den Link in unserer Bio.⠀
#TheFutureIsExciting #Ready?⠀
.⠀
.⠀
#Vodafone #Smartphone #Innovation #Technologie #Connecting4Good #Medizin #App @urbanentdecker_</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6478</a:t>
                      </a:r>
                    </a:p>
                  </a:txBody>
                  <a:tcPr/>
                </a:tc>
                <a:extLst>
                  <a:ext uri="{0D108BD9-81ED-4DB2-BD59-A6C34878D82A}">
                    <a16:rowId xmlns:a16="http://schemas.microsoft.com/office/drawing/2014/main" val="2093453148"/>
                  </a:ext>
                </a:extLst>
              </a:tr>
            </a:tbl>
          </a:graphicData>
        </a:graphic>
      </p:graphicFrame>
      <p:sp>
        <p:nvSpPr>
          <p:cNvPr id="4" name="Text Placeholder 3">
            <a:extLst>
              <a:ext uri="{FF2B5EF4-FFF2-40B4-BE49-F238E27FC236}">
                <a16:creationId xmlns:a16="http://schemas.microsoft.com/office/drawing/2014/main" id="{D0B676DE-2C74-40C1-B764-0ED39DEEB82D}"/>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41477124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AD500-FFCF-4FFB-B27D-A175716B02C9}"/>
              </a:ext>
            </a:extLst>
          </p:cNvPr>
          <p:cNvSpPr>
            <a:spLocks noGrp="1"/>
          </p:cNvSpPr>
          <p:nvPr>
            <p:ph type="title"/>
          </p:nvPr>
        </p:nvSpPr>
        <p:spPr/>
        <p:txBody>
          <a:bodyPr/>
          <a:lstStyle/>
          <a:p>
            <a:r>
              <a:rPr lang="en-US"/>
              <a:t>Instagram Posts Table (1311) | vodafone_de - 8 of 25</a:t>
            </a:r>
          </a:p>
        </p:txBody>
      </p:sp>
      <p:graphicFrame>
        <p:nvGraphicFramePr>
          <p:cNvPr id="5" name="Table Placeholder 4">
            <a:extLst>
              <a:ext uri="{FF2B5EF4-FFF2-40B4-BE49-F238E27FC236}">
                <a16:creationId xmlns:a16="http://schemas.microsoft.com/office/drawing/2014/main" id="{AC042B52-E832-4604-9AAE-1784DCD08450}"/>
              </a:ext>
            </a:extLst>
          </p:cNvPr>
          <p:cNvGraphicFramePr>
            <a:graphicFrameLocks noGrp="1"/>
          </p:cNvGraphicFramePr>
          <p:nvPr>
            <p:ph type="tbl" sz="quarter" idx="13"/>
            <p:extLst>
              <p:ext uri="{D42A27DB-BD31-4B8C-83A1-F6EECF244321}">
                <p14:modId xmlns:p14="http://schemas.microsoft.com/office/powerpoint/2010/main" val="2289805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220824048"/>
                    </a:ext>
                  </a:extLst>
                </a:gridCol>
                <a:gridCol w="658368">
                  <a:extLst>
                    <a:ext uri="{9D8B030D-6E8A-4147-A177-3AD203B41FA5}">
                      <a16:colId xmlns:a16="http://schemas.microsoft.com/office/drawing/2014/main" val="3009771862"/>
                    </a:ext>
                  </a:extLst>
                </a:gridCol>
                <a:gridCol w="658368">
                  <a:extLst>
                    <a:ext uri="{9D8B030D-6E8A-4147-A177-3AD203B41FA5}">
                      <a16:colId xmlns:a16="http://schemas.microsoft.com/office/drawing/2014/main" val="2454507395"/>
                    </a:ext>
                  </a:extLst>
                </a:gridCol>
                <a:gridCol w="658368">
                  <a:extLst>
                    <a:ext uri="{9D8B030D-6E8A-4147-A177-3AD203B41FA5}">
                      <a16:colId xmlns:a16="http://schemas.microsoft.com/office/drawing/2014/main" val="2635951472"/>
                    </a:ext>
                  </a:extLst>
                </a:gridCol>
                <a:gridCol w="658368">
                  <a:extLst>
                    <a:ext uri="{9D8B030D-6E8A-4147-A177-3AD203B41FA5}">
                      <a16:colId xmlns:a16="http://schemas.microsoft.com/office/drawing/2014/main" val="3202733703"/>
                    </a:ext>
                  </a:extLst>
                </a:gridCol>
                <a:gridCol w="329184">
                  <a:extLst>
                    <a:ext uri="{9D8B030D-6E8A-4147-A177-3AD203B41FA5}">
                      <a16:colId xmlns:a16="http://schemas.microsoft.com/office/drawing/2014/main" val="3237564645"/>
                    </a:ext>
                  </a:extLst>
                </a:gridCol>
                <a:gridCol w="329184">
                  <a:extLst>
                    <a:ext uri="{9D8B030D-6E8A-4147-A177-3AD203B41FA5}">
                      <a16:colId xmlns:a16="http://schemas.microsoft.com/office/drawing/2014/main" val="3013515346"/>
                    </a:ext>
                  </a:extLst>
                </a:gridCol>
                <a:gridCol w="658368">
                  <a:extLst>
                    <a:ext uri="{9D8B030D-6E8A-4147-A177-3AD203B41FA5}">
                      <a16:colId xmlns:a16="http://schemas.microsoft.com/office/drawing/2014/main" val="4108790885"/>
                    </a:ext>
                  </a:extLst>
                </a:gridCol>
                <a:gridCol w="493776">
                  <a:extLst>
                    <a:ext uri="{9D8B030D-6E8A-4147-A177-3AD203B41FA5}">
                      <a16:colId xmlns:a16="http://schemas.microsoft.com/office/drawing/2014/main" val="1512461965"/>
                    </a:ext>
                  </a:extLst>
                </a:gridCol>
                <a:gridCol w="329184">
                  <a:extLst>
                    <a:ext uri="{9D8B030D-6E8A-4147-A177-3AD203B41FA5}">
                      <a16:colId xmlns:a16="http://schemas.microsoft.com/office/drawing/2014/main" val="1723998177"/>
                    </a:ext>
                  </a:extLst>
                </a:gridCol>
                <a:gridCol w="493776">
                  <a:extLst>
                    <a:ext uri="{9D8B030D-6E8A-4147-A177-3AD203B41FA5}">
                      <a16:colId xmlns:a16="http://schemas.microsoft.com/office/drawing/2014/main" val="1298864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Inteaktionen (VF)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81112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- 2018-11-27 15:35:58 </a:t>
                      </a:r>
                      <a:r>
                        <a:rPr kumimoji="0" lang="en-US" sz="1000" b="0" i="0" u="none" strike="noStrike" kern="1200" cap="none" spc="0" normalizeH="0" baseline="0" noProof="0">
                          <a:ln>
                            <a:noFill/>
                          </a:ln>
                          <a:solidFill>
                            <a:prstClr val="black"/>
                          </a:solidFill>
                          <a:effectLst/>
                          <a:uLnTx/>
                          <a:uFillTx/>
                          <a:latin typeface="+mn-lt"/>
                          <a:ea typeface="+mn-ea"/>
                          <a:cs typeface="+mn-cs"/>
                        </a:rPr>
                        <a:t>
 Spotify gibt es jetzt auch für die Apple Watch – wenn auch etwas abgespeckt. Im Folgenden verraten wir Dir, wie Du an die Spotify-Version für watchOS kommst und auf welche Funktionen Du damit bislang zugreifen kannst. Mehr dazu unter: www.vod.af/SpotifyApplyWatch oder über den Link in unserer Bio.⠀
#TheFutureIsExciting #Ready?⠀
.
.
#Vodafone #Smartphone #Spotify #AppleWatch #WatchOS #Tipps #Tricks @urbanentdecker_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6115</a:t>
                      </a:r>
                    </a:p>
                  </a:txBody>
                  <a:tcPr/>
                </a:tc>
                <a:extLst>
                  <a:ext uri="{0D108BD9-81ED-4DB2-BD59-A6C34878D82A}">
                    <a16:rowId xmlns:a16="http://schemas.microsoft.com/office/drawing/2014/main" val="3556529351"/>
                  </a:ext>
                </a:extLst>
              </a:tr>
            </a:tbl>
          </a:graphicData>
        </a:graphic>
      </p:graphicFrame>
      <p:sp>
        <p:nvSpPr>
          <p:cNvPr id="4" name="Text Placeholder 3">
            <a:extLst>
              <a:ext uri="{FF2B5EF4-FFF2-40B4-BE49-F238E27FC236}">
                <a16:creationId xmlns:a16="http://schemas.microsoft.com/office/drawing/2014/main" id="{6FF89DB9-B39A-47FE-ACFA-06C782573099}"/>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31605261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60CB4-0B39-446E-9C8F-F99B3D6946A1}"/>
              </a:ext>
            </a:extLst>
          </p:cNvPr>
          <p:cNvSpPr>
            <a:spLocks noGrp="1"/>
          </p:cNvSpPr>
          <p:nvPr>
            <p:ph type="title"/>
          </p:nvPr>
        </p:nvSpPr>
        <p:spPr/>
        <p:txBody>
          <a:bodyPr/>
          <a:lstStyle/>
          <a:p>
            <a:r>
              <a:rPr lang="en-US"/>
              <a:t>Instagram Posts Table (1311) | vodafone_de - 9 of 25</a:t>
            </a:r>
          </a:p>
        </p:txBody>
      </p:sp>
      <p:graphicFrame>
        <p:nvGraphicFramePr>
          <p:cNvPr id="5" name="Table Placeholder 4">
            <a:extLst>
              <a:ext uri="{FF2B5EF4-FFF2-40B4-BE49-F238E27FC236}">
                <a16:creationId xmlns:a16="http://schemas.microsoft.com/office/drawing/2014/main" id="{214EA7F5-B1BA-4B9C-BFA8-0FDD71053DDD}"/>
              </a:ext>
            </a:extLst>
          </p:cNvPr>
          <p:cNvGraphicFramePr>
            <a:graphicFrameLocks noGrp="1"/>
          </p:cNvGraphicFramePr>
          <p:nvPr>
            <p:ph type="tbl" sz="quarter" idx="13"/>
            <p:extLst>
              <p:ext uri="{D42A27DB-BD31-4B8C-83A1-F6EECF244321}">
                <p14:modId xmlns:p14="http://schemas.microsoft.com/office/powerpoint/2010/main" val="1336164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492049676"/>
                    </a:ext>
                  </a:extLst>
                </a:gridCol>
                <a:gridCol w="658368">
                  <a:extLst>
                    <a:ext uri="{9D8B030D-6E8A-4147-A177-3AD203B41FA5}">
                      <a16:colId xmlns:a16="http://schemas.microsoft.com/office/drawing/2014/main" val="3584247753"/>
                    </a:ext>
                  </a:extLst>
                </a:gridCol>
                <a:gridCol w="658368">
                  <a:extLst>
                    <a:ext uri="{9D8B030D-6E8A-4147-A177-3AD203B41FA5}">
                      <a16:colId xmlns:a16="http://schemas.microsoft.com/office/drawing/2014/main" val="2923911356"/>
                    </a:ext>
                  </a:extLst>
                </a:gridCol>
                <a:gridCol w="658368">
                  <a:extLst>
                    <a:ext uri="{9D8B030D-6E8A-4147-A177-3AD203B41FA5}">
                      <a16:colId xmlns:a16="http://schemas.microsoft.com/office/drawing/2014/main" val="1412434420"/>
                    </a:ext>
                  </a:extLst>
                </a:gridCol>
                <a:gridCol w="658368">
                  <a:extLst>
                    <a:ext uri="{9D8B030D-6E8A-4147-A177-3AD203B41FA5}">
                      <a16:colId xmlns:a16="http://schemas.microsoft.com/office/drawing/2014/main" val="1016700205"/>
                    </a:ext>
                  </a:extLst>
                </a:gridCol>
                <a:gridCol w="329184">
                  <a:extLst>
                    <a:ext uri="{9D8B030D-6E8A-4147-A177-3AD203B41FA5}">
                      <a16:colId xmlns:a16="http://schemas.microsoft.com/office/drawing/2014/main" val="148779581"/>
                    </a:ext>
                  </a:extLst>
                </a:gridCol>
                <a:gridCol w="329184">
                  <a:extLst>
                    <a:ext uri="{9D8B030D-6E8A-4147-A177-3AD203B41FA5}">
                      <a16:colId xmlns:a16="http://schemas.microsoft.com/office/drawing/2014/main" val="2961646596"/>
                    </a:ext>
                  </a:extLst>
                </a:gridCol>
                <a:gridCol w="658368">
                  <a:extLst>
                    <a:ext uri="{9D8B030D-6E8A-4147-A177-3AD203B41FA5}">
                      <a16:colId xmlns:a16="http://schemas.microsoft.com/office/drawing/2014/main" val="2619796771"/>
                    </a:ext>
                  </a:extLst>
                </a:gridCol>
                <a:gridCol w="493776">
                  <a:extLst>
                    <a:ext uri="{9D8B030D-6E8A-4147-A177-3AD203B41FA5}">
                      <a16:colId xmlns:a16="http://schemas.microsoft.com/office/drawing/2014/main" val="2275692531"/>
                    </a:ext>
                  </a:extLst>
                </a:gridCol>
                <a:gridCol w="329184">
                  <a:extLst>
                    <a:ext uri="{9D8B030D-6E8A-4147-A177-3AD203B41FA5}">
                      <a16:colId xmlns:a16="http://schemas.microsoft.com/office/drawing/2014/main" val="2035355958"/>
                    </a:ext>
                  </a:extLst>
                </a:gridCol>
                <a:gridCol w="493776">
                  <a:extLst>
                    <a:ext uri="{9D8B030D-6E8A-4147-A177-3AD203B41FA5}">
                      <a16:colId xmlns:a16="http://schemas.microsoft.com/office/drawing/2014/main" val="3639358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Inteaktionen (VF)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050234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- 2018-11-26 15:01:10 </a:t>
                      </a:r>
                      <a:r>
                        <a:rPr kumimoji="0" lang="en-US" sz="1000" b="0" i="0" u="none" strike="noStrike" kern="1200" cap="none" spc="0" normalizeH="0" baseline="0" noProof="0">
                          <a:ln>
                            <a:noFill/>
                          </a:ln>
                          <a:solidFill>
                            <a:prstClr val="black"/>
                          </a:solidFill>
                          <a:effectLst/>
                          <a:uLnTx/>
                          <a:uFillTx/>
                          <a:latin typeface="+mn-lt"/>
                          <a:ea typeface="+mn-ea"/>
                          <a:cs typeface="+mn-cs"/>
                        </a:rPr>
                        <a:t>
 ⠀
Auf der Xbox One zockst Du bald treffsicherer: Microsoft erweitert seine Konsole um den Support von Maus und Tastatur. Fortnite ist eines der ersten Spiele, die Du künftig nicht mehr mit dem Controller steuern musst. Mehr dazu unter: www.vod.af/FortniteNews oder über den Link in unserer Bio.⠀
#TheFutureIsExciting #Ready?⠀
.⠀
.⠀
⠀
#Vodafone #XboxOne #Microsoft #Fortnite #DigitalLife #TippsUndTricks #Gaming @urbanentdecker_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6799</a:t>
                      </a:r>
                    </a:p>
                  </a:txBody>
                  <a:tcPr/>
                </a:tc>
                <a:extLst>
                  <a:ext uri="{0D108BD9-81ED-4DB2-BD59-A6C34878D82A}">
                    <a16:rowId xmlns:a16="http://schemas.microsoft.com/office/drawing/2014/main" val="2209019035"/>
                  </a:ext>
                </a:extLst>
              </a:tr>
            </a:tbl>
          </a:graphicData>
        </a:graphic>
      </p:graphicFrame>
      <p:sp>
        <p:nvSpPr>
          <p:cNvPr id="4" name="Text Placeholder 3">
            <a:extLst>
              <a:ext uri="{FF2B5EF4-FFF2-40B4-BE49-F238E27FC236}">
                <a16:creationId xmlns:a16="http://schemas.microsoft.com/office/drawing/2014/main" id="{5BE7CD1D-89F7-4DF0-B710-60149219337B}"/>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21384036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E64B1-7816-4A70-BFB1-53752AA427F2}"/>
              </a:ext>
            </a:extLst>
          </p:cNvPr>
          <p:cNvSpPr>
            <a:spLocks noGrp="1"/>
          </p:cNvSpPr>
          <p:nvPr>
            <p:ph type="title"/>
          </p:nvPr>
        </p:nvSpPr>
        <p:spPr/>
        <p:txBody>
          <a:bodyPr/>
          <a:lstStyle/>
          <a:p>
            <a:r>
              <a:rPr lang="en-US"/>
              <a:t>Instagram Posts Table (1311) | vodafone_de - 10 of 25</a:t>
            </a:r>
          </a:p>
        </p:txBody>
      </p:sp>
      <p:graphicFrame>
        <p:nvGraphicFramePr>
          <p:cNvPr id="5" name="Table Placeholder 4">
            <a:extLst>
              <a:ext uri="{FF2B5EF4-FFF2-40B4-BE49-F238E27FC236}">
                <a16:creationId xmlns:a16="http://schemas.microsoft.com/office/drawing/2014/main" id="{BF3A454C-C0AA-40D9-9070-96612EFBA2F0}"/>
              </a:ext>
            </a:extLst>
          </p:cNvPr>
          <p:cNvGraphicFramePr>
            <a:graphicFrameLocks noGrp="1"/>
          </p:cNvGraphicFramePr>
          <p:nvPr>
            <p:ph type="tbl" sz="quarter" idx="13"/>
            <p:extLst>
              <p:ext uri="{D42A27DB-BD31-4B8C-83A1-F6EECF244321}">
                <p14:modId xmlns:p14="http://schemas.microsoft.com/office/powerpoint/2010/main" val="2665038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98997356"/>
                    </a:ext>
                  </a:extLst>
                </a:gridCol>
                <a:gridCol w="658368">
                  <a:extLst>
                    <a:ext uri="{9D8B030D-6E8A-4147-A177-3AD203B41FA5}">
                      <a16:colId xmlns:a16="http://schemas.microsoft.com/office/drawing/2014/main" val="1870383609"/>
                    </a:ext>
                  </a:extLst>
                </a:gridCol>
                <a:gridCol w="658368">
                  <a:extLst>
                    <a:ext uri="{9D8B030D-6E8A-4147-A177-3AD203B41FA5}">
                      <a16:colId xmlns:a16="http://schemas.microsoft.com/office/drawing/2014/main" val="413738302"/>
                    </a:ext>
                  </a:extLst>
                </a:gridCol>
                <a:gridCol w="658368">
                  <a:extLst>
                    <a:ext uri="{9D8B030D-6E8A-4147-A177-3AD203B41FA5}">
                      <a16:colId xmlns:a16="http://schemas.microsoft.com/office/drawing/2014/main" val="3860250410"/>
                    </a:ext>
                  </a:extLst>
                </a:gridCol>
                <a:gridCol w="658368">
                  <a:extLst>
                    <a:ext uri="{9D8B030D-6E8A-4147-A177-3AD203B41FA5}">
                      <a16:colId xmlns:a16="http://schemas.microsoft.com/office/drawing/2014/main" val="2345223548"/>
                    </a:ext>
                  </a:extLst>
                </a:gridCol>
                <a:gridCol w="329184">
                  <a:extLst>
                    <a:ext uri="{9D8B030D-6E8A-4147-A177-3AD203B41FA5}">
                      <a16:colId xmlns:a16="http://schemas.microsoft.com/office/drawing/2014/main" val="2306588382"/>
                    </a:ext>
                  </a:extLst>
                </a:gridCol>
                <a:gridCol w="329184">
                  <a:extLst>
                    <a:ext uri="{9D8B030D-6E8A-4147-A177-3AD203B41FA5}">
                      <a16:colId xmlns:a16="http://schemas.microsoft.com/office/drawing/2014/main" val="3154590802"/>
                    </a:ext>
                  </a:extLst>
                </a:gridCol>
                <a:gridCol w="658368">
                  <a:extLst>
                    <a:ext uri="{9D8B030D-6E8A-4147-A177-3AD203B41FA5}">
                      <a16:colId xmlns:a16="http://schemas.microsoft.com/office/drawing/2014/main" val="565924986"/>
                    </a:ext>
                  </a:extLst>
                </a:gridCol>
                <a:gridCol w="493776">
                  <a:extLst>
                    <a:ext uri="{9D8B030D-6E8A-4147-A177-3AD203B41FA5}">
                      <a16:colId xmlns:a16="http://schemas.microsoft.com/office/drawing/2014/main" val="1794365826"/>
                    </a:ext>
                  </a:extLst>
                </a:gridCol>
                <a:gridCol w="329184">
                  <a:extLst>
                    <a:ext uri="{9D8B030D-6E8A-4147-A177-3AD203B41FA5}">
                      <a16:colId xmlns:a16="http://schemas.microsoft.com/office/drawing/2014/main" val="3519118300"/>
                    </a:ext>
                  </a:extLst>
                </a:gridCol>
                <a:gridCol w="493776">
                  <a:extLst>
                    <a:ext uri="{9D8B030D-6E8A-4147-A177-3AD203B41FA5}">
                      <a16:colId xmlns:a16="http://schemas.microsoft.com/office/drawing/2014/main" val="1989505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Inteaktionen (VF)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54265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- 2018-11-24 15:04:07 </a:t>
                      </a:r>
                      <a:r>
                        <a:rPr kumimoji="0" lang="en-US" sz="1000" b="0" i="0" u="none" strike="noStrike" kern="1200" cap="none" spc="0" normalizeH="0" baseline="0" noProof="0">
                          <a:ln>
                            <a:noFill/>
                          </a:ln>
                          <a:solidFill>
                            <a:prstClr val="black"/>
                          </a:solidFill>
                          <a:effectLst/>
                          <a:uLnTx/>
                          <a:uFillTx/>
                          <a:latin typeface="+mn-lt"/>
                          <a:ea typeface="+mn-ea"/>
                          <a:cs typeface="+mn-cs"/>
                        </a:rPr>
                        <a:t>
 Tonight is the Night! Beim @placetob Award in Berlin feiern heute Abend die beliebtesten Social Media Stars. Sei auch Du live dabei. Mehr dazu unter: www.vod.af/P2BAwardVF oder über den Link in unserer Bio. ⠀
#TheFutureIsExciting #Ready?⠀
.⠀
.⠀
⠀
#Vodafone #PlaceToB #Berlin #Award #SocialMedia #Stars @fzetin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9881</a:t>
                      </a:r>
                    </a:p>
                  </a:txBody>
                  <a:tcPr/>
                </a:tc>
                <a:extLst>
                  <a:ext uri="{0D108BD9-81ED-4DB2-BD59-A6C34878D82A}">
                    <a16:rowId xmlns:a16="http://schemas.microsoft.com/office/drawing/2014/main" val="1668744922"/>
                  </a:ext>
                </a:extLst>
              </a:tr>
            </a:tbl>
          </a:graphicData>
        </a:graphic>
      </p:graphicFrame>
      <p:sp>
        <p:nvSpPr>
          <p:cNvPr id="4" name="Text Placeholder 3">
            <a:extLst>
              <a:ext uri="{FF2B5EF4-FFF2-40B4-BE49-F238E27FC236}">
                <a16:creationId xmlns:a16="http://schemas.microsoft.com/office/drawing/2014/main" id="{6A840ACE-C216-490A-98DE-529B462ADF50}"/>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9578028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E7AC7-0352-4A25-B1D4-F7ECAE0BC2B0}"/>
              </a:ext>
            </a:extLst>
          </p:cNvPr>
          <p:cNvSpPr>
            <a:spLocks noGrp="1"/>
          </p:cNvSpPr>
          <p:nvPr>
            <p:ph type="title"/>
          </p:nvPr>
        </p:nvSpPr>
        <p:spPr/>
        <p:txBody>
          <a:bodyPr/>
          <a:lstStyle/>
          <a:p>
            <a:r>
              <a:rPr lang="en-US"/>
              <a:t>Instagram Posts Table (1311) | vodafone_de - 11 of 25</a:t>
            </a:r>
          </a:p>
        </p:txBody>
      </p:sp>
      <p:graphicFrame>
        <p:nvGraphicFramePr>
          <p:cNvPr id="5" name="Table Placeholder 4">
            <a:extLst>
              <a:ext uri="{FF2B5EF4-FFF2-40B4-BE49-F238E27FC236}">
                <a16:creationId xmlns:a16="http://schemas.microsoft.com/office/drawing/2014/main" id="{8104C76F-097F-47C7-83DD-A890236A29CB}"/>
              </a:ext>
            </a:extLst>
          </p:cNvPr>
          <p:cNvGraphicFramePr>
            <a:graphicFrameLocks noGrp="1"/>
          </p:cNvGraphicFramePr>
          <p:nvPr>
            <p:ph type="tbl" sz="quarter" idx="13"/>
            <p:extLst>
              <p:ext uri="{D42A27DB-BD31-4B8C-83A1-F6EECF244321}">
                <p14:modId xmlns:p14="http://schemas.microsoft.com/office/powerpoint/2010/main" val="3330874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910263197"/>
                    </a:ext>
                  </a:extLst>
                </a:gridCol>
                <a:gridCol w="658368">
                  <a:extLst>
                    <a:ext uri="{9D8B030D-6E8A-4147-A177-3AD203B41FA5}">
                      <a16:colId xmlns:a16="http://schemas.microsoft.com/office/drawing/2014/main" val="2331658025"/>
                    </a:ext>
                  </a:extLst>
                </a:gridCol>
                <a:gridCol w="658368">
                  <a:extLst>
                    <a:ext uri="{9D8B030D-6E8A-4147-A177-3AD203B41FA5}">
                      <a16:colId xmlns:a16="http://schemas.microsoft.com/office/drawing/2014/main" val="3568575256"/>
                    </a:ext>
                  </a:extLst>
                </a:gridCol>
                <a:gridCol w="658368">
                  <a:extLst>
                    <a:ext uri="{9D8B030D-6E8A-4147-A177-3AD203B41FA5}">
                      <a16:colId xmlns:a16="http://schemas.microsoft.com/office/drawing/2014/main" val="1290291170"/>
                    </a:ext>
                  </a:extLst>
                </a:gridCol>
                <a:gridCol w="658368">
                  <a:extLst>
                    <a:ext uri="{9D8B030D-6E8A-4147-A177-3AD203B41FA5}">
                      <a16:colId xmlns:a16="http://schemas.microsoft.com/office/drawing/2014/main" val="179678796"/>
                    </a:ext>
                  </a:extLst>
                </a:gridCol>
                <a:gridCol w="329184">
                  <a:extLst>
                    <a:ext uri="{9D8B030D-6E8A-4147-A177-3AD203B41FA5}">
                      <a16:colId xmlns:a16="http://schemas.microsoft.com/office/drawing/2014/main" val="3966435301"/>
                    </a:ext>
                  </a:extLst>
                </a:gridCol>
                <a:gridCol w="329184">
                  <a:extLst>
                    <a:ext uri="{9D8B030D-6E8A-4147-A177-3AD203B41FA5}">
                      <a16:colId xmlns:a16="http://schemas.microsoft.com/office/drawing/2014/main" val="4101399337"/>
                    </a:ext>
                  </a:extLst>
                </a:gridCol>
                <a:gridCol w="658368">
                  <a:extLst>
                    <a:ext uri="{9D8B030D-6E8A-4147-A177-3AD203B41FA5}">
                      <a16:colId xmlns:a16="http://schemas.microsoft.com/office/drawing/2014/main" val="829494442"/>
                    </a:ext>
                  </a:extLst>
                </a:gridCol>
                <a:gridCol w="493776">
                  <a:extLst>
                    <a:ext uri="{9D8B030D-6E8A-4147-A177-3AD203B41FA5}">
                      <a16:colId xmlns:a16="http://schemas.microsoft.com/office/drawing/2014/main" val="2345360820"/>
                    </a:ext>
                  </a:extLst>
                </a:gridCol>
                <a:gridCol w="329184">
                  <a:extLst>
                    <a:ext uri="{9D8B030D-6E8A-4147-A177-3AD203B41FA5}">
                      <a16:colId xmlns:a16="http://schemas.microsoft.com/office/drawing/2014/main" val="2398660473"/>
                    </a:ext>
                  </a:extLst>
                </a:gridCol>
                <a:gridCol w="493776">
                  <a:extLst>
                    <a:ext uri="{9D8B030D-6E8A-4147-A177-3AD203B41FA5}">
                      <a16:colId xmlns:a16="http://schemas.microsoft.com/office/drawing/2014/main" val="20283037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Inteaktionen (VF)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854833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vodafone_de - 2018-11-23 15:06:11 </a:t>
                      </a:r>
                      <a:r>
                        <a:rPr kumimoji="0" lang="de-DE" sz="1000" b="0" i="0" u="none" strike="noStrike" kern="1200" cap="none" spc="0" normalizeH="0" baseline="0" noProof="0">
                          <a:ln>
                            <a:noFill/>
                          </a:ln>
                          <a:solidFill>
                            <a:prstClr val="black"/>
                          </a:solidFill>
                          <a:effectLst/>
                          <a:uLnTx/>
                          <a:uFillTx/>
                          <a:latin typeface="+mn-lt"/>
                          <a:ea typeface="+mn-ea"/>
                          <a:cs typeface="+mn-cs"/>
                        </a:rPr>
                        <a:t>
 Ein Dark Mode bei Apps ist praktisch, weil Du durch das dunklere Design Energie sparst. Wahrscheinlich mit ein Grund, warum Google seinen Anwendungen nach und nach diesen Modus spendiert. Jetzt gibt es auch für die Kontaktverwaltung Google Contacts einen Dark Mode. Was es bei dem Feature zu beachten gilt, verraten wir Dir in diesem Artikel. Mehr dazu unter: www.vod.af/Kontaktverwaltung oder über den Link in unserer Bio.⠀
#TheFutureIsExciting #Ready?⠀
.⠀
.⠀
⠀
#Vodafone #DarkMode #Google #Smartphone #Kontakte #App #Organisation #Planung @mftokyo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6542</a:t>
                      </a:r>
                    </a:p>
                  </a:txBody>
                  <a:tcPr/>
                </a:tc>
                <a:extLst>
                  <a:ext uri="{0D108BD9-81ED-4DB2-BD59-A6C34878D82A}">
                    <a16:rowId xmlns:a16="http://schemas.microsoft.com/office/drawing/2014/main" val="3511402262"/>
                  </a:ext>
                </a:extLst>
              </a:tr>
            </a:tbl>
          </a:graphicData>
        </a:graphic>
      </p:graphicFrame>
      <p:sp>
        <p:nvSpPr>
          <p:cNvPr id="4" name="Text Placeholder 3">
            <a:extLst>
              <a:ext uri="{FF2B5EF4-FFF2-40B4-BE49-F238E27FC236}">
                <a16:creationId xmlns:a16="http://schemas.microsoft.com/office/drawing/2014/main" id="{8F01FAE3-9CBE-4D48-BCE2-405B54AC2469}"/>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37702392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C8762-C075-4E61-A531-EDA44B552522}"/>
              </a:ext>
            </a:extLst>
          </p:cNvPr>
          <p:cNvSpPr>
            <a:spLocks noGrp="1"/>
          </p:cNvSpPr>
          <p:nvPr>
            <p:ph type="title"/>
          </p:nvPr>
        </p:nvSpPr>
        <p:spPr/>
        <p:txBody>
          <a:bodyPr/>
          <a:lstStyle/>
          <a:p>
            <a:r>
              <a:rPr lang="en-US"/>
              <a:t>Instagram Posts Table (1311) | vodafone_de - 12 of 25</a:t>
            </a:r>
          </a:p>
        </p:txBody>
      </p:sp>
      <p:graphicFrame>
        <p:nvGraphicFramePr>
          <p:cNvPr id="5" name="Table Placeholder 4">
            <a:extLst>
              <a:ext uri="{FF2B5EF4-FFF2-40B4-BE49-F238E27FC236}">
                <a16:creationId xmlns:a16="http://schemas.microsoft.com/office/drawing/2014/main" id="{6A9BDE50-B2E0-4BA0-93B6-81BA07E81158}"/>
              </a:ext>
            </a:extLst>
          </p:cNvPr>
          <p:cNvGraphicFramePr>
            <a:graphicFrameLocks noGrp="1"/>
          </p:cNvGraphicFramePr>
          <p:nvPr>
            <p:ph type="tbl" sz="quarter" idx="13"/>
            <p:extLst>
              <p:ext uri="{D42A27DB-BD31-4B8C-83A1-F6EECF244321}">
                <p14:modId xmlns:p14="http://schemas.microsoft.com/office/powerpoint/2010/main" val="3473813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668652409"/>
                    </a:ext>
                  </a:extLst>
                </a:gridCol>
                <a:gridCol w="658368">
                  <a:extLst>
                    <a:ext uri="{9D8B030D-6E8A-4147-A177-3AD203B41FA5}">
                      <a16:colId xmlns:a16="http://schemas.microsoft.com/office/drawing/2014/main" val="1695180122"/>
                    </a:ext>
                  </a:extLst>
                </a:gridCol>
                <a:gridCol w="658368">
                  <a:extLst>
                    <a:ext uri="{9D8B030D-6E8A-4147-A177-3AD203B41FA5}">
                      <a16:colId xmlns:a16="http://schemas.microsoft.com/office/drawing/2014/main" val="1381856548"/>
                    </a:ext>
                  </a:extLst>
                </a:gridCol>
                <a:gridCol w="658368">
                  <a:extLst>
                    <a:ext uri="{9D8B030D-6E8A-4147-A177-3AD203B41FA5}">
                      <a16:colId xmlns:a16="http://schemas.microsoft.com/office/drawing/2014/main" val="885540181"/>
                    </a:ext>
                  </a:extLst>
                </a:gridCol>
                <a:gridCol w="658368">
                  <a:extLst>
                    <a:ext uri="{9D8B030D-6E8A-4147-A177-3AD203B41FA5}">
                      <a16:colId xmlns:a16="http://schemas.microsoft.com/office/drawing/2014/main" val="2508310899"/>
                    </a:ext>
                  </a:extLst>
                </a:gridCol>
                <a:gridCol w="329184">
                  <a:extLst>
                    <a:ext uri="{9D8B030D-6E8A-4147-A177-3AD203B41FA5}">
                      <a16:colId xmlns:a16="http://schemas.microsoft.com/office/drawing/2014/main" val="3164972918"/>
                    </a:ext>
                  </a:extLst>
                </a:gridCol>
                <a:gridCol w="329184">
                  <a:extLst>
                    <a:ext uri="{9D8B030D-6E8A-4147-A177-3AD203B41FA5}">
                      <a16:colId xmlns:a16="http://schemas.microsoft.com/office/drawing/2014/main" val="4093628113"/>
                    </a:ext>
                  </a:extLst>
                </a:gridCol>
                <a:gridCol w="658368">
                  <a:extLst>
                    <a:ext uri="{9D8B030D-6E8A-4147-A177-3AD203B41FA5}">
                      <a16:colId xmlns:a16="http://schemas.microsoft.com/office/drawing/2014/main" val="136601946"/>
                    </a:ext>
                  </a:extLst>
                </a:gridCol>
                <a:gridCol w="493776">
                  <a:extLst>
                    <a:ext uri="{9D8B030D-6E8A-4147-A177-3AD203B41FA5}">
                      <a16:colId xmlns:a16="http://schemas.microsoft.com/office/drawing/2014/main" val="3857883418"/>
                    </a:ext>
                  </a:extLst>
                </a:gridCol>
                <a:gridCol w="329184">
                  <a:extLst>
                    <a:ext uri="{9D8B030D-6E8A-4147-A177-3AD203B41FA5}">
                      <a16:colId xmlns:a16="http://schemas.microsoft.com/office/drawing/2014/main" val="4016033523"/>
                    </a:ext>
                  </a:extLst>
                </a:gridCol>
                <a:gridCol w="493776">
                  <a:extLst>
                    <a:ext uri="{9D8B030D-6E8A-4147-A177-3AD203B41FA5}">
                      <a16:colId xmlns:a16="http://schemas.microsoft.com/office/drawing/2014/main" val="818634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Inteaktionen (VF)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56163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- 2018-11-22 15:04:05 </a:t>
                      </a:r>
                      <a:r>
                        <a:rPr kumimoji="0" lang="en-US" sz="1000" b="0" i="0" u="none" strike="noStrike" kern="1200" cap="none" spc="0" normalizeH="0" baseline="0" noProof="0">
                          <a:ln>
                            <a:noFill/>
                          </a:ln>
                          <a:solidFill>
                            <a:prstClr val="black"/>
                          </a:solidFill>
                          <a:effectLst/>
                          <a:uLnTx/>
                          <a:uFillTx/>
                          <a:latin typeface="+mn-lt"/>
                          <a:ea typeface="+mn-ea"/>
                          <a:cs typeface="+mn-cs"/>
                        </a:rPr>
                        <a:t>
 Heute Abend startet der RTL - Wir helfen Kindern - Spendenmarathon. Sei live dabei, wenn prominente Gäste alles für Kinder in Not geben. Wie Du das Event verfolgen und die Hilfsprojekte unterstützen kannst, erfährst Du unter www.vod.af/RTLSpendenmarathon2018 oder über den Link in unserer Bio.⠀
#TheFutureIsExciting #Ready?⠀
.⠀
.⠀
⠀
#Vodafone #RTLSpendenmarathon #WirHelfenKindern  #Kinder #Helfen #GuterZweck @steffimarla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6197</a:t>
                      </a:r>
                    </a:p>
                  </a:txBody>
                  <a:tcPr/>
                </a:tc>
                <a:extLst>
                  <a:ext uri="{0D108BD9-81ED-4DB2-BD59-A6C34878D82A}">
                    <a16:rowId xmlns:a16="http://schemas.microsoft.com/office/drawing/2014/main" val="4070783339"/>
                  </a:ext>
                </a:extLst>
              </a:tr>
            </a:tbl>
          </a:graphicData>
        </a:graphic>
      </p:graphicFrame>
      <p:sp>
        <p:nvSpPr>
          <p:cNvPr id="4" name="Text Placeholder 3">
            <a:extLst>
              <a:ext uri="{FF2B5EF4-FFF2-40B4-BE49-F238E27FC236}">
                <a16:creationId xmlns:a16="http://schemas.microsoft.com/office/drawing/2014/main" id="{BBFFD55A-70D7-458D-BEC2-A9FCB412D104}"/>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4434047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54345-FADF-4ADA-A0F1-5B5D84F13134}"/>
              </a:ext>
            </a:extLst>
          </p:cNvPr>
          <p:cNvSpPr>
            <a:spLocks noGrp="1"/>
          </p:cNvSpPr>
          <p:nvPr>
            <p:ph type="title"/>
          </p:nvPr>
        </p:nvSpPr>
        <p:spPr/>
        <p:txBody>
          <a:bodyPr/>
          <a:lstStyle/>
          <a:p>
            <a:r>
              <a:rPr lang="en-US"/>
              <a:t>Instagram Posts Table (1311) | vodafone_de - 13 of 25</a:t>
            </a:r>
          </a:p>
        </p:txBody>
      </p:sp>
      <p:graphicFrame>
        <p:nvGraphicFramePr>
          <p:cNvPr id="5" name="Table Placeholder 4">
            <a:extLst>
              <a:ext uri="{FF2B5EF4-FFF2-40B4-BE49-F238E27FC236}">
                <a16:creationId xmlns:a16="http://schemas.microsoft.com/office/drawing/2014/main" id="{7CB79EE8-6D97-4F2C-8672-1DD5667B71CF}"/>
              </a:ext>
            </a:extLst>
          </p:cNvPr>
          <p:cNvGraphicFramePr>
            <a:graphicFrameLocks noGrp="1"/>
          </p:cNvGraphicFramePr>
          <p:nvPr>
            <p:ph type="tbl" sz="quarter" idx="13"/>
            <p:extLst>
              <p:ext uri="{D42A27DB-BD31-4B8C-83A1-F6EECF244321}">
                <p14:modId xmlns:p14="http://schemas.microsoft.com/office/powerpoint/2010/main" val="1584386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441967184"/>
                    </a:ext>
                  </a:extLst>
                </a:gridCol>
                <a:gridCol w="658368">
                  <a:extLst>
                    <a:ext uri="{9D8B030D-6E8A-4147-A177-3AD203B41FA5}">
                      <a16:colId xmlns:a16="http://schemas.microsoft.com/office/drawing/2014/main" val="2426377295"/>
                    </a:ext>
                  </a:extLst>
                </a:gridCol>
                <a:gridCol w="658368">
                  <a:extLst>
                    <a:ext uri="{9D8B030D-6E8A-4147-A177-3AD203B41FA5}">
                      <a16:colId xmlns:a16="http://schemas.microsoft.com/office/drawing/2014/main" val="1671360013"/>
                    </a:ext>
                  </a:extLst>
                </a:gridCol>
                <a:gridCol w="658368">
                  <a:extLst>
                    <a:ext uri="{9D8B030D-6E8A-4147-A177-3AD203B41FA5}">
                      <a16:colId xmlns:a16="http://schemas.microsoft.com/office/drawing/2014/main" val="503895573"/>
                    </a:ext>
                  </a:extLst>
                </a:gridCol>
                <a:gridCol w="658368">
                  <a:extLst>
                    <a:ext uri="{9D8B030D-6E8A-4147-A177-3AD203B41FA5}">
                      <a16:colId xmlns:a16="http://schemas.microsoft.com/office/drawing/2014/main" val="1414812652"/>
                    </a:ext>
                  </a:extLst>
                </a:gridCol>
                <a:gridCol w="329184">
                  <a:extLst>
                    <a:ext uri="{9D8B030D-6E8A-4147-A177-3AD203B41FA5}">
                      <a16:colId xmlns:a16="http://schemas.microsoft.com/office/drawing/2014/main" val="2956366507"/>
                    </a:ext>
                  </a:extLst>
                </a:gridCol>
                <a:gridCol w="329184">
                  <a:extLst>
                    <a:ext uri="{9D8B030D-6E8A-4147-A177-3AD203B41FA5}">
                      <a16:colId xmlns:a16="http://schemas.microsoft.com/office/drawing/2014/main" val="357282102"/>
                    </a:ext>
                  </a:extLst>
                </a:gridCol>
                <a:gridCol w="658368">
                  <a:extLst>
                    <a:ext uri="{9D8B030D-6E8A-4147-A177-3AD203B41FA5}">
                      <a16:colId xmlns:a16="http://schemas.microsoft.com/office/drawing/2014/main" val="567812150"/>
                    </a:ext>
                  </a:extLst>
                </a:gridCol>
                <a:gridCol w="493776">
                  <a:extLst>
                    <a:ext uri="{9D8B030D-6E8A-4147-A177-3AD203B41FA5}">
                      <a16:colId xmlns:a16="http://schemas.microsoft.com/office/drawing/2014/main" val="1913143670"/>
                    </a:ext>
                  </a:extLst>
                </a:gridCol>
                <a:gridCol w="329184">
                  <a:extLst>
                    <a:ext uri="{9D8B030D-6E8A-4147-A177-3AD203B41FA5}">
                      <a16:colId xmlns:a16="http://schemas.microsoft.com/office/drawing/2014/main" val="1409466672"/>
                    </a:ext>
                  </a:extLst>
                </a:gridCol>
                <a:gridCol w="493776">
                  <a:extLst>
                    <a:ext uri="{9D8B030D-6E8A-4147-A177-3AD203B41FA5}">
                      <a16:colId xmlns:a16="http://schemas.microsoft.com/office/drawing/2014/main" val="2690752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Inteaktionen (VF)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07678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- 2018-11-21 15:46:49 </a:t>
                      </a:r>
                      <a:r>
                        <a:rPr kumimoji="0" lang="en-US" sz="1000" b="0" i="0" u="none" strike="noStrike" kern="1200" cap="none" spc="0" normalizeH="0" baseline="0" noProof="0">
                          <a:ln>
                            <a:noFill/>
                          </a:ln>
                          <a:solidFill>
                            <a:prstClr val="black"/>
                          </a:solidFill>
                          <a:effectLst/>
                          <a:uLnTx/>
                          <a:uFillTx/>
                          <a:latin typeface="+mn-lt"/>
                          <a:ea typeface="+mn-ea"/>
                          <a:cs typeface="+mn-cs"/>
                        </a:rPr>
                        <a:t>
 Bitte kommen: Die Gadget Inspectors nehmen Agenten-Tools unter die Lupe. In dieser Folge der Gadget Inspectors geht es um das Tippen und Telefonieren im Agenten-Stil. Das Smartphone bleibt in der Hosentasche und es heißt: Gadgets, bitte übernehmen. Der smarte Orii-Ring überträgt Schallwellen über Deinen Finger und Tap Strap macht jede Oberfläche zur Tastatur. Mehr dazu unter: www.vod.af/AgentenTools oder über den Link in unserer Bio.⠀
#TheFutureIsExciting #Ready?⠀
.⠀
.⠀
⠀
#Vodafone #GadgetInspectors #Agenten #Smartphone #Tools #Innovation #DigitalLife⠀
@mftokyo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5784</a:t>
                      </a:r>
                    </a:p>
                  </a:txBody>
                  <a:tcPr/>
                </a:tc>
                <a:extLst>
                  <a:ext uri="{0D108BD9-81ED-4DB2-BD59-A6C34878D82A}">
                    <a16:rowId xmlns:a16="http://schemas.microsoft.com/office/drawing/2014/main" val="3544263840"/>
                  </a:ext>
                </a:extLst>
              </a:tr>
            </a:tbl>
          </a:graphicData>
        </a:graphic>
      </p:graphicFrame>
      <p:sp>
        <p:nvSpPr>
          <p:cNvPr id="4" name="Text Placeholder 3">
            <a:extLst>
              <a:ext uri="{FF2B5EF4-FFF2-40B4-BE49-F238E27FC236}">
                <a16:creationId xmlns:a16="http://schemas.microsoft.com/office/drawing/2014/main" id="{B0FBC055-A5E2-4883-BB04-2FE04B07533F}"/>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6496791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75401-6E4A-4D67-9595-6849168CB9EE}"/>
              </a:ext>
            </a:extLst>
          </p:cNvPr>
          <p:cNvSpPr>
            <a:spLocks noGrp="1"/>
          </p:cNvSpPr>
          <p:nvPr>
            <p:ph type="title"/>
          </p:nvPr>
        </p:nvSpPr>
        <p:spPr/>
        <p:txBody>
          <a:bodyPr/>
          <a:lstStyle/>
          <a:p>
            <a:r>
              <a:rPr lang="en-US"/>
              <a:t>Instagram Posts Table (1311) | vodafone_de - 14 of 25</a:t>
            </a:r>
          </a:p>
        </p:txBody>
      </p:sp>
      <p:graphicFrame>
        <p:nvGraphicFramePr>
          <p:cNvPr id="5" name="Table Placeholder 4">
            <a:extLst>
              <a:ext uri="{FF2B5EF4-FFF2-40B4-BE49-F238E27FC236}">
                <a16:creationId xmlns:a16="http://schemas.microsoft.com/office/drawing/2014/main" id="{BD749980-73D4-42E3-9D47-E6211C339AB6}"/>
              </a:ext>
            </a:extLst>
          </p:cNvPr>
          <p:cNvGraphicFramePr>
            <a:graphicFrameLocks noGrp="1"/>
          </p:cNvGraphicFramePr>
          <p:nvPr>
            <p:ph type="tbl" sz="quarter" idx="13"/>
            <p:extLst>
              <p:ext uri="{D42A27DB-BD31-4B8C-83A1-F6EECF244321}">
                <p14:modId xmlns:p14="http://schemas.microsoft.com/office/powerpoint/2010/main" val="581303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110476075"/>
                    </a:ext>
                  </a:extLst>
                </a:gridCol>
                <a:gridCol w="658368">
                  <a:extLst>
                    <a:ext uri="{9D8B030D-6E8A-4147-A177-3AD203B41FA5}">
                      <a16:colId xmlns:a16="http://schemas.microsoft.com/office/drawing/2014/main" val="3436084698"/>
                    </a:ext>
                  </a:extLst>
                </a:gridCol>
                <a:gridCol w="658368">
                  <a:extLst>
                    <a:ext uri="{9D8B030D-6E8A-4147-A177-3AD203B41FA5}">
                      <a16:colId xmlns:a16="http://schemas.microsoft.com/office/drawing/2014/main" val="1974732237"/>
                    </a:ext>
                  </a:extLst>
                </a:gridCol>
                <a:gridCol w="658368">
                  <a:extLst>
                    <a:ext uri="{9D8B030D-6E8A-4147-A177-3AD203B41FA5}">
                      <a16:colId xmlns:a16="http://schemas.microsoft.com/office/drawing/2014/main" val="1476188799"/>
                    </a:ext>
                  </a:extLst>
                </a:gridCol>
                <a:gridCol w="658368">
                  <a:extLst>
                    <a:ext uri="{9D8B030D-6E8A-4147-A177-3AD203B41FA5}">
                      <a16:colId xmlns:a16="http://schemas.microsoft.com/office/drawing/2014/main" val="820404550"/>
                    </a:ext>
                  </a:extLst>
                </a:gridCol>
                <a:gridCol w="329184">
                  <a:extLst>
                    <a:ext uri="{9D8B030D-6E8A-4147-A177-3AD203B41FA5}">
                      <a16:colId xmlns:a16="http://schemas.microsoft.com/office/drawing/2014/main" val="204650038"/>
                    </a:ext>
                  </a:extLst>
                </a:gridCol>
                <a:gridCol w="329184">
                  <a:extLst>
                    <a:ext uri="{9D8B030D-6E8A-4147-A177-3AD203B41FA5}">
                      <a16:colId xmlns:a16="http://schemas.microsoft.com/office/drawing/2014/main" val="3552663174"/>
                    </a:ext>
                  </a:extLst>
                </a:gridCol>
                <a:gridCol w="658368">
                  <a:extLst>
                    <a:ext uri="{9D8B030D-6E8A-4147-A177-3AD203B41FA5}">
                      <a16:colId xmlns:a16="http://schemas.microsoft.com/office/drawing/2014/main" val="550875805"/>
                    </a:ext>
                  </a:extLst>
                </a:gridCol>
                <a:gridCol w="493776">
                  <a:extLst>
                    <a:ext uri="{9D8B030D-6E8A-4147-A177-3AD203B41FA5}">
                      <a16:colId xmlns:a16="http://schemas.microsoft.com/office/drawing/2014/main" val="879010888"/>
                    </a:ext>
                  </a:extLst>
                </a:gridCol>
                <a:gridCol w="329184">
                  <a:extLst>
                    <a:ext uri="{9D8B030D-6E8A-4147-A177-3AD203B41FA5}">
                      <a16:colId xmlns:a16="http://schemas.microsoft.com/office/drawing/2014/main" val="4187773070"/>
                    </a:ext>
                  </a:extLst>
                </a:gridCol>
                <a:gridCol w="493776">
                  <a:extLst>
                    <a:ext uri="{9D8B030D-6E8A-4147-A177-3AD203B41FA5}">
                      <a16:colId xmlns:a16="http://schemas.microsoft.com/office/drawing/2014/main" val="3461528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Inteaktionen (VF)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88232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- 2018-11-20 15:25:48 </a:t>
                      </a:r>
                      <a:r>
                        <a:rPr kumimoji="0" lang="en-US" sz="1000" b="0" i="0" u="none" strike="noStrike" kern="1200" cap="none" spc="0" normalizeH="0" baseline="0" noProof="0">
                          <a:ln>
                            <a:noFill/>
                          </a:ln>
                          <a:solidFill>
                            <a:prstClr val="black"/>
                          </a:solidFill>
                          <a:effectLst/>
                          <a:uLnTx/>
                          <a:uFillTx/>
                          <a:latin typeface="+mn-lt"/>
                          <a:ea typeface="+mn-ea"/>
                          <a:cs typeface="+mn-cs"/>
                        </a:rPr>
                        <a:t>
 Das Augmented-Reality-Game Harry Potter: Wizards Unite hat nach längerer Wartezeit einen ersten Teaser erhalten. Das Spiel sollte eigentlich schon 2018 erscheinen, der Release wurde aber zuletzt verschoben. Jetzt haben die Entwickler neue Details enthüllt. Mehr dazu unter: www.vod.af/HPWizardsUnite oder über den Link in unserer Bio.⠀
#TheFutureIsExciting #Ready?⠀
.⠀
.⠀
⠀
#Vodafone #Gaming #HarryPotter #WizardsUnite #AugmentedReality #Details #Neuheit @mftokyo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7606</a:t>
                      </a:r>
                    </a:p>
                  </a:txBody>
                  <a:tcPr/>
                </a:tc>
                <a:extLst>
                  <a:ext uri="{0D108BD9-81ED-4DB2-BD59-A6C34878D82A}">
                    <a16:rowId xmlns:a16="http://schemas.microsoft.com/office/drawing/2014/main" val="1979320907"/>
                  </a:ext>
                </a:extLst>
              </a:tr>
            </a:tbl>
          </a:graphicData>
        </a:graphic>
      </p:graphicFrame>
      <p:sp>
        <p:nvSpPr>
          <p:cNvPr id="4" name="Text Placeholder 3">
            <a:extLst>
              <a:ext uri="{FF2B5EF4-FFF2-40B4-BE49-F238E27FC236}">
                <a16:creationId xmlns:a16="http://schemas.microsoft.com/office/drawing/2014/main" id="{574C1B10-9CFD-4910-A30E-EE07ED4AD362}"/>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29468098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9560A-7334-4BC5-A2E8-AAF2215726C7}"/>
              </a:ext>
            </a:extLst>
          </p:cNvPr>
          <p:cNvSpPr>
            <a:spLocks noGrp="1"/>
          </p:cNvSpPr>
          <p:nvPr>
            <p:ph type="title"/>
          </p:nvPr>
        </p:nvSpPr>
        <p:spPr/>
        <p:txBody>
          <a:bodyPr/>
          <a:lstStyle/>
          <a:p>
            <a:r>
              <a:rPr lang="en-US"/>
              <a:t>Instagram Posts Table (1311) | vodafone_de - 15 of 25</a:t>
            </a:r>
          </a:p>
        </p:txBody>
      </p:sp>
      <p:graphicFrame>
        <p:nvGraphicFramePr>
          <p:cNvPr id="5" name="Table Placeholder 4">
            <a:extLst>
              <a:ext uri="{FF2B5EF4-FFF2-40B4-BE49-F238E27FC236}">
                <a16:creationId xmlns:a16="http://schemas.microsoft.com/office/drawing/2014/main" id="{E8E6FC86-ECAB-4C40-9B05-AA8CAE476E87}"/>
              </a:ext>
            </a:extLst>
          </p:cNvPr>
          <p:cNvGraphicFramePr>
            <a:graphicFrameLocks noGrp="1"/>
          </p:cNvGraphicFramePr>
          <p:nvPr>
            <p:ph type="tbl" sz="quarter" idx="13"/>
            <p:extLst>
              <p:ext uri="{D42A27DB-BD31-4B8C-83A1-F6EECF244321}">
                <p14:modId xmlns:p14="http://schemas.microsoft.com/office/powerpoint/2010/main" val="280785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611978963"/>
                    </a:ext>
                  </a:extLst>
                </a:gridCol>
                <a:gridCol w="658368">
                  <a:extLst>
                    <a:ext uri="{9D8B030D-6E8A-4147-A177-3AD203B41FA5}">
                      <a16:colId xmlns:a16="http://schemas.microsoft.com/office/drawing/2014/main" val="3946434711"/>
                    </a:ext>
                  </a:extLst>
                </a:gridCol>
                <a:gridCol w="658368">
                  <a:extLst>
                    <a:ext uri="{9D8B030D-6E8A-4147-A177-3AD203B41FA5}">
                      <a16:colId xmlns:a16="http://schemas.microsoft.com/office/drawing/2014/main" val="186932169"/>
                    </a:ext>
                  </a:extLst>
                </a:gridCol>
                <a:gridCol w="658368">
                  <a:extLst>
                    <a:ext uri="{9D8B030D-6E8A-4147-A177-3AD203B41FA5}">
                      <a16:colId xmlns:a16="http://schemas.microsoft.com/office/drawing/2014/main" val="3352024974"/>
                    </a:ext>
                  </a:extLst>
                </a:gridCol>
                <a:gridCol w="658368">
                  <a:extLst>
                    <a:ext uri="{9D8B030D-6E8A-4147-A177-3AD203B41FA5}">
                      <a16:colId xmlns:a16="http://schemas.microsoft.com/office/drawing/2014/main" val="1943861104"/>
                    </a:ext>
                  </a:extLst>
                </a:gridCol>
                <a:gridCol w="329184">
                  <a:extLst>
                    <a:ext uri="{9D8B030D-6E8A-4147-A177-3AD203B41FA5}">
                      <a16:colId xmlns:a16="http://schemas.microsoft.com/office/drawing/2014/main" val="643320045"/>
                    </a:ext>
                  </a:extLst>
                </a:gridCol>
                <a:gridCol w="329184">
                  <a:extLst>
                    <a:ext uri="{9D8B030D-6E8A-4147-A177-3AD203B41FA5}">
                      <a16:colId xmlns:a16="http://schemas.microsoft.com/office/drawing/2014/main" val="2824138736"/>
                    </a:ext>
                  </a:extLst>
                </a:gridCol>
                <a:gridCol w="658368">
                  <a:extLst>
                    <a:ext uri="{9D8B030D-6E8A-4147-A177-3AD203B41FA5}">
                      <a16:colId xmlns:a16="http://schemas.microsoft.com/office/drawing/2014/main" val="1837417248"/>
                    </a:ext>
                  </a:extLst>
                </a:gridCol>
                <a:gridCol w="493776">
                  <a:extLst>
                    <a:ext uri="{9D8B030D-6E8A-4147-A177-3AD203B41FA5}">
                      <a16:colId xmlns:a16="http://schemas.microsoft.com/office/drawing/2014/main" val="2532556817"/>
                    </a:ext>
                  </a:extLst>
                </a:gridCol>
                <a:gridCol w="329184">
                  <a:extLst>
                    <a:ext uri="{9D8B030D-6E8A-4147-A177-3AD203B41FA5}">
                      <a16:colId xmlns:a16="http://schemas.microsoft.com/office/drawing/2014/main" val="1645472539"/>
                    </a:ext>
                  </a:extLst>
                </a:gridCol>
                <a:gridCol w="493776">
                  <a:extLst>
                    <a:ext uri="{9D8B030D-6E8A-4147-A177-3AD203B41FA5}">
                      <a16:colId xmlns:a16="http://schemas.microsoft.com/office/drawing/2014/main" val="991447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Inteaktionen (VF)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590366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- 2018-11-19 15:17:49 </a:t>
                      </a:r>
                      <a:r>
                        <a:rPr kumimoji="0" lang="en-US" sz="1000" b="0" i="0" u="none" strike="noStrike" kern="1200" cap="none" spc="0" normalizeH="0" baseline="0" noProof="0">
                          <a:ln>
                            <a:noFill/>
                          </a:ln>
                          <a:solidFill>
                            <a:prstClr val="black"/>
                          </a:solidFill>
                          <a:effectLst/>
                          <a:uLnTx/>
                          <a:uFillTx/>
                          <a:latin typeface="+mn-lt"/>
                          <a:ea typeface="+mn-ea"/>
                          <a:cs typeface="+mn-cs"/>
                        </a:rPr>
                        <a:t>
 Darksiders 3: Release, Spielinhalte &amp; Co. – die wichtigsten Infos. In Darksiders 3 übernimmst Du die Rolle von Fury, der Schwester von Tod und Krieg aus den ersten beiden Teilen. Die Heldin ist aber nicht die einzige Neuerung, die das Action-Adventure für Dich bereithält. Mehr dazu unter: www.vod.af/Darksiders3 oder über den Link in unserer Bio.⠀
#TheFutureIsExciting #Ready?⠀
.⠀
.⠀
⠀
#Vodafone #Gaming #Darksiders3 #Neuheit #DigitalLife #Action #Adventure  @philipp_goetze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6492</a:t>
                      </a:r>
                    </a:p>
                  </a:txBody>
                  <a:tcPr/>
                </a:tc>
                <a:extLst>
                  <a:ext uri="{0D108BD9-81ED-4DB2-BD59-A6C34878D82A}">
                    <a16:rowId xmlns:a16="http://schemas.microsoft.com/office/drawing/2014/main" val="4219329864"/>
                  </a:ext>
                </a:extLst>
              </a:tr>
            </a:tbl>
          </a:graphicData>
        </a:graphic>
      </p:graphicFrame>
      <p:sp>
        <p:nvSpPr>
          <p:cNvPr id="4" name="Text Placeholder 3">
            <a:extLst>
              <a:ext uri="{FF2B5EF4-FFF2-40B4-BE49-F238E27FC236}">
                <a16:creationId xmlns:a16="http://schemas.microsoft.com/office/drawing/2014/main" id="{FE78D01B-C908-47D7-B7D4-8130A4AF7302}"/>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42402548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C8498-1B5D-4F32-BDCB-CD6ABAF68DA2}"/>
              </a:ext>
            </a:extLst>
          </p:cNvPr>
          <p:cNvSpPr>
            <a:spLocks noGrp="1"/>
          </p:cNvSpPr>
          <p:nvPr>
            <p:ph type="title"/>
          </p:nvPr>
        </p:nvSpPr>
        <p:spPr/>
        <p:txBody>
          <a:bodyPr/>
          <a:lstStyle/>
          <a:p>
            <a:r>
              <a:rPr lang="en-US"/>
              <a:t>Instagram Posts Table (1311) | vodafone_de - 16 of 25</a:t>
            </a:r>
          </a:p>
        </p:txBody>
      </p:sp>
      <p:graphicFrame>
        <p:nvGraphicFramePr>
          <p:cNvPr id="5" name="Table Placeholder 4">
            <a:extLst>
              <a:ext uri="{FF2B5EF4-FFF2-40B4-BE49-F238E27FC236}">
                <a16:creationId xmlns:a16="http://schemas.microsoft.com/office/drawing/2014/main" id="{D31A4C47-BC42-4099-846D-2840D85A034D}"/>
              </a:ext>
            </a:extLst>
          </p:cNvPr>
          <p:cNvGraphicFramePr>
            <a:graphicFrameLocks noGrp="1"/>
          </p:cNvGraphicFramePr>
          <p:nvPr>
            <p:ph type="tbl" sz="quarter" idx="13"/>
            <p:extLst>
              <p:ext uri="{D42A27DB-BD31-4B8C-83A1-F6EECF244321}">
                <p14:modId xmlns:p14="http://schemas.microsoft.com/office/powerpoint/2010/main" val="409785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961723330"/>
                    </a:ext>
                  </a:extLst>
                </a:gridCol>
                <a:gridCol w="658368">
                  <a:extLst>
                    <a:ext uri="{9D8B030D-6E8A-4147-A177-3AD203B41FA5}">
                      <a16:colId xmlns:a16="http://schemas.microsoft.com/office/drawing/2014/main" val="546619683"/>
                    </a:ext>
                  </a:extLst>
                </a:gridCol>
                <a:gridCol w="658368">
                  <a:extLst>
                    <a:ext uri="{9D8B030D-6E8A-4147-A177-3AD203B41FA5}">
                      <a16:colId xmlns:a16="http://schemas.microsoft.com/office/drawing/2014/main" val="1327598278"/>
                    </a:ext>
                  </a:extLst>
                </a:gridCol>
                <a:gridCol w="658368">
                  <a:extLst>
                    <a:ext uri="{9D8B030D-6E8A-4147-A177-3AD203B41FA5}">
                      <a16:colId xmlns:a16="http://schemas.microsoft.com/office/drawing/2014/main" val="4006218118"/>
                    </a:ext>
                  </a:extLst>
                </a:gridCol>
                <a:gridCol w="658368">
                  <a:extLst>
                    <a:ext uri="{9D8B030D-6E8A-4147-A177-3AD203B41FA5}">
                      <a16:colId xmlns:a16="http://schemas.microsoft.com/office/drawing/2014/main" val="91283812"/>
                    </a:ext>
                  </a:extLst>
                </a:gridCol>
                <a:gridCol w="329184">
                  <a:extLst>
                    <a:ext uri="{9D8B030D-6E8A-4147-A177-3AD203B41FA5}">
                      <a16:colId xmlns:a16="http://schemas.microsoft.com/office/drawing/2014/main" val="2308269577"/>
                    </a:ext>
                  </a:extLst>
                </a:gridCol>
                <a:gridCol w="329184">
                  <a:extLst>
                    <a:ext uri="{9D8B030D-6E8A-4147-A177-3AD203B41FA5}">
                      <a16:colId xmlns:a16="http://schemas.microsoft.com/office/drawing/2014/main" val="4023317455"/>
                    </a:ext>
                  </a:extLst>
                </a:gridCol>
                <a:gridCol w="658368">
                  <a:extLst>
                    <a:ext uri="{9D8B030D-6E8A-4147-A177-3AD203B41FA5}">
                      <a16:colId xmlns:a16="http://schemas.microsoft.com/office/drawing/2014/main" val="1632379427"/>
                    </a:ext>
                  </a:extLst>
                </a:gridCol>
                <a:gridCol w="493776">
                  <a:extLst>
                    <a:ext uri="{9D8B030D-6E8A-4147-A177-3AD203B41FA5}">
                      <a16:colId xmlns:a16="http://schemas.microsoft.com/office/drawing/2014/main" val="1005586050"/>
                    </a:ext>
                  </a:extLst>
                </a:gridCol>
                <a:gridCol w="329184">
                  <a:extLst>
                    <a:ext uri="{9D8B030D-6E8A-4147-A177-3AD203B41FA5}">
                      <a16:colId xmlns:a16="http://schemas.microsoft.com/office/drawing/2014/main" val="227605550"/>
                    </a:ext>
                  </a:extLst>
                </a:gridCol>
                <a:gridCol w="493776">
                  <a:extLst>
                    <a:ext uri="{9D8B030D-6E8A-4147-A177-3AD203B41FA5}">
                      <a16:colId xmlns:a16="http://schemas.microsoft.com/office/drawing/2014/main" val="182273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Inteaktionen (VF)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467666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- 2018-11-16 15:03:29 </a:t>
                      </a:r>
                      <a:r>
                        <a:rPr kumimoji="0" lang="en-US" sz="1000" b="0" i="0" u="none" strike="noStrike" kern="1200" cap="none" spc="0" normalizeH="0" baseline="0" noProof="0">
                          <a:ln>
                            <a:noFill/>
                          </a:ln>
                          <a:solidFill>
                            <a:prstClr val="black"/>
                          </a:solidFill>
                          <a:effectLst/>
                          <a:uLnTx/>
                          <a:uFillTx/>
                          <a:latin typeface="+mn-lt"/>
                          <a:ea typeface="+mn-ea"/>
                          <a:cs typeface="+mn-cs"/>
                        </a:rPr>
                        <a:t>
 Microsoft hat 16 weitere Spiele angekündigt, die zukünftig das Angebot des Xbox Game Pass ergänzen sollen. Highlight dieser Liste ist zweifellos der bekannte Survival-Shooter PlayerUnknown’s Battlegrounds (PUBG). Außerdem gibt es nun eine offizielle Xbox-Game-Pass-App. Mehr dazu unter: www.vod.af/XboxGamePass oder über den Link in unserer Bio.⠀
#TheFutureIsExciting #Ready?⠀
.⠀
.⠀
⠀
#Vodafone #Gaming #Videospiele #Xbox #Microsoft #XboxGamePass #Neuheiten #PUBG @philipp_goetze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7204</a:t>
                      </a:r>
                    </a:p>
                  </a:txBody>
                  <a:tcPr/>
                </a:tc>
                <a:extLst>
                  <a:ext uri="{0D108BD9-81ED-4DB2-BD59-A6C34878D82A}">
                    <a16:rowId xmlns:a16="http://schemas.microsoft.com/office/drawing/2014/main" val="28838630"/>
                  </a:ext>
                </a:extLst>
              </a:tr>
            </a:tbl>
          </a:graphicData>
        </a:graphic>
      </p:graphicFrame>
      <p:sp>
        <p:nvSpPr>
          <p:cNvPr id="4" name="Text Placeholder 3">
            <a:extLst>
              <a:ext uri="{FF2B5EF4-FFF2-40B4-BE49-F238E27FC236}">
                <a16:creationId xmlns:a16="http://schemas.microsoft.com/office/drawing/2014/main" id="{FD7F7B5C-8BD6-4D47-944B-BA8C84E1FB25}"/>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10035374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347EA-6219-4256-BAB7-FD8775B00B87}"/>
              </a:ext>
            </a:extLst>
          </p:cNvPr>
          <p:cNvSpPr>
            <a:spLocks noGrp="1"/>
          </p:cNvSpPr>
          <p:nvPr>
            <p:ph type="title"/>
          </p:nvPr>
        </p:nvSpPr>
        <p:spPr/>
        <p:txBody>
          <a:bodyPr/>
          <a:lstStyle/>
          <a:p>
            <a:r>
              <a:rPr lang="en-US"/>
              <a:t>Instagram Posts Table (1311) | vodafone_de - 17 of 25</a:t>
            </a:r>
          </a:p>
        </p:txBody>
      </p:sp>
      <p:graphicFrame>
        <p:nvGraphicFramePr>
          <p:cNvPr id="5" name="Table Placeholder 4">
            <a:extLst>
              <a:ext uri="{FF2B5EF4-FFF2-40B4-BE49-F238E27FC236}">
                <a16:creationId xmlns:a16="http://schemas.microsoft.com/office/drawing/2014/main" id="{3C8A1CD5-7C49-4B17-A88A-9D71E4526DD2}"/>
              </a:ext>
            </a:extLst>
          </p:cNvPr>
          <p:cNvGraphicFramePr>
            <a:graphicFrameLocks noGrp="1"/>
          </p:cNvGraphicFramePr>
          <p:nvPr>
            <p:ph type="tbl" sz="quarter" idx="13"/>
            <p:extLst>
              <p:ext uri="{D42A27DB-BD31-4B8C-83A1-F6EECF244321}">
                <p14:modId xmlns:p14="http://schemas.microsoft.com/office/powerpoint/2010/main" val="1379643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813538864"/>
                    </a:ext>
                  </a:extLst>
                </a:gridCol>
                <a:gridCol w="658368">
                  <a:extLst>
                    <a:ext uri="{9D8B030D-6E8A-4147-A177-3AD203B41FA5}">
                      <a16:colId xmlns:a16="http://schemas.microsoft.com/office/drawing/2014/main" val="686773798"/>
                    </a:ext>
                  </a:extLst>
                </a:gridCol>
                <a:gridCol w="658368">
                  <a:extLst>
                    <a:ext uri="{9D8B030D-6E8A-4147-A177-3AD203B41FA5}">
                      <a16:colId xmlns:a16="http://schemas.microsoft.com/office/drawing/2014/main" val="2394737217"/>
                    </a:ext>
                  </a:extLst>
                </a:gridCol>
                <a:gridCol w="658368">
                  <a:extLst>
                    <a:ext uri="{9D8B030D-6E8A-4147-A177-3AD203B41FA5}">
                      <a16:colId xmlns:a16="http://schemas.microsoft.com/office/drawing/2014/main" val="647216771"/>
                    </a:ext>
                  </a:extLst>
                </a:gridCol>
                <a:gridCol w="658368">
                  <a:extLst>
                    <a:ext uri="{9D8B030D-6E8A-4147-A177-3AD203B41FA5}">
                      <a16:colId xmlns:a16="http://schemas.microsoft.com/office/drawing/2014/main" val="3092071833"/>
                    </a:ext>
                  </a:extLst>
                </a:gridCol>
                <a:gridCol w="329184">
                  <a:extLst>
                    <a:ext uri="{9D8B030D-6E8A-4147-A177-3AD203B41FA5}">
                      <a16:colId xmlns:a16="http://schemas.microsoft.com/office/drawing/2014/main" val="3260835610"/>
                    </a:ext>
                  </a:extLst>
                </a:gridCol>
                <a:gridCol w="329184">
                  <a:extLst>
                    <a:ext uri="{9D8B030D-6E8A-4147-A177-3AD203B41FA5}">
                      <a16:colId xmlns:a16="http://schemas.microsoft.com/office/drawing/2014/main" val="3293905528"/>
                    </a:ext>
                  </a:extLst>
                </a:gridCol>
                <a:gridCol w="658368">
                  <a:extLst>
                    <a:ext uri="{9D8B030D-6E8A-4147-A177-3AD203B41FA5}">
                      <a16:colId xmlns:a16="http://schemas.microsoft.com/office/drawing/2014/main" val="111384603"/>
                    </a:ext>
                  </a:extLst>
                </a:gridCol>
                <a:gridCol w="493776">
                  <a:extLst>
                    <a:ext uri="{9D8B030D-6E8A-4147-A177-3AD203B41FA5}">
                      <a16:colId xmlns:a16="http://schemas.microsoft.com/office/drawing/2014/main" val="1912998175"/>
                    </a:ext>
                  </a:extLst>
                </a:gridCol>
                <a:gridCol w="329184">
                  <a:extLst>
                    <a:ext uri="{9D8B030D-6E8A-4147-A177-3AD203B41FA5}">
                      <a16:colId xmlns:a16="http://schemas.microsoft.com/office/drawing/2014/main" val="2071815145"/>
                    </a:ext>
                  </a:extLst>
                </a:gridCol>
                <a:gridCol w="493776">
                  <a:extLst>
                    <a:ext uri="{9D8B030D-6E8A-4147-A177-3AD203B41FA5}">
                      <a16:colId xmlns:a16="http://schemas.microsoft.com/office/drawing/2014/main" val="4068078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Inteaktionen (VF)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43537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vodafone_de - 2018-11-15 15:03:51 </a:t>
                      </a:r>
                      <a:r>
                        <a:rPr kumimoji="0" lang="de-DE" sz="1000" b="0" i="0" u="none" strike="noStrike" kern="1200" cap="none" spc="0" normalizeH="0" baseline="0" noProof="0">
                          <a:ln>
                            <a:noFill/>
                          </a:ln>
                          <a:solidFill>
                            <a:prstClr val="black"/>
                          </a:solidFill>
                          <a:effectLst/>
                          <a:uLnTx/>
                          <a:uFillTx/>
                          <a:latin typeface="+mn-lt"/>
                          <a:ea typeface="+mn-ea"/>
                          <a:cs typeface="+mn-cs"/>
                        </a:rPr>
                        <a:t>
 Helfen kann so einfach sein. Und sogar richtig Spaß machen! Beim RTL-Spendenmarathon 2018 kannst Du am 22. und 23. November wieder dazu beitragen, notleidenden Kindern zu helfen. Mit prominenter Begleitung werden in diesem Jahr engagierte Teams beim 24h Urban Run sportlichen Einsatz für den guten Zweck zeigen. Mehr dazu unter: www.vod.af/RTLSpendenmarathon oder über den Link in unserer Bio.⠀
#TheFutureIsExciting #Ready?⠀
.⠀
.⠀
⠀
#Vodafone #RTLSpendenmarathon #Helfen #Kinder #GuterZweck #24hUrbanRun @steffimarla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6710</a:t>
                      </a:r>
                    </a:p>
                  </a:txBody>
                  <a:tcPr/>
                </a:tc>
                <a:extLst>
                  <a:ext uri="{0D108BD9-81ED-4DB2-BD59-A6C34878D82A}">
                    <a16:rowId xmlns:a16="http://schemas.microsoft.com/office/drawing/2014/main" val="1417418553"/>
                  </a:ext>
                </a:extLst>
              </a:tr>
            </a:tbl>
          </a:graphicData>
        </a:graphic>
      </p:graphicFrame>
      <p:sp>
        <p:nvSpPr>
          <p:cNvPr id="4" name="Text Placeholder 3">
            <a:extLst>
              <a:ext uri="{FF2B5EF4-FFF2-40B4-BE49-F238E27FC236}">
                <a16:creationId xmlns:a16="http://schemas.microsoft.com/office/drawing/2014/main" id="{D84214ED-02DD-4336-B9E2-824FDF58FA9E}"/>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3114375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A22AD-6398-469A-BE8E-1E31D6F7BFC3}"/>
              </a:ext>
            </a:extLst>
          </p:cNvPr>
          <p:cNvSpPr>
            <a:spLocks noGrp="1"/>
          </p:cNvSpPr>
          <p:nvPr>
            <p:ph type="title"/>
          </p:nvPr>
        </p:nvSpPr>
        <p:spPr/>
        <p:txBody>
          <a:bodyPr/>
          <a:lstStyle/>
          <a:p>
            <a:r>
              <a:rPr lang="en-US"/>
              <a:t>Instagram Posts Table (1311) | vodafone_de - 18 of 25</a:t>
            </a:r>
          </a:p>
        </p:txBody>
      </p:sp>
      <p:graphicFrame>
        <p:nvGraphicFramePr>
          <p:cNvPr id="5" name="Table Placeholder 4">
            <a:extLst>
              <a:ext uri="{FF2B5EF4-FFF2-40B4-BE49-F238E27FC236}">
                <a16:creationId xmlns:a16="http://schemas.microsoft.com/office/drawing/2014/main" id="{87E4166C-34A0-438D-A0E3-D92958D4D94A}"/>
              </a:ext>
            </a:extLst>
          </p:cNvPr>
          <p:cNvGraphicFramePr>
            <a:graphicFrameLocks noGrp="1"/>
          </p:cNvGraphicFramePr>
          <p:nvPr>
            <p:ph type="tbl" sz="quarter" idx="13"/>
            <p:extLst>
              <p:ext uri="{D42A27DB-BD31-4B8C-83A1-F6EECF244321}">
                <p14:modId xmlns:p14="http://schemas.microsoft.com/office/powerpoint/2010/main" val="1950702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113136663"/>
                    </a:ext>
                  </a:extLst>
                </a:gridCol>
                <a:gridCol w="658368">
                  <a:extLst>
                    <a:ext uri="{9D8B030D-6E8A-4147-A177-3AD203B41FA5}">
                      <a16:colId xmlns:a16="http://schemas.microsoft.com/office/drawing/2014/main" val="3568165193"/>
                    </a:ext>
                  </a:extLst>
                </a:gridCol>
                <a:gridCol w="658368">
                  <a:extLst>
                    <a:ext uri="{9D8B030D-6E8A-4147-A177-3AD203B41FA5}">
                      <a16:colId xmlns:a16="http://schemas.microsoft.com/office/drawing/2014/main" val="709637734"/>
                    </a:ext>
                  </a:extLst>
                </a:gridCol>
                <a:gridCol w="658368">
                  <a:extLst>
                    <a:ext uri="{9D8B030D-6E8A-4147-A177-3AD203B41FA5}">
                      <a16:colId xmlns:a16="http://schemas.microsoft.com/office/drawing/2014/main" val="1299493940"/>
                    </a:ext>
                  </a:extLst>
                </a:gridCol>
                <a:gridCol w="658368">
                  <a:extLst>
                    <a:ext uri="{9D8B030D-6E8A-4147-A177-3AD203B41FA5}">
                      <a16:colId xmlns:a16="http://schemas.microsoft.com/office/drawing/2014/main" val="1869076682"/>
                    </a:ext>
                  </a:extLst>
                </a:gridCol>
                <a:gridCol w="329184">
                  <a:extLst>
                    <a:ext uri="{9D8B030D-6E8A-4147-A177-3AD203B41FA5}">
                      <a16:colId xmlns:a16="http://schemas.microsoft.com/office/drawing/2014/main" val="3437870300"/>
                    </a:ext>
                  </a:extLst>
                </a:gridCol>
                <a:gridCol w="329184">
                  <a:extLst>
                    <a:ext uri="{9D8B030D-6E8A-4147-A177-3AD203B41FA5}">
                      <a16:colId xmlns:a16="http://schemas.microsoft.com/office/drawing/2014/main" val="1349830226"/>
                    </a:ext>
                  </a:extLst>
                </a:gridCol>
                <a:gridCol w="658368">
                  <a:extLst>
                    <a:ext uri="{9D8B030D-6E8A-4147-A177-3AD203B41FA5}">
                      <a16:colId xmlns:a16="http://schemas.microsoft.com/office/drawing/2014/main" val="3897779633"/>
                    </a:ext>
                  </a:extLst>
                </a:gridCol>
                <a:gridCol w="493776">
                  <a:extLst>
                    <a:ext uri="{9D8B030D-6E8A-4147-A177-3AD203B41FA5}">
                      <a16:colId xmlns:a16="http://schemas.microsoft.com/office/drawing/2014/main" val="4177210820"/>
                    </a:ext>
                  </a:extLst>
                </a:gridCol>
                <a:gridCol w="329184">
                  <a:extLst>
                    <a:ext uri="{9D8B030D-6E8A-4147-A177-3AD203B41FA5}">
                      <a16:colId xmlns:a16="http://schemas.microsoft.com/office/drawing/2014/main" val="2096259461"/>
                    </a:ext>
                  </a:extLst>
                </a:gridCol>
                <a:gridCol w="493776">
                  <a:extLst>
                    <a:ext uri="{9D8B030D-6E8A-4147-A177-3AD203B41FA5}">
                      <a16:colId xmlns:a16="http://schemas.microsoft.com/office/drawing/2014/main" val="1598737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Inteaktionen (VF)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34716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- 2018-11-14 15:24:03 </a:t>
                      </a:r>
                      <a:r>
                        <a:rPr kumimoji="0" lang="en-US" sz="1000" b="0" i="0" u="none" strike="noStrike" kern="1200" cap="none" spc="0" normalizeH="0" baseline="0" noProof="0">
                          <a:ln>
                            <a:noFill/>
                          </a:ln>
                          <a:solidFill>
                            <a:prstClr val="black"/>
                          </a:solidFill>
                          <a:effectLst/>
                          <a:uLnTx/>
                          <a:uFillTx/>
                          <a:latin typeface="+mn-lt"/>
                          <a:ea typeface="+mn-ea"/>
                          <a:cs typeface="+mn-cs"/>
                        </a:rPr>
                        <a:t>
 Das Google Pixel 3 ist das neueste Smartphone von Google und punktet mit einigen tollen Features – darunter einer starken Kamera, die von einer Künstlichen Intelligenz unterstützt wird. Damit Du noch besser mit dem Smartphone klar kommst, haben wir ein paar wichtige Tipps und Tricks gesammelt, die Dir beim Umgang mit dem Android-Gerät helfen. Mehr dazu unter: www.vod.af/TippsPixel3 oder über den Link in unserer Bio.⠀
#TheFutureIsExciting #Ready?⠀
.⠀
.⠀
⠀
#Vodafone #Smartphone #Google #Pixel3 #Digitalisierung #Innovation #TippsUndTricks #KI @berlingraphie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7115</a:t>
                      </a:r>
                    </a:p>
                  </a:txBody>
                  <a:tcPr/>
                </a:tc>
                <a:extLst>
                  <a:ext uri="{0D108BD9-81ED-4DB2-BD59-A6C34878D82A}">
                    <a16:rowId xmlns:a16="http://schemas.microsoft.com/office/drawing/2014/main" val="2436904561"/>
                  </a:ext>
                </a:extLst>
              </a:tr>
            </a:tbl>
          </a:graphicData>
        </a:graphic>
      </p:graphicFrame>
      <p:sp>
        <p:nvSpPr>
          <p:cNvPr id="4" name="Text Placeholder 3">
            <a:extLst>
              <a:ext uri="{FF2B5EF4-FFF2-40B4-BE49-F238E27FC236}">
                <a16:creationId xmlns:a16="http://schemas.microsoft.com/office/drawing/2014/main" id="{24821F34-B092-4746-86EF-B5CB8B1E44D0}"/>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4602146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B8B2D-D960-4DA0-8F8D-0CD0635BD5AE}"/>
              </a:ext>
            </a:extLst>
          </p:cNvPr>
          <p:cNvSpPr>
            <a:spLocks noGrp="1"/>
          </p:cNvSpPr>
          <p:nvPr>
            <p:ph type="title"/>
          </p:nvPr>
        </p:nvSpPr>
        <p:spPr/>
        <p:txBody>
          <a:bodyPr/>
          <a:lstStyle/>
          <a:p>
            <a:r>
              <a:rPr lang="en-US"/>
              <a:t>Instagram Posts Table (1311) | vodafone_de - 19 of 25</a:t>
            </a:r>
          </a:p>
        </p:txBody>
      </p:sp>
      <p:graphicFrame>
        <p:nvGraphicFramePr>
          <p:cNvPr id="5" name="Table Placeholder 4">
            <a:extLst>
              <a:ext uri="{FF2B5EF4-FFF2-40B4-BE49-F238E27FC236}">
                <a16:creationId xmlns:a16="http://schemas.microsoft.com/office/drawing/2014/main" id="{BA4C7688-E29B-41C8-B674-3325D8B8BA31}"/>
              </a:ext>
            </a:extLst>
          </p:cNvPr>
          <p:cNvGraphicFramePr>
            <a:graphicFrameLocks noGrp="1"/>
          </p:cNvGraphicFramePr>
          <p:nvPr>
            <p:ph type="tbl" sz="quarter" idx="13"/>
            <p:extLst>
              <p:ext uri="{D42A27DB-BD31-4B8C-83A1-F6EECF244321}">
                <p14:modId xmlns:p14="http://schemas.microsoft.com/office/powerpoint/2010/main" val="3763805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873197060"/>
                    </a:ext>
                  </a:extLst>
                </a:gridCol>
                <a:gridCol w="658368">
                  <a:extLst>
                    <a:ext uri="{9D8B030D-6E8A-4147-A177-3AD203B41FA5}">
                      <a16:colId xmlns:a16="http://schemas.microsoft.com/office/drawing/2014/main" val="228324358"/>
                    </a:ext>
                  </a:extLst>
                </a:gridCol>
                <a:gridCol w="658368">
                  <a:extLst>
                    <a:ext uri="{9D8B030D-6E8A-4147-A177-3AD203B41FA5}">
                      <a16:colId xmlns:a16="http://schemas.microsoft.com/office/drawing/2014/main" val="591462243"/>
                    </a:ext>
                  </a:extLst>
                </a:gridCol>
                <a:gridCol w="658368">
                  <a:extLst>
                    <a:ext uri="{9D8B030D-6E8A-4147-A177-3AD203B41FA5}">
                      <a16:colId xmlns:a16="http://schemas.microsoft.com/office/drawing/2014/main" val="2596215837"/>
                    </a:ext>
                  </a:extLst>
                </a:gridCol>
                <a:gridCol w="658368">
                  <a:extLst>
                    <a:ext uri="{9D8B030D-6E8A-4147-A177-3AD203B41FA5}">
                      <a16:colId xmlns:a16="http://schemas.microsoft.com/office/drawing/2014/main" val="3873907391"/>
                    </a:ext>
                  </a:extLst>
                </a:gridCol>
                <a:gridCol w="329184">
                  <a:extLst>
                    <a:ext uri="{9D8B030D-6E8A-4147-A177-3AD203B41FA5}">
                      <a16:colId xmlns:a16="http://schemas.microsoft.com/office/drawing/2014/main" val="2857166209"/>
                    </a:ext>
                  </a:extLst>
                </a:gridCol>
                <a:gridCol w="329184">
                  <a:extLst>
                    <a:ext uri="{9D8B030D-6E8A-4147-A177-3AD203B41FA5}">
                      <a16:colId xmlns:a16="http://schemas.microsoft.com/office/drawing/2014/main" val="206491885"/>
                    </a:ext>
                  </a:extLst>
                </a:gridCol>
                <a:gridCol w="658368">
                  <a:extLst>
                    <a:ext uri="{9D8B030D-6E8A-4147-A177-3AD203B41FA5}">
                      <a16:colId xmlns:a16="http://schemas.microsoft.com/office/drawing/2014/main" val="4006020720"/>
                    </a:ext>
                  </a:extLst>
                </a:gridCol>
                <a:gridCol w="493776">
                  <a:extLst>
                    <a:ext uri="{9D8B030D-6E8A-4147-A177-3AD203B41FA5}">
                      <a16:colId xmlns:a16="http://schemas.microsoft.com/office/drawing/2014/main" val="1784991497"/>
                    </a:ext>
                  </a:extLst>
                </a:gridCol>
                <a:gridCol w="329184">
                  <a:extLst>
                    <a:ext uri="{9D8B030D-6E8A-4147-A177-3AD203B41FA5}">
                      <a16:colId xmlns:a16="http://schemas.microsoft.com/office/drawing/2014/main" val="2523176415"/>
                    </a:ext>
                  </a:extLst>
                </a:gridCol>
                <a:gridCol w="493776">
                  <a:extLst>
                    <a:ext uri="{9D8B030D-6E8A-4147-A177-3AD203B41FA5}">
                      <a16:colId xmlns:a16="http://schemas.microsoft.com/office/drawing/2014/main" val="3767099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Inteaktionen (VF)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81456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vodafone_de - 2018-11-13 15:06:04 </a:t>
                      </a:r>
                      <a:r>
                        <a:rPr kumimoji="0" lang="de-DE" sz="1000" b="0" i="0" u="none" strike="noStrike" kern="1200" cap="none" spc="0" normalizeH="0" baseline="0" noProof="0">
                          <a:ln>
                            <a:noFill/>
                          </a:ln>
                          <a:solidFill>
                            <a:prstClr val="black"/>
                          </a:solidFill>
                          <a:effectLst/>
                          <a:uLnTx/>
                          <a:uFillTx/>
                          <a:latin typeface="+mn-lt"/>
                          <a:ea typeface="+mn-ea"/>
                          <a:cs typeface="+mn-cs"/>
                        </a:rPr>
                        <a:t>
 Selbstfahrende Hotelzimmer und Co.: So sieht die Zukunft des Reisens aus. Der Urlaub beginnt schon an Deiner eigenen Haustür. Denn dort wartet bereits Dein selbstfahrendes Hotelzimmer und bringt Dich komfortabel an Dein Reiseziel. Das mag utopisch klingen, doch es ist nur eines von vielen Konzepten zur Zukunft des Reisens. Mehr dazu unter: www.vod.af/ZukunftReise oder über den Link in unserer Bio.⠀
#TheFutureIsExciting #Ready?⠀
.⠀
.⠀
⠀
#Vodafone #DigitalLife #ZukunftDesReisens #Reisen #Digitalisierung #Innovation #Technologie @berlingraphie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7244</a:t>
                      </a:r>
                    </a:p>
                  </a:txBody>
                  <a:tcPr/>
                </a:tc>
                <a:extLst>
                  <a:ext uri="{0D108BD9-81ED-4DB2-BD59-A6C34878D82A}">
                    <a16:rowId xmlns:a16="http://schemas.microsoft.com/office/drawing/2014/main" val="4145523832"/>
                  </a:ext>
                </a:extLst>
              </a:tr>
            </a:tbl>
          </a:graphicData>
        </a:graphic>
      </p:graphicFrame>
      <p:sp>
        <p:nvSpPr>
          <p:cNvPr id="4" name="Text Placeholder 3">
            <a:extLst>
              <a:ext uri="{FF2B5EF4-FFF2-40B4-BE49-F238E27FC236}">
                <a16:creationId xmlns:a16="http://schemas.microsoft.com/office/drawing/2014/main" id="{A3B4FF0E-54E8-4FEA-A4F1-22ABAD2C8389}"/>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38010270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DF031-5704-4A70-87C0-CFB6DB08D85F}"/>
              </a:ext>
            </a:extLst>
          </p:cNvPr>
          <p:cNvSpPr>
            <a:spLocks noGrp="1"/>
          </p:cNvSpPr>
          <p:nvPr>
            <p:ph type="title"/>
          </p:nvPr>
        </p:nvSpPr>
        <p:spPr/>
        <p:txBody>
          <a:bodyPr/>
          <a:lstStyle/>
          <a:p>
            <a:r>
              <a:rPr lang="en-US"/>
              <a:t>Instagram Posts Table (1311) | vodafone_de - 20 of 25</a:t>
            </a:r>
          </a:p>
        </p:txBody>
      </p:sp>
      <p:graphicFrame>
        <p:nvGraphicFramePr>
          <p:cNvPr id="5" name="Table Placeholder 4">
            <a:extLst>
              <a:ext uri="{FF2B5EF4-FFF2-40B4-BE49-F238E27FC236}">
                <a16:creationId xmlns:a16="http://schemas.microsoft.com/office/drawing/2014/main" id="{6E6442A5-7FDF-445A-AA54-6CF61BFF21AB}"/>
              </a:ext>
            </a:extLst>
          </p:cNvPr>
          <p:cNvGraphicFramePr>
            <a:graphicFrameLocks noGrp="1"/>
          </p:cNvGraphicFramePr>
          <p:nvPr>
            <p:ph type="tbl" sz="quarter" idx="13"/>
            <p:extLst>
              <p:ext uri="{D42A27DB-BD31-4B8C-83A1-F6EECF244321}">
                <p14:modId xmlns:p14="http://schemas.microsoft.com/office/powerpoint/2010/main" val="2063713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875771653"/>
                    </a:ext>
                  </a:extLst>
                </a:gridCol>
                <a:gridCol w="658368">
                  <a:extLst>
                    <a:ext uri="{9D8B030D-6E8A-4147-A177-3AD203B41FA5}">
                      <a16:colId xmlns:a16="http://schemas.microsoft.com/office/drawing/2014/main" val="1580364311"/>
                    </a:ext>
                  </a:extLst>
                </a:gridCol>
                <a:gridCol w="658368">
                  <a:extLst>
                    <a:ext uri="{9D8B030D-6E8A-4147-A177-3AD203B41FA5}">
                      <a16:colId xmlns:a16="http://schemas.microsoft.com/office/drawing/2014/main" val="2532202232"/>
                    </a:ext>
                  </a:extLst>
                </a:gridCol>
                <a:gridCol w="658368">
                  <a:extLst>
                    <a:ext uri="{9D8B030D-6E8A-4147-A177-3AD203B41FA5}">
                      <a16:colId xmlns:a16="http://schemas.microsoft.com/office/drawing/2014/main" val="1170198654"/>
                    </a:ext>
                  </a:extLst>
                </a:gridCol>
                <a:gridCol w="658368">
                  <a:extLst>
                    <a:ext uri="{9D8B030D-6E8A-4147-A177-3AD203B41FA5}">
                      <a16:colId xmlns:a16="http://schemas.microsoft.com/office/drawing/2014/main" val="1533676333"/>
                    </a:ext>
                  </a:extLst>
                </a:gridCol>
                <a:gridCol w="329184">
                  <a:extLst>
                    <a:ext uri="{9D8B030D-6E8A-4147-A177-3AD203B41FA5}">
                      <a16:colId xmlns:a16="http://schemas.microsoft.com/office/drawing/2014/main" val="3203724916"/>
                    </a:ext>
                  </a:extLst>
                </a:gridCol>
                <a:gridCol w="329184">
                  <a:extLst>
                    <a:ext uri="{9D8B030D-6E8A-4147-A177-3AD203B41FA5}">
                      <a16:colId xmlns:a16="http://schemas.microsoft.com/office/drawing/2014/main" val="170399328"/>
                    </a:ext>
                  </a:extLst>
                </a:gridCol>
                <a:gridCol w="658368">
                  <a:extLst>
                    <a:ext uri="{9D8B030D-6E8A-4147-A177-3AD203B41FA5}">
                      <a16:colId xmlns:a16="http://schemas.microsoft.com/office/drawing/2014/main" val="1116834340"/>
                    </a:ext>
                  </a:extLst>
                </a:gridCol>
                <a:gridCol w="493776">
                  <a:extLst>
                    <a:ext uri="{9D8B030D-6E8A-4147-A177-3AD203B41FA5}">
                      <a16:colId xmlns:a16="http://schemas.microsoft.com/office/drawing/2014/main" val="4088055820"/>
                    </a:ext>
                  </a:extLst>
                </a:gridCol>
                <a:gridCol w="329184">
                  <a:extLst>
                    <a:ext uri="{9D8B030D-6E8A-4147-A177-3AD203B41FA5}">
                      <a16:colId xmlns:a16="http://schemas.microsoft.com/office/drawing/2014/main" val="2078847055"/>
                    </a:ext>
                  </a:extLst>
                </a:gridCol>
                <a:gridCol w="493776">
                  <a:extLst>
                    <a:ext uri="{9D8B030D-6E8A-4147-A177-3AD203B41FA5}">
                      <a16:colId xmlns:a16="http://schemas.microsoft.com/office/drawing/2014/main" val="1261060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Inteaktionen (VF)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26736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vodafone_de - 2018-11-12 15:06:36 </a:t>
                      </a:r>
                      <a:r>
                        <a:rPr kumimoji="0" lang="de-DE" sz="1000" b="0" i="0" u="none" strike="noStrike" kern="1200" cap="none" spc="0" normalizeH="0" baseline="0" noProof="0">
                          <a:ln>
                            <a:noFill/>
                          </a:ln>
                          <a:solidFill>
                            <a:prstClr val="black"/>
                          </a:solidFill>
                          <a:effectLst/>
                          <a:uLnTx/>
                          <a:uFillTx/>
                          <a:latin typeface="+mn-lt"/>
                          <a:ea typeface="+mn-ea"/>
                          <a:cs typeface="+mn-cs"/>
                        </a:rPr>
                        <a:t>
 Die Digitalisierung schreitet in all unseren Lebensbereichen weiter voran. So wird auch das Shoppen immer smarter. Wir zeigen Dir Apps und digitale Anwendungen, die Dir beim täglichen Einkauf blitzschnell weiterhelfen – ob bei der Suche nach neuen Klamotten oder beim Navigieren durch den Supermarkt. Mehr dazu unter: www.vod.af/ShoppingApps oder über den Link in unserer Bio.⠀
#TheFutureIsExciting #Ready?⠀
.⠀
.⠀
⠀
#Vodafone #Smartphone #Shopping #Einkauf #Digitalisierung #DigitalLife #App @mftokyo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6374</a:t>
                      </a:r>
                    </a:p>
                  </a:txBody>
                  <a:tcPr/>
                </a:tc>
                <a:extLst>
                  <a:ext uri="{0D108BD9-81ED-4DB2-BD59-A6C34878D82A}">
                    <a16:rowId xmlns:a16="http://schemas.microsoft.com/office/drawing/2014/main" val="3890860211"/>
                  </a:ext>
                </a:extLst>
              </a:tr>
            </a:tbl>
          </a:graphicData>
        </a:graphic>
      </p:graphicFrame>
      <p:sp>
        <p:nvSpPr>
          <p:cNvPr id="4" name="Text Placeholder 3">
            <a:extLst>
              <a:ext uri="{FF2B5EF4-FFF2-40B4-BE49-F238E27FC236}">
                <a16:creationId xmlns:a16="http://schemas.microsoft.com/office/drawing/2014/main" id="{26964C95-4369-4E38-ACB9-21E8BE31C7EE}"/>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4084435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A7BEB-DA8A-4A8F-9AAE-9BCFAF50D763}"/>
              </a:ext>
            </a:extLst>
          </p:cNvPr>
          <p:cNvSpPr>
            <a:spLocks noGrp="1"/>
          </p:cNvSpPr>
          <p:nvPr>
            <p:ph type="title"/>
          </p:nvPr>
        </p:nvSpPr>
        <p:spPr/>
        <p:txBody>
          <a:bodyPr/>
          <a:lstStyle/>
          <a:p>
            <a:r>
              <a:rPr lang="en-US"/>
              <a:t>Instagram Posts Table (1311) | vodafone_de - 21 of 25</a:t>
            </a:r>
          </a:p>
        </p:txBody>
      </p:sp>
      <p:graphicFrame>
        <p:nvGraphicFramePr>
          <p:cNvPr id="5" name="Table Placeholder 4">
            <a:extLst>
              <a:ext uri="{FF2B5EF4-FFF2-40B4-BE49-F238E27FC236}">
                <a16:creationId xmlns:a16="http://schemas.microsoft.com/office/drawing/2014/main" id="{1BE00322-2AC8-4AE1-A4D3-A424F1F97728}"/>
              </a:ext>
            </a:extLst>
          </p:cNvPr>
          <p:cNvGraphicFramePr>
            <a:graphicFrameLocks noGrp="1"/>
          </p:cNvGraphicFramePr>
          <p:nvPr>
            <p:ph type="tbl" sz="quarter" idx="13"/>
            <p:extLst>
              <p:ext uri="{D42A27DB-BD31-4B8C-83A1-F6EECF244321}">
                <p14:modId xmlns:p14="http://schemas.microsoft.com/office/powerpoint/2010/main" val="3485875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811554291"/>
                    </a:ext>
                  </a:extLst>
                </a:gridCol>
                <a:gridCol w="658368">
                  <a:extLst>
                    <a:ext uri="{9D8B030D-6E8A-4147-A177-3AD203B41FA5}">
                      <a16:colId xmlns:a16="http://schemas.microsoft.com/office/drawing/2014/main" val="4058133342"/>
                    </a:ext>
                  </a:extLst>
                </a:gridCol>
                <a:gridCol w="658368">
                  <a:extLst>
                    <a:ext uri="{9D8B030D-6E8A-4147-A177-3AD203B41FA5}">
                      <a16:colId xmlns:a16="http://schemas.microsoft.com/office/drawing/2014/main" val="278624623"/>
                    </a:ext>
                  </a:extLst>
                </a:gridCol>
                <a:gridCol w="658368">
                  <a:extLst>
                    <a:ext uri="{9D8B030D-6E8A-4147-A177-3AD203B41FA5}">
                      <a16:colId xmlns:a16="http://schemas.microsoft.com/office/drawing/2014/main" val="2472072739"/>
                    </a:ext>
                  </a:extLst>
                </a:gridCol>
                <a:gridCol w="658368">
                  <a:extLst>
                    <a:ext uri="{9D8B030D-6E8A-4147-A177-3AD203B41FA5}">
                      <a16:colId xmlns:a16="http://schemas.microsoft.com/office/drawing/2014/main" val="3705333607"/>
                    </a:ext>
                  </a:extLst>
                </a:gridCol>
                <a:gridCol w="329184">
                  <a:extLst>
                    <a:ext uri="{9D8B030D-6E8A-4147-A177-3AD203B41FA5}">
                      <a16:colId xmlns:a16="http://schemas.microsoft.com/office/drawing/2014/main" val="3126623491"/>
                    </a:ext>
                  </a:extLst>
                </a:gridCol>
                <a:gridCol w="329184">
                  <a:extLst>
                    <a:ext uri="{9D8B030D-6E8A-4147-A177-3AD203B41FA5}">
                      <a16:colId xmlns:a16="http://schemas.microsoft.com/office/drawing/2014/main" val="1770452855"/>
                    </a:ext>
                  </a:extLst>
                </a:gridCol>
                <a:gridCol w="658368">
                  <a:extLst>
                    <a:ext uri="{9D8B030D-6E8A-4147-A177-3AD203B41FA5}">
                      <a16:colId xmlns:a16="http://schemas.microsoft.com/office/drawing/2014/main" val="1637047312"/>
                    </a:ext>
                  </a:extLst>
                </a:gridCol>
                <a:gridCol w="493776">
                  <a:extLst>
                    <a:ext uri="{9D8B030D-6E8A-4147-A177-3AD203B41FA5}">
                      <a16:colId xmlns:a16="http://schemas.microsoft.com/office/drawing/2014/main" val="4099040956"/>
                    </a:ext>
                  </a:extLst>
                </a:gridCol>
                <a:gridCol w="329184">
                  <a:extLst>
                    <a:ext uri="{9D8B030D-6E8A-4147-A177-3AD203B41FA5}">
                      <a16:colId xmlns:a16="http://schemas.microsoft.com/office/drawing/2014/main" val="3550314061"/>
                    </a:ext>
                  </a:extLst>
                </a:gridCol>
                <a:gridCol w="493776">
                  <a:extLst>
                    <a:ext uri="{9D8B030D-6E8A-4147-A177-3AD203B41FA5}">
                      <a16:colId xmlns:a16="http://schemas.microsoft.com/office/drawing/2014/main" val="2306978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Inteaktionen (VF)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87299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- 2018-11-09 15:04:06 </a:t>
                      </a:r>
                      <a:r>
                        <a:rPr kumimoji="0" lang="en-US" sz="1000" b="0" i="0" u="none" strike="noStrike" kern="1200" cap="none" spc="0" normalizeH="0" baseline="0" noProof="0">
                          <a:ln>
                            <a:noFill/>
                          </a:ln>
                          <a:solidFill>
                            <a:prstClr val="black"/>
                          </a:solidFill>
                          <a:effectLst/>
                          <a:uLnTx/>
                          <a:uFillTx/>
                          <a:latin typeface="+mn-lt"/>
                          <a:ea typeface="+mn-ea"/>
                          <a:cs typeface="+mn-cs"/>
                        </a:rPr>
                        <a:t>
 Ingress Prime: Der Pokémon-Go-Vorgänger erhält ein Upgrade. Nach dem Erfolg von Pokémon Go und anderen Augmented-Reality-Games, hat sich Niantic Labs an das eigene Ur-Spiel Ingress gesetzt und präsentiert nun mit Ingress Prime ein umfassendes Refresh. Was Dich im Sci-Fi-Szenario erwartet und weshalb sich ein Testspiel lohnt, erfährst Du unter www.vod.af/IngressPrime oder über den Link in unserer Bio.⠀
#TheFutureIsExciting #Ready?⠀
.⠀
.⠀
⠀
#Vodafone #Smartphone #AugmentedReality #IngressPrime #App #Spiele #SciFi #Update #PokemonGo @berlingraphie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7027</a:t>
                      </a:r>
                    </a:p>
                  </a:txBody>
                  <a:tcPr/>
                </a:tc>
                <a:extLst>
                  <a:ext uri="{0D108BD9-81ED-4DB2-BD59-A6C34878D82A}">
                    <a16:rowId xmlns:a16="http://schemas.microsoft.com/office/drawing/2014/main" val="994090063"/>
                  </a:ext>
                </a:extLst>
              </a:tr>
            </a:tbl>
          </a:graphicData>
        </a:graphic>
      </p:graphicFrame>
      <p:sp>
        <p:nvSpPr>
          <p:cNvPr id="4" name="Text Placeholder 3">
            <a:extLst>
              <a:ext uri="{FF2B5EF4-FFF2-40B4-BE49-F238E27FC236}">
                <a16:creationId xmlns:a16="http://schemas.microsoft.com/office/drawing/2014/main" id="{F050F404-98C4-41CB-8550-CF37C87E0AA7}"/>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7496372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8DAD4-2DF0-4A95-879E-BAFD943E8113}"/>
              </a:ext>
            </a:extLst>
          </p:cNvPr>
          <p:cNvSpPr>
            <a:spLocks noGrp="1"/>
          </p:cNvSpPr>
          <p:nvPr>
            <p:ph type="title"/>
          </p:nvPr>
        </p:nvSpPr>
        <p:spPr/>
        <p:txBody>
          <a:bodyPr/>
          <a:lstStyle/>
          <a:p>
            <a:r>
              <a:rPr lang="en-US"/>
              <a:t>Instagram Posts Table (1311) | vodafone_de - 22 of 25</a:t>
            </a:r>
          </a:p>
        </p:txBody>
      </p:sp>
      <p:graphicFrame>
        <p:nvGraphicFramePr>
          <p:cNvPr id="5" name="Table Placeholder 4">
            <a:extLst>
              <a:ext uri="{FF2B5EF4-FFF2-40B4-BE49-F238E27FC236}">
                <a16:creationId xmlns:a16="http://schemas.microsoft.com/office/drawing/2014/main" id="{11BA1335-504D-42CE-9CE7-9060FA3FD076}"/>
              </a:ext>
            </a:extLst>
          </p:cNvPr>
          <p:cNvGraphicFramePr>
            <a:graphicFrameLocks noGrp="1"/>
          </p:cNvGraphicFramePr>
          <p:nvPr>
            <p:ph type="tbl" sz="quarter" idx="13"/>
            <p:extLst>
              <p:ext uri="{D42A27DB-BD31-4B8C-83A1-F6EECF244321}">
                <p14:modId xmlns:p14="http://schemas.microsoft.com/office/powerpoint/2010/main" val="3891532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542108840"/>
                    </a:ext>
                  </a:extLst>
                </a:gridCol>
                <a:gridCol w="658368">
                  <a:extLst>
                    <a:ext uri="{9D8B030D-6E8A-4147-A177-3AD203B41FA5}">
                      <a16:colId xmlns:a16="http://schemas.microsoft.com/office/drawing/2014/main" val="3413477272"/>
                    </a:ext>
                  </a:extLst>
                </a:gridCol>
                <a:gridCol w="658368">
                  <a:extLst>
                    <a:ext uri="{9D8B030D-6E8A-4147-A177-3AD203B41FA5}">
                      <a16:colId xmlns:a16="http://schemas.microsoft.com/office/drawing/2014/main" val="1368574541"/>
                    </a:ext>
                  </a:extLst>
                </a:gridCol>
                <a:gridCol w="658368">
                  <a:extLst>
                    <a:ext uri="{9D8B030D-6E8A-4147-A177-3AD203B41FA5}">
                      <a16:colId xmlns:a16="http://schemas.microsoft.com/office/drawing/2014/main" val="118476809"/>
                    </a:ext>
                  </a:extLst>
                </a:gridCol>
                <a:gridCol w="658368">
                  <a:extLst>
                    <a:ext uri="{9D8B030D-6E8A-4147-A177-3AD203B41FA5}">
                      <a16:colId xmlns:a16="http://schemas.microsoft.com/office/drawing/2014/main" val="1055985608"/>
                    </a:ext>
                  </a:extLst>
                </a:gridCol>
                <a:gridCol w="329184">
                  <a:extLst>
                    <a:ext uri="{9D8B030D-6E8A-4147-A177-3AD203B41FA5}">
                      <a16:colId xmlns:a16="http://schemas.microsoft.com/office/drawing/2014/main" val="720455034"/>
                    </a:ext>
                  </a:extLst>
                </a:gridCol>
                <a:gridCol w="329184">
                  <a:extLst>
                    <a:ext uri="{9D8B030D-6E8A-4147-A177-3AD203B41FA5}">
                      <a16:colId xmlns:a16="http://schemas.microsoft.com/office/drawing/2014/main" val="3211009793"/>
                    </a:ext>
                  </a:extLst>
                </a:gridCol>
                <a:gridCol w="658368">
                  <a:extLst>
                    <a:ext uri="{9D8B030D-6E8A-4147-A177-3AD203B41FA5}">
                      <a16:colId xmlns:a16="http://schemas.microsoft.com/office/drawing/2014/main" val="3691104753"/>
                    </a:ext>
                  </a:extLst>
                </a:gridCol>
                <a:gridCol w="493776">
                  <a:extLst>
                    <a:ext uri="{9D8B030D-6E8A-4147-A177-3AD203B41FA5}">
                      <a16:colId xmlns:a16="http://schemas.microsoft.com/office/drawing/2014/main" val="3626262497"/>
                    </a:ext>
                  </a:extLst>
                </a:gridCol>
                <a:gridCol w="329184">
                  <a:extLst>
                    <a:ext uri="{9D8B030D-6E8A-4147-A177-3AD203B41FA5}">
                      <a16:colId xmlns:a16="http://schemas.microsoft.com/office/drawing/2014/main" val="3590674324"/>
                    </a:ext>
                  </a:extLst>
                </a:gridCol>
                <a:gridCol w="493776">
                  <a:extLst>
                    <a:ext uri="{9D8B030D-6E8A-4147-A177-3AD203B41FA5}">
                      <a16:colId xmlns:a16="http://schemas.microsoft.com/office/drawing/2014/main" val="2046627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Inteaktionen (VF)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69389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- 2018-11-08 15:06:15 </a:t>
                      </a:r>
                      <a:r>
                        <a:rPr kumimoji="0" lang="en-US" sz="1000" b="0" i="0" u="none" strike="noStrike" kern="1200" cap="none" spc="0" normalizeH="0" baseline="0" noProof="0">
                          <a:ln>
                            <a:noFill/>
                          </a:ln>
                          <a:solidFill>
                            <a:prstClr val="black"/>
                          </a:solidFill>
                          <a:effectLst/>
                          <a:uLnTx/>
                          <a:uFillTx/>
                          <a:latin typeface="+mn-lt"/>
                          <a:ea typeface="+mn-ea"/>
                          <a:cs typeface="+mn-cs"/>
                        </a:rPr>
                        <a:t>
 Mit der Hero7 hat GoPro ein neues Flaggschiff für Deine Actionaufnahmen auf den Markt gebracht: Die Kamera soll dank HyperSmooth-Technologie verwackelten Videos den Garaus machen. Zudem ist es die erste GoPro, mit der Du Deine Abenteuer live streamen kannst. Mehr dazu unter: www.vod.af/GoProHero7 oder über den Link in unserer Bio.⠀
#TheFutureIsExciting #Ready?⠀
.⠀
.⠀
⠀
#Vodafone #Smartphone #GoPro #Hero7 #Innovation #Abenteuer #Videos @fzetin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6753</a:t>
                      </a:r>
                    </a:p>
                  </a:txBody>
                  <a:tcPr/>
                </a:tc>
                <a:extLst>
                  <a:ext uri="{0D108BD9-81ED-4DB2-BD59-A6C34878D82A}">
                    <a16:rowId xmlns:a16="http://schemas.microsoft.com/office/drawing/2014/main" val="1632419534"/>
                  </a:ext>
                </a:extLst>
              </a:tr>
            </a:tbl>
          </a:graphicData>
        </a:graphic>
      </p:graphicFrame>
      <p:sp>
        <p:nvSpPr>
          <p:cNvPr id="4" name="Text Placeholder 3">
            <a:extLst>
              <a:ext uri="{FF2B5EF4-FFF2-40B4-BE49-F238E27FC236}">
                <a16:creationId xmlns:a16="http://schemas.microsoft.com/office/drawing/2014/main" id="{E677CE74-7E20-4335-9A39-B427A015DD4A}"/>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38363742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5883B-C741-4177-8CC0-4794B3DA6F40}"/>
              </a:ext>
            </a:extLst>
          </p:cNvPr>
          <p:cNvSpPr>
            <a:spLocks noGrp="1"/>
          </p:cNvSpPr>
          <p:nvPr>
            <p:ph type="title"/>
          </p:nvPr>
        </p:nvSpPr>
        <p:spPr/>
        <p:txBody>
          <a:bodyPr/>
          <a:lstStyle/>
          <a:p>
            <a:r>
              <a:rPr lang="en-US"/>
              <a:t>Instagram Posts Table (1311) | vodafone_de - 23 of 25</a:t>
            </a:r>
          </a:p>
        </p:txBody>
      </p:sp>
      <p:graphicFrame>
        <p:nvGraphicFramePr>
          <p:cNvPr id="5" name="Table Placeholder 4">
            <a:extLst>
              <a:ext uri="{FF2B5EF4-FFF2-40B4-BE49-F238E27FC236}">
                <a16:creationId xmlns:a16="http://schemas.microsoft.com/office/drawing/2014/main" id="{44A53BE7-2FA1-4670-9B5B-83570BFBD621}"/>
              </a:ext>
            </a:extLst>
          </p:cNvPr>
          <p:cNvGraphicFramePr>
            <a:graphicFrameLocks noGrp="1"/>
          </p:cNvGraphicFramePr>
          <p:nvPr>
            <p:ph type="tbl" sz="quarter" idx="13"/>
            <p:extLst>
              <p:ext uri="{D42A27DB-BD31-4B8C-83A1-F6EECF244321}">
                <p14:modId xmlns:p14="http://schemas.microsoft.com/office/powerpoint/2010/main" val="285588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947220024"/>
                    </a:ext>
                  </a:extLst>
                </a:gridCol>
                <a:gridCol w="658368">
                  <a:extLst>
                    <a:ext uri="{9D8B030D-6E8A-4147-A177-3AD203B41FA5}">
                      <a16:colId xmlns:a16="http://schemas.microsoft.com/office/drawing/2014/main" val="509118933"/>
                    </a:ext>
                  </a:extLst>
                </a:gridCol>
                <a:gridCol w="658368">
                  <a:extLst>
                    <a:ext uri="{9D8B030D-6E8A-4147-A177-3AD203B41FA5}">
                      <a16:colId xmlns:a16="http://schemas.microsoft.com/office/drawing/2014/main" val="668977555"/>
                    </a:ext>
                  </a:extLst>
                </a:gridCol>
                <a:gridCol w="658368">
                  <a:extLst>
                    <a:ext uri="{9D8B030D-6E8A-4147-A177-3AD203B41FA5}">
                      <a16:colId xmlns:a16="http://schemas.microsoft.com/office/drawing/2014/main" val="1093333533"/>
                    </a:ext>
                  </a:extLst>
                </a:gridCol>
                <a:gridCol w="658368">
                  <a:extLst>
                    <a:ext uri="{9D8B030D-6E8A-4147-A177-3AD203B41FA5}">
                      <a16:colId xmlns:a16="http://schemas.microsoft.com/office/drawing/2014/main" val="2009409889"/>
                    </a:ext>
                  </a:extLst>
                </a:gridCol>
                <a:gridCol w="329184">
                  <a:extLst>
                    <a:ext uri="{9D8B030D-6E8A-4147-A177-3AD203B41FA5}">
                      <a16:colId xmlns:a16="http://schemas.microsoft.com/office/drawing/2014/main" val="3510309882"/>
                    </a:ext>
                  </a:extLst>
                </a:gridCol>
                <a:gridCol w="329184">
                  <a:extLst>
                    <a:ext uri="{9D8B030D-6E8A-4147-A177-3AD203B41FA5}">
                      <a16:colId xmlns:a16="http://schemas.microsoft.com/office/drawing/2014/main" val="3292017296"/>
                    </a:ext>
                  </a:extLst>
                </a:gridCol>
                <a:gridCol w="658368">
                  <a:extLst>
                    <a:ext uri="{9D8B030D-6E8A-4147-A177-3AD203B41FA5}">
                      <a16:colId xmlns:a16="http://schemas.microsoft.com/office/drawing/2014/main" val="4118214273"/>
                    </a:ext>
                  </a:extLst>
                </a:gridCol>
                <a:gridCol w="493776">
                  <a:extLst>
                    <a:ext uri="{9D8B030D-6E8A-4147-A177-3AD203B41FA5}">
                      <a16:colId xmlns:a16="http://schemas.microsoft.com/office/drawing/2014/main" val="1752524293"/>
                    </a:ext>
                  </a:extLst>
                </a:gridCol>
                <a:gridCol w="329184">
                  <a:extLst>
                    <a:ext uri="{9D8B030D-6E8A-4147-A177-3AD203B41FA5}">
                      <a16:colId xmlns:a16="http://schemas.microsoft.com/office/drawing/2014/main" val="1385221306"/>
                    </a:ext>
                  </a:extLst>
                </a:gridCol>
                <a:gridCol w="493776">
                  <a:extLst>
                    <a:ext uri="{9D8B030D-6E8A-4147-A177-3AD203B41FA5}">
                      <a16:colId xmlns:a16="http://schemas.microsoft.com/office/drawing/2014/main" val="285856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Inteaktionen (VF)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18731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- 2018-11-07 15:06:58 </a:t>
                      </a:r>
                      <a:r>
                        <a:rPr kumimoji="0" lang="en-US" sz="1000" b="0" i="0" u="none" strike="noStrike" kern="1200" cap="none" spc="0" normalizeH="0" baseline="0" noProof="0">
                          <a:ln>
                            <a:noFill/>
                          </a:ln>
                          <a:solidFill>
                            <a:prstClr val="black"/>
                          </a:solidFill>
                          <a:effectLst/>
                          <a:uLnTx/>
                          <a:uFillTx/>
                          <a:latin typeface="+mn-lt"/>
                          <a:ea typeface="+mn-ea"/>
                          <a:cs typeface="+mn-cs"/>
                        </a:rPr>
                        <a:t>
 Mit Pokémon Plus kannst Du Pokéstops und Arenen auf dem Radar haben, auch ohne ständig auf Dein Smartphone zu schauen. Die zurückgelegten Schritte bleiben jedoch ungezählt. Das kann frustrieren. Und gerade mit neuen Pokémon wie Meltan und dem Import der Gen4-Pokémon möchten Trainer eigentlich rund um die Uhr Eier ausbrüten. Durch die Anbindung von Google Fit und Apple Health an Pokémon Go soll sich das jetzt aber ändern. Mehr dazu unter: www.vod.af/PokemonGoNews oder über den Link in unserer Bio.⠀
#TheFutureIsExciting #Ready?⠀
.⠀
.⠀
⠀
#Vodafone #Smartphone #PokemonGo #Update #GoogleFit #AppleHealth #App @steffimarla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6402</a:t>
                      </a:r>
                    </a:p>
                  </a:txBody>
                  <a:tcPr/>
                </a:tc>
                <a:extLst>
                  <a:ext uri="{0D108BD9-81ED-4DB2-BD59-A6C34878D82A}">
                    <a16:rowId xmlns:a16="http://schemas.microsoft.com/office/drawing/2014/main" val="1516549030"/>
                  </a:ext>
                </a:extLst>
              </a:tr>
            </a:tbl>
          </a:graphicData>
        </a:graphic>
      </p:graphicFrame>
      <p:sp>
        <p:nvSpPr>
          <p:cNvPr id="4" name="Text Placeholder 3">
            <a:extLst>
              <a:ext uri="{FF2B5EF4-FFF2-40B4-BE49-F238E27FC236}">
                <a16:creationId xmlns:a16="http://schemas.microsoft.com/office/drawing/2014/main" id="{03A7F06D-4BEC-4C9A-A69E-87018555542B}"/>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23573732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B8AA1-B931-45E3-A880-87363F5920DF}"/>
              </a:ext>
            </a:extLst>
          </p:cNvPr>
          <p:cNvSpPr>
            <a:spLocks noGrp="1"/>
          </p:cNvSpPr>
          <p:nvPr>
            <p:ph type="title"/>
          </p:nvPr>
        </p:nvSpPr>
        <p:spPr/>
        <p:txBody>
          <a:bodyPr/>
          <a:lstStyle/>
          <a:p>
            <a:r>
              <a:rPr lang="en-US"/>
              <a:t>Instagram Posts Table (1311) | vodafone_de - 24 of 25</a:t>
            </a:r>
          </a:p>
        </p:txBody>
      </p:sp>
      <p:graphicFrame>
        <p:nvGraphicFramePr>
          <p:cNvPr id="5" name="Table Placeholder 4">
            <a:extLst>
              <a:ext uri="{FF2B5EF4-FFF2-40B4-BE49-F238E27FC236}">
                <a16:creationId xmlns:a16="http://schemas.microsoft.com/office/drawing/2014/main" id="{6CDF3098-3A8D-4786-A1B5-2FA449B67612}"/>
              </a:ext>
            </a:extLst>
          </p:cNvPr>
          <p:cNvGraphicFramePr>
            <a:graphicFrameLocks noGrp="1"/>
          </p:cNvGraphicFramePr>
          <p:nvPr>
            <p:ph type="tbl" sz="quarter" idx="13"/>
            <p:extLst>
              <p:ext uri="{D42A27DB-BD31-4B8C-83A1-F6EECF244321}">
                <p14:modId xmlns:p14="http://schemas.microsoft.com/office/powerpoint/2010/main" val="1061603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030243450"/>
                    </a:ext>
                  </a:extLst>
                </a:gridCol>
                <a:gridCol w="658368">
                  <a:extLst>
                    <a:ext uri="{9D8B030D-6E8A-4147-A177-3AD203B41FA5}">
                      <a16:colId xmlns:a16="http://schemas.microsoft.com/office/drawing/2014/main" val="3087545674"/>
                    </a:ext>
                  </a:extLst>
                </a:gridCol>
                <a:gridCol w="658368">
                  <a:extLst>
                    <a:ext uri="{9D8B030D-6E8A-4147-A177-3AD203B41FA5}">
                      <a16:colId xmlns:a16="http://schemas.microsoft.com/office/drawing/2014/main" val="3759468182"/>
                    </a:ext>
                  </a:extLst>
                </a:gridCol>
                <a:gridCol w="658368">
                  <a:extLst>
                    <a:ext uri="{9D8B030D-6E8A-4147-A177-3AD203B41FA5}">
                      <a16:colId xmlns:a16="http://schemas.microsoft.com/office/drawing/2014/main" val="2984148557"/>
                    </a:ext>
                  </a:extLst>
                </a:gridCol>
                <a:gridCol w="658368">
                  <a:extLst>
                    <a:ext uri="{9D8B030D-6E8A-4147-A177-3AD203B41FA5}">
                      <a16:colId xmlns:a16="http://schemas.microsoft.com/office/drawing/2014/main" val="3231715861"/>
                    </a:ext>
                  </a:extLst>
                </a:gridCol>
                <a:gridCol w="329184">
                  <a:extLst>
                    <a:ext uri="{9D8B030D-6E8A-4147-A177-3AD203B41FA5}">
                      <a16:colId xmlns:a16="http://schemas.microsoft.com/office/drawing/2014/main" val="745146840"/>
                    </a:ext>
                  </a:extLst>
                </a:gridCol>
                <a:gridCol w="329184">
                  <a:extLst>
                    <a:ext uri="{9D8B030D-6E8A-4147-A177-3AD203B41FA5}">
                      <a16:colId xmlns:a16="http://schemas.microsoft.com/office/drawing/2014/main" val="2627736490"/>
                    </a:ext>
                  </a:extLst>
                </a:gridCol>
                <a:gridCol w="658368">
                  <a:extLst>
                    <a:ext uri="{9D8B030D-6E8A-4147-A177-3AD203B41FA5}">
                      <a16:colId xmlns:a16="http://schemas.microsoft.com/office/drawing/2014/main" val="1453795104"/>
                    </a:ext>
                  </a:extLst>
                </a:gridCol>
                <a:gridCol w="493776">
                  <a:extLst>
                    <a:ext uri="{9D8B030D-6E8A-4147-A177-3AD203B41FA5}">
                      <a16:colId xmlns:a16="http://schemas.microsoft.com/office/drawing/2014/main" val="3956494004"/>
                    </a:ext>
                  </a:extLst>
                </a:gridCol>
                <a:gridCol w="329184">
                  <a:extLst>
                    <a:ext uri="{9D8B030D-6E8A-4147-A177-3AD203B41FA5}">
                      <a16:colId xmlns:a16="http://schemas.microsoft.com/office/drawing/2014/main" val="1174129154"/>
                    </a:ext>
                  </a:extLst>
                </a:gridCol>
                <a:gridCol w="493776">
                  <a:extLst>
                    <a:ext uri="{9D8B030D-6E8A-4147-A177-3AD203B41FA5}">
                      <a16:colId xmlns:a16="http://schemas.microsoft.com/office/drawing/2014/main" val="370432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Inteaktionen (VF)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75407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vodafone_de - 2018-11-06 17:02:42 </a:t>
                      </a:r>
                      <a:r>
                        <a:rPr kumimoji="0" lang="de-DE" sz="1000" b="0" i="0" u="none" strike="noStrike" kern="1200" cap="none" spc="0" normalizeH="0" baseline="0" noProof="0">
                          <a:ln>
                            <a:noFill/>
                          </a:ln>
                          <a:solidFill>
                            <a:prstClr val="black"/>
                          </a:solidFill>
                          <a:effectLst/>
                          <a:uLnTx/>
                          <a:uFillTx/>
                          <a:latin typeface="+mn-lt"/>
                          <a:ea typeface="+mn-ea"/>
                          <a:cs typeface="+mn-cs"/>
                        </a:rPr>
                        <a:t>
 Jedes Jahr landen über acht Millionen Tonnen Kunststoffabfälle in den Ozeanen – mit Folgen für Pflanzen, Tiere und Menschen. Mit der Kampagne „Planet or Plastic?“ möchte @natgeo das Bewusstsein für die Folgen von Plastikmüll schärfen. Vodafone folgt diesem Aufruf und ruft zum Umdenken auf. Denn nur gemeinsam können wir das Problem bewältigen. Was tut Vodafone dafür und was kannst Du tun?⠀
Mehr dazu unter www.vod.af/PlanetOrPlastic oder über den Link in unserer Bio.⠀
#TheFutureIsExciting #Ready?⠀
.⠀
.⠀
⠀
#Vodafone #PlanetOrPlastic #SaveThePlanet #DigitalLife #Verschmutzung #Umdenken #NationalGeographic #Natur #Umwelt @jpkay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11185</a:t>
                      </a:r>
                    </a:p>
                  </a:txBody>
                  <a:tcPr/>
                </a:tc>
                <a:extLst>
                  <a:ext uri="{0D108BD9-81ED-4DB2-BD59-A6C34878D82A}">
                    <a16:rowId xmlns:a16="http://schemas.microsoft.com/office/drawing/2014/main" val="1969236811"/>
                  </a:ext>
                </a:extLst>
              </a:tr>
            </a:tbl>
          </a:graphicData>
        </a:graphic>
      </p:graphicFrame>
      <p:sp>
        <p:nvSpPr>
          <p:cNvPr id="4" name="Text Placeholder 3">
            <a:extLst>
              <a:ext uri="{FF2B5EF4-FFF2-40B4-BE49-F238E27FC236}">
                <a16:creationId xmlns:a16="http://schemas.microsoft.com/office/drawing/2014/main" id="{A72B5D72-0174-495A-B838-0F6E35FECF4F}"/>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33024273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90FBB-4B50-4E15-97E9-76D554EE55B7}"/>
              </a:ext>
            </a:extLst>
          </p:cNvPr>
          <p:cNvSpPr>
            <a:spLocks noGrp="1"/>
          </p:cNvSpPr>
          <p:nvPr>
            <p:ph type="title"/>
          </p:nvPr>
        </p:nvSpPr>
        <p:spPr/>
        <p:txBody>
          <a:bodyPr/>
          <a:lstStyle/>
          <a:p>
            <a:r>
              <a:rPr lang="en-US"/>
              <a:t>Instagram Posts Table (1311) | vodafone_de - 25 of 25</a:t>
            </a:r>
          </a:p>
        </p:txBody>
      </p:sp>
      <p:graphicFrame>
        <p:nvGraphicFramePr>
          <p:cNvPr id="5" name="Table Placeholder 4">
            <a:extLst>
              <a:ext uri="{FF2B5EF4-FFF2-40B4-BE49-F238E27FC236}">
                <a16:creationId xmlns:a16="http://schemas.microsoft.com/office/drawing/2014/main" id="{E0F478C6-A603-46F8-9B93-8E2567DA5D8A}"/>
              </a:ext>
            </a:extLst>
          </p:cNvPr>
          <p:cNvGraphicFramePr>
            <a:graphicFrameLocks noGrp="1"/>
          </p:cNvGraphicFramePr>
          <p:nvPr>
            <p:ph type="tbl" sz="quarter" idx="13"/>
            <p:extLst>
              <p:ext uri="{D42A27DB-BD31-4B8C-83A1-F6EECF244321}">
                <p14:modId xmlns:p14="http://schemas.microsoft.com/office/powerpoint/2010/main" val="2574377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416503185"/>
                    </a:ext>
                  </a:extLst>
                </a:gridCol>
                <a:gridCol w="658368">
                  <a:extLst>
                    <a:ext uri="{9D8B030D-6E8A-4147-A177-3AD203B41FA5}">
                      <a16:colId xmlns:a16="http://schemas.microsoft.com/office/drawing/2014/main" val="192455524"/>
                    </a:ext>
                  </a:extLst>
                </a:gridCol>
                <a:gridCol w="658368">
                  <a:extLst>
                    <a:ext uri="{9D8B030D-6E8A-4147-A177-3AD203B41FA5}">
                      <a16:colId xmlns:a16="http://schemas.microsoft.com/office/drawing/2014/main" val="3585328129"/>
                    </a:ext>
                  </a:extLst>
                </a:gridCol>
                <a:gridCol w="658368">
                  <a:extLst>
                    <a:ext uri="{9D8B030D-6E8A-4147-A177-3AD203B41FA5}">
                      <a16:colId xmlns:a16="http://schemas.microsoft.com/office/drawing/2014/main" val="4019753924"/>
                    </a:ext>
                  </a:extLst>
                </a:gridCol>
                <a:gridCol w="658368">
                  <a:extLst>
                    <a:ext uri="{9D8B030D-6E8A-4147-A177-3AD203B41FA5}">
                      <a16:colId xmlns:a16="http://schemas.microsoft.com/office/drawing/2014/main" val="3306671409"/>
                    </a:ext>
                  </a:extLst>
                </a:gridCol>
                <a:gridCol w="329184">
                  <a:extLst>
                    <a:ext uri="{9D8B030D-6E8A-4147-A177-3AD203B41FA5}">
                      <a16:colId xmlns:a16="http://schemas.microsoft.com/office/drawing/2014/main" val="831713807"/>
                    </a:ext>
                  </a:extLst>
                </a:gridCol>
                <a:gridCol w="329184">
                  <a:extLst>
                    <a:ext uri="{9D8B030D-6E8A-4147-A177-3AD203B41FA5}">
                      <a16:colId xmlns:a16="http://schemas.microsoft.com/office/drawing/2014/main" val="65058822"/>
                    </a:ext>
                  </a:extLst>
                </a:gridCol>
                <a:gridCol w="658368">
                  <a:extLst>
                    <a:ext uri="{9D8B030D-6E8A-4147-A177-3AD203B41FA5}">
                      <a16:colId xmlns:a16="http://schemas.microsoft.com/office/drawing/2014/main" val="677743766"/>
                    </a:ext>
                  </a:extLst>
                </a:gridCol>
                <a:gridCol w="493776">
                  <a:extLst>
                    <a:ext uri="{9D8B030D-6E8A-4147-A177-3AD203B41FA5}">
                      <a16:colId xmlns:a16="http://schemas.microsoft.com/office/drawing/2014/main" val="2841678631"/>
                    </a:ext>
                  </a:extLst>
                </a:gridCol>
                <a:gridCol w="329184">
                  <a:extLst>
                    <a:ext uri="{9D8B030D-6E8A-4147-A177-3AD203B41FA5}">
                      <a16:colId xmlns:a16="http://schemas.microsoft.com/office/drawing/2014/main" val="1314956958"/>
                    </a:ext>
                  </a:extLst>
                </a:gridCol>
                <a:gridCol w="493776">
                  <a:extLst>
                    <a:ext uri="{9D8B030D-6E8A-4147-A177-3AD203B41FA5}">
                      <a16:colId xmlns:a16="http://schemas.microsoft.com/office/drawing/2014/main" val="2683440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Inteaktionen (VF)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799208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- 2018-11-05 15:02:57 </a:t>
                      </a:r>
                      <a:r>
                        <a:rPr kumimoji="0" lang="en-US" sz="1000" b="0" i="0" u="none" strike="noStrike" kern="1200" cap="none" spc="0" normalizeH="0" baseline="0" noProof="0">
                          <a:ln>
                            <a:noFill/>
                          </a:ln>
                          <a:solidFill>
                            <a:prstClr val="black"/>
                          </a:solidFill>
                          <a:effectLst/>
                          <a:uLnTx/>
                          <a:uFillTx/>
                          <a:latin typeface="+mn-lt"/>
                          <a:ea typeface="+mn-ea"/>
                          <a:cs typeface="+mn-cs"/>
                        </a:rPr>
                        <a:t>
 Vielleicht wusstest Du es nicht: Auch Google Maps besitzt einen Dark Mode. Nutzt Du die Karten-App nachts, wird sie automatisch mit einem dunklen Theme ausgestattet. Jetzt kannst Du die Funktion auch manuell einschalten, sodass Du die App dauerhaft im Dark Mode nutzen kannst. Mehr dazu unter: www.vod.af/DarkMode oder über den Link in unserer Bio.⠀
#TheFutureIsExciting #Ready?⠀
.⠀
.⠀
⠀
#Vodafone #Smartphone #GoogleMaps #DarkMode #App #TippsUndTricks @sophisuals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12507</a:t>
                      </a:r>
                    </a:p>
                  </a:txBody>
                  <a:tcPr/>
                </a:tc>
                <a:extLst>
                  <a:ext uri="{0D108BD9-81ED-4DB2-BD59-A6C34878D82A}">
                    <a16:rowId xmlns:a16="http://schemas.microsoft.com/office/drawing/2014/main" val="1850996155"/>
                  </a:ext>
                </a:extLst>
              </a:tr>
            </a:tbl>
          </a:graphicData>
        </a:graphic>
      </p:graphicFrame>
      <p:sp>
        <p:nvSpPr>
          <p:cNvPr id="4" name="Text Placeholder 3">
            <a:extLst>
              <a:ext uri="{FF2B5EF4-FFF2-40B4-BE49-F238E27FC236}">
                <a16:creationId xmlns:a16="http://schemas.microsoft.com/office/drawing/2014/main" id="{F7FBE786-E895-417F-BA1A-91378E7D2AC4}"/>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8910137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5722E-8A3D-4BD6-964B-7D6ECEFEEB67}"/>
              </a:ext>
            </a:extLst>
          </p:cNvPr>
          <p:cNvSpPr>
            <a:spLocks noGrp="1"/>
          </p:cNvSpPr>
          <p:nvPr>
            <p:ph type="title"/>
          </p:nvPr>
        </p:nvSpPr>
        <p:spPr/>
        <p:txBody>
          <a:bodyPr/>
          <a:lstStyle/>
          <a:p>
            <a:r>
              <a:rPr lang="en-US"/>
              <a:t>Instagram Posts Table | vodafone_de - 1 of 25</a:t>
            </a:r>
          </a:p>
        </p:txBody>
      </p:sp>
      <p:graphicFrame>
        <p:nvGraphicFramePr>
          <p:cNvPr id="5" name="Table Placeholder 4">
            <a:extLst>
              <a:ext uri="{FF2B5EF4-FFF2-40B4-BE49-F238E27FC236}">
                <a16:creationId xmlns:a16="http://schemas.microsoft.com/office/drawing/2014/main" id="{41DEE38F-6D2A-4582-9131-5DEF1829D32C}"/>
              </a:ext>
            </a:extLst>
          </p:cNvPr>
          <p:cNvGraphicFramePr>
            <a:graphicFrameLocks noGrp="1"/>
          </p:cNvGraphicFramePr>
          <p:nvPr>
            <p:ph type="tbl" sz="quarter" idx="13"/>
            <p:extLst>
              <p:ext uri="{D42A27DB-BD31-4B8C-83A1-F6EECF244321}">
                <p14:modId xmlns:p14="http://schemas.microsoft.com/office/powerpoint/2010/main" val="261992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982331085"/>
                    </a:ext>
                  </a:extLst>
                </a:gridCol>
                <a:gridCol w="658368">
                  <a:extLst>
                    <a:ext uri="{9D8B030D-6E8A-4147-A177-3AD203B41FA5}">
                      <a16:colId xmlns:a16="http://schemas.microsoft.com/office/drawing/2014/main" val="3075371944"/>
                    </a:ext>
                  </a:extLst>
                </a:gridCol>
                <a:gridCol w="658368">
                  <a:extLst>
                    <a:ext uri="{9D8B030D-6E8A-4147-A177-3AD203B41FA5}">
                      <a16:colId xmlns:a16="http://schemas.microsoft.com/office/drawing/2014/main" val="2477216056"/>
                    </a:ext>
                  </a:extLst>
                </a:gridCol>
                <a:gridCol w="658368">
                  <a:extLst>
                    <a:ext uri="{9D8B030D-6E8A-4147-A177-3AD203B41FA5}">
                      <a16:colId xmlns:a16="http://schemas.microsoft.com/office/drawing/2014/main" val="115073994"/>
                    </a:ext>
                  </a:extLst>
                </a:gridCol>
                <a:gridCol w="658368">
                  <a:extLst>
                    <a:ext uri="{9D8B030D-6E8A-4147-A177-3AD203B41FA5}">
                      <a16:colId xmlns:a16="http://schemas.microsoft.com/office/drawing/2014/main" val="1612523301"/>
                    </a:ext>
                  </a:extLst>
                </a:gridCol>
                <a:gridCol w="658368">
                  <a:extLst>
                    <a:ext uri="{9D8B030D-6E8A-4147-A177-3AD203B41FA5}">
                      <a16:colId xmlns:a16="http://schemas.microsoft.com/office/drawing/2014/main" val="2336083583"/>
                    </a:ext>
                  </a:extLst>
                </a:gridCol>
                <a:gridCol w="658368">
                  <a:extLst>
                    <a:ext uri="{9D8B030D-6E8A-4147-A177-3AD203B41FA5}">
                      <a16:colId xmlns:a16="http://schemas.microsoft.com/office/drawing/2014/main" val="364751186"/>
                    </a:ext>
                  </a:extLst>
                </a:gridCol>
                <a:gridCol w="658368">
                  <a:extLst>
                    <a:ext uri="{9D8B030D-6E8A-4147-A177-3AD203B41FA5}">
                      <a16:colId xmlns:a16="http://schemas.microsoft.com/office/drawing/2014/main" val="1728355716"/>
                    </a:ext>
                  </a:extLst>
                </a:gridCol>
                <a:gridCol w="658368">
                  <a:extLst>
                    <a:ext uri="{9D8B030D-6E8A-4147-A177-3AD203B41FA5}">
                      <a16:colId xmlns:a16="http://schemas.microsoft.com/office/drawing/2014/main" val="3507484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88641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vodafone_de - 2018-12-06 15:02:15 </a:t>
                      </a:r>
                      <a:r>
                        <a:rPr kumimoji="0" lang="de-DE" sz="1000" b="0" i="0" u="none" strike="noStrike" kern="1200" cap="none" spc="0" normalizeH="0" baseline="0" noProof="0">
                          <a:ln>
                            <a:noFill/>
                          </a:ln>
                          <a:solidFill>
                            <a:prstClr val="black"/>
                          </a:solidFill>
                          <a:effectLst/>
                          <a:uLnTx/>
                          <a:uFillTx/>
                          <a:latin typeface="+mn-lt"/>
                          <a:ea typeface="+mn-ea"/>
                          <a:cs typeface="+mn-cs"/>
                        </a:rPr>
                        <a:t>
 Während mit digitalen Assistenten ausgestattete Smart Speaker bereits seit Langem in zahlreichen Haushalten zu finden sind, brach das Zeitalter der Smart Displays 2018 erst so richtig an. Noch ist die Anzahl verfügbarer Geräte überschaubar. Doch sowohl das Angebot als auch der mit den Gadgets verbundene Funktionsumfang wachsen beständig. ⠀
Mehr dazu unter: www.vod.af/SmartDisplays oder über den Link in unserer Bio.⠀
#TheFutureIsExciting #Ready?⠀
.⠀
.⠀
#Vodafone #SmartSpeaker #DigitalLife #Gadgets #Wearables #SmartDisplay #Innovation @fzetin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7467</a:t>
                      </a:r>
                    </a:p>
                  </a:txBody>
                  <a:tcPr/>
                </a:tc>
                <a:extLst>
                  <a:ext uri="{0D108BD9-81ED-4DB2-BD59-A6C34878D82A}">
                    <a16:rowId xmlns:a16="http://schemas.microsoft.com/office/drawing/2014/main" val="3310728958"/>
                  </a:ext>
                </a:extLst>
              </a:tr>
            </a:tbl>
          </a:graphicData>
        </a:graphic>
      </p:graphicFrame>
      <p:sp>
        <p:nvSpPr>
          <p:cNvPr id="4" name="Text Placeholder 3">
            <a:extLst>
              <a:ext uri="{FF2B5EF4-FFF2-40B4-BE49-F238E27FC236}">
                <a16:creationId xmlns:a16="http://schemas.microsoft.com/office/drawing/2014/main" id="{69A22407-B7F3-4FC5-9902-C8E78D07535E}"/>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31391335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EE53C-73BF-403F-85A2-E7DABAA29795}"/>
              </a:ext>
            </a:extLst>
          </p:cNvPr>
          <p:cNvSpPr>
            <a:spLocks noGrp="1"/>
          </p:cNvSpPr>
          <p:nvPr>
            <p:ph type="title"/>
          </p:nvPr>
        </p:nvSpPr>
        <p:spPr/>
        <p:txBody>
          <a:bodyPr/>
          <a:lstStyle/>
          <a:p>
            <a:r>
              <a:rPr lang="en-US"/>
              <a:t>Instagram Posts Table | vodafone_de - 2 of 25</a:t>
            </a:r>
          </a:p>
        </p:txBody>
      </p:sp>
      <p:graphicFrame>
        <p:nvGraphicFramePr>
          <p:cNvPr id="5" name="Table Placeholder 4">
            <a:extLst>
              <a:ext uri="{FF2B5EF4-FFF2-40B4-BE49-F238E27FC236}">
                <a16:creationId xmlns:a16="http://schemas.microsoft.com/office/drawing/2014/main" id="{A62275A2-E345-49DA-8963-B46F7D39009D}"/>
              </a:ext>
            </a:extLst>
          </p:cNvPr>
          <p:cNvGraphicFramePr>
            <a:graphicFrameLocks noGrp="1"/>
          </p:cNvGraphicFramePr>
          <p:nvPr>
            <p:ph type="tbl" sz="quarter" idx="13"/>
            <p:extLst>
              <p:ext uri="{D42A27DB-BD31-4B8C-83A1-F6EECF244321}">
                <p14:modId xmlns:p14="http://schemas.microsoft.com/office/powerpoint/2010/main" val="2081574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03759378"/>
                    </a:ext>
                  </a:extLst>
                </a:gridCol>
                <a:gridCol w="658368">
                  <a:extLst>
                    <a:ext uri="{9D8B030D-6E8A-4147-A177-3AD203B41FA5}">
                      <a16:colId xmlns:a16="http://schemas.microsoft.com/office/drawing/2014/main" val="2958497117"/>
                    </a:ext>
                  </a:extLst>
                </a:gridCol>
                <a:gridCol w="658368">
                  <a:extLst>
                    <a:ext uri="{9D8B030D-6E8A-4147-A177-3AD203B41FA5}">
                      <a16:colId xmlns:a16="http://schemas.microsoft.com/office/drawing/2014/main" val="2182431717"/>
                    </a:ext>
                  </a:extLst>
                </a:gridCol>
                <a:gridCol w="658368">
                  <a:extLst>
                    <a:ext uri="{9D8B030D-6E8A-4147-A177-3AD203B41FA5}">
                      <a16:colId xmlns:a16="http://schemas.microsoft.com/office/drawing/2014/main" val="4239742968"/>
                    </a:ext>
                  </a:extLst>
                </a:gridCol>
                <a:gridCol w="658368">
                  <a:extLst>
                    <a:ext uri="{9D8B030D-6E8A-4147-A177-3AD203B41FA5}">
                      <a16:colId xmlns:a16="http://schemas.microsoft.com/office/drawing/2014/main" val="4027162381"/>
                    </a:ext>
                  </a:extLst>
                </a:gridCol>
                <a:gridCol w="658368">
                  <a:extLst>
                    <a:ext uri="{9D8B030D-6E8A-4147-A177-3AD203B41FA5}">
                      <a16:colId xmlns:a16="http://schemas.microsoft.com/office/drawing/2014/main" val="4005036824"/>
                    </a:ext>
                  </a:extLst>
                </a:gridCol>
                <a:gridCol w="658368">
                  <a:extLst>
                    <a:ext uri="{9D8B030D-6E8A-4147-A177-3AD203B41FA5}">
                      <a16:colId xmlns:a16="http://schemas.microsoft.com/office/drawing/2014/main" val="1387345345"/>
                    </a:ext>
                  </a:extLst>
                </a:gridCol>
                <a:gridCol w="658368">
                  <a:extLst>
                    <a:ext uri="{9D8B030D-6E8A-4147-A177-3AD203B41FA5}">
                      <a16:colId xmlns:a16="http://schemas.microsoft.com/office/drawing/2014/main" val="791138377"/>
                    </a:ext>
                  </a:extLst>
                </a:gridCol>
                <a:gridCol w="658368">
                  <a:extLst>
                    <a:ext uri="{9D8B030D-6E8A-4147-A177-3AD203B41FA5}">
                      <a16:colId xmlns:a16="http://schemas.microsoft.com/office/drawing/2014/main" val="257882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78392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- 2018-12-05 14:48:04 </a:t>
                      </a:r>
                      <a:r>
                        <a:rPr kumimoji="0" lang="en-US" sz="1000" b="0" i="0" u="none" strike="noStrike" kern="1200" cap="none" spc="0" normalizeH="0" baseline="0" noProof="0">
                          <a:ln>
                            <a:noFill/>
                          </a:ln>
                          <a:solidFill>
                            <a:prstClr val="black"/>
                          </a:solidFill>
                          <a:effectLst/>
                          <a:uLnTx/>
                          <a:uFillTx/>
                          <a:latin typeface="+mn-lt"/>
                          <a:ea typeface="+mn-ea"/>
                          <a:cs typeface="+mn-cs"/>
                        </a:rPr>
                        <a:t>
 Mit Pokémon: Let‘s Go, Pikachu! und Let‘s Go, Evoli! sind im Herbst gleich zwei neue Spiele der Pokémon-Reihe für die Nintendo Switch erschienen, für die es einige coole Tipps gibt. Als Spieler kannst Du die berühmte Kanto-Region erkunden und je nach Spiel, mit Pikachu oder Evoli als Partner auf Reisen gehen. Dabei begegnest Du beispielsweise der noch nie zuvor gesehenen Pokémon-Art Meltan oder entdeckst neue, geheime Techniken, die Dich zum besten Trainer weltweit machen. Diese Tipps für Pokémon: Let‘s Go helfen Dir dabei. ⠀
Mehr dazu unter: www.vod.af/PokemonProfitrainer oder über den Link in unserer Bio.⠀
#TheFutureIsExciting #Ready?⠀
.⠀
.⠀
#Vodafone #PokemonGo #NintendoSwitch #Gaming #Konsolenspiele #Neuheit #TippsUndTricks @urbanentdecker_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7732</a:t>
                      </a:r>
                    </a:p>
                  </a:txBody>
                  <a:tcPr/>
                </a:tc>
                <a:extLst>
                  <a:ext uri="{0D108BD9-81ED-4DB2-BD59-A6C34878D82A}">
                    <a16:rowId xmlns:a16="http://schemas.microsoft.com/office/drawing/2014/main" val="73251012"/>
                  </a:ext>
                </a:extLst>
              </a:tr>
            </a:tbl>
          </a:graphicData>
        </a:graphic>
      </p:graphicFrame>
      <p:sp>
        <p:nvSpPr>
          <p:cNvPr id="4" name="Text Placeholder 3">
            <a:extLst>
              <a:ext uri="{FF2B5EF4-FFF2-40B4-BE49-F238E27FC236}">
                <a16:creationId xmlns:a16="http://schemas.microsoft.com/office/drawing/2014/main" id="{24F9F225-E983-4054-913B-36017E0E92CC}"/>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32041592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AD49E-0ABF-4D44-97D4-B1A8EEB8154D}"/>
              </a:ext>
            </a:extLst>
          </p:cNvPr>
          <p:cNvSpPr>
            <a:spLocks noGrp="1"/>
          </p:cNvSpPr>
          <p:nvPr>
            <p:ph type="title"/>
          </p:nvPr>
        </p:nvSpPr>
        <p:spPr/>
        <p:txBody>
          <a:bodyPr/>
          <a:lstStyle/>
          <a:p>
            <a:r>
              <a:rPr lang="en-US"/>
              <a:t>Instagram Posts Table | vodafone_de - 3 of 25</a:t>
            </a:r>
          </a:p>
        </p:txBody>
      </p:sp>
      <p:graphicFrame>
        <p:nvGraphicFramePr>
          <p:cNvPr id="5" name="Table Placeholder 4">
            <a:extLst>
              <a:ext uri="{FF2B5EF4-FFF2-40B4-BE49-F238E27FC236}">
                <a16:creationId xmlns:a16="http://schemas.microsoft.com/office/drawing/2014/main" id="{DFEF70DC-4B7D-4B4D-BF5C-7F00EC924E80}"/>
              </a:ext>
            </a:extLst>
          </p:cNvPr>
          <p:cNvGraphicFramePr>
            <a:graphicFrameLocks noGrp="1"/>
          </p:cNvGraphicFramePr>
          <p:nvPr>
            <p:ph type="tbl" sz="quarter" idx="13"/>
            <p:extLst>
              <p:ext uri="{D42A27DB-BD31-4B8C-83A1-F6EECF244321}">
                <p14:modId xmlns:p14="http://schemas.microsoft.com/office/powerpoint/2010/main" val="648592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143364613"/>
                    </a:ext>
                  </a:extLst>
                </a:gridCol>
                <a:gridCol w="658368">
                  <a:extLst>
                    <a:ext uri="{9D8B030D-6E8A-4147-A177-3AD203B41FA5}">
                      <a16:colId xmlns:a16="http://schemas.microsoft.com/office/drawing/2014/main" val="2251705768"/>
                    </a:ext>
                  </a:extLst>
                </a:gridCol>
                <a:gridCol w="658368">
                  <a:extLst>
                    <a:ext uri="{9D8B030D-6E8A-4147-A177-3AD203B41FA5}">
                      <a16:colId xmlns:a16="http://schemas.microsoft.com/office/drawing/2014/main" val="2609985423"/>
                    </a:ext>
                  </a:extLst>
                </a:gridCol>
                <a:gridCol w="658368">
                  <a:extLst>
                    <a:ext uri="{9D8B030D-6E8A-4147-A177-3AD203B41FA5}">
                      <a16:colId xmlns:a16="http://schemas.microsoft.com/office/drawing/2014/main" val="3463784309"/>
                    </a:ext>
                  </a:extLst>
                </a:gridCol>
                <a:gridCol w="658368">
                  <a:extLst>
                    <a:ext uri="{9D8B030D-6E8A-4147-A177-3AD203B41FA5}">
                      <a16:colId xmlns:a16="http://schemas.microsoft.com/office/drawing/2014/main" val="1730548603"/>
                    </a:ext>
                  </a:extLst>
                </a:gridCol>
                <a:gridCol w="658368">
                  <a:extLst>
                    <a:ext uri="{9D8B030D-6E8A-4147-A177-3AD203B41FA5}">
                      <a16:colId xmlns:a16="http://schemas.microsoft.com/office/drawing/2014/main" val="184212666"/>
                    </a:ext>
                  </a:extLst>
                </a:gridCol>
                <a:gridCol w="658368">
                  <a:extLst>
                    <a:ext uri="{9D8B030D-6E8A-4147-A177-3AD203B41FA5}">
                      <a16:colId xmlns:a16="http://schemas.microsoft.com/office/drawing/2014/main" val="679842039"/>
                    </a:ext>
                  </a:extLst>
                </a:gridCol>
                <a:gridCol w="658368">
                  <a:extLst>
                    <a:ext uri="{9D8B030D-6E8A-4147-A177-3AD203B41FA5}">
                      <a16:colId xmlns:a16="http://schemas.microsoft.com/office/drawing/2014/main" val="2631752740"/>
                    </a:ext>
                  </a:extLst>
                </a:gridCol>
                <a:gridCol w="658368">
                  <a:extLst>
                    <a:ext uri="{9D8B030D-6E8A-4147-A177-3AD203B41FA5}">
                      <a16:colId xmlns:a16="http://schemas.microsoft.com/office/drawing/2014/main" val="3726715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95189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- 2018-12-04 15:02:44 </a:t>
                      </a:r>
                      <a:r>
                        <a:rPr kumimoji="0" lang="en-US" sz="1000" b="0" i="0" u="none" strike="noStrike" kern="1200" cap="none" spc="0" normalizeH="0" baseline="0" noProof="0">
                          <a:ln>
                            <a:noFill/>
                          </a:ln>
                          <a:solidFill>
                            <a:prstClr val="black"/>
                          </a:solidFill>
                          <a:effectLst/>
                          <a:uLnTx/>
                          <a:uFillTx/>
                          <a:latin typeface="+mn-lt"/>
                          <a:ea typeface="+mn-ea"/>
                          <a:cs typeface="+mn-cs"/>
                        </a:rPr>
                        <a:t>
 Die iPhones der vergangenen zwei Jahre ermöglichten bereits Porträtfotos mit Bokeh-Effekt – individuelle Einstellungen der Tiefenschärfe waren jedoch nicht ohne Umwege möglich. Auf dem neuen iPhone XR und dem iPhone Xs (Max) funktioniert genau das, sowohl während der Aufnahme als auch nachträglich. Mehr dazu unter: www.vod.af/iPhoneXFotos oder über den Link in unserer Bio.⠀
#TheFutureIsExciting #Ready?⠀
.⠀
.⠀
#Vodafone #Smartphone #Tiefenschärfe #iPhoneXR #iPhoneXsMax #Update #TippsUndTricks #iOSTipps⠀
@mftokyo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6288</a:t>
                      </a:r>
                    </a:p>
                  </a:txBody>
                  <a:tcPr/>
                </a:tc>
                <a:extLst>
                  <a:ext uri="{0D108BD9-81ED-4DB2-BD59-A6C34878D82A}">
                    <a16:rowId xmlns:a16="http://schemas.microsoft.com/office/drawing/2014/main" val="2834042914"/>
                  </a:ext>
                </a:extLst>
              </a:tr>
            </a:tbl>
          </a:graphicData>
        </a:graphic>
      </p:graphicFrame>
      <p:sp>
        <p:nvSpPr>
          <p:cNvPr id="4" name="Text Placeholder 3">
            <a:extLst>
              <a:ext uri="{FF2B5EF4-FFF2-40B4-BE49-F238E27FC236}">
                <a16:creationId xmlns:a16="http://schemas.microsoft.com/office/drawing/2014/main" id="{AAF65BD9-FFDF-49AE-AB52-ECBEDF8E3CE7}"/>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3468452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F6B60-4CC4-418B-A9A0-6ADA7BD00667}"/>
              </a:ext>
            </a:extLst>
          </p:cNvPr>
          <p:cNvSpPr>
            <a:spLocks noGrp="1"/>
          </p:cNvSpPr>
          <p:nvPr>
            <p:ph type="title"/>
          </p:nvPr>
        </p:nvSpPr>
        <p:spPr/>
        <p:txBody>
          <a:bodyPr/>
          <a:lstStyle/>
          <a:p>
            <a:r>
              <a:rPr lang="en-US"/>
              <a:t>Instagram Posts Table | vodafone_de - 4 of 25</a:t>
            </a:r>
          </a:p>
        </p:txBody>
      </p:sp>
      <p:graphicFrame>
        <p:nvGraphicFramePr>
          <p:cNvPr id="5" name="Table Placeholder 4">
            <a:extLst>
              <a:ext uri="{FF2B5EF4-FFF2-40B4-BE49-F238E27FC236}">
                <a16:creationId xmlns:a16="http://schemas.microsoft.com/office/drawing/2014/main" id="{62745AAC-F92F-4D3F-9BDF-CF2D3C33F2AE}"/>
              </a:ext>
            </a:extLst>
          </p:cNvPr>
          <p:cNvGraphicFramePr>
            <a:graphicFrameLocks noGrp="1"/>
          </p:cNvGraphicFramePr>
          <p:nvPr>
            <p:ph type="tbl" sz="quarter" idx="13"/>
            <p:extLst>
              <p:ext uri="{D42A27DB-BD31-4B8C-83A1-F6EECF244321}">
                <p14:modId xmlns:p14="http://schemas.microsoft.com/office/powerpoint/2010/main" val="389131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647892437"/>
                    </a:ext>
                  </a:extLst>
                </a:gridCol>
                <a:gridCol w="658368">
                  <a:extLst>
                    <a:ext uri="{9D8B030D-6E8A-4147-A177-3AD203B41FA5}">
                      <a16:colId xmlns:a16="http://schemas.microsoft.com/office/drawing/2014/main" val="2200211747"/>
                    </a:ext>
                  </a:extLst>
                </a:gridCol>
                <a:gridCol w="658368">
                  <a:extLst>
                    <a:ext uri="{9D8B030D-6E8A-4147-A177-3AD203B41FA5}">
                      <a16:colId xmlns:a16="http://schemas.microsoft.com/office/drawing/2014/main" val="4068972932"/>
                    </a:ext>
                  </a:extLst>
                </a:gridCol>
                <a:gridCol w="658368">
                  <a:extLst>
                    <a:ext uri="{9D8B030D-6E8A-4147-A177-3AD203B41FA5}">
                      <a16:colId xmlns:a16="http://schemas.microsoft.com/office/drawing/2014/main" val="3234602910"/>
                    </a:ext>
                  </a:extLst>
                </a:gridCol>
                <a:gridCol w="658368">
                  <a:extLst>
                    <a:ext uri="{9D8B030D-6E8A-4147-A177-3AD203B41FA5}">
                      <a16:colId xmlns:a16="http://schemas.microsoft.com/office/drawing/2014/main" val="4132334055"/>
                    </a:ext>
                  </a:extLst>
                </a:gridCol>
                <a:gridCol w="658368">
                  <a:extLst>
                    <a:ext uri="{9D8B030D-6E8A-4147-A177-3AD203B41FA5}">
                      <a16:colId xmlns:a16="http://schemas.microsoft.com/office/drawing/2014/main" val="2139493259"/>
                    </a:ext>
                  </a:extLst>
                </a:gridCol>
                <a:gridCol w="658368">
                  <a:extLst>
                    <a:ext uri="{9D8B030D-6E8A-4147-A177-3AD203B41FA5}">
                      <a16:colId xmlns:a16="http://schemas.microsoft.com/office/drawing/2014/main" val="1489089728"/>
                    </a:ext>
                  </a:extLst>
                </a:gridCol>
                <a:gridCol w="658368">
                  <a:extLst>
                    <a:ext uri="{9D8B030D-6E8A-4147-A177-3AD203B41FA5}">
                      <a16:colId xmlns:a16="http://schemas.microsoft.com/office/drawing/2014/main" val="1933391662"/>
                    </a:ext>
                  </a:extLst>
                </a:gridCol>
                <a:gridCol w="658368">
                  <a:extLst>
                    <a:ext uri="{9D8B030D-6E8A-4147-A177-3AD203B41FA5}">
                      <a16:colId xmlns:a16="http://schemas.microsoft.com/office/drawing/2014/main" val="2609356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66099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- 2018-12-03 15:02:16 </a:t>
                      </a:r>
                      <a:r>
                        <a:rPr kumimoji="0" lang="en-US" sz="1000" b="0" i="0" u="none" strike="noStrike" kern="1200" cap="none" spc="0" normalizeH="0" baseline="0" noProof="0">
                          <a:ln>
                            <a:noFill/>
                          </a:ln>
                          <a:solidFill>
                            <a:prstClr val="black"/>
                          </a:solidFill>
                          <a:effectLst/>
                          <a:uLnTx/>
                          <a:uFillTx/>
                          <a:latin typeface="+mn-lt"/>
                          <a:ea typeface="+mn-ea"/>
                          <a:cs typeface="+mn-cs"/>
                        </a:rPr>
                        <a:t>
 Wie wäre es, wenn die Waschmittelflasche sich melden würde, kurz bevor sie alle ist? Das ist gar nicht so unrealistisch. In unserer Reihe #TheFutureIsExciting stellen wir Dir diesmal zwei Doktoranden der University of Washington vor, die stromlose Sensoren für alle möglichen Alltagsgegenstände entwickeln. Ready? Mehr dazu unter: www.vod.af/WiFiSensoren oder über den Link in unserer Bio.⠀
#TheFutureIsExciting #Ready?⠀
.⠀
.⠀
#Vodafone #DigitalLife #Innovation #3DDruck #Smartphone #InternetOfThings @cpt_olf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7492</a:t>
                      </a:r>
                    </a:p>
                  </a:txBody>
                  <a:tcPr/>
                </a:tc>
                <a:extLst>
                  <a:ext uri="{0D108BD9-81ED-4DB2-BD59-A6C34878D82A}">
                    <a16:rowId xmlns:a16="http://schemas.microsoft.com/office/drawing/2014/main" val="916529626"/>
                  </a:ext>
                </a:extLst>
              </a:tr>
            </a:tbl>
          </a:graphicData>
        </a:graphic>
      </p:graphicFrame>
      <p:sp>
        <p:nvSpPr>
          <p:cNvPr id="4" name="Text Placeholder 3">
            <a:extLst>
              <a:ext uri="{FF2B5EF4-FFF2-40B4-BE49-F238E27FC236}">
                <a16:creationId xmlns:a16="http://schemas.microsoft.com/office/drawing/2014/main" id="{4D1DE287-1F2A-4751-8FDB-C15B91802FB7}"/>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4965381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A64A7-13B6-4667-8335-6461A0B3722D}"/>
              </a:ext>
            </a:extLst>
          </p:cNvPr>
          <p:cNvSpPr>
            <a:spLocks noGrp="1"/>
          </p:cNvSpPr>
          <p:nvPr>
            <p:ph type="title"/>
          </p:nvPr>
        </p:nvSpPr>
        <p:spPr/>
        <p:txBody>
          <a:bodyPr/>
          <a:lstStyle/>
          <a:p>
            <a:r>
              <a:rPr lang="en-US"/>
              <a:t>Instagram Posts Table | vodafone_de - 5 of 25</a:t>
            </a:r>
          </a:p>
        </p:txBody>
      </p:sp>
      <p:graphicFrame>
        <p:nvGraphicFramePr>
          <p:cNvPr id="5" name="Table Placeholder 4">
            <a:extLst>
              <a:ext uri="{FF2B5EF4-FFF2-40B4-BE49-F238E27FC236}">
                <a16:creationId xmlns:a16="http://schemas.microsoft.com/office/drawing/2014/main" id="{8BA73F0D-D548-4287-9B5B-04A5DB051FA9}"/>
              </a:ext>
            </a:extLst>
          </p:cNvPr>
          <p:cNvGraphicFramePr>
            <a:graphicFrameLocks noGrp="1"/>
          </p:cNvGraphicFramePr>
          <p:nvPr>
            <p:ph type="tbl" sz="quarter" idx="13"/>
            <p:extLst>
              <p:ext uri="{D42A27DB-BD31-4B8C-83A1-F6EECF244321}">
                <p14:modId xmlns:p14="http://schemas.microsoft.com/office/powerpoint/2010/main" val="763836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58998533"/>
                    </a:ext>
                  </a:extLst>
                </a:gridCol>
                <a:gridCol w="658368">
                  <a:extLst>
                    <a:ext uri="{9D8B030D-6E8A-4147-A177-3AD203B41FA5}">
                      <a16:colId xmlns:a16="http://schemas.microsoft.com/office/drawing/2014/main" val="1281184041"/>
                    </a:ext>
                  </a:extLst>
                </a:gridCol>
                <a:gridCol w="658368">
                  <a:extLst>
                    <a:ext uri="{9D8B030D-6E8A-4147-A177-3AD203B41FA5}">
                      <a16:colId xmlns:a16="http://schemas.microsoft.com/office/drawing/2014/main" val="3690751468"/>
                    </a:ext>
                  </a:extLst>
                </a:gridCol>
                <a:gridCol w="658368">
                  <a:extLst>
                    <a:ext uri="{9D8B030D-6E8A-4147-A177-3AD203B41FA5}">
                      <a16:colId xmlns:a16="http://schemas.microsoft.com/office/drawing/2014/main" val="3650380235"/>
                    </a:ext>
                  </a:extLst>
                </a:gridCol>
                <a:gridCol w="658368">
                  <a:extLst>
                    <a:ext uri="{9D8B030D-6E8A-4147-A177-3AD203B41FA5}">
                      <a16:colId xmlns:a16="http://schemas.microsoft.com/office/drawing/2014/main" val="3633279000"/>
                    </a:ext>
                  </a:extLst>
                </a:gridCol>
                <a:gridCol w="658368">
                  <a:extLst>
                    <a:ext uri="{9D8B030D-6E8A-4147-A177-3AD203B41FA5}">
                      <a16:colId xmlns:a16="http://schemas.microsoft.com/office/drawing/2014/main" val="214441564"/>
                    </a:ext>
                  </a:extLst>
                </a:gridCol>
                <a:gridCol w="658368">
                  <a:extLst>
                    <a:ext uri="{9D8B030D-6E8A-4147-A177-3AD203B41FA5}">
                      <a16:colId xmlns:a16="http://schemas.microsoft.com/office/drawing/2014/main" val="3746857237"/>
                    </a:ext>
                  </a:extLst>
                </a:gridCol>
                <a:gridCol w="658368">
                  <a:extLst>
                    <a:ext uri="{9D8B030D-6E8A-4147-A177-3AD203B41FA5}">
                      <a16:colId xmlns:a16="http://schemas.microsoft.com/office/drawing/2014/main" val="2444772985"/>
                    </a:ext>
                  </a:extLst>
                </a:gridCol>
                <a:gridCol w="658368">
                  <a:extLst>
                    <a:ext uri="{9D8B030D-6E8A-4147-A177-3AD203B41FA5}">
                      <a16:colId xmlns:a16="http://schemas.microsoft.com/office/drawing/2014/main" val="2519289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60902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- 2018-11-30 15:13:09 </a:t>
                      </a:r>
                      <a:r>
                        <a:rPr kumimoji="0" lang="en-US" sz="1000" b="0" i="0" u="none" strike="noStrike" kern="1200" cap="none" spc="0" normalizeH="0" baseline="0" noProof="0">
                          <a:ln>
                            <a:noFill/>
                          </a:ln>
                          <a:solidFill>
                            <a:prstClr val="black"/>
                          </a:solidFill>
                          <a:effectLst/>
                          <a:uLnTx/>
                          <a:uFillTx/>
                          <a:latin typeface="+mn-lt"/>
                          <a:ea typeface="+mn-ea"/>
                          <a:cs typeface="+mn-cs"/>
                        </a:rPr>
                        <a:t>
 Sowohl Huawei als auch Apple haben gerade neue Flaggschiff-Smartphones auf den Markt gebracht: Wir vergleichen das Huawei Mate 20 Pro mit dem iPhone Xs Max und verraten Dir Gemeinsamkeiten und Unterschiede. Mehr dazu unter: www.vod.af/FlaggschiffVergleich oder über den Link in unserer Bio.⠀
#TheFutureIsExciting #Ready?
.
.
#Vodafone #Huawei #iPhone #Vergleich #Smartphone #HuaweiMate20Pro #iPhoneXsMax @mftokyo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6813</a:t>
                      </a:r>
                    </a:p>
                  </a:txBody>
                  <a:tcPr/>
                </a:tc>
                <a:extLst>
                  <a:ext uri="{0D108BD9-81ED-4DB2-BD59-A6C34878D82A}">
                    <a16:rowId xmlns:a16="http://schemas.microsoft.com/office/drawing/2014/main" val="244103618"/>
                  </a:ext>
                </a:extLst>
              </a:tr>
            </a:tbl>
          </a:graphicData>
        </a:graphic>
      </p:graphicFrame>
      <p:sp>
        <p:nvSpPr>
          <p:cNvPr id="4" name="Text Placeholder 3">
            <a:extLst>
              <a:ext uri="{FF2B5EF4-FFF2-40B4-BE49-F238E27FC236}">
                <a16:creationId xmlns:a16="http://schemas.microsoft.com/office/drawing/2014/main" id="{7FD0B6C7-B2FD-4EF6-8158-0A54663A47CA}"/>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12519053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5770B-5B89-410A-835D-81698CDA9F42}"/>
              </a:ext>
            </a:extLst>
          </p:cNvPr>
          <p:cNvSpPr>
            <a:spLocks noGrp="1"/>
          </p:cNvSpPr>
          <p:nvPr>
            <p:ph type="title"/>
          </p:nvPr>
        </p:nvSpPr>
        <p:spPr/>
        <p:txBody>
          <a:bodyPr/>
          <a:lstStyle/>
          <a:p>
            <a:r>
              <a:rPr lang="en-US"/>
              <a:t>Instagram Posts Table | vodafone_de - 6 of 25</a:t>
            </a:r>
          </a:p>
        </p:txBody>
      </p:sp>
      <p:graphicFrame>
        <p:nvGraphicFramePr>
          <p:cNvPr id="5" name="Table Placeholder 4">
            <a:extLst>
              <a:ext uri="{FF2B5EF4-FFF2-40B4-BE49-F238E27FC236}">
                <a16:creationId xmlns:a16="http://schemas.microsoft.com/office/drawing/2014/main" id="{B6D0424B-7436-444B-83BA-92E588C4D649}"/>
              </a:ext>
            </a:extLst>
          </p:cNvPr>
          <p:cNvGraphicFramePr>
            <a:graphicFrameLocks noGrp="1"/>
          </p:cNvGraphicFramePr>
          <p:nvPr>
            <p:ph type="tbl" sz="quarter" idx="13"/>
            <p:extLst>
              <p:ext uri="{D42A27DB-BD31-4B8C-83A1-F6EECF244321}">
                <p14:modId xmlns:p14="http://schemas.microsoft.com/office/powerpoint/2010/main" val="245000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264513998"/>
                    </a:ext>
                  </a:extLst>
                </a:gridCol>
                <a:gridCol w="658368">
                  <a:extLst>
                    <a:ext uri="{9D8B030D-6E8A-4147-A177-3AD203B41FA5}">
                      <a16:colId xmlns:a16="http://schemas.microsoft.com/office/drawing/2014/main" val="3023548022"/>
                    </a:ext>
                  </a:extLst>
                </a:gridCol>
                <a:gridCol w="658368">
                  <a:extLst>
                    <a:ext uri="{9D8B030D-6E8A-4147-A177-3AD203B41FA5}">
                      <a16:colId xmlns:a16="http://schemas.microsoft.com/office/drawing/2014/main" val="751916193"/>
                    </a:ext>
                  </a:extLst>
                </a:gridCol>
                <a:gridCol w="658368">
                  <a:extLst>
                    <a:ext uri="{9D8B030D-6E8A-4147-A177-3AD203B41FA5}">
                      <a16:colId xmlns:a16="http://schemas.microsoft.com/office/drawing/2014/main" val="3029765751"/>
                    </a:ext>
                  </a:extLst>
                </a:gridCol>
                <a:gridCol w="658368">
                  <a:extLst>
                    <a:ext uri="{9D8B030D-6E8A-4147-A177-3AD203B41FA5}">
                      <a16:colId xmlns:a16="http://schemas.microsoft.com/office/drawing/2014/main" val="1462244487"/>
                    </a:ext>
                  </a:extLst>
                </a:gridCol>
                <a:gridCol w="658368">
                  <a:extLst>
                    <a:ext uri="{9D8B030D-6E8A-4147-A177-3AD203B41FA5}">
                      <a16:colId xmlns:a16="http://schemas.microsoft.com/office/drawing/2014/main" val="1474541890"/>
                    </a:ext>
                  </a:extLst>
                </a:gridCol>
                <a:gridCol w="658368">
                  <a:extLst>
                    <a:ext uri="{9D8B030D-6E8A-4147-A177-3AD203B41FA5}">
                      <a16:colId xmlns:a16="http://schemas.microsoft.com/office/drawing/2014/main" val="1866242131"/>
                    </a:ext>
                  </a:extLst>
                </a:gridCol>
                <a:gridCol w="658368">
                  <a:extLst>
                    <a:ext uri="{9D8B030D-6E8A-4147-A177-3AD203B41FA5}">
                      <a16:colId xmlns:a16="http://schemas.microsoft.com/office/drawing/2014/main" val="1380783550"/>
                    </a:ext>
                  </a:extLst>
                </a:gridCol>
                <a:gridCol w="658368">
                  <a:extLst>
                    <a:ext uri="{9D8B030D-6E8A-4147-A177-3AD203B41FA5}">
                      <a16:colId xmlns:a16="http://schemas.microsoft.com/office/drawing/2014/main" val="3248452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85775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vodafone_de - 2018-11-29 14:57:27 </a:t>
                      </a:r>
                      <a:r>
                        <a:rPr kumimoji="0" lang="de-DE" sz="1000" b="0" i="0" u="none" strike="noStrike" kern="1200" cap="none" spc="0" normalizeH="0" baseline="0" noProof="0">
                          <a:ln>
                            <a:noFill/>
                          </a:ln>
                          <a:solidFill>
                            <a:prstClr val="black"/>
                          </a:solidFill>
                          <a:effectLst/>
                          <a:uLnTx/>
                          <a:uFillTx/>
                          <a:latin typeface="+mn-lt"/>
                          <a:ea typeface="+mn-ea"/>
                          <a:cs typeface="+mn-cs"/>
                        </a:rPr>
                        <a:t>
 Jahr für Jahr dasselbe: Die Steuererklärung gerät zum Papierkrieg, weil zahlreiche Daten erst noch Aktenordnern, offiziellen Schreiben und persönlichen Aufzeichnungen entnommen werden müssen. Glücklicherweise gibt es Apps, die Hilfestellung leisten und den Prozess vereinfachen. Mehr dazu unter: www.vod.af/Steuererklaerung oder über den Link in unserer Bio.⠀
#TheFutureIsExciting #Ready?⠀
.
.
#Vodafone #App #Steuererklärung #Organisation #Planung #Ratgeber #SteuerApp @sophisuals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6600</a:t>
                      </a:r>
                    </a:p>
                  </a:txBody>
                  <a:tcPr/>
                </a:tc>
                <a:extLst>
                  <a:ext uri="{0D108BD9-81ED-4DB2-BD59-A6C34878D82A}">
                    <a16:rowId xmlns:a16="http://schemas.microsoft.com/office/drawing/2014/main" val="1698284828"/>
                  </a:ext>
                </a:extLst>
              </a:tr>
            </a:tbl>
          </a:graphicData>
        </a:graphic>
      </p:graphicFrame>
      <p:sp>
        <p:nvSpPr>
          <p:cNvPr id="4" name="Text Placeholder 3">
            <a:extLst>
              <a:ext uri="{FF2B5EF4-FFF2-40B4-BE49-F238E27FC236}">
                <a16:creationId xmlns:a16="http://schemas.microsoft.com/office/drawing/2014/main" id="{D02E9210-F734-42DE-84A8-693C5583E6E3}"/>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3086380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53BB1-B438-4BEE-B0F7-FF48DFEB6227}"/>
              </a:ext>
            </a:extLst>
          </p:cNvPr>
          <p:cNvSpPr>
            <a:spLocks noGrp="1"/>
          </p:cNvSpPr>
          <p:nvPr>
            <p:ph type="title"/>
          </p:nvPr>
        </p:nvSpPr>
        <p:spPr/>
        <p:txBody>
          <a:bodyPr/>
          <a:lstStyle/>
          <a:p>
            <a:r>
              <a:rPr lang="en-US"/>
              <a:t>Instagram Posts Table | vodafone_de - 7 of 25</a:t>
            </a:r>
          </a:p>
        </p:txBody>
      </p:sp>
      <p:graphicFrame>
        <p:nvGraphicFramePr>
          <p:cNvPr id="5" name="Table Placeholder 4">
            <a:extLst>
              <a:ext uri="{FF2B5EF4-FFF2-40B4-BE49-F238E27FC236}">
                <a16:creationId xmlns:a16="http://schemas.microsoft.com/office/drawing/2014/main" id="{EF8B2A93-821D-46E8-8E00-E818E76208AD}"/>
              </a:ext>
            </a:extLst>
          </p:cNvPr>
          <p:cNvGraphicFramePr>
            <a:graphicFrameLocks noGrp="1"/>
          </p:cNvGraphicFramePr>
          <p:nvPr>
            <p:ph type="tbl" sz="quarter" idx="13"/>
            <p:extLst>
              <p:ext uri="{D42A27DB-BD31-4B8C-83A1-F6EECF244321}">
                <p14:modId xmlns:p14="http://schemas.microsoft.com/office/powerpoint/2010/main" val="1964110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113086800"/>
                    </a:ext>
                  </a:extLst>
                </a:gridCol>
                <a:gridCol w="658368">
                  <a:extLst>
                    <a:ext uri="{9D8B030D-6E8A-4147-A177-3AD203B41FA5}">
                      <a16:colId xmlns:a16="http://schemas.microsoft.com/office/drawing/2014/main" val="1134029981"/>
                    </a:ext>
                  </a:extLst>
                </a:gridCol>
                <a:gridCol w="658368">
                  <a:extLst>
                    <a:ext uri="{9D8B030D-6E8A-4147-A177-3AD203B41FA5}">
                      <a16:colId xmlns:a16="http://schemas.microsoft.com/office/drawing/2014/main" val="1349074237"/>
                    </a:ext>
                  </a:extLst>
                </a:gridCol>
                <a:gridCol w="658368">
                  <a:extLst>
                    <a:ext uri="{9D8B030D-6E8A-4147-A177-3AD203B41FA5}">
                      <a16:colId xmlns:a16="http://schemas.microsoft.com/office/drawing/2014/main" val="1158938999"/>
                    </a:ext>
                  </a:extLst>
                </a:gridCol>
                <a:gridCol w="658368">
                  <a:extLst>
                    <a:ext uri="{9D8B030D-6E8A-4147-A177-3AD203B41FA5}">
                      <a16:colId xmlns:a16="http://schemas.microsoft.com/office/drawing/2014/main" val="2979260701"/>
                    </a:ext>
                  </a:extLst>
                </a:gridCol>
                <a:gridCol w="658368">
                  <a:extLst>
                    <a:ext uri="{9D8B030D-6E8A-4147-A177-3AD203B41FA5}">
                      <a16:colId xmlns:a16="http://schemas.microsoft.com/office/drawing/2014/main" val="2288022471"/>
                    </a:ext>
                  </a:extLst>
                </a:gridCol>
                <a:gridCol w="658368">
                  <a:extLst>
                    <a:ext uri="{9D8B030D-6E8A-4147-A177-3AD203B41FA5}">
                      <a16:colId xmlns:a16="http://schemas.microsoft.com/office/drawing/2014/main" val="2420697991"/>
                    </a:ext>
                  </a:extLst>
                </a:gridCol>
                <a:gridCol w="658368">
                  <a:extLst>
                    <a:ext uri="{9D8B030D-6E8A-4147-A177-3AD203B41FA5}">
                      <a16:colId xmlns:a16="http://schemas.microsoft.com/office/drawing/2014/main" val="1458033337"/>
                    </a:ext>
                  </a:extLst>
                </a:gridCol>
                <a:gridCol w="658368">
                  <a:extLst>
                    <a:ext uri="{9D8B030D-6E8A-4147-A177-3AD203B41FA5}">
                      <a16:colId xmlns:a16="http://schemas.microsoft.com/office/drawing/2014/main" val="2731408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747829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vodafone_de - 2018-11-28 15:03:35 </a:t>
                      </a:r>
                      <a:r>
                        <a:rPr kumimoji="0" lang="de-DE" sz="1000" b="0" i="0" u="none" strike="noStrike" kern="1200" cap="none" spc="0" normalizeH="0" baseline="0" noProof="0">
                          <a:ln>
                            <a:noFill/>
                          </a:ln>
                          <a:solidFill>
                            <a:prstClr val="black"/>
                          </a:solidFill>
                          <a:effectLst/>
                          <a:uLnTx/>
                          <a:uFillTx/>
                          <a:latin typeface="+mn-lt"/>
                          <a:ea typeface="+mn-ea"/>
                          <a:cs typeface="+mn-cs"/>
                        </a:rPr>
                        <a:t>
 ⠀
Smartphone-Technologie hilft nicht nur dabei, Deinen Alltag kurzweiliger und komfortabler zu gestalten. Auch Krankheiten wie eine Lebensmittelvergiftung sollen zukünftig durch die richtige Smartphone-App verhindert werden. In unserer Reihe #Connecting4Good zeigen wir Dir heute an zwei Beispielen, was bald schon möglich sein könnte. Mehr dazu unter: www.vod.af/Connecting4GoodNews oder über den Link in unserer Bio.⠀
#TheFutureIsExciting #Ready?⠀
.⠀
.⠀
#Vodafone #Smartphone #Innovation #Technologie #Connecting4Good #Medizin #App @urbanentdecker_</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6478</a:t>
                      </a:r>
                    </a:p>
                  </a:txBody>
                  <a:tcPr/>
                </a:tc>
                <a:extLst>
                  <a:ext uri="{0D108BD9-81ED-4DB2-BD59-A6C34878D82A}">
                    <a16:rowId xmlns:a16="http://schemas.microsoft.com/office/drawing/2014/main" val="3053822644"/>
                  </a:ext>
                </a:extLst>
              </a:tr>
            </a:tbl>
          </a:graphicData>
        </a:graphic>
      </p:graphicFrame>
      <p:sp>
        <p:nvSpPr>
          <p:cNvPr id="4" name="Text Placeholder 3">
            <a:extLst>
              <a:ext uri="{FF2B5EF4-FFF2-40B4-BE49-F238E27FC236}">
                <a16:creationId xmlns:a16="http://schemas.microsoft.com/office/drawing/2014/main" id="{9BACD78E-4636-4FC7-924B-13D12D6FC050}"/>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16686135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B6E53-2076-4731-8285-23C69973574A}"/>
              </a:ext>
            </a:extLst>
          </p:cNvPr>
          <p:cNvSpPr>
            <a:spLocks noGrp="1"/>
          </p:cNvSpPr>
          <p:nvPr>
            <p:ph type="title"/>
          </p:nvPr>
        </p:nvSpPr>
        <p:spPr/>
        <p:txBody>
          <a:bodyPr/>
          <a:lstStyle/>
          <a:p>
            <a:r>
              <a:rPr lang="en-US"/>
              <a:t>Instagram Posts Table | vodafone_de - 8 of 25</a:t>
            </a:r>
          </a:p>
        </p:txBody>
      </p:sp>
      <p:graphicFrame>
        <p:nvGraphicFramePr>
          <p:cNvPr id="5" name="Table Placeholder 4">
            <a:extLst>
              <a:ext uri="{FF2B5EF4-FFF2-40B4-BE49-F238E27FC236}">
                <a16:creationId xmlns:a16="http://schemas.microsoft.com/office/drawing/2014/main" id="{BA4BDB11-D356-404A-8A8B-ED8E6F756336}"/>
              </a:ext>
            </a:extLst>
          </p:cNvPr>
          <p:cNvGraphicFramePr>
            <a:graphicFrameLocks noGrp="1"/>
          </p:cNvGraphicFramePr>
          <p:nvPr>
            <p:ph type="tbl" sz="quarter" idx="13"/>
            <p:extLst>
              <p:ext uri="{D42A27DB-BD31-4B8C-83A1-F6EECF244321}">
                <p14:modId xmlns:p14="http://schemas.microsoft.com/office/powerpoint/2010/main" val="2463539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530794623"/>
                    </a:ext>
                  </a:extLst>
                </a:gridCol>
                <a:gridCol w="658368">
                  <a:extLst>
                    <a:ext uri="{9D8B030D-6E8A-4147-A177-3AD203B41FA5}">
                      <a16:colId xmlns:a16="http://schemas.microsoft.com/office/drawing/2014/main" val="4062172028"/>
                    </a:ext>
                  </a:extLst>
                </a:gridCol>
                <a:gridCol w="658368">
                  <a:extLst>
                    <a:ext uri="{9D8B030D-6E8A-4147-A177-3AD203B41FA5}">
                      <a16:colId xmlns:a16="http://schemas.microsoft.com/office/drawing/2014/main" val="2018926889"/>
                    </a:ext>
                  </a:extLst>
                </a:gridCol>
                <a:gridCol w="658368">
                  <a:extLst>
                    <a:ext uri="{9D8B030D-6E8A-4147-A177-3AD203B41FA5}">
                      <a16:colId xmlns:a16="http://schemas.microsoft.com/office/drawing/2014/main" val="649600957"/>
                    </a:ext>
                  </a:extLst>
                </a:gridCol>
                <a:gridCol w="658368">
                  <a:extLst>
                    <a:ext uri="{9D8B030D-6E8A-4147-A177-3AD203B41FA5}">
                      <a16:colId xmlns:a16="http://schemas.microsoft.com/office/drawing/2014/main" val="3660404816"/>
                    </a:ext>
                  </a:extLst>
                </a:gridCol>
                <a:gridCol w="658368">
                  <a:extLst>
                    <a:ext uri="{9D8B030D-6E8A-4147-A177-3AD203B41FA5}">
                      <a16:colId xmlns:a16="http://schemas.microsoft.com/office/drawing/2014/main" val="4290367277"/>
                    </a:ext>
                  </a:extLst>
                </a:gridCol>
                <a:gridCol w="658368">
                  <a:extLst>
                    <a:ext uri="{9D8B030D-6E8A-4147-A177-3AD203B41FA5}">
                      <a16:colId xmlns:a16="http://schemas.microsoft.com/office/drawing/2014/main" val="2417854459"/>
                    </a:ext>
                  </a:extLst>
                </a:gridCol>
                <a:gridCol w="658368">
                  <a:extLst>
                    <a:ext uri="{9D8B030D-6E8A-4147-A177-3AD203B41FA5}">
                      <a16:colId xmlns:a16="http://schemas.microsoft.com/office/drawing/2014/main" val="1210615634"/>
                    </a:ext>
                  </a:extLst>
                </a:gridCol>
                <a:gridCol w="658368">
                  <a:extLst>
                    <a:ext uri="{9D8B030D-6E8A-4147-A177-3AD203B41FA5}">
                      <a16:colId xmlns:a16="http://schemas.microsoft.com/office/drawing/2014/main" val="3751790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96600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- 2018-11-27 15:35:58 </a:t>
                      </a:r>
                      <a:r>
                        <a:rPr kumimoji="0" lang="en-US" sz="1000" b="0" i="0" u="none" strike="noStrike" kern="1200" cap="none" spc="0" normalizeH="0" baseline="0" noProof="0">
                          <a:ln>
                            <a:noFill/>
                          </a:ln>
                          <a:solidFill>
                            <a:prstClr val="black"/>
                          </a:solidFill>
                          <a:effectLst/>
                          <a:uLnTx/>
                          <a:uFillTx/>
                          <a:latin typeface="+mn-lt"/>
                          <a:ea typeface="+mn-ea"/>
                          <a:cs typeface="+mn-cs"/>
                        </a:rPr>
                        <a:t>
 Spotify gibt es jetzt auch für die Apple Watch – wenn auch etwas abgespeckt. Im Folgenden verraten wir Dir, wie Du an die Spotify-Version für watchOS kommst und auf welche Funktionen Du damit bislang zugreifen kannst. Mehr dazu unter: www.vod.af/SpotifyApplyWatch oder über den Link in unserer Bio.⠀
#TheFutureIsExciting #Ready?⠀
.
.
#Vodafone #Smartphone #Spotify #AppleWatch #WatchOS #Tipps #Tricks @urbanentdecker_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6115</a:t>
                      </a:r>
                    </a:p>
                  </a:txBody>
                  <a:tcPr/>
                </a:tc>
                <a:extLst>
                  <a:ext uri="{0D108BD9-81ED-4DB2-BD59-A6C34878D82A}">
                    <a16:rowId xmlns:a16="http://schemas.microsoft.com/office/drawing/2014/main" val="1211219273"/>
                  </a:ext>
                </a:extLst>
              </a:tr>
            </a:tbl>
          </a:graphicData>
        </a:graphic>
      </p:graphicFrame>
      <p:sp>
        <p:nvSpPr>
          <p:cNvPr id="4" name="Text Placeholder 3">
            <a:extLst>
              <a:ext uri="{FF2B5EF4-FFF2-40B4-BE49-F238E27FC236}">
                <a16:creationId xmlns:a16="http://schemas.microsoft.com/office/drawing/2014/main" id="{62B7A7B7-28C5-49DC-AE3B-F4A227B9040B}"/>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11888773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14C0B-A5EA-4621-A3BA-FEB866849387}"/>
              </a:ext>
            </a:extLst>
          </p:cNvPr>
          <p:cNvSpPr>
            <a:spLocks noGrp="1"/>
          </p:cNvSpPr>
          <p:nvPr>
            <p:ph type="title"/>
          </p:nvPr>
        </p:nvSpPr>
        <p:spPr/>
        <p:txBody>
          <a:bodyPr/>
          <a:lstStyle/>
          <a:p>
            <a:r>
              <a:rPr lang="en-US"/>
              <a:t>Instagram Posts Table | vodafone_de - 9 of 25</a:t>
            </a:r>
          </a:p>
        </p:txBody>
      </p:sp>
      <p:graphicFrame>
        <p:nvGraphicFramePr>
          <p:cNvPr id="5" name="Table Placeholder 4">
            <a:extLst>
              <a:ext uri="{FF2B5EF4-FFF2-40B4-BE49-F238E27FC236}">
                <a16:creationId xmlns:a16="http://schemas.microsoft.com/office/drawing/2014/main" id="{8B7575F9-1077-4CA9-AA4B-5B6CCCEDC1DC}"/>
              </a:ext>
            </a:extLst>
          </p:cNvPr>
          <p:cNvGraphicFramePr>
            <a:graphicFrameLocks noGrp="1"/>
          </p:cNvGraphicFramePr>
          <p:nvPr>
            <p:ph type="tbl" sz="quarter" idx="13"/>
            <p:extLst>
              <p:ext uri="{D42A27DB-BD31-4B8C-83A1-F6EECF244321}">
                <p14:modId xmlns:p14="http://schemas.microsoft.com/office/powerpoint/2010/main" val="3926860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71510082"/>
                    </a:ext>
                  </a:extLst>
                </a:gridCol>
                <a:gridCol w="658368">
                  <a:extLst>
                    <a:ext uri="{9D8B030D-6E8A-4147-A177-3AD203B41FA5}">
                      <a16:colId xmlns:a16="http://schemas.microsoft.com/office/drawing/2014/main" val="2005232693"/>
                    </a:ext>
                  </a:extLst>
                </a:gridCol>
                <a:gridCol w="658368">
                  <a:extLst>
                    <a:ext uri="{9D8B030D-6E8A-4147-A177-3AD203B41FA5}">
                      <a16:colId xmlns:a16="http://schemas.microsoft.com/office/drawing/2014/main" val="894375772"/>
                    </a:ext>
                  </a:extLst>
                </a:gridCol>
                <a:gridCol w="658368">
                  <a:extLst>
                    <a:ext uri="{9D8B030D-6E8A-4147-A177-3AD203B41FA5}">
                      <a16:colId xmlns:a16="http://schemas.microsoft.com/office/drawing/2014/main" val="3247928096"/>
                    </a:ext>
                  </a:extLst>
                </a:gridCol>
                <a:gridCol w="658368">
                  <a:extLst>
                    <a:ext uri="{9D8B030D-6E8A-4147-A177-3AD203B41FA5}">
                      <a16:colId xmlns:a16="http://schemas.microsoft.com/office/drawing/2014/main" val="2625459430"/>
                    </a:ext>
                  </a:extLst>
                </a:gridCol>
                <a:gridCol w="658368">
                  <a:extLst>
                    <a:ext uri="{9D8B030D-6E8A-4147-A177-3AD203B41FA5}">
                      <a16:colId xmlns:a16="http://schemas.microsoft.com/office/drawing/2014/main" val="4002120453"/>
                    </a:ext>
                  </a:extLst>
                </a:gridCol>
                <a:gridCol w="658368">
                  <a:extLst>
                    <a:ext uri="{9D8B030D-6E8A-4147-A177-3AD203B41FA5}">
                      <a16:colId xmlns:a16="http://schemas.microsoft.com/office/drawing/2014/main" val="1791477146"/>
                    </a:ext>
                  </a:extLst>
                </a:gridCol>
                <a:gridCol w="658368">
                  <a:extLst>
                    <a:ext uri="{9D8B030D-6E8A-4147-A177-3AD203B41FA5}">
                      <a16:colId xmlns:a16="http://schemas.microsoft.com/office/drawing/2014/main" val="2281163740"/>
                    </a:ext>
                  </a:extLst>
                </a:gridCol>
                <a:gridCol w="658368">
                  <a:extLst>
                    <a:ext uri="{9D8B030D-6E8A-4147-A177-3AD203B41FA5}">
                      <a16:colId xmlns:a16="http://schemas.microsoft.com/office/drawing/2014/main" val="1008810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14747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- 2018-11-26 15:01:10 </a:t>
                      </a:r>
                      <a:r>
                        <a:rPr kumimoji="0" lang="en-US" sz="1000" b="0" i="0" u="none" strike="noStrike" kern="1200" cap="none" spc="0" normalizeH="0" baseline="0" noProof="0">
                          <a:ln>
                            <a:noFill/>
                          </a:ln>
                          <a:solidFill>
                            <a:prstClr val="black"/>
                          </a:solidFill>
                          <a:effectLst/>
                          <a:uLnTx/>
                          <a:uFillTx/>
                          <a:latin typeface="+mn-lt"/>
                          <a:ea typeface="+mn-ea"/>
                          <a:cs typeface="+mn-cs"/>
                        </a:rPr>
                        <a:t>
 ⠀
Auf der Xbox One zockst Du bald treffsicherer: Microsoft erweitert seine Konsole um den Support von Maus und Tastatur. Fortnite ist eines der ersten Spiele, die Du künftig nicht mehr mit dem Controller steuern musst. Mehr dazu unter: www.vod.af/FortniteNews oder über den Link in unserer Bio.⠀
#TheFutureIsExciting #Ready?⠀
.⠀
.⠀
⠀
#Vodafone #XboxOne #Microsoft #Fortnite #DigitalLife #TippsUndTricks #Gaming @urbanentdecker_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6799</a:t>
                      </a:r>
                    </a:p>
                  </a:txBody>
                  <a:tcPr/>
                </a:tc>
                <a:extLst>
                  <a:ext uri="{0D108BD9-81ED-4DB2-BD59-A6C34878D82A}">
                    <a16:rowId xmlns:a16="http://schemas.microsoft.com/office/drawing/2014/main" val="3181234582"/>
                  </a:ext>
                </a:extLst>
              </a:tr>
            </a:tbl>
          </a:graphicData>
        </a:graphic>
      </p:graphicFrame>
      <p:sp>
        <p:nvSpPr>
          <p:cNvPr id="4" name="Text Placeholder 3">
            <a:extLst>
              <a:ext uri="{FF2B5EF4-FFF2-40B4-BE49-F238E27FC236}">
                <a16:creationId xmlns:a16="http://schemas.microsoft.com/office/drawing/2014/main" id="{76DA59B8-EF87-4B50-8BF8-175F62DA77D2}"/>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20584763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26571-A97A-4DEA-A443-5E31F061452A}"/>
              </a:ext>
            </a:extLst>
          </p:cNvPr>
          <p:cNvSpPr>
            <a:spLocks noGrp="1"/>
          </p:cNvSpPr>
          <p:nvPr>
            <p:ph type="title"/>
          </p:nvPr>
        </p:nvSpPr>
        <p:spPr/>
        <p:txBody>
          <a:bodyPr/>
          <a:lstStyle/>
          <a:p>
            <a:r>
              <a:rPr lang="en-US"/>
              <a:t>Instagram Posts Table | vodafone_de - 10 of 25</a:t>
            </a:r>
          </a:p>
        </p:txBody>
      </p:sp>
      <p:graphicFrame>
        <p:nvGraphicFramePr>
          <p:cNvPr id="5" name="Table Placeholder 4">
            <a:extLst>
              <a:ext uri="{FF2B5EF4-FFF2-40B4-BE49-F238E27FC236}">
                <a16:creationId xmlns:a16="http://schemas.microsoft.com/office/drawing/2014/main" id="{A0800C27-5A6A-44FE-AF95-3E1F9FD7748C}"/>
              </a:ext>
            </a:extLst>
          </p:cNvPr>
          <p:cNvGraphicFramePr>
            <a:graphicFrameLocks noGrp="1"/>
          </p:cNvGraphicFramePr>
          <p:nvPr>
            <p:ph type="tbl" sz="quarter" idx="13"/>
            <p:extLst>
              <p:ext uri="{D42A27DB-BD31-4B8C-83A1-F6EECF244321}">
                <p14:modId xmlns:p14="http://schemas.microsoft.com/office/powerpoint/2010/main" val="2477649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60883617"/>
                    </a:ext>
                  </a:extLst>
                </a:gridCol>
                <a:gridCol w="658368">
                  <a:extLst>
                    <a:ext uri="{9D8B030D-6E8A-4147-A177-3AD203B41FA5}">
                      <a16:colId xmlns:a16="http://schemas.microsoft.com/office/drawing/2014/main" val="625569291"/>
                    </a:ext>
                  </a:extLst>
                </a:gridCol>
                <a:gridCol w="658368">
                  <a:extLst>
                    <a:ext uri="{9D8B030D-6E8A-4147-A177-3AD203B41FA5}">
                      <a16:colId xmlns:a16="http://schemas.microsoft.com/office/drawing/2014/main" val="3592001149"/>
                    </a:ext>
                  </a:extLst>
                </a:gridCol>
                <a:gridCol w="658368">
                  <a:extLst>
                    <a:ext uri="{9D8B030D-6E8A-4147-A177-3AD203B41FA5}">
                      <a16:colId xmlns:a16="http://schemas.microsoft.com/office/drawing/2014/main" val="3037577554"/>
                    </a:ext>
                  </a:extLst>
                </a:gridCol>
                <a:gridCol w="658368">
                  <a:extLst>
                    <a:ext uri="{9D8B030D-6E8A-4147-A177-3AD203B41FA5}">
                      <a16:colId xmlns:a16="http://schemas.microsoft.com/office/drawing/2014/main" val="2213739825"/>
                    </a:ext>
                  </a:extLst>
                </a:gridCol>
                <a:gridCol w="658368">
                  <a:extLst>
                    <a:ext uri="{9D8B030D-6E8A-4147-A177-3AD203B41FA5}">
                      <a16:colId xmlns:a16="http://schemas.microsoft.com/office/drawing/2014/main" val="4157238849"/>
                    </a:ext>
                  </a:extLst>
                </a:gridCol>
                <a:gridCol w="658368">
                  <a:extLst>
                    <a:ext uri="{9D8B030D-6E8A-4147-A177-3AD203B41FA5}">
                      <a16:colId xmlns:a16="http://schemas.microsoft.com/office/drawing/2014/main" val="62573164"/>
                    </a:ext>
                  </a:extLst>
                </a:gridCol>
                <a:gridCol w="658368">
                  <a:extLst>
                    <a:ext uri="{9D8B030D-6E8A-4147-A177-3AD203B41FA5}">
                      <a16:colId xmlns:a16="http://schemas.microsoft.com/office/drawing/2014/main" val="773770568"/>
                    </a:ext>
                  </a:extLst>
                </a:gridCol>
                <a:gridCol w="658368">
                  <a:extLst>
                    <a:ext uri="{9D8B030D-6E8A-4147-A177-3AD203B41FA5}">
                      <a16:colId xmlns:a16="http://schemas.microsoft.com/office/drawing/2014/main" val="2883775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96974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- 2018-11-24 15:04:07 </a:t>
                      </a:r>
                      <a:r>
                        <a:rPr kumimoji="0" lang="en-US" sz="1000" b="0" i="0" u="none" strike="noStrike" kern="1200" cap="none" spc="0" normalizeH="0" baseline="0" noProof="0">
                          <a:ln>
                            <a:noFill/>
                          </a:ln>
                          <a:solidFill>
                            <a:prstClr val="black"/>
                          </a:solidFill>
                          <a:effectLst/>
                          <a:uLnTx/>
                          <a:uFillTx/>
                          <a:latin typeface="+mn-lt"/>
                          <a:ea typeface="+mn-ea"/>
                          <a:cs typeface="+mn-cs"/>
                        </a:rPr>
                        <a:t>
 Tonight is the Night! Beim @placetob Award in Berlin feiern heute Abend die beliebtesten Social Media Stars. Sei auch Du live dabei. Mehr dazu unter: www.vod.af/P2BAwardVF oder über den Link in unserer Bio. ⠀
#TheFutureIsExciting #Ready?⠀
.⠀
.⠀
⠀
#Vodafone #PlaceToB #Berlin #Award #SocialMedia #Stars @fzetin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9881</a:t>
                      </a:r>
                    </a:p>
                  </a:txBody>
                  <a:tcPr/>
                </a:tc>
                <a:extLst>
                  <a:ext uri="{0D108BD9-81ED-4DB2-BD59-A6C34878D82A}">
                    <a16:rowId xmlns:a16="http://schemas.microsoft.com/office/drawing/2014/main" val="2347795878"/>
                  </a:ext>
                </a:extLst>
              </a:tr>
            </a:tbl>
          </a:graphicData>
        </a:graphic>
      </p:graphicFrame>
      <p:sp>
        <p:nvSpPr>
          <p:cNvPr id="4" name="Text Placeholder 3">
            <a:extLst>
              <a:ext uri="{FF2B5EF4-FFF2-40B4-BE49-F238E27FC236}">
                <a16:creationId xmlns:a16="http://schemas.microsoft.com/office/drawing/2014/main" id="{3903CD19-EE49-4716-BCAD-97479C50AB4B}"/>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41447904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CFB29-E733-41FE-999B-23CE3B5474B3}"/>
              </a:ext>
            </a:extLst>
          </p:cNvPr>
          <p:cNvSpPr>
            <a:spLocks noGrp="1"/>
          </p:cNvSpPr>
          <p:nvPr>
            <p:ph type="title"/>
          </p:nvPr>
        </p:nvSpPr>
        <p:spPr/>
        <p:txBody>
          <a:bodyPr/>
          <a:lstStyle/>
          <a:p>
            <a:r>
              <a:rPr lang="en-US"/>
              <a:t>Instagram Posts Table | vodafone_de - 11 of 25</a:t>
            </a:r>
          </a:p>
        </p:txBody>
      </p:sp>
      <p:graphicFrame>
        <p:nvGraphicFramePr>
          <p:cNvPr id="5" name="Table Placeholder 4">
            <a:extLst>
              <a:ext uri="{FF2B5EF4-FFF2-40B4-BE49-F238E27FC236}">
                <a16:creationId xmlns:a16="http://schemas.microsoft.com/office/drawing/2014/main" id="{8C19ED57-4A33-4BD3-B68C-FD3377A88526}"/>
              </a:ext>
            </a:extLst>
          </p:cNvPr>
          <p:cNvGraphicFramePr>
            <a:graphicFrameLocks noGrp="1"/>
          </p:cNvGraphicFramePr>
          <p:nvPr>
            <p:ph type="tbl" sz="quarter" idx="13"/>
            <p:extLst>
              <p:ext uri="{D42A27DB-BD31-4B8C-83A1-F6EECF244321}">
                <p14:modId xmlns:p14="http://schemas.microsoft.com/office/powerpoint/2010/main" val="2650900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946094416"/>
                    </a:ext>
                  </a:extLst>
                </a:gridCol>
                <a:gridCol w="658368">
                  <a:extLst>
                    <a:ext uri="{9D8B030D-6E8A-4147-A177-3AD203B41FA5}">
                      <a16:colId xmlns:a16="http://schemas.microsoft.com/office/drawing/2014/main" val="3621399265"/>
                    </a:ext>
                  </a:extLst>
                </a:gridCol>
                <a:gridCol w="658368">
                  <a:extLst>
                    <a:ext uri="{9D8B030D-6E8A-4147-A177-3AD203B41FA5}">
                      <a16:colId xmlns:a16="http://schemas.microsoft.com/office/drawing/2014/main" val="1503942532"/>
                    </a:ext>
                  </a:extLst>
                </a:gridCol>
                <a:gridCol w="658368">
                  <a:extLst>
                    <a:ext uri="{9D8B030D-6E8A-4147-A177-3AD203B41FA5}">
                      <a16:colId xmlns:a16="http://schemas.microsoft.com/office/drawing/2014/main" val="3574260161"/>
                    </a:ext>
                  </a:extLst>
                </a:gridCol>
                <a:gridCol w="658368">
                  <a:extLst>
                    <a:ext uri="{9D8B030D-6E8A-4147-A177-3AD203B41FA5}">
                      <a16:colId xmlns:a16="http://schemas.microsoft.com/office/drawing/2014/main" val="2398123893"/>
                    </a:ext>
                  </a:extLst>
                </a:gridCol>
                <a:gridCol w="658368">
                  <a:extLst>
                    <a:ext uri="{9D8B030D-6E8A-4147-A177-3AD203B41FA5}">
                      <a16:colId xmlns:a16="http://schemas.microsoft.com/office/drawing/2014/main" val="1194071510"/>
                    </a:ext>
                  </a:extLst>
                </a:gridCol>
                <a:gridCol w="658368">
                  <a:extLst>
                    <a:ext uri="{9D8B030D-6E8A-4147-A177-3AD203B41FA5}">
                      <a16:colId xmlns:a16="http://schemas.microsoft.com/office/drawing/2014/main" val="1918372017"/>
                    </a:ext>
                  </a:extLst>
                </a:gridCol>
                <a:gridCol w="658368">
                  <a:extLst>
                    <a:ext uri="{9D8B030D-6E8A-4147-A177-3AD203B41FA5}">
                      <a16:colId xmlns:a16="http://schemas.microsoft.com/office/drawing/2014/main" val="2800300166"/>
                    </a:ext>
                  </a:extLst>
                </a:gridCol>
                <a:gridCol w="658368">
                  <a:extLst>
                    <a:ext uri="{9D8B030D-6E8A-4147-A177-3AD203B41FA5}">
                      <a16:colId xmlns:a16="http://schemas.microsoft.com/office/drawing/2014/main" val="1689473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47774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vodafone_de - 2018-11-23 15:06:11 </a:t>
                      </a:r>
                      <a:r>
                        <a:rPr kumimoji="0" lang="de-DE" sz="1000" b="0" i="0" u="none" strike="noStrike" kern="1200" cap="none" spc="0" normalizeH="0" baseline="0" noProof="0">
                          <a:ln>
                            <a:noFill/>
                          </a:ln>
                          <a:solidFill>
                            <a:prstClr val="black"/>
                          </a:solidFill>
                          <a:effectLst/>
                          <a:uLnTx/>
                          <a:uFillTx/>
                          <a:latin typeface="+mn-lt"/>
                          <a:ea typeface="+mn-ea"/>
                          <a:cs typeface="+mn-cs"/>
                        </a:rPr>
                        <a:t>
 Ein Dark Mode bei Apps ist praktisch, weil Du durch das dunklere Design Energie sparst. Wahrscheinlich mit ein Grund, warum Google seinen Anwendungen nach und nach diesen Modus spendiert. Jetzt gibt es auch für die Kontaktverwaltung Google Contacts einen Dark Mode. Was es bei dem Feature zu beachten gilt, verraten wir Dir in diesem Artikel. Mehr dazu unter: www.vod.af/Kontaktverwaltung oder über den Link in unserer Bio.⠀
#TheFutureIsExciting #Ready?⠀
.⠀
.⠀
⠀
#Vodafone #DarkMode #Google #Smartphone #Kontakte #App #Organisation #Planung @mftokyo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6542</a:t>
                      </a:r>
                    </a:p>
                  </a:txBody>
                  <a:tcPr/>
                </a:tc>
                <a:extLst>
                  <a:ext uri="{0D108BD9-81ED-4DB2-BD59-A6C34878D82A}">
                    <a16:rowId xmlns:a16="http://schemas.microsoft.com/office/drawing/2014/main" val="4276297850"/>
                  </a:ext>
                </a:extLst>
              </a:tr>
            </a:tbl>
          </a:graphicData>
        </a:graphic>
      </p:graphicFrame>
      <p:sp>
        <p:nvSpPr>
          <p:cNvPr id="4" name="Text Placeholder 3">
            <a:extLst>
              <a:ext uri="{FF2B5EF4-FFF2-40B4-BE49-F238E27FC236}">
                <a16:creationId xmlns:a16="http://schemas.microsoft.com/office/drawing/2014/main" id="{3ECAC640-A4DA-46DC-818E-114BFC992D13}"/>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22584867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8586E-9CEA-41D2-9C63-C352E5E1B45E}"/>
              </a:ext>
            </a:extLst>
          </p:cNvPr>
          <p:cNvSpPr>
            <a:spLocks noGrp="1"/>
          </p:cNvSpPr>
          <p:nvPr>
            <p:ph type="title"/>
          </p:nvPr>
        </p:nvSpPr>
        <p:spPr/>
        <p:txBody>
          <a:bodyPr/>
          <a:lstStyle/>
          <a:p>
            <a:r>
              <a:rPr lang="en-US"/>
              <a:t>Instagram Posts Table | vodafone_de - 12 of 25</a:t>
            </a:r>
          </a:p>
        </p:txBody>
      </p:sp>
      <p:graphicFrame>
        <p:nvGraphicFramePr>
          <p:cNvPr id="5" name="Table Placeholder 4">
            <a:extLst>
              <a:ext uri="{FF2B5EF4-FFF2-40B4-BE49-F238E27FC236}">
                <a16:creationId xmlns:a16="http://schemas.microsoft.com/office/drawing/2014/main" id="{AB4AEBBF-AE6C-4249-89A3-AD9E00201D94}"/>
              </a:ext>
            </a:extLst>
          </p:cNvPr>
          <p:cNvGraphicFramePr>
            <a:graphicFrameLocks noGrp="1"/>
          </p:cNvGraphicFramePr>
          <p:nvPr>
            <p:ph type="tbl" sz="quarter" idx="13"/>
            <p:extLst>
              <p:ext uri="{D42A27DB-BD31-4B8C-83A1-F6EECF244321}">
                <p14:modId xmlns:p14="http://schemas.microsoft.com/office/powerpoint/2010/main" val="2029115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354905166"/>
                    </a:ext>
                  </a:extLst>
                </a:gridCol>
                <a:gridCol w="658368">
                  <a:extLst>
                    <a:ext uri="{9D8B030D-6E8A-4147-A177-3AD203B41FA5}">
                      <a16:colId xmlns:a16="http://schemas.microsoft.com/office/drawing/2014/main" val="696584390"/>
                    </a:ext>
                  </a:extLst>
                </a:gridCol>
                <a:gridCol w="658368">
                  <a:extLst>
                    <a:ext uri="{9D8B030D-6E8A-4147-A177-3AD203B41FA5}">
                      <a16:colId xmlns:a16="http://schemas.microsoft.com/office/drawing/2014/main" val="1521203333"/>
                    </a:ext>
                  </a:extLst>
                </a:gridCol>
                <a:gridCol w="658368">
                  <a:extLst>
                    <a:ext uri="{9D8B030D-6E8A-4147-A177-3AD203B41FA5}">
                      <a16:colId xmlns:a16="http://schemas.microsoft.com/office/drawing/2014/main" val="1415340081"/>
                    </a:ext>
                  </a:extLst>
                </a:gridCol>
                <a:gridCol w="658368">
                  <a:extLst>
                    <a:ext uri="{9D8B030D-6E8A-4147-A177-3AD203B41FA5}">
                      <a16:colId xmlns:a16="http://schemas.microsoft.com/office/drawing/2014/main" val="577861126"/>
                    </a:ext>
                  </a:extLst>
                </a:gridCol>
                <a:gridCol w="658368">
                  <a:extLst>
                    <a:ext uri="{9D8B030D-6E8A-4147-A177-3AD203B41FA5}">
                      <a16:colId xmlns:a16="http://schemas.microsoft.com/office/drawing/2014/main" val="4132748160"/>
                    </a:ext>
                  </a:extLst>
                </a:gridCol>
                <a:gridCol w="658368">
                  <a:extLst>
                    <a:ext uri="{9D8B030D-6E8A-4147-A177-3AD203B41FA5}">
                      <a16:colId xmlns:a16="http://schemas.microsoft.com/office/drawing/2014/main" val="4212770321"/>
                    </a:ext>
                  </a:extLst>
                </a:gridCol>
                <a:gridCol w="658368">
                  <a:extLst>
                    <a:ext uri="{9D8B030D-6E8A-4147-A177-3AD203B41FA5}">
                      <a16:colId xmlns:a16="http://schemas.microsoft.com/office/drawing/2014/main" val="3413396110"/>
                    </a:ext>
                  </a:extLst>
                </a:gridCol>
                <a:gridCol w="658368">
                  <a:extLst>
                    <a:ext uri="{9D8B030D-6E8A-4147-A177-3AD203B41FA5}">
                      <a16:colId xmlns:a16="http://schemas.microsoft.com/office/drawing/2014/main" val="1123594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93989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- 2018-11-22 15:04:05 </a:t>
                      </a:r>
                      <a:r>
                        <a:rPr kumimoji="0" lang="en-US" sz="1000" b="0" i="0" u="none" strike="noStrike" kern="1200" cap="none" spc="0" normalizeH="0" baseline="0" noProof="0">
                          <a:ln>
                            <a:noFill/>
                          </a:ln>
                          <a:solidFill>
                            <a:prstClr val="black"/>
                          </a:solidFill>
                          <a:effectLst/>
                          <a:uLnTx/>
                          <a:uFillTx/>
                          <a:latin typeface="+mn-lt"/>
                          <a:ea typeface="+mn-ea"/>
                          <a:cs typeface="+mn-cs"/>
                        </a:rPr>
                        <a:t>
 Heute Abend startet der RTL - Wir helfen Kindern - Spendenmarathon. Sei live dabei, wenn prominente Gäste alles für Kinder in Not geben. Wie Du das Event verfolgen und die Hilfsprojekte unterstützen kannst, erfährst Du unter www.vod.af/RTLSpendenmarathon2018 oder über den Link in unserer Bio.⠀
#TheFutureIsExciting #Ready?⠀
.⠀
.⠀
⠀
#Vodafone #RTLSpendenmarathon #WirHelfenKindern  #Kinder #Helfen #GuterZweck @steffimarla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6197</a:t>
                      </a:r>
                    </a:p>
                  </a:txBody>
                  <a:tcPr/>
                </a:tc>
                <a:extLst>
                  <a:ext uri="{0D108BD9-81ED-4DB2-BD59-A6C34878D82A}">
                    <a16:rowId xmlns:a16="http://schemas.microsoft.com/office/drawing/2014/main" val="3614003269"/>
                  </a:ext>
                </a:extLst>
              </a:tr>
            </a:tbl>
          </a:graphicData>
        </a:graphic>
      </p:graphicFrame>
      <p:sp>
        <p:nvSpPr>
          <p:cNvPr id="4" name="Text Placeholder 3">
            <a:extLst>
              <a:ext uri="{FF2B5EF4-FFF2-40B4-BE49-F238E27FC236}">
                <a16:creationId xmlns:a16="http://schemas.microsoft.com/office/drawing/2014/main" id="{7161FB6E-C69F-4B8E-9E01-5A05237B5A7F}"/>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23710922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8E177-0F1F-449A-9A1B-241C56C522E8}"/>
              </a:ext>
            </a:extLst>
          </p:cNvPr>
          <p:cNvSpPr>
            <a:spLocks noGrp="1"/>
          </p:cNvSpPr>
          <p:nvPr>
            <p:ph type="title"/>
          </p:nvPr>
        </p:nvSpPr>
        <p:spPr/>
        <p:txBody>
          <a:bodyPr/>
          <a:lstStyle/>
          <a:p>
            <a:r>
              <a:rPr lang="en-US"/>
              <a:t>Instagram Posts Table | vodafone_de - 13 of 25</a:t>
            </a:r>
          </a:p>
        </p:txBody>
      </p:sp>
      <p:graphicFrame>
        <p:nvGraphicFramePr>
          <p:cNvPr id="5" name="Table Placeholder 4">
            <a:extLst>
              <a:ext uri="{FF2B5EF4-FFF2-40B4-BE49-F238E27FC236}">
                <a16:creationId xmlns:a16="http://schemas.microsoft.com/office/drawing/2014/main" id="{4F158E16-6B0D-4FCE-882C-3F18D0C98CFF}"/>
              </a:ext>
            </a:extLst>
          </p:cNvPr>
          <p:cNvGraphicFramePr>
            <a:graphicFrameLocks noGrp="1"/>
          </p:cNvGraphicFramePr>
          <p:nvPr>
            <p:ph type="tbl" sz="quarter" idx="13"/>
            <p:extLst>
              <p:ext uri="{D42A27DB-BD31-4B8C-83A1-F6EECF244321}">
                <p14:modId xmlns:p14="http://schemas.microsoft.com/office/powerpoint/2010/main" val="2954034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836584746"/>
                    </a:ext>
                  </a:extLst>
                </a:gridCol>
                <a:gridCol w="658368">
                  <a:extLst>
                    <a:ext uri="{9D8B030D-6E8A-4147-A177-3AD203B41FA5}">
                      <a16:colId xmlns:a16="http://schemas.microsoft.com/office/drawing/2014/main" val="4011273623"/>
                    </a:ext>
                  </a:extLst>
                </a:gridCol>
                <a:gridCol w="658368">
                  <a:extLst>
                    <a:ext uri="{9D8B030D-6E8A-4147-A177-3AD203B41FA5}">
                      <a16:colId xmlns:a16="http://schemas.microsoft.com/office/drawing/2014/main" val="3476963985"/>
                    </a:ext>
                  </a:extLst>
                </a:gridCol>
                <a:gridCol w="658368">
                  <a:extLst>
                    <a:ext uri="{9D8B030D-6E8A-4147-A177-3AD203B41FA5}">
                      <a16:colId xmlns:a16="http://schemas.microsoft.com/office/drawing/2014/main" val="813524461"/>
                    </a:ext>
                  </a:extLst>
                </a:gridCol>
                <a:gridCol w="658368">
                  <a:extLst>
                    <a:ext uri="{9D8B030D-6E8A-4147-A177-3AD203B41FA5}">
                      <a16:colId xmlns:a16="http://schemas.microsoft.com/office/drawing/2014/main" val="3633711083"/>
                    </a:ext>
                  </a:extLst>
                </a:gridCol>
                <a:gridCol w="658368">
                  <a:extLst>
                    <a:ext uri="{9D8B030D-6E8A-4147-A177-3AD203B41FA5}">
                      <a16:colId xmlns:a16="http://schemas.microsoft.com/office/drawing/2014/main" val="1488470212"/>
                    </a:ext>
                  </a:extLst>
                </a:gridCol>
                <a:gridCol w="658368">
                  <a:extLst>
                    <a:ext uri="{9D8B030D-6E8A-4147-A177-3AD203B41FA5}">
                      <a16:colId xmlns:a16="http://schemas.microsoft.com/office/drawing/2014/main" val="1850371048"/>
                    </a:ext>
                  </a:extLst>
                </a:gridCol>
                <a:gridCol w="658368">
                  <a:extLst>
                    <a:ext uri="{9D8B030D-6E8A-4147-A177-3AD203B41FA5}">
                      <a16:colId xmlns:a16="http://schemas.microsoft.com/office/drawing/2014/main" val="4208791992"/>
                    </a:ext>
                  </a:extLst>
                </a:gridCol>
                <a:gridCol w="658368">
                  <a:extLst>
                    <a:ext uri="{9D8B030D-6E8A-4147-A177-3AD203B41FA5}">
                      <a16:colId xmlns:a16="http://schemas.microsoft.com/office/drawing/2014/main" val="866537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85929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- 2018-11-21 15:46:49 </a:t>
                      </a:r>
                      <a:r>
                        <a:rPr kumimoji="0" lang="en-US" sz="1000" b="0" i="0" u="none" strike="noStrike" kern="1200" cap="none" spc="0" normalizeH="0" baseline="0" noProof="0">
                          <a:ln>
                            <a:noFill/>
                          </a:ln>
                          <a:solidFill>
                            <a:prstClr val="black"/>
                          </a:solidFill>
                          <a:effectLst/>
                          <a:uLnTx/>
                          <a:uFillTx/>
                          <a:latin typeface="+mn-lt"/>
                          <a:ea typeface="+mn-ea"/>
                          <a:cs typeface="+mn-cs"/>
                        </a:rPr>
                        <a:t>
 Bitte kommen: Die Gadget Inspectors nehmen Agenten-Tools unter die Lupe. In dieser Folge der Gadget Inspectors geht es um das Tippen und Telefonieren im Agenten-Stil. Das Smartphone bleibt in der Hosentasche und es heißt: Gadgets, bitte übernehmen. Der smarte Orii-Ring überträgt Schallwellen über Deinen Finger und Tap Strap macht jede Oberfläche zur Tastatur. Mehr dazu unter: www.vod.af/AgentenTools oder über den Link in unserer Bio.⠀
#TheFutureIsExciting #Ready?⠀
.⠀
.⠀
⠀
#Vodafone #GadgetInspectors #Agenten #Smartphone #Tools #Innovation #DigitalLife⠀
@mftokyo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5784</a:t>
                      </a:r>
                    </a:p>
                  </a:txBody>
                  <a:tcPr/>
                </a:tc>
                <a:extLst>
                  <a:ext uri="{0D108BD9-81ED-4DB2-BD59-A6C34878D82A}">
                    <a16:rowId xmlns:a16="http://schemas.microsoft.com/office/drawing/2014/main" val="1324948762"/>
                  </a:ext>
                </a:extLst>
              </a:tr>
            </a:tbl>
          </a:graphicData>
        </a:graphic>
      </p:graphicFrame>
      <p:sp>
        <p:nvSpPr>
          <p:cNvPr id="4" name="Text Placeholder 3">
            <a:extLst>
              <a:ext uri="{FF2B5EF4-FFF2-40B4-BE49-F238E27FC236}">
                <a16:creationId xmlns:a16="http://schemas.microsoft.com/office/drawing/2014/main" id="{E28F126C-F679-4FCF-9EB8-0822A3BD7FFC}"/>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39793253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6EFB2-0254-450F-BB7C-9ABD605363EB}"/>
              </a:ext>
            </a:extLst>
          </p:cNvPr>
          <p:cNvSpPr>
            <a:spLocks noGrp="1"/>
          </p:cNvSpPr>
          <p:nvPr>
            <p:ph type="title"/>
          </p:nvPr>
        </p:nvSpPr>
        <p:spPr/>
        <p:txBody>
          <a:bodyPr/>
          <a:lstStyle/>
          <a:p>
            <a:r>
              <a:rPr lang="en-US"/>
              <a:t>Instagram Posts Table | vodafone_de - 14 of 25</a:t>
            </a:r>
          </a:p>
        </p:txBody>
      </p:sp>
      <p:graphicFrame>
        <p:nvGraphicFramePr>
          <p:cNvPr id="5" name="Table Placeholder 4">
            <a:extLst>
              <a:ext uri="{FF2B5EF4-FFF2-40B4-BE49-F238E27FC236}">
                <a16:creationId xmlns:a16="http://schemas.microsoft.com/office/drawing/2014/main" id="{95FDF3D7-E0CA-439C-8A37-EF8C8673AED9}"/>
              </a:ext>
            </a:extLst>
          </p:cNvPr>
          <p:cNvGraphicFramePr>
            <a:graphicFrameLocks noGrp="1"/>
          </p:cNvGraphicFramePr>
          <p:nvPr>
            <p:ph type="tbl" sz="quarter" idx="13"/>
            <p:extLst>
              <p:ext uri="{D42A27DB-BD31-4B8C-83A1-F6EECF244321}">
                <p14:modId xmlns:p14="http://schemas.microsoft.com/office/powerpoint/2010/main" val="3139324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757121623"/>
                    </a:ext>
                  </a:extLst>
                </a:gridCol>
                <a:gridCol w="658368">
                  <a:extLst>
                    <a:ext uri="{9D8B030D-6E8A-4147-A177-3AD203B41FA5}">
                      <a16:colId xmlns:a16="http://schemas.microsoft.com/office/drawing/2014/main" val="2709612165"/>
                    </a:ext>
                  </a:extLst>
                </a:gridCol>
                <a:gridCol w="658368">
                  <a:extLst>
                    <a:ext uri="{9D8B030D-6E8A-4147-A177-3AD203B41FA5}">
                      <a16:colId xmlns:a16="http://schemas.microsoft.com/office/drawing/2014/main" val="1868948181"/>
                    </a:ext>
                  </a:extLst>
                </a:gridCol>
                <a:gridCol w="658368">
                  <a:extLst>
                    <a:ext uri="{9D8B030D-6E8A-4147-A177-3AD203B41FA5}">
                      <a16:colId xmlns:a16="http://schemas.microsoft.com/office/drawing/2014/main" val="2203873477"/>
                    </a:ext>
                  </a:extLst>
                </a:gridCol>
                <a:gridCol w="658368">
                  <a:extLst>
                    <a:ext uri="{9D8B030D-6E8A-4147-A177-3AD203B41FA5}">
                      <a16:colId xmlns:a16="http://schemas.microsoft.com/office/drawing/2014/main" val="2894841794"/>
                    </a:ext>
                  </a:extLst>
                </a:gridCol>
                <a:gridCol w="658368">
                  <a:extLst>
                    <a:ext uri="{9D8B030D-6E8A-4147-A177-3AD203B41FA5}">
                      <a16:colId xmlns:a16="http://schemas.microsoft.com/office/drawing/2014/main" val="3623645456"/>
                    </a:ext>
                  </a:extLst>
                </a:gridCol>
                <a:gridCol w="658368">
                  <a:extLst>
                    <a:ext uri="{9D8B030D-6E8A-4147-A177-3AD203B41FA5}">
                      <a16:colId xmlns:a16="http://schemas.microsoft.com/office/drawing/2014/main" val="817146303"/>
                    </a:ext>
                  </a:extLst>
                </a:gridCol>
                <a:gridCol w="658368">
                  <a:extLst>
                    <a:ext uri="{9D8B030D-6E8A-4147-A177-3AD203B41FA5}">
                      <a16:colId xmlns:a16="http://schemas.microsoft.com/office/drawing/2014/main" val="2691882036"/>
                    </a:ext>
                  </a:extLst>
                </a:gridCol>
                <a:gridCol w="658368">
                  <a:extLst>
                    <a:ext uri="{9D8B030D-6E8A-4147-A177-3AD203B41FA5}">
                      <a16:colId xmlns:a16="http://schemas.microsoft.com/office/drawing/2014/main" val="954076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39750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- 2018-11-20 15:25:48 </a:t>
                      </a:r>
                      <a:r>
                        <a:rPr kumimoji="0" lang="en-US" sz="1000" b="0" i="0" u="none" strike="noStrike" kern="1200" cap="none" spc="0" normalizeH="0" baseline="0" noProof="0">
                          <a:ln>
                            <a:noFill/>
                          </a:ln>
                          <a:solidFill>
                            <a:prstClr val="black"/>
                          </a:solidFill>
                          <a:effectLst/>
                          <a:uLnTx/>
                          <a:uFillTx/>
                          <a:latin typeface="+mn-lt"/>
                          <a:ea typeface="+mn-ea"/>
                          <a:cs typeface="+mn-cs"/>
                        </a:rPr>
                        <a:t>
 Das Augmented-Reality-Game Harry Potter: Wizards Unite hat nach längerer Wartezeit einen ersten Teaser erhalten. Das Spiel sollte eigentlich schon 2018 erscheinen, der Release wurde aber zuletzt verschoben. Jetzt haben die Entwickler neue Details enthüllt. Mehr dazu unter: www.vod.af/HPWizardsUnite oder über den Link in unserer Bio.⠀
#TheFutureIsExciting #Ready?⠀
.⠀
.⠀
⠀
#Vodafone #Gaming #HarryPotter #WizardsUnite #AugmentedReality #Details #Neuheit @mftokyo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7606</a:t>
                      </a:r>
                    </a:p>
                  </a:txBody>
                  <a:tcPr/>
                </a:tc>
                <a:extLst>
                  <a:ext uri="{0D108BD9-81ED-4DB2-BD59-A6C34878D82A}">
                    <a16:rowId xmlns:a16="http://schemas.microsoft.com/office/drawing/2014/main" val="4173253150"/>
                  </a:ext>
                </a:extLst>
              </a:tr>
            </a:tbl>
          </a:graphicData>
        </a:graphic>
      </p:graphicFrame>
      <p:sp>
        <p:nvSpPr>
          <p:cNvPr id="4" name="Text Placeholder 3">
            <a:extLst>
              <a:ext uri="{FF2B5EF4-FFF2-40B4-BE49-F238E27FC236}">
                <a16:creationId xmlns:a16="http://schemas.microsoft.com/office/drawing/2014/main" id="{0FDFCD95-5CC2-48D5-AE5F-EEE69090BEE5}"/>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11838303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A93A9-09E6-49FA-A2FB-1DFCB8D8AC22}"/>
              </a:ext>
            </a:extLst>
          </p:cNvPr>
          <p:cNvSpPr>
            <a:spLocks noGrp="1"/>
          </p:cNvSpPr>
          <p:nvPr>
            <p:ph type="title"/>
          </p:nvPr>
        </p:nvSpPr>
        <p:spPr/>
        <p:txBody>
          <a:bodyPr/>
          <a:lstStyle/>
          <a:p>
            <a:r>
              <a:rPr lang="en-US"/>
              <a:t>Instagram Posts Table | vodafone_de - 15 of 25</a:t>
            </a:r>
          </a:p>
        </p:txBody>
      </p:sp>
      <p:graphicFrame>
        <p:nvGraphicFramePr>
          <p:cNvPr id="5" name="Table Placeholder 4">
            <a:extLst>
              <a:ext uri="{FF2B5EF4-FFF2-40B4-BE49-F238E27FC236}">
                <a16:creationId xmlns:a16="http://schemas.microsoft.com/office/drawing/2014/main" id="{BE313237-887C-42CE-964D-93834872C282}"/>
              </a:ext>
            </a:extLst>
          </p:cNvPr>
          <p:cNvGraphicFramePr>
            <a:graphicFrameLocks noGrp="1"/>
          </p:cNvGraphicFramePr>
          <p:nvPr>
            <p:ph type="tbl" sz="quarter" idx="13"/>
            <p:extLst>
              <p:ext uri="{D42A27DB-BD31-4B8C-83A1-F6EECF244321}">
                <p14:modId xmlns:p14="http://schemas.microsoft.com/office/powerpoint/2010/main" val="2654637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727022893"/>
                    </a:ext>
                  </a:extLst>
                </a:gridCol>
                <a:gridCol w="658368">
                  <a:extLst>
                    <a:ext uri="{9D8B030D-6E8A-4147-A177-3AD203B41FA5}">
                      <a16:colId xmlns:a16="http://schemas.microsoft.com/office/drawing/2014/main" val="4241720076"/>
                    </a:ext>
                  </a:extLst>
                </a:gridCol>
                <a:gridCol w="658368">
                  <a:extLst>
                    <a:ext uri="{9D8B030D-6E8A-4147-A177-3AD203B41FA5}">
                      <a16:colId xmlns:a16="http://schemas.microsoft.com/office/drawing/2014/main" val="3412797101"/>
                    </a:ext>
                  </a:extLst>
                </a:gridCol>
                <a:gridCol w="658368">
                  <a:extLst>
                    <a:ext uri="{9D8B030D-6E8A-4147-A177-3AD203B41FA5}">
                      <a16:colId xmlns:a16="http://schemas.microsoft.com/office/drawing/2014/main" val="3924910811"/>
                    </a:ext>
                  </a:extLst>
                </a:gridCol>
                <a:gridCol w="658368">
                  <a:extLst>
                    <a:ext uri="{9D8B030D-6E8A-4147-A177-3AD203B41FA5}">
                      <a16:colId xmlns:a16="http://schemas.microsoft.com/office/drawing/2014/main" val="2330305569"/>
                    </a:ext>
                  </a:extLst>
                </a:gridCol>
                <a:gridCol w="658368">
                  <a:extLst>
                    <a:ext uri="{9D8B030D-6E8A-4147-A177-3AD203B41FA5}">
                      <a16:colId xmlns:a16="http://schemas.microsoft.com/office/drawing/2014/main" val="2198138640"/>
                    </a:ext>
                  </a:extLst>
                </a:gridCol>
                <a:gridCol w="658368">
                  <a:extLst>
                    <a:ext uri="{9D8B030D-6E8A-4147-A177-3AD203B41FA5}">
                      <a16:colId xmlns:a16="http://schemas.microsoft.com/office/drawing/2014/main" val="2318263338"/>
                    </a:ext>
                  </a:extLst>
                </a:gridCol>
                <a:gridCol w="658368">
                  <a:extLst>
                    <a:ext uri="{9D8B030D-6E8A-4147-A177-3AD203B41FA5}">
                      <a16:colId xmlns:a16="http://schemas.microsoft.com/office/drawing/2014/main" val="2906372600"/>
                    </a:ext>
                  </a:extLst>
                </a:gridCol>
                <a:gridCol w="658368">
                  <a:extLst>
                    <a:ext uri="{9D8B030D-6E8A-4147-A177-3AD203B41FA5}">
                      <a16:colId xmlns:a16="http://schemas.microsoft.com/office/drawing/2014/main" val="3388794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69095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- 2018-11-19 15:17:49 </a:t>
                      </a:r>
                      <a:r>
                        <a:rPr kumimoji="0" lang="en-US" sz="1000" b="0" i="0" u="none" strike="noStrike" kern="1200" cap="none" spc="0" normalizeH="0" baseline="0" noProof="0">
                          <a:ln>
                            <a:noFill/>
                          </a:ln>
                          <a:solidFill>
                            <a:prstClr val="black"/>
                          </a:solidFill>
                          <a:effectLst/>
                          <a:uLnTx/>
                          <a:uFillTx/>
                          <a:latin typeface="+mn-lt"/>
                          <a:ea typeface="+mn-ea"/>
                          <a:cs typeface="+mn-cs"/>
                        </a:rPr>
                        <a:t>
 Darksiders 3: Release, Spielinhalte &amp; Co. – die wichtigsten Infos. In Darksiders 3 übernimmst Du die Rolle von Fury, der Schwester von Tod und Krieg aus den ersten beiden Teilen. Die Heldin ist aber nicht die einzige Neuerung, die das Action-Adventure für Dich bereithält. Mehr dazu unter: www.vod.af/Darksiders3 oder über den Link in unserer Bio.⠀
#TheFutureIsExciting #Ready?⠀
.⠀
.⠀
⠀
#Vodafone #Gaming #Darksiders3 #Neuheit #DigitalLife #Action #Adventure  @philipp_goetze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6492</a:t>
                      </a:r>
                    </a:p>
                  </a:txBody>
                  <a:tcPr/>
                </a:tc>
                <a:extLst>
                  <a:ext uri="{0D108BD9-81ED-4DB2-BD59-A6C34878D82A}">
                    <a16:rowId xmlns:a16="http://schemas.microsoft.com/office/drawing/2014/main" val="3655281161"/>
                  </a:ext>
                </a:extLst>
              </a:tr>
            </a:tbl>
          </a:graphicData>
        </a:graphic>
      </p:graphicFrame>
      <p:sp>
        <p:nvSpPr>
          <p:cNvPr id="4" name="Text Placeholder 3">
            <a:extLst>
              <a:ext uri="{FF2B5EF4-FFF2-40B4-BE49-F238E27FC236}">
                <a16:creationId xmlns:a16="http://schemas.microsoft.com/office/drawing/2014/main" id="{B09BBE04-D256-4A05-937A-EAE14E77E202}"/>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17862234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ECCC1-EB0C-46D6-BCC8-181C803F7336}"/>
              </a:ext>
            </a:extLst>
          </p:cNvPr>
          <p:cNvSpPr>
            <a:spLocks noGrp="1"/>
          </p:cNvSpPr>
          <p:nvPr>
            <p:ph type="title"/>
          </p:nvPr>
        </p:nvSpPr>
        <p:spPr/>
        <p:txBody>
          <a:bodyPr/>
          <a:lstStyle/>
          <a:p>
            <a:r>
              <a:rPr lang="en-US"/>
              <a:t>Instagram Posts Table | vodafone_de - 16 of 25</a:t>
            </a:r>
          </a:p>
        </p:txBody>
      </p:sp>
      <p:graphicFrame>
        <p:nvGraphicFramePr>
          <p:cNvPr id="5" name="Table Placeholder 4">
            <a:extLst>
              <a:ext uri="{FF2B5EF4-FFF2-40B4-BE49-F238E27FC236}">
                <a16:creationId xmlns:a16="http://schemas.microsoft.com/office/drawing/2014/main" id="{BAF179B8-84EE-4796-89DC-142E76474633}"/>
              </a:ext>
            </a:extLst>
          </p:cNvPr>
          <p:cNvGraphicFramePr>
            <a:graphicFrameLocks noGrp="1"/>
          </p:cNvGraphicFramePr>
          <p:nvPr>
            <p:ph type="tbl" sz="quarter" idx="13"/>
            <p:extLst>
              <p:ext uri="{D42A27DB-BD31-4B8C-83A1-F6EECF244321}">
                <p14:modId xmlns:p14="http://schemas.microsoft.com/office/powerpoint/2010/main" val="3905004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914298120"/>
                    </a:ext>
                  </a:extLst>
                </a:gridCol>
                <a:gridCol w="658368">
                  <a:extLst>
                    <a:ext uri="{9D8B030D-6E8A-4147-A177-3AD203B41FA5}">
                      <a16:colId xmlns:a16="http://schemas.microsoft.com/office/drawing/2014/main" val="1290156448"/>
                    </a:ext>
                  </a:extLst>
                </a:gridCol>
                <a:gridCol w="658368">
                  <a:extLst>
                    <a:ext uri="{9D8B030D-6E8A-4147-A177-3AD203B41FA5}">
                      <a16:colId xmlns:a16="http://schemas.microsoft.com/office/drawing/2014/main" val="2895989202"/>
                    </a:ext>
                  </a:extLst>
                </a:gridCol>
                <a:gridCol w="658368">
                  <a:extLst>
                    <a:ext uri="{9D8B030D-6E8A-4147-A177-3AD203B41FA5}">
                      <a16:colId xmlns:a16="http://schemas.microsoft.com/office/drawing/2014/main" val="100793817"/>
                    </a:ext>
                  </a:extLst>
                </a:gridCol>
                <a:gridCol w="658368">
                  <a:extLst>
                    <a:ext uri="{9D8B030D-6E8A-4147-A177-3AD203B41FA5}">
                      <a16:colId xmlns:a16="http://schemas.microsoft.com/office/drawing/2014/main" val="3304202453"/>
                    </a:ext>
                  </a:extLst>
                </a:gridCol>
                <a:gridCol w="658368">
                  <a:extLst>
                    <a:ext uri="{9D8B030D-6E8A-4147-A177-3AD203B41FA5}">
                      <a16:colId xmlns:a16="http://schemas.microsoft.com/office/drawing/2014/main" val="2766212411"/>
                    </a:ext>
                  </a:extLst>
                </a:gridCol>
                <a:gridCol w="658368">
                  <a:extLst>
                    <a:ext uri="{9D8B030D-6E8A-4147-A177-3AD203B41FA5}">
                      <a16:colId xmlns:a16="http://schemas.microsoft.com/office/drawing/2014/main" val="2075731226"/>
                    </a:ext>
                  </a:extLst>
                </a:gridCol>
                <a:gridCol w="658368">
                  <a:extLst>
                    <a:ext uri="{9D8B030D-6E8A-4147-A177-3AD203B41FA5}">
                      <a16:colId xmlns:a16="http://schemas.microsoft.com/office/drawing/2014/main" val="1181525246"/>
                    </a:ext>
                  </a:extLst>
                </a:gridCol>
                <a:gridCol w="658368">
                  <a:extLst>
                    <a:ext uri="{9D8B030D-6E8A-4147-A177-3AD203B41FA5}">
                      <a16:colId xmlns:a16="http://schemas.microsoft.com/office/drawing/2014/main" val="2686124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98246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- 2018-11-16 15:03:29 </a:t>
                      </a:r>
                      <a:r>
                        <a:rPr kumimoji="0" lang="en-US" sz="1000" b="0" i="0" u="none" strike="noStrike" kern="1200" cap="none" spc="0" normalizeH="0" baseline="0" noProof="0">
                          <a:ln>
                            <a:noFill/>
                          </a:ln>
                          <a:solidFill>
                            <a:prstClr val="black"/>
                          </a:solidFill>
                          <a:effectLst/>
                          <a:uLnTx/>
                          <a:uFillTx/>
                          <a:latin typeface="+mn-lt"/>
                          <a:ea typeface="+mn-ea"/>
                          <a:cs typeface="+mn-cs"/>
                        </a:rPr>
                        <a:t>
 Microsoft hat 16 weitere Spiele angekündigt, die zukünftig das Angebot des Xbox Game Pass ergänzen sollen. Highlight dieser Liste ist zweifellos der bekannte Survival-Shooter PlayerUnknown’s Battlegrounds (PUBG). Außerdem gibt es nun eine offizielle Xbox-Game-Pass-App. Mehr dazu unter: www.vod.af/XboxGamePass oder über den Link in unserer Bio.⠀
#TheFutureIsExciting #Ready?⠀
.⠀
.⠀
⠀
#Vodafone #Gaming #Videospiele #Xbox #Microsoft #XboxGamePass #Neuheiten #PUBG @philipp_goetze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7204</a:t>
                      </a:r>
                    </a:p>
                  </a:txBody>
                  <a:tcPr/>
                </a:tc>
                <a:extLst>
                  <a:ext uri="{0D108BD9-81ED-4DB2-BD59-A6C34878D82A}">
                    <a16:rowId xmlns:a16="http://schemas.microsoft.com/office/drawing/2014/main" val="1700979567"/>
                  </a:ext>
                </a:extLst>
              </a:tr>
            </a:tbl>
          </a:graphicData>
        </a:graphic>
      </p:graphicFrame>
      <p:sp>
        <p:nvSpPr>
          <p:cNvPr id="4" name="Text Placeholder 3">
            <a:extLst>
              <a:ext uri="{FF2B5EF4-FFF2-40B4-BE49-F238E27FC236}">
                <a16:creationId xmlns:a16="http://schemas.microsoft.com/office/drawing/2014/main" id="{FEC6643F-0943-4DDE-82D7-8F088B0EA575}"/>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9053406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3579D-4823-4D12-A4E7-D1C701090D1E}"/>
              </a:ext>
            </a:extLst>
          </p:cNvPr>
          <p:cNvSpPr>
            <a:spLocks noGrp="1"/>
          </p:cNvSpPr>
          <p:nvPr>
            <p:ph type="title"/>
          </p:nvPr>
        </p:nvSpPr>
        <p:spPr/>
        <p:txBody>
          <a:bodyPr/>
          <a:lstStyle/>
          <a:p>
            <a:r>
              <a:rPr lang="en-US"/>
              <a:t>Instagram Posts Table | vodafone_de - 17 of 25</a:t>
            </a:r>
          </a:p>
        </p:txBody>
      </p:sp>
      <p:graphicFrame>
        <p:nvGraphicFramePr>
          <p:cNvPr id="5" name="Table Placeholder 4">
            <a:extLst>
              <a:ext uri="{FF2B5EF4-FFF2-40B4-BE49-F238E27FC236}">
                <a16:creationId xmlns:a16="http://schemas.microsoft.com/office/drawing/2014/main" id="{8DC3E83C-36D2-4882-9735-C6198CC98390}"/>
              </a:ext>
            </a:extLst>
          </p:cNvPr>
          <p:cNvGraphicFramePr>
            <a:graphicFrameLocks noGrp="1"/>
          </p:cNvGraphicFramePr>
          <p:nvPr>
            <p:ph type="tbl" sz="quarter" idx="13"/>
            <p:extLst>
              <p:ext uri="{D42A27DB-BD31-4B8C-83A1-F6EECF244321}">
                <p14:modId xmlns:p14="http://schemas.microsoft.com/office/powerpoint/2010/main" val="1967771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134228255"/>
                    </a:ext>
                  </a:extLst>
                </a:gridCol>
                <a:gridCol w="658368">
                  <a:extLst>
                    <a:ext uri="{9D8B030D-6E8A-4147-A177-3AD203B41FA5}">
                      <a16:colId xmlns:a16="http://schemas.microsoft.com/office/drawing/2014/main" val="2647754898"/>
                    </a:ext>
                  </a:extLst>
                </a:gridCol>
                <a:gridCol w="658368">
                  <a:extLst>
                    <a:ext uri="{9D8B030D-6E8A-4147-A177-3AD203B41FA5}">
                      <a16:colId xmlns:a16="http://schemas.microsoft.com/office/drawing/2014/main" val="3703623621"/>
                    </a:ext>
                  </a:extLst>
                </a:gridCol>
                <a:gridCol w="658368">
                  <a:extLst>
                    <a:ext uri="{9D8B030D-6E8A-4147-A177-3AD203B41FA5}">
                      <a16:colId xmlns:a16="http://schemas.microsoft.com/office/drawing/2014/main" val="2712475884"/>
                    </a:ext>
                  </a:extLst>
                </a:gridCol>
                <a:gridCol w="658368">
                  <a:extLst>
                    <a:ext uri="{9D8B030D-6E8A-4147-A177-3AD203B41FA5}">
                      <a16:colId xmlns:a16="http://schemas.microsoft.com/office/drawing/2014/main" val="392944295"/>
                    </a:ext>
                  </a:extLst>
                </a:gridCol>
                <a:gridCol w="658368">
                  <a:extLst>
                    <a:ext uri="{9D8B030D-6E8A-4147-A177-3AD203B41FA5}">
                      <a16:colId xmlns:a16="http://schemas.microsoft.com/office/drawing/2014/main" val="2904981218"/>
                    </a:ext>
                  </a:extLst>
                </a:gridCol>
                <a:gridCol w="658368">
                  <a:extLst>
                    <a:ext uri="{9D8B030D-6E8A-4147-A177-3AD203B41FA5}">
                      <a16:colId xmlns:a16="http://schemas.microsoft.com/office/drawing/2014/main" val="1437384461"/>
                    </a:ext>
                  </a:extLst>
                </a:gridCol>
                <a:gridCol w="658368">
                  <a:extLst>
                    <a:ext uri="{9D8B030D-6E8A-4147-A177-3AD203B41FA5}">
                      <a16:colId xmlns:a16="http://schemas.microsoft.com/office/drawing/2014/main" val="566945196"/>
                    </a:ext>
                  </a:extLst>
                </a:gridCol>
                <a:gridCol w="658368">
                  <a:extLst>
                    <a:ext uri="{9D8B030D-6E8A-4147-A177-3AD203B41FA5}">
                      <a16:colId xmlns:a16="http://schemas.microsoft.com/office/drawing/2014/main" val="2429196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74478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vodafone_de - 2018-11-15 15:03:51 </a:t>
                      </a:r>
                      <a:r>
                        <a:rPr kumimoji="0" lang="de-DE" sz="1000" b="0" i="0" u="none" strike="noStrike" kern="1200" cap="none" spc="0" normalizeH="0" baseline="0" noProof="0">
                          <a:ln>
                            <a:noFill/>
                          </a:ln>
                          <a:solidFill>
                            <a:prstClr val="black"/>
                          </a:solidFill>
                          <a:effectLst/>
                          <a:uLnTx/>
                          <a:uFillTx/>
                          <a:latin typeface="+mn-lt"/>
                          <a:ea typeface="+mn-ea"/>
                          <a:cs typeface="+mn-cs"/>
                        </a:rPr>
                        <a:t>
 Helfen kann so einfach sein. Und sogar richtig Spaß machen! Beim RTL-Spendenmarathon 2018 kannst Du am 22. und 23. November wieder dazu beitragen, notleidenden Kindern zu helfen. Mit prominenter Begleitung werden in diesem Jahr engagierte Teams beim 24h Urban Run sportlichen Einsatz für den guten Zweck zeigen. Mehr dazu unter: www.vod.af/RTLSpendenmarathon oder über den Link in unserer Bio.⠀
#TheFutureIsExciting #Ready?⠀
.⠀
.⠀
⠀
#Vodafone #RTLSpendenmarathon #Helfen #Kinder #GuterZweck #24hUrbanRun @steffimarla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6710</a:t>
                      </a:r>
                    </a:p>
                  </a:txBody>
                  <a:tcPr/>
                </a:tc>
                <a:extLst>
                  <a:ext uri="{0D108BD9-81ED-4DB2-BD59-A6C34878D82A}">
                    <a16:rowId xmlns:a16="http://schemas.microsoft.com/office/drawing/2014/main" val="205211417"/>
                  </a:ext>
                </a:extLst>
              </a:tr>
            </a:tbl>
          </a:graphicData>
        </a:graphic>
      </p:graphicFrame>
      <p:sp>
        <p:nvSpPr>
          <p:cNvPr id="4" name="Text Placeholder 3">
            <a:extLst>
              <a:ext uri="{FF2B5EF4-FFF2-40B4-BE49-F238E27FC236}">
                <a16:creationId xmlns:a16="http://schemas.microsoft.com/office/drawing/2014/main" id="{EB32FBED-7E80-4A10-B3B8-30DEF6D4C692}"/>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8556763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66E68-D3BA-4FBB-8311-E2F8A4BB22A9}"/>
              </a:ext>
            </a:extLst>
          </p:cNvPr>
          <p:cNvSpPr>
            <a:spLocks noGrp="1"/>
          </p:cNvSpPr>
          <p:nvPr>
            <p:ph type="title"/>
          </p:nvPr>
        </p:nvSpPr>
        <p:spPr/>
        <p:txBody>
          <a:bodyPr/>
          <a:lstStyle/>
          <a:p>
            <a:r>
              <a:rPr lang="en-US"/>
              <a:t>Instagram Posts Table | vodafone_de - 18 of 25</a:t>
            </a:r>
          </a:p>
        </p:txBody>
      </p:sp>
      <p:graphicFrame>
        <p:nvGraphicFramePr>
          <p:cNvPr id="5" name="Table Placeholder 4">
            <a:extLst>
              <a:ext uri="{FF2B5EF4-FFF2-40B4-BE49-F238E27FC236}">
                <a16:creationId xmlns:a16="http://schemas.microsoft.com/office/drawing/2014/main" id="{0D960953-8628-4B22-97FA-F4DF599B7E65}"/>
              </a:ext>
            </a:extLst>
          </p:cNvPr>
          <p:cNvGraphicFramePr>
            <a:graphicFrameLocks noGrp="1"/>
          </p:cNvGraphicFramePr>
          <p:nvPr>
            <p:ph type="tbl" sz="quarter" idx="13"/>
            <p:extLst>
              <p:ext uri="{D42A27DB-BD31-4B8C-83A1-F6EECF244321}">
                <p14:modId xmlns:p14="http://schemas.microsoft.com/office/powerpoint/2010/main" val="3849301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170419"/>
                    </a:ext>
                  </a:extLst>
                </a:gridCol>
                <a:gridCol w="658368">
                  <a:extLst>
                    <a:ext uri="{9D8B030D-6E8A-4147-A177-3AD203B41FA5}">
                      <a16:colId xmlns:a16="http://schemas.microsoft.com/office/drawing/2014/main" val="1959726595"/>
                    </a:ext>
                  </a:extLst>
                </a:gridCol>
                <a:gridCol w="658368">
                  <a:extLst>
                    <a:ext uri="{9D8B030D-6E8A-4147-A177-3AD203B41FA5}">
                      <a16:colId xmlns:a16="http://schemas.microsoft.com/office/drawing/2014/main" val="61504632"/>
                    </a:ext>
                  </a:extLst>
                </a:gridCol>
                <a:gridCol w="658368">
                  <a:extLst>
                    <a:ext uri="{9D8B030D-6E8A-4147-A177-3AD203B41FA5}">
                      <a16:colId xmlns:a16="http://schemas.microsoft.com/office/drawing/2014/main" val="1892688283"/>
                    </a:ext>
                  </a:extLst>
                </a:gridCol>
                <a:gridCol w="658368">
                  <a:extLst>
                    <a:ext uri="{9D8B030D-6E8A-4147-A177-3AD203B41FA5}">
                      <a16:colId xmlns:a16="http://schemas.microsoft.com/office/drawing/2014/main" val="3897027532"/>
                    </a:ext>
                  </a:extLst>
                </a:gridCol>
                <a:gridCol w="658368">
                  <a:extLst>
                    <a:ext uri="{9D8B030D-6E8A-4147-A177-3AD203B41FA5}">
                      <a16:colId xmlns:a16="http://schemas.microsoft.com/office/drawing/2014/main" val="1357010952"/>
                    </a:ext>
                  </a:extLst>
                </a:gridCol>
                <a:gridCol w="658368">
                  <a:extLst>
                    <a:ext uri="{9D8B030D-6E8A-4147-A177-3AD203B41FA5}">
                      <a16:colId xmlns:a16="http://schemas.microsoft.com/office/drawing/2014/main" val="920832461"/>
                    </a:ext>
                  </a:extLst>
                </a:gridCol>
                <a:gridCol w="658368">
                  <a:extLst>
                    <a:ext uri="{9D8B030D-6E8A-4147-A177-3AD203B41FA5}">
                      <a16:colId xmlns:a16="http://schemas.microsoft.com/office/drawing/2014/main" val="2752231170"/>
                    </a:ext>
                  </a:extLst>
                </a:gridCol>
                <a:gridCol w="658368">
                  <a:extLst>
                    <a:ext uri="{9D8B030D-6E8A-4147-A177-3AD203B41FA5}">
                      <a16:colId xmlns:a16="http://schemas.microsoft.com/office/drawing/2014/main" val="4628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8763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- 2018-11-14 15:24:03 </a:t>
                      </a:r>
                      <a:r>
                        <a:rPr kumimoji="0" lang="en-US" sz="1000" b="0" i="0" u="none" strike="noStrike" kern="1200" cap="none" spc="0" normalizeH="0" baseline="0" noProof="0">
                          <a:ln>
                            <a:noFill/>
                          </a:ln>
                          <a:solidFill>
                            <a:prstClr val="black"/>
                          </a:solidFill>
                          <a:effectLst/>
                          <a:uLnTx/>
                          <a:uFillTx/>
                          <a:latin typeface="+mn-lt"/>
                          <a:ea typeface="+mn-ea"/>
                          <a:cs typeface="+mn-cs"/>
                        </a:rPr>
                        <a:t>
 Das Google Pixel 3 ist das neueste Smartphone von Google und punktet mit einigen tollen Features – darunter einer starken Kamera, die von einer Künstlichen Intelligenz unterstützt wird. Damit Du noch besser mit dem Smartphone klar kommst, haben wir ein paar wichtige Tipps und Tricks gesammelt, die Dir beim Umgang mit dem Android-Gerät helfen. Mehr dazu unter: www.vod.af/TippsPixel3 oder über den Link in unserer Bio.⠀
#TheFutureIsExciting #Ready?⠀
.⠀
.⠀
⠀
#Vodafone #Smartphone #Google #Pixel3 #Digitalisierung #Innovation #TippsUndTricks #KI @berlingraphie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7115</a:t>
                      </a:r>
                    </a:p>
                  </a:txBody>
                  <a:tcPr/>
                </a:tc>
                <a:extLst>
                  <a:ext uri="{0D108BD9-81ED-4DB2-BD59-A6C34878D82A}">
                    <a16:rowId xmlns:a16="http://schemas.microsoft.com/office/drawing/2014/main" val="991642829"/>
                  </a:ext>
                </a:extLst>
              </a:tr>
            </a:tbl>
          </a:graphicData>
        </a:graphic>
      </p:graphicFrame>
      <p:sp>
        <p:nvSpPr>
          <p:cNvPr id="4" name="Text Placeholder 3">
            <a:extLst>
              <a:ext uri="{FF2B5EF4-FFF2-40B4-BE49-F238E27FC236}">
                <a16:creationId xmlns:a16="http://schemas.microsoft.com/office/drawing/2014/main" id="{7340F502-1E02-422E-9AE4-E0EED426440A}"/>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10482795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E2B47-A2F7-46AC-923E-12C1F3A3024A}"/>
              </a:ext>
            </a:extLst>
          </p:cNvPr>
          <p:cNvSpPr>
            <a:spLocks noGrp="1"/>
          </p:cNvSpPr>
          <p:nvPr>
            <p:ph type="title"/>
          </p:nvPr>
        </p:nvSpPr>
        <p:spPr/>
        <p:txBody>
          <a:bodyPr/>
          <a:lstStyle/>
          <a:p>
            <a:r>
              <a:rPr lang="en-US"/>
              <a:t>Instagram Posts Table | vodafone_de - 19 of 25</a:t>
            </a:r>
          </a:p>
        </p:txBody>
      </p:sp>
      <p:graphicFrame>
        <p:nvGraphicFramePr>
          <p:cNvPr id="5" name="Table Placeholder 4">
            <a:extLst>
              <a:ext uri="{FF2B5EF4-FFF2-40B4-BE49-F238E27FC236}">
                <a16:creationId xmlns:a16="http://schemas.microsoft.com/office/drawing/2014/main" id="{AD1661A6-ADC9-4440-B25F-6A531AA5F22F}"/>
              </a:ext>
            </a:extLst>
          </p:cNvPr>
          <p:cNvGraphicFramePr>
            <a:graphicFrameLocks noGrp="1"/>
          </p:cNvGraphicFramePr>
          <p:nvPr>
            <p:ph type="tbl" sz="quarter" idx="13"/>
            <p:extLst>
              <p:ext uri="{D42A27DB-BD31-4B8C-83A1-F6EECF244321}">
                <p14:modId xmlns:p14="http://schemas.microsoft.com/office/powerpoint/2010/main" val="1496878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911050980"/>
                    </a:ext>
                  </a:extLst>
                </a:gridCol>
                <a:gridCol w="658368">
                  <a:extLst>
                    <a:ext uri="{9D8B030D-6E8A-4147-A177-3AD203B41FA5}">
                      <a16:colId xmlns:a16="http://schemas.microsoft.com/office/drawing/2014/main" val="1525451701"/>
                    </a:ext>
                  </a:extLst>
                </a:gridCol>
                <a:gridCol w="658368">
                  <a:extLst>
                    <a:ext uri="{9D8B030D-6E8A-4147-A177-3AD203B41FA5}">
                      <a16:colId xmlns:a16="http://schemas.microsoft.com/office/drawing/2014/main" val="1348649270"/>
                    </a:ext>
                  </a:extLst>
                </a:gridCol>
                <a:gridCol w="658368">
                  <a:extLst>
                    <a:ext uri="{9D8B030D-6E8A-4147-A177-3AD203B41FA5}">
                      <a16:colId xmlns:a16="http://schemas.microsoft.com/office/drawing/2014/main" val="2349725438"/>
                    </a:ext>
                  </a:extLst>
                </a:gridCol>
                <a:gridCol w="658368">
                  <a:extLst>
                    <a:ext uri="{9D8B030D-6E8A-4147-A177-3AD203B41FA5}">
                      <a16:colId xmlns:a16="http://schemas.microsoft.com/office/drawing/2014/main" val="3569899755"/>
                    </a:ext>
                  </a:extLst>
                </a:gridCol>
                <a:gridCol w="658368">
                  <a:extLst>
                    <a:ext uri="{9D8B030D-6E8A-4147-A177-3AD203B41FA5}">
                      <a16:colId xmlns:a16="http://schemas.microsoft.com/office/drawing/2014/main" val="3383309159"/>
                    </a:ext>
                  </a:extLst>
                </a:gridCol>
                <a:gridCol w="658368">
                  <a:extLst>
                    <a:ext uri="{9D8B030D-6E8A-4147-A177-3AD203B41FA5}">
                      <a16:colId xmlns:a16="http://schemas.microsoft.com/office/drawing/2014/main" val="317332537"/>
                    </a:ext>
                  </a:extLst>
                </a:gridCol>
                <a:gridCol w="658368">
                  <a:extLst>
                    <a:ext uri="{9D8B030D-6E8A-4147-A177-3AD203B41FA5}">
                      <a16:colId xmlns:a16="http://schemas.microsoft.com/office/drawing/2014/main" val="1440020781"/>
                    </a:ext>
                  </a:extLst>
                </a:gridCol>
                <a:gridCol w="658368">
                  <a:extLst>
                    <a:ext uri="{9D8B030D-6E8A-4147-A177-3AD203B41FA5}">
                      <a16:colId xmlns:a16="http://schemas.microsoft.com/office/drawing/2014/main" val="4216253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14915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vodafone_de - 2018-11-13 15:06:04 </a:t>
                      </a:r>
                      <a:r>
                        <a:rPr kumimoji="0" lang="de-DE" sz="1000" b="0" i="0" u="none" strike="noStrike" kern="1200" cap="none" spc="0" normalizeH="0" baseline="0" noProof="0">
                          <a:ln>
                            <a:noFill/>
                          </a:ln>
                          <a:solidFill>
                            <a:prstClr val="black"/>
                          </a:solidFill>
                          <a:effectLst/>
                          <a:uLnTx/>
                          <a:uFillTx/>
                          <a:latin typeface="+mn-lt"/>
                          <a:ea typeface="+mn-ea"/>
                          <a:cs typeface="+mn-cs"/>
                        </a:rPr>
                        <a:t>
 Selbstfahrende Hotelzimmer und Co.: So sieht die Zukunft des Reisens aus. Der Urlaub beginnt schon an Deiner eigenen Haustür. Denn dort wartet bereits Dein selbstfahrendes Hotelzimmer und bringt Dich komfortabel an Dein Reiseziel. Das mag utopisch klingen, doch es ist nur eines von vielen Konzepten zur Zukunft des Reisens. Mehr dazu unter: www.vod.af/ZukunftReise oder über den Link in unserer Bio.⠀
#TheFutureIsExciting #Ready?⠀
.⠀
.⠀
⠀
#Vodafone #DigitalLife #ZukunftDesReisens #Reisen #Digitalisierung #Innovation #Technologie @berlingraphie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7244</a:t>
                      </a:r>
                    </a:p>
                  </a:txBody>
                  <a:tcPr/>
                </a:tc>
                <a:extLst>
                  <a:ext uri="{0D108BD9-81ED-4DB2-BD59-A6C34878D82A}">
                    <a16:rowId xmlns:a16="http://schemas.microsoft.com/office/drawing/2014/main" val="2742100961"/>
                  </a:ext>
                </a:extLst>
              </a:tr>
            </a:tbl>
          </a:graphicData>
        </a:graphic>
      </p:graphicFrame>
      <p:sp>
        <p:nvSpPr>
          <p:cNvPr id="4" name="Text Placeholder 3">
            <a:extLst>
              <a:ext uri="{FF2B5EF4-FFF2-40B4-BE49-F238E27FC236}">
                <a16:creationId xmlns:a16="http://schemas.microsoft.com/office/drawing/2014/main" id="{668B9A3A-B17C-4DF8-AD8B-20DD6F6EAC11}"/>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3561833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180D7-4FCD-4DEB-8ABF-F4ECA594DAEA}"/>
              </a:ext>
            </a:extLst>
          </p:cNvPr>
          <p:cNvSpPr>
            <a:spLocks noGrp="1"/>
          </p:cNvSpPr>
          <p:nvPr>
            <p:ph type="title"/>
          </p:nvPr>
        </p:nvSpPr>
        <p:spPr/>
        <p:txBody>
          <a:bodyPr/>
          <a:lstStyle/>
          <a:p>
            <a:r>
              <a:rPr lang="en-US"/>
              <a:t>Instagram Posts Table | vodafone_de - 20 of 25</a:t>
            </a:r>
          </a:p>
        </p:txBody>
      </p:sp>
      <p:graphicFrame>
        <p:nvGraphicFramePr>
          <p:cNvPr id="5" name="Table Placeholder 4">
            <a:extLst>
              <a:ext uri="{FF2B5EF4-FFF2-40B4-BE49-F238E27FC236}">
                <a16:creationId xmlns:a16="http://schemas.microsoft.com/office/drawing/2014/main" id="{F392851B-85F9-435A-9F8B-1FC8FDCE18EB}"/>
              </a:ext>
            </a:extLst>
          </p:cNvPr>
          <p:cNvGraphicFramePr>
            <a:graphicFrameLocks noGrp="1"/>
          </p:cNvGraphicFramePr>
          <p:nvPr>
            <p:ph type="tbl" sz="quarter" idx="13"/>
            <p:extLst>
              <p:ext uri="{D42A27DB-BD31-4B8C-83A1-F6EECF244321}">
                <p14:modId xmlns:p14="http://schemas.microsoft.com/office/powerpoint/2010/main" val="437429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362241287"/>
                    </a:ext>
                  </a:extLst>
                </a:gridCol>
                <a:gridCol w="658368">
                  <a:extLst>
                    <a:ext uri="{9D8B030D-6E8A-4147-A177-3AD203B41FA5}">
                      <a16:colId xmlns:a16="http://schemas.microsoft.com/office/drawing/2014/main" val="695209897"/>
                    </a:ext>
                  </a:extLst>
                </a:gridCol>
                <a:gridCol w="658368">
                  <a:extLst>
                    <a:ext uri="{9D8B030D-6E8A-4147-A177-3AD203B41FA5}">
                      <a16:colId xmlns:a16="http://schemas.microsoft.com/office/drawing/2014/main" val="637171056"/>
                    </a:ext>
                  </a:extLst>
                </a:gridCol>
                <a:gridCol w="658368">
                  <a:extLst>
                    <a:ext uri="{9D8B030D-6E8A-4147-A177-3AD203B41FA5}">
                      <a16:colId xmlns:a16="http://schemas.microsoft.com/office/drawing/2014/main" val="1192395164"/>
                    </a:ext>
                  </a:extLst>
                </a:gridCol>
                <a:gridCol w="658368">
                  <a:extLst>
                    <a:ext uri="{9D8B030D-6E8A-4147-A177-3AD203B41FA5}">
                      <a16:colId xmlns:a16="http://schemas.microsoft.com/office/drawing/2014/main" val="1786137283"/>
                    </a:ext>
                  </a:extLst>
                </a:gridCol>
                <a:gridCol w="658368">
                  <a:extLst>
                    <a:ext uri="{9D8B030D-6E8A-4147-A177-3AD203B41FA5}">
                      <a16:colId xmlns:a16="http://schemas.microsoft.com/office/drawing/2014/main" val="1046161295"/>
                    </a:ext>
                  </a:extLst>
                </a:gridCol>
                <a:gridCol w="658368">
                  <a:extLst>
                    <a:ext uri="{9D8B030D-6E8A-4147-A177-3AD203B41FA5}">
                      <a16:colId xmlns:a16="http://schemas.microsoft.com/office/drawing/2014/main" val="720543661"/>
                    </a:ext>
                  </a:extLst>
                </a:gridCol>
                <a:gridCol w="658368">
                  <a:extLst>
                    <a:ext uri="{9D8B030D-6E8A-4147-A177-3AD203B41FA5}">
                      <a16:colId xmlns:a16="http://schemas.microsoft.com/office/drawing/2014/main" val="2717032575"/>
                    </a:ext>
                  </a:extLst>
                </a:gridCol>
                <a:gridCol w="658368">
                  <a:extLst>
                    <a:ext uri="{9D8B030D-6E8A-4147-A177-3AD203B41FA5}">
                      <a16:colId xmlns:a16="http://schemas.microsoft.com/office/drawing/2014/main" val="1301460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97882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vodafone_de - 2018-11-12 15:06:36 </a:t>
                      </a:r>
                      <a:r>
                        <a:rPr kumimoji="0" lang="de-DE" sz="1000" b="0" i="0" u="none" strike="noStrike" kern="1200" cap="none" spc="0" normalizeH="0" baseline="0" noProof="0">
                          <a:ln>
                            <a:noFill/>
                          </a:ln>
                          <a:solidFill>
                            <a:prstClr val="black"/>
                          </a:solidFill>
                          <a:effectLst/>
                          <a:uLnTx/>
                          <a:uFillTx/>
                          <a:latin typeface="+mn-lt"/>
                          <a:ea typeface="+mn-ea"/>
                          <a:cs typeface="+mn-cs"/>
                        </a:rPr>
                        <a:t>
 Die Digitalisierung schreitet in all unseren Lebensbereichen weiter voran. So wird auch das Shoppen immer smarter. Wir zeigen Dir Apps und digitale Anwendungen, die Dir beim täglichen Einkauf blitzschnell weiterhelfen – ob bei der Suche nach neuen Klamotten oder beim Navigieren durch den Supermarkt. Mehr dazu unter: www.vod.af/ShoppingApps oder über den Link in unserer Bio.⠀
#TheFutureIsExciting #Ready?⠀
.⠀
.⠀
⠀
#Vodafone #Smartphone #Shopping #Einkauf #Digitalisierung #DigitalLife #App @mftokyo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6374</a:t>
                      </a:r>
                    </a:p>
                  </a:txBody>
                  <a:tcPr/>
                </a:tc>
                <a:extLst>
                  <a:ext uri="{0D108BD9-81ED-4DB2-BD59-A6C34878D82A}">
                    <a16:rowId xmlns:a16="http://schemas.microsoft.com/office/drawing/2014/main" val="1749940713"/>
                  </a:ext>
                </a:extLst>
              </a:tr>
            </a:tbl>
          </a:graphicData>
        </a:graphic>
      </p:graphicFrame>
      <p:sp>
        <p:nvSpPr>
          <p:cNvPr id="4" name="Text Placeholder 3">
            <a:extLst>
              <a:ext uri="{FF2B5EF4-FFF2-40B4-BE49-F238E27FC236}">
                <a16:creationId xmlns:a16="http://schemas.microsoft.com/office/drawing/2014/main" id="{6F5CBE9E-D3CF-4F6F-AFE9-9CF628538E9B}"/>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24501021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66721-E479-41EB-9616-3C3471FD8648}"/>
              </a:ext>
            </a:extLst>
          </p:cNvPr>
          <p:cNvSpPr>
            <a:spLocks noGrp="1"/>
          </p:cNvSpPr>
          <p:nvPr>
            <p:ph type="title"/>
          </p:nvPr>
        </p:nvSpPr>
        <p:spPr/>
        <p:txBody>
          <a:bodyPr/>
          <a:lstStyle/>
          <a:p>
            <a:r>
              <a:rPr lang="en-US"/>
              <a:t>Instagram Posts Table | vodafone_de - 21 of 25</a:t>
            </a:r>
          </a:p>
        </p:txBody>
      </p:sp>
      <p:graphicFrame>
        <p:nvGraphicFramePr>
          <p:cNvPr id="5" name="Table Placeholder 4">
            <a:extLst>
              <a:ext uri="{FF2B5EF4-FFF2-40B4-BE49-F238E27FC236}">
                <a16:creationId xmlns:a16="http://schemas.microsoft.com/office/drawing/2014/main" id="{4A50FCE0-AEB3-4247-AC1C-F8CACE034A91}"/>
              </a:ext>
            </a:extLst>
          </p:cNvPr>
          <p:cNvGraphicFramePr>
            <a:graphicFrameLocks noGrp="1"/>
          </p:cNvGraphicFramePr>
          <p:nvPr>
            <p:ph type="tbl" sz="quarter" idx="13"/>
            <p:extLst>
              <p:ext uri="{D42A27DB-BD31-4B8C-83A1-F6EECF244321}">
                <p14:modId xmlns:p14="http://schemas.microsoft.com/office/powerpoint/2010/main" val="427846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022758040"/>
                    </a:ext>
                  </a:extLst>
                </a:gridCol>
                <a:gridCol w="658368">
                  <a:extLst>
                    <a:ext uri="{9D8B030D-6E8A-4147-A177-3AD203B41FA5}">
                      <a16:colId xmlns:a16="http://schemas.microsoft.com/office/drawing/2014/main" val="2321414260"/>
                    </a:ext>
                  </a:extLst>
                </a:gridCol>
                <a:gridCol w="658368">
                  <a:extLst>
                    <a:ext uri="{9D8B030D-6E8A-4147-A177-3AD203B41FA5}">
                      <a16:colId xmlns:a16="http://schemas.microsoft.com/office/drawing/2014/main" val="4231199227"/>
                    </a:ext>
                  </a:extLst>
                </a:gridCol>
                <a:gridCol w="658368">
                  <a:extLst>
                    <a:ext uri="{9D8B030D-6E8A-4147-A177-3AD203B41FA5}">
                      <a16:colId xmlns:a16="http://schemas.microsoft.com/office/drawing/2014/main" val="467033115"/>
                    </a:ext>
                  </a:extLst>
                </a:gridCol>
                <a:gridCol w="658368">
                  <a:extLst>
                    <a:ext uri="{9D8B030D-6E8A-4147-A177-3AD203B41FA5}">
                      <a16:colId xmlns:a16="http://schemas.microsoft.com/office/drawing/2014/main" val="341061833"/>
                    </a:ext>
                  </a:extLst>
                </a:gridCol>
                <a:gridCol w="658368">
                  <a:extLst>
                    <a:ext uri="{9D8B030D-6E8A-4147-A177-3AD203B41FA5}">
                      <a16:colId xmlns:a16="http://schemas.microsoft.com/office/drawing/2014/main" val="4121639705"/>
                    </a:ext>
                  </a:extLst>
                </a:gridCol>
                <a:gridCol w="658368">
                  <a:extLst>
                    <a:ext uri="{9D8B030D-6E8A-4147-A177-3AD203B41FA5}">
                      <a16:colId xmlns:a16="http://schemas.microsoft.com/office/drawing/2014/main" val="2885819135"/>
                    </a:ext>
                  </a:extLst>
                </a:gridCol>
                <a:gridCol w="658368">
                  <a:extLst>
                    <a:ext uri="{9D8B030D-6E8A-4147-A177-3AD203B41FA5}">
                      <a16:colId xmlns:a16="http://schemas.microsoft.com/office/drawing/2014/main" val="3463433330"/>
                    </a:ext>
                  </a:extLst>
                </a:gridCol>
                <a:gridCol w="658368">
                  <a:extLst>
                    <a:ext uri="{9D8B030D-6E8A-4147-A177-3AD203B41FA5}">
                      <a16:colId xmlns:a16="http://schemas.microsoft.com/office/drawing/2014/main" val="4259520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846872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- 2018-11-09 15:04:06 </a:t>
                      </a:r>
                      <a:r>
                        <a:rPr kumimoji="0" lang="en-US" sz="1000" b="0" i="0" u="none" strike="noStrike" kern="1200" cap="none" spc="0" normalizeH="0" baseline="0" noProof="0">
                          <a:ln>
                            <a:noFill/>
                          </a:ln>
                          <a:solidFill>
                            <a:prstClr val="black"/>
                          </a:solidFill>
                          <a:effectLst/>
                          <a:uLnTx/>
                          <a:uFillTx/>
                          <a:latin typeface="+mn-lt"/>
                          <a:ea typeface="+mn-ea"/>
                          <a:cs typeface="+mn-cs"/>
                        </a:rPr>
                        <a:t>
 Ingress Prime: Der Pokémon-Go-Vorgänger erhält ein Upgrade. Nach dem Erfolg von Pokémon Go und anderen Augmented-Reality-Games, hat sich Niantic Labs an das eigene Ur-Spiel Ingress gesetzt und präsentiert nun mit Ingress Prime ein umfassendes Refresh. Was Dich im Sci-Fi-Szenario erwartet und weshalb sich ein Testspiel lohnt, erfährst Du unter www.vod.af/IngressPrime oder über den Link in unserer Bio.⠀
#TheFutureIsExciting #Ready?⠀
.⠀
.⠀
⠀
#Vodafone #Smartphone #AugmentedReality #IngressPrime #App #Spiele #SciFi #Update #PokemonGo @berlingraphie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7027</a:t>
                      </a:r>
                    </a:p>
                  </a:txBody>
                  <a:tcPr/>
                </a:tc>
                <a:extLst>
                  <a:ext uri="{0D108BD9-81ED-4DB2-BD59-A6C34878D82A}">
                    <a16:rowId xmlns:a16="http://schemas.microsoft.com/office/drawing/2014/main" val="3248088628"/>
                  </a:ext>
                </a:extLst>
              </a:tr>
            </a:tbl>
          </a:graphicData>
        </a:graphic>
      </p:graphicFrame>
      <p:sp>
        <p:nvSpPr>
          <p:cNvPr id="4" name="Text Placeholder 3">
            <a:extLst>
              <a:ext uri="{FF2B5EF4-FFF2-40B4-BE49-F238E27FC236}">
                <a16:creationId xmlns:a16="http://schemas.microsoft.com/office/drawing/2014/main" id="{93B9EC63-DD9C-4CDF-B560-019577AAB520}"/>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988499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FA7A6-9B36-4C70-8D2F-DD93AE0F0CD1}"/>
              </a:ext>
            </a:extLst>
          </p:cNvPr>
          <p:cNvSpPr>
            <a:spLocks noGrp="1"/>
          </p:cNvSpPr>
          <p:nvPr>
            <p:ph type="title"/>
          </p:nvPr>
        </p:nvSpPr>
        <p:spPr/>
        <p:txBody>
          <a:bodyPr/>
          <a:lstStyle/>
          <a:p>
            <a:r>
              <a:rPr lang="en-US"/>
              <a:t>Instagram Posts Table | vodafone_de - 22 of 25</a:t>
            </a:r>
          </a:p>
        </p:txBody>
      </p:sp>
      <p:graphicFrame>
        <p:nvGraphicFramePr>
          <p:cNvPr id="5" name="Table Placeholder 4">
            <a:extLst>
              <a:ext uri="{FF2B5EF4-FFF2-40B4-BE49-F238E27FC236}">
                <a16:creationId xmlns:a16="http://schemas.microsoft.com/office/drawing/2014/main" id="{9FEC1226-C3C8-44ED-87B3-4E36FB6B9C19}"/>
              </a:ext>
            </a:extLst>
          </p:cNvPr>
          <p:cNvGraphicFramePr>
            <a:graphicFrameLocks noGrp="1"/>
          </p:cNvGraphicFramePr>
          <p:nvPr>
            <p:ph type="tbl" sz="quarter" idx="13"/>
            <p:extLst>
              <p:ext uri="{D42A27DB-BD31-4B8C-83A1-F6EECF244321}">
                <p14:modId xmlns:p14="http://schemas.microsoft.com/office/powerpoint/2010/main" val="2726472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700988836"/>
                    </a:ext>
                  </a:extLst>
                </a:gridCol>
                <a:gridCol w="658368">
                  <a:extLst>
                    <a:ext uri="{9D8B030D-6E8A-4147-A177-3AD203B41FA5}">
                      <a16:colId xmlns:a16="http://schemas.microsoft.com/office/drawing/2014/main" val="368128309"/>
                    </a:ext>
                  </a:extLst>
                </a:gridCol>
                <a:gridCol w="658368">
                  <a:extLst>
                    <a:ext uri="{9D8B030D-6E8A-4147-A177-3AD203B41FA5}">
                      <a16:colId xmlns:a16="http://schemas.microsoft.com/office/drawing/2014/main" val="278781229"/>
                    </a:ext>
                  </a:extLst>
                </a:gridCol>
                <a:gridCol w="658368">
                  <a:extLst>
                    <a:ext uri="{9D8B030D-6E8A-4147-A177-3AD203B41FA5}">
                      <a16:colId xmlns:a16="http://schemas.microsoft.com/office/drawing/2014/main" val="182667530"/>
                    </a:ext>
                  </a:extLst>
                </a:gridCol>
                <a:gridCol w="658368">
                  <a:extLst>
                    <a:ext uri="{9D8B030D-6E8A-4147-A177-3AD203B41FA5}">
                      <a16:colId xmlns:a16="http://schemas.microsoft.com/office/drawing/2014/main" val="92094314"/>
                    </a:ext>
                  </a:extLst>
                </a:gridCol>
                <a:gridCol w="658368">
                  <a:extLst>
                    <a:ext uri="{9D8B030D-6E8A-4147-A177-3AD203B41FA5}">
                      <a16:colId xmlns:a16="http://schemas.microsoft.com/office/drawing/2014/main" val="3674894577"/>
                    </a:ext>
                  </a:extLst>
                </a:gridCol>
                <a:gridCol w="658368">
                  <a:extLst>
                    <a:ext uri="{9D8B030D-6E8A-4147-A177-3AD203B41FA5}">
                      <a16:colId xmlns:a16="http://schemas.microsoft.com/office/drawing/2014/main" val="2696174441"/>
                    </a:ext>
                  </a:extLst>
                </a:gridCol>
                <a:gridCol w="658368">
                  <a:extLst>
                    <a:ext uri="{9D8B030D-6E8A-4147-A177-3AD203B41FA5}">
                      <a16:colId xmlns:a16="http://schemas.microsoft.com/office/drawing/2014/main" val="244377127"/>
                    </a:ext>
                  </a:extLst>
                </a:gridCol>
                <a:gridCol w="658368">
                  <a:extLst>
                    <a:ext uri="{9D8B030D-6E8A-4147-A177-3AD203B41FA5}">
                      <a16:colId xmlns:a16="http://schemas.microsoft.com/office/drawing/2014/main" val="3576140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60491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- 2018-11-08 15:06:15 </a:t>
                      </a:r>
                      <a:r>
                        <a:rPr kumimoji="0" lang="en-US" sz="1000" b="0" i="0" u="none" strike="noStrike" kern="1200" cap="none" spc="0" normalizeH="0" baseline="0" noProof="0">
                          <a:ln>
                            <a:noFill/>
                          </a:ln>
                          <a:solidFill>
                            <a:prstClr val="black"/>
                          </a:solidFill>
                          <a:effectLst/>
                          <a:uLnTx/>
                          <a:uFillTx/>
                          <a:latin typeface="+mn-lt"/>
                          <a:ea typeface="+mn-ea"/>
                          <a:cs typeface="+mn-cs"/>
                        </a:rPr>
                        <a:t>
 Mit der Hero7 hat GoPro ein neues Flaggschiff für Deine Actionaufnahmen auf den Markt gebracht: Die Kamera soll dank HyperSmooth-Technologie verwackelten Videos den Garaus machen. Zudem ist es die erste GoPro, mit der Du Deine Abenteuer live streamen kannst. Mehr dazu unter: www.vod.af/GoProHero7 oder über den Link in unserer Bio.⠀
#TheFutureIsExciting #Ready?⠀
.⠀
.⠀
⠀
#Vodafone #Smartphone #GoPro #Hero7 #Innovation #Abenteuer #Videos @fzetin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6753</a:t>
                      </a:r>
                    </a:p>
                  </a:txBody>
                  <a:tcPr/>
                </a:tc>
                <a:extLst>
                  <a:ext uri="{0D108BD9-81ED-4DB2-BD59-A6C34878D82A}">
                    <a16:rowId xmlns:a16="http://schemas.microsoft.com/office/drawing/2014/main" val="2209779239"/>
                  </a:ext>
                </a:extLst>
              </a:tr>
            </a:tbl>
          </a:graphicData>
        </a:graphic>
      </p:graphicFrame>
      <p:sp>
        <p:nvSpPr>
          <p:cNvPr id="4" name="Text Placeholder 3">
            <a:extLst>
              <a:ext uri="{FF2B5EF4-FFF2-40B4-BE49-F238E27FC236}">
                <a16:creationId xmlns:a16="http://schemas.microsoft.com/office/drawing/2014/main" id="{8DC4F310-547C-4625-93F6-9523C06CA7D6}"/>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25269720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B7188-01B3-4D40-A689-FE2A364A6A8C}"/>
              </a:ext>
            </a:extLst>
          </p:cNvPr>
          <p:cNvSpPr>
            <a:spLocks noGrp="1"/>
          </p:cNvSpPr>
          <p:nvPr>
            <p:ph type="title"/>
          </p:nvPr>
        </p:nvSpPr>
        <p:spPr/>
        <p:txBody>
          <a:bodyPr/>
          <a:lstStyle/>
          <a:p>
            <a:r>
              <a:rPr lang="en-US"/>
              <a:t>Instagram Posts Table | vodafone_de - 23 of 25</a:t>
            </a:r>
          </a:p>
        </p:txBody>
      </p:sp>
      <p:graphicFrame>
        <p:nvGraphicFramePr>
          <p:cNvPr id="5" name="Table Placeholder 4">
            <a:extLst>
              <a:ext uri="{FF2B5EF4-FFF2-40B4-BE49-F238E27FC236}">
                <a16:creationId xmlns:a16="http://schemas.microsoft.com/office/drawing/2014/main" id="{7429150E-6D36-418B-85E7-A23F929378B9}"/>
              </a:ext>
            </a:extLst>
          </p:cNvPr>
          <p:cNvGraphicFramePr>
            <a:graphicFrameLocks noGrp="1"/>
          </p:cNvGraphicFramePr>
          <p:nvPr>
            <p:ph type="tbl" sz="quarter" idx="13"/>
            <p:extLst>
              <p:ext uri="{D42A27DB-BD31-4B8C-83A1-F6EECF244321}">
                <p14:modId xmlns:p14="http://schemas.microsoft.com/office/powerpoint/2010/main" val="3353380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525150691"/>
                    </a:ext>
                  </a:extLst>
                </a:gridCol>
                <a:gridCol w="658368">
                  <a:extLst>
                    <a:ext uri="{9D8B030D-6E8A-4147-A177-3AD203B41FA5}">
                      <a16:colId xmlns:a16="http://schemas.microsoft.com/office/drawing/2014/main" val="521503506"/>
                    </a:ext>
                  </a:extLst>
                </a:gridCol>
                <a:gridCol w="658368">
                  <a:extLst>
                    <a:ext uri="{9D8B030D-6E8A-4147-A177-3AD203B41FA5}">
                      <a16:colId xmlns:a16="http://schemas.microsoft.com/office/drawing/2014/main" val="3846893987"/>
                    </a:ext>
                  </a:extLst>
                </a:gridCol>
                <a:gridCol w="658368">
                  <a:extLst>
                    <a:ext uri="{9D8B030D-6E8A-4147-A177-3AD203B41FA5}">
                      <a16:colId xmlns:a16="http://schemas.microsoft.com/office/drawing/2014/main" val="1422208601"/>
                    </a:ext>
                  </a:extLst>
                </a:gridCol>
                <a:gridCol w="658368">
                  <a:extLst>
                    <a:ext uri="{9D8B030D-6E8A-4147-A177-3AD203B41FA5}">
                      <a16:colId xmlns:a16="http://schemas.microsoft.com/office/drawing/2014/main" val="383947140"/>
                    </a:ext>
                  </a:extLst>
                </a:gridCol>
                <a:gridCol w="658368">
                  <a:extLst>
                    <a:ext uri="{9D8B030D-6E8A-4147-A177-3AD203B41FA5}">
                      <a16:colId xmlns:a16="http://schemas.microsoft.com/office/drawing/2014/main" val="2806980563"/>
                    </a:ext>
                  </a:extLst>
                </a:gridCol>
                <a:gridCol w="658368">
                  <a:extLst>
                    <a:ext uri="{9D8B030D-6E8A-4147-A177-3AD203B41FA5}">
                      <a16:colId xmlns:a16="http://schemas.microsoft.com/office/drawing/2014/main" val="2572120148"/>
                    </a:ext>
                  </a:extLst>
                </a:gridCol>
                <a:gridCol w="658368">
                  <a:extLst>
                    <a:ext uri="{9D8B030D-6E8A-4147-A177-3AD203B41FA5}">
                      <a16:colId xmlns:a16="http://schemas.microsoft.com/office/drawing/2014/main" val="1004187973"/>
                    </a:ext>
                  </a:extLst>
                </a:gridCol>
                <a:gridCol w="658368">
                  <a:extLst>
                    <a:ext uri="{9D8B030D-6E8A-4147-A177-3AD203B41FA5}">
                      <a16:colId xmlns:a16="http://schemas.microsoft.com/office/drawing/2014/main" val="2646578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990298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- 2018-11-07 15:06:58 </a:t>
                      </a:r>
                      <a:r>
                        <a:rPr kumimoji="0" lang="en-US" sz="1000" b="0" i="0" u="none" strike="noStrike" kern="1200" cap="none" spc="0" normalizeH="0" baseline="0" noProof="0">
                          <a:ln>
                            <a:noFill/>
                          </a:ln>
                          <a:solidFill>
                            <a:prstClr val="black"/>
                          </a:solidFill>
                          <a:effectLst/>
                          <a:uLnTx/>
                          <a:uFillTx/>
                          <a:latin typeface="+mn-lt"/>
                          <a:ea typeface="+mn-ea"/>
                          <a:cs typeface="+mn-cs"/>
                        </a:rPr>
                        <a:t>
 Mit Pokémon Plus kannst Du Pokéstops und Arenen auf dem Radar haben, auch ohne ständig auf Dein Smartphone zu schauen. Die zurückgelegten Schritte bleiben jedoch ungezählt. Das kann frustrieren. Und gerade mit neuen Pokémon wie Meltan und dem Import der Gen4-Pokémon möchten Trainer eigentlich rund um die Uhr Eier ausbrüten. Durch die Anbindung von Google Fit und Apple Health an Pokémon Go soll sich das jetzt aber ändern. Mehr dazu unter: www.vod.af/PokemonGoNews oder über den Link in unserer Bio.⠀
#TheFutureIsExciting #Ready?⠀
.⠀
.⠀
⠀
#Vodafone #Smartphone #PokemonGo #Update #GoogleFit #AppleHealth #App @steffimarla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6402</a:t>
                      </a:r>
                    </a:p>
                  </a:txBody>
                  <a:tcPr/>
                </a:tc>
                <a:extLst>
                  <a:ext uri="{0D108BD9-81ED-4DB2-BD59-A6C34878D82A}">
                    <a16:rowId xmlns:a16="http://schemas.microsoft.com/office/drawing/2014/main" val="768253944"/>
                  </a:ext>
                </a:extLst>
              </a:tr>
            </a:tbl>
          </a:graphicData>
        </a:graphic>
      </p:graphicFrame>
      <p:sp>
        <p:nvSpPr>
          <p:cNvPr id="4" name="Text Placeholder 3">
            <a:extLst>
              <a:ext uri="{FF2B5EF4-FFF2-40B4-BE49-F238E27FC236}">
                <a16:creationId xmlns:a16="http://schemas.microsoft.com/office/drawing/2014/main" id="{9F61E29E-5DD5-4BCF-8BC7-0B40ACE86BC8}"/>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32645557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8161A-D428-4FD4-B982-741420273108}"/>
              </a:ext>
            </a:extLst>
          </p:cNvPr>
          <p:cNvSpPr>
            <a:spLocks noGrp="1"/>
          </p:cNvSpPr>
          <p:nvPr>
            <p:ph type="title"/>
          </p:nvPr>
        </p:nvSpPr>
        <p:spPr/>
        <p:txBody>
          <a:bodyPr/>
          <a:lstStyle/>
          <a:p>
            <a:r>
              <a:rPr lang="en-US"/>
              <a:t>Instagram Posts Table | vodafone_de - 24 of 25</a:t>
            </a:r>
          </a:p>
        </p:txBody>
      </p:sp>
      <p:graphicFrame>
        <p:nvGraphicFramePr>
          <p:cNvPr id="5" name="Table Placeholder 4">
            <a:extLst>
              <a:ext uri="{FF2B5EF4-FFF2-40B4-BE49-F238E27FC236}">
                <a16:creationId xmlns:a16="http://schemas.microsoft.com/office/drawing/2014/main" id="{9191A5A0-1851-402C-9EC7-6E615390234A}"/>
              </a:ext>
            </a:extLst>
          </p:cNvPr>
          <p:cNvGraphicFramePr>
            <a:graphicFrameLocks noGrp="1"/>
          </p:cNvGraphicFramePr>
          <p:nvPr>
            <p:ph type="tbl" sz="quarter" idx="13"/>
            <p:extLst>
              <p:ext uri="{D42A27DB-BD31-4B8C-83A1-F6EECF244321}">
                <p14:modId xmlns:p14="http://schemas.microsoft.com/office/powerpoint/2010/main" val="1246560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516917304"/>
                    </a:ext>
                  </a:extLst>
                </a:gridCol>
                <a:gridCol w="658368">
                  <a:extLst>
                    <a:ext uri="{9D8B030D-6E8A-4147-A177-3AD203B41FA5}">
                      <a16:colId xmlns:a16="http://schemas.microsoft.com/office/drawing/2014/main" val="1506491486"/>
                    </a:ext>
                  </a:extLst>
                </a:gridCol>
                <a:gridCol w="658368">
                  <a:extLst>
                    <a:ext uri="{9D8B030D-6E8A-4147-A177-3AD203B41FA5}">
                      <a16:colId xmlns:a16="http://schemas.microsoft.com/office/drawing/2014/main" val="120862022"/>
                    </a:ext>
                  </a:extLst>
                </a:gridCol>
                <a:gridCol w="658368">
                  <a:extLst>
                    <a:ext uri="{9D8B030D-6E8A-4147-A177-3AD203B41FA5}">
                      <a16:colId xmlns:a16="http://schemas.microsoft.com/office/drawing/2014/main" val="3705311990"/>
                    </a:ext>
                  </a:extLst>
                </a:gridCol>
                <a:gridCol w="658368">
                  <a:extLst>
                    <a:ext uri="{9D8B030D-6E8A-4147-A177-3AD203B41FA5}">
                      <a16:colId xmlns:a16="http://schemas.microsoft.com/office/drawing/2014/main" val="4179211357"/>
                    </a:ext>
                  </a:extLst>
                </a:gridCol>
                <a:gridCol w="658368">
                  <a:extLst>
                    <a:ext uri="{9D8B030D-6E8A-4147-A177-3AD203B41FA5}">
                      <a16:colId xmlns:a16="http://schemas.microsoft.com/office/drawing/2014/main" val="3096862379"/>
                    </a:ext>
                  </a:extLst>
                </a:gridCol>
                <a:gridCol w="658368">
                  <a:extLst>
                    <a:ext uri="{9D8B030D-6E8A-4147-A177-3AD203B41FA5}">
                      <a16:colId xmlns:a16="http://schemas.microsoft.com/office/drawing/2014/main" val="2546943973"/>
                    </a:ext>
                  </a:extLst>
                </a:gridCol>
                <a:gridCol w="658368">
                  <a:extLst>
                    <a:ext uri="{9D8B030D-6E8A-4147-A177-3AD203B41FA5}">
                      <a16:colId xmlns:a16="http://schemas.microsoft.com/office/drawing/2014/main" val="912681588"/>
                    </a:ext>
                  </a:extLst>
                </a:gridCol>
                <a:gridCol w="658368">
                  <a:extLst>
                    <a:ext uri="{9D8B030D-6E8A-4147-A177-3AD203B41FA5}">
                      <a16:colId xmlns:a16="http://schemas.microsoft.com/office/drawing/2014/main" val="1666039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50218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vodafone_de - 2018-11-06 17:02:42 </a:t>
                      </a:r>
                      <a:r>
                        <a:rPr kumimoji="0" lang="de-DE" sz="1000" b="0" i="0" u="none" strike="noStrike" kern="1200" cap="none" spc="0" normalizeH="0" baseline="0" noProof="0">
                          <a:ln>
                            <a:noFill/>
                          </a:ln>
                          <a:solidFill>
                            <a:prstClr val="black"/>
                          </a:solidFill>
                          <a:effectLst/>
                          <a:uLnTx/>
                          <a:uFillTx/>
                          <a:latin typeface="+mn-lt"/>
                          <a:ea typeface="+mn-ea"/>
                          <a:cs typeface="+mn-cs"/>
                        </a:rPr>
                        <a:t>
 Jedes Jahr landen über acht Millionen Tonnen Kunststoffabfälle in den Ozeanen – mit Folgen für Pflanzen, Tiere und Menschen. Mit der Kampagne „Planet or Plastic?“ möchte @natgeo das Bewusstsein für die Folgen von Plastikmüll schärfen. Vodafone folgt diesem Aufruf und ruft zum Umdenken auf. Denn nur gemeinsam können wir das Problem bewältigen. Was tut Vodafone dafür und was kannst Du tun?⠀
Mehr dazu unter www.vod.af/PlanetOrPlastic oder über den Link in unserer Bio.⠀
#TheFutureIsExciting #Ready?⠀
.⠀
.⠀
⠀
#Vodafone #PlanetOrPlastic #SaveThePlanet #DigitalLife #Verschmutzung #Umdenken #NationalGeographic #Natur #Umwelt @jpkay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11185</a:t>
                      </a:r>
                    </a:p>
                  </a:txBody>
                  <a:tcPr/>
                </a:tc>
                <a:extLst>
                  <a:ext uri="{0D108BD9-81ED-4DB2-BD59-A6C34878D82A}">
                    <a16:rowId xmlns:a16="http://schemas.microsoft.com/office/drawing/2014/main" val="367698197"/>
                  </a:ext>
                </a:extLst>
              </a:tr>
            </a:tbl>
          </a:graphicData>
        </a:graphic>
      </p:graphicFrame>
      <p:sp>
        <p:nvSpPr>
          <p:cNvPr id="4" name="Text Placeholder 3">
            <a:extLst>
              <a:ext uri="{FF2B5EF4-FFF2-40B4-BE49-F238E27FC236}">
                <a16:creationId xmlns:a16="http://schemas.microsoft.com/office/drawing/2014/main" id="{465C1320-A0F7-4A8D-A7B7-143970EB15DB}"/>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122536158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3D419-DF7C-48FF-846B-086201B9D21C}"/>
              </a:ext>
            </a:extLst>
          </p:cNvPr>
          <p:cNvSpPr>
            <a:spLocks noGrp="1"/>
          </p:cNvSpPr>
          <p:nvPr>
            <p:ph type="title"/>
          </p:nvPr>
        </p:nvSpPr>
        <p:spPr/>
        <p:txBody>
          <a:bodyPr/>
          <a:lstStyle/>
          <a:p>
            <a:r>
              <a:rPr lang="en-US"/>
              <a:t>Instagram Posts Table | vodafone_de - 25 of 25</a:t>
            </a:r>
          </a:p>
        </p:txBody>
      </p:sp>
      <p:graphicFrame>
        <p:nvGraphicFramePr>
          <p:cNvPr id="5" name="Table Placeholder 4">
            <a:extLst>
              <a:ext uri="{FF2B5EF4-FFF2-40B4-BE49-F238E27FC236}">
                <a16:creationId xmlns:a16="http://schemas.microsoft.com/office/drawing/2014/main" id="{69E38027-F98A-4775-8979-4517BC1B64B0}"/>
              </a:ext>
            </a:extLst>
          </p:cNvPr>
          <p:cNvGraphicFramePr>
            <a:graphicFrameLocks noGrp="1"/>
          </p:cNvGraphicFramePr>
          <p:nvPr>
            <p:ph type="tbl" sz="quarter" idx="13"/>
            <p:extLst>
              <p:ext uri="{D42A27DB-BD31-4B8C-83A1-F6EECF244321}">
                <p14:modId xmlns:p14="http://schemas.microsoft.com/office/powerpoint/2010/main" val="3464256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904771209"/>
                    </a:ext>
                  </a:extLst>
                </a:gridCol>
                <a:gridCol w="658368">
                  <a:extLst>
                    <a:ext uri="{9D8B030D-6E8A-4147-A177-3AD203B41FA5}">
                      <a16:colId xmlns:a16="http://schemas.microsoft.com/office/drawing/2014/main" val="3415415888"/>
                    </a:ext>
                  </a:extLst>
                </a:gridCol>
                <a:gridCol w="658368">
                  <a:extLst>
                    <a:ext uri="{9D8B030D-6E8A-4147-A177-3AD203B41FA5}">
                      <a16:colId xmlns:a16="http://schemas.microsoft.com/office/drawing/2014/main" val="479512176"/>
                    </a:ext>
                  </a:extLst>
                </a:gridCol>
                <a:gridCol w="658368">
                  <a:extLst>
                    <a:ext uri="{9D8B030D-6E8A-4147-A177-3AD203B41FA5}">
                      <a16:colId xmlns:a16="http://schemas.microsoft.com/office/drawing/2014/main" val="3180717521"/>
                    </a:ext>
                  </a:extLst>
                </a:gridCol>
                <a:gridCol w="658368">
                  <a:extLst>
                    <a:ext uri="{9D8B030D-6E8A-4147-A177-3AD203B41FA5}">
                      <a16:colId xmlns:a16="http://schemas.microsoft.com/office/drawing/2014/main" val="2778397350"/>
                    </a:ext>
                  </a:extLst>
                </a:gridCol>
                <a:gridCol w="658368">
                  <a:extLst>
                    <a:ext uri="{9D8B030D-6E8A-4147-A177-3AD203B41FA5}">
                      <a16:colId xmlns:a16="http://schemas.microsoft.com/office/drawing/2014/main" val="226754984"/>
                    </a:ext>
                  </a:extLst>
                </a:gridCol>
                <a:gridCol w="658368">
                  <a:extLst>
                    <a:ext uri="{9D8B030D-6E8A-4147-A177-3AD203B41FA5}">
                      <a16:colId xmlns:a16="http://schemas.microsoft.com/office/drawing/2014/main" val="1050478112"/>
                    </a:ext>
                  </a:extLst>
                </a:gridCol>
                <a:gridCol w="658368">
                  <a:extLst>
                    <a:ext uri="{9D8B030D-6E8A-4147-A177-3AD203B41FA5}">
                      <a16:colId xmlns:a16="http://schemas.microsoft.com/office/drawing/2014/main" val="538236588"/>
                    </a:ext>
                  </a:extLst>
                </a:gridCol>
                <a:gridCol w="658368">
                  <a:extLst>
                    <a:ext uri="{9D8B030D-6E8A-4147-A177-3AD203B41FA5}">
                      <a16:colId xmlns:a16="http://schemas.microsoft.com/office/drawing/2014/main" val="3641630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511231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- 2018-11-05 15:02:57 </a:t>
                      </a:r>
                      <a:r>
                        <a:rPr kumimoji="0" lang="en-US" sz="1000" b="0" i="0" u="none" strike="noStrike" kern="1200" cap="none" spc="0" normalizeH="0" baseline="0" noProof="0">
                          <a:ln>
                            <a:noFill/>
                          </a:ln>
                          <a:solidFill>
                            <a:prstClr val="black"/>
                          </a:solidFill>
                          <a:effectLst/>
                          <a:uLnTx/>
                          <a:uFillTx/>
                          <a:latin typeface="+mn-lt"/>
                          <a:ea typeface="+mn-ea"/>
                          <a:cs typeface="+mn-cs"/>
                        </a:rPr>
                        <a:t>
 Vielleicht wusstest Du es nicht: Auch Google Maps besitzt einen Dark Mode. Nutzt Du die Karten-App nachts, wird sie automatisch mit einem dunklen Theme ausgestattet. Jetzt kannst Du die Funktion auch manuell einschalten, sodass Du die App dauerhaft im Dark Mode nutzen kannst. Mehr dazu unter: www.vod.af/DarkMode oder über den Link in unserer Bio.⠀
#TheFutureIsExciting #Ready?⠀
.⠀
.⠀
⠀
#Vodafone #Smartphone #GoogleMaps #DarkMode #App #TippsUndTricks @sophisuals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12507</a:t>
                      </a:r>
                    </a:p>
                  </a:txBody>
                  <a:tcPr/>
                </a:tc>
                <a:extLst>
                  <a:ext uri="{0D108BD9-81ED-4DB2-BD59-A6C34878D82A}">
                    <a16:rowId xmlns:a16="http://schemas.microsoft.com/office/drawing/2014/main" val="718476022"/>
                  </a:ext>
                </a:extLst>
              </a:tr>
            </a:tbl>
          </a:graphicData>
        </a:graphic>
      </p:graphicFrame>
      <p:sp>
        <p:nvSpPr>
          <p:cNvPr id="4" name="Text Placeholder 3">
            <a:extLst>
              <a:ext uri="{FF2B5EF4-FFF2-40B4-BE49-F238E27FC236}">
                <a16:creationId xmlns:a16="http://schemas.microsoft.com/office/drawing/2014/main" id="{042964A0-B1B3-4CDE-9F64-BC8915FFE5B6}"/>
              </a:ext>
            </a:extLst>
          </p:cNvPr>
          <p:cNvSpPr>
            <a:spLocks noGrp="1"/>
          </p:cNvSpPr>
          <p:nvPr>
            <p:ph type="body" sz="quarter" idx="14"/>
          </p:nvPr>
        </p:nvSpPr>
        <p:spPr/>
        <p:txBody>
          <a:bodyPr/>
          <a:lstStyle/>
          <a:p>
            <a:r>
              <a:rPr lang="en-US"/>
              <a:t>12/01/2017 - 12/07/2018</a:t>
            </a:r>
          </a:p>
        </p:txBody>
      </p:sp>
    </p:spTree>
    <p:extLst>
      <p:ext uri="{BB962C8B-B14F-4D97-AF65-F5344CB8AC3E}">
        <p14:creationId xmlns:p14="http://schemas.microsoft.com/office/powerpoint/2010/main" val="306730619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2745</Words>
  <Application>Microsoft Office PowerPoint</Application>
  <PresentationFormat>On-screen Show (4:3)</PresentationFormat>
  <Paragraphs>1289</Paragraphs>
  <Slides>60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60</vt:i4>
      </vt:variant>
    </vt:vector>
  </HeadingPairs>
  <TitlesOfParts>
    <vt:vector size="63" baseType="lpstr">
      <vt:lpstr>Arial</vt:lpstr>
      <vt:lpstr>Calibri</vt:lpstr>
      <vt:lpstr>quintly_template</vt:lpstr>
      <vt:lpstr>IG Jahresanalyse</vt:lpstr>
      <vt:lpstr>Instagram Reach | vodafone_de</vt:lpstr>
      <vt:lpstr>Instagram Interaction Rate | vodafone_de</vt:lpstr>
      <vt:lpstr>Instagram Posts | vodafone_de</vt:lpstr>
      <vt:lpstr>Instagram Interaction Rate By Post Type | vodafone_de</vt:lpstr>
      <vt:lpstr>Instagram Posts Type Distribution Per Profile | vodafone_de</vt:lpstr>
      <vt:lpstr>Instagram Hashtag Detection | vodafone_de - 1 of 3</vt:lpstr>
      <vt:lpstr>Instagram Hashtag Detection | vodafone_de - 2 of 3</vt:lpstr>
      <vt:lpstr>Instagram Hashtag Detection | vodafone_de - 3 of 3</vt:lpstr>
      <vt:lpstr>Instagram Stories Key Metrics Table | vodafone_de</vt:lpstr>
      <vt:lpstr>Instagram Posts Table (1311) | vodafone_de - 1 of 25</vt:lpstr>
      <vt:lpstr>Instagram Posts Table (1311) | vodafone_de - 2 of 25</vt:lpstr>
      <vt:lpstr>Instagram Posts Table (1311) | vodafone_de - 3 of 25</vt:lpstr>
      <vt:lpstr>Instagram Posts Table (1311) | vodafone_de - 4 of 25</vt:lpstr>
      <vt:lpstr>Instagram Posts Table (1311) | vodafone_de - 5 of 25</vt:lpstr>
      <vt:lpstr>Instagram Posts Table (1311) | vodafone_de - 6 of 25</vt:lpstr>
      <vt:lpstr>Instagram Posts Table (1311) | vodafone_de - 7 of 25</vt:lpstr>
      <vt:lpstr>Instagram Posts Table (1311) | vodafone_de - 8 of 25</vt:lpstr>
      <vt:lpstr>Instagram Posts Table (1311) | vodafone_de - 9 of 25</vt:lpstr>
      <vt:lpstr>Instagram Posts Table (1311) | vodafone_de - 10 of 25</vt:lpstr>
      <vt:lpstr>Instagram Posts Table (1311) | vodafone_de - 11 of 25</vt:lpstr>
      <vt:lpstr>Instagram Posts Table (1311) | vodafone_de - 12 of 25</vt:lpstr>
      <vt:lpstr>Instagram Posts Table (1311) | vodafone_de - 13 of 25</vt:lpstr>
      <vt:lpstr>Instagram Posts Table (1311) | vodafone_de - 14 of 25</vt:lpstr>
      <vt:lpstr>Instagram Posts Table (1311) | vodafone_de - 15 of 25</vt:lpstr>
      <vt:lpstr>Instagram Posts Table (1311) | vodafone_de - 16 of 25</vt:lpstr>
      <vt:lpstr>Instagram Posts Table (1311) | vodafone_de - 17 of 25</vt:lpstr>
      <vt:lpstr>Instagram Posts Table (1311) | vodafone_de - 18 of 25</vt:lpstr>
      <vt:lpstr>Instagram Posts Table (1311) | vodafone_de - 19 of 25</vt:lpstr>
      <vt:lpstr>Instagram Posts Table (1311) | vodafone_de - 20 of 25</vt:lpstr>
      <vt:lpstr>Instagram Posts Table (1311) | vodafone_de - 21 of 25</vt:lpstr>
      <vt:lpstr>Instagram Posts Table (1311) | vodafone_de - 22 of 25</vt:lpstr>
      <vt:lpstr>Instagram Posts Table (1311) | vodafone_de - 23 of 25</vt:lpstr>
      <vt:lpstr>Instagram Posts Table (1311) | vodafone_de - 24 of 25</vt:lpstr>
      <vt:lpstr>Instagram Posts Table (1311) | vodafone_de - 25 of 25</vt:lpstr>
      <vt:lpstr>Instagram Posts Table | vodafone_de - 1 of 25</vt:lpstr>
      <vt:lpstr>Instagram Posts Table | vodafone_de - 2 of 25</vt:lpstr>
      <vt:lpstr>Instagram Posts Table | vodafone_de - 3 of 25</vt:lpstr>
      <vt:lpstr>Instagram Posts Table | vodafone_de - 4 of 25</vt:lpstr>
      <vt:lpstr>Instagram Posts Table | vodafone_de - 5 of 25</vt:lpstr>
      <vt:lpstr>Instagram Posts Table | vodafone_de - 6 of 25</vt:lpstr>
      <vt:lpstr>Instagram Posts Table | vodafone_de - 7 of 25</vt:lpstr>
      <vt:lpstr>Instagram Posts Table | vodafone_de - 8 of 25</vt:lpstr>
      <vt:lpstr>Instagram Posts Table | vodafone_de - 9 of 25</vt:lpstr>
      <vt:lpstr>Instagram Posts Table | vodafone_de - 10 of 25</vt:lpstr>
      <vt:lpstr>Instagram Posts Table | vodafone_de - 11 of 25</vt:lpstr>
      <vt:lpstr>Instagram Posts Table | vodafone_de - 12 of 25</vt:lpstr>
      <vt:lpstr>Instagram Posts Table | vodafone_de - 13 of 25</vt:lpstr>
      <vt:lpstr>Instagram Posts Table | vodafone_de - 14 of 25</vt:lpstr>
      <vt:lpstr>Instagram Posts Table | vodafone_de - 15 of 25</vt:lpstr>
      <vt:lpstr>Instagram Posts Table | vodafone_de - 16 of 25</vt:lpstr>
      <vt:lpstr>Instagram Posts Table | vodafone_de - 17 of 25</vt:lpstr>
      <vt:lpstr>Instagram Posts Table | vodafone_de - 18 of 25</vt:lpstr>
      <vt:lpstr>Instagram Posts Table | vodafone_de - 19 of 25</vt:lpstr>
      <vt:lpstr>Instagram Posts Table | vodafone_de - 20 of 25</vt:lpstr>
      <vt:lpstr>Instagram Posts Table | vodafone_de - 21 of 25</vt:lpstr>
      <vt:lpstr>Instagram Posts Table | vodafone_de - 22 of 25</vt:lpstr>
      <vt:lpstr>Instagram Posts Table | vodafone_de - 23 of 25</vt:lpstr>
      <vt:lpstr>Instagram Posts Table | vodafone_de - 24 of 25</vt:lpstr>
      <vt:lpstr>Instagram Posts Table | vodafone_de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 Jahresanalyse</dc:title>
  <dc:creator>Administrator</dc:creator>
  <cp:lastModifiedBy>Administrator</cp:lastModifiedBy>
  <cp:revision>1</cp:revision>
  <dcterms:created xsi:type="dcterms:W3CDTF">2018-12-07T15:20:04Z</dcterms:created>
  <dcterms:modified xsi:type="dcterms:W3CDTF">2018-12-07T15:21:37Z</dcterms:modified>
</cp:coreProperties>
</file>