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2" r:id="rId15"/>
    <p:sldId id="273" r:id="rId16"/>
    <p:sldId id="274" r:id="rId17"/>
    <p:sldId id="275"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8FFF-33BB-4BF5-9220-E3DA77E16CDF}"/>
              </a:ext>
            </a:extLst>
          </p:cNvPr>
          <p:cNvSpPr>
            <a:spLocks noGrp="1"/>
          </p:cNvSpPr>
          <p:nvPr>
            <p:ph type="ctrTitle"/>
          </p:nvPr>
        </p:nvSpPr>
        <p:spPr/>
        <p:txBody>
          <a:bodyPr/>
          <a:lstStyle/>
          <a:p>
            <a:r>
              <a:rPr lang="en-US"/>
              <a:t>Brand Monitoring</a:t>
            </a:r>
          </a:p>
        </p:txBody>
      </p:sp>
      <p:sp>
        <p:nvSpPr>
          <p:cNvPr id="3" name="Subtitle 2">
            <a:extLst>
              <a:ext uri="{FF2B5EF4-FFF2-40B4-BE49-F238E27FC236}">
                <a16:creationId xmlns:a16="http://schemas.microsoft.com/office/drawing/2014/main" id="{BA87C68F-9EA6-46F9-B0EC-62F232EE014A}"/>
              </a:ext>
            </a:extLst>
          </p:cNvPr>
          <p:cNvSpPr>
            <a:spLocks noGrp="1"/>
          </p:cNvSpPr>
          <p:nvPr>
            <p:ph type="subTitle" idx="1"/>
          </p:nvPr>
        </p:nvSpPr>
        <p:spPr/>
        <p:txBody>
          <a:bodyPr/>
          <a:lstStyle/>
          <a:p>
            <a:r>
              <a:rPr lang="en-US"/>
              <a:t>Convidera GmbH</a:t>
            </a:r>
          </a:p>
        </p:txBody>
      </p:sp>
    </p:spTree>
    <p:extLst>
      <p:ext uri="{BB962C8B-B14F-4D97-AF65-F5344CB8AC3E}">
        <p14:creationId xmlns:p14="http://schemas.microsoft.com/office/powerpoint/2010/main" val="3558285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7AAE2-1920-4FC5-9E29-46F59B75BAAD}"/>
              </a:ext>
            </a:extLst>
          </p:cNvPr>
          <p:cNvSpPr>
            <a:spLocks noGrp="1"/>
          </p:cNvSpPr>
          <p:nvPr>
            <p:ph type="title"/>
          </p:nvPr>
        </p:nvSpPr>
        <p:spPr/>
        <p:txBody>
          <a:bodyPr/>
          <a:lstStyle/>
          <a:p>
            <a:r>
              <a:rPr lang="en-US"/>
              <a:t>Facebook Own Posts Table  | Vodafone Brand DE Profile - 1 of 7</a:t>
            </a:r>
          </a:p>
        </p:txBody>
      </p:sp>
      <p:graphicFrame>
        <p:nvGraphicFramePr>
          <p:cNvPr id="5" name="Table Placeholder 4">
            <a:extLst>
              <a:ext uri="{FF2B5EF4-FFF2-40B4-BE49-F238E27FC236}">
                <a16:creationId xmlns:a16="http://schemas.microsoft.com/office/drawing/2014/main" id="{63488E7E-AC99-4BC4-A534-FB98353269AF}"/>
              </a:ext>
            </a:extLst>
          </p:cNvPr>
          <p:cNvGraphicFramePr>
            <a:graphicFrameLocks noGrp="1"/>
          </p:cNvGraphicFramePr>
          <p:nvPr>
            <p:ph type="tbl" sz="quarter" idx="13"/>
            <p:extLst>
              <p:ext uri="{D42A27DB-BD31-4B8C-83A1-F6EECF244321}">
                <p14:modId xmlns:p14="http://schemas.microsoft.com/office/powerpoint/2010/main" val="773803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154136625"/>
                    </a:ext>
                  </a:extLst>
                </a:gridCol>
                <a:gridCol w="370332">
                  <a:extLst>
                    <a:ext uri="{9D8B030D-6E8A-4147-A177-3AD203B41FA5}">
                      <a16:colId xmlns:a16="http://schemas.microsoft.com/office/drawing/2014/main" val="1121660281"/>
                    </a:ext>
                  </a:extLst>
                </a:gridCol>
                <a:gridCol w="370332">
                  <a:extLst>
                    <a:ext uri="{9D8B030D-6E8A-4147-A177-3AD203B41FA5}">
                      <a16:colId xmlns:a16="http://schemas.microsoft.com/office/drawing/2014/main" val="2351781430"/>
                    </a:ext>
                  </a:extLst>
                </a:gridCol>
                <a:gridCol w="370332">
                  <a:extLst>
                    <a:ext uri="{9D8B030D-6E8A-4147-A177-3AD203B41FA5}">
                      <a16:colId xmlns:a16="http://schemas.microsoft.com/office/drawing/2014/main" val="2305182116"/>
                    </a:ext>
                  </a:extLst>
                </a:gridCol>
                <a:gridCol w="329184">
                  <a:extLst>
                    <a:ext uri="{9D8B030D-6E8A-4147-A177-3AD203B41FA5}">
                      <a16:colId xmlns:a16="http://schemas.microsoft.com/office/drawing/2014/main" val="3705113057"/>
                    </a:ext>
                  </a:extLst>
                </a:gridCol>
                <a:gridCol w="329184">
                  <a:extLst>
                    <a:ext uri="{9D8B030D-6E8A-4147-A177-3AD203B41FA5}">
                      <a16:colId xmlns:a16="http://schemas.microsoft.com/office/drawing/2014/main" val="2593895902"/>
                    </a:ext>
                  </a:extLst>
                </a:gridCol>
                <a:gridCol w="329184">
                  <a:extLst>
                    <a:ext uri="{9D8B030D-6E8A-4147-A177-3AD203B41FA5}">
                      <a16:colId xmlns:a16="http://schemas.microsoft.com/office/drawing/2014/main" val="4223986664"/>
                    </a:ext>
                  </a:extLst>
                </a:gridCol>
                <a:gridCol w="329184">
                  <a:extLst>
                    <a:ext uri="{9D8B030D-6E8A-4147-A177-3AD203B41FA5}">
                      <a16:colId xmlns:a16="http://schemas.microsoft.com/office/drawing/2014/main" val="2973501616"/>
                    </a:ext>
                  </a:extLst>
                </a:gridCol>
                <a:gridCol w="329184">
                  <a:extLst>
                    <a:ext uri="{9D8B030D-6E8A-4147-A177-3AD203B41FA5}">
                      <a16:colId xmlns:a16="http://schemas.microsoft.com/office/drawing/2014/main" val="486940221"/>
                    </a:ext>
                  </a:extLst>
                </a:gridCol>
                <a:gridCol w="329184">
                  <a:extLst>
                    <a:ext uri="{9D8B030D-6E8A-4147-A177-3AD203B41FA5}">
                      <a16:colId xmlns:a16="http://schemas.microsoft.com/office/drawing/2014/main" val="3496086380"/>
                    </a:ext>
                  </a:extLst>
                </a:gridCol>
                <a:gridCol w="329184">
                  <a:extLst>
                    <a:ext uri="{9D8B030D-6E8A-4147-A177-3AD203B41FA5}">
                      <a16:colId xmlns:a16="http://schemas.microsoft.com/office/drawing/2014/main" val="1081293788"/>
                    </a:ext>
                  </a:extLst>
                </a:gridCol>
                <a:gridCol w="329184">
                  <a:extLst>
                    <a:ext uri="{9D8B030D-6E8A-4147-A177-3AD203B41FA5}">
                      <a16:colId xmlns:a16="http://schemas.microsoft.com/office/drawing/2014/main" val="1830661158"/>
                    </a:ext>
                  </a:extLst>
                </a:gridCol>
                <a:gridCol w="370332">
                  <a:extLst>
                    <a:ext uri="{9D8B030D-6E8A-4147-A177-3AD203B41FA5}">
                      <a16:colId xmlns:a16="http://schemas.microsoft.com/office/drawing/2014/main" val="3977124230"/>
                    </a:ext>
                  </a:extLst>
                </a:gridCol>
                <a:gridCol w="370332">
                  <a:extLst>
                    <a:ext uri="{9D8B030D-6E8A-4147-A177-3AD203B41FA5}">
                      <a16:colId xmlns:a16="http://schemas.microsoft.com/office/drawing/2014/main" val="1038125659"/>
                    </a:ext>
                  </a:extLst>
                </a:gridCol>
                <a:gridCol w="329184">
                  <a:extLst>
                    <a:ext uri="{9D8B030D-6E8A-4147-A177-3AD203B41FA5}">
                      <a16:colId xmlns:a16="http://schemas.microsoft.com/office/drawing/2014/main" val="2629966359"/>
                    </a:ext>
                  </a:extLst>
                </a:gridCol>
                <a:gridCol w="329184">
                  <a:extLst>
                    <a:ext uri="{9D8B030D-6E8A-4147-A177-3AD203B41FA5}">
                      <a16:colId xmlns:a16="http://schemas.microsoft.com/office/drawing/2014/main" val="3688239905"/>
                    </a:ext>
                  </a:extLst>
                </a:gridCol>
                <a:gridCol w="370332">
                  <a:extLst>
                    <a:ext uri="{9D8B030D-6E8A-4147-A177-3AD203B41FA5}">
                      <a16:colId xmlns:a16="http://schemas.microsoft.com/office/drawing/2014/main" val="1444584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483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- 2018-11-18 08:15:00 </a:t>
                      </a:r>
                      <a:r>
                        <a:rPr kumimoji="0" lang="de-DE" sz="1000" b="0" i="0" u="none" strike="noStrike" kern="1200" cap="none" spc="0" normalizeH="0" baseline="0" noProof="0">
                          <a:ln>
                            <a:noFill/>
                          </a:ln>
                          <a:solidFill>
                            <a:prstClr val="black"/>
                          </a:solidFill>
                          <a:effectLst/>
                          <a:uLnTx/>
                          <a:uFillTx/>
                          <a:latin typeface="+mn-lt"/>
                          <a:ea typeface="+mn-ea"/>
                          <a:cs typeface="+mn-cs"/>
                        </a:rPr>
                        <a:t> 
 Das war die Bits &amp; Pretzels 2018, das Gründer-Festival zum Oktoberfest in München. Erlebe mit uns die Highlights aus 100 Speakern, 50 Pitches und vier Start-up-Finalisten.
Zusammengefasst kannst Du hier nochmal alles zur Bits 18 nachlesen: vod.af/bestofbits18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1544082"/>
                  </a:ext>
                </a:extLst>
              </a:tr>
            </a:tbl>
          </a:graphicData>
        </a:graphic>
      </p:graphicFrame>
      <p:sp>
        <p:nvSpPr>
          <p:cNvPr id="4" name="Text Placeholder 3">
            <a:extLst>
              <a:ext uri="{FF2B5EF4-FFF2-40B4-BE49-F238E27FC236}">
                <a16:creationId xmlns:a16="http://schemas.microsoft.com/office/drawing/2014/main" id="{680B5C3C-43A3-4FF8-B483-DFF111EE801A}"/>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2906427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166EE-3E6A-4803-8FA1-10195E878A22}"/>
              </a:ext>
            </a:extLst>
          </p:cNvPr>
          <p:cNvSpPr>
            <a:spLocks noGrp="1"/>
          </p:cNvSpPr>
          <p:nvPr>
            <p:ph type="title"/>
          </p:nvPr>
        </p:nvSpPr>
        <p:spPr/>
        <p:txBody>
          <a:bodyPr/>
          <a:lstStyle/>
          <a:p>
            <a:r>
              <a:rPr lang="en-US"/>
              <a:t>Facebook Own Posts Table  | Vodafone Brand DE Profile - 2 of 7</a:t>
            </a:r>
          </a:p>
        </p:txBody>
      </p:sp>
      <p:graphicFrame>
        <p:nvGraphicFramePr>
          <p:cNvPr id="5" name="Table Placeholder 4">
            <a:extLst>
              <a:ext uri="{FF2B5EF4-FFF2-40B4-BE49-F238E27FC236}">
                <a16:creationId xmlns:a16="http://schemas.microsoft.com/office/drawing/2014/main" id="{7576FE29-805C-4EB9-A1CB-7CED6EEA6FA9}"/>
              </a:ext>
            </a:extLst>
          </p:cNvPr>
          <p:cNvGraphicFramePr>
            <a:graphicFrameLocks noGrp="1"/>
          </p:cNvGraphicFramePr>
          <p:nvPr>
            <p:ph type="tbl" sz="quarter" idx="13"/>
            <p:extLst>
              <p:ext uri="{D42A27DB-BD31-4B8C-83A1-F6EECF244321}">
                <p14:modId xmlns:p14="http://schemas.microsoft.com/office/powerpoint/2010/main" val="3448871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65737134"/>
                    </a:ext>
                  </a:extLst>
                </a:gridCol>
                <a:gridCol w="370332">
                  <a:extLst>
                    <a:ext uri="{9D8B030D-6E8A-4147-A177-3AD203B41FA5}">
                      <a16:colId xmlns:a16="http://schemas.microsoft.com/office/drawing/2014/main" val="4176523495"/>
                    </a:ext>
                  </a:extLst>
                </a:gridCol>
                <a:gridCol w="370332">
                  <a:extLst>
                    <a:ext uri="{9D8B030D-6E8A-4147-A177-3AD203B41FA5}">
                      <a16:colId xmlns:a16="http://schemas.microsoft.com/office/drawing/2014/main" val="220325703"/>
                    </a:ext>
                  </a:extLst>
                </a:gridCol>
                <a:gridCol w="370332">
                  <a:extLst>
                    <a:ext uri="{9D8B030D-6E8A-4147-A177-3AD203B41FA5}">
                      <a16:colId xmlns:a16="http://schemas.microsoft.com/office/drawing/2014/main" val="3973664306"/>
                    </a:ext>
                  </a:extLst>
                </a:gridCol>
                <a:gridCol w="329184">
                  <a:extLst>
                    <a:ext uri="{9D8B030D-6E8A-4147-A177-3AD203B41FA5}">
                      <a16:colId xmlns:a16="http://schemas.microsoft.com/office/drawing/2014/main" val="372204308"/>
                    </a:ext>
                  </a:extLst>
                </a:gridCol>
                <a:gridCol w="329184">
                  <a:extLst>
                    <a:ext uri="{9D8B030D-6E8A-4147-A177-3AD203B41FA5}">
                      <a16:colId xmlns:a16="http://schemas.microsoft.com/office/drawing/2014/main" val="1036805677"/>
                    </a:ext>
                  </a:extLst>
                </a:gridCol>
                <a:gridCol w="329184">
                  <a:extLst>
                    <a:ext uri="{9D8B030D-6E8A-4147-A177-3AD203B41FA5}">
                      <a16:colId xmlns:a16="http://schemas.microsoft.com/office/drawing/2014/main" val="3475002601"/>
                    </a:ext>
                  </a:extLst>
                </a:gridCol>
                <a:gridCol w="329184">
                  <a:extLst>
                    <a:ext uri="{9D8B030D-6E8A-4147-A177-3AD203B41FA5}">
                      <a16:colId xmlns:a16="http://schemas.microsoft.com/office/drawing/2014/main" val="1639313747"/>
                    </a:ext>
                  </a:extLst>
                </a:gridCol>
                <a:gridCol w="329184">
                  <a:extLst>
                    <a:ext uri="{9D8B030D-6E8A-4147-A177-3AD203B41FA5}">
                      <a16:colId xmlns:a16="http://schemas.microsoft.com/office/drawing/2014/main" val="3840545415"/>
                    </a:ext>
                  </a:extLst>
                </a:gridCol>
                <a:gridCol w="329184">
                  <a:extLst>
                    <a:ext uri="{9D8B030D-6E8A-4147-A177-3AD203B41FA5}">
                      <a16:colId xmlns:a16="http://schemas.microsoft.com/office/drawing/2014/main" val="4078921122"/>
                    </a:ext>
                  </a:extLst>
                </a:gridCol>
                <a:gridCol w="329184">
                  <a:extLst>
                    <a:ext uri="{9D8B030D-6E8A-4147-A177-3AD203B41FA5}">
                      <a16:colId xmlns:a16="http://schemas.microsoft.com/office/drawing/2014/main" val="3843667879"/>
                    </a:ext>
                  </a:extLst>
                </a:gridCol>
                <a:gridCol w="329184">
                  <a:extLst>
                    <a:ext uri="{9D8B030D-6E8A-4147-A177-3AD203B41FA5}">
                      <a16:colId xmlns:a16="http://schemas.microsoft.com/office/drawing/2014/main" val="176405801"/>
                    </a:ext>
                  </a:extLst>
                </a:gridCol>
                <a:gridCol w="370332">
                  <a:extLst>
                    <a:ext uri="{9D8B030D-6E8A-4147-A177-3AD203B41FA5}">
                      <a16:colId xmlns:a16="http://schemas.microsoft.com/office/drawing/2014/main" val="3251484682"/>
                    </a:ext>
                  </a:extLst>
                </a:gridCol>
                <a:gridCol w="370332">
                  <a:extLst>
                    <a:ext uri="{9D8B030D-6E8A-4147-A177-3AD203B41FA5}">
                      <a16:colId xmlns:a16="http://schemas.microsoft.com/office/drawing/2014/main" val="531186659"/>
                    </a:ext>
                  </a:extLst>
                </a:gridCol>
                <a:gridCol w="329184">
                  <a:extLst>
                    <a:ext uri="{9D8B030D-6E8A-4147-A177-3AD203B41FA5}">
                      <a16:colId xmlns:a16="http://schemas.microsoft.com/office/drawing/2014/main" val="1068061097"/>
                    </a:ext>
                  </a:extLst>
                </a:gridCol>
                <a:gridCol w="329184">
                  <a:extLst>
                    <a:ext uri="{9D8B030D-6E8A-4147-A177-3AD203B41FA5}">
                      <a16:colId xmlns:a16="http://schemas.microsoft.com/office/drawing/2014/main" val="2619034860"/>
                    </a:ext>
                  </a:extLst>
                </a:gridCol>
                <a:gridCol w="370332">
                  <a:extLst>
                    <a:ext uri="{9D8B030D-6E8A-4147-A177-3AD203B41FA5}">
                      <a16:colId xmlns:a16="http://schemas.microsoft.com/office/drawing/2014/main" val="56350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260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- 2018-11-17 11:00:03 </a:t>
                      </a:r>
                      <a:r>
                        <a:rPr kumimoji="0" lang="de-DE" sz="1000" b="0" i="0" u="none" strike="noStrike" kern="1200" cap="none" spc="0" normalizeH="0" baseline="0" noProof="0">
                          <a:ln>
                            <a:noFill/>
                          </a:ln>
                          <a:solidFill>
                            <a:prstClr val="black"/>
                          </a:solidFill>
                          <a:effectLst/>
                          <a:uLnTx/>
                          <a:uFillTx/>
                          <a:latin typeface="+mn-lt"/>
                          <a:ea typeface="+mn-ea"/>
                          <a:cs typeface="+mn-cs"/>
                        </a:rPr>
                        <a:t> 
 Du bist Photoshop-Profi, Graffiti-Künstler oder leidenschaftlicher Ästhetik-Fan? 
Dann mach mit bei unserem PIMP YOUR PALM-Contest! 
Schick uns einfach bis zum 29.November Deinen Design-Vorschlag für einen Palm-Skin zu und gewinne mit etwas Glück eins der ersten Palm-Smartphones mit Deinem persönlichen Skin. Die Teilnahmebedingungen findest Du hier: vod.af/PimpYourPalmTeilnahmebedingungen
Wie unser Design-Wettbewerb funktioniert, liest Du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2781795"/>
                  </a:ext>
                </a:extLst>
              </a:tr>
            </a:tbl>
          </a:graphicData>
        </a:graphic>
      </p:graphicFrame>
      <p:sp>
        <p:nvSpPr>
          <p:cNvPr id="4" name="Text Placeholder 3">
            <a:extLst>
              <a:ext uri="{FF2B5EF4-FFF2-40B4-BE49-F238E27FC236}">
                <a16:creationId xmlns:a16="http://schemas.microsoft.com/office/drawing/2014/main" id="{FD9BF96E-1CFE-440E-BA0B-5BFA68BB6206}"/>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789822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303D-E290-48B8-9AA0-4CF435E42FBC}"/>
              </a:ext>
            </a:extLst>
          </p:cNvPr>
          <p:cNvSpPr>
            <a:spLocks noGrp="1"/>
          </p:cNvSpPr>
          <p:nvPr>
            <p:ph type="title"/>
          </p:nvPr>
        </p:nvSpPr>
        <p:spPr/>
        <p:txBody>
          <a:bodyPr/>
          <a:lstStyle/>
          <a:p>
            <a:r>
              <a:rPr lang="en-US"/>
              <a:t>Facebook Own Posts Table  | Vodafone Brand DE Profile - 3 of 7</a:t>
            </a:r>
          </a:p>
        </p:txBody>
      </p:sp>
      <p:graphicFrame>
        <p:nvGraphicFramePr>
          <p:cNvPr id="5" name="Table Placeholder 4">
            <a:extLst>
              <a:ext uri="{FF2B5EF4-FFF2-40B4-BE49-F238E27FC236}">
                <a16:creationId xmlns:a16="http://schemas.microsoft.com/office/drawing/2014/main" id="{00963B88-958B-4731-8E86-EC3852FCD579}"/>
              </a:ext>
            </a:extLst>
          </p:cNvPr>
          <p:cNvGraphicFramePr>
            <a:graphicFrameLocks noGrp="1"/>
          </p:cNvGraphicFramePr>
          <p:nvPr>
            <p:ph type="tbl" sz="quarter" idx="13"/>
            <p:extLst>
              <p:ext uri="{D42A27DB-BD31-4B8C-83A1-F6EECF244321}">
                <p14:modId xmlns:p14="http://schemas.microsoft.com/office/powerpoint/2010/main" val="241523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9479296"/>
                    </a:ext>
                  </a:extLst>
                </a:gridCol>
                <a:gridCol w="370332">
                  <a:extLst>
                    <a:ext uri="{9D8B030D-6E8A-4147-A177-3AD203B41FA5}">
                      <a16:colId xmlns:a16="http://schemas.microsoft.com/office/drawing/2014/main" val="498996558"/>
                    </a:ext>
                  </a:extLst>
                </a:gridCol>
                <a:gridCol w="370332">
                  <a:extLst>
                    <a:ext uri="{9D8B030D-6E8A-4147-A177-3AD203B41FA5}">
                      <a16:colId xmlns:a16="http://schemas.microsoft.com/office/drawing/2014/main" val="3655935714"/>
                    </a:ext>
                  </a:extLst>
                </a:gridCol>
                <a:gridCol w="370332">
                  <a:extLst>
                    <a:ext uri="{9D8B030D-6E8A-4147-A177-3AD203B41FA5}">
                      <a16:colId xmlns:a16="http://schemas.microsoft.com/office/drawing/2014/main" val="761136972"/>
                    </a:ext>
                  </a:extLst>
                </a:gridCol>
                <a:gridCol w="329184">
                  <a:extLst>
                    <a:ext uri="{9D8B030D-6E8A-4147-A177-3AD203B41FA5}">
                      <a16:colId xmlns:a16="http://schemas.microsoft.com/office/drawing/2014/main" val="3746395416"/>
                    </a:ext>
                  </a:extLst>
                </a:gridCol>
                <a:gridCol w="329184">
                  <a:extLst>
                    <a:ext uri="{9D8B030D-6E8A-4147-A177-3AD203B41FA5}">
                      <a16:colId xmlns:a16="http://schemas.microsoft.com/office/drawing/2014/main" val="1820751787"/>
                    </a:ext>
                  </a:extLst>
                </a:gridCol>
                <a:gridCol w="329184">
                  <a:extLst>
                    <a:ext uri="{9D8B030D-6E8A-4147-A177-3AD203B41FA5}">
                      <a16:colId xmlns:a16="http://schemas.microsoft.com/office/drawing/2014/main" val="1468936127"/>
                    </a:ext>
                  </a:extLst>
                </a:gridCol>
                <a:gridCol w="329184">
                  <a:extLst>
                    <a:ext uri="{9D8B030D-6E8A-4147-A177-3AD203B41FA5}">
                      <a16:colId xmlns:a16="http://schemas.microsoft.com/office/drawing/2014/main" val="3556085886"/>
                    </a:ext>
                  </a:extLst>
                </a:gridCol>
                <a:gridCol w="329184">
                  <a:extLst>
                    <a:ext uri="{9D8B030D-6E8A-4147-A177-3AD203B41FA5}">
                      <a16:colId xmlns:a16="http://schemas.microsoft.com/office/drawing/2014/main" val="720301233"/>
                    </a:ext>
                  </a:extLst>
                </a:gridCol>
                <a:gridCol w="329184">
                  <a:extLst>
                    <a:ext uri="{9D8B030D-6E8A-4147-A177-3AD203B41FA5}">
                      <a16:colId xmlns:a16="http://schemas.microsoft.com/office/drawing/2014/main" val="3203540226"/>
                    </a:ext>
                  </a:extLst>
                </a:gridCol>
                <a:gridCol w="329184">
                  <a:extLst>
                    <a:ext uri="{9D8B030D-6E8A-4147-A177-3AD203B41FA5}">
                      <a16:colId xmlns:a16="http://schemas.microsoft.com/office/drawing/2014/main" val="4191637972"/>
                    </a:ext>
                  </a:extLst>
                </a:gridCol>
                <a:gridCol w="329184">
                  <a:extLst>
                    <a:ext uri="{9D8B030D-6E8A-4147-A177-3AD203B41FA5}">
                      <a16:colId xmlns:a16="http://schemas.microsoft.com/office/drawing/2014/main" val="1953685536"/>
                    </a:ext>
                  </a:extLst>
                </a:gridCol>
                <a:gridCol w="370332">
                  <a:extLst>
                    <a:ext uri="{9D8B030D-6E8A-4147-A177-3AD203B41FA5}">
                      <a16:colId xmlns:a16="http://schemas.microsoft.com/office/drawing/2014/main" val="3708855475"/>
                    </a:ext>
                  </a:extLst>
                </a:gridCol>
                <a:gridCol w="370332">
                  <a:extLst>
                    <a:ext uri="{9D8B030D-6E8A-4147-A177-3AD203B41FA5}">
                      <a16:colId xmlns:a16="http://schemas.microsoft.com/office/drawing/2014/main" val="3745959472"/>
                    </a:ext>
                  </a:extLst>
                </a:gridCol>
                <a:gridCol w="329184">
                  <a:extLst>
                    <a:ext uri="{9D8B030D-6E8A-4147-A177-3AD203B41FA5}">
                      <a16:colId xmlns:a16="http://schemas.microsoft.com/office/drawing/2014/main" val="336085328"/>
                    </a:ext>
                  </a:extLst>
                </a:gridCol>
                <a:gridCol w="329184">
                  <a:extLst>
                    <a:ext uri="{9D8B030D-6E8A-4147-A177-3AD203B41FA5}">
                      <a16:colId xmlns:a16="http://schemas.microsoft.com/office/drawing/2014/main" val="993557378"/>
                    </a:ext>
                  </a:extLst>
                </a:gridCol>
                <a:gridCol w="370332">
                  <a:extLst>
                    <a:ext uri="{9D8B030D-6E8A-4147-A177-3AD203B41FA5}">
                      <a16:colId xmlns:a16="http://schemas.microsoft.com/office/drawing/2014/main" val="3227967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170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- 2018-11-17 09:00:04 </a:t>
                      </a:r>
                      <a:r>
                        <a:rPr kumimoji="0" lang="de-DE" sz="1000" b="0" i="0" u="none" strike="noStrike" kern="1200" cap="none" spc="0" normalizeH="0" baseline="0" noProof="0">
                          <a:ln>
                            <a:noFill/>
                          </a:ln>
                          <a:solidFill>
                            <a:prstClr val="black"/>
                          </a:solidFill>
                          <a:effectLst/>
                          <a:uLnTx/>
                          <a:uFillTx/>
                          <a:latin typeface="+mn-lt"/>
                          <a:ea typeface="+mn-ea"/>
                          <a:cs typeface="+mn-cs"/>
                        </a:rPr>
                        <a:t> 
 „OK Google: Wann kommt eigentlich mein neues Handy an?“ Diese und andere Fragen kannst Du jetzt ganz bequem mit der neuen Vodafone Google Assistant-App klären. Probier es doch mal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242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- 2018-11-16 12:30:02 </a:t>
                      </a:r>
                      <a:r>
                        <a:rPr kumimoji="0" lang="de-DE" sz="1000" b="0" i="0" u="none" strike="noStrike" kern="1200" cap="none" spc="0" normalizeH="0" baseline="0" noProof="0">
                          <a:ln>
                            <a:noFill/>
                          </a:ln>
                          <a:solidFill>
                            <a:prstClr val="black"/>
                          </a:solidFill>
                          <a:effectLst/>
                          <a:uLnTx/>
                          <a:uFillTx/>
                          <a:latin typeface="+mn-lt"/>
                          <a:ea typeface="+mn-ea"/>
                          <a:cs typeface="+mn-cs"/>
                        </a:rPr>
                        <a:t> 
 Wir verbinden eine halbe Milliarde Menschen in 71 Ländern – nicht nur am Tag der Toleranz, sondern 365 Tage im Jahr.
Auch täglich im Unternehmen leben wir Diversität. Erfahre mehr dazu hier: vod.af/TagDerToleranz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1005030"/>
                  </a:ext>
                </a:extLst>
              </a:tr>
            </a:tbl>
          </a:graphicData>
        </a:graphic>
      </p:graphicFrame>
      <p:sp>
        <p:nvSpPr>
          <p:cNvPr id="4" name="Text Placeholder 3">
            <a:extLst>
              <a:ext uri="{FF2B5EF4-FFF2-40B4-BE49-F238E27FC236}">
                <a16:creationId xmlns:a16="http://schemas.microsoft.com/office/drawing/2014/main" id="{A5C5CD7D-F3B3-459A-9BA5-FEC6568B9902}"/>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516668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7A54-A533-42D9-8E9E-79015484EFB5}"/>
              </a:ext>
            </a:extLst>
          </p:cNvPr>
          <p:cNvSpPr>
            <a:spLocks noGrp="1"/>
          </p:cNvSpPr>
          <p:nvPr>
            <p:ph type="title"/>
          </p:nvPr>
        </p:nvSpPr>
        <p:spPr/>
        <p:txBody>
          <a:bodyPr/>
          <a:lstStyle/>
          <a:p>
            <a:r>
              <a:rPr lang="en-US"/>
              <a:t>Facebook Own Posts Table  | Vodafone Brand DE Profile - 4 of 7</a:t>
            </a:r>
          </a:p>
        </p:txBody>
      </p:sp>
      <p:graphicFrame>
        <p:nvGraphicFramePr>
          <p:cNvPr id="5" name="Table Placeholder 4">
            <a:extLst>
              <a:ext uri="{FF2B5EF4-FFF2-40B4-BE49-F238E27FC236}">
                <a16:creationId xmlns:a16="http://schemas.microsoft.com/office/drawing/2014/main" id="{B3B5FFBD-8510-4916-9CBC-EC15AC266700}"/>
              </a:ext>
            </a:extLst>
          </p:cNvPr>
          <p:cNvGraphicFramePr>
            <a:graphicFrameLocks noGrp="1"/>
          </p:cNvGraphicFramePr>
          <p:nvPr>
            <p:ph type="tbl" sz="quarter" idx="13"/>
            <p:extLst>
              <p:ext uri="{D42A27DB-BD31-4B8C-83A1-F6EECF244321}">
                <p14:modId xmlns:p14="http://schemas.microsoft.com/office/powerpoint/2010/main" val="2057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19585560"/>
                    </a:ext>
                  </a:extLst>
                </a:gridCol>
                <a:gridCol w="370332">
                  <a:extLst>
                    <a:ext uri="{9D8B030D-6E8A-4147-A177-3AD203B41FA5}">
                      <a16:colId xmlns:a16="http://schemas.microsoft.com/office/drawing/2014/main" val="2400997092"/>
                    </a:ext>
                  </a:extLst>
                </a:gridCol>
                <a:gridCol w="370332">
                  <a:extLst>
                    <a:ext uri="{9D8B030D-6E8A-4147-A177-3AD203B41FA5}">
                      <a16:colId xmlns:a16="http://schemas.microsoft.com/office/drawing/2014/main" val="327229181"/>
                    </a:ext>
                  </a:extLst>
                </a:gridCol>
                <a:gridCol w="370332">
                  <a:extLst>
                    <a:ext uri="{9D8B030D-6E8A-4147-A177-3AD203B41FA5}">
                      <a16:colId xmlns:a16="http://schemas.microsoft.com/office/drawing/2014/main" val="377832951"/>
                    </a:ext>
                  </a:extLst>
                </a:gridCol>
                <a:gridCol w="329184">
                  <a:extLst>
                    <a:ext uri="{9D8B030D-6E8A-4147-A177-3AD203B41FA5}">
                      <a16:colId xmlns:a16="http://schemas.microsoft.com/office/drawing/2014/main" val="1345010409"/>
                    </a:ext>
                  </a:extLst>
                </a:gridCol>
                <a:gridCol w="329184">
                  <a:extLst>
                    <a:ext uri="{9D8B030D-6E8A-4147-A177-3AD203B41FA5}">
                      <a16:colId xmlns:a16="http://schemas.microsoft.com/office/drawing/2014/main" val="1057787200"/>
                    </a:ext>
                  </a:extLst>
                </a:gridCol>
                <a:gridCol w="329184">
                  <a:extLst>
                    <a:ext uri="{9D8B030D-6E8A-4147-A177-3AD203B41FA5}">
                      <a16:colId xmlns:a16="http://schemas.microsoft.com/office/drawing/2014/main" val="1581784512"/>
                    </a:ext>
                  </a:extLst>
                </a:gridCol>
                <a:gridCol w="329184">
                  <a:extLst>
                    <a:ext uri="{9D8B030D-6E8A-4147-A177-3AD203B41FA5}">
                      <a16:colId xmlns:a16="http://schemas.microsoft.com/office/drawing/2014/main" val="399087792"/>
                    </a:ext>
                  </a:extLst>
                </a:gridCol>
                <a:gridCol w="329184">
                  <a:extLst>
                    <a:ext uri="{9D8B030D-6E8A-4147-A177-3AD203B41FA5}">
                      <a16:colId xmlns:a16="http://schemas.microsoft.com/office/drawing/2014/main" val="3565501263"/>
                    </a:ext>
                  </a:extLst>
                </a:gridCol>
                <a:gridCol w="329184">
                  <a:extLst>
                    <a:ext uri="{9D8B030D-6E8A-4147-A177-3AD203B41FA5}">
                      <a16:colId xmlns:a16="http://schemas.microsoft.com/office/drawing/2014/main" val="1697638839"/>
                    </a:ext>
                  </a:extLst>
                </a:gridCol>
                <a:gridCol w="329184">
                  <a:extLst>
                    <a:ext uri="{9D8B030D-6E8A-4147-A177-3AD203B41FA5}">
                      <a16:colId xmlns:a16="http://schemas.microsoft.com/office/drawing/2014/main" val="4112137726"/>
                    </a:ext>
                  </a:extLst>
                </a:gridCol>
                <a:gridCol w="329184">
                  <a:extLst>
                    <a:ext uri="{9D8B030D-6E8A-4147-A177-3AD203B41FA5}">
                      <a16:colId xmlns:a16="http://schemas.microsoft.com/office/drawing/2014/main" val="800575387"/>
                    </a:ext>
                  </a:extLst>
                </a:gridCol>
                <a:gridCol w="370332">
                  <a:extLst>
                    <a:ext uri="{9D8B030D-6E8A-4147-A177-3AD203B41FA5}">
                      <a16:colId xmlns:a16="http://schemas.microsoft.com/office/drawing/2014/main" val="2708532261"/>
                    </a:ext>
                  </a:extLst>
                </a:gridCol>
                <a:gridCol w="370332">
                  <a:extLst>
                    <a:ext uri="{9D8B030D-6E8A-4147-A177-3AD203B41FA5}">
                      <a16:colId xmlns:a16="http://schemas.microsoft.com/office/drawing/2014/main" val="2755309150"/>
                    </a:ext>
                  </a:extLst>
                </a:gridCol>
                <a:gridCol w="329184">
                  <a:extLst>
                    <a:ext uri="{9D8B030D-6E8A-4147-A177-3AD203B41FA5}">
                      <a16:colId xmlns:a16="http://schemas.microsoft.com/office/drawing/2014/main" val="2048275322"/>
                    </a:ext>
                  </a:extLst>
                </a:gridCol>
                <a:gridCol w="329184">
                  <a:extLst>
                    <a:ext uri="{9D8B030D-6E8A-4147-A177-3AD203B41FA5}">
                      <a16:colId xmlns:a16="http://schemas.microsoft.com/office/drawing/2014/main" val="3848034857"/>
                    </a:ext>
                  </a:extLst>
                </a:gridCol>
                <a:gridCol w="370332">
                  <a:extLst>
                    <a:ext uri="{9D8B030D-6E8A-4147-A177-3AD203B41FA5}">
                      <a16:colId xmlns:a16="http://schemas.microsoft.com/office/drawing/2014/main" val="3176838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68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- 2018-11-16 10:06:49 </a:t>
                      </a:r>
                      <a:r>
                        <a:rPr kumimoji="0" lang="de-DE" sz="1000" b="0" i="0" u="none" strike="noStrike" kern="1200" cap="none" spc="0" normalizeH="0" baseline="0" noProof="0">
                          <a:ln>
                            <a:noFill/>
                          </a:ln>
                          <a:solidFill>
                            <a:prstClr val="black"/>
                          </a:solidFill>
                          <a:effectLst/>
                          <a:uLnTx/>
                          <a:uFillTx/>
                          <a:latin typeface="+mn-lt"/>
                          <a:ea typeface="+mn-ea"/>
                          <a:cs typeface="+mn-cs"/>
                        </a:rPr>
                        <a:t> 
 Was meinst Du, wie würde wohl ein Date zwischen intelligenten Autos ablaufen? #FutureFriday
Bald könnten Autos jedenfalls zu so einigen smarten Dingen im Stande sein. Erfahre mehr über die Mobilität der Zukunft: vod.af/DatingCars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621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- 2018-11-16 08:59:18 </a:t>
                      </a:r>
                      <a:r>
                        <a:rPr kumimoji="0" lang="de-DE" sz="1000" b="0" i="0" u="none" strike="noStrike" kern="1200" cap="none" spc="0" normalizeH="0" baseline="0" noProof="0">
                          <a:ln>
                            <a:noFill/>
                          </a:ln>
                          <a:solidFill>
                            <a:prstClr val="black"/>
                          </a:solidFill>
                          <a:effectLst/>
                          <a:uLnTx/>
                          <a:uFillTx/>
                          <a:latin typeface="+mn-lt"/>
                          <a:ea typeface="+mn-ea"/>
                          <a:cs typeface="+mn-cs"/>
                        </a:rPr>
                        <a:t> 
 Nach dem Mittagessen grummelt Dein Bauch bedrohlich? Lebensmittelvergiftungen können unangenehm und gefährlich sein. In unserer Reihe #Connecting4Good liest Du heute, wie Dein Smartphone Dir bald dabei helfen könnte, Lebensmittelvergiftungen vorzubeugen: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7204550"/>
                  </a:ext>
                </a:extLst>
              </a:tr>
            </a:tbl>
          </a:graphicData>
        </a:graphic>
      </p:graphicFrame>
      <p:sp>
        <p:nvSpPr>
          <p:cNvPr id="4" name="Text Placeholder 3">
            <a:extLst>
              <a:ext uri="{FF2B5EF4-FFF2-40B4-BE49-F238E27FC236}">
                <a16:creationId xmlns:a16="http://schemas.microsoft.com/office/drawing/2014/main" id="{9D3F15FC-BAC2-40FA-8116-D9CC956C2C43}"/>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500808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0FCC5-E804-4FB9-9EDA-49AAB2BE3954}"/>
              </a:ext>
            </a:extLst>
          </p:cNvPr>
          <p:cNvSpPr>
            <a:spLocks noGrp="1"/>
          </p:cNvSpPr>
          <p:nvPr>
            <p:ph type="title"/>
          </p:nvPr>
        </p:nvSpPr>
        <p:spPr/>
        <p:txBody>
          <a:bodyPr/>
          <a:lstStyle/>
          <a:p>
            <a:r>
              <a:rPr lang="en-US"/>
              <a:t>Facebook Own Posts Table  | Vodafone Brand DE Profile - 5 of 7</a:t>
            </a:r>
          </a:p>
        </p:txBody>
      </p:sp>
      <p:graphicFrame>
        <p:nvGraphicFramePr>
          <p:cNvPr id="5" name="Table Placeholder 4">
            <a:extLst>
              <a:ext uri="{FF2B5EF4-FFF2-40B4-BE49-F238E27FC236}">
                <a16:creationId xmlns:a16="http://schemas.microsoft.com/office/drawing/2014/main" id="{14647647-5367-408C-AFD4-A7D46D002151}"/>
              </a:ext>
            </a:extLst>
          </p:cNvPr>
          <p:cNvGraphicFramePr>
            <a:graphicFrameLocks noGrp="1"/>
          </p:cNvGraphicFramePr>
          <p:nvPr>
            <p:ph type="tbl" sz="quarter" idx="13"/>
            <p:extLst>
              <p:ext uri="{D42A27DB-BD31-4B8C-83A1-F6EECF244321}">
                <p14:modId xmlns:p14="http://schemas.microsoft.com/office/powerpoint/2010/main" val="1728372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275536734"/>
                    </a:ext>
                  </a:extLst>
                </a:gridCol>
                <a:gridCol w="370332">
                  <a:extLst>
                    <a:ext uri="{9D8B030D-6E8A-4147-A177-3AD203B41FA5}">
                      <a16:colId xmlns:a16="http://schemas.microsoft.com/office/drawing/2014/main" val="466551506"/>
                    </a:ext>
                  </a:extLst>
                </a:gridCol>
                <a:gridCol w="370332">
                  <a:extLst>
                    <a:ext uri="{9D8B030D-6E8A-4147-A177-3AD203B41FA5}">
                      <a16:colId xmlns:a16="http://schemas.microsoft.com/office/drawing/2014/main" val="1247802188"/>
                    </a:ext>
                  </a:extLst>
                </a:gridCol>
                <a:gridCol w="370332">
                  <a:extLst>
                    <a:ext uri="{9D8B030D-6E8A-4147-A177-3AD203B41FA5}">
                      <a16:colId xmlns:a16="http://schemas.microsoft.com/office/drawing/2014/main" val="1680877475"/>
                    </a:ext>
                  </a:extLst>
                </a:gridCol>
                <a:gridCol w="329184">
                  <a:extLst>
                    <a:ext uri="{9D8B030D-6E8A-4147-A177-3AD203B41FA5}">
                      <a16:colId xmlns:a16="http://schemas.microsoft.com/office/drawing/2014/main" val="3292535708"/>
                    </a:ext>
                  </a:extLst>
                </a:gridCol>
                <a:gridCol w="329184">
                  <a:extLst>
                    <a:ext uri="{9D8B030D-6E8A-4147-A177-3AD203B41FA5}">
                      <a16:colId xmlns:a16="http://schemas.microsoft.com/office/drawing/2014/main" val="568119148"/>
                    </a:ext>
                  </a:extLst>
                </a:gridCol>
                <a:gridCol w="329184">
                  <a:extLst>
                    <a:ext uri="{9D8B030D-6E8A-4147-A177-3AD203B41FA5}">
                      <a16:colId xmlns:a16="http://schemas.microsoft.com/office/drawing/2014/main" val="2645240176"/>
                    </a:ext>
                  </a:extLst>
                </a:gridCol>
                <a:gridCol w="329184">
                  <a:extLst>
                    <a:ext uri="{9D8B030D-6E8A-4147-A177-3AD203B41FA5}">
                      <a16:colId xmlns:a16="http://schemas.microsoft.com/office/drawing/2014/main" val="3823000062"/>
                    </a:ext>
                  </a:extLst>
                </a:gridCol>
                <a:gridCol w="329184">
                  <a:extLst>
                    <a:ext uri="{9D8B030D-6E8A-4147-A177-3AD203B41FA5}">
                      <a16:colId xmlns:a16="http://schemas.microsoft.com/office/drawing/2014/main" val="3177737892"/>
                    </a:ext>
                  </a:extLst>
                </a:gridCol>
                <a:gridCol w="329184">
                  <a:extLst>
                    <a:ext uri="{9D8B030D-6E8A-4147-A177-3AD203B41FA5}">
                      <a16:colId xmlns:a16="http://schemas.microsoft.com/office/drawing/2014/main" val="2621700614"/>
                    </a:ext>
                  </a:extLst>
                </a:gridCol>
                <a:gridCol w="329184">
                  <a:extLst>
                    <a:ext uri="{9D8B030D-6E8A-4147-A177-3AD203B41FA5}">
                      <a16:colId xmlns:a16="http://schemas.microsoft.com/office/drawing/2014/main" val="313589933"/>
                    </a:ext>
                  </a:extLst>
                </a:gridCol>
                <a:gridCol w="329184">
                  <a:extLst>
                    <a:ext uri="{9D8B030D-6E8A-4147-A177-3AD203B41FA5}">
                      <a16:colId xmlns:a16="http://schemas.microsoft.com/office/drawing/2014/main" val="3047436421"/>
                    </a:ext>
                  </a:extLst>
                </a:gridCol>
                <a:gridCol w="370332">
                  <a:extLst>
                    <a:ext uri="{9D8B030D-6E8A-4147-A177-3AD203B41FA5}">
                      <a16:colId xmlns:a16="http://schemas.microsoft.com/office/drawing/2014/main" val="3592890799"/>
                    </a:ext>
                  </a:extLst>
                </a:gridCol>
                <a:gridCol w="370332">
                  <a:extLst>
                    <a:ext uri="{9D8B030D-6E8A-4147-A177-3AD203B41FA5}">
                      <a16:colId xmlns:a16="http://schemas.microsoft.com/office/drawing/2014/main" val="3825468076"/>
                    </a:ext>
                  </a:extLst>
                </a:gridCol>
                <a:gridCol w="329184">
                  <a:extLst>
                    <a:ext uri="{9D8B030D-6E8A-4147-A177-3AD203B41FA5}">
                      <a16:colId xmlns:a16="http://schemas.microsoft.com/office/drawing/2014/main" val="2501469021"/>
                    </a:ext>
                  </a:extLst>
                </a:gridCol>
                <a:gridCol w="329184">
                  <a:extLst>
                    <a:ext uri="{9D8B030D-6E8A-4147-A177-3AD203B41FA5}">
                      <a16:colId xmlns:a16="http://schemas.microsoft.com/office/drawing/2014/main" val="1373532126"/>
                    </a:ext>
                  </a:extLst>
                </a:gridCol>
                <a:gridCol w="370332">
                  <a:extLst>
                    <a:ext uri="{9D8B030D-6E8A-4147-A177-3AD203B41FA5}">
                      <a16:colId xmlns:a16="http://schemas.microsoft.com/office/drawing/2014/main" val="188294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328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- 2018-11-15 13:18:34 </a:t>
                      </a:r>
                      <a:r>
                        <a:rPr kumimoji="0" lang="de-DE" sz="1000" b="0" i="0" u="none" strike="noStrike" kern="1200" cap="none" spc="0" normalizeH="0" baseline="0" noProof="0">
                          <a:ln>
                            <a:noFill/>
                          </a:ln>
                          <a:solidFill>
                            <a:prstClr val="black"/>
                          </a:solidFill>
                          <a:effectLst/>
                          <a:uLnTx/>
                          <a:uFillTx/>
                          <a:latin typeface="+mn-lt"/>
                          <a:ea typeface="+mn-ea"/>
                          <a:cs typeface="+mn-cs"/>
                        </a:rPr>
                        <a:t> 
 Vom 22. bis 23. November zeigen prominente Gäste beim RTL - Wir helfen Kindern - Spendenmarathon wieder vollen Einsatz für Kinder in Not. Auch Du kannst mitmachen und helfen! Lies hier, wie Du das Event verfolgen und die Hilfsprojekte unterstützen kannst: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769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 Deutschland - 2018-11-15 10:39:19 </a:t>
                      </a:r>
                      <a:r>
                        <a:rPr kumimoji="0" lang="en-US" sz="1000" b="0" i="0" u="none" strike="noStrike" kern="1200" cap="none" spc="0" normalizeH="0" baseline="0" noProof="0">
                          <a:ln>
                            <a:noFill/>
                          </a:ln>
                          <a:solidFill>
                            <a:prstClr val="black"/>
                          </a:solidFill>
                          <a:effectLst/>
                          <a:uLnTx/>
                          <a:uFillTx/>
                          <a:latin typeface="+mn-lt"/>
                          <a:ea typeface="+mn-ea"/>
                          <a:cs typeface="+mn-cs"/>
                        </a:rPr>
                        <a:t> 
 Diese Woche in den featured News: Das revitalisierende Update von Ingress Prime, künstliche Intelligenz und Menschlichkeit in Berlin auf dem AI&amp;I-Event und die Vodafone Google Assistant App.
Mehr dazu auf featured: vod.af/Featured_News_21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8493873"/>
                  </a:ext>
                </a:extLst>
              </a:tr>
            </a:tbl>
          </a:graphicData>
        </a:graphic>
      </p:graphicFrame>
      <p:sp>
        <p:nvSpPr>
          <p:cNvPr id="4" name="Text Placeholder 3">
            <a:extLst>
              <a:ext uri="{FF2B5EF4-FFF2-40B4-BE49-F238E27FC236}">
                <a16:creationId xmlns:a16="http://schemas.microsoft.com/office/drawing/2014/main" id="{F283CE5E-F18C-4293-BF98-6556771CB6D9}"/>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262339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190C-FAE6-42FD-8599-A99FFD2FA9E7}"/>
              </a:ext>
            </a:extLst>
          </p:cNvPr>
          <p:cNvSpPr>
            <a:spLocks noGrp="1"/>
          </p:cNvSpPr>
          <p:nvPr>
            <p:ph type="title"/>
          </p:nvPr>
        </p:nvSpPr>
        <p:spPr/>
        <p:txBody>
          <a:bodyPr/>
          <a:lstStyle/>
          <a:p>
            <a:r>
              <a:rPr lang="en-US"/>
              <a:t>Facebook Own Posts Table  | Vodafone Brand DE Profile - 6 of 7</a:t>
            </a:r>
          </a:p>
        </p:txBody>
      </p:sp>
      <p:graphicFrame>
        <p:nvGraphicFramePr>
          <p:cNvPr id="5" name="Table Placeholder 4">
            <a:extLst>
              <a:ext uri="{FF2B5EF4-FFF2-40B4-BE49-F238E27FC236}">
                <a16:creationId xmlns:a16="http://schemas.microsoft.com/office/drawing/2014/main" id="{B0659183-1E44-4F08-AC00-4A5BA0F6C441}"/>
              </a:ext>
            </a:extLst>
          </p:cNvPr>
          <p:cNvGraphicFramePr>
            <a:graphicFrameLocks noGrp="1"/>
          </p:cNvGraphicFramePr>
          <p:nvPr>
            <p:ph type="tbl" sz="quarter" idx="13"/>
            <p:extLst>
              <p:ext uri="{D42A27DB-BD31-4B8C-83A1-F6EECF244321}">
                <p14:modId xmlns:p14="http://schemas.microsoft.com/office/powerpoint/2010/main" val="3064874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081668195"/>
                    </a:ext>
                  </a:extLst>
                </a:gridCol>
                <a:gridCol w="370332">
                  <a:extLst>
                    <a:ext uri="{9D8B030D-6E8A-4147-A177-3AD203B41FA5}">
                      <a16:colId xmlns:a16="http://schemas.microsoft.com/office/drawing/2014/main" val="412217492"/>
                    </a:ext>
                  </a:extLst>
                </a:gridCol>
                <a:gridCol w="370332">
                  <a:extLst>
                    <a:ext uri="{9D8B030D-6E8A-4147-A177-3AD203B41FA5}">
                      <a16:colId xmlns:a16="http://schemas.microsoft.com/office/drawing/2014/main" val="2529394137"/>
                    </a:ext>
                  </a:extLst>
                </a:gridCol>
                <a:gridCol w="370332">
                  <a:extLst>
                    <a:ext uri="{9D8B030D-6E8A-4147-A177-3AD203B41FA5}">
                      <a16:colId xmlns:a16="http://schemas.microsoft.com/office/drawing/2014/main" val="224344101"/>
                    </a:ext>
                  </a:extLst>
                </a:gridCol>
                <a:gridCol w="329184">
                  <a:extLst>
                    <a:ext uri="{9D8B030D-6E8A-4147-A177-3AD203B41FA5}">
                      <a16:colId xmlns:a16="http://schemas.microsoft.com/office/drawing/2014/main" val="3532540574"/>
                    </a:ext>
                  </a:extLst>
                </a:gridCol>
                <a:gridCol w="329184">
                  <a:extLst>
                    <a:ext uri="{9D8B030D-6E8A-4147-A177-3AD203B41FA5}">
                      <a16:colId xmlns:a16="http://schemas.microsoft.com/office/drawing/2014/main" val="2198548861"/>
                    </a:ext>
                  </a:extLst>
                </a:gridCol>
                <a:gridCol w="329184">
                  <a:extLst>
                    <a:ext uri="{9D8B030D-6E8A-4147-A177-3AD203B41FA5}">
                      <a16:colId xmlns:a16="http://schemas.microsoft.com/office/drawing/2014/main" val="2901148107"/>
                    </a:ext>
                  </a:extLst>
                </a:gridCol>
                <a:gridCol w="329184">
                  <a:extLst>
                    <a:ext uri="{9D8B030D-6E8A-4147-A177-3AD203B41FA5}">
                      <a16:colId xmlns:a16="http://schemas.microsoft.com/office/drawing/2014/main" val="1713269509"/>
                    </a:ext>
                  </a:extLst>
                </a:gridCol>
                <a:gridCol w="329184">
                  <a:extLst>
                    <a:ext uri="{9D8B030D-6E8A-4147-A177-3AD203B41FA5}">
                      <a16:colId xmlns:a16="http://schemas.microsoft.com/office/drawing/2014/main" val="1721178048"/>
                    </a:ext>
                  </a:extLst>
                </a:gridCol>
                <a:gridCol w="329184">
                  <a:extLst>
                    <a:ext uri="{9D8B030D-6E8A-4147-A177-3AD203B41FA5}">
                      <a16:colId xmlns:a16="http://schemas.microsoft.com/office/drawing/2014/main" val="3723821899"/>
                    </a:ext>
                  </a:extLst>
                </a:gridCol>
                <a:gridCol w="329184">
                  <a:extLst>
                    <a:ext uri="{9D8B030D-6E8A-4147-A177-3AD203B41FA5}">
                      <a16:colId xmlns:a16="http://schemas.microsoft.com/office/drawing/2014/main" val="1849508718"/>
                    </a:ext>
                  </a:extLst>
                </a:gridCol>
                <a:gridCol w="329184">
                  <a:extLst>
                    <a:ext uri="{9D8B030D-6E8A-4147-A177-3AD203B41FA5}">
                      <a16:colId xmlns:a16="http://schemas.microsoft.com/office/drawing/2014/main" val="545499945"/>
                    </a:ext>
                  </a:extLst>
                </a:gridCol>
                <a:gridCol w="370332">
                  <a:extLst>
                    <a:ext uri="{9D8B030D-6E8A-4147-A177-3AD203B41FA5}">
                      <a16:colId xmlns:a16="http://schemas.microsoft.com/office/drawing/2014/main" val="3158196879"/>
                    </a:ext>
                  </a:extLst>
                </a:gridCol>
                <a:gridCol w="370332">
                  <a:extLst>
                    <a:ext uri="{9D8B030D-6E8A-4147-A177-3AD203B41FA5}">
                      <a16:colId xmlns:a16="http://schemas.microsoft.com/office/drawing/2014/main" val="3208516210"/>
                    </a:ext>
                  </a:extLst>
                </a:gridCol>
                <a:gridCol w="329184">
                  <a:extLst>
                    <a:ext uri="{9D8B030D-6E8A-4147-A177-3AD203B41FA5}">
                      <a16:colId xmlns:a16="http://schemas.microsoft.com/office/drawing/2014/main" val="1712075607"/>
                    </a:ext>
                  </a:extLst>
                </a:gridCol>
                <a:gridCol w="329184">
                  <a:extLst>
                    <a:ext uri="{9D8B030D-6E8A-4147-A177-3AD203B41FA5}">
                      <a16:colId xmlns:a16="http://schemas.microsoft.com/office/drawing/2014/main" val="3648066958"/>
                    </a:ext>
                  </a:extLst>
                </a:gridCol>
                <a:gridCol w="370332">
                  <a:extLst>
                    <a:ext uri="{9D8B030D-6E8A-4147-A177-3AD203B41FA5}">
                      <a16:colId xmlns:a16="http://schemas.microsoft.com/office/drawing/2014/main" val="2893617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959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- 2018-11-14 09:00:02 </a:t>
                      </a:r>
                      <a:r>
                        <a:rPr kumimoji="0" lang="de-DE" sz="1000" b="0" i="0" u="none" strike="noStrike" kern="1200" cap="none" spc="0" normalizeH="0" baseline="0" noProof="0">
                          <a:ln>
                            <a:noFill/>
                          </a:ln>
                          <a:solidFill>
                            <a:prstClr val="black"/>
                          </a:solidFill>
                          <a:effectLst/>
                          <a:uLnTx/>
                          <a:uFillTx/>
                          <a:latin typeface="+mn-lt"/>
                          <a:ea typeface="+mn-ea"/>
                          <a:cs typeface="+mn-cs"/>
                        </a:rPr>
                        <a:t> 
 Sprichst Du esports? Wir machen Dich Wort für Wort vom n00b zum Pro: vod.af/Mouz
Diese Woche: „main“ von Gabriel "HeroMarine" Segat
#GoRed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80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- 2018-11-13 09:45:07 </a:t>
                      </a:r>
                      <a:r>
                        <a:rPr kumimoji="0" lang="de-DE" sz="1000" b="0" i="0" u="none" strike="noStrike" kern="1200" cap="none" spc="0" normalizeH="0" baseline="0" noProof="0">
                          <a:ln>
                            <a:noFill/>
                          </a:ln>
                          <a:solidFill>
                            <a:prstClr val="black"/>
                          </a:solidFill>
                          <a:effectLst/>
                          <a:uLnTx/>
                          <a:uFillTx/>
                          <a:latin typeface="+mn-lt"/>
                          <a:ea typeface="+mn-ea"/>
                          <a:cs typeface="+mn-cs"/>
                        </a:rPr>
                        <a:t> 
 Welchen Film suchen wir? Schreibe es uns in die Kommentare!
Hier findest Du die Lösung: vod.af/GigaTVQuiz
Zu den GigaTV Highlights im November geht's hier: vod.af/GigaTVHighlightsNovember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6940988"/>
                  </a:ext>
                </a:extLst>
              </a:tr>
            </a:tbl>
          </a:graphicData>
        </a:graphic>
      </p:graphicFrame>
      <p:sp>
        <p:nvSpPr>
          <p:cNvPr id="4" name="Text Placeholder 3">
            <a:extLst>
              <a:ext uri="{FF2B5EF4-FFF2-40B4-BE49-F238E27FC236}">
                <a16:creationId xmlns:a16="http://schemas.microsoft.com/office/drawing/2014/main" id="{BF5A3A0D-D8D8-4288-A549-B3D411B0FEF5}"/>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500856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CF6E-86F6-499B-99B2-96C110D36D16}"/>
              </a:ext>
            </a:extLst>
          </p:cNvPr>
          <p:cNvSpPr>
            <a:spLocks noGrp="1"/>
          </p:cNvSpPr>
          <p:nvPr>
            <p:ph type="title"/>
          </p:nvPr>
        </p:nvSpPr>
        <p:spPr/>
        <p:txBody>
          <a:bodyPr/>
          <a:lstStyle/>
          <a:p>
            <a:r>
              <a:rPr lang="en-US"/>
              <a:t>Facebook Own Posts Table  | Vodafone Brand DE Profile - 7 of 7</a:t>
            </a:r>
          </a:p>
        </p:txBody>
      </p:sp>
      <p:graphicFrame>
        <p:nvGraphicFramePr>
          <p:cNvPr id="5" name="Table Placeholder 4">
            <a:extLst>
              <a:ext uri="{FF2B5EF4-FFF2-40B4-BE49-F238E27FC236}">
                <a16:creationId xmlns:a16="http://schemas.microsoft.com/office/drawing/2014/main" id="{20CBAB27-4C39-4FC8-8CDE-C7EC419C5DF1}"/>
              </a:ext>
            </a:extLst>
          </p:cNvPr>
          <p:cNvGraphicFramePr>
            <a:graphicFrameLocks noGrp="1"/>
          </p:cNvGraphicFramePr>
          <p:nvPr>
            <p:ph type="tbl" sz="quarter" idx="13"/>
            <p:extLst>
              <p:ext uri="{D42A27DB-BD31-4B8C-83A1-F6EECF244321}">
                <p14:modId xmlns:p14="http://schemas.microsoft.com/office/powerpoint/2010/main" val="2653453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469332838"/>
                    </a:ext>
                  </a:extLst>
                </a:gridCol>
                <a:gridCol w="370332">
                  <a:extLst>
                    <a:ext uri="{9D8B030D-6E8A-4147-A177-3AD203B41FA5}">
                      <a16:colId xmlns:a16="http://schemas.microsoft.com/office/drawing/2014/main" val="4030642054"/>
                    </a:ext>
                  </a:extLst>
                </a:gridCol>
                <a:gridCol w="370332">
                  <a:extLst>
                    <a:ext uri="{9D8B030D-6E8A-4147-A177-3AD203B41FA5}">
                      <a16:colId xmlns:a16="http://schemas.microsoft.com/office/drawing/2014/main" val="121233869"/>
                    </a:ext>
                  </a:extLst>
                </a:gridCol>
                <a:gridCol w="370332">
                  <a:extLst>
                    <a:ext uri="{9D8B030D-6E8A-4147-A177-3AD203B41FA5}">
                      <a16:colId xmlns:a16="http://schemas.microsoft.com/office/drawing/2014/main" val="4109763159"/>
                    </a:ext>
                  </a:extLst>
                </a:gridCol>
                <a:gridCol w="329184">
                  <a:extLst>
                    <a:ext uri="{9D8B030D-6E8A-4147-A177-3AD203B41FA5}">
                      <a16:colId xmlns:a16="http://schemas.microsoft.com/office/drawing/2014/main" val="619519270"/>
                    </a:ext>
                  </a:extLst>
                </a:gridCol>
                <a:gridCol w="329184">
                  <a:extLst>
                    <a:ext uri="{9D8B030D-6E8A-4147-A177-3AD203B41FA5}">
                      <a16:colId xmlns:a16="http://schemas.microsoft.com/office/drawing/2014/main" val="3336100182"/>
                    </a:ext>
                  </a:extLst>
                </a:gridCol>
                <a:gridCol w="329184">
                  <a:extLst>
                    <a:ext uri="{9D8B030D-6E8A-4147-A177-3AD203B41FA5}">
                      <a16:colId xmlns:a16="http://schemas.microsoft.com/office/drawing/2014/main" val="3495103668"/>
                    </a:ext>
                  </a:extLst>
                </a:gridCol>
                <a:gridCol w="329184">
                  <a:extLst>
                    <a:ext uri="{9D8B030D-6E8A-4147-A177-3AD203B41FA5}">
                      <a16:colId xmlns:a16="http://schemas.microsoft.com/office/drawing/2014/main" val="1110021842"/>
                    </a:ext>
                  </a:extLst>
                </a:gridCol>
                <a:gridCol w="329184">
                  <a:extLst>
                    <a:ext uri="{9D8B030D-6E8A-4147-A177-3AD203B41FA5}">
                      <a16:colId xmlns:a16="http://schemas.microsoft.com/office/drawing/2014/main" val="1013115114"/>
                    </a:ext>
                  </a:extLst>
                </a:gridCol>
                <a:gridCol w="329184">
                  <a:extLst>
                    <a:ext uri="{9D8B030D-6E8A-4147-A177-3AD203B41FA5}">
                      <a16:colId xmlns:a16="http://schemas.microsoft.com/office/drawing/2014/main" val="836637335"/>
                    </a:ext>
                  </a:extLst>
                </a:gridCol>
                <a:gridCol w="329184">
                  <a:extLst>
                    <a:ext uri="{9D8B030D-6E8A-4147-A177-3AD203B41FA5}">
                      <a16:colId xmlns:a16="http://schemas.microsoft.com/office/drawing/2014/main" val="1182469183"/>
                    </a:ext>
                  </a:extLst>
                </a:gridCol>
                <a:gridCol w="329184">
                  <a:extLst>
                    <a:ext uri="{9D8B030D-6E8A-4147-A177-3AD203B41FA5}">
                      <a16:colId xmlns:a16="http://schemas.microsoft.com/office/drawing/2014/main" val="3291392307"/>
                    </a:ext>
                  </a:extLst>
                </a:gridCol>
                <a:gridCol w="370332">
                  <a:extLst>
                    <a:ext uri="{9D8B030D-6E8A-4147-A177-3AD203B41FA5}">
                      <a16:colId xmlns:a16="http://schemas.microsoft.com/office/drawing/2014/main" val="3676833731"/>
                    </a:ext>
                  </a:extLst>
                </a:gridCol>
                <a:gridCol w="370332">
                  <a:extLst>
                    <a:ext uri="{9D8B030D-6E8A-4147-A177-3AD203B41FA5}">
                      <a16:colId xmlns:a16="http://schemas.microsoft.com/office/drawing/2014/main" val="3877831204"/>
                    </a:ext>
                  </a:extLst>
                </a:gridCol>
                <a:gridCol w="329184">
                  <a:extLst>
                    <a:ext uri="{9D8B030D-6E8A-4147-A177-3AD203B41FA5}">
                      <a16:colId xmlns:a16="http://schemas.microsoft.com/office/drawing/2014/main" val="713590501"/>
                    </a:ext>
                  </a:extLst>
                </a:gridCol>
                <a:gridCol w="329184">
                  <a:extLst>
                    <a:ext uri="{9D8B030D-6E8A-4147-A177-3AD203B41FA5}">
                      <a16:colId xmlns:a16="http://schemas.microsoft.com/office/drawing/2014/main" val="2894277610"/>
                    </a:ext>
                  </a:extLst>
                </a:gridCol>
                <a:gridCol w="370332">
                  <a:extLst>
                    <a:ext uri="{9D8B030D-6E8A-4147-A177-3AD203B41FA5}">
                      <a16:colId xmlns:a16="http://schemas.microsoft.com/office/drawing/2014/main" val="365331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371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- 2018-11-12 15:14:32 </a:t>
                      </a:r>
                      <a:r>
                        <a:rPr kumimoji="0" lang="de-DE" sz="1000" b="0" i="0" u="none" strike="noStrike" kern="1200" cap="none" spc="0" normalizeH="0" baseline="0" noProof="0">
                          <a:ln>
                            <a:noFill/>
                          </a:ln>
                          <a:solidFill>
                            <a:prstClr val="black"/>
                          </a:solidFill>
                          <a:effectLst/>
                          <a:uLnTx/>
                          <a:uFillTx/>
                          <a:latin typeface="+mn-lt"/>
                          <a:ea typeface="+mn-ea"/>
                          <a:cs typeface="+mn-cs"/>
                        </a:rPr>
                        <a:t> 
 Ganz Bremen startet jetzt in das Gigabit-Zeitalter. Damit ist der Stadtstaat das erste Bundesland, in dem sich alle Kabelhaushalte über Spitzengeschwindigkeiten von bis zu 1.000 mbit/s freuen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661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 Deutschland - 2018-11-12 10:39:58 </a:t>
                      </a:r>
                      <a:r>
                        <a:rPr kumimoji="0" lang="de-DE" sz="1000" b="0" i="0" u="none" strike="noStrike" kern="1200" cap="none" spc="0" normalizeH="0" baseline="0" noProof="0">
                          <a:ln>
                            <a:noFill/>
                          </a:ln>
                          <a:solidFill>
                            <a:prstClr val="black"/>
                          </a:solidFill>
                          <a:effectLst/>
                          <a:uLnTx/>
                          <a:uFillTx/>
                          <a:latin typeface="+mn-lt"/>
                          <a:ea typeface="+mn-ea"/>
                          <a:cs typeface="+mn-cs"/>
                        </a:rPr>
                        <a:t> 
 Spannende Neuigkeiten zum heutigen #Moonday: Wissenschaftler der Eötvös Loránd Universität wollen herausgefunden haben, dass unsere Erde nicht nur einen, sondern gleich drei Monde hat. #TheFutureIsExciting
Noch mehr spannende Infos gibt es bei der #MissionToTheMoon: vod.af/DreiMonde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7214296"/>
                  </a:ext>
                </a:extLst>
              </a:tr>
            </a:tbl>
          </a:graphicData>
        </a:graphic>
      </p:graphicFrame>
      <p:sp>
        <p:nvSpPr>
          <p:cNvPr id="4" name="Text Placeholder 3">
            <a:extLst>
              <a:ext uri="{FF2B5EF4-FFF2-40B4-BE49-F238E27FC236}">
                <a16:creationId xmlns:a16="http://schemas.microsoft.com/office/drawing/2014/main" id="{C8753C78-8101-4E57-A41B-4208B8A064F0}"/>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155965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1FBE-1ED3-4953-A26C-720AAA1092BC}"/>
              </a:ext>
            </a:extLst>
          </p:cNvPr>
          <p:cNvSpPr>
            <a:spLocks noGrp="1"/>
          </p:cNvSpPr>
          <p:nvPr>
            <p:ph type="title"/>
          </p:nvPr>
        </p:nvSpPr>
        <p:spPr/>
        <p:txBody>
          <a:bodyPr/>
          <a:lstStyle/>
          <a:p>
            <a:r>
              <a:rPr lang="en-US"/>
              <a:t>Instagram Posts Table | Vodafone Brand DE Profile - 1 of 4</a:t>
            </a:r>
          </a:p>
        </p:txBody>
      </p:sp>
      <p:graphicFrame>
        <p:nvGraphicFramePr>
          <p:cNvPr id="5" name="Table Placeholder 4">
            <a:extLst>
              <a:ext uri="{FF2B5EF4-FFF2-40B4-BE49-F238E27FC236}">
                <a16:creationId xmlns:a16="http://schemas.microsoft.com/office/drawing/2014/main" id="{DE491FE4-3189-4425-BE06-93E3E98A6878}"/>
              </a:ext>
            </a:extLst>
          </p:cNvPr>
          <p:cNvGraphicFramePr>
            <a:graphicFrameLocks noGrp="1"/>
          </p:cNvGraphicFramePr>
          <p:nvPr>
            <p:ph type="tbl" sz="quarter" idx="13"/>
            <p:extLst>
              <p:ext uri="{D42A27DB-BD31-4B8C-83A1-F6EECF244321}">
                <p14:modId xmlns:p14="http://schemas.microsoft.com/office/powerpoint/2010/main" val="111918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37054871"/>
                    </a:ext>
                  </a:extLst>
                </a:gridCol>
                <a:gridCol w="987552">
                  <a:extLst>
                    <a:ext uri="{9D8B030D-6E8A-4147-A177-3AD203B41FA5}">
                      <a16:colId xmlns:a16="http://schemas.microsoft.com/office/drawing/2014/main" val="3488292840"/>
                    </a:ext>
                  </a:extLst>
                </a:gridCol>
                <a:gridCol w="987552">
                  <a:extLst>
                    <a:ext uri="{9D8B030D-6E8A-4147-A177-3AD203B41FA5}">
                      <a16:colId xmlns:a16="http://schemas.microsoft.com/office/drawing/2014/main" val="2971075342"/>
                    </a:ext>
                  </a:extLst>
                </a:gridCol>
                <a:gridCol w="987552">
                  <a:extLst>
                    <a:ext uri="{9D8B030D-6E8A-4147-A177-3AD203B41FA5}">
                      <a16:colId xmlns:a16="http://schemas.microsoft.com/office/drawing/2014/main" val="2060419949"/>
                    </a:ext>
                  </a:extLst>
                </a:gridCol>
                <a:gridCol w="987552">
                  <a:extLst>
                    <a:ext uri="{9D8B030D-6E8A-4147-A177-3AD203B41FA5}">
                      <a16:colId xmlns:a16="http://schemas.microsoft.com/office/drawing/2014/main" val="1691364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274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vodafone_de - 2018-11-16 16:03:29 </a:t>
                      </a:r>
                      <a:r>
                        <a:rPr kumimoji="0" lang="en-US" sz="1000" b="0" i="0" u="none" strike="noStrike" kern="1200" cap="none" spc="0" normalizeH="0" baseline="0" noProof="0">
                          <a:ln>
                            <a:noFill/>
                          </a:ln>
                          <a:solidFill>
                            <a:prstClr val="black"/>
                          </a:solidFill>
                          <a:effectLst/>
                          <a:uLnTx/>
                          <a:uFillTx/>
                          <a:latin typeface="+mn-lt"/>
                          <a:ea typeface="+mn-ea"/>
                          <a:cs typeface="+mn-cs"/>
                        </a:rPr>
                        <a:t>
 Microsoft hat 16 weitere Spiele angekündigt, die zukünftig das Angebot des Xbox Game Pass ergänzen sollen. Highlight dieser Liste ist zweifellos der bekannte Survival-Shooter PlayerUnknown’s Battlegrounds (PUBG). Außerdem gibt es nun eine offizielle Xbox-Game-Pass-App. Mehr dazu unter: www.vod.af/XboxGamePass oder über den Link in unserer Bio.⠀
#TheFutureIsExciting #Ready?⠀
.⠀
.⠀
⠀
#Vodafone #Gaming #Videospiele #Xbox #Microsoft #XboxGamePass #Neuheiten #PUBG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960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- 2018-11-15 16:03:51 </a:t>
                      </a:r>
                      <a:r>
                        <a:rPr kumimoji="0" lang="de-DE" sz="1000" b="0" i="0" u="none" strike="noStrike" kern="1200" cap="none" spc="0" normalizeH="0" baseline="0" noProof="0">
                          <a:ln>
                            <a:noFill/>
                          </a:ln>
                          <a:solidFill>
                            <a:prstClr val="black"/>
                          </a:solidFill>
                          <a:effectLst/>
                          <a:uLnTx/>
                          <a:uFillTx/>
                          <a:latin typeface="+mn-lt"/>
                          <a:ea typeface="+mn-ea"/>
                          <a:cs typeface="+mn-cs"/>
                        </a:rPr>
                        <a:t>
 Helfen kann so einfach sein. Und sogar richtig Spaß machen! Beim RTL-Spendenmarathon 2018 kannst Du am 22. und 23. November wieder dazu beitragen, notleidenden Kindern zu helfen. Mit prominenter Begleitung werden in diesem Jahr engagierte Teams beim 24h Urban Run sportlichen Einsatz für den guten Zweck zeigen. Mehr dazu unter: www.vod.af/RTLSpendenmarathon oder über den Link in unserer Bio.⠀
#TheFutureIsExciting #Ready?⠀
.⠀
.⠀
⠀
#Vodafone #RTLSpendenmarathon #Helfen #Kinder #GuterZweck #24hUrbanRun steffimarla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579802"/>
                  </a:ext>
                </a:extLst>
              </a:tr>
            </a:tbl>
          </a:graphicData>
        </a:graphic>
      </p:graphicFrame>
      <p:sp>
        <p:nvSpPr>
          <p:cNvPr id="4" name="Text Placeholder 3">
            <a:extLst>
              <a:ext uri="{FF2B5EF4-FFF2-40B4-BE49-F238E27FC236}">
                <a16:creationId xmlns:a16="http://schemas.microsoft.com/office/drawing/2014/main" id="{BEBE5C07-2FD6-4AD0-AA6B-35F5A7D7A916}"/>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4107391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778F-6909-4AD3-8340-06F2263BF69E}"/>
              </a:ext>
            </a:extLst>
          </p:cNvPr>
          <p:cNvSpPr>
            <a:spLocks noGrp="1"/>
          </p:cNvSpPr>
          <p:nvPr>
            <p:ph type="title"/>
          </p:nvPr>
        </p:nvSpPr>
        <p:spPr/>
        <p:txBody>
          <a:bodyPr/>
          <a:lstStyle/>
          <a:p>
            <a:r>
              <a:rPr lang="en-US"/>
              <a:t>Instagram Posts Table | Vodafone Brand DE Profile - 2 of 4</a:t>
            </a:r>
          </a:p>
        </p:txBody>
      </p:sp>
      <p:graphicFrame>
        <p:nvGraphicFramePr>
          <p:cNvPr id="5" name="Table Placeholder 4">
            <a:extLst>
              <a:ext uri="{FF2B5EF4-FFF2-40B4-BE49-F238E27FC236}">
                <a16:creationId xmlns:a16="http://schemas.microsoft.com/office/drawing/2014/main" id="{4838EEBD-86EE-46EA-843D-229E79676651}"/>
              </a:ext>
            </a:extLst>
          </p:cNvPr>
          <p:cNvGraphicFramePr>
            <a:graphicFrameLocks noGrp="1"/>
          </p:cNvGraphicFramePr>
          <p:nvPr>
            <p:ph type="tbl" sz="quarter" idx="13"/>
            <p:extLst>
              <p:ext uri="{D42A27DB-BD31-4B8C-83A1-F6EECF244321}">
                <p14:modId xmlns:p14="http://schemas.microsoft.com/office/powerpoint/2010/main" val="3824671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3743971"/>
                    </a:ext>
                  </a:extLst>
                </a:gridCol>
                <a:gridCol w="987552">
                  <a:extLst>
                    <a:ext uri="{9D8B030D-6E8A-4147-A177-3AD203B41FA5}">
                      <a16:colId xmlns:a16="http://schemas.microsoft.com/office/drawing/2014/main" val="2361934159"/>
                    </a:ext>
                  </a:extLst>
                </a:gridCol>
                <a:gridCol w="987552">
                  <a:extLst>
                    <a:ext uri="{9D8B030D-6E8A-4147-A177-3AD203B41FA5}">
                      <a16:colId xmlns:a16="http://schemas.microsoft.com/office/drawing/2014/main" val="28814348"/>
                    </a:ext>
                  </a:extLst>
                </a:gridCol>
                <a:gridCol w="987552">
                  <a:extLst>
                    <a:ext uri="{9D8B030D-6E8A-4147-A177-3AD203B41FA5}">
                      <a16:colId xmlns:a16="http://schemas.microsoft.com/office/drawing/2014/main" val="1131018555"/>
                    </a:ext>
                  </a:extLst>
                </a:gridCol>
                <a:gridCol w="987552">
                  <a:extLst>
                    <a:ext uri="{9D8B030D-6E8A-4147-A177-3AD203B41FA5}">
                      <a16:colId xmlns:a16="http://schemas.microsoft.com/office/drawing/2014/main" val="399865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402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vodafone_de - 2018-11-14 16:24:03 </a:t>
                      </a:r>
                      <a:r>
                        <a:rPr kumimoji="0" lang="en-US" sz="1000" b="0" i="0" u="none" strike="noStrike" kern="1200" cap="none" spc="0" normalizeH="0" baseline="0" noProof="0">
                          <a:ln>
                            <a:noFill/>
                          </a:ln>
                          <a:solidFill>
                            <a:prstClr val="black"/>
                          </a:solidFill>
                          <a:effectLst/>
                          <a:uLnTx/>
                          <a:uFillTx/>
                          <a:latin typeface="+mn-lt"/>
                          <a:ea typeface="+mn-ea"/>
                          <a:cs typeface="+mn-cs"/>
                        </a:rPr>
                        <a:t>
 Das Google Pixel 3 ist das neueste Smartphone von Google und punktet mit einigen tollen Features – darunter einer starken Kamera, die von einer Künstlichen Intelligenz unterstützt wird. Damit Du noch besser mit dem Smartphone klar kommst, haben wir ein paar wichtige Tipps und Tricks gesammelt, die Dir beim Umgang mit dem Android-Gerät helfen. Mehr dazu unter: www.vod.af/TippsPixel3 oder über den Link in unserer Bio.⠀
#TheFutureIsExciting #Ready?⠀
.⠀
.⠀
⠀
#Vodafone #Smartphone #Google #Pixel3 #Digitalisierung #Innovation #TippsUndTricks #KI berlingraphie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6066738"/>
                  </a:ext>
                </a:extLst>
              </a:tr>
            </a:tbl>
          </a:graphicData>
        </a:graphic>
      </p:graphicFrame>
      <p:sp>
        <p:nvSpPr>
          <p:cNvPr id="4" name="Text Placeholder 3">
            <a:extLst>
              <a:ext uri="{FF2B5EF4-FFF2-40B4-BE49-F238E27FC236}">
                <a16:creationId xmlns:a16="http://schemas.microsoft.com/office/drawing/2014/main" id="{A08F25F1-A9C5-494E-897E-75836225C63D}"/>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419785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1E043-7429-49F0-837A-9A3898414110}"/>
              </a:ext>
            </a:extLst>
          </p:cNvPr>
          <p:cNvSpPr>
            <a:spLocks noGrp="1"/>
          </p:cNvSpPr>
          <p:nvPr>
            <p:ph type="title"/>
          </p:nvPr>
        </p:nvSpPr>
        <p:spPr/>
        <p:txBody>
          <a:bodyPr/>
          <a:lstStyle/>
          <a:p>
            <a:r>
              <a:rPr lang="en-US"/>
              <a:t>Instagram Posts Table | Vodafone Brand DE Profile - 3 of 4</a:t>
            </a:r>
          </a:p>
        </p:txBody>
      </p:sp>
      <p:graphicFrame>
        <p:nvGraphicFramePr>
          <p:cNvPr id="5" name="Table Placeholder 4">
            <a:extLst>
              <a:ext uri="{FF2B5EF4-FFF2-40B4-BE49-F238E27FC236}">
                <a16:creationId xmlns:a16="http://schemas.microsoft.com/office/drawing/2014/main" id="{2AA4BA55-E8B9-428C-B3B5-5EED32E60920}"/>
              </a:ext>
            </a:extLst>
          </p:cNvPr>
          <p:cNvGraphicFramePr>
            <a:graphicFrameLocks noGrp="1"/>
          </p:cNvGraphicFramePr>
          <p:nvPr>
            <p:ph type="tbl" sz="quarter" idx="13"/>
            <p:extLst>
              <p:ext uri="{D42A27DB-BD31-4B8C-83A1-F6EECF244321}">
                <p14:modId xmlns:p14="http://schemas.microsoft.com/office/powerpoint/2010/main" val="2220271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97992407"/>
                    </a:ext>
                  </a:extLst>
                </a:gridCol>
                <a:gridCol w="987552">
                  <a:extLst>
                    <a:ext uri="{9D8B030D-6E8A-4147-A177-3AD203B41FA5}">
                      <a16:colId xmlns:a16="http://schemas.microsoft.com/office/drawing/2014/main" val="4218666034"/>
                    </a:ext>
                  </a:extLst>
                </a:gridCol>
                <a:gridCol w="987552">
                  <a:extLst>
                    <a:ext uri="{9D8B030D-6E8A-4147-A177-3AD203B41FA5}">
                      <a16:colId xmlns:a16="http://schemas.microsoft.com/office/drawing/2014/main" val="970078737"/>
                    </a:ext>
                  </a:extLst>
                </a:gridCol>
                <a:gridCol w="987552">
                  <a:extLst>
                    <a:ext uri="{9D8B030D-6E8A-4147-A177-3AD203B41FA5}">
                      <a16:colId xmlns:a16="http://schemas.microsoft.com/office/drawing/2014/main" val="2251450471"/>
                    </a:ext>
                  </a:extLst>
                </a:gridCol>
                <a:gridCol w="987552">
                  <a:extLst>
                    <a:ext uri="{9D8B030D-6E8A-4147-A177-3AD203B41FA5}">
                      <a16:colId xmlns:a16="http://schemas.microsoft.com/office/drawing/2014/main" val="1338153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328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- 2018-11-13 16:06:04 </a:t>
                      </a:r>
                      <a:r>
                        <a:rPr kumimoji="0" lang="de-DE" sz="1000" b="0" i="0" u="none" strike="noStrike" kern="1200" cap="none" spc="0" normalizeH="0" baseline="0" noProof="0">
                          <a:ln>
                            <a:noFill/>
                          </a:ln>
                          <a:solidFill>
                            <a:prstClr val="black"/>
                          </a:solidFill>
                          <a:effectLst/>
                          <a:uLnTx/>
                          <a:uFillTx/>
                          <a:latin typeface="+mn-lt"/>
                          <a:ea typeface="+mn-ea"/>
                          <a:cs typeface="+mn-cs"/>
                        </a:rPr>
                        <a:t>
 Selbstfahrende Hotelzimmer und Co.: So sieht die Zukunft des Reisens aus. Der Urlaub beginnt schon an Deiner eigenen Haustür. Denn dort wartet bereits Dein selbstfahrendes Hotelzimmer und bringt Dich komfortabel an Dein Reiseziel. Das mag utopisch klingen, doch es ist nur eines von vielen Konzepten zur Zukunft des Reisens. Mehr dazu unter: www.vod.af/ZukunftReise oder über den Link in unserer Bio.⠀
#TheFutureIsExciting #Ready?⠀
.⠀
.⠀
⠀
#Vodafone #DigitalLife #ZukunftDesReisens #Reisen #Digitalisierung #Innovation #Technologie berlingraphie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7362542"/>
                  </a:ext>
                </a:extLst>
              </a:tr>
            </a:tbl>
          </a:graphicData>
        </a:graphic>
      </p:graphicFrame>
      <p:sp>
        <p:nvSpPr>
          <p:cNvPr id="4" name="Text Placeholder 3">
            <a:extLst>
              <a:ext uri="{FF2B5EF4-FFF2-40B4-BE49-F238E27FC236}">
                <a16:creationId xmlns:a16="http://schemas.microsoft.com/office/drawing/2014/main" id="{CAAA0F52-E003-4C06-8E03-1CD287A80A7A}"/>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40373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9E55F-90BD-4914-AE2A-E6EE3CBCD851}"/>
              </a:ext>
            </a:extLst>
          </p:cNvPr>
          <p:cNvSpPr>
            <a:spLocks noGrp="1"/>
          </p:cNvSpPr>
          <p:nvPr>
            <p:ph type="title"/>
          </p:nvPr>
        </p:nvSpPr>
        <p:spPr/>
        <p:txBody>
          <a:bodyPr/>
          <a:lstStyle/>
          <a:p>
            <a:r>
              <a:rPr lang="en-US"/>
              <a:t>Instagram Posts Table | Vodafone Brand DE Profile - 4 of 4</a:t>
            </a:r>
          </a:p>
        </p:txBody>
      </p:sp>
      <p:graphicFrame>
        <p:nvGraphicFramePr>
          <p:cNvPr id="5" name="Table Placeholder 4">
            <a:extLst>
              <a:ext uri="{FF2B5EF4-FFF2-40B4-BE49-F238E27FC236}">
                <a16:creationId xmlns:a16="http://schemas.microsoft.com/office/drawing/2014/main" id="{E6DBEB46-37EA-4176-92F6-A0CA5F68D05A}"/>
              </a:ext>
            </a:extLst>
          </p:cNvPr>
          <p:cNvGraphicFramePr>
            <a:graphicFrameLocks noGrp="1"/>
          </p:cNvGraphicFramePr>
          <p:nvPr>
            <p:ph type="tbl" sz="quarter" idx="13"/>
            <p:extLst>
              <p:ext uri="{D42A27DB-BD31-4B8C-83A1-F6EECF244321}">
                <p14:modId xmlns:p14="http://schemas.microsoft.com/office/powerpoint/2010/main" val="302971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13165738"/>
                    </a:ext>
                  </a:extLst>
                </a:gridCol>
                <a:gridCol w="987552">
                  <a:extLst>
                    <a:ext uri="{9D8B030D-6E8A-4147-A177-3AD203B41FA5}">
                      <a16:colId xmlns:a16="http://schemas.microsoft.com/office/drawing/2014/main" val="2810382131"/>
                    </a:ext>
                  </a:extLst>
                </a:gridCol>
                <a:gridCol w="987552">
                  <a:extLst>
                    <a:ext uri="{9D8B030D-6E8A-4147-A177-3AD203B41FA5}">
                      <a16:colId xmlns:a16="http://schemas.microsoft.com/office/drawing/2014/main" val="4268399124"/>
                    </a:ext>
                  </a:extLst>
                </a:gridCol>
                <a:gridCol w="987552">
                  <a:extLst>
                    <a:ext uri="{9D8B030D-6E8A-4147-A177-3AD203B41FA5}">
                      <a16:colId xmlns:a16="http://schemas.microsoft.com/office/drawing/2014/main" val="1718453336"/>
                    </a:ext>
                  </a:extLst>
                </a:gridCol>
                <a:gridCol w="987552">
                  <a:extLst>
                    <a:ext uri="{9D8B030D-6E8A-4147-A177-3AD203B41FA5}">
                      <a16:colId xmlns:a16="http://schemas.microsoft.com/office/drawing/2014/main" val="37983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028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- 2018-11-12 16:06:36 </a:t>
                      </a:r>
                      <a:r>
                        <a:rPr kumimoji="0" lang="de-DE" sz="1000" b="0" i="0" u="none" strike="noStrike" kern="1200" cap="none" spc="0" normalizeH="0" baseline="0" noProof="0">
                          <a:ln>
                            <a:noFill/>
                          </a:ln>
                          <a:solidFill>
                            <a:prstClr val="black"/>
                          </a:solidFill>
                          <a:effectLst/>
                          <a:uLnTx/>
                          <a:uFillTx/>
                          <a:latin typeface="+mn-lt"/>
                          <a:ea typeface="+mn-ea"/>
                          <a:cs typeface="+mn-cs"/>
                        </a:rPr>
                        <a:t>
 Die Digitalisierung schreitet in all unseren Lebensbereichen weiter voran. So wird auch das Shoppen immer smarter. Wir zeigen Dir Apps und digitale Anwendungen, die Dir beim täglichen Einkauf blitzschnell weiterhelfen – ob bei der Suche nach neuen Klamotten oder beim Navigieren durch den Supermarkt. Mehr dazu unter: www.vod.af/ShoppingApps oder über den Link in unserer Bio.⠀
#TheFutureIsExciting #Ready?⠀
.⠀
.⠀
⠀
#Vodafone #Smartphone #Shopping #Einkauf #Digitalisierung #DigitalLife #App mftokyo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5874629"/>
                  </a:ext>
                </a:extLst>
              </a:tr>
            </a:tbl>
          </a:graphicData>
        </a:graphic>
      </p:graphicFrame>
      <p:sp>
        <p:nvSpPr>
          <p:cNvPr id="4" name="Text Placeholder 3">
            <a:extLst>
              <a:ext uri="{FF2B5EF4-FFF2-40B4-BE49-F238E27FC236}">
                <a16:creationId xmlns:a16="http://schemas.microsoft.com/office/drawing/2014/main" id="{9A5B5FC0-C3AF-4D46-8300-CB8A1FABAB14}"/>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1891186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BDB9D-B2BD-4926-B7C4-768AF8F68CD3}"/>
              </a:ext>
            </a:extLst>
          </p:cNvPr>
          <p:cNvSpPr>
            <a:spLocks noGrp="1"/>
          </p:cNvSpPr>
          <p:nvPr>
            <p:ph type="title"/>
          </p:nvPr>
        </p:nvSpPr>
        <p:spPr/>
        <p:txBody>
          <a:bodyPr/>
          <a:lstStyle/>
          <a:p>
            <a:r>
              <a:rPr lang="en-US"/>
              <a:t>Youtube Videos Table | Vodafone Brand DE Profile</a:t>
            </a:r>
          </a:p>
        </p:txBody>
      </p:sp>
      <p:graphicFrame>
        <p:nvGraphicFramePr>
          <p:cNvPr id="5" name="Table Placeholder 4">
            <a:extLst>
              <a:ext uri="{FF2B5EF4-FFF2-40B4-BE49-F238E27FC236}">
                <a16:creationId xmlns:a16="http://schemas.microsoft.com/office/drawing/2014/main" id="{7B043C34-5E27-4077-AE1F-087C6FACF7B1}"/>
              </a:ext>
            </a:extLst>
          </p:cNvPr>
          <p:cNvGraphicFramePr>
            <a:graphicFrameLocks noGrp="1"/>
          </p:cNvGraphicFramePr>
          <p:nvPr>
            <p:ph type="tbl" sz="quarter" idx="13"/>
            <p:extLst>
              <p:ext uri="{D42A27DB-BD31-4B8C-83A1-F6EECF244321}">
                <p14:modId xmlns:p14="http://schemas.microsoft.com/office/powerpoint/2010/main" val="239178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2351675"/>
                    </a:ext>
                  </a:extLst>
                </a:gridCol>
                <a:gridCol w="822960">
                  <a:extLst>
                    <a:ext uri="{9D8B030D-6E8A-4147-A177-3AD203B41FA5}">
                      <a16:colId xmlns:a16="http://schemas.microsoft.com/office/drawing/2014/main" val="1867099008"/>
                    </a:ext>
                  </a:extLst>
                </a:gridCol>
                <a:gridCol w="822960">
                  <a:extLst>
                    <a:ext uri="{9D8B030D-6E8A-4147-A177-3AD203B41FA5}">
                      <a16:colId xmlns:a16="http://schemas.microsoft.com/office/drawing/2014/main" val="2498155951"/>
                    </a:ext>
                  </a:extLst>
                </a:gridCol>
                <a:gridCol w="822960">
                  <a:extLst>
                    <a:ext uri="{9D8B030D-6E8A-4147-A177-3AD203B41FA5}">
                      <a16:colId xmlns:a16="http://schemas.microsoft.com/office/drawing/2014/main" val="1175488971"/>
                    </a:ext>
                  </a:extLst>
                </a:gridCol>
                <a:gridCol w="822960">
                  <a:extLst>
                    <a:ext uri="{9D8B030D-6E8A-4147-A177-3AD203B41FA5}">
                      <a16:colId xmlns:a16="http://schemas.microsoft.com/office/drawing/2014/main" val="1754173520"/>
                    </a:ext>
                  </a:extLst>
                </a:gridCol>
                <a:gridCol w="822960">
                  <a:extLst>
                    <a:ext uri="{9D8B030D-6E8A-4147-A177-3AD203B41FA5}">
                      <a16:colId xmlns:a16="http://schemas.microsoft.com/office/drawing/2014/main" val="2860089015"/>
                    </a:ext>
                  </a:extLst>
                </a:gridCol>
              </a:tblGrid>
              <a:tr h="370840">
                <a:tc>
                  <a:txBody>
                    <a:bodyPr/>
                    <a:lstStyle/>
                    <a:p>
                      <a:r>
                        <a:rPr lang="en-US" sz="1000"/>
                        <a:t>Video</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250835003"/>
                  </a:ext>
                </a:extLst>
              </a:tr>
              <a:tr h="370840">
                <a:tc>
                  <a:txBody>
                    <a:bodyPr/>
                    <a:lstStyle/>
                    <a:p>
                      <a:r>
                        <a:rPr lang="de-DE" sz="1000" b="1"/>
                        <a:t> Vodafone Deutschland - 2018-11-16 11:26:22 </a:t>
                      </a:r>
                      <a:r>
                        <a:rPr lang="de-DE" sz="1000"/>
                        <a:t>
 Bits &amp; Pretzels 2018 | Highlight-Video</a:t>
                      </a:r>
                      <a:endParaRPr lang="en-US" sz="1000"/>
                    </a:p>
                  </a:txBody>
                  <a:tcPr/>
                </a:tc>
                <a:tc>
                  <a:txBody>
                    <a:bodyPr/>
                    <a:lstStyle/>
                    <a:p>
                      <a:r>
                        <a:rPr lang="en-US" sz="1000"/>
                        <a:t>02:06</a:t>
                      </a:r>
                    </a:p>
                  </a:txBody>
                  <a:tcPr/>
                </a:tc>
                <a:tc>
                  <a:txBody>
                    <a:bodyPr/>
                    <a:lstStyle/>
                    <a:p>
                      <a:r>
                        <a:rPr lang="en-US" sz="1000"/>
                        <a:t>239</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204267891"/>
                  </a:ext>
                </a:extLst>
              </a:tr>
              <a:tr h="370840">
                <a:tc>
                  <a:txBody>
                    <a:bodyPr/>
                    <a:lstStyle/>
                    <a:p>
                      <a:r>
                        <a:rPr lang="en-US" sz="1000" b="1"/>
                        <a:t> Vodafone Deutschland - 2018-11-15 10:31:15 </a:t>
                      </a:r>
                      <a:r>
                        <a:rPr lang="en-US" sz="1000"/>
                        <a:t>
 Die digitale Umkleidekabine I The Future is Exciting</a:t>
                      </a:r>
                    </a:p>
                  </a:txBody>
                  <a:tcPr/>
                </a:tc>
                <a:tc>
                  <a:txBody>
                    <a:bodyPr/>
                    <a:lstStyle/>
                    <a:p>
                      <a:r>
                        <a:rPr lang="en-US" sz="1000"/>
                        <a:t>01:28</a:t>
                      </a:r>
                    </a:p>
                  </a:txBody>
                  <a:tcPr/>
                </a:tc>
                <a:tc>
                  <a:txBody>
                    <a:bodyPr/>
                    <a:lstStyle/>
                    <a:p>
                      <a:r>
                        <a:rPr lang="en-US" sz="1000"/>
                        <a:t>326</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15102927"/>
                  </a:ext>
                </a:extLst>
              </a:tr>
              <a:tr h="370840">
                <a:tc>
                  <a:txBody>
                    <a:bodyPr/>
                    <a:lstStyle/>
                    <a:p>
                      <a:r>
                        <a:rPr lang="en-US" sz="1000" b="1"/>
                        <a:t> Vodafone Deutschland - 2018-11-15 10:10:21 </a:t>
                      </a:r>
                      <a:r>
                        <a:rPr lang="en-US" sz="1000"/>
                        <a:t>
 Featured News #21: Ingress Prime / AI&amp;I-Event / Vodafone Google Assistant</a:t>
                      </a:r>
                    </a:p>
                  </a:txBody>
                  <a:tcPr/>
                </a:tc>
                <a:tc>
                  <a:txBody>
                    <a:bodyPr/>
                    <a:lstStyle/>
                    <a:p>
                      <a:r>
                        <a:rPr lang="en-US" sz="1000"/>
                        <a:t>01:36</a:t>
                      </a:r>
                    </a:p>
                  </a:txBody>
                  <a:tcPr/>
                </a:tc>
                <a:tc>
                  <a:txBody>
                    <a:bodyPr/>
                    <a:lstStyle/>
                    <a:p>
                      <a:r>
                        <a:rPr lang="en-US" sz="1000"/>
                        <a:t>241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786795795"/>
                  </a:ext>
                </a:extLst>
              </a:tr>
              <a:tr h="370840">
                <a:tc>
                  <a:txBody>
                    <a:bodyPr/>
                    <a:lstStyle/>
                    <a:p>
                      <a:r>
                        <a:rPr lang="de-DE" sz="1000" b="1"/>
                        <a:t> Vodafone Deutschland - 2018-11-13 11:39:09 </a:t>
                      </a:r>
                      <a:r>
                        <a:rPr lang="de-DE" sz="1000"/>
                        <a:t>
 AVM FRITZ!Box 7530 - Am Telefonanschluss anschließen</a:t>
                      </a:r>
                      <a:endParaRPr lang="en-US" sz="1000"/>
                    </a:p>
                  </a:txBody>
                  <a:tcPr/>
                </a:tc>
                <a:tc>
                  <a:txBody>
                    <a:bodyPr/>
                    <a:lstStyle/>
                    <a:p>
                      <a:r>
                        <a:rPr lang="en-US" sz="1000"/>
                        <a:t>01:37</a:t>
                      </a:r>
                    </a:p>
                  </a:txBody>
                  <a:tcPr/>
                </a:tc>
                <a:tc>
                  <a:txBody>
                    <a:bodyPr/>
                    <a:lstStyle/>
                    <a:p>
                      <a:r>
                        <a:rPr lang="en-US" sz="1000"/>
                        <a:t>489</a:t>
                      </a:r>
                    </a:p>
                  </a:txBody>
                  <a:tcPr/>
                </a:tc>
                <a:tc>
                  <a:txBody>
                    <a:bodyPr/>
                    <a:lstStyle/>
                    <a:p>
                      <a:r>
                        <a:rPr lang="en-US" sz="1000"/>
                        <a:t>6</a:t>
                      </a:r>
                    </a:p>
                  </a:txBody>
                  <a:tcPr/>
                </a:tc>
                <a:tc>
                  <a:txBody>
                    <a:bodyPr/>
                    <a:lstStyle/>
                    <a:p>
                      <a:r>
                        <a:rPr lang="en-US" sz="1000"/>
                        <a:t>2</a:t>
                      </a:r>
                    </a:p>
                  </a:txBody>
                  <a:tcPr/>
                </a:tc>
                <a:tc>
                  <a:txBody>
                    <a:bodyPr/>
                    <a:lstStyle/>
                    <a:p>
                      <a:r>
                        <a:rPr lang="en-US" sz="1000"/>
                        <a:t>5</a:t>
                      </a:r>
                    </a:p>
                  </a:txBody>
                  <a:tcPr/>
                </a:tc>
                <a:extLst>
                  <a:ext uri="{0D108BD9-81ED-4DB2-BD59-A6C34878D82A}">
                    <a16:rowId xmlns:a16="http://schemas.microsoft.com/office/drawing/2014/main" val="3837703218"/>
                  </a:ext>
                </a:extLst>
              </a:tr>
              <a:tr h="370840">
                <a:tc>
                  <a:txBody>
                    <a:bodyPr/>
                    <a:lstStyle/>
                    <a:p>
                      <a:r>
                        <a:rPr lang="de-DE" sz="1000" b="1"/>
                        <a:t> Vodafone Deutschland - 2018-11-13 11:38:40 </a:t>
                      </a:r>
                      <a:r>
                        <a:rPr lang="de-DE" sz="1000"/>
                        <a:t>
 AVM FRITZ!Box - Am Telefonanschluss anschließen</a:t>
                      </a:r>
                      <a:endParaRPr lang="en-US" sz="1000"/>
                    </a:p>
                  </a:txBody>
                  <a:tcPr/>
                </a:tc>
                <a:tc>
                  <a:txBody>
                    <a:bodyPr/>
                    <a:lstStyle/>
                    <a:p>
                      <a:r>
                        <a:rPr lang="en-US" sz="1000"/>
                        <a:t>01:49</a:t>
                      </a:r>
                    </a:p>
                  </a:txBody>
                  <a:tcPr/>
                </a:tc>
                <a:tc>
                  <a:txBody>
                    <a:bodyPr/>
                    <a:lstStyle/>
                    <a:p>
                      <a:r>
                        <a:rPr lang="en-US" sz="1000"/>
                        <a:t>186</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190021716"/>
                  </a:ext>
                </a:extLst>
              </a:tr>
              <a:tr h="370840">
                <a:tc>
                  <a:txBody>
                    <a:bodyPr/>
                    <a:lstStyle/>
                    <a:p>
                      <a:r>
                        <a:rPr lang="en-US" sz="1000" b="1"/>
                        <a:t> Vodafone Deutschland - 2018-11-13 09:33:01 </a:t>
                      </a:r>
                      <a:r>
                        <a:rPr lang="en-US" sz="1000"/>
                        <a:t>
 GigaTV Quiz Episode #68</a:t>
                      </a:r>
                    </a:p>
                  </a:txBody>
                  <a:tcPr/>
                </a:tc>
                <a:tc>
                  <a:txBody>
                    <a:bodyPr/>
                    <a:lstStyle/>
                    <a:p>
                      <a:r>
                        <a:rPr lang="en-US" sz="1000"/>
                        <a:t>01:01</a:t>
                      </a:r>
                    </a:p>
                  </a:txBody>
                  <a:tcPr/>
                </a:tc>
                <a:tc>
                  <a:txBody>
                    <a:bodyPr/>
                    <a:lstStyle/>
                    <a:p>
                      <a:r>
                        <a:rPr lang="en-US" sz="1000"/>
                        <a:t>186</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957003664"/>
                  </a:ext>
                </a:extLst>
              </a:tr>
              <a:tr h="370840">
                <a:tc>
                  <a:txBody>
                    <a:bodyPr/>
                    <a:lstStyle/>
                    <a:p>
                      <a:r>
                        <a:rPr lang="en-US" sz="1000" b="1"/>
                        <a:t> Vodafone Deutschland - 2018-11-12 11:15:22 </a:t>
                      </a:r>
                      <a:r>
                        <a:rPr lang="en-US" sz="1000"/>
                        <a:t>
 Gadget Inspectors | Tap und Orii</a:t>
                      </a:r>
                    </a:p>
                  </a:txBody>
                  <a:tcPr/>
                </a:tc>
                <a:tc>
                  <a:txBody>
                    <a:bodyPr/>
                    <a:lstStyle/>
                    <a:p>
                      <a:r>
                        <a:rPr lang="en-US" sz="1000"/>
                        <a:t>08:42</a:t>
                      </a:r>
                    </a:p>
                  </a:txBody>
                  <a:tcPr/>
                </a:tc>
                <a:tc>
                  <a:txBody>
                    <a:bodyPr/>
                    <a:lstStyle/>
                    <a:p>
                      <a:r>
                        <a:rPr lang="en-US" sz="1000"/>
                        <a:t>331</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790629915"/>
                  </a:ext>
                </a:extLst>
              </a:tr>
            </a:tbl>
          </a:graphicData>
        </a:graphic>
      </p:graphicFrame>
      <p:sp>
        <p:nvSpPr>
          <p:cNvPr id="4" name="Text Placeholder 3">
            <a:extLst>
              <a:ext uri="{FF2B5EF4-FFF2-40B4-BE49-F238E27FC236}">
                <a16:creationId xmlns:a16="http://schemas.microsoft.com/office/drawing/2014/main" id="{4E85256B-8982-405D-B9FB-9D39603C03E5}"/>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311428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43561-21E3-486B-8568-8F4786845559}"/>
              </a:ext>
            </a:extLst>
          </p:cNvPr>
          <p:cNvSpPr>
            <a:spLocks noGrp="1"/>
          </p:cNvSpPr>
          <p:nvPr>
            <p:ph type="title"/>
          </p:nvPr>
        </p:nvSpPr>
        <p:spPr/>
        <p:txBody>
          <a:bodyPr/>
          <a:lstStyle/>
          <a:p>
            <a:r>
              <a:rPr lang="en-US"/>
              <a:t>Twitter Own Tweets Table | Vodafone Brand DE Profile - 1 of 4</a:t>
            </a:r>
          </a:p>
        </p:txBody>
      </p:sp>
      <p:graphicFrame>
        <p:nvGraphicFramePr>
          <p:cNvPr id="5" name="Table Placeholder 4">
            <a:extLst>
              <a:ext uri="{FF2B5EF4-FFF2-40B4-BE49-F238E27FC236}">
                <a16:creationId xmlns:a16="http://schemas.microsoft.com/office/drawing/2014/main" id="{6FB87016-9608-43CE-BDE4-BF979534931D}"/>
              </a:ext>
            </a:extLst>
          </p:cNvPr>
          <p:cNvGraphicFramePr>
            <a:graphicFrameLocks noGrp="1"/>
          </p:cNvGraphicFramePr>
          <p:nvPr>
            <p:ph type="tbl" sz="quarter" idx="13"/>
            <p:extLst>
              <p:ext uri="{D42A27DB-BD31-4B8C-83A1-F6EECF244321}">
                <p14:modId xmlns:p14="http://schemas.microsoft.com/office/powerpoint/2010/main" val="98685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26661470"/>
                    </a:ext>
                  </a:extLst>
                </a:gridCol>
                <a:gridCol w="822960">
                  <a:extLst>
                    <a:ext uri="{9D8B030D-6E8A-4147-A177-3AD203B41FA5}">
                      <a16:colId xmlns:a16="http://schemas.microsoft.com/office/drawing/2014/main" val="1634064128"/>
                    </a:ext>
                  </a:extLst>
                </a:gridCol>
                <a:gridCol w="822960">
                  <a:extLst>
                    <a:ext uri="{9D8B030D-6E8A-4147-A177-3AD203B41FA5}">
                      <a16:colId xmlns:a16="http://schemas.microsoft.com/office/drawing/2014/main" val="1104928233"/>
                    </a:ext>
                  </a:extLst>
                </a:gridCol>
                <a:gridCol w="822960">
                  <a:extLst>
                    <a:ext uri="{9D8B030D-6E8A-4147-A177-3AD203B41FA5}">
                      <a16:colId xmlns:a16="http://schemas.microsoft.com/office/drawing/2014/main" val="3562120205"/>
                    </a:ext>
                  </a:extLst>
                </a:gridCol>
                <a:gridCol w="822960">
                  <a:extLst>
                    <a:ext uri="{9D8B030D-6E8A-4147-A177-3AD203B41FA5}">
                      <a16:colId xmlns:a16="http://schemas.microsoft.com/office/drawing/2014/main" val="63528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5336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- 2018-11-18 10:30:00 </a:t>
                      </a:r>
                      <a:r>
                        <a:rPr kumimoji="0" lang="de-DE" sz="1000" b="0" i="0" u="none" strike="noStrike" kern="1200" cap="none" spc="0" normalizeH="0" baseline="0" noProof="0">
                          <a:ln>
                            <a:noFill/>
                          </a:ln>
                          <a:solidFill>
                            <a:prstClr val="black"/>
                          </a:solidFill>
                          <a:effectLst/>
                          <a:uLnTx/>
                          <a:uFillTx/>
                          <a:latin typeface="+mn-lt"/>
                          <a:ea typeface="+mn-ea"/>
                          <a:cs typeface="+mn-cs"/>
                        </a:rPr>
                        <a:t>
  Das #NubiaX kommt ohne Frontkamera aus, besitzt dafür auf der Rückseite aber ein zweites Display für Selfies. Wir verraten Dir, was das Smartphone alles kann: https://t.co/Pf3Wtbyshe https://t.co/lmSwmN72Dc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41210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- 2018-11-18 10:00:00 </a:t>
                      </a:r>
                      <a:r>
                        <a:rPr kumimoji="0" lang="de-DE" sz="1000" b="0" i="0" u="none" strike="noStrike" kern="1200" cap="none" spc="0" normalizeH="0" baseline="0" noProof="0">
                          <a:ln>
                            <a:noFill/>
                          </a:ln>
                          <a:solidFill>
                            <a:prstClr val="black"/>
                          </a:solidFill>
                          <a:effectLst/>
                          <a:uLnTx/>
                          <a:uFillTx/>
                          <a:latin typeface="+mn-lt"/>
                          <a:ea typeface="+mn-ea"/>
                          <a:cs typeface="+mn-cs"/>
                        </a:rPr>
                        <a:t>
  Um die Wartezeit für #DetectivePikachu zu versüßen, haben wir für Dich eine Zusammenfassung der bisherigen #Pokemon-Filmen erstellt. Viel Spaß mit Teil: https://t.co/Vf1sbSReig https://t.co/COhPHK00KS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extLst>
                  <a:ext uri="{0D108BD9-81ED-4DB2-BD59-A6C34878D82A}">
                    <a16:rowId xmlns:a16="http://schemas.microsoft.com/office/drawing/2014/main" val="174172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- 2018-11-18 09:30:00 </a:t>
                      </a:r>
                      <a:r>
                        <a:rPr kumimoji="0" lang="de-DE" sz="1000" b="0" i="0" u="none" strike="noStrike" kern="1200" cap="none" spc="0" normalizeH="0" baseline="0" noProof="0">
                          <a:ln>
                            <a:noFill/>
                          </a:ln>
                          <a:solidFill>
                            <a:prstClr val="black"/>
                          </a:solidFill>
                          <a:effectLst/>
                          <a:uLnTx/>
                          <a:uFillTx/>
                          <a:latin typeface="+mn-lt"/>
                          <a:ea typeface="+mn-ea"/>
                          <a:cs typeface="+mn-cs"/>
                        </a:rPr>
                        <a:t>
  5.000 Vordenker, 100 Speaker, 50 Pitches: Das war das Gründer-Festival Bits &amp;amp; Pretzels. Wir lassen es Revue passieren: https://t.co/jAZTV4sWsH #bits18 https://t.co/wWGFMdzD0q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208389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- 2018-11-17 10:00:00 </a:t>
                      </a:r>
                      <a:r>
                        <a:rPr kumimoji="0" lang="de-DE" sz="1000" b="0" i="0" u="none" strike="noStrike" kern="1200" cap="none" spc="0" normalizeH="0" baseline="0" noProof="0">
                          <a:ln>
                            <a:noFill/>
                          </a:ln>
                          <a:solidFill>
                            <a:prstClr val="black"/>
                          </a:solidFill>
                          <a:effectLst/>
                          <a:uLnTx/>
                          <a:uFillTx/>
                          <a:latin typeface="+mn-lt"/>
                          <a:ea typeface="+mn-ea"/>
                          <a:cs typeface="+mn-cs"/>
                        </a:rPr>
                        <a:t>
  Du fragst Dich, wann eigentlich Dein neues Handy ankommt? Diese und andere Fragen kannst Du jetzt ganz bequem mit der neuen Vodafone Google Assistant-App klären: https://t.co/bcdRexOpJV https://t.co/f3XfADqend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87356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- 2018-11-16 12:35:00 </a:t>
                      </a:r>
                      <a:r>
                        <a:rPr kumimoji="0" lang="de-DE" sz="1000" b="0" i="0" u="none" strike="noStrike" kern="1200" cap="none" spc="0" normalizeH="0" baseline="0" noProof="0">
                          <a:ln>
                            <a:noFill/>
                          </a:ln>
                          <a:solidFill>
                            <a:prstClr val="black"/>
                          </a:solidFill>
                          <a:effectLst/>
                          <a:uLnTx/>
                          <a:uFillTx/>
                          <a:latin typeface="+mn-lt"/>
                          <a:ea typeface="+mn-ea"/>
                          <a:cs typeface="+mn-cs"/>
                        </a:rPr>
                        <a:t>
  Eine halbe Milliarde Menschen verbinden wir in 71 Ländern. Nicht nur am #TagderToleranz, sondern 365 Tage im Jahr: https://t.co/fJuw7VlFZ4 https://t.co/vTVesCapim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extLst>
                  <a:ext uri="{0D108BD9-81ED-4DB2-BD59-A6C34878D82A}">
                    <a16:rowId xmlns:a16="http://schemas.microsoft.com/office/drawing/2014/main" val="146076637"/>
                  </a:ext>
                </a:extLst>
              </a:tr>
            </a:tbl>
          </a:graphicData>
        </a:graphic>
      </p:graphicFrame>
      <p:sp>
        <p:nvSpPr>
          <p:cNvPr id="4" name="Text Placeholder 3">
            <a:extLst>
              <a:ext uri="{FF2B5EF4-FFF2-40B4-BE49-F238E27FC236}">
                <a16:creationId xmlns:a16="http://schemas.microsoft.com/office/drawing/2014/main" id="{B6C3D960-B2A6-4625-A61C-8F5F9C65BD67}"/>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403710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CA4BF-241E-4F3D-B204-2B9A327BA25C}"/>
              </a:ext>
            </a:extLst>
          </p:cNvPr>
          <p:cNvSpPr>
            <a:spLocks noGrp="1"/>
          </p:cNvSpPr>
          <p:nvPr>
            <p:ph type="title"/>
          </p:nvPr>
        </p:nvSpPr>
        <p:spPr/>
        <p:txBody>
          <a:bodyPr/>
          <a:lstStyle/>
          <a:p>
            <a:r>
              <a:rPr lang="en-US"/>
              <a:t>Twitter Own Tweets Table | Vodafone Brand DE Profile - 2 of 4</a:t>
            </a:r>
          </a:p>
        </p:txBody>
      </p:sp>
      <p:graphicFrame>
        <p:nvGraphicFramePr>
          <p:cNvPr id="5" name="Table Placeholder 4">
            <a:extLst>
              <a:ext uri="{FF2B5EF4-FFF2-40B4-BE49-F238E27FC236}">
                <a16:creationId xmlns:a16="http://schemas.microsoft.com/office/drawing/2014/main" id="{CFD0614E-6376-48D7-9CBF-21FDFD64EA13}"/>
              </a:ext>
            </a:extLst>
          </p:cNvPr>
          <p:cNvGraphicFramePr>
            <a:graphicFrameLocks noGrp="1"/>
          </p:cNvGraphicFramePr>
          <p:nvPr>
            <p:ph type="tbl" sz="quarter" idx="13"/>
            <p:extLst>
              <p:ext uri="{D42A27DB-BD31-4B8C-83A1-F6EECF244321}">
                <p14:modId xmlns:p14="http://schemas.microsoft.com/office/powerpoint/2010/main" val="3572213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07694857"/>
                    </a:ext>
                  </a:extLst>
                </a:gridCol>
                <a:gridCol w="822960">
                  <a:extLst>
                    <a:ext uri="{9D8B030D-6E8A-4147-A177-3AD203B41FA5}">
                      <a16:colId xmlns:a16="http://schemas.microsoft.com/office/drawing/2014/main" val="3338309299"/>
                    </a:ext>
                  </a:extLst>
                </a:gridCol>
                <a:gridCol w="822960">
                  <a:extLst>
                    <a:ext uri="{9D8B030D-6E8A-4147-A177-3AD203B41FA5}">
                      <a16:colId xmlns:a16="http://schemas.microsoft.com/office/drawing/2014/main" val="1782532048"/>
                    </a:ext>
                  </a:extLst>
                </a:gridCol>
                <a:gridCol w="822960">
                  <a:extLst>
                    <a:ext uri="{9D8B030D-6E8A-4147-A177-3AD203B41FA5}">
                      <a16:colId xmlns:a16="http://schemas.microsoft.com/office/drawing/2014/main" val="3061229776"/>
                    </a:ext>
                  </a:extLst>
                </a:gridCol>
                <a:gridCol w="822960">
                  <a:extLst>
                    <a:ext uri="{9D8B030D-6E8A-4147-A177-3AD203B41FA5}">
                      <a16:colId xmlns:a16="http://schemas.microsoft.com/office/drawing/2014/main" val="3747208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6340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- 2018-11-16 12:05:35 </a:t>
                      </a:r>
                      <a:r>
                        <a:rPr kumimoji="0" lang="en-US" sz="1000" b="0" i="0" u="none" strike="noStrike" kern="1200" cap="none" spc="0" normalizeH="0" baseline="0" noProof="0">
                          <a:ln>
                            <a:noFill/>
                          </a:ln>
                          <a:solidFill>
                            <a:prstClr val="black"/>
                          </a:solidFill>
                          <a:effectLst/>
                          <a:uLnTx/>
                          <a:uFillTx/>
                          <a:latin typeface="+mn-lt"/>
                          <a:ea typeface="+mn-ea"/>
                          <a:cs typeface="+mn-cs"/>
                        </a:rPr>
                        <a:t>
  Mit #ProjectXCloud von Microsoft könntest Du bald Dein Lieblings-Xbox-Spiel auch unterwegs auf Deinem Smartphone oder Tablet zocken. Erfahre mehr zum Spiele-Streamingdienst für #Xbox-Games: https://t.co/gx2fzmZ9Wh https://t.co/ZpZOWBfYOt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extLst>
                  <a:ext uri="{0D108BD9-81ED-4DB2-BD59-A6C34878D82A}">
                    <a16:rowId xmlns:a16="http://schemas.microsoft.com/office/drawing/2014/main" val="4522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- 2018-11-16 10:11:21 </a:t>
                      </a:r>
                      <a:r>
                        <a:rPr kumimoji="0" lang="de-DE" sz="1000" b="0" i="0" u="none" strike="noStrike" kern="1200" cap="none" spc="0" normalizeH="0" baseline="0" noProof="0">
                          <a:ln>
                            <a:noFill/>
                          </a:ln>
                          <a:solidFill>
                            <a:prstClr val="black"/>
                          </a:solidFill>
                          <a:effectLst/>
                          <a:uLnTx/>
                          <a:uFillTx/>
                          <a:latin typeface="+mn-lt"/>
                          <a:ea typeface="+mn-ea"/>
                          <a:cs typeface="+mn-cs"/>
                        </a:rPr>
                        <a:t>
  Verlassen intelligente Autos auch das Autokino, wenn der Film schlecht ist? Mehr zur Mobilität der Zukunft gibt’s hier: https://t.co/rKNZVxg8CG #FutureFriday #FridayFeeling https://t.co/BpBmCgoRll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35215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- 2018-11-16 08:59:49 </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#Connecting4Good liest Du heute, wie Dein Smartphone Dir bald dabei helfen könnte, Lebensmittelvergiftungen vorzubeugen: https://t.co/GIJgasXkIT https://t.co/cP8QWLttkq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92419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- 2018-11-15 13:52:38 </a:t>
                      </a:r>
                      <a:r>
                        <a:rPr kumimoji="0" lang="de-DE" sz="1000" b="0" i="0" u="none" strike="noStrike" kern="1200" cap="none" spc="0" normalizeH="0" baseline="0" noProof="0">
                          <a:ln>
                            <a:noFill/>
                          </a:ln>
                          <a:solidFill>
                            <a:prstClr val="black"/>
                          </a:solidFill>
                          <a:effectLst/>
                          <a:uLnTx/>
                          <a:uFillTx/>
                          <a:latin typeface="+mn-lt"/>
                          <a:ea typeface="+mn-ea"/>
                          <a:cs typeface="+mn-cs"/>
                        </a:rPr>
                        <a:t>
  Der neue #DetecitvePikachu-Film kommt 2019 in die Kinos. Das nehmen wir zum Anlass, um einen Blick auf alle bisherigen Pokémon-Filme zu werfen. Viel Spaß mit Teil eins unserer zweiteiligen Reihe:  https://t.co/3ZxCKB7BD5 https://t.co/DrMjFLXYmx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extLst>
                  <a:ext uri="{0D108BD9-81ED-4DB2-BD59-A6C34878D82A}">
                    <a16:rowId xmlns:a16="http://schemas.microsoft.com/office/drawing/2014/main" val="206481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- 2018-11-15 13:11:36 </a:t>
                      </a:r>
                      <a:r>
                        <a:rPr kumimoji="0" lang="de-DE" sz="1000" b="0" i="0" u="none" strike="noStrike" kern="1200" cap="none" spc="0" normalizeH="0" baseline="0" noProof="0">
                          <a:ln>
                            <a:noFill/>
                          </a:ln>
                          <a:solidFill>
                            <a:prstClr val="black"/>
                          </a:solidFill>
                          <a:effectLst/>
                          <a:uLnTx/>
                          <a:uFillTx/>
                          <a:latin typeface="+mn-lt"/>
                          <a:ea typeface="+mn-ea"/>
                          <a:cs typeface="+mn-cs"/>
                        </a:rPr>
                        <a:t>
  Vom 22. bis 23. November zeigen prominente Gäste beim #RTLSpendenmarathon wieder vollen Einsatz für Kinder in Not. Auch Du kannst mitmachen und helfen! Lies hier, wie Du das Event verfolgen und die Hilfsprojekte unterstützen kannst: https://t.co/bR9x19eRyi https://t.co/Va6OwbUfYw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1096840640"/>
                  </a:ext>
                </a:extLst>
              </a:tr>
            </a:tbl>
          </a:graphicData>
        </a:graphic>
      </p:graphicFrame>
      <p:sp>
        <p:nvSpPr>
          <p:cNvPr id="4" name="Text Placeholder 3">
            <a:extLst>
              <a:ext uri="{FF2B5EF4-FFF2-40B4-BE49-F238E27FC236}">
                <a16:creationId xmlns:a16="http://schemas.microsoft.com/office/drawing/2014/main" id="{C28380D5-415E-4360-A5D0-BE353C52C4FC}"/>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3355229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0F2BF-AFD1-4B4E-8792-7F4C8504CEA3}"/>
              </a:ext>
            </a:extLst>
          </p:cNvPr>
          <p:cNvSpPr>
            <a:spLocks noGrp="1"/>
          </p:cNvSpPr>
          <p:nvPr>
            <p:ph type="title"/>
          </p:nvPr>
        </p:nvSpPr>
        <p:spPr/>
        <p:txBody>
          <a:bodyPr/>
          <a:lstStyle/>
          <a:p>
            <a:r>
              <a:rPr lang="en-US"/>
              <a:t>Twitter Own Tweets Table | Vodafone Brand DE Profile - 3 of 4</a:t>
            </a:r>
          </a:p>
        </p:txBody>
      </p:sp>
      <p:graphicFrame>
        <p:nvGraphicFramePr>
          <p:cNvPr id="5" name="Table Placeholder 4">
            <a:extLst>
              <a:ext uri="{FF2B5EF4-FFF2-40B4-BE49-F238E27FC236}">
                <a16:creationId xmlns:a16="http://schemas.microsoft.com/office/drawing/2014/main" id="{DE0C24DF-9118-48B6-83D6-17FD0AF64801}"/>
              </a:ext>
            </a:extLst>
          </p:cNvPr>
          <p:cNvGraphicFramePr>
            <a:graphicFrameLocks noGrp="1"/>
          </p:cNvGraphicFramePr>
          <p:nvPr>
            <p:ph type="tbl" sz="quarter" idx="13"/>
            <p:extLst>
              <p:ext uri="{D42A27DB-BD31-4B8C-83A1-F6EECF244321}">
                <p14:modId xmlns:p14="http://schemas.microsoft.com/office/powerpoint/2010/main" val="268073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68545472"/>
                    </a:ext>
                  </a:extLst>
                </a:gridCol>
                <a:gridCol w="822960">
                  <a:extLst>
                    <a:ext uri="{9D8B030D-6E8A-4147-A177-3AD203B41FA5}">
                      <a16:colId xmlns:a16="http://schemas.microsoft.com/office/drawing/2014/main" val="2705530646"/>
                    </a:ext>
                  </a:extLst>
                </a:gridCol>
                <a:gridCol w="822960">
                  <a:extLst>
                    <a:ext uri="{9D8B030D-6E8A-4147-A177-3AD203B41FA5}">
                      <a16:colId xmlns:a16="http://schemas.microsoft.com/office/drawing/2014/main" val="2413667082"/>
                    </a:ext>
                  </a:extLst>
                </a:gridCol>
                <a:gridCol w="822960">
                  <a:extLst>
                    <a:ext uri="{9D8B030D-6E8A-4147-A177-3AD203B41FA5}">
                      <a16:colId xmlns:a16="http://schemas.microsoft.com/office/drawing/2014/main" val="1164340158"/>
                    </a:ext>
                  </a:extLst>
                </a:gridCol>
                <a:gridCol w="822960">
                  <a:extLst>
                    <a:ext uri="{9D8B030D-6E8A-4147-A177-3AD203B41FA5}">
                      <a16:colId xmlns:a16="http://schemas.microsoft.com/office/drawing/2014/main" val="2477312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4776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- 2018-11-15 10:49:56 </a:t>
                      </a:r>
                      <a:r>
                        <a:rPr kumimoji="0" lang="de-DE" sz="1000" b="0" i="0" u="none" strike="noStrike" kern="1200" cap="none" spc="0" normalizeH="0" baseline="0" noProof="0">
                          <a:ln>
                            <a:noFill/>
                          </a:ln>
                          <a:solidFill>
                            <a:prstClr val="black"/>
                          </a:solidFill>
                          <a:effectLst/>
                          <a:uLnTx/>
                          <a:uFillTx/>
                          <a:latin typeface="+mn-lt"/>
                          <a:ea typeface="+mn-ea"/>
                          <a:cs typeface="+mn-cs"/>
                        </a:rPr>
                        <a:t>
  Diese Woche geht es in den featured News um das Update von #IngressPrime, künstliche Intelligenz und Menschlichkeit auf dem #AIandI-Event in Berlin und die neue Vodafone Google Assistant App. Alles zum Nachlesen gibt's hier: https://t.co/EtpBzpFdrm https://t.co/9KNYE0KRLp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326529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- 2018-11-14 15:46:09 </a:t>
                      </a:r>
                      <a:r>
                        <a:rPr kumimoji="0" lang="de-DE" sz="1000" b="0" i="0" u="none" strike="noStrike" kern="1200" cap="none" spc="0" normalizeH="0" baseline="0" noProof="0">
                          <a:ln>
                            <a:noFill/>
                          </a:ln>
                          <a:solidFill>
                            <a:prstClr val="black"/>
                          </a:solidFill>
                          <a:effectLst/>
                          <a:uLnTx/>
                          <a:uFillTx/>
                          <a:latin typeface="+mn-lt"/>
                          <a:ea typeface="+mn-ea"/>
                          <a:cs typeface="+mn-cs"/>
                        </a:rPr>
                        <a:t>
  Hey Niedersachsen, bist Du bereit für GigaSpeed? Wir versorgen über 1,3 Millionen niedersächsische Haushalte mit Highspeed-Internet in den nächsten vier Monaten. Erfahre mehr: https://t.co/OFtkidYlUh https://t.co/mZLdiYIhmS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extLst>
                  <a:ext uri="{0D108BD9-81ED-4DB2-BD59-A6C34878D82A}">
                    <a16:rowId xmlns:a16="http://schemas.microsoft.com/office/drawing/2014/main" val="422103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- 2018-11-14 09:47:15 </a:t>
                      </a:r>
                      <a:r>
                        <a:rPr kumimoji="0" lang="de-DE" sz="1000" b="0" i="0" u="none" strike="noStrike" kern="1200" cap="none" spc="0" normalizeH="0" baseline="0" noProof="0">
                          <a:ln>
                            <a:noFill/>
                          </a:ln>
                          <a:solidFill>
                            <a:prstClr val="black"/>
                          </a:solidFill>
                          <a:effectLst/>
                          <a:uLnTx/>
                          <a:uFillTx/>
                          <a:latin typeface="+mn-lt"/>
                          <a:ea typeface="+mn-ea"/>
                          <a:cs typeface="+mn-cs"/>
                        </a:rPr>
                        <a:t>
  Auch für uns ist klar: Transgender Rights are Human Rights. Denn Vielfalt gehört ins Unternehmen. Deshalb heißen wir jeden willkommen und fördern Diversität. Erfahre mehr darüber: https://t.co/V5L3jbjVn1 #TransAwarenessWeek https://t.co/qv5O2A1myc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49217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- 2018-11-13 09:53:38 </a:t>
                      </a:r>
                      <a:r>
                        <a:rPr kumimoji="0" lang="de-DE" sz="1000" b="0" i="0" u="none" strike="noStrike" kern="1200" cap="none" spc="0" normalizeH="0" baseline="0" noProof="0">
                          <a:ln>
                            <a:noFill/>
                          </a:ln>
                          <a:solidFill>
                            <a:prstClr val="black"/>
                          </a:solidFill>
                          <a:effectLst/>
                          <a:uLnTx/>
                          <a:uFillTx/>
                          <a:latin typeface="+mn-lt"/>
                          <a:ea typeface="+mn-ea"/>
                          <a:cs typeface="+mn-cs"/>
                        </a:rPr>
                        <a:t>
  Warum bei Vodafone auch Väter gerne in Teilzeit gehen und wie das Familienmodell für unseren Mitarbeiter Holger gut funktioniert, erfährst Du hier: https://t.co/swKGa2uaPU https://t.co/Qw0reRnT5z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318661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- 2018-11-12 16:11:22 </a:t>
                      </a:r>
                      <a:r>
                        <a:rPr kumimoji="0" lang="en-US" sz="1000" b="0" i="0" u="none" strike="noStrike" kern="1200" cap="none" spc="0" normalizeH="0" baseline="0" noProof="0">
                          <a:ln>
                            <a:noFill/>
                          </a:ln>
                          <a:solidFill>
                            <a:prstClr val="black"/>
                          </a:solidFill>
                          <a:effectLst/>
                          <a:uLnTx/>
                          <a:uFillTx/>
                          <a:latin typeface="+mn-lt"/>
                          <a:ea typeface="+mn-ea"/>
                          <a:cs typeface="+mn-cs"/>
                        </a:rPr>
                        <a:t>
  Kennst Du diese queeren Charaktere aus Overwatch, Final Fight oder The Last of Us? Mehr zum Thema gibt's hier: https://t.co/rYjwL1ZUgr https://t.co/m0HAR69gtq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457853281"/>
                  </a:ext>
                </a:extLst>
              </a:tr>
            </a:tbl>
          </a:graphicData>
        </a:graphic>
      </p:graphicFrame>
      <p:sp>
        <p:nvSpPr>
          <p:cNvPr id="4" name="Text Placeholder 3">
            <a:extLst>
              <a:ext uri="{FF2B5EF4-FFF2-40B4-BE49-F238E27FC236}">
                <a16:creationId xmlns:a16="http://schemas.microsoft.com/office/drawing/2014/main" id="{1C7D297A-A87D-45EA-8A35-B4C305013695}"/>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139761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1A79B-A06D-4E02-BE23-E20E88E26B12}"/>
              </a:ext>
            </a:extLst>
          </p:cNvPr>
          <p:cNvSpPr>
            <a:spLocks noGrp="1"/>
          </p:cNvSpPr>
          <p:nvPr>
            <p:ph type="title"/>
          </p:nvPr>
        </p:nvSpPr>
        <p:spPr/>
        <p:txBody>
          <a:bodyPr/>
          <a:lstStyle/>
          <a:p>
            <a:r>
              <a:rPr lang="en-US"/>
              <a:t>Twitter Own Tweets Table | Vodafone Brand DE Profile - 4 of 4</a:t>
            </a:r>
          </a:p>
        </p:txBody>
      </p:sp>
      <p:graphicFrame>
        <p:nvGraphicFramePr>
          <p:cNvPr id="5" name="Table Placeholder 4">
            <a:extLst>
              <a:ext uri="{FF2B5EF4-FFF2-40B4-BE49-F238E27FC236}">
                <a16:creationId xmlns:a16="http://schemas.microsoft.com/office/drawing/2014/main" id="{E2D9E422-8B25-4253-AC19-A225ACE17BFC}"/>
              </a:ext>
            </a:extLst>
          </p:cNvPr>
          <p:cNvGraphicFramePr>
            <a:graphicFrameLocks noGrp="1"/>
          </p:cNvGraphicFramePr>
          <p:nvPr>
            <p:ph type="tbl" sz="quarter" idx="13"/>
            <p:extLst>
              <p:ext uri="{D42A27DB-BD31-4B8C-83A1-F6EECF244321}">
                <p14:modId xmlns:p14="http://schemas.microsoft.com/office/powerpoint/2010/main" val="1943103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8356073"/>
                    </a:ext>
                  </a:extLst>
                </a:gridCol>
                <a:gridCol w="822960">
                  <a:extLst>
                    <a:ext uri="{9D8B030D-6E8A-4147-A177-3AD203B41FA5}">
                      <a16:colId xmlns:a16="http://schemas.microsoft.com/office/drawing/2014/main" val="1555283928"/>
                    </a:ext>
                  </a:extLst>
                </a:gridCol>
                <a:gridCol w="822960">
                  <a:extLst>
                    <a:ext uri="{9D8B030D-6E8A-4147-A177-3AD203B41FA5}">
                      <a16:colId xmlns:a16="http://schemas.microsoft.com/office/drawing/2014/main" val="3679245381"/>
                    </a:ext>
                  </a:extLst>
                </a:gridCol>
                <a:gridCol w="822960">
                  <a:extLst>
                    <a:ext uri="{9D8B030D-6E8A-4147-A177-3AD203B41FA5}">
                      <a16:colId xmlns:a16="http://schemas.microsoft.com/office/drawing/2014/main" val="1100750608"/>
                    </a:ext>
                  </a:extLst>
                </a:gridCol>
                <a:gridCol w="822960">
                  <a:extLst>
                    <a:ext uri="{9D8B030D-6E8A-4147-A177-3AD203B41FA5}">
                      <a16:colId xmlns:a16="http://schemas.microsoft.com/office/drawing/2014/main" val="2167460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1670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- 2018-11-12 15:03:29 </a:t>
                      </a:r>
                      <a:r>
                        <a:rPr kumimoji="0" lang="de-DE" sz="1000" b="0" i="0" u="none" strike="noStrike" kern="1200" cap="none" spc="0" normalizeH="0" baseline="0" noProof="0">
                          <a:ln>
                            <a:noFill/>
                          </a:ln>
                          <a:solidFill>
                            <a:prstClr val="black"/>
                          </a:solidFill>
                          <a:effectLst/>
                          <a:uLnTx/>
                          <a:uFillTx/>
                          <a:latin typeface="+mn-lt"/>
                          <a:ea typeface="+mn-ea"/>
                          <a:cs typeface="+mn-cs"/>
                        </a:rPr>
                        <a:t>
  Jetzt startet #Bremen mit Highspeed in die digitale Zukunft. Hier dürfen sich alle Kabelhaushalte über Spitzengeschwindigkeiten von bis zu 1.000 mbit/s freuen: https://t.co/E61TqcPfO7 https://t.co/6hwhPQyfmo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1611073157"/>
                  </a:ext>
                </a:extLst>
              </a:tr>
            </a:tbl>
          </a:graphicData>
        </a:graphic>
      </p:graphicFrame>
      <p:sp>
        <p:nvSpPr>
          <p:cNvPr id="4" name="Text Placeholder 3">
            <a:extLst>
              <a:ext uri="{FF2B5EF4-FFF2-40B4-BE49-F238E27FC236}">
                <a16:creationId xmlns:a16="http://schemas.microsoft.com/office/drawing/2014/main" id="{F2E881FF-4030-4DA2-959F-793FEFC1AA3F}"/>
              </a:ext>
            </a:extLst>
          </p:cNvPr>
          <p:cNvSpPr>
            <a:spLocks noGrp="1"/>
          </p:cNvSpPr>
          <p:nvPr>
            <p:ph type="body" sz="quarter" idx="14"/>
          </p:nvPr>
        </p:nvSpPr>
        <p:spPr/>
        <p:txBody>
          <a:bodyPr/>
          <a:lstStyle/>
          <a:p>
            <a:r>
              <a:rPr lang="en-US"/>
              <a:t>12.11.2018 - 18.11.2018</a:t>
            </a:r>
          </a:p>
        </p:txBody>
      </p:sp>
    </p:spTree>
    <p:extLst>
      <p:ext uri="{BB962C8B-B14F-4D97-AF65-F5344CB8AC3E}">
        <p14:creationId xmlns:p14="http://schemas.microsoft.com/office/powerpoint/2010/main" val="1372615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1098</Words>
  <Application>Microsoft Office PowerPoint</Application>
  <PresentationFormat>On-screen Show (4:3)</PresentationFormat>
  <Paragraphs>550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Brand Monitoring</vt:lpstr>
      <vt:lpstr>Facebook Own Posts Table  | Vodafone Brand DE Profile - 1 of 7</vt:lpstr>
      <vt:lpstr>Facebook Own Posts Table  | Vodafone Brand DE Profile - 2 of 7</vt:lpstr>
      <vt:lpstr>Facebook Own Posts Table  | Vodafone Brand DE Profile - 3 of 7</vt:lpstr>
      <vt:lpstr>Facebook Own Posts Table  | Vodafone Brand DE Profile - 4 of 7</vt:lpstr>
      <vt:lpstr>Facebook Own Posts Table  | Vodafone Brand DE Profile - 5 of 7</vt:lpstr>
      <vt:lpstr>Facebook Own Posts Table  | Vodafone Brand DE Profile - 6 of 7</vt:lpstr>
      <vt:lpstr>Facebook Own Posts Table  | Vodafone Brand DE Profile - 7 of 7</vt:lpstr>
      <vt:lpstr>Instagram Posts Table | Vodafone Brand DE Profile - 1 of 4</vt:lpstr>
      <vt:lpstr>Instagram Posts Table | Vodafone Brand DE Profile - 2 of 4</vt:lpstr>
      <vt:lpstr>Instagram Posts Table | Vodafone Brand DE Profile - 3 of 4</vt:lpstr>
      <vt:lpstr>Instagram Posts Table | Vodafone Brand DE Profile - 4 of 4</vt:lpstr>
      <vt:lpstr>Youtube Videos Table | Vodafone Brand DE Profile</vt:lpstr>
      <vt:lpstr>Twitter Own Tweets Table | Vodafone Brand DE Profile - 1 of 4</vt:lpstr>
      <vt:lpstr>Twitter Own Tweets Table | Vodafone Brand DE Profile - 2 of 4</vt:lpstr>
      <vt:lpstr>Twitter Own Tweets Table | Vodafone Brand DE Profile - 3 of 4</vt:lpstr>
      <vt:lpstr>Twitter Own Tweets Table | Vodafone Brand DE Profile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Monitoring</dc:title>
  <dc:creator>Administrator</dc:creator>
  <cp:lastModifiedBy>Administrator</cp:lastModifiedBy>
  <cp:revision>1</cp:revision>
  <dcterms:created xsi:type="dcterms:W3CDTF">2018-11-21T13:03:35Z</dcterms:created>
  <dcterms:modified xsi:type="dcterms:W3CDTF">2018-11-21T13:04:14Z</dcterms:modified>
</cp:coreProperties>
</file>