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smshopmag</c:v>
                </c:pt>
              </c:strCache>
            </c:strRef>
          </c:tx>
          <c:spPr>
            <a:ln w="28575" cap="rnd">
              <a:solidFill>
                <a:schemeClr val="accent1"/>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Sheet1!$B$2:$B$33</c:f>
              <c:numCache>
                <c:formatCode>General</c:formatCode>
                <c:ptCount val="32"/>
                <c:pt idx="0">
                  <c:v>39196</c:v>
                </c:pt>
                <c:pt idx="1">
                  <c:v>39205</c:v>
                </c:pt>
                <c:pt idx="2">
                  <c:v>39212</c:v>
                </c:pt>
                <c:pt idx="3">
                  <c:v>39204</c:v>
                </c:pt>
                <c:pt idx="4">
                  <c:v>39211</c:v>
                </c:pt>
                <c:pt idx="5">
                  <c:v>39215</c:v>
                </c:pt>
                <c:pt idx="6">
                  <c:v>39231</c:v>
                </c:pt>
                <c:pt idx="7">
                  <c:v>39244</c:v>
                </c:pt>
                <c:pt idx="8">
                  <c:v>39254</c:v>
                </c:pt>
                <c:pt idx="9">
                  <c:v>39268</c:v>
                </c:pt>
                <c:pt idx="10">
                  <c:v>39284</c:v>
                </c:pt>
                <c:pt idx="11">
                  <c:v>39293</c:v>
                </c:pt>
                <c:pt idx="12">
                  <c:v>39297</c:v>
                </c:pt>
                <c:pt idx="13">
                  <c:v>39308</c:v>
                </c:pt>
                <c:pt idx="14">
                  <c:v>39323</c:v>
                </c:pt>
                <c:pt idx="15">
                  <c:v>39340</c:v>
                </c:pt>
                <c:pt idx="16">
                  <c:v>39351</c:v>
                </c:pt>
                <c:pt idx="17">
                  <c:v>39367</c:v>
                </c:pt>
                <c:pt idx="18">
                  <c:v>39387</c:v>
                </c:pt>
                <c:pt idx="19">
                  <c:v>39400</c:v>
                </c:pt>
                <c:pt idx="20">
                  <c:v>39411</c:v>
                </c:pt>
                <c:pt idx="21">
                  <c:v>39435</c:v>
                </c:pt>
                <c:pt idx="22">
                  <c:v>39446</c:v>
                </c:pt>
                <c:pt idx="23">
                  <c:v>39459</c:v>
                </c:pt>
                <c:pt idx="24">
                  <c:v>39458</c:v>
                </c:pt>
                <c:pt idx="25">
                  <c:v>39460</c:v>
                </c:pt>
                <c:pt idx="26">
                  <c:v>39467</c:v>
                </c:pt>
                <c:pt idx="27">
                  <c:v>39472</c:v>
                </c:pt>
                <c:pt idx="28">
                  <c:v>39481</c:v>
                </c:pt>
                <c:pt idx="29">
                  <c:v>39487</c:v>
                </c:pt>
                <c:pt idx="30">
                  <c:v>39501</c:v>
                </c:pt>
                <c:pt idx="31">
                  <c:v>39509</c:v>
                </c:pt>
              </c:numCache>
            </c:numRef>
          </c:val>
          <c:smooth val="0"/>
          <c:extLst>
            <c:ext xmlns:c16="http://schemas.microsoft.com/office/drawing/2014/chart" uri="{C3380CC4-5D6E-409C-BE32-E72D297353CC}">
              <c16:uniqueId val="{00000000-09C7-4D30-8A54-BB09782B2517}"/>
            </c:ext>
          </c:extLst>
        </c:ser>
        <c:dLbls>
          <c:showLegendKey val="0"/>
          <c:showVal val="0"/>
          <c:showCatName val="0"/>
          <c:showSerName val="0"/>
          <c:showPercent val="0"/>
          <c:showBubbleSize val="0"/>
        </c:dLbls>
        <c:smooth val="0"/>
        <c:axId val="281399344"/>
        <c:axId val="280855456"/>
      </c:lineChart>
      <c:dateAx>
        <c:axId val="28139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55456"/>
        <c:crosses val="autoZero"/>
        <c:auto val="1"/>
        <c:lblOffset val="100"/>
        <c:baseTimeUnit val="days"/>
      </c:dateAx>
      <c:valAx>
        <c:axId val="28085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001 Followers</c:v>
                </c:pt>
              </c:strCache>
            </c:strRef>
          </c:tx>
          <c:spPr>
            <a:ln w="28575" cap="rnd">
              <a:solidFill>
                <a:schemeClr val="accent1"/>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Sheet1!$B$2:$B$33</c:f>
              <c:numCache>
                <c:formatCode>General</c:formatCode>
                <c:ptCount val="32"/>
                <c:pt idx="0">
                  <c:v>39196</c:v>
                </c:pt>
                <c:pt idx="1">
                  <c:v>39205</c:v>
                </c:pt>
                <c:pt idx="2">
                  <c:v>39212</c:v>
                </c:pt>
                <c:pt idx="3">
                  <c:v>39204</c:v>
                </c:pt>
                <c:pt idx="4">
                  <c:v>39211</c:v>
                </c:pt>
                <c:pt idx="5">
                  <c:v>39215</c:v>
                </c:pt>
                <c:pt idx="6">
                  <c:v>39231</c:v>
                </c:pt>
                <c:pt idx="7">
                  <c:v>39244</c:v>
                </c:pt>
                <c:pt idx="8">
                  <c:v>39254</c:v>
                </c:pt>
                <c:pt idx="9">
                  <c:v>39268</c:v>
                </c:pt>
                <c:pt idx="10">
                  <c:v>39284</c:v>
                </c:pt>
                <c:pt idx="11">
                  <c:v>39293</c:v>
                </c:pt>
                <c:pt idx="12">
                  <c:v>39297</c:v>
                </c:pt>
                <c:pt idx="13">
                  <c:v>39308</c:v>
                </c:pt>
                <c:pt idx="14">
                  <c:v>39323</c:v>
                </c:pt>
                <c:pt idx="15">
                  <c:v>39340</c:v>
                </c:pt>
                <c:pt idx="16">
                  <c:v>39351</c:v>
                </c:pt>
                <c:pt idx="17">
                  <c:v>39367</c:v>
                </c:pt>
                <c:pt idx="18">
                  <c:v>39387</c:v>
                </c:pt>
                <c:pt idx="19">
                  <c:v>39400</c:v>
                </c:pt>
                <c:pt idx="20">
                  <c:v>39411</c:v>
                </c:pt>
                <c:pt idx="21">
                  <c:v>39435</c:v>
                </c:pt>
                <c:pt idx="22">
                  <c:v>39446</c:v>
                </c:pt>
                <c:pt idx="23">
                  <c:v>39459</c:v>
                </c:pt>
                <c:pt idx="24">
                  <c:v>39458</c:v>
                </c:pt>
                <c:pt idx="25">
                  <c:v>39460</c:v>
                </c:pt>
                <c:pt idx="26">
                  <c:v>39467</c:v>
                </c:pt>
                <c:pt idx="27">
                  <c:v>39472</c:v>
                </c:pt>
                <c:pt idx="28">
                  <c:v>39481</c:v>
                </c:pt>
                <c:pt idx="29">
                  <c:v>39487</c:v>
                </c:pt>
                <c:pt idx="30">
                  <c:v>39501</c:v>
                </c:pt>
                <c:pt idx="31">
                  <c:v>39509</c:v>
                </c:pt>
              </c:numCache>
            </c:numRef>
          </c:val>
          <c:smooth val="0"/>
          <c:extLst>
            <c:ext xmlns:c16="http://schemas.microsoft.com/office/drawing/2014/chart" uri="{C3380CC4-5D6E-409C-BE32-E72D297353CC}">
              <c16:uniqueId val="{00000000-0EEB-43DA-91B8-C64079C9ED0F}"/>
            </c:ext>
          </c:extLst>
        </c:ser>
        <c:ser>
          <c:idx val="1"/>
          <c:order val="1"/>
          <c:tx>
            <c:strRef>
              <c:f>Sheet1!$C$1</c:f>
              <c:strCache>
                <c:ptCount val="1"/>
                <c:pt idx="0">
                  <c:v>002 New Followers</c:v>
                </c:pt>
              </c:strCache>
            </c:strRef>
          </c:tx>
          <c:spPr>
            <a:ln w="28575" cap="rnd">
              <a:solidFill>
                <a:schemeClr val="accent2"/>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Sheet1!$C$2:$C$33</c:f>
              <c:numCache>
                <c:formatCode>General</c:formatCode>
                <c:ptCount val="32"/>
                <c:pt idx="0">
                  <c:v>26</c:v>
                </c:pt>
                <c:pt idx="1">
                  <c:v>21</c:v>
                </c:pt>
                <c:pt idx="2">
                  <c:v>12</c:v>
                </c:pt>
                <c:pt idx="3">
                  <c:v>26</c:v>
                </c:pt>
                <c:pt idx="4">
                  <c:v>28</c:v>
                </c:pt>
                <c:pt idx="5">
                  <c:v>18</c:v>
                </c:pt>
                <c:pt idx="6">
                  <c:v>22</c:v>
                </c:pt>
                <c:pt idx="7">
                  <c:v>25</c:v>
                </c:pt>
                <c:pt idx="8">
                  <c:v>33</c:v>
                </c:pt>
                <c:pt idx="9">
                  <c:v>21</c:v>
                </c:pt>
                <c:pt idx="10">
                  <c:v>28</c:v>
                </c:pt>
                <c:pt idx="11">
                  <c:v>22</c:v>
                </c:pt>
                <c:pt idx="12">
                  <c:v>15</c:v>
                </c:pt>
                <c:pt idx="13">
                  <c:v>22</c:v>
                </c:pt>
                <c:pt idx="14">
                  <c:v>26</c:v>
                </c:pt>
                <c:pt idx="15">
                  <c:v>26</c:v>
                </c:pt>
                <c:pt idx="16">
                  <c:v>28</c:v>
                </c:pt>
                <c:pt idx="17">
                  <c:v>37</c:v>
                </c:pt>
                <c:pt idx="18">
                  <c:v>19</c:v>
                </c:pt>
                <c:pt idx="19">
                  <c:v>27</c:v>
                </c:pt>
                <c:pt idx="20">
                  <c:v>26</c:v>
                </c:pt>
                <c:pt idx="21">
                  <c:v>24</c:v>
                </c:pt>
                <c:pt idx="22">
                  <c:v>19</c:v>
                </c:pt>
                <c:pt idx="23">
                  <c:v>14</c:v>
                </c:pt>
                <c:pt idx="24">
                  <c:v>16</c:v>
                </c:pt>
                <c:pt idx="25">
                  <c:v>19</c:v>
                </c:pt>
                <c:pt idx="26">
                  <c:v>17</c:v>
                </c:pt>
                <c:pt idx="27">
                  <c:v>21</c:v>
                </c:pt>
                <c:pt idx="28">
                  <c:v>17</c:v>
                </c:pt>
                <c:pt idx="29">
                  <c:v>22</c:v>
                </c:pt>
                <c:pt idx="30">
                  <c:v>14</c:v>
                </c:pt>
              </c:numCache>
            </c:numRef>
          </c:val>
          <c:smooth val="0"/>
          <c:extLst>
            <c:ext xmlns:c16="http://schemas.microsoft.com/office/drawing/2014/chart" uri="{C3380CC4-5D6E-409C-BE32-E72D297353CC}">
              <c16:uniqueId val="{00000001-0EEB-43DA-91B8-C64079C9ED0F}"/>
            </c:ext>
          </c:extLst>
        </c:ser>
        <c:ser>
          <c:idx val="2"/>
          <c:order val="2"/>
          <c:tx>
            <c:strRef>
              <c:f>Sheet1!$D$1</c:f>
              <c:strCache>
                <c:ptCount val="1"/>
                <c:pt idx="0">
                  <c:v>003 Daily Impressions</c:v>
                </c:pt>
              </c:strCache>
            </c:strRef>
          </c:tx>
          <c:spPr>
            <a:ln w="28575" cap="rnd">
              <a:solidFill>
                <a:schemeClr val="accent3"/>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Sheet1!$D$2:$D$33</c:f>
              <c:numCache>
                <c:formatCode>General</c:formatCode>
                <c:ptCount val="32"/>
                <c:pt idx="0">
                  <c:v>3999</c:v>
                </c:pt>
                <c:pt idx="1">
                  <c:v>983</c:v>
                </c:pt>
                <c:pt idx="2">
                  <c:v>1891</c:v>
                </c:pt>
                <c:pt idx="3">
                  <c:v>3051</c:v>
                </c:pt>
                <c:pt idx="4">
                  <c:v>12205</c:v>
                </c:pt>
                <c:pt idx="5">
                  <c:v>6060</c:v>
                </c:pt>
                <c:pt idx="6">
                  <c:v>2789</c:v>
                </c:pt>
                <c:pt idx="7">
                  <c:v>4081</c:v>
                </c:pt>
                <c:pt idx="8">
                  <c:v>2884</c:v>
                </c:pt>
                <c:pt idx="9">
                  <c:v>1952</c:v>
                </c:pt>
                <c:pt idx="10">
                  <c:v>3524</c:v>
                </c:pt>
                <c:pt idx="11">
                  <c:v>2728</c:v>
                </c:pt>
                <c:pt idx="12">
                  <c:v>2736</c:v>
                </c:pt>
                <c:pt idx="13">
                  <c:v>3749</c:v>
                </c:pt>
                <c:pt idx="14">
                  <c:v>3239</c:v>
                </c:pt>
                <c:pt idx="15">
                  <c:v>8283</c:v>
                </c:pt>
                <c:pt idx="16">
                  <c:v>4159</c:v>
                </c:pt>
                <c:pt idx="17">
                  <c:v>2796</c:v>
                </c:pt>
                <c:pt idx="18">
                  <c:v>2580</c:v>
                </c:pt>
                <c:pt idx="19">
                  <c:v>8012</c:v>
                </c:pt>
                <c:pt idx="20">
                  <c:v>3758</c:v>
                </c:pt>
                <c:pt idx="21">
                  <c:v>4829</c:v>
                </c:pt>
                <c:pt idx="22">
                  <c:v>2400</c:v>
                </c:pt>
                <c:pt idx="23">
                  <c:v>2345</c:v>
                </c:pt>
                <c:pt idx="24">
                  <c:v>3177</c:v>
                </c:pt>
                <c:pt idx="25">
                  <c:v>969</c:v>
                </c:pt>
                <c:pt idx="26">
                  <c:v>5783</c:v>
                </c:pt>
                <c:pt idx="27">
                  <c:v>2989</c:v>
                </c:pt>
                <c:pt idx="28">
                  <c:v>2194</c:v>
                </c:pt>
                <c:pt idx="29">
                  <c:v>1321</c:v>
                </c:pt>
                <c:pt idx="30">
                  <c:v>3783</c:v>
                </c:pt>
              </c:numCache>
            </c:numRef>
          </c:val>
          <c:smooth val="0"/>
          <c:extLst>
            <c:ext xmlns:c16="http://schemas.microsoft.com/office/drawing/2014/chart" uri="{C3380CC4-5D6E-409C-BE32-E72D297353CC}">
              <c16:uniqueId val="{00000002-0EEB-43DA-91B8-C64079C9ED0F}"/>
            </c:ext>
          </c:extLst>
        </c:ser>
        <c:ser>
          <c:idx val="3"/>
          <c:order val="3"/>
          <c:tx>
            <c:strRef>
              <c:f>Sheet1!$E$1</c:f>
              <c:strCache>
                <c:ptCount val="1"/>
                <c:pt idx="0">
                  <c:v>004 Weekly Impressions</c:v>
                </c:pt>
              </c:strCache>
            </c:strRef>
          </c:tx>
          <c:spPr>
            <a:ln w="28575" cap="rnd">
              <a:solidFill>
                <a:schemeClr val="accent4"/>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Sheet1!$E$2:$E$33</c:f>
              <c:numCache>
                <c:formatCode>General</c:formatCode>
                <c:ptCount val="32"/>
                <c:pt idx="0">
                  <c:v>19412</c:v>
                </c:pt>
                <c:pt idx="1">
                  <c:v>18557</c:v>
                </c:pt>
                <c:pt idx="2">
                  <c:v>19410</c:v>
                </c:pt>
                <c:pt idx="3">
                  <c:v>20268</c:v>
                </c:pt>
                <c:pt idx="4">
                  <c:v>30231</c:v>
                </c:pt>
                <c:pt idx="5">
                  <c:v>32152</c:v>
                </c:pt>
                <c:pt idx="6">
                  <c:v>30978</c:v>
                </c:pt>
                <c:pt idx="7">
                  <c:v>31060</c:v>
                </c:pt>
                <c:pt idx="8">
                  <c:v>32961</c:v>
                </c:pt>
                <c:pt idx="9">
                  <c:v>33022</c:v>
                </c:pt>
                <c:pt idx="10">
                  <c:v>33495</c:v>
                </c:pt>
                <c:pt idx="11">
                  <c:v>24018</c:v>
                </c:pt>
                <c:pt idx="12">
                  <c:v>20694</c:v>
                </c:pt>
                <c:pt idx="13">
                  <c:v>21654</c:v>
                </c:pt>
                <c:pt idx="14">
                  <c:v>20812</c:v>
                </c:pt>
                <c:pt idx="15">
                  <c:v>26211</c:v>
                </c:pt>
                <c:pt idx="16">
                  <c:v>28418</c:v>
                </c:pt>
                <c:pt idx="17">
                  <c:v>27690</c:v>
                </c:pt>
                <c:pt idx="18">
                  <c:v>27542</c:v>
                </c:pt>
                <c:pt idx="19">
                  <c:v>32818</c:v>
                </c:pt>
                <c:pt idx="20">
                  <c:v>32827</c:v>
                </c:pt>
                <c:pt idx="21">
                  <c:v>34417</c:v>
                </c:pt>
                <c:pt idx="22">
                  <c:v>28534</c:v>
                </c:pt>
                <c:pt idx="23">
                  <c:v>26720</c:v>
                </c:pt>
                <c:pt idx="24">
                  <c:v>27101</c:v>
                </c:pt>
                <c:pt idx="25">
                  <c:v>25490</c:v>
                </c:pt>
                <c:pt idx="26">
                  <c:v>23261</c:v>
                </c:pt>
                <c:pt idx="27">
                  <c:v>22492</c:v>
                </c:pt>
                <c:pt idx="28">
                  <c:v>19857</c:v>
                </c:pt>
                <c:pt idx="29">
                  <c:v>18778</c:v>
                </c:pt>
                <c:pt idx="30">
                  <c:v>20216</c:v>
                </c:pt>
              </c:numCache>
            </c:numRef>
          </c:val>
          <c:smooth val="0"/>
          <c:extLst>
            <c:ext xmlns:c16="http://schemas.microsoft.com/office/drawing/2014/chart" uri="{C3380CC4-5D6E-409C-BE32-E72D297353CC}">
              <c16:uniqueId val="{00000003-0EEB-43DA-91B8-C64079C9ED0F}"/>
            </c:ext>
          </c:extLst>
        </c:ser>
        <c:ser>
          <c:idx val="4"/>
          <c:order val="4"/>
          <c:tx>
            <c:strRef>
              <c:f>Sheet1!$F$1</c:f>
              <c:strCache>
                <c:ptCount val="1"/>
                <c:pt idx="0">
                  <c:v>005 28 Days Impressions</c:v>
                </c:pt>
              </c:strCache>
            </c:strRef>
          </c:tx>
          <c:spPr>
            <a:ln w="28575" cap="rnd">
              <a:solidFill>
                <a:schemeClr val="accent5"/>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Sheet1!$F$2:$F$33</c:f>
              <c:numCache>
                <c:formatCode>General</c:formatCode>
                <c:ptCount val="32"/>
                <c:pt idx="0">
                  <c:v>135147</c:v>
                </c:pt>
                <c:pt idx="1">
                  <c:v>131677</c:v>
                </c:pt>
                <c:pt idx="2">
                  <c:v>131514</c:v>
                </c:pt>
                <c:pt idx="3">
                  <c:v>112118</c:v>
                </c:pt>
                <c:pt idx="4">
                  <c:v>118268</c:v>
                </c:pt>
                <c:pt idx="5">
                  <c:v>116125</c:v>
                </c:pt>
                <c:pt idx="6">
                  <c:v>111809</c:v>
                </c:pt>
                <c:pt idx="7">
                  <c:v>110764</c:v>
                </c:pt>
                <c:pt idx="8">
                  <c:v>102646</c:v>
                </c:pt>
                <c:pt idx="9">
                  <c:v>101922</c:v>
                </c:pt>
                <c:pt idx="10">
                  <c:v>98516</c:v>
                </c:pt>
                <c:pt idx="11">
                  <c:v>97207</c:v>
                </c:pt>
                <c:pt idx="12">
                  <c:v>97435</c:v>
                </c:pt>
                <c:pt idx="13">
                  <c:v>97007</c:v>
                </c:pt>
                <c:pt idx="14">
                  <c:v>97540</c:v>
                </c:pt>
                <c:pt idx="15">
                  <c:v>102604</c:v>
                </c:pt>
                <c:pt idx="16">
                  <c:v>103953</c:v>
                </c:pt>
                <c:pt idx="17">
                  <c:v>104103</c:v>
                </c:pt>
                <c:pt idx="18">
                  <c:v>99388</c:v>
                </c:pt>
                <c:pt idx="19">
                  <c:v>101714</c:v>
                </c:pt>
                <c:pt idx="20">
                  <c:v>102251</c:v>
                </c:pt>
                <c:pt idx="21">
                  <c:v>105701</c:v>
                </c:pt>
                <c:pt idx="22">
                  <c:v>106263</c:v>
                </c:pt>
                <c:pt idx="23">
                  <c:v>107570</c:v>
                </c:pt>
                <c:pt idx="24">
                  <c:v>108554</c:v>
                </c:pt>
                <c:pt idx="25">
                  <c:v>107281</c:v>
                </c:pt>
                <c:pt idx="26">
                  <c:v>108925</c:v>
                </c:pt>
                <c:pt idx="27">
                  <c:v>107951</c:v>
                </c:pt>
                <c:pt idx="28">
                  <c:v>106146</c:v>
                </c:pt>
                <c:pt idx="29">
                  <c:v>106484</c:v>
                </c:pt>
                <c:pt idx="30">
                  <c:v>108376</c:v>
                </c:pt>
              </c:numCache>
            </c:numRef>
          </c:val>
          <c:smooth val="0"/>
          <c:extLst>
            <c:ext xmlns:c16="http://schemas.microsoft.com/office/drawing/2014/chart" uri="{C3380CC4-5D6E-409C-BE32-E72D297353CC}">
              <c16:uniqueId val="{00000004-0EEB-43DA-91B8-C64079C9ED0F}"/>
            </c:ext>
          </c:extLst>
        </c:ser>
        <c:ser>
          <c:idx val="5"/>
          <c:order val="5"/>
          <c:tx>
            <c:strRef>
              <c:f>Sheet1!$G$1</c:f>
              <c:strCache>
                <c:ptCount val="1"/>
                <c:pt idx="0">
                  <c:v>006 Daily Reach</c:v>
                </c:pt>
              </c:strCache>
            </c:strRef>
          </c:tx>
          <c:spPr>
            <a:ln w="28575" cap="rnd">
              <a:solidFill>
                <a:schemeClr val="accent6"/>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Sheet1!$G$2:$G$33</c:f>
              <c:numCache>
                <c:formatCode>General</c:formatCode>
                <c:ptCount val="32"/>
                <c:pt idx="0">
                  <c:v>1828</c:v>
                </c:pt>
                <c:pt idx="1">
                  <c:v>587</c:v>
                </c:pt>
                <c:pt idx="2">
                  <c:v>895</c:v>
                </c:pt>
                <c:pt idx="3">
                  <c:v>1051</c:v>
                </c:pt>
                <c:pt idx="4">
                  <c:v>3365</c:v>
                </c:pt>
                <c:pt idx="5">
                  <c:v>2155</c:v>
                </c:pt>
                <c:pt idx="6">
                  <c:v>1418</c:v>
                </c:pt>
                <c:pt idx="7">
                  <c:v>1668</c:v>
                </c:pt>
                <c:pt idx="8">
                  <c:v>1064</c:v>
                </c:pt>
                <c:pt idx="9">
                  <c:v>925</c:v>
                </c:pt>
                <c:pt idx="10">
                  <c:v>1079</c:v>
                </c:pt>
                <c:pt idx="11">
                  <c:v>1349</c:v>
                </c:pt>
                <c:pt idx="12">
                  <c:v>1114</c:v>
                </c:pt>
                <c:pt idx="13">
                  <c:v>2074</c:v>
                </c:pt>
                <c:pt idx="14">
                  <c:v>1679</c:v>
                </c:pt>
                <c:pt idx="15">
                  <c:v>3168</c:v>
                </c:pt>
                <c:pt idx="16">
                  <c:v>2264</c:v>
                </c:pt>
                <c:pt idx="17">
                  <c:v>1133</c:v>
                </c:pt>
                <c:pt idx="18">
                  <c:v>1406</c:v>
                </c:pt>
                <c:pt idx="19">
                  <c:v>2776</c:v>
                </c:pt>
                <c:pt idx="20">
                  <c:v>2046</c:v>
                </c:pt>
                <c:pt idx="21">
                  <c:v>2379</c:v>
                </c:pt>
                <c:pt idx="22">
                  <c:v>1253</c:v>
                </c:pt>
                <c:pt idx="23">
                  <c:v>1068</c:v>
                </c:pt>
                <c:pt idx="24">
                  <c:v>1178</c:v>
                </c:pt>
                <c:pt idx="25">
                  <c:v>563</c:v>
                </c:pt>
                <c:pt idx="26">
                  <c:v>1410</c:v>
                </c:pt>
                <c:pt idx="27">
                  <c:v>1133</c:v>
                </c:pt>
                <c:pt idx="28">
                  <c:v>1105</c:v>
                </c:pt>
                <c:pt idx="29">
                  <c:v>801</c:v>
                </c:pt>
                <c:pt idx="30">
                  <c:v>2545</c:v>
                </c:pt>
              </c:numCache>
            </c:numRef>
          </c:val>
          <c:smooth val="0"/>
          <c:extLst>
            <c:ext xmlns:c16="http://schemas.microsoft.com/office/drawing/2014/chart" uri="{C3380CC4-5D6E-409C-BE32-E72D297353CC}">
              <c16:uniqueId val="{00000005-0EEB-43DA-91B8-C64079C9ED0F}"/>
            </c:ext>
          </c:extLst>
        </c:ser>
        <c:ser>
          <c:idx val="6"/>
          <c:order val="6"/>
          <c:tx>
            <c:strRef>
              <c:f>Sheet1!$H$1</c:f>
              <c:strCache>
                <c:ptCount val="1"/>
                <c:pt idx="0">
                  <c:v>007 Weekly Reach</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Sheet1!$H$2:$H$33</c:f>
              <c:numCache>
                <c:formatCode>General</c:formatCode>
                <c:ptCount val="32"/>
                <c:pt idx="0">
                  <c:v>5939</c:v>
                </c:pt>
                <c:pt idx="1">
                  <c:v>5803</c:v>
                </c:pt>
                <c:pt idx="2">
                  <c:v>5791</c:v>
                </c:pt>
                <c:pt idx="3">
                  <c:v>5543</c:v>
                </c:pt>
                <c:pt idx="4">
                  <c:v>6669</c:v>
                </c:pt>
                <c:pt idx="5">
                  <c:v>7348</c:v>
                </c:pt>
                <c:pt idx="6">
                  <c:v>6812</c:v>
                </c:pt>
                <c:pt idx="7">
                  <c:v>6697</c:v>
                </c:pt>
                <c:pt idx="8">
                  <c:v>6804</c:v>
                </c:pt>
                <c:pt idx="9">
                  <c:v>6634</c:v>
                </c:pt>
                <c:pt idx="10">
                  <c:v>6678</c:v>
                </c:pt>
                <c:pt idx="11">
                  <c:v>5450</c:v>
                </c:pt>
                <c:pt idx="12">
                  <c:v>4211</c:v>
                </c:pt>
                <c:pt idx="13">
                  <c:v>4684</c:v>
                </c:pt>
                <c:pt idx="14">
                  <c:v>4674</c:v>
                </c:pt>
                <c:pt idx="15">
                  <c:v>6084</c:v>
                </c:pt>
                <c:pt idx="16">
                  <c:v>6850</c:v>
                </c:pt>
                <c:pt idx="17">
                  <c:v>6867</c:v>
                </c:pt>
                <c:pt idx="18">
                  <c:v>6881</c:v>
                </c:pt>
                <c:pt idx="19">
                  <c:v>7641</c:v>
                </c:pt>
                <c:pt idx="20">
                  <c:v>7486</c:v>
                </c:pt>
                <c:pt idx="21">
                  <c:v>8022</c:v>
                </c:pt>
                <c:pt idx="22">
                  <c:v>7228</c:v>
                </c:pt>
                <c:pt idx="23">
                  <c:v>6687</c:v>
                </c:pt>
                <c:pt idx="24">
                  <c:v>6719</c:v>
                </c:pt>
                <c:pt idx="25">
                  <c:v>6646</c:v>
                </c:pt>
                <c:pt idx="26">
                  <c:v>5990</c:v>
                </c:pt>
                <c:pt idx="27">
                  <c:v>5307</c:v>
                </c:pt>
                <c:pt idx="28">
                  <c:v>4180</c:v>
                </c:pt>
                <c:pt idx="29">
                  <c:v>3975</c:v>
                </c:pt>
                <c:pt idx="30">
                  <c:v>4734</c:v>
                </c:pt>
              </c:numCache>
            </c:numRef>
          </c:val>
          <c:smooth val="0"/>
          <c:extLst>
            <c:ext xmlns:c16="http://schemas.microsoft.com/office/drawing/2014/chart" uri="{C3380CC4-5D6E-409C-BE32-E72D297353CC}">
              <c16:uniqueId val="{00000006-0EEB-43DA-91B8-C64079C9ED0F}"/>
            </c:ext>
          </c:extLst>
        </c:ser>
        <c:ser>
          <c:idx val="7"/>
          <c:order val="7"/>
          <c:tx>
            <c:strRef>
              <c:f>Sheet1!$I$1</c:f>
              <c:strCache>
                <c:ptCount val="1"/>
                <c:pt idx="0">
                  <c:v>008 28 Days Reach</c:v>
                </c:pt>
              </c:strCache>
            </c:strRef>
          </c:tx>
          <c:spPr>
            <a:ln w="28575" cap="rnd">
              <a:solidFill>
                <a:schemeClr val="accent2">
                  <a:lumMod val="6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Sheet1!$I$2:$I$33</c:f>
              <c:numCache>
                <c:formatCode>General</c:formatCode>
                <c:ptCount val="32"/>
                <c:pt idx="0">
                  <c:v>26558</c:v>
                </c:pt>
                <c:pt idx="1">
                  <c:v>25935</c:v>
                </c:pt>
                <c:pt idx="2">
                  <c:v>25766</c:v>
                </c:pt>
                <c:pt idx="3">
                  <c:v>23286</c:v>
                </c:pt>
                <c:pt idx="4">
                  <c:v>23256</c:v>
                </c:pt>
                <c:pt idx="5">
                  <c:v>23166</c:v>
                </c:pt>
                <c:pt idx="6">
                  <c:v>22281</c:v>
                </c:pt>
                <c:pt idx="7">
                  <c:v>21814</c:v>
                </c:pt>
                <c:pt idx="8">
                  <c:v>19702</c:v>
                </c:pt>
                <c:pt idx="9">
                  <c:v>19135</c:v>
                </c:pt>
                <c:pt idx="10">
                  <c:v>18164</c:v>
                </c:pt>
                <c:pt idx="11">
                  <c:v>17868</c:v>
                </c:pt>
                <c:pt idx="12">
                  <c:v>17620</c:v>
                </c:pt>
                <c:pt idx="13">
                  <c:v>17841</c:v>
                </c:pt>
                <c:pt idx="14">
                  <c:v>17566</c:v>
                </c:pt>
                <c:pt idx="15">
                  <c:v>17815</c:v>
                </c:pt>
                <c:pt idx="16">
                  <c:v>17664</c:v>
                </c:pt>
                <c:pt idx="17">
                  <c:v>17395</c:v>
                </c:pt>
                <c:pt idx="18">
                  <c:v>16009</c:v>
                </c:pt>
                <c:pt idx="19">
                  <c:v>15393</c:v>
                </c:pt>
                <c:pt idx="20">
                  <c:v>15211</c:v>
                </c:pt>
                <c:pt idx="21">
                  <c:v>15608</c:v>
                </c:pt>
                <c:pt idx="22">
                  <c:v>15629</c:v>
                </c:pt>
                <c:pt idx="23">
                  <c:v>15646</c:v>
                </c:pt>
                <c:pt idx="24">
                  <c:v>15451</c:v>
                </c:pt>
                <c:pt idx="25">
                  <c:v>15174</c:v>
                </c:pt>
                <c:pt idx="26">
                  <c:v>14980</c:v>
                </c:pt>
                <c:pt idx="27">
                  <c:v>14676</c:v>
                </c:pt>
                <c:pt idx="28">
                  <c:v>14538</c:v>
                </c:pt>
                <c:pt idx="29">
                  <c:v>14493</c:v>
                </c:pt>
                <c:pt idx="30">
                  <c:v>14808</c:v>
                </c:pt>
              </c:numCache>
            </c:numRef>
          </c:val>
          <c:smooth val="0"/>
          <c:extLst>
            <c:ext xmlns:c16="http://schemas.microsoft.com/office/drawing/2014/chart" uri="{C3380CC4-5D6E-409C-BE32-E72D297353CC}">
              <c16:uniqueId val="{00000007-0EEB-43DA-91B8-C64079C9ED0F}"/>
            </c:ext>
          </c:extLst>
        </c:ser>
        <c:ser>
          <c:idx val="8"/>
          <c:order val="8"/>
          <c:tx>
            <c:strRef>
              <c:f>Sheet1!$J$1</c:f>
              <c:strCache>
                <c:ptCount val="1"/>
                <c:pt idx="0">
                  <c:v>009 Email Contacts</c:v>
                </c:pt>
              </c:strCache>
            </c:strRef>
          </c:tx>
          <c:spPr>
            <a:ln w="28575" cap="rnd">
              <a:solidFill>
                <a:schemeClr val="accent3">
                  <a:lumMod val="6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Sheet1!$J$2:$J$33</c:f>
              <c:numCache>
                <c:formatCode>General</c:formatCode>
                <c:ptCount val="32"/>
                <c:pt idx="0">
                  <c:v>0</c:v>
                </c:pt>
                <c:pt idx="1">
                  <c:v>0</c:v>
                </c:pt>
                <c:pt idx="2">
                  <c:v>0</c:v>
                </c:pt>
                <c:pt idx="3">
                  <c:v>0</c:v>
                </c:pt>
                <c:pt idx="4">
                  <c:v>0</c:v>
                </c:pt>
                <c:pt idx="5">
                  <c:v>0</c:v>
                </c:pt>
                <c:pt idx="6">
                  <c:v>1</c:v>
                </c:pt>
                <c:pt idx="7">
                  <c:v>0</c:v>
                </c:pt>
                <c:pt idx="8">
                  <c:v>0</c:v>
                </c:pt>
                <c:pt idx="9">
                  <c:v>0</c:v>
                </c:pt>
                <c:pt idx="10">
                  <c:v>0</c:v>
                </c:pt>
                <c:pt idx="11">
                  <c:v>1</c:v>
                </c:pt>
                <c:pt idx="12">
                  <c:v>0</c:v>
                </c:pt>
                <c:pt idx="13">
                  <c:v>0</c:v>
                </c:pt>
                <c:pt idx="14">
                  <c:v>0</c:v>
                </c:pt>
                <c:pt idx="15">
                  <c:v>2</c:v>
                </c:pt>
                <c:pt idx="16">
                  <c:v>0</c:v>
                </c:pt>
                <c:pt idx="17">
                  <c:v>0</c:v>
                </c:pt>
                <c:pt idx="18">
                  <c:v>0</c:v>
                </c:pt>
                <c:pt idx="19">
                  <c:v>1</c:v>
                </c:pt>
                <c:pt idx="20">
                  <c:v>1</c:v>
                </c:pt>
                <c:pt idx="21">
                  <c:v>0</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8-0EEB-43DA-91B8-C64079C9ED0F}"/>
            </c:ext>
          </c:extLst>
        </c:ser>
        <c:ser>
          <c:idx val="9"/>
          <c:order val="9"/>
          <c:tx>
            <c:strRef>
              <c:f>Sheet1!$K$1</c:f>
              <c:strCache>
                <c:ptCount val="1"/>
                <c:pt idx="0">
                  <c:v>010 Phone Call Clicks</c:v>
                </c:pt>
              </c:strCache>
            </c:strRef>
          </c:tx>
          <c:spPr>
            <a:ln w="28575" cap="rnd">
              <a:solidFill>
                <a:schemeClr val="accent4">
                  <a:lumMod val="6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Sheet1!$K$2:$K$33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9-0EEB-43DA-91B8-C64079C9ED0F}"/>
            </c:ext>
          </c:extLst>
        </c:ser>
        <c:ser>
          <c:idx val="10"/>
          <c:order val="10"/>
          <c:tx>
            <c:strRef>
              <c:f>Sheet1!$L$1</c:f>
              <c:strCache>
                <c:ptCount val="1"/>
                <c:pt idx="0">
                  <c:v>011 Text Message Clicks</c:v>
                </c:pt>
              </c:strCache>
            </c:strRef>
          </c:tx>
          <c:spPr>
            <a:ln w="28575" cap="rnd">
              <a:solidFill>
                <a:schemeClr val="accent5">
                  <a:lumMod val="6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Sheet1!$L$2:$L$33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A-0EEB-43DA-91B8-C64079C9ED0F}"/>
            </c:ext>
          </c:extLst>
        </c:ser>
        <c:ser>
          <c:idx val="11"/>
          <c:order val="11"/>
          <c:tx>
            <c:strRef>
              <c:f>Sheet1!$M$1</c:f>
              <c:strCache>
                <c:ptCount val="1"/>
                <c:pt idx="0">
                  <c:v>012 Get Directions Clicks</c:v>
                </c:pt>
              </c:strCache>
            </c:strRef>
          </c:tx>
          <c:spPr>
            <a:ln w="28575" cap="rnd">
              <a:solidFill>
                <a:schemeClr val="accent6">
                  <a:lumMod val="6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Sheet1!$M$2:$M$33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B-0EEB-43DA-91B8-C64079C9ED0F}"/>
            </c:ext>
          </c:extLst>
        </c:ser>
        <c:ser>
          <c:idx val="12"/>
          <c:order val="12"/>
          <c:tx>
            <c:strRef>
              <c:f>Sheet1!$N$1</c:f>
              <c:strCache>
                <c:ptCount val="1"/>
                <c:pt idx="0">
                  <c:v>013 Website Clicks</c:v>
                </c:pt>
              </c:strCache>
            </c:strRef>
          </c:tx>
          <c:spPr>
            <a:ln w="28575" cap="rnd">
              <a:solidFill>
                <a:schemeClr val="accent1">
                  <a:lumMod val="80000"/>
                  <a:lumOff val="2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Sheet1!$N$2:$N$33</c:f>
              <c:numCache>
                <c:formatCode>General</c:formatCode>
                <c:ptCount val="32"/>
                <c:pt idx="0">
                  <c:v>1</c:v>
                </c:pt>
                <c:pt idx="1">
                  <c:v>0</c:v>
                </c:pt>
                <c:pt idx="2">
                  <c:v>0</c:v>
                </c:pt>
                <c:pt idx="3">
                  <c:v>2</c:v>
                </c:pt>
                <c:pt idx="4">
                  <c:v>4</c:v>
                </c:pt>
                <c:pt idx="5">
                  <c:v>1</c:v>
                </c:pt>
                <c:pt idx="6">
                  <c:v>0</c:v>
                </c:pt>
                <c:pt idx="7">
                  <c:v>5</c:v>
                </c:pt>
                <c:pt idx="8">
                  <c:v>2</c:v>
                </c:pt>
                <c:pt idx="9">
                  <c:v>9</c:v>
                </c:pt>
                <c:pt idx="10">
                  <c:v>9</c:v>
                </c:pt>
                <c:pt idx="11">
                  <c:v>7</c:v>
                </c:pt>
                <c:pt idx="12">
                  <c:v>4</c:v>
                </c:pt>
                <c:pt idx="13">
                  <c:v>5</c:v>
                </c:pt>
                <c:pt idx="14">
                  <c:v>3</c:v>
                </c:pt>
                <c:pt idx="15">
                  <c:v>1</c:v>
                </c:pt>
                <c:pt idx="16">
                  <c:v>2</c:v>
                </c:pt>
                <c:pt idx="17">
                  <c:v>3</c:v>
                </c:pt>
                <c:pt idx="18">
                  <c:v>1</c:v>
                </c:pt>
                <c:pt idx="19">
                  <c:v>6</c:v>
                </c:pt>
                <c:pt idx="20">
                  <c:v>0</c:v>
                </c:pt>
                <c:pt idx="21">
                  <c:v>0</c:v>
                </c:pt>
                <c:pt idx="22">
                  <c:v>3</c:v>
                </c:pt>
                <c:pt idx="23">
                  <c:v>0</c:v>
                </c:pt>
                <c:pt idx="24">
                  <c:v>0</c:v>
                </c:pt>
                <c:pt idx="25">
                  <c:v>1</c:v>
                </c:pt>
                <c:pt idx="26">
                  <c:v>0</c:v>
                </c:pt>
                <c:pt idx="27">
                  <c:v>2</c:v>
                </c:pt>
                <c:pt idx="28">
                  <c:v>1</c:v>
                </c:pt>
                <c:pt idx="29">
                  <c:v>0</c:v>
                </c:pt>
                <c:pt idx="30">
                  <c:v>0</c:v>
                </c:pt>
              </c:numCache>
            </c:numRef>
          </c:val>
          <c:smooth val="0"/>
          <c:extLst>
            <c:ext xmlns:c16="http://schemas.microsoft.com/office/drawing/2014/chart" uri="{C3380CC4-5D6E-409C-BE32-E72D297353CC}">
              <c16:uniqueId val="{0000000C-0EEB-43DA-91B8-C64079C9ED0F}"/>
            </c:ext>
          </c:extLst>
        </c:ser>
        <c:ser>
          <c:idx val="13"/>
          <c:order val="13"/>
          <c:tx>
            <c:strRef>
              <c:f>Sheet1!$O$1</c:f>
              <c:strCache>
                <c:ptCount val="1"/>
                <c:pt idx="0">
                  <c:v>014 Profile Views</c:v>
                </c:pt>
              </c:strCache>
            </c:strRef>
          </c:tx>
          <c:spPr>
            <a:ln w="28575" cap="rnd">
              <a:solidFill>
                <a:schemeClr val="accent2">
                  <a:lumMod val="80000"/>
                  <a:lumOff val="20000"/>
                </a:schemeClr>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Sheet1!$O$2:$O$33</c:f>
              <c:numCache>
                <c:formatCode>General</c:formatCode>
                <c:ptCount val="32"/>
                <c:pt idx="0">
                  <c:v>94</c:v>
                </c:pt>
                <c:pt idx="1">
                  <c:v>47</c:v>
                </c:pt>
                <c:pt idx="2">
                  <c:v>70</c:v>
                </c:pt>
                <c:pt idx="3">
                  <c:v>88</c:v>
                </c:pt>
                <c:pt idx="4">
                  <c:v>558</c:v>
                </c:pt>
                <c:pt idx="5">
                  <c:v>340</c:v>
                </c:pt>
                <c:pt idx="6">
                  <c:v>183</c:v>
                </c:pt>
                <c:pt idx="7">
                  <c:v>209</c:v>
                </c:pt>
                <c:pt idx="8">
                  <c:v>155</c:v>
                </c:pt>
                <c:pt idx="9">
                  <c:v>210</c:v>
                </c:pt>
                <c:pt idx="10">
                  <c:v>274</c:v>
                </c:pt>
                <c:pt idx="11">
                  <c:v>129</c:v>
                </c:pt>
                <c:pt idx="12">
                  <c:v>110</c:v>
                </c:pt>
                <c:pt idx="13">
                  <c:v>129</c:v>
                </c:pt>
                <c:pt idx="14">
                  <c:v>85</c:v>
                </c:pt>
                <c:pt idx="15">
                  <c:v>171</c:v>
                </c:pt>
                <c:pt idx="16">
                  <c:v>146</c:v>
                </c:pt>
                <c:pt idx="17">
                  <c:v>106</c:v>
                </c:pt>
                <c:pt idx="18">
                  <c:v>107</c:v>
                </c:pt>
                <c:pt idx="19">
                  <c:v>547</c:v>
                </c:pt>
                <c:pt idx="20">
                  <c:v>75</c:v>
                </c:pt>
                <c:pt idx="21">
                  <c:v>93</c:v>
                </c:pt>
                <c:pt idx="22">
                  <c:v>56</c:v>
                </c:pt>
                <c:pt idx="23">
                  <c:v>78</c:v>
                </c:pt>
                <c:pt idx="24">
                  <c:v>69</c:v>
                </c:pt>
                <c:pt idx="25">
                  <c:v>34</c:v>
                </c:pt>
                <c:pt idx="26">
                  <c:v>73</c:v>
                </c:pt>
                <c:pt idx="27">
                  <c:v>68</c:v>
                </c:pt>
                <c:pt idx="28">
                  <c:v>49</c:v>
                </c:pt>
                <c:pt idx="29">
                  <c:v>42</c:v>
                </c:pt>
                <c:pt idx="30">
                  <c:v>52</c:v>
                </c:pt>
              </c:numCache>
            </c:numRef>
          </c:val>
          <c:smooth val="0"/>
          <c:extLst>
            <c:ext xmlns:c16="http://schemas.microsoft.com/office/drawing/2014/chart" uri="{C3380CC4-5D6E-409C-BE32-E72D297353CC}">
              <c16:uniqueId val="{0000000D-0EEB-43DA-91B8-C64079C9ED0F}"/>
            </c:ext>
          </c:extLst>
        </c:ser>
        <c:dLbls>
          <c:showLegendKey val="0"/>
          <c:showVal val="0"/>
          <c:showCatName val="0"/>
          <c:showSerName val="0"/>
          <c:showPercent val="0"/>
          <c:showBubbleSize val="0"/>
        </c:dLbls>
        <c:smooth val="0"/>
        <c:axId val="341003688"/>
        <c:axId val="341001720"/>
      </c:lineChart>
      <c:dateAx>
        <c:axId val="34100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01720"/>
        <c:crosses val="autoZero"/>
        <c:auto val="1"/>
        <c:lblOffset val="100"/>
        <c:baseTimeUnit val="days"/>
      </c:dateAx>
      <c:valAx>
        <c:axId val="34100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0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smshopmag</c:v>
                </c:pt>
              </c:strCache>
            </c:strRef>
          </c:tx>
          <c:spPr>
            <a:ln w="28575" cap="rnd">
              <a:solidFill>
                <a:schemeClr val="accent1"/>
              </a:solidFill>
              <a:round/>
            </a:ln>
            <a:effectLst/>
          </c:spPr>
          <c:marker>
            <c:symbol val="none"/>
          </c:marker>
          <c:cat>
            <c:numRef>
              <c:f>Sheet1!$A$2:$A$33</c:f>
              <c:numCache>
                <c:formatCode>m/d/yyyy</c:formatCode>
                <c:ptCount val="32"/>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pt idx="31">
                  <c:v>43556</c:v>
                </c:pt>
              </c:numCache>
            </c:numRef>
          </c:cat>
          <c:val>
            <c:numRef>
              <c:f>Sheet1!$B$2:$B$33</c:f>
              <c:numCache>
                <c:formatCode>General</c:formatCode>
                <c:ptCount val="32"/>
                <c:pt idx="0">
                  <c:v>0.222</c:v>
                </c:pt>
                <c:pt idx="1">
                  <c:v>0</c:v>
                </c:pt>
                <c:pt idx="2">
                  <c:v>0</c:v>
                </c:pt>
                <c:pt idx="3">
                  <c:v>0.2334</c:v>
                </c:pt>
                <c:pt idx="4">
                  <c:v>0.66569999999999996</c:v>
                </c:pt>
                <c:pt idx="5">
                  <c:v>0</c:v>
                </c:pt>
                <c:pt idx="6">
                  <c:v>0.49969999999999998</c:v>
                </c:pt>
                <c:pt idx="7">
                  <c:v>0.36449999999999999</c:v>
                </c:pt>
                <c:pt idx="8">
                  <c:v>0.19869999999999999</c:v>
                </c:pt>
                <c:pt idx="9">
                  <c:v>0.17829999999999999</c:v>
                </c:pt>
                <c:pt idx="10">
                  <c:v>0.19350000000000001</c:v>
                </c:pt>
                <c:pt idx="11">
                  <c:v>0.32829999999999998</c:v>
                </c:pt>
                <c:pt idx="12">
                  <c:v>0.28499999999999998</c:v>
                </c:pt>
                <c:pt idx="13">
                  <c:v>0.55210000000000004</c:v>
                </c:pt>
                <c:pt idx="14">
                  <c:v>0.2366</c:v>
                </c:pt>
                <c:pt idx="15">
                  <c:v>0.2009</c:v>
                </c:pt>
                <c:pt idx="16">
                  <c:v>2.7475000000000001</c:v>
                </c:pt>
                <c:pt idx="17">
                  <c:v>0.17280000000000001</c:v>
                </c:pt>
                <c:pt idx="18">
                  <c:v>0.24629999999999999</c:v>
                </c:pt>
                <c:pt idx="19">
                  <c:v>0.32829999999999998</c:v>
                </c:pt>
                <c:pt idx="20">
                  <c:v>0.10150000000000001</c:v>
                </c:pt>
                <c:pt idx="21">
                  <c:v>0.59360000000000002</c:v>
                </c:pt>
                <c:pt idx="22">
                  <c:v>0.18759999999999999</c:v>
                </c:pt>
                <c:pt idx="23">
                  <c:v>0.1293</c:v>
                </c:pt>
                <c:pt idx="24">
                  <c:v>0.16470000000000001</c:v>
                </c:pt>
                <c:pt idx="25">
                  <c:v>0.14699999999999999</c:v>
                </c:pt>
                <c:pt idx="26">
                  <c:v>9.9500000000000005E-2</c:v>
                </c:pt>
                <c:pt idx="27">
                  <c:v>0.185</c:v>
                </c:pt>
                <c:pt idx="28">
                  <c:v>0.1545</c:v>
                </c:pt>
                <c:pt idx="29">
                  <c:v>0.1545</c:v>
                </c:pt>
                <c:pt idx="30">
                  <c:v>0</c:v>
                </c:pt>
                <c:pt idx="31">
                  <c:v>0</c:v>
                </c:pt>
              </c:numCache>
            </c:numRef>
          </c:val>
          <c:smooth val="0"/>
          <c:extLst>
            <c:ext xmlns:c16="http://schemas.microsoft.com/office/drawing/2014/chart" uri="{C3380CC4-5D6E-409C-BE32-E72D297353CC}">
              <c16:uniqueId val="{00000000-368B-4D4C-BDFB-59C4FD641A6C}"/>
            </c:ext>
          </c:extLst>
        </c:ser>
        <c:dLbls>
          <c:showLegendKey val="0"/>
          <c:showVal val="0"/>
          <c:showCatName val="0"/>
          <c:showSerName val="0"/>
          <c:showPercent val="0"/>
          <c:showBubbleSize val="0"/>
        </c:dLbls>
        <c:smooth val="0"/>
        <c:axId val="344056824"/>
        <c:axId val="344061416"/>
      </c:lineChart>
      <c:dateAx>
        <c:axId val="34405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61416"/>
        <c:crosses val="autoZero"/>
        <c:auto val="1"/>
        <c:lblOffset val="100"/>
        <c:baseTimeUnit val="days"/>
      </c:dateAx>
      <c:valAx>
        <c:axId val="34406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CDAF9-F94C-4EFC-9FB9-B612794132D6}"/>
              </a:ext>
            </a:extLst>
          </p:cNvPr>
          <p:cNvSpPr>
            <a:spLocks noGrp="1"/>
          </p:cNvSpPr>
          <p:nvPr>
            <p:ph type="ctrTitle"/>
          </p:nvPr>
        </p:nvSpPr>
        <p:spPr/>
        <p:txBody>
          <a:bodyPr/>
          <a:lstStyle/>
          <a:p>
            <a:r>
              <a:rPr lang="en-US"/>
              <a:t>Instagram</a:t>
            </a:r>
          </a:p>
        </p:txBody>
      </p:sp>
      <p:sp>
        <p:nvSpPr>
          <p:cNvPr id="3" name="Subtitle 2">
            <a:extLst>
              <a:ext uri="{FF2B5EF4-FFF2-40B4-BE49-F238E27FC236}">
                <a16:creationId xmlns:a16="http://schemas.microsoft.com/office/drawing/2014/main" id="{374A029E-D5E9-4A01-A7DE-D4EF77002B77}"/>
              </a:ext>
            </a:extLst>
          </p:cNvPr>
          <p:cNvSpPr>
            <a:spLocks noGrp="1"/>
          </p:cNvSpPr>
          <p:nvPr>
            <p:ph type="subTitle" idx="1"/>
          </p:nvPr>
        </p:nvSpPr>
        <p:spPr/>
        <p:txBody>
          <a:bodyPr/>
          <a:lstStyle/>
          <a:p>
            <a:r>
              <a:rPr lang="en-US"/>
              <a:t>NuWorks Interactive Labs, Inc.</a:t>
            </a:r>
          </a:p>
        </p:txBody>
      </p:sp>
    </p:spTree>
    <p:extLst>
      <p:ext uri="{BB962C8B-B14F-4D97-AF65-F5344CB8AC3E}">
        <p14:creationId xmlns:p14="http://schemas.microsoft.com/office/powerpoint/2010/main" val="3516586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03D4-FECB-40B5-B747-A58539326FDA}"/>
              </a:ext>
            </a:extLst>
          </p:cNvPr>
          <p:cNvSpPr>
            <a:spLocks noGrp="1"/>
          </p:cNvSpPr>
          <p:nvPr>
            <p:ph type="title"/>
          </p:nvPr>
        </p:nvSpPr>
        <p:spPr/>
        <p:txBody>
          <a:bodyPr/>
          <a:lstStyle/>
          <a:p>
            <a:r>
              <a:rPr lang="en-US"/>
              <a:t>Instagram Followers Total | Shopmag</a:t>
            </a:r>
          </a:p>
        </p:txBody>
      </p:sp>
      <p:graphicFrame>
        <p:nvGraphicFramePr>
          <p:cNvPr id="6" name="Chart Placeholder 5">
            <a:extLst>
              <a:ext uri="{FF2B5EF4-FFF2-40B4-BE49-F238E27FC236}">
                <a16:creationId xmlns:a16="http://schemas.microsoft.com/office/drawing/2014/main" id="{92000234-F693-4BED-830B-1BF2AD6CDC19}"/>
              </a:ext>
            </a:extLst>
          </p:cNvPr>
          <p:cNvGraphicFramePr>
            <a:graphicFrameLocks noGrp="1"/>
          </p:cNvGraphicFramePr>
          <p:nvPr>
            <p:ph type="chart" sz="quarter" idx="13"/>
            <p:extLst>
              <p:ext uri="{D42A27DB-BD31-4B8C-83A1-F6EECF244321}">
                <p14:modId xmlns:p14="http://schemas.microsoft.com/office/powerpoint/2010/main" val="890331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DE2584-A794-4B0A-80D4-817A09FD83BB}"/>
              </a:ext>
            </a:extLst>
          </p:cNvPr>
          <p:cNvSpPr>
            <a:spLocks noGrp="1"/>
          </p:cNvSpPr>
          <p:nvPr>
            <p:ph type="body" sz="quarter" idx="14"/>
          </p:nvPr>
        </p:nvSpPr>
        <p:spPr/>
        <p:txBody>
          <a:bodyPr/>
          <a:lstStyle/>
          <a:p>
            <a:r>
              <a:rPr lang="en-US"/>
              <a:t>03/01/2019 - 04/01/2019</a:t>
            </a:r>
          </a:p>
        </p:txBody>
      </p:sp>
      <p:sp>
        <p:nvSpPr>
          <p:cNvPr id="5" name="Footer Placeholder 4">
            <a:extLst>
              <a:ext uri="{FF2B5EF4-FFF2-40B4-BE49-F238E27FC236}">
                <a16:creationId xmlns:a16="http://schemas.microsoft.com/office/drawing/2014/main" id="{5A1EDF30-E111-4E26-A473-3E163ACA5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8301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E99A9-E032-4485-A07E-FF632A8457A6}"/>
              </a:ext>
            </a:extLst>
          </p:cNvPr>
          <p:cNvSpPr>
            <a:spLocks noGrp="1"/>
          </p:cNvSpPr>
          <p:nvPr>
            <p:ph type="title"/>
          </p:nvPr>
        </p:nvSpPr>
        <p:spPr/>
        <p:txBody>
          <a:bodyPr/>
          <a:lstStyle/>
          <a:p>
            <a:r>
              <a:rPr lang="en-US"/>
              <a:t>Instagram [ IG ] Page Insights | Shopmag</a:t>
            </a:r>
          </a:p>
        </p:txBody>
      </p:sp>
      <p:graphicFrame>
        <p:nvGraphicFramePr>
          <p:cNvPr id="6" name="Chart Placeholder 5">
            <a:extLst>
              <a:ext uri="{FF2B5EF4-FFF2-40B4-BE49-F238E27FC236}">
                <a16:creationId xmlns:a16="http://schemas.microsoft.com/office/drawing/2014/main" id="{170ED540-BFBA-4519-91CD-4D2B5A098351}"/>
              </a:ext>
            </a:extLst>
          </p:cNvPr>
          <p:cNvGraphicFramePr>
            <a:graphicFrameLocks noGrp="1"/>
          </p:cNvGraphicFramePr>
          <p:nvPr>
            <p:ph type="chart" sz="quarter" idx="13"/>
            <p:extLst>
              <p:ext uri="{D42A27DB-BD31-4B8C-83A1-F6EECF244321}">
                <p14:modId xmlns:p14="http://schemas.microsoft.com/office/powerpoint/2010/main" val="1854287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207E5-3FB3-4EFC-9C81-8AE9728C4A62}"/>
              </a:ext>
            </a:extLst>
          </p:cNvPr>
          <p:cNvSpPr>
            <a:spLocks noGrp="1"/>
          </p:cNvSpPr>
          <p:nvPr>
            <p:ph type="body" sz="quarter" idx="14"/>
          </p:nvPr>
        </p:nvSpPr>
        <p:spPr/>
        <p:txBody>
          <a:bodyPr/>
          <a:lstStyle/>
          <a:p>
            <a:r>
              <a:rPr lang="en-US"/>
              <a:t>03/01/2019 - 04/01/2019</a:t>
            </a:r>
          </a:p>
        </p:txBody>
      </p:sp>
      <p:sp>
        <p:nvSpPr>
          <p:cNvPr id="5" name="Footer Placeholder 4">
            <a:extLst>
              <a:ext uri="{FF2B5EF4-FFF2-40B4-BE49-F238E27FC236}">
                <a16:creationId xmlns:a16="http://schemas.microsoft.com/office/drawing/2014/main" id="{1D557240-82A3-4A05-8C43-978C4D5042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9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EEAB1-02A5-47CB-9A34-72476DA3DBEF}"/>
              </a:ext>
            </a:extLst>
          </p:cNvPr>
          <p:cNvSpPr>
            <a:spLocks noGrp="1"/>
          </p:cNvSpPr>
          <p:nvPr>
            <p:ph type="title"/>
          </p:nvPr>
        </p:nvSpPr>
        <p:spPr/>
        <p:txBody>
          <a:bodyPr/>
          <a:lstStyle/>
          <a:p>
            <a:r>
              <a:rPr lang="en-US"/>
              <a:t>Instagram Interaction Rate | Shopmag</a:t>
            </a:r>
          </a:p>
        </p:txBody>
      </p:sp>
      <p:graphicFrame>
        <p:nvGraphicFramePr>
          <p:cNvPr id="6" name="Chart Placeholder 5">
            <a:extLst>
              <a:ext uri="{FF2B5EF4-FFF2-40B4-BE49-F238E27FC236}">
                <a16:creationId xmlns:a16="http://schemas.microsoft.com/office/drawing/2014/main" id="{6BD57CB0-3804-46B5-9354-F6598211639B}"/>
              </a:ext>
            </a:extLst>
          </p:cNvPr>
          <p:cNvGraphicFramePr>
            <a:graphicFrameLocks noGrp="1"/>
          </p:cNvGraphicFramePr>
          <p:nvPr>
            <p:ph type="chart" sz="quarter" idx="13"/>
            <p:extLst>
              <p:ext uri="{D42A27DB-BD31-4B8C-83A1-F6EECF244321}">
                <p14:modId xmlns:p14="http://schemas.microsoft.com/office/powerpoint/2010/main" val="2528720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2912EB-6278-4D04-8325-DA8E24AA8F7C}"/>
              </a:ext>
            </a:extLst>
          </p:cNvPr>
          <p:cNvSpPr>
            <a:spLocks noGrp="1"/>
          </p:cNvSpPr>
          <p:nvPr>
            <p:ph type="body" sz="quarter" idx="14"/>
          </p:nvPr>
        </p:nvSpPr>
        <p:spPr/>
        <p:txBody>
          <a:bodyPr/>
          <a:lstStyle/>
          <a:p>
            <a:r>
              <a:rPr lang="en-US"/>
              <a:t>03/01/2019 - 04/01/2019</a:t>
            </a:r>
          </a:p>
        </p:txBody>
      </p:sp>
      <p:sp>
        <p:nvSpPr>
          <p:cNvPr id="5" name="Footer Placeholder 4">
            <a:extLst>
              <a:ext uri="{FF2B5EF4-FFF2-40B4-BE49-F238E27FC236}">
                <a16:creationId xmlns:a16="http://schemas.microsoft.com/office/drawing/2014/main" id="{A9555584-6667-4EBA-9229-751F228D4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45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801F-BE9C-4DA8-A252-A8540BA71505}"/>
              </a:ext>
            </a:extLst>
          </p:cNvPr>
          <p:cNvSpPr>
            <a:spLocks noGrp="1"/>
          </p:cNvSpPr>
          <p:nvPr>
            <p:ph type="title"/>
          </p:nvPr>
        </p:nvSpPr>
        <p:spPr/>
        <p:txBody>
          <a:bodyPr/>
          <a:lstStyle/>
          <a:p>
            <a:r>
              <a:rPr lang="en-US"/>
              <a:t>Posts Table (Own) | Shopmag - 1 of 15</a:t>
            </a:r>
          </a:p>
        </p:txBody>
      </p:sp>
      <p:graphicFrame>
        <p:nvGraphicFramePr>
          <p:cNvPr id="5" name="Table Placeholder 4">
            <a:extLst>
              <a:ext uri="{FF2B5EF4-FFF2-40B4-BE49-F238E27FC236}">
                <a16:creationId xmlns:a16="http://schemas.microsoft.com/office/drawing/2014/main" id="{8F022FE5-E44A-4EE7-9AB3-263DA7FC14AF}"/>
              </a:ext>
            </a:extLst>
          </p:cNvPr>
          <p:cNvGraphicFramePr>
            <a:graphicFrameLocks noGrp="1"/>
          </p:cNvGraphicFramePr>
          <p:nvPr>
            <p:ph type="tbl" sz="quarter" idx="13"/>
            <p:extLst>
              <p:ext uri="{D42A27DB-BD31-4B8C-83A1-F6EECF244321}">
                <p14:modId xmlns:p14="http://schemas.microsoft.com/office/powerpoint/2010/main" val="300542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738007371"/>
                    </a:ext>
                  </a:extLst>
                </a:gridCol>
                <a:gridCol w="987552">
                  <a:extLst>
                    <a:ext uri="{9D8B030D-6E8A-4147-A177-3AD203B41FA5}">
                      <a16:colId xmlns:a16="http://schemas.microsoft.com/office/drawing/2014/main" val="226553880"/>
                    </a:ext>
                  </a:extLst>
                </a:gridCol>
                <a:gridCol w="493776">
                  <a:extLst>
                    <a:ext uri="{9D8B030D-6E8A-4147-A177-3AD203B41FA5}">
                      <a16:colId xmlns:a16="http://schemas.microsoft.com/office/drawing/2014/main" val="3115670513"/>
                    </a:ext>
                  </a:extLst>
                </a:gridCol>
                <a:gridCol w="987552">
                  <a:extLst>
                    <a:ext uri="{9D8B030D-6E8A-4147-A177-3AD203B41FA5}">
                      <a16:colId xmlns:a16="http://schemas.microsoft.com/office/drawing/2014/main" val="485526570"/>
                    </a:ext>
                  </a:extLst>
                </a:gridCol>
                <a:gridCol w="493776">
                  <a:extLst>
                    <a:ext uri="{9D8B030D-6E8A-4147-A177-3AD203B41FA5}">
                      <a16:colId xmlns:a16="http://schemas.microsoft.com/office/drawing/2014/main" val="3486182713"/>
                    </a:ext>
                  </a:extLst>
                </a:gridCol>
                <a:gridCol w="493776">
                  <a:extLst>
                    <a:ext uri="{9D8B030D-6E8A-4147-A177-3AD203B41FA5}">
                      <a16:colId xmlns:a16="http://schemas.microsoft.com/office/drawing/2014/main" val="2935499935"/>
                    </a:ext>
                  </a:extLst>
                </a:gridCol>
                <a:gridCol w="493776">
                  <a:extLst>
                    <a:ext uri="{9D8B030D-6E8A-4147-A177-3AD203B41FA5}">
                      <a16:colId xmlns:a16="http://schemas.microsoft.com/office/drawing/2014/main" val="74745243"/>
                    </a:ext>
                  </a:extLst>
                </a:gridCol>
                <a:gridCol w="493776">
                  <a:extLst>
                    <a:ext uri="{9D8B030D-6E8A-4147-A177-3AD203B41FA5}">
                      <a16:colId xmlns:a16="http://schemas.microsoft.com/office/drawing/2014/main" val="768201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355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- 2019-03-01 18:00:53 </a:t>
                      </a:r>
                      <a:r>
                        <a:rPr kumimoji="0" lang="en-US" sz="1000" b="0" i="0" u="none" strike="noStrike" kern="1200" cap="none" spc="0" normalizeH="0" baseline="0" noProof="0">
                          <a:ln>
                            <a:noFill/>
                          </a:ln>
                          <a:solidFill>
                            <a:prstClr val="black"/>
                          </a:solidFill>
                          <a:effectLst/>
                          <a:uLnTx/>
                          <a:uFillTx/>
                          <a:latin typeface="+mn-lt"/>
                          <a:ea typeface="+mn-ea"/>
                          <a:cs typeface="+mn-cs"/>
                        </a:rPr>
                        <a:t>
 #GetStarted: Comment your @tacobellphl fave! 👇🏼
.
.
#ExperienceTheWorldAtSM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1345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- 2019-03-01 18:30:18 </a:t>
                      </a:r>
                      <a:r>
                        <a:rPr kumimoji="0" lang="en-US" sz="1000" b="0" i="0" u="none" strike="noStrike" kern="1200" cap="none" spc="0" normalizeH="0" baseline="0" noProof="0">
                          <a:ln>
                            <a:noFill/>
                          </a:ln>
                          <a:solidFill>
                            <a:prstClr val="black"/>
                          </a:solidFill>
                          <a:effectLst/>
                          <a:uLnTx/>
                          <a:uFillTx/>
                          <a:latin typeface="+mn-lt"/>
                          <a:ea typeface="+mn-ea"/>
                          <a:cs typeface="+mn-cs"/>
                        </a:rPr>
                        <a:t>
 Does the shade look natural? Is it right for your skin type? Does it cover what you need to cover? Is it easy to apply? Does it sink into your skin seamlessly?
Discover flawless, undetectable coverage, foundation powered by skincare with @CliniquePH's #EvenBetter Makeup. Get shade matched and receive a complimentary sample so you can road test it in real life.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extLst>
                  <a:ext uri="{0D108BD9-81ED-4DB2-BD59-A6C34878D82A}">
                    <a16:rowId xmlns:a16="http://schemas.microsoft.com/office/drawing/2014/main" val="834370159"/>
                  </a:ext>
                </a:extLst>
              </a:tr>
            </a:tbl>
          </a:graphicData>
        </a:graphic>
      </p:graphicFrame>
      <p:sp>
        <p:nvSpPr>
          <p:cNvPr id="4" name="Text Placeholder 3">
            <a:extLst>
              <a:ext uri="{FF2B5EF4-FFF2-40B4-BE49-F238E27FC236}">
                <a16:creationId xmlns:a16="http://schemas.microsoft.com/office/drawing/2014/main" id="{F9676C2A-A0A3-4319-A3BD-049A843FAA64}"/>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731832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B91EE-CD4C-4F70-A324-FEEEF3AB4639}"/>
              </a:ext>
            </a:extLst>
          </p:cNvPr>
          <p:cNvSpPr>
            <a:spLocks noGrp="1"/>
          </p:cNvSpPr>
          <p:nvPr>
            <p:ph type="title"/>
          </p:nvPr>
        </p:nvSpPr>
        <p:spPr/>
        <p:txBody>
          <a:bodyPr/>
          <a:lstStyle/>
          <a:p>
            <a:r>
              <a:rPr lang="en-US"/>
              <a:t>Posts Table (Own) | Shopmag - 2 of 15</a:t>
            </a:r>
          </a:p>
        </p:txBody>
      </p:sp>
      <p:graphicFrame>
        <p:nvGraphicFramePr>
          <p:cNvPr id="5" name="Table Placeholder 4">
            <a:extLst>
              <a:ext uri="{FF2B5EF4-FFF2-40B4-BE49-F238E27FC236}">
                <a16:creationId xmlns:a16="http://schemas.microsoft.com/office/drawing/2014/main" id="{33F159E7-8E2A-42B3-BA1E-11D98B2CC778}"/>
              </a:ext>
            </a:extLst>
          </p:cNvPr>
          <p:cNvGraphicFramePr>
            <a:graphicFrameLocks noGrp="1"/>
          </p:cNvGraphicFramePr>
          <p:nvPr>
            <p:ph type="tbl" sz="quarter" idx="13"/>
            <p:extLst>
              <p:ext uri="{D42A27DB-BD31-4B8C-83A1-F6EECF244321}">
                <p14:modId xmlns:p14="http://schemas.microsoft.com/office/powerpoint/2010/main" val="4086398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514584406"/>
                    </a:ext>
                  </a:extLst>
                </a:gridCol>
                <a:gridCol w="987552">
                  <a:extLst>
                    <a:ext uri="{9D8B030D-6E8A-4147-A177-3AD203B41FA5}">
                      <a16:colId xmlns:a16="http://schemas.microsoft.com/office/drawing/2014/main" val="27428479"/>
                    </a:ext>
                  </a:extLst>
                </a:gridCol>
                <a:gridCol w="493776">
                  <a:extLst>
                    <a:ext uri="{9D8B030D-6E8A-4147-A177-3AD203B41FA5}">
                      <a16:colId xmlns:a16="http://schemas.microsoft.com/office/drawing/2014/main" val="2553820398"/>
                    </a:ext>
                  </a:extLst>
                </a:gridCol>
                <a:gridCol w="987552">
                  <a:extLst>
                    <a:ext uri="{9D8B030D-6E8A-4147-A177-3AD203B41FA5}">
                      <a16:colId xmlns:a16="http://schemas.microsoft.com/office/drawing/2014/main" val="3487174761"/>
                    </a:ext>
                  </a:extLst>
                </a:gridCol>
                <a:gridCol w="493776">
                  <a:extLst>
                    <a:ext uri="{9D8B030D-6E8A-4147-A177-3AD203B41FA5}">
                      <a16:colId xmlns:a16="http://schemas.microsoft.com/office/drawing/2014/main" val="4097233587"/>
                    </a:ext>
                  </a:extLst>
                </a:gridCol>
                <a:gridCol w="493776">
                  <a:extLst>
                    <a:ext uri="{9D8B030D-6E8A-4147-A177-3AD203B41FA5}">
                      <a16:colId xmlns:a16="http://schemas.microsoft.com/office/drawing/2014/main" val="611073782"/>
                    </a:ext>
                  </a:extLst>
                </a:gridCol>
                <a:gridCol w="493776">
                  <a:extLst>
                    <a:ext uri="{9D8B030D-6E8A-4147-A177-3AD203B41FA5}">
                      <a16:colId xmlns:a16="http://schemas.microsoft.com/office/drawing/2014/main" val="2807596762"/>
                    </a:ext>
                  </a:extLst>
                </a:gridCol>
                <a:gridCol w="493776">
                  <a:extLst>
                    <a:ext uri="{9D8B030D-6E8A-4147-A177-3AD203B41FA5}">
                      <a16:colId xmlns:a16="http://schemas.microsoft.com/office/drawing/2014/main" val="281925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0931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- 2019-03-04 14:00:24 </a:t>
                      </a:r>
                      <a:r>
                        <a:rPr kumimoji="0" lang="en-US" sz="1000" b="0" i="0" u="none" strike="noStrike" kern="1200" cap="none" spc="0" normalizeH="0" baseline="0" noProof="0">
                          <a:ln>
                            <a:noFill/>
                          </a:ln>
                          <a:solidFill>
                            <a:prstClr val="black"/>
                          </a:solidFill>
                          <a:effectLst/>
                          <a:uLnTx/>
                          <a:uFillTx/>
                          <a:latin typeface="+mn-lt"/>
                          <a:ea typeface="+mn-ea"/>
                          <a:cs typeface="+mn-cs"/>
                        </a:rPr>
                        <a:t>
 #YouGotThis: Wanna get inspiration from women we stan? Follow them on IG now! 🙌🏼
.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extLst>
                  <a:ext uri="{0D108BD9-81ED-4DB2-BD59-A6C34878D82A}">
                    <a16:rowId xmlns:a16="http://schemas.microsoft.com/office/drawing/2014/main" val="349867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- 2019-03-04 15:00:10 </a:t>
                      </a:r>
                      <a:r>
                        <a:rPr kumimoji="0" lang="en-US" sz="1000" b="0" i="0" u="none" strike="noStrike" kern="1200" cap="none" spc="0" normalizeH="0" baseline="0" noProof="0">
                          <a:ln>
                            <a:noFill/>
                          </a:ln>
                          <a:solidFill>
                            <a:prstClr val="black"/>
                          </a:solidFill>
                          <a:effectLst/>
                          <a:uLnTx/>
                          <a:uFillTx/>
                          <a:latin typeface="+mn-lt"/>
                          <a:ea typeface="+mn-ea"/>
                          <a:cs typeface="+mn-cs"/>
                        </a:rPr>
                        <a:t>
 #YouGotThis: It's about time you splurge on these @teviant must-haves. The beauty brand just opened its first store at @smmegamall Beauty Section. 💄🛍
.
.
#BeautyMondays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extLst>
                  <a:ext uri="{0D108BD9-81ED-4DB2-BD59-A6C34878D82A}">
                    <a16:rowId xmlns:a16="http://schemas.microsoft.com/office/drawing/2014/main" val="36801091"/>
                  </a:ext>
                </a:extLst>
              </a:tr>
            </a:tbl>
          </a:graphicData>
        </a:graphic>
      </p:graphicFrame>
      <p:sp>
        <p:nvSpPr>
          <p:cNvPr id="4" name="Text Placeholder 3">
            <a:extLst>
              <a:ext uri="{FF2B5EF4-FFF2-40B4-BE49-F238E27FC236}">
                <a16:creationId xmlns:a16="http://schemas.microsoft.com/office/drawing/2014/main" id="{68FA49C3-12A6-4F55-BB6D-BB10290F88EB}"/>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00737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158D8-C31D-4C25-BE1A-2583986A7613}"/>
              </a:ext>
            </a:extLst>
          </p:cNvPr>
          <p:cNvSpPr>
            <a:spLocks noGrp="1"/>
          </p:cNvSpPr>
          <p:nvPr>
            <p:ph type="title"/>
          </p:nvPr>
        </p:nvSpPr>
        <p:spPr/>
        <p:txBody>
          <a:bodyPr/>
          <a:lstStyle/>
          <a:p>
            <a:r>
              <a:rPr lang="en-US"/>
              <a:t>Posts Table (Own) | Shopmag - 3 of 15</a:t>
            </a:r>
          </a:p>
        </p:txBody>
      </p:sp>
      <p:graphicFrame>
        <p:nvGraphicFramePr>
          <p:cNvPr id="5" name="Table Placeholder 4">
            <a:extLst>
              <a:ext uri="{FF2B5EF4-FFF2-40B4-BE49-F238E27FC236}">
                <a16:creationId xmlns:a16="http://schemas.microsoft.com/office/drawing/2014/main" id="{C2B71924-0F83-4ED7-8815-60A430006CD8}"/>
              </a:ext>
            </a:extLst>
          </p:cNvPr>
          <p:cNvGraphicFramePr>
            <a:graphicFrameLocks noGrp="1"/>
          </p:cNvGraphicFramePr>
          <p:nvPr>
            <p:ph type="tbl" sz="quarter" idx="13"/>
            <p:extLst>
              <p:ext uri="{D42A27DB-BD31-4B8C-83A1-F6EECF244321}">
                <p14:modId xmlns:p14="http://schemas.microsoft.com/office/powerpoint/2010/main" val="215888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824111060"/>
                    </a:ext>
                  </a:extLst>
                </a:gridCol>
                <a:gridCol w="987552">
                  <a:extLst>
                    <a:ext uri="{9D8B030D-6E8A-4147-A177-3AD203B41FA5}">
                      <a16:colId xmlns:a16="http://schemas.microsoft.com/office/drawing/2014/main" val="502466839"/>
                    </a:ext>
                  </a:extLst>
                </a:gridCol>
                <a:gridCol w="493776">
                  <a:extLst>
                    <a:ext uri="{9D8B030D-6E8A-4147-A177-3AD203B41FA5}">
                      <a16:colId xmlns:a16="http://schemas.microsoft.com/office/drawing/2014/main" val="3441053213"/>
                    </a:ext>
                  </a:extLst>
                </a:gridCol>
                <a:gridCol w="987552">
                  <a:extLst>
                    <a:ext uri="{9D8B030D-6E8A-4147-A177-3AD203B41FA5}">
                      <a16:colId xmlns:a16="http://schemas.microsoft.com/office/drawing/2014/main" val="2089401828"/>
                    </a:ext>
                  </a:extLst>
                </a:gridCol>
                <a:gridCol w="493776">
                  <a:extLst>
                    <a:ext uri="{9D8B030D-6E8A-4147-A177-3AD203B41FA5}">
                      <a16:colId xmlns:a16="http://schemas.microsoft.com/office/drawing/2014/main" val="834642671"/>
                    </a:ext>
                  </a:extLst>
                </a:gridCol>
                <a:gridCol w="493776">
                  <a:extLst>
                    <a:ext uri="{9D8B030D-6E8A-4147-A177-3AD203B41FA5}">
                      <a16:colId xmlns:a16="http://schemas.microsoft.com/office/drawing/2014/main" val="3491303241"/>
                    </a:ext>
                  </a:extLst>
                </a:gridCol>
                <a:gridCol w="493776">
                  <a:extLst>
                    <a:ext uri="{9D8B030D-6E8A-4147-A177-3AD203B41FA5}">
                      <a16:colId xmlns:a16="http://schemas.microsoft.com/office/drawing/2014/main" val="2838726610"/>
                    </a:ext>
                  </a:extLst>
                </a:gridCol>
                <a:gridCol w="493776">
                  <a:extLst>
                    <a:ext uri="{9D8B030D-6E8A-4147-A177-3AD203B41FA5}">
                      <a16:colId xmlns:a16="http://schemas.microsoft.com/office/drawing/2014/main" val="3724753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7669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- 2019-03-05 19:52:27 </a:t>
                      </a:r>
                      <a:r>
                        <a:rPr kumimoji="0" lang="en-US" sz="1000" b="0" i="0" u="none" strike="noStrike" kern="1200" cap="none" spc="0" normalizeH="0" baseline="0" noProof="0">
                          <a:ln>
                            <a:noFill/>
                          </a:ln>
                          <a:solidFill>
                            <a:prstClr val="black"/>
                          </a:solidFill>
                          <a:effectLst/>
                          <a:uLnTx/>
                          <a:uFillTx/>
                          <a:latin typeface="+mn-lt"/>
                          <a:ea typeface="+mn-ea"/>
                          <a:cs typeface="+mn-cs"/>
                        </a:rPr>
                        <a:t>
 #YouGotThis: Tag the Pisces friend who is #UnicaBornWithStyle! 💃🏻 For more OOTD-worthy picks, visit @wearunica and check out their #UnicaSignsofSummer Pisces collection. 🌞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2507845541"/>
                  </a:ext>
                </a:extLst>
              </a:tr>
            </a:tbl>
          </a:graphicData>
        </a:graphic>
      </p:graphicFrame>
      <p:sp>
        <p:nvSpPr>
          <p:cNvPr id="4" name="Text Placeholder 3">
            <a:extLst>
              <a:ext uri="{FF2B5EF4-FFF2-40B4-BE49-F238E27FC236}">
                <a16:creationId xmlns:a16="http://schemas.microsoft.com/office/drawing/2014/main" id="{DDBAD83A-2975-4618-9A56-B2B1FFB1C5BE}"/>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29442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AA33A-5ADB-408C-A6B2-D9FE447FC7B6}"/>
              </a:ext>
            </a:extLst>
          </p:cNvPr>
          <p:cNvSpPr>
            <a:spLocks noGrp="1"/>
          </p:cNvSpPr>
          <p:nvPr>
            <p:ph type="title"/>
          </p:nvPr>
        </p:nvSpPr>
        <p:spPr/>
        <p:txBody>
          <a:bodyPr/>
          <a:lstStyle/>
          <a:p>
            <a:r>
              <a:rPr lang="en-US"/>
              <a:t>Posts Table (Own) | Shopmag - 4 of 15</a:t>
            </a:r>
          </a:p>
        </p:txBody>
      </p:sp>
      <p:graphicFrame>
        <p:nvGraphicFramePr>
          <p:cNvPr id="5" name="Table Placeholder 4">
            <a:extLst>
              <a:ext uri="{FF2B5EF4-FFF2-40B4-BE49-F238E27FC236}">
                <a16:creationId xmlns:a16="http://schemas.microsoft.com/office/drawing/2014/main" id="{F65F6CBC-5664-47DF-845C-56DF69E91310}"/>
              </a:ext>
            </a:extLst>
          </p:cNvPr>
          <p:cNvGraphicFramePr>
            <a:graphicFrameLocks noGrp="1"/>
          </p:cNvGraphicFramePr>
          <p:nvPr>
            <p:ph type="tbl" sz="quarter" idx="13"/>
            <p:extLst>
              <p:ext uri="{D42A27DB-BD31-4B8C-83A1-F6EECF244321}">
                <p14:modId xmlns:p14="http://schemas.microsoft.com/office/powerpoint/2010/main" val="209270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689224452"/>
                    </a:ext>
                  </a:extLst>
                </a:gridCol>
                <a:gridCol w="987552">
                  <a:extLst>
                    <a:ext uri="{9D8B030D-6E8A-4147-A177-3AD203B41FA5}">
                      <a16:colId xmlns:a16="http://schemas.microsoft.com/office/drawing/2014/main" val="725544465"/>
                    </a:ext>
                  </a:extLst>
                </a:gridCol>
                <a:gridCol w="493776">
                  <a:extLst>
                    <a:ext uri="{9D8B030D-6E8A-4147-A177-3AD203B41FA5}">
                      <a16:colId xmlns:a16="http://schemas.microsoft.com/office/drawing/2014/main" val="3386194765"/>
                    </a:ext>
                  </a:extLst>
                </a:gridCol>
                <a:gridCol w="987552">
                  <a:extLst>
                    <a:ext uri="{9D8B030D-6E8A-4147-A177-3AD203B41FA5}">
                      <a16:colId xmlns:a16="http://schemas.microsoft.com/office/drawing/2014/main" val="2268499381"/>
                    </a:ext>
                  </a:extLst>
                </a:gridCol>
                <a:gridCol w="493776">
                  <a:extLst>
                    <a:ext uri="{9D8B030D-6E8A-4147-A177-3AD203B41FA5}">
                      <a16:colId xmlns:a16="http://schemas.microsoft.com/office/drawing/2014/main" val="1903401851"/>
                    </a:ext>
                  </a:extLst>
                </a:gridCol>
                <a:gridCol w="493776">
                  <a:extLst>
                    <a:ext uri="{9D8B030D-6E8A-4147-A177-3AD203B41FA5}">
                      <a16:colId xmlns:a16="http://schemas.microsoft.com/office/drawing/2014/main" val="413995808"/>
                    </a:ext>
                  </a:extLst>
                </a:gridCol>
                <a:gridCol w="493776">
                  <a:extLst>
                    <a:ext uri="{9D8B030D-6E8A-4147-A177-3AD203B41FA5}">
                      <a16:colId xmlns:a16="http://schemas.microsoft.com/office/drawing/2014/main" val="696272625"/>
                    </a:ext>
                  </a:extLst>
                </a:gridCol>
                <a:gridCol w="493776">
                  <a:extLst>
                    <a:ext uri="{9D8B030D-6E8A-4147-A177-3AD203B41FA5}">
                      <a16:colId xmlns:a16="http://schemas.microsoft.com/office/drawing/2014/main" val="158041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5515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- 2019-03-05 20:01:41 </a:t>
                      </a:r>
                      <a:r>
                        <a:rPr kumimoji="0" lang="en-US" sz="1000" b="0" i="0" u="none" strike="noStrike" kern="1200" cap="none" spc="0" normalizeH="0" baseline="0" noProof="0">
                          <a:ln>
                            <a:noFill/>
                          </a:ln>
                          <a:solidFill>
                            <a:prstClr val="black"/>
                          </a:solidFill>
                          <a:effectLst/>
                          <a:uLnTx/>
                          <a:uFillTx/>
                          <a:latin typeface="+mn-lt"/>
                          <a:ea typeface="+mn-ea"/>
                          <a:cs typeface="+mn-cs"/>
                        </a:rPr>
                        <a:t>
 #ToniGonzaga and #AlexGonzaga lay down the rules of sisterhood this Women's Month. 👯✨ Grab a copy of the latest SM Shopmag. Available for FREE at @smsupermalls Information Counters and @nationalbookstore branches. You can also download the SM Shopmag App via Play Store and App Store. 📱💻
.
------------------------------
.
On @celestinegonzaga: 
Maxi Dress, @topshop_ph 
Heels, @callitspring 
On @cathygonzaga: 
Collared blouse, @promodph
.
------------------------------
.
Photography by: @paolopineda
Styling by: @styledbycath
Production Design by: @thewhothewhat
Makeup by: @effieinigo and @mikkamarcaida
Hairstyling by: @iamantoniopapa and @johnvalle20
Special thanks to @archiestic_asia and Flowers by Janre G.
.
.
#ToniAndAlexForSMShopmag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extLst>
                  <a:ext uri="{0D108BD9-81ED-4DB2-BD59-A6C34878D82A}">
                    <a16:rowId xmlns:a16="http://schemas.microsoft.com/office/drawing/2014/main" val="3099976449"/>
                  </a:ext>
                </a:extLst>
              </a:tr>
            </a:tbl>
          </a:graphicData>
        </a:graphic>
      </p:graphicFrame>
      <p:sp>
        <p:nvSpPr>
          <p:cNvPr id="4" name="Text Placeholder 3">
            <a:extLst>
              <a:ext uri="{FF2B5EF4-FFF2-40B4-BE49-F238E27FC236}">
                <a16:creationId xmlns:a16="http://schemas.microsoft.com/office/drawing/2014/main" id="{65789CB3-EEB8-49C8-B76C-3782F644AA62}"/>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902131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55BA-3862-4E4C-8FCB-42CECEA9AB69}"/>
              </a:ext>
            </a:extLst>
          </p:cNvPr>
          <p:cNvSpPr>
            <a:spLocks noGrp="1"/>
          </p:cNvSpPr>
          <p:nvPr>
            <p:ph type="title"/>
          </p:nvPr>
        </p:nvSpPr>
        <p:spPr/>
        <p:txBody>
          <a:bodyPr/>
          <a:lstStyle/>
          <a:p>
            <a:r>
              <a:rPr lang="en-US"/>
              <a:t>Posts Table (Own) | Shopmag - 5 of 15</a:t>
            </a:r>
          </a:p>
        </p:txBody>
      </p:sp>
      <p:graphicFrame>
        <p:nvGraphicFramePr>
          <p:cNvPr id="5" name="Table Placeholder 4">
            <a:extLst>
              <a:ext uri="{FF2B5EF4-FFF2-40B4-BE49-F238E27FC236}">
                <a16:creationId xmlns:a16="http://schemas.microsoft.com/office/drawing/2014/main" id="{870EDE6F-42E2-40CE-A726-3A7D09611717}"/>
              </a:ext>
            </a:extLst>
          </p:cNvPr>
          <p:cNvGraphicFramePr>
            <a:graphicFrameLocks noGrp="1"/>
          </p:cNvGraphicFramePr>
          <p:nvPr>
            <p:ph type="tbl" sz="quarter" idx="13"/>
            <p:extLst>
              <p:ext uri="{D42A27DB-BD31-4B8C-83A1-F6EECF244321}">
                <p14:modId xmlns:p14="http://schemas.microsoft.com/office/powerpoint/2010/main" val="399351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7990728"/>
                    </a:ext>
                  </a:extLst>
                </a:gridCol>
                <a:gridCol w="987552">
                  <a:extLst>
                    <a:ext uri="{9D8B030D-6E8A-4147-A177-3AD203B41FA5}">
                      <a16:colId xmlns:a16="http://schemas.microsoft.com/office/drawing/2014/main" val="2560915085"/>
                    </a:ext>
                  </a:extLst>
                </a:gridCol>
                <a:gridCol w="493776">
                  <a:extLst>
                    <a:ext uri="{9D8B030D-6E8A-4147-A177-3AD203B41FA5}">
                      <a16:colId xmlns:a16="http://schemas.microsoft.com/office/drawing/2014/main" val="1969148283"/>
                    </a:ext>
                  </a:extLst>
                </a:gridCol>
                <a:gridCol w="987552">
                  <a:extLst>
                    <a:ext uri="{9D8B030D-6E8A-4147-A177-3AD203B41FA5}">
                      <a16:colId xmlns:a16="http://schemas.microsoft.com/office/drawing/2014/main" val="362221172"/>
                    </a:ext>
                  </a:extLst>
                </a:gridCol>
                <a:gridCol w="493776">
                  <a:extLst>
                    <a:ext uri="{9D8B030D-6E8A-4147-A177-3AD203B41FA5}">
                      <a16:colId xmlns:a16="http://schemas.microsoft.com/office/drawing/2014/main" val="4276408991"/>
                    </a:ext>
                  </a:extLst>
                </a:gridCol>
                <a:gridCol w="493776">
                  <a:extLst>
                    <a:ext uri="{9D8B030D-6E8A-4147-A177-3AD203B41FA5}">
                      <a16:colId xmlns:a16="http://schemas.microsoft.com/office/drawing/2014/main" val="2541238264"/>
                    </a:ext>
                  </a:extLst>
                </a:gridCol>
                <a:gridCol w="493776">
                  <a:extLst>
                    <a:ext uri="{9D8B030D-6E8A-4147-A177-3AD203B41FA5}">
                      <a16:colId xmlns:a16="http://schemas.microsoft.com/office/drawing/2014/main" val="3123932674"/>
                    </a:ext>
                  </a:extLst>
                </a:gridCol>
                <a:gridCol w="493776">
                  <a:extLst>
                    <a:ext uri="{9D8B030D-6E8A-4147-A177-3AD203B41FA5}">
                      <a16:colId xmlns:a16="http://schemas.microsoft.com/office/drawing/2014/main" val="2411150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2456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- 2019-03-05 20:03:01 </a:t>
                      </a:r>
                      <a:r>
                        <a:rPr kumimoji="0" lang="en-US" sz="1000" b="0" i="0" u="none" strike="noStrike" kern="1200" cap="none" spc="0" normalizeH="0" baseline="0" noProof="0">
                          <a:ln>
                            <a:noFill/>
                          </a:ln>
                          <a:solidFill>
                            <a:prstClr val="black"/>
                          </a:solidFill>
                          <a:effectLst/>
                          <a:uLnTx/>
                          <a:uFillTx/>
                          <a:latin typeface="+mn-lt"/>
                          <a:ea typeface="+mn-ea"/>
                          <a:cs typeface="+mn-cs"/>
                        </a:rPr>
                        <a:t>
 My sister, my best friend! 👭#ToniGonzaga and #AlexGonzaga may be complete opposites but they still support each other all the way. After all, that's what sisterhood is about. 💖
Be proud of your womanity with bold fashion statements 👗, power heels 👠and even an edgy haircut! 💇🏻 Show the real world what you're made of with awesome life advice to help you through. We got you covered on topics like buying a new space🏡, managing your funds 💸 and putting yourself first. 💆🏻 All these and more on SM Shopmag March! Get your FREE copy at Information Counters and @nationalbookstore cashiers in SM Supermalls near you. You can also download the SM Shopmag App via Play Store and App Store. 📱💻
.
------------------------------
.
On @celestinegonzaga: 
Maxi Dress, @topshop_ph.
Heels, @callitspring. 
On @cathygonzaga: 
Collared blouse, @promodph
.
------------------------------
.
Photography by: @paolopineda
Styling by: @styledbycath
Production Design by: @thewhothewhat
Makeup by: @effieinigo and @mikkamarcaida
Hairstyling by: @iamantoniopapa and @johnvalle20
Special thanks to @archiestic_asia and Flowers by Janre G.
.
.
#ToniAndAlexForSMShopmag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extLst>
                  <a:ext uri="{0D108BD9-81ED-4DB2-BD59-A6C34878D82A}">
                    <a16:rowId xmlns:a16="http://schemas.microsoft.com/office/drawing/2014/main" val="1068307722"/>
                  </a:ext>
                </a:extLst>
              </a:tr>
            </a:tbl>
          </a:graphicData>
        </a:graphic>
      </p:graphicFrame>
      <p:sp>
        <p:nvSpPr>
          <p:cNvPr id="4" name="Text Placeholder 3">
            <a:extLst>
              <a:ext uri="{FF2B5EF4-FFF2-40B4-BE49-F238E27FC236}">
                <a16:creationId xmlns:a16="http://schemas.microsoft.com/office/drawing/2014/main" id="{DC89BB13-9A42-4231-B295-EEBB6556E739}"/>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002645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F1B16-4CD1-438A-B336-6C0752EA1F29}"/>
              </a:ext>
            </a:extLst>
          </p:cNvPr>
          <p:cNvSpPr>
            <a:spLocks noGrp="1"/>
          </p:cNvSpPr>
          <p:nvPr>
            <p:ph type="title"/>
          </p:nvPr>
        </p:nvSpPr>
        <p:spPr/>
        <p:txBody>
          <a:bodyPr/>
          <a:lstStyle/>
          <a:p>
            <a:r>
              <a:rPr lang="en-US"/>
              <a:t>Posts Table (Own) | Shopmag - 6 of 15</a:t>
            </a:r>
          </a:p>
        </p:txBody>
      </p:sp>
      <p:graphicFrame>
        <p:nvGraphicFramePr>
          <p:cNvPr id="5" name="Table Placeholder 4">
            <a:extLst>
              <a:ext uri="{FF2B5EF4-FFF2-40B4-BE49-F238E27FC236}">
                <a16:creationId xmlns:a16="http://schemas.microsoft.com/office/drawing/2014/main" id="{4A01EB12-43EA-4898-8053-4A951DED41E7}"/>
              </a:ext>
            </a:extLst>
          </p:cNvPr>
          <p:cNvGraphicFramePr>
            <a:graphicFrameLocks noGrp="1"/>
          </p:cNvGraphicFramePr>
          <p:nvPr>
            <p:ph type="tbl" sz="quarter" idx="13"/>
            <p:extLst>
              <p:ext uri="{D42A27DB-BD31-4B8C-83A1-F6EECF244321}">
                <p14:modId xmlns:p14="http://schemas.microsoft.com/office/powerpoint/2010/main" val="123671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772092813"/>
                    </a:ext>
                  </a:extLst>
                </a:gridCol>
                <a:gridCol w="987552">
                  <a:extLst>
                    <a:ext uri="{9D8B030D-6E8A-4147-A177-3AD203B41FA5}">
                      <a16:colId xmlns:a16="http://schemas.microsoft.com/office/drawing/2014/main" val="178407439"/>
                    </a:ext>
                  </a:extLst>
                </a:gridCol>
                <a:gridCol w="493776">
                  <a:extLst>
                    <a:ext uri="{9D8B030D-6E8A-4147-A177-3AD203B41FA5}">
                      <a16:colId xmlns:a16="http://schemas.microsoft.com/office/drawing/2014/main" val="2784455962"/>
                    </a:ext>
                  </a:extLst>
                </a:gridCol>
                <a:gridCol w="987552">
                  <a:extLst>
                    <a:ext uri="{9D8B030D-6E8A-4147-A177-3AD203B41FA5}">
                      <a16:colId xmlns:a16="http://schemas.microsoft.com/office/drawing/2014/main" val="1437202261"/>
                    </a:ext>
                  </a:extLst>
                </a:gridCol>
                <a:gridCol w="493776">
                  <a:extLst>
                    <a:ext uri="{9D8B030D-6E8A-4147-A177-3AD203B41FA5}">
                      <a16:colId xmlns:a16="http://schemas.microsoft.com/office/drawing/2014/main" val="996216080"/>
                    </a:ext>
                  </a:extLst>
                </a:gridCol>
                <a:gridCol w="493776">
                  <a:extLst>
                    <a:ext uri="{9D8B030D-6E8A-4147-A177-3AD203B41FA5}">
                      <a16:colId xmlns:a16="http://schemas.microsoft.com/office/drawing/2014/main" val="33421605"/>
                    </a:ext>
                  </a:extLst>
                </a:gridCol>
                <a:gridCol w="493776">
                  <a:extLst>
                    <a:ext uri="{9D8B030D-6E8A-4147-A177-3AD203B41FA5}">
                      <a16:colId xmlns:a16="http://schemas.microsoft.com/office/drawing/2014/main" val="1000382096"/>
                    </a:ext>
                  </a:extLst>
                </a:gridCol>
                <a:gridCol w="493776">
                  <a:extLst>
                    <a:ext uri="{9D8B030D-6E8A-4147-A177-3AD203B41FA5}">
                      <a16:colId xmlns:a16="http://schemas.microsoft.com/office/drawing/2014/main" val="389046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3828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- 2019-03-05 20:19:44 </a:t>
                      </a:r>
                      <a:r>
                        <a:rPr kumimoji="0" lang="en-US" sz="1000" b="0" i="0" u="none" strike="noStrike" kern="1200" cap="none" spc="0" normalizeH="0" baseline="0" noProof="0">
                          <a:ln>
                            <a:noFill/>
                          </a:ln>
                          <a:solidFill>
                            <a:prstClr val="black"/>
                          </a:solidFill>
                          <a:effectLst/>
                          <a:uLnTx/>
                          <a:uFillTx/>
                          <a:latin typeface="+mn-lt"/>
                          <a:ea typeface="+mn-ea"/>
                          <a:cs typeface="+mn-cs"/>
                        </a:rPr>
                        <a:t>
 Girls just wanna have fun! 🎉 Bond with sissums #ToniGonzaga and #AlexGonzaga this March on SM Shopmag. 👯
.
------------------------------
.
On @celestinegonzaga: 
Maxi Dress, @topshop_ph.
Heels, @callitspring. 
On @cathygonzaga: 
Collared blouse, @promodph
.
------------------------------
.
Photography by: @paolopineda
Styling by: @styledbycath
Production Design by: @thewhothewhat
Makeup by: @effieinigo and @mikkamarcaida
Hairstyling by: @iamantoniopapa and @johnvalle20
Special thanks to @archiestic_asia and Flowers by Janre G.
.
.
#ToniAndAlexForSMShopmag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extLst>
                  <a:ext uri="{0D108BD9-81ED-4DB2-BD59-A6C34878D82A}">
                    <a16:rowId xmlns:a16="http://schemas.microsoft.com/office/drawing/2014/main" val="2915682200"/>
                  </a:ext>
                </a:extLst>
              </a:tr>
            </a:tbl>
          </a:graphicData>
        </a:graphic>
      </p:graphicFrame>
      <p:sp>
        <p:nvSpPr>
          <p:cNvPr id="4" name="Text Placeholder 3">
            <a:extLst>
              <a:ext uri="{FF2B5EF4-FFF2-40B4-BE49-F238E27FC236}">
                <a16:creationId xmlns:a16="http://schemas.microsoft.com/office/drawing/2014/main" id="{BB622D9A-5F34-4551-8BE1-027C92D162D9}"/>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4100764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F5F7-7AF9-417D-ADA9-AA77FC6C057B}"/>
              </a:ext>
            </a:extLst>
          </p:cNvPr>
          <p:cNvSpPr>
            <a:spLocks noGrp="1"/>
          </p:cNvSpPr>
          <p:nvPr>
            <p:ph type="title"/>
          </p:nvPr>
        </p:nvSpPr>
        <p:spPr/>
        <p:txBody>
          <a:bodyPr/>
          <a:lstStyle/>
          <a:p>
            <a:r>
              <a:rPr lang="en-US"/>
              <a:t>Posts Table (Own) | Shopmag - 7 of 15</a:t>
            </a:r>
          </a:p>
        </p:txBody>
      </p:sp>
      <p:graphicFrame>
        <p:nvGraphicFramePr>
          <p:cNvPr id="5" name="Table Placeholder 4">
            <a:extLst>
              <a:ext uri="{FF2B5EF4-FFF2-40B4-BE49-F238E27FC236}">
                <a16:creationId xmlns:a16="http://schemas.microsoft.com/office/drawing/2014/main" id="{F7C0D76C-86D5-42FC-9620-6605528FF5DC}"/>
              </a:ext>
            </a:extLst>
          </p:cNvPr>
          <p:cNvGraphicFramePr>
            <a:graphicFrameLocks noGrp="1"/>
          </p:cNvGraphicFramePr>
          <p:nvPr>
            <p:ph type="tbl" sz="quarter" idx="13"/>
            <p:extLst>
              <p:ext uri="{D42A27DB-BD31-4B8C-83A1-F6EECF244321}">
                <p14:modId xmlns:p14="http://schemas.microsoft.com/office/powerpoint/2010/main" val="78439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743316975"/>
                    </a:ext>
                  </a:extLst>
                </a:gridCol>
                <a:gridCol w="987552">
                  <a:extLst>
                    <a:ext uri="{9D8B030D-6E8A-4147-A177-3AD203B41FA5}">
                      <a16:colId xmlns:a16="http://schemas.microsoft.com/office/drawing/2014/main" val="3914769008"/>
                    </a:ext>
                  </a:extLst>
                </a:gridCol>
                <a:gridCol w="493776">
                  <a:extLst>
                    <a:ext uri="{9D8B030D-6E8A-4147-A177-3AD203B41FA5}">
                      <a16:colId xmlns:a16="http://schemas.microsoft.com/office/drawing/2014/main" val="1446655655"/>
                    </a:ext>
                  </a:extLst>
                </a:gridCol>
                <a:gridCol w="987552">
                  <a:extLst>
                    <a:ext uri="{9D8B030D-6E8A-4147-A177-3AD203B41FA5}">
                      <a16:colId xmlns:a16="http://schemas.microsoft.com/office/drawing/2014/main" val="34219187"/>
                    </a:ext>
                  </a:extLst>
                </a:gridCol>
                <a:gridCol w="493776">
                  <a:extLst>
                    <a:ext uri="{9D8B030D-6E8A-4147-A177-3AD203B41FA5}">
                      <a16:colId xmlns:a16="http://schemas.microsoft.com/office/drawing/2014/main" val="2508802324"/>
                    </a:ext>
                  </a:extLst>
                </a:gridCol>
                <a:gridCol w="493776">
                  <a:extLst>
                    <a:ext uri="{9D8B030D-6E8A-4147-A177-3AD203B41FA5}">
                      <a16:colId xmlns:a16="http://schemas.microsoft.com/office/drawing/2014/main" val="3611313843"/>
                    </a:ext>
                  </a:extLst>
                </a:gridCol>
                <a:gridCol w="493776">
                  <a:extLst>
                    <a:ext uri="{9D8B030D-6E8A-4147-A177-3AD203B41FA5}">
                      <a16:colId xmlns:a16="http://schemas.microsoft.com/office/drawing/2014/main" val="3847595218"/>
                    </a:ext>
                  </a:extLst>
                </a:gridCol>
                <a:gridCol w="493776">
                  <a:extLst>
                    <a:ext uri="{9D8B030D-6E8A-4147-A177-3AD203B41FA5}">
                      <a16:colId xmlns:a16="http://schemas.microsoft.com/office/drawing/2014/main" val="218987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8099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- 2019-03-07 16:30:30 </a:t>
                      </a:r>
                      <a:r>
                        <a:rPr kumimoji="0" lang="en-US" sz="1000" b="0" i="0" u="none" strike="noStrike" kern="1200" cap="none" spc="0" normalizeH="0" baseline="0" noProof="0">
                          <a:ln>
                            <a:noFill/>
                          </a:ln>
                          <a:solidFill>
                            <a:prstClr val="black"/>
                          </a:solidFill>
                          <a:effectLst/>
                          <a:uLnTx/>
                          <a:uFillTx/>
                          <a:latin typeface="+mn-lt"/>
                          <a:ea typeface="+mn-ea"/>
                          <a:cs typeface="+mn-cs"/>
                        </a:rPr>
                        <a:t>
 Calling all strong, independent women! 💃🏻@plainsandprints celebrates each and every one of you. That's why we're giving away FEMININITEE SHIRTS to FIVE INSTAGRAM FOLLOWERS. Promo runs until March 31 only. 🙌🏼
.
.
Here's what you need to do:
1. Follow SM Shopmag and Plains &amp; Prints on Instagram. 
2. Comment "I dress for myself because [GIVE US YOUR BEST ANSWER] #YouGotThis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extLst>
                  <a:ext uri="{0D108BD9-81ED-4DB2-BD59-A6C34878D82A}">
                    <a16:rowId xmlns:a16="http://schemas.microsoft.com/office/drawing/2014/main" val="2200780317"/>
                  </a:ext>
                </a:extLst>
              </a:tr>
            </a:tbl>
          </a:graphicData>
        </a:graphic>
      </p:graphicFrame>
      <p:sp>
        <p:nvSpPr>
          <p:cNvPr id="4" name="Text Placeholder 3">
            <a:extLst>
              <a:ext uri="{FF2B5EF4-FFF2-40B4-BE49-F238E27FC236}">
                <a16:creationId xmlns:a16="http://schemas.microsoft.com/office/drawing/2014/main" id="{9E03A597-B585-4728-8E46-5A0AC60C9363}"/>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63393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90DC-B312-4348-9267-E1DFE7AC41D3}"/>
              </a:ext>
            </a:extLst>
          </p:cNvPr>
          <p:cNvSpPr>
            <a:spLocks noGrp="1"/>
          </p:cNvSpPr>
          <p:nvPr>
            <p:ph type="title"/>
          </p:nvPr>
        </p:nvSpPr>
        <p:spPr/>
        <p:txBody>
          <a:bodyPr/>
          <a:lstStyle/>
          <a:p>
            <a:r>
              <a:rPr lang="en-US"/>
              <a:t>Posts Table (Own) | Shopmag - 8 of 15</a:t>
            </a:r>
          </a:p>
        </p:txBody>
      </p:sp>
      <p:graphicFrame>
        <p:nvGraphicFramePr>
          <p:cNvPr id="5" name="Table Placeholder 4">
            <a:extLst>
              <a:ext uri="{FF2B5EF4-FFF2-40B4-BE49-F238E27FC236}">
                <a16:creationId xmlns:a16="http://schemas.microsoft.com/office/drawing/2014/main" id="{DA45BF99-2C4C-473E-812A-FACFFD9C1337}"/>
              </a:ext>
            </a:extLst>
          </p:cNvPr>
          <p:cNvGraphicFramePr>
            <a:graphicFrameLocks noGrp="1"/>
          </p:cNvGraphicFramePr>
          <p:nvPr>
            <p:ph type="tbl" sz="quarter" idx="13"/>
            <p:extLst>
              <p:ext uri="{D42A27DB-BD31-4B8C-83A1-F6EECF244321}">
                <p14:modId xmlns:p14="http://schemas.microsoft.com/office/powerpoint/2010/main" val="186303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817052988"/>
                    </a:ext>
                  </a:extLst>
                </a:gridCol>
                <a:gridCol w="987552">
                  <a:extLst>
                    <a:ext uri="{9D8B030D-6E8A-4147-A177-3AD203B41FA5}">
                      <a16:colId xmlns:a16="http://schemas.microsoft.com/office/drawing/2014/main" val="2621249686"/>
                    </a:ext>
                  </a:extLst>
                </a:gridCol>
                <a:gridCol w="493776">
                  <a:extLst>
                    <a:ext uri="{9D8B030D-6E8A-4147-A177-3AD203B41FA5}">
                      <a16:colId xmlns:a16="http://schemas.microsoft.com/office/drawing/2014/main" val="2093675066"/>
                    </a:ext>
                  </a:extLst>
                </a:gridCol>
                <a:gridCol w="987552">
                  <a:extLst>
                    <a:ext uri="{9D8B030D-6E8A-4147-A177-3AD203B41FA5}">
                      <a16:colId xmlns:a16="http://schemas.microsoft.com/office/drawing/2014/main" val="3913447118"/>
                    </a:ext>
                  </a:extLst>
                </a:gridCol>
                <a:gridCol w="493776">
                  <a:extLst>
                    <a:ext uri="{9D8B030D-6E8A-4147-A177-3AD203B41FA5}">
                      <a16:colId xmlns:a16="http://schemas.microsoft.com/office/drawing/2014/main" val="3217282335"/>
                    </a:ext>
                  </a:extLst>
                </a:gridCol>
                <a:gridCol w="493776">
                  <a:extLst>
                    <a:ext uri="{9D8B030D-6E8A-4147-A177-3AD203B41FA5}">
                      <a16:colId xmlns:a16="http://schemas.microsoft.com/office/drawing/2014/main" val="547072166"/>
                    </a:ext>
                  </a:extLst>
                </a:gridCol>
                <a:gridCol w="493776">
                  <a:extLst>
                    <a:ext uri="{9D8B030D-6E8A-4147-A177-3AD203B41FA5}">
                      <a16:colId xmlns:a16="http://schemas.microsoft.com/office/drawing/2014/main" val="596233708"/>
                    </a:ext>
                  </a:extLst>
                </a:gridCol>
                <a:gridCol w="493776">
                  <a:extLst>
                    <a:ext uri="{9D8B030D-6E8A-4147-A177-3AD203B41FA5}">
                      <a16:colId xmlns:a16="http://schemas.microsoft.com/office/drawing/2014/main" val="358132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6538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- 2019-03-08 15:01:08 </a:t>
                      </a:r>
                      <a:r>
                        <a:rPr kumimoji="0" lang="en-US" sz="1000" b="0" i="0" u="none" strike="noStrike" kern="1200" cap="none" spc="0" normalizeH="0" baseline="0" noProof="0">
                          <a:ln>
                            <a:noFill/>
                          </a:ln>
                          <a:solidFill>
                            <a:prstClr val="black"/>
                          </a:solidFill>
                          <a:effectLst/>
                          <a:uLnTx/>
                          <a:uFillTx/>
                          <a:latin typeface="+mn-lt"/>
                          <a:ea typeface="+mn-ea"/>
                          <a:cs typeface="+mn-cs"/>
                        </a:rPr>
                        <a:t>
 We're going all out this Women's Month! 💃🏻💃🏻💃🏻 Join our #WeAreWomenAtSM promo and get a chance to WIN P1,000 worth of SM GCs. 💸💸💸 TWO LUCKY INSTAGRAM FOLLOWERS will be selected. Promo runs until March 15 only. 🙌🏼
.
.
Here's what you need to do:
1. Comment "#WeAreWomenAtSM because [GIVE US YOUR BEST ANSWER]! [TAG THREE GAL PALS] #YouGotThis #AllYouNeed #EverythingsHereAtSM #LetsPlayNowAtSM"
2. Make sure you and your gal pals follow SM Shopmag on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extLst>
                  <a:ext uri="{0D108BD9-81ED-4DB2-BD59-A6C34878D82A}">
                    <a16:rowId xmlns:a16="http://schemas.microsoft.com/office/drawing/2014/main" val="275065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- 2019-03-08 16:18:05 </a:t>
                      </a:r>
                      <a:r>
                        <a:rPr kumimoji="0" lang="en-US" sz="1000" b="0" i="0" u="none" strike="noStrike" kern="1200" cap="none" spc="0" normalizeH="0" baseline="0" noProof="0">
                          <a:ln>
                            <a:noFill/>
                          </a:ln>
                          <a:solidFill>
                            <a:prstClr val="black"/>
                          </a:solidFill>
                          <a:effectLst/>
                          <a:uLnTx/>
                          <a:uFillTx/>
                          <a:latin typeface="+mn-lt"/>
                          <a:ea typeface="+mn-ea"/>
                          <a:cs typeface="+mn-cs"/>
                        </a:rPr>
                        <a:t>
 Hugs, kisses, and lipsticks that last. Discover our best-loved shades at @CliniquePH
#CliniquePH
#LipPop
#CheekPop
#IWD2019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extLst>
                  <a:ext uri="{0D108BD9-81ED-4DB2-BD59-A6C34878D82A}">
                    <a16:rowId xmlns:a16="http://schemas.microsoft.com/office/drawing/2014/main" val="2456939433"/>
                  </a:ext>
                </a:extLst>
              </a:tr>
            </a:tbl>
          </a:graphicData>
        </a:graphic>
      </p:graphicFrame>
      <p:sp>
        <p:nvSpPr>
          <p:cNvPr id="4" name="Text Placeholder 3">
            <a:extLst>
              <a:ext uri="{FF2B5EF4-FFF2-40B4-BE49-F238E27FC236}">
                <a16:creationId xmlns:a16="http://schemas.microsoft.com/office/drawing/2014/main" id="{DC67C58B-76B3-420C-AD3B-EC1FF7CDCB54}"/>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606520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58F25-A8FC-4183-8C79-4AED330B8B4B}"/>
              </a:ext>
            </a:extLst>
          </p:cNvPr>
          <p:cNvSpPr>
            <a:spLocks noGrp="1"/>
          </p:cNvSpPr>
          <p:nvPr>
            <p:ph type="title"/>
          </p:nvPr>
        </p:nvSpPr>
        <p:spPr/>
        <p:txBody>
          <a:bodyPr/>
          <a:lstStyle/>
          <a:p>
            <a:r>
              <a:rPr lang="en-US"/>
              <a:t>Posts Table (Own) | Shopmag - 9 of 15</a:t>
            </a:r>
          </a:p>
        </p:txBody>
      </p:sp>
      <p:graphicFrame>
        <p:nvGraphicFramePr>
          <p:cNvPr id="5" name="Table Placeholder 4">
            <a:extLst>
              <a:ext uri="{FF2B5EF4-FFF2-40B4-BE49-F238E27FC236}">
                <a16:creationId xmlns:a16="http://schemas.microsoft.com/office/drawing/2014/main" id="{6B1A4C24-7F59-43E9-9B43-D4C9A0FB6CC8}"/>
              </a:ext>
            </a:extLst>
          </p:cNvPr>
          <p:cNvGraphicFramePr>
            <a:graphicFrameLocks noGrp="1"/>
          </p:cNvGraphicFramePr>
          <p:nvPr>
            <p:ph type="tbl" sz="quarter" idx="13"/>
            <p:extLst>
              <p:ext uri="{D42A27DB-BD31-4B8C-83A1-F6EECF244321}">
                <p14:modId xmlns:p14="http://schemas.microsoft.com/office/powerpoint/2010/main" val="4063037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224952542"/>
                    </a:ext>
                  </a:extLst>
                </a:gridCol>
                <a:gridCol w="987552">
                  <a:extLst>
                    <a:ext uri="{9D8B030D-6E8A-4147-A177-3AD203B41FA5}">
                      <a16:colId xmlns:a16="http://schemas.microsoft.com/office/drawing/2014/main" val="1216640017"/>
                    </a:ext>
                  </a:extLst>
                </a:gridCol>
                <a:gridCol w="493776">
                  <a:extLst>
                    <a:ext uri="{9D8B030D-6E8A-4147-A177-3AD203B41FA5}">
                      <a16:colId xmlns:a16="http://schemas.microsoft.com/office/drawing/2014/main" val="1020850670"/>
                    </a:ext>
                  </a:extLst>
                </a:gridCol>
                <a:gridCol w="987552">
                  <a:extLst>
                    <a:ext uri="{9D8B030D-6E8A-4147-A177-3AD203B41FA5}">
                      <a16:colId xmlns:a16="http://schemas.microsoft.com/office/drawing/2014/main" val="2930568249"/>
                    </a:ext>
                  </a:extLst>
                </a:gridCol>
                <a:gridCol w="493776">
                  <a:extLst>
                    <a:ext uri="{9D8B030D-6E8A-4147-A177-3AD203B41FA5}">
                      <a16:colId xmlns:a16="http://schemas.microsoft.com/office/drawing/2014/main" val="281082679"/>
                    </a:ext>
                  </a:extLst>
                </a:gridCol>
                <a:gridCol w="493776">
                  <a:extLst>
                    <a:ext uri="{9D8B030D-6E8A-4147-A177-3AD203B41FA5}">
                      <a16:colId xmlns:a16="http://schemas.microsoft.com/office/drawing/2014/main" val="2397023412"/>
                    </a:ext>
                  </a:extLst>
                </a:gridCol>
                <a:gridCol w="493776">
                  <a:extLst>
                    <a:ext uri="{9D8B030D-6E8A-4147-A177-3AD203B41FA5}">
                      <a16:colId xmlns:a16="http://schemas.microsoft.com/office/drawing/2014/main" val="3246886931"/>
                    </a:ext>
                  </a:extLst>
                </a:gridCol>
                <a:gridCol w="493776">
                  <a:extLst>
                    <a:ext uri="{9D8B030D-6E8A-4147-A177-3AD203B41FA5}">
                      <a16:colId xmlns:a16="http://schemas.microsoft.com/office/drawing/2014/main" val="2013018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9560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- 2019-03-09 15:01:03 </a:t>
                      </a:r>
                      <a:r>
                        <a:rPr kumimoji="0" lang="en-US" sz="1000" b="0" i="0" u="none" strike="noStrike" kern="1200" cap="none" spc="0" normalizeH="0" baseline="0" noProof="0">
                          <a:ln>
                            <a:noFill/>
                          </a:ln>
                          <a:solidFill>
                            <a:prstClr val="black"/>
                          </a:solidFill>
                          <a:effectLst/>
                          <a:uLnTx/>
                          <a:uFillTx/>
                          <a:latin typeface="+mn-lt"/>
                          <a:ea typeface="+mn-ea"/>
                          <a:cs typeface="+mn-cs"/>
                        </a:rPr>
                        <a:t>
 #GetStarted: These @nationalbookstore reads are written by women we look up to. 👸🏻📚Care to add some more? Comment your book recos and use our hashtags!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404544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- 2019-03-10 15:00:44 </a:t>
                      </a:r>
                      <a:r>
                        <a:rPr kumimoji="0" lang="en-US" sz="1000" b="0" i="0" u="none" strike="noStrike" kern="1200" cap="none" spc="0" normalizeH="0" baseline="0" noProof="0">
                          <a:ln>
                            <a:noFill/>
                          </a:ln>
                          <a:solidFill>
                            <a:prstClr val="black"/>
                          </a:solidFill>
                          <a:effectLst/>
                          <a:uLnTx/>
                          <a:uFillTx/>
                          <a:latin typeface="+mn-lt"/>
                          <a:ea typeface="+mn-ea"/>
                          <a:cs typeface="+mn-cs"/>
                        </a:rPr>
                        <a:t>
 💃🏻Power to all girls! 💃🏻Screenshot and comment the Femininitee statement shirt for you. 👇🏼 @plainsandprints has recently launched the Femininitees Collection featuring five specially designed shirts that resonate with modern Filipinas. 💖Shop the collection at a @plainsandprints store near you. 💪🏻 #GetStarted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extLst>
                  <a:ext uri="{0D108BD9-81ED-4DB2-BD59-A6C34878D82A}">
                    <a16:rowId xmlns:a16="http://schemas.microsoft.com/office/drawing/2014/main" val="2013680546"/>
                  </a:ext>
                </a:extLst>
              </a:tr>
            </a:tbl>
          </a:graphicData>
        </a:graphic>
      </p:graphicFrame>
      <p:sp>
        <p:nvSpPr>
          <p:cNvPr id="4" name="Text Placeholder 3">
            <a:extLst>
              <a:ext uri="{FF2B5EF4-FFF2-40B4-BE49-F238E27FC236}">
                <a16:creationId xmlns:a16="http://schemas.microsoft.com/office/drawing/2014/main" id="{CB749177-DD15-464D-8919-CF3CE3DE1828}"/>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894247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97DF4-FCB5-4892-A85D-3324A43D7E2A}"/>
              </a:ext>
            </a:extLst>
          </p:cNvPr>
          <p:cNvSpPr>
            <a:spLocks noGrp="1"/>
          </p:cNvSpPr>
          <p:nvPr>
            <p:ph type="title"/>
          </p:nvPr>
        </p:nvSpPr>
        <p:spPr/>
        <p:txBody>
          <a:bodyPr/>
          <a:lstStyle/>
          <a:p>
            <a:r>
              <a:rPr lang="en-US"/>
              <a:t>Posts Table (Own) | Shopmag - 10 of 15</a:t>
            </a:r>
          </a:p>
        </p:txBody>
      </p:sp>
      <p:graphicFrame>
        <p:nvGraphicFramePr>
          <p:cNvPr id="5" name="Table Placeholder 4">
            <a:extLst>
              <a:ext uri="{FF2B5EF4-FFF2-40B4-BE49-F238E27FC236}">
                <a16:creationId xmlns:a16="http://schemas.microsoft.com/office/drawing/2014/main" id="{28FCFB26-F0A9-4B06-839D-CDB2B811269E}"/>
              </a:ext>
            </a:extLst>
          </p:cNvPr>
          <p:cNvGraphicFramePr>
            <a:graphicFrameLocks noGrp="1"/>
          </p:cNvGraphicFramePr>
          <p:nvPr>
            <p:ph type="tbl" sz="quarter" idx="13"/>
            <p:extLst>
              <p:ext uri="{D42A27DB-BD31-4B8C-83A1-F6EECF244321}">
                <p14:modId xmlns:p14="http://schemas.microsoft.com/office/powerpoint/2010/main" val="347693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591577876"/>
                    </a:ext>
                  </a:extLst>
                </a:gridCol>
                <a:gridCol w="987552">
                  <a:extLst>
                    <a:ext uri="{9D8B030D-6E8A-4147-A177-3AD203B41FA5}">
                      <a16:colId xmlns:a16="http://schemas.microsoft.com/office/drawing/2014/main" val="2156785615"/>
                    </a:ext>
                  </a:extLst>
                </a:gridCol>
                <a:gridCol w="493776">
                  <a:extLst>
                    <a:ext uri="{9D8B030D-6E8A-4147-A177-3AD203B41FA5}">
                      <a16:colId xmlns:a16="http://schemas.microsoft.com/office/drawing/2014/main" val="3418669340"/>
                    </a:ext>
                  </a:extLst>
                </a:gridCol>
                <a:gridCol w="987552">
                  <a:extLst>
                    <a:ext uri="{9D8B030D-6E8A-4147-A177-3AD203B41FA5}">
                      <a16:colId xmlns:a16="http://schemas.microsoft.com/office/drawing/2014/main" val="1667996206"/>
                    </a:ext>
                  </a:extLst>
                </a:gridCol>
                <a:gridCol w="493776">
                  <a:extLst>
                    <a:ext uri="{9D8B030D-6E8A-4147-A177-3AD203B41FA5}">
                      <a16:colId xmlns:a16="http://schemas.microsoft.com/office/drawing/2014/main" val="4190050993"/>
                    </a:ext>
                  </a:extLst>
                </a:gridCol>
                <a:gridCol w="493776">
                  <a:extLst>
                    <a:ext uri="{9D8B030D-6E8A-4147-A177-3AD203B41FA5}">
                      <a16:colId xmlns:a16="http://schemas.microsoft.com/office/drawing/2014/main" val="3364790944"/>
                    </a:ext>
                  </a:extLst>
                </a:gridCol>
                <a:gridCol w="493776">
                  <a:extLst>
                    <a:ext uri="{9D8B030D-6E8A-4147-A177-3AD203B41FA5}">
                      <a16:colId xmlns:a16="http://schemas.microsoft.com/office/drawing/2014/main" val="3751455848"/>
                    </a:ext>
                  </a:extLst>
                </a:gridCol>
                <a:gridCol w="493776">
                  <a:extLst>
                    <a:ext uri="{9D8B030D-6E8A-4147-A177-3AD203B41FA5}">
                      <a16:colId xmlns:a16="http://schemas.microsoft.com/office/drawing/2014/main" val="153962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2959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- 2019-03-11 15:38:14 </a:t>
                      </a:r>
                      <a:r>
                        <a:rPr kumimoji="0" lang="en-US" sz="1000" b="0" i="0" u="none" strike="noStrike" kern="1200" cap="none" spc="0" normalizeH="0" baseline="0" noProof="0">
                          <a:ln>
                            <a:noFill/>
                          </a:ln>
                          <a:solidFill>
                            <a:prstClr val="black"/>
                          </a:solidFill>
                          <a:effectLst/>
                          <a:uLnTx/>
                          <a:uFillTx/>
                          <a:latin typeface="+mn-lt"/>
                          <a:ea typeface="+mn-ea"/>
                          <a:cs typeface="+mn-cs"/>
                        </a:rPr>
                        <a:t>
 #GetStarted: We compared @beautyblenderph and @realtechniquesph Brush Set. Which makeup applicator do you reco? Tell us in the comments.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210313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- 2019-03-12 18:01:21 </a:t>
                      </a:r>
                      <a:r>
                        <a:rPr kumimoji="0" lang="en-US" sz="1000" b="0" i="0" u="none" strike="noStrike" kern="1200" cap="none" spc="0" normalizeH="0" baseline="0" noProof="0">
                          <a:ln>
                            <a:noFill/>
                          </a:ln>
                          <a:solidFill>
                            <a:prstClr val="black"/>
                          </a:solidFill>
                          <a:effectLst/>
                          <a:uLnTx/>
                          <a:uFillTx/>
                          <a:latin typeface="+mn-lt"/>
                          <a:ea typeface="+mn-ea"/>
                          <a:cs typeface="+mn-cs"/>
                        </a:rPr>
                        <a:t>
 Who is the woman you look up to? 👸🏻❤ Tag her now and WIN P1,000 worth of SM GCs. TWO INSTAGRAM WINNERS will be selected. Promo runs until March 18 only. ✨🙌🏼 Here's how you can join:
1. Like this post and comment "The woman I look up to is [Tag her here!] because [Give us your best answer]. #YouGotThis #AllYouNeed #EverythingsHereAtSM #LetsPlayNowAtSM"
2. Make sure you and your tagged friend follow SM Shopmag on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2513439379"/>
                  </a:ext>
                </a:extLst>
              </a:tr>
            </a:tbl>
          </a:graphicData>
        </a:graphic>
      </p:graphicFrame>
      <p:sp>
        <p:nvSpPr>
          <p:cNvPr id="4" name="Text Placeholder 3">
            <a:extLst>
              <a:ext uri="{FF2B5EF4-FFF2-40B4-BE49-F238E27FC236}">
                <a16:creationId xmlns:a16="http://schemas.microsoft.com/office/drawing/2014/main" id="{06F30028-79D8-486D-9C42-FA730503352D}"/>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630884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A057-ADBF-4161-BF0B-E7B197DD12DC}"/>
              </a:ext>
            </a:extLst>
          </p:cNvPr>
          <p:cNvSpPr>
            <a:spLocks noGrp="1"/>
          </p:cNvSpPr>
          <p:nvPr>
            <p:ph type="title"/>
          </p:nvPr>
        </p:nvSpPr>
        <p:spPr/>
        <p:txBody>
          <a:bodyPr/>
          <a:lstStyle/>
          <a:p>
            <a:r>
              <a:rPr lang="en-US"/>
              <a:t>Posts Table (Own) | Shopmag - 11 of 15</a:t>
            </a:r>
          </a:p>
        </p:txBody>
      </p:sp>
      <p:graphicFrame>
        <p:nvGraphicFramePr>
          <p:cNvPr id="5" name="Table Placeholder 4">
            <a:extLst>
              <a:ext uri="{FF2B5EF4-FFF2-40B4-BE49-F238E27FC236}">
                <a16:creationId xmlns:a16="http://schemas.microsoft.com/office/drawing/2014/main" id="{EA173996-D217-489A-BE68-E3261713A6F7}"/>
              </a:ext>
            </a:extLst>
          </p:cNvPr>
          <p:cNvGraphicFramePr>
            <a:graphicFrameLocks noGrp="1"/>
          </p:cNvGraphicFramePr>
          <p:nvPr>
            <p:ph type="tbl" sz="quarter" idx="13"/>
            <p:extLst>
              <p:ext uri="{D42A27DB-BD31-4B8C-83A1-F6EECF244321}">
                <p14:modId xmlns:p14="http://schemas.microsoft.com/office/powerpoint/2010/main" val="153709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972047434"/>
                    </a:ext>
                  </a:extLst>
                </a:gridCol>
                <a:gridCol w="987552">
                  <a:extLst>
                    <a:ext uri="{9D8B030D-6E8A-4147-A177-3AD203B41FA5}">
                      <a16:colId xmlns:a16="http://schemas.microsoft.com/office/drawing/2014/main" val="2561277858"/>
                    </a:ext>
                  </a:extLst>
                </a:gridCol>
                <a:gridCol w="493776">
                  <a:extLst>
                    <a:ext uri="{9D8B030D-6E8A-4147-A177-3AD203B41FA5}">
                      <a16:colId xmlns:a16="http://schemas.microsoft.com/office/drawing/2014/main" val="3062865901"/>
                    </a:ext>
                  </a:extLst>
                </a:gridCol>
                <a:gridCol w="987552">
                  <a:extLst>
                    <a:ext uri="{9D8B030D-6E8A-4147-A177-3AD203B41FA5}">
                      <a16:colId xmlns:a16="http://schemas.microsoft.com/office/drawing/2014/main" val="2081412483"/>
                    </a:ext>
                  </a:extLst>
                </a:gridCol>
                <a:gridCol w="493776">
                  <a:extLst>
                    <a:ext uri="{9D8B030D-6E8A-4147-A177-3AD203B41FA5}">
                      <a16:colId xmlns:a16="http://schemas.microsoft.com/office/drawing/2014/main" val="3135337718"/>
                    </a:ext>
                  </a:extLst>
                </a:gridCol>
                <a:gridCol w="493776">
                  <a:extLst>
                    <a:ext uri="{9D8B030D-6E8A-4147-A177-3AD203B41FA5}">
                      <a16:colId xmlns:a16="http://schemas.microsoft.com/office/drawing/2014/main" val="3345905350"/>
                    </a:ext>
                  </a:extLst>
                </a:gridCol>
                <a:gridCol w="493776">
                  <a:extLst>
                    <a:ext uri="{9D8B030D-6E8A-4147-A177-3AD203B41FA5}">
                      <a16:colId xmlns:a16="http://schemas.microsoft.com/office/drawing/2014/main" val="3631698523"/>
                    </a:ext>
                  </a:extLst>
                </a:gridCol>
                <a:gridCol w="493776">
                  <a:extLst>
                    <a:ext uri="{9D8B030D-6E8A-4147-A177-3AD203B41FA5}">
                      <a16:colId xmlns:a16="http://schemas.microsoft.com/office/drawing/2014/main" val="271466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4248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- 2019-03-13 15:52:09 </a:t>
                      </a:r>
                      <a:r>
                        <a:rPr kumimoji="0" lang="en-US" sz="1000" b="0" i="0" u="none" strike="noStrike" kern="1200" cap="none" spc="0" normalizeH="0" baseline="0" noProof="0">
                          <a:ln>
                            <a:noFill/>
                          </a:ln>
                          <a:solidFill>
                            <a:prstClr val="black"/>
                          </a:solidFill>
                          <a:effectLst/>
                          <a:uLnTx/>
                          <a:uFillTx/>
                          <a:latin typeface="+mn-lt"/>
                          <a:ea typeface="+mn-ea"/>
                          <a:cs typeface="+mn-cs"/>
                        </a:rPr>
                        <a:t>
 The Gonzaga sissums are here! 👯♀GRAB A COPY OF SM SHOPMAG MARCH and WIN P1,000 worth of SM GCs. 💸💸💸
.
.
JOINING IS EASY:
1. Comment ""I love #ToniAndAlexForSMShopmag because [Tell us your best answer]! #IGotMySMShopmag at [Tag your go-to SM mall]. #AllYouNeed#EverythingsHereAtSM #LetsPlayNowAtSM""
.
.
2. Follow SM Shopmag on Instagram to qualify.
Only ONE IG WINNER will be selected. Promo runs until MARCH 25. Best of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extLst>
                  <a:ext uri="{0D108BD9-81ED-4DB2-BD59-A6C34878D82A}">
                    <a16:rowId xmlns:a16="http://schemas.microsoft.com/office/drawing/2014/main" val="389965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- 2019-03-14 18:17:04 </a:t>
                      </a:r>
                      <a:r>
                        <a:rPr kumimoji="0" lang="en-US" sz="1000" b="0" i="0" u="none" strike="noStrike" kern="1200" cap="none" spc="0" normalizeH="0" baseline="0" noProof="0">
                          <a:ln>
                            <a:noFill/>
                          </a:ln>
                          <a:solidFill>
                            <a:prstClr val="black"/>
                          </a:solidFill>
                          <a:effectLst/>
                          <a:uLnTx/>
                          <a:uFillTx/>
                          <a:latin typeface="+mn-lt"/>
                          <a:ea typeface="+mn-ea"/>
                          <a:cs typeface="+mn-cs"/>
                        </a:rPr>
                        <a:t>
 #GetStarted: Let's welcome the summer heat with #SelectedByNadine swimwear collection! 🏖👙 It is @hm 's first ever collab with a Filipina ambassadress who happens to be none other than our February cover star, @nadine.👸🏻We're proud of you, girl! 🙌🏼 #ExperienceTheWorldAtSM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a:t>
                      </a:r>
                    </a:p>
                  </a:txBody>
                  <a:tcPr/>
                </a:tc>
                <a:extLst>
                  <a:ext uri="{0D108BD9-81ED-4DB2-BD59-A6C34878D82A}">
                    <a16:rowId xmlns:a16="http://schemas.microsoft.com/office/drawing/2014/main" val="2737016337"/>
                  </a:ext>
                </a:extLst>
              </a:tr>
            </a:tbl>
          </a:graphicData>
        </a:graphic>
      </p:graphicFrame>
      <p:sp>
        <p:nvSpPr>
          <p:cNvPr id="4" name="Text Placeholder 3">
            <a:extLst>
              <a:ext uri="{FF2B5EF4-FFF2-40B4-BE49-F238E27FC236}">
                <a16:creationId xmlns:a16="http://schemas.microsoft.com/office/drawing/2014/main" id="{4C02D961-B284-40E6-B3C7-C92D9AB9E6EA}"/>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879898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30626-15B4-4E37-92C8-C6C306D92F91}"/>
              </a:ext>
            </a:extLst>
          </p:cNvPr>
          <p:cNvSpPr>
            <a:spLocks noGrp="1"/>
          </p:cNvSpPr>
          <p:nvPr>
            <p:ph type="title"/>
          </p:nvPr>
        </p:nvSpPr>
        <p:spPr/>
        <p:txBody>
          <a:bodyPr/>
          <a:lstStyle/>
          <a:p>
            <a:r>
              <a:rPr lang="en-US"/>
              <a:t>Posts Table (Own) | Shopmag - 12 of 15</a:t>
            </a:r>
          </a:p>
        </p:txBody>
      </p:sp>
      <p:graphicFrame>
        <p:nvGraphicFramePr>
          <p:cNvPr id="5" name="Table Placeholder 4">
            <a:extLst>
              <a:ext uri="{FF2B5EF4-FFF2-40B4-BE49-F238E27FC236}">
                <a16:creationId xmlns:a16="http://schemas.microsoft.com/office/drawing/2014/main" id="{817F60F0-D9BB-492E-98A4-AF5ED7C95B28}"/>
              </a:ext>
            </a:extLst>
          </p:cNvPr>
          <p:cNvGraphicFramePr>
            <a:graphicFrameLocks noGrp="1"/>
          </p:cNvGraphicFramePr>
          <p:nvPr>
            <p:ph type="tbl" sz="quarter" idx="13"/>
            <p:extLst>
              <p:ext uri="{D42A27DB-BD31-4B8C-83A1-F6EECF244321}">
                <p14:modId xmlns:p14="http://schemas.microsoft.com/office/powerpoint/2010/main" val="2848286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966756626"/>
                    </a:ext>
                  </a:extLst>
                </a:gridCol>
                <a:gridCol w="987552">
                  <a:extLst>
                    <a:ext uri="{9D8B030D-6E8A-4147-A177-3AD203B41FA5}">
                      <a16:colId xmlns:a16="http://schemas.microsoft.com/office/drawing/2014/main" val="4204668062"/>
                    </a:ext>
                  </a:extLst>
                </a:gridCol>
                <a:gridCol w="493776">
                  <a:extLst>
                    <a:ext uri="{9D8B030D-6E8A-4147-A177-3AD203B41FA5}">
                      <a16:colId xmlns:a16="http://schemas.microsoft.com/office/drawing/2014/main" val="384749959"/>
                    </a:ext>
                  </a:extLst>
                </a:gridCol>
                <a:gridCol w="987552">
                  <a:extLst>
                    <a:ext uri="{9D8B030D-6E8A-4147-A177-3AD203B41FA5}">
                      <a16:colId xmlns:a16="http://schemas.microsoft.com/office/drawing/2014/main" val="3125337598"/>
                    </a:ext>
                  </a:extLst>
                </a:gridCol>
                <a:gridCol w="493776">
                  <a:extLst>
                    <a:ext uri="{9D8B030D-6E8A-4147-A177-3AD203B41FA5}">
                      <a16:colId xmlns:a16="http://schemas.microsoft.com/office/drawing/2014/main" val="2693076657"/>
                    </a:ext>
                  </a:extLst>
                </a:gridCol>
                <a:gridCol w="493776">
                  <a:extLst>
                    <a:ext uri="{9D8B030D-6E8A-4147-A177-3AD203B41FA5}">
                      <a16:colId xmlns:a16="http://schemas.microsoft.com/office/drawing/2014/main" val="607321364"/>
                    </a:ext>
                  </a:extLst>
                </a:gridCol>
                <a:gridCol w="493776">
                  <a:extLst>
                    <a:ext uri="{9D8B030D-6E8A-4147-A177-3AD203B41FA5}">
                      <a16:colId xmlns:a16="http://schemas.microsoft.com/office/drawing/2014/main" val="2689263674"/>
                    </a:ext>
                  </a:extLst>
                </a:gridCol>
                <a:gridCol w="493776">
                  <a:extLst>
                    <a:ext uri="{9D8B030D-6E8A-4147-A177-3AD203B41FA5}">
                      <a16:colId xmlns:a16="http://schemas.microsoft.com/office/drawing/2014/main" val="131449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26187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- 2019-03-15 12:00:08 </a:t>
                      </a:r>
                      <a:r>
                        <a:rPr kumimoji="0" lang="en-US" sz="1000" b="0" i="0" u="none" strike="noStrike" kern="1200" cap="none" spc="0" normalizeH="0" baseline="0" noProof="0">
                          <a:ln>
                            <a:noFill/>
                          </a:ln>
                          <a:solidFill>
                            <a:prstClr val="black"/>
                          </a:solidFill>
                          <a:effectLst/>
                          <a:uLnTx/>
                          <a:uFillTx/>
                          <a:latin typeface="+mn-lt"/>
                          <a:ea typeface="+mn-ea"/>
                          <a:cs typeface="+mn-cs"/>
                        </a:rPr>
                        <a:t>
 Heading out? Protect your skin with #DramaticallyDifferent Hydrating Jelly. It helps strengthen your skin barrier to keep the hydration in and the pollution out. Keeping skin smooth, strong, and healthy.
Drop by @CliniquePH and feel the hydration today.
#YouGotThis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2038513324"/>
                  </a:ext>
                </a:extLst>
              </a:tr>
            </a:tbl>
          </a:graphicData>
        </a:graphic>
      </p:graphicFrame>
      <p:sp>
        <p:nvSpPr>
          <p:cNvPr id="4" name="Text Placeholder 3">
            <a:extLst>
              <a:ext uri="{FF2B5EF4-FFF2-40B4-BE49-F238E27FC236}">
                <a16:creationId xmlns:a16="http://schemas.microsoft.com/office/drawing/2014/main" id="{550C5DEF-8B91-4728-A9A6-59AA73D3ED6D}"/>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848311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3ABD-F5B4-4827-B1C9-5C2AC72649B3}"/>
              </a:ext>
            </a:extLst>
          </p:cNvPr>
          <p:cNvSpPr>
            <a:spLocks noGrp="1"/>
          </p:cNvSpPr>
          <p:nvPr>
            <p:ph type="title"/>
          </p:nvPr>
        </p:nvSpPr>
        <p:spPr/>
        <p:txBody>
          <a:bodyPr/>
          <a:lstStyle/>
          <a:p>
            <a:r>
              <a:rPr lang="en-US"/>
              <a:t>Posts Table (Own) | Shopmag - 13 of 15</a:t>
            </a:r>
          </a:p>
        </p:txBody>
      </p:sp>
      <p:graphicFrame>
        <p:nvGraphicFramePr>
          <p:cNvPr id="5" name="Table Placeholder 4">
            <a:extLst>
              <a:ext uri="{FF2B5EF4-FFF2-40B4-BE49-F238E27FC236}">
                <a16:creationId xmlns:a16="http://schemas.microsoft.com/office/drawing/2014/main" id="{524C2E81-FE39-44AA-A7CB-1A1FBB1EE96E}"/>
              </a:ext>
            </a:extLst>
          </p:cNvPr>
          <p:cNvGraphicFramePr>
            <a:graphicFrameLocks noGrp="1"/>
          </p:cNvGraphicFramePr>
          <p:nvPr>
            <p:ph type="tbl" sz="quarter" idx="13"/>
            <p:extLst>
              <p:ext uri="{D42A27DB-BD31-4B8C-83A1-F6EECF244321}">
                <p14:modId xmlns:p14="http://schemas.microsoft.com/office/powerpoint/2010/main" val="281771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915080873"/>
                    </a:ext>
                  </a:extLst>
                </a:gridCol>
                <a:gridCol w="987552">
                  <a:extLst>
                    <a:ext uri="{9D8B030D-6E8A-4147-A177-3AD203B41FA5}">
                      <a16:colId xmlns:a16="http://schemas.microsoft.com/office/drawing/2014/main" val="2668445782"/>
                    </a:ext>
                  </a:extLst>
                </a:gridCol>
                <a:gridCol w="493776">
                  <a:extLst>
                    <a:ext uri="{9D8B030D-6E8A-4147-A177-3AD203B41FA5}">
                      <a16:colId xmlns:a16="http://schemas.microsoft.com/office/drawing/2014/main" val="2612111714"/>
                    </a:ext>
                  </a:extLst>
                </a:gridCol>
                <a:gridCol w="987552">
                  <a:extLst>
                    <a:ext uri="{9D8B030D-6E8A-4147-A177-3AD203B41FA5}">
                      <a16:colId xmlns:a16="http://schemas.microsoft.com/office/drawing/2014/main" val="1570589526"/>
                    </a:ext>
                  </a:extLst>
                </a:gridCol>
                <a:gridCol w="493776">
                  <a:extLst>
                    <a:ext uri="{9D8B030D-6E8A-4147-A177-3AD203B41FA5}">
                      <a16:colId xmlns:a16="http://schemas.microsoft.com/office/drawing/2014/main" val="4202172083"/>
                    </a:ext>
                  </a:extLst>
                </a:gridCol>
                <a:gridCol w="493776">
                  <a:extLst>
                    <a:ext uri="{9D8B030D-6E8A-4147-A177-3AD203B41FA5}">
                      <a16:colId xmlns:a16="http://schemas.microsoft.com/office/drawing/2014/main" val="1572318272"/>
                    </a:ext>
                  </a:extLst>
                </a:gridCol>
                <a:gridCol w="493776">
                  <a:extLst>
                    <a:ext uri="{9D8B030D-6E8A-4147-A177-3AD203B41FA5}">
                      <a16:colId xmlns:a16="http://schemas.microsoft.com/office/drawing/2014/main" val="2982395910"/>
                    </a:ext>
                  </a:extLst>
                </a:gridCol>
                <a:gridCol w="493776">
                  <a:extLst>
                    <a:ext uri="{9D8B030D-6E8A-4147-A177-3AD203B41FA5}">
                      <a16:colId xmlns:a16="http://schemas.microsoft.com/office/drawing/2014/main" val="1785791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7589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- 2019-03-16 09:00:30 </a:t>
                      </a:r>
                      <a:r>
                        <a:rPr kumimoji="0" lang="en-US" sz="1000" b="0" i="0" u="none" strike="noStrike" kern="1200" cap="none" spc="0" normalizeH="0" baseline="0" noProof="0">
                          <a:ln>
                            <a:noFill/>
                          </a:ln>
                          <a:solidFill>
                            <a:prstClr val="black"/>
                          </a:solidFill>
                          <a:effectLst/>
                          <a:uLnTx/>
                          <a:uFillTx/>
                          <a:latin typeface="+mn-lt"/>
                          <a:ea typeface="+mn-ea"/>
                          <a:cs typeface="+mn-cs"/>
                        </a:rPr>
                        <a:t>
 Want a touch of French elegance to a basic outfit? Yes, please! 💃🏻 Join the SM Shopmag Follow Party and win a specially hand-made @lesnereidesparis_philippines necklace. ✨
Here's how you can join:
1. Comment "#YouGotThis with @smshopmag and @lesnereidesparis_philippines [TAG FIVE FRIENDS]! #AllYouNeed #EverythingsHereAtSM #LetsPlayNowAtSM"
2. Make sure you and your friends follow SM Shopmag and Les Nereides Philippines on IG! We'll announce the winner once we hit 40K followers.
Best of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extLst>
                  <a:ext uri="{0D108BD9-81ED-4DB2-BD59-A6C34878D82A}">
                    <a16:rowId xmlns:a16="http://schemas.microsoft.com/office/drawing/2014/main" val="22496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- 2019-03-16 15:01:02 </a:t>
                      </a:r>
                      <a:r>
                        <a:rPr kumimoji="0" lang="en-US" sz="1000" b="0" i="0" u="none" strike="noStrike" kern="1200" cap="none" spc="0" normalizeH="0" baseline="0" noProof="0">
                          <a:ln>
                            <a:noFill/>
                          </a:ln>
                          <a:solidFill>
                            <a:prstClr val="black"/>
                          </a:solidFill>
                          <a:effectLst/>
                          <a:uLnTx/>
                          <a:uFillTx/>
                          <a:latin typeface="+mn-lt"/>
                          <a:ea typeface="+mn-ea"/>
                          <a:cs typeface="+mn-cs"/>
                        </a:rPr>
                        <a:t>
 #YouGotThis: She works hard for the money and so much more! Dress like a working girl with stylish @primadonnaph boots and heels.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extLst>
                  <a:ext uri="{0D108BD9-81ED-4DB2-BD59-A6C34878D82A}">
                    <a16:rowId xmlns:a16="http://schemas.microsoft.com/office/drawing/2014/main" val="1107031766"/>
                  </a:ext>
                </a:extLst>
              </a:tr>
            </a:tbl>
          </a:graphicData>
        </a:graphic>
      </p:graphicFrame>
      <p:sp>
        <p:nvSpPr>
          <p:cNvPr id="4" name="Text Placeholder 3">
            <a:extLst>
              <a:ext uri="{FF2B5EF4-FFF2-40B4-BE49-F238E27FC236}">
                <a16:creationId xmlns:a16="http://schemas.microsoft.com/office/drawing/2014/main" id="{ED0ABE52-A85F-4EC7-90E0-8B9DF19217D5}"/>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557534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7A815-FB06-4859-A7C3-4201BE00DA43}"/>
              </a:ext>
            </a:extLst>
          </p:cNvPr>
          <p:cNvSpPr>
            <a:spLocks noGrp="1"/>
          </p:cNvSpPr>
          <p:nvPr>
            <p:ph type="title"/>
          </p:nvPr>
        </p:nvSpPr>
        <p:spPr/>
        <p:txBody>
          <a:bodyPr/>
          <a:lstStyle/>
          <a:p>
            <a:r>
              <a:rPr lang="en-US"/>
              <a:t>Posts Table (Own) | Shopmag - 14 of 15</a:t>
            </a:r>
          </a:p>
        </p:txBody>
      </p:sp>
      <p:graphicFrame>
        <p:nvGraphicFramePr>
          <p:cNvPr id="5" name="Table Placeholder 4">
            <a:extLst>
              <a:ext uri="{FF2B5EF4-FFF2-40B4-BE49-F238E27FC236}">
                <a16:creationId xmlns:a16="http://schemas.microsoft.com/office/drawing/2014/main" id="{94B0B91D-1464-4FC0-9CDF-5AD8CD982736}"/>
              </a:ext>
            </a:extLst>
          </p:cNvPr>
          <p:cNvGraphicFramePr>
            <a:graphicFrameLocks noGrp="1"/>
          </p:cNvGraphicFramePr>
          <p:nvPr>
            <p:ph type="tbl" sz="quarter" idx="13"/>
            <p:extLst>
              <p:ext uri="{D42A27DB-BD31-4B8C-83A1-F6EECF244321}">
                <p14:modId xmlns:p14="http://schemas.microsoft.com/office/powerpoint/2010/main" val="3824456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33309520"/>
                    </a:ext>
                  </a:extLst>
                </a:gridCol>
                <a:gridCol w="987552">
                  <a:extLst>
                    <a:ext uri="{9D8B030D-6E8A-4147-A177-3AD203B41FA5}">
                      <a16:colId xmlns:a16="http://schemas.microsoft.com/office/drawing/2014/main" val="526014612"/>
                    </a:ext>
                  </a:extLst>
                </a:gridCol>
                <a:gridCol w="493776">
                  <a:extLst>
                    <a:ext uri="{9D8B030D-6E8A-4147-A177-3AD203B41FA5}">
                      <a16:colId xmlns:a16="http://schemas.microsoft.com/office/drawing/2014/main" val="922956308"/>
                    </a:ext>
                  </a:extLst>
                </a:gridCol>
                <a:gridCol w="987552">
                  <a:extLst>
                    <a:ext uri="{9D8B030D-6E8A-4147-A177-3AD203B41FA5}">
                      <a16:colId xmlns:a16="http://schemas.microsoft.com/office/drawing/2014/main" val="3630885055"/>
                    </a:ext>
                  </a:extLst>
                </a:gridCol>
                <a:gridCol w="493776">
                  <a:extLst>
                    <a:ext uri="{9D8B030D-6E8A-4147-A177-3AD203B41FA5}">
                      <a16:colId xmlns:a16="http://schemas.microsoft.com/office/drawing/2014/main" val="970568810"/>
                    </a:ext>
                  </a:extLst>
                </a:gridCol>
                <a:gridCol w="493776">
                  <a:extLst>
                    <a:ext uri="{9D8B030D-6E8A-4147-A177-3AD203B41FA5}">
                      <a16:colId xmlns:a16="http://schemas.microsoft.com/office/drawing/2014/main" val="4093858939"/>
                    </a:ext>
                  </a:extLst>
                </a:gridCol>
                <a:gridCol w="493776">
                  <a:extLst>
                    <a:ext uri="{9D8B030D-6E8A-4147-A177-3AD203B41FA5}">
                      <a16:colId xmlns:a16="http://schemas.microsoft.com/office/drawing/2014/main" val="810949989"/>
                    </a:ext>
                  </a:extLst>
                </a:gridCol>
                <a:gridCol w="493776">
                  <a:extLst>
                    <a:ext uri="{9D8B030D-6E8A-4147-A177-3AD203B41FA5}">
                      <a16:colId xmlns:a16="http://schemas.microsoft.com/office/drawing/2014/main" val="140236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5663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- 2019-03-16 15:03:20 </a:t>
                      </a:r>
                      <a:r>
                        <a:rPr kumimoji="0" lang="en-US" sz="1000" b="0" i="0" u="none" strike="noStrike" kern="1200" cap="none" spc="0" normalizeH="0" baseline="0" noProof="0">
                          <a:ln>
                            <a:noFill/>
                          </a:ln>
                          <a:solidFill>
                            <a:prstClr val="black"/>
                          </a:solidFill>
                          <a:effectLst/>
                          <a:uLnTx/>
                          <a:uFillTx/>
                          <a:latin typeface="+mn-lt"/>
                          <a:ea typeface="+mn-ea"/>
                          <a:cs typeface="+mn-cs"/>
                        </a:rPr>
                        <a:t>
 #YouGotThis: She works hard for the money and so much more! Dress like a working girl with stylish @primadonnaph boots and heels.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extLst>
                  <a:ext uri="{0D108BD9-81ED-4DB2-BD59-A6C34878D82A}">
                    <a16:rowId xmlns:a16="http://schemas.microsoft.com/office/drawing/2014/main" val="128408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- 2019-03-16 15:06:16 </a:t>
                      </a:r>
                      <a:r>
                        <a:rPr kumimoji="0" lang="en-US" sz="1000" b="0" i="0" u="none" strike="noStrike" kern="1200" cap="none" spc="0" normalizeH="0" baseline="0" noProof="0">
                          <a:ln>
                            <a:noFill/>
                          </a:ln>
                          <a:solidFill>
                            <a:prstClr val="black"/>
                          </a:solidFill>
                          <a:effectLst/>
                          <a:uLnTx/>
                          <a:uFillTx/>
                          <a:latin typeface="+mn-lt"/>
                          <a:ea typeface="+mn-ea"/>
                          <a:cs typeface="+mn-cs"/>
                        </a:rPr>
                        <a:t>
 #YouGotThis: She works hard for the money and so much more! Dress like a working girl with stylish @primadonnaph boots and heels.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extLst>
                  <a:ext uri="{0D108BD9-81ED-4DB2-BD59-A6C34878D82A}">
                    <a16:rowId xmlns:a16="http://schemas.microsoft.com/office/drawing/2014/main" val="26976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- 2019-03-17 10:00:29 </a:t>
                      </a:r>
                      <a:r>
                        <a:rPr kumimoji="0" lang="en-US" sz="1000" b="0" i="0" u="none" strike="noStrike" kern="1200" cap="none" spc="0" normalizeH="0" baseline="0" noProof="0">
                          <a:ln>
                            <a:noFill/>
                          </a:ln>
                          <a:solidFill>
                            <a:prstClr val="black"/>
                          </a:solidFill>
                          <a:effectLst/>
                          <a:uLnTx/>
                          <a:uFillTx/>
                          <a:latin typeface="+mn-lt"/>
                          <a:ea typeface="+mn-ea"/>
                          <a:cs typeface="+mn-cs"/>
                        </a:rPr>
                        <a:t>
 GET A CHANCE TO WIN AN OPPO F7 when you COMMENT “#AllYouNeed is SM Shopmag [TAG THREE FRIENDS]!” Don’t forget to also INCLUDE OUR OFFICIAL HASHTAGS below. 👇🏼 Make sure you and your friends FOLLOW SM Shopmag on IG. We’ll announce the winner once we hit 45k followers! 🙌🏼 .
#EverythingsHereAtSM
#LetsPlayNowAtSM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extLst>
                  <a:ext uri="{0D108BD9-81ED-4DB2-BD59-A6C34878D82A}">
                    <a16:rowId xmlns:a16="http://schemas.microsoft.com/office/drawing/2014/main" val="4250862452"/>
                  </a:ext>
                </a:extLst>
              </a:tr>
            </a:tbl>
          </a:graphicData>
        </a:graphic>
      </p:graphicFrame>
      <p:sp>
        <p:nvSpPr>
          <p:cNvPr id="4" name="Text Placeholder 3">
            <a:extLst>
              <a:ext uri="{FF2B5EF4-FFF2-40B4-BE49-F238E27FC236}">
                <a16:creationId xmlns:a16="http://schemas.microsoft.com/office/drawing/2014/main" id="{1580D49D-FD15-48E9-8B2D-D12BE4BA9624}"/>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417007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2AEB6-D54E-427F-9B7A-8368089547A9}"/>
              </a:ext>
            </a:extLst>
          </p:cNvPr>
          <p:cNvSpPr>
            <a:spLocks noGrp="1"/>
          </p:cNvSpPr>
          <p:nvPr>
            <p:ph type="title"/>
          </p:nvPr>
        </p:nvSpPr>
        <p:spPr/>
        <p:txBody>
          <a:bodyPr/>
          <a:lstStyle/>
          <a:p>
            <a:r>
              <a:rPr lang="en-US"/>
              <a:t>Posts Table (Own) | Shopmag - 15 of 15</a:t>
            </a:r>
          </a:p>
        </p:txBody>
      </p:sp>
      <p:graphicFrame>
        <p:nvGraphicFramePr>
          <p:cNvPr id="5" name="Table Placeholder 4">
            <a:extLst>
              <a:ext uri="{FF2B5EF4-FFF2-40B4-BE49-F238E27FC236}">
                <a16:creationId xmlns:a16="http://schemas.microsoft.com/office/drawing/2014/main" id="{38452BCE-4904-40EB-8E55-D1320445DF6C}"/>
              </a:ext>
            </a:extLst>
          </p:cNvPr>
          <p:cNvGraphicFramePr>
            <a:graphicFrameLocks noGrp="1"/>
          </p:cNvGraphicFramePr>
          <p:nvPr>
            <p:ph type="tbl" sz="quarter" idx="13"/>
            <p:extLst>
              <p:ext uri="{D42A27DB-BD31-4B8C-83A1-F6EECF244321}">
                <p14:modId xmlns:p14="http://schemas.microsoft.com/office/powerpoint/2010/main" val="245172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672513732"/>
                    </a:ext>
                  </a:extLst>
                </a:gridCol>
                <a:gridCol w="987552">
                  <a:extLst>
                    <a:ext uri="{9D8B030D-6E8A-4147-A177-3AD203B41FA5}">
                      <a16:colId xmlns:a16="http://schemas.microsoft.com/office/drawing/2014/main" val="2026978228"/>
                    </a:ext>
                  </a:extLst>
                </a:gridCol>
                <a:gridCol w="493776">
                  <a:extLst>
                    <a:ext uri="{9D8B030D-6E8A-4147-A177-3AD203B41FA5}">
                      <a16:colId xmlns:a16="http://schemas.microsoft.com/office/drawing/2014/main" val="1354592244"/>
                    </a:ext>
                  </a:extLst>
                </a:gridCol>
                <a:gridCol w="987552">
                  <a:extLst>
                    <a:ext uri="{9D8B030D-6E8A-4147-A177-3AD203B41FA5}">
                      <a16:colId xmlns:a16="http://schemas.microsoft.com/office/drawing/2014/main" val="303424382"/>
                    </a:ext>
                  </a:extLst>
                </a:gridCol>
                <a:gridCol w="493776">
                  <a:extLst>
                    <a:ext uri="{9D8B030D-6E8A-4147-A177-3AD203B41FA5}">
                      <a16:colId xmlns:a16="http://schemas.microsoft.com/office/drawing/2014/main" val="2376013448"/>
                    </a:ext>
                  </a:extLst>
                </a:gridCol>
                <a:gridCol w="493776">
                  <a:extLst>
                    <a:ext uri="{9D8B030D-6E8A-4147-A177-3AD203B41FA5}">
                      <a16:colId xmlns:a16="http://schemas.microsoft.com/office/drawing/2014/main" val="617013788"/>
                    </a:ext>
                  </a:extLst>
                </a:gridCol>
                <a:gridCol w="493776">
                  <a:extLst>
                    <a:ext uri="{9D8B030D-6E8A-4147-A177-3AD203B41FA5}">
                      <a16:colId xmlns:a16="http://schemas.microsoft.com/office/drawing/2014/main" val="292214178"/>
                    </a:ext>
                  </a:extLst>
                </a:gridCol>
                <a:gridCol w="493776">
                  <a:extLst>
                    <a:ext uri="{9D8B030D-6E8A-4147-A177-3AD203B41FA5}">
                      <a16:colId xmlns:a16="http://schemas.microsoft.com/office/drawing/2014/main" val="279018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4702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- 2019-03-18 17:28:10 </a:t>
                      </a:r>
                      <a:r>
                        <a:rPr kumimoji="0" lang="en-US" sz="1000" b="0" i="0" u="none" strike="noStrike" kern="1200" cap="none" spc="0" normalizeH="0" baseline="0" noProof="0">
                          <a:ln>
                            <a:noFill/>
                          </a:ln>
                          <a:solidFill>
                            <a:prstClr val="black"/>
                          </a:solidFill>
                          <a:effectLst/>
                          <a:uLnTx/>
                          <a:uFillTx/>
                          <a:latin typeface="+mn-lt"/>
                          <a:ea typeface="+mn-ea"/>
                          <a:cs typeface="+mn-cs"/>
                        </a:rPr>
                        <a:t>
 #YouGotThis: Ladies, don't let your beauty insecurities bring you down! Share how you wanna overcome them in the comments. 💗👇🏼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extLst>
                  <a:ext uri="{0D108BD9-81ED-4DB2-BD59-A6C34878D82A}">
                    <a16:rowId xmlns:a16="http://schemas.microsoft.com/office/drawing/2014/main" val="264648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smshopmag - 2019-03-19 16:30:11 </a:t>
                      </a:r>
                      <a:r>
                        <a:rPr kumimoji="0" lang="en-US" sz="1000" b="0" i="0" u="none" strike="noStrike" kern="1200" cap="none" spc="0" normalizeH="0" baseline="0" noProof="0">
                          <a:ln>
                            <a:noFill/>
                          </a:ln>
                          <a:solidFill>
                            <a:prstClr val="black"/>
                          </a:solidFill>
                          <a:effectLst/>
                          <a:uLnTx/>
                          <a:uFillTx/>
                          <a:latin typeface="+mn-lt"/>
                          <a:ea typeface="+mn-ea"/>
                          <a:cs typeface="+mn-cs"/>
                        </a:rPr>
                        <a:t>
 #GetStarted: Take a break from your review! There's a @krispykremeph donut just for you.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3017626549"/>
                  </a:ext>
                </a:extLst>
              </a:tr>
            </a:tbl>
          </a:graphicData>
        </a:graphic>
      </p:graphicFrame>
      <p:sp>
        <p:nvSpPr>
          <p:cNvPr id="4" name="Text Placeholder 3">
            <a:extLst>
              <a:ext uri="{FF2B5EF4-FFF2-40B4-BE49-F238E27FC236}">
                <a16:creationId xmlns:a16="http://schemas.microsoft.com/office/drawing/2014/main" id="{4CF96B20-63F2-4E5B-B015-967FB4C700D2}"/>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546602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6E4D-5B3A-47C1-95FE-506508245DA8}"/>
              </a:ext>
            </a:extLst>
          </p:cNvPr>
          <p:cNvSpPr>
            <a:spLocks noGrp="1"/>
          </p:cNvSpPr>
          <p:nvPr>
            <p:ph type="title"/>
          </p:nvPr>
        </p:nvSpPr>
        <p:spPr/>
        <p:txBody>
          <a:bodyPr/>
          <a:lstStyle/>
          <a:p>
            <a:r>
              <a:rPr lang="en-US"/>
              <a:t>Instagram [ IG ] Posts Table | Shopmag - 1 of 8</a:t>
            </a:r>
          </a:p>
        </p:txBody>
      </p:sp>
      <p:graphicFrame>
        <p:nvGraphicFramePr>
          <p:cNvPr id="5" name="Table Placeholder 4">
            <a:extLst>
              <a:ext uri="{FF2B5EF4-FFF2-40B4-BE49-F238E27FC236}">
                <a16:creationId xmlns:a16="http://schemas.microsoft.com/office/drawing/2014/main" id="{D9B0787F-CB57-4DCE-8B02-4071913ABD7E}"/>
              </a:ext>
            </a:extLst>
          </p:cNvPr>
          <p:cNvGraphicFramePr>
            <a:graphicFrameLocks noGrp="1"/>
          </p:cNvGraphicFramePr>
          <p:nvPr>
            <p:ph type="tbl" sz="quarter" idx="13"/>
            <p:extLst>
              <p:ext uri="{D42A27DB-BD31-4B8C-83A1-F6EECF244321}">
                <p14:modId xmlns:p14="http://schemas.microsoft.com/office/powerpoint/2010/main" val="538321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7146710"/>
                    </a:ext>
                  </a:extLst>
                </a:gridCol>
                <a:gridCol w="987552">
                  <a:extLst>
                    <a:ext uri="{9D8B030D-6E8A-4147-A177-3AD203B41FA5}">
                      <a16:colId xmlns:a16="http://schemas.microsoft.com/office/drawing/2014/main" val="2811722425"/>
                    </a:ext>
                  </a:extLst>
                </a:gridCol>
                <a:gridCol w="987552">
                  <a:extLst>
                    <a:ext uri="{9D8B030D-6E8A-4147-A177-3AD203B41FA5}">
                      <a16:colId xmlns:a16="http://schemas.microsoft.com/office/drawing/2014/main" val="1513287062"/>
                    </a:ext>
                  </a:extLst>
                </a:gridCol>
                <a:gridCol w="987552">
                  <a:extLst>
                    <a:ext uri="{9D8B030D-6E8A-4147-A177-3AD203B41FA5}">
                      <a16:colId xmlns:a16="http://schemas.microsoft.com/office/drawing/2014/main" val="1138443683"/>
                    </a:ext>
                  </a:extLst>
                </a:gridCol>
                <a:gridCol w="987552">
                  <a:extLst>
                    <a:ext uri="{9D8B030D-6E8A-4147-A177-3AD203B41FA5}">
                      <a16:colId xmlns:a16="http://schemas.microsoft.com/office/drawing/2014/main" val="179199178"/>
                    </a:ext>
                  </a:extLst>
                </a:gridCol>
                <a:gridCol w="987552">
                  <a:extLst>
                    <a:ext uri="{9D8B030D-6E8A-4147-A177-3AD203B41FA5}">
                      <a16:colId xmlns:a16="http://schemas.microsoft.com/office/drawing/2014/main" val="2498831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234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- 2019-03-30 10:00:11 </a:t>
                      </a:r>
                      <a:r>
                        <a:rPr kumimoji="0" lang="en-US" sz="1000" b="0" i="0" u="none" strike="noStrike" kern="1200" cap="none" spc="0" normalizeH="0" baseline="0" noProof="0">
                          <a:ln>
                            <a:noFill/>
                          </a:ln>
                          <a:solidFill>
                            <a:prstClr val="black"/>
                          </a:solidFill>
                          <a:effectLst/>
                          <a:uLnTx/>
                          <a:uFillTx/>
                          <a:latin typeface="+mn-lt"/>
                          <a:ea typeface="+mn-ea"/>
                          <a:cs typeface="+mn-cs"/>
                        </a:rPr>
                        <a:t>
 Welcome summer with sunny finds from oxgnfashion!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https://www.instagram.com/p/BvnWqfrH8M4/media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3935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- 2019-03-29 10:00:30 </a:t>
                      </a:r>
                      <a:r>
                        <a:rPr kumimoji="0" lang="en-US" sz="1000" b="0" i="0" u="none" strike="noStrike" kern="1200" cap="none" spc="0" normalizeH="0" baseline="0" noProof="0">
                          <a:ln>
                            <a:noFill/>
                          </a:ln>
                          <a:solidFill>
                            <a:prstClr val="black"/>
                          </a:solidFill>
                          <a:effectLst/>
                          <a:uLnTx/>
                          <a:uFillTx/>
                          <a:latin typeface="+mn-lt"/>
                          <a:ea typeface="+mn-ea"/>
                          <a:cs typeface="+mn-cs"/>
                        </a:rPr>
                        <a:t>
 #YouGotThis: Hit ❤ if your skin needs some TLC. A myflawless appointment is just a book away!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https://www.instagram.com/p/Bvkx53ZnWE6/media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105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- 2019-03-28 10:00:38 </a:t>
                      </a:r>
                      <a:r>
                        <a:rPr kumimoji="0" lang="en-US" sz="1000" b="0" i="0" u="none" strike="noStrike" kern="1200" cap="none" spc="0" normalizeH="0" baseline="0" noProof="0">
                          <a:ln>
                            <a:noFill/>
                          </a:ln>
                          <a:solidFill>
                            <a:prstClr val="black"/>
                          </a:solidFill>
                          <a:effectLst/>
                          <a:uLnTx/>
                          <a:uFillTx/>
                          <a:latin typeface="+mn-lt"/>
                          <a:ea typeface="+mn-ea"/>
                          <a:cs typeface="+mn-cs"/>
                        </a:rPr>
                        <a:t>
 #GetStarted: Breakfast is served! Start your day right with breadtalkph's Egg in a Hole sandwich and a fresh jambajuice shake.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https://www.instagram.com/p/BviNH9PnUOz/media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772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- 2019-03-27 18:06:05 </a:t>
                      </a:r>
                      <a:r>
                        <a:rPr kumimoji="0" lang="en-US" sz="1000" b="0" i="0" u="none" strike="noStrike" kern="1200" cap="none" spc="0" normalizeH="0" baseline="0" noProof="0">
                          <a:ln>
                            <a:noFill/>
                          </a:ln>
                          <a:solidFill>
                            <a:prstClr val="black"/>
                          </a:solidFill>
                          <a:effectLst/>
                          <a:uLnTx/>
                          <a:uFillTx/>
                          <a:latin typeface="+mn-lt"/>
                          <a:ea typeface="+mn-ea"/>
                          <a:cs typeface="+mn-cs"/>
                        </a:rPr>
                        <a:t>
 These nail inspos will make you want to book a _nailaholics mani sesh!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https://www.instagram.com/p/Bvgf4rfnLZY/media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9680561"/>
                  </a:ext>
                </a:extLst>
              </a:tr>
            </a:tbl>
          </a:graphicData>
        </a:graphic>
      </p:graphicFrame>
      <p:sp>
        <p:nvSpPr>
          <p:cNvPr id="4" name="Text Placeholder 3">
            <a:extLst>
              <a:ext uri="{FF2B5EF4-FFF2-40B4-BE49-F238E27FC236}">
                <a16:creationId xmlns:a16="http://schemas.microsoft.com/office/drawing/2014/main" id="{18D47819-E072-41DC-A3C8-76D16CA3F176}"/>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424290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E92E-B8BE-43CE-B1B5-C8A6C7F4852C}"/>
              </a:ext>
            </a:extLst>
          </p:cNvPr>
          <p:cNvSpPr>
            <a:spLocks noGrp="1"/>
          </p:cNvSpPr>
          <p:nvPr>
            <p:ph type="title"/>
          </p:nvPr>
        </p:nvSpPr>
        <p:spPr/>
        <p:txBody>
          <a:bodyPr/>
          <a:lstStyle/>
          <a:p>
            <a:r>
              <a:rPr lang="en-US"/>
              <a:t>Instagram [ IG ] Posts Table | Shopmag - 2 of 8</a:t>
            </a:r>
          </a:p>
        </p:txBody>
      </p:sp>
      <p:graphicFrame>
        <p:nvGraphicFramePr>
          <p:cNvPr id="5" name="Table Placeholder 4">
            <a:extLst>
              <a:ext uri="{FF2B5EF4-FFF2-40B4-BE49-F238E27FC236}">
                <a16:creationId xmlns:a16="http://schemas.microsoft.com/office/drawing/2014/main" id="{0F4A7471-95AA-4611-8132-FC99A72D3064}"/>
              </a:ext>
            </a:extLst>
          </p:cNvPr>
          <p:cNvGraphicFramePr>
            <a:graphicFrameLocks noGrp="1"/>
          </p:cNvGraphicFramePr>
          <p:nvPr>
            <p:ph type="tbl" sz="quarter" idx="13"/>
            <p:extLst>
              <p:ext uri="{D42A27DB-BD31-4B8C-83A1-F6EECF244321}">
                <p14:modId xmlns:p14="http://schemas.microsoft.com/office/powerpoint/2010/main" val="99310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9849885"/>
                    </a:ext>
                  </a:extLst>
                </a:gridCol>
                <a:gridCol w="987552">
                  <a:extLst>
                    <a:ext uri="{9D8B030D-6E8A-4147-A177-3AD203B41FA5}">
                      <a16:colId xmlns:a16="http://schemas.microsoft.com/office/drawing/2014/main" val="2420814741"/>
                    </a:ext>
                  </a:extLst>
                </a:gridCol>
                <a:gridCol w="987552">
                  <a:extLst>
                    <a:ext uri="{9D8B030D-6E8A-4147-A177-3AD203B41FA5}">
                      <a16:colId xmlns:a16="http://schemas.microsoft.com/office/drawing/2014/main" val="4067062656"/>
                    </a:ext>
                  </a:extLst>
                </a:gridCol>
                <a:gridCol w="987552">
                  <a:extLst>
                    <a:ext uri="{9D8B030D-6E8A-4147-A177-3AD203B41FA5}">
                      <a16:colId xmlns:a16="http://schemas.microsoft.com/office/drawing/2014/main" val="2518952055"/>
                    </a:ext>
                  </a:extLst>
                </a:gridCol>
                <a:gridCol w="987552">
                  <a:extLst>
                    <a:ext uri="{9D8B030D-6E8A-4147-A177-3AD203B41FA5}">
                      <a16:colId xmlns:a16="http://schemas.microsoft.com/office/drawing/2014/main" val="3069132566"/>
                    </a:ext>
                  </a:extLst>
                </a:gridCol>
                <a:gridCol w="987552">
                  <a:extLst>
                    <a:ext uri="{9D8B030D-6E8A-4147-A177-3AD203B41FA5}">
                      <a16:colId xmlns:a16="http://schemas.microsoft.com/office/drawing/2014/main" val="164521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630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- 2019-03-27 18:03:09 </a:t>
                      </a:r>
                      <a:r>
                        <a:rPr kumimoji="0" lang="en-US" sz="1000" b="0" i="0" u="none" strike="noStrike" kern="1200" cap="none" spc="0" normalizeH="0" baseline="0" noProof="0">
                          <a:ln>
                            <a:noFill/>
                          </a:ln>
                          <a:solidFill>
                            <a:prstClr val="black"/>
                          </a:solidFill>
                          <a:effectLst/>
                          <a:uLnTx/>
                          <a:uFillTx/>
                          <a:latin typeface="+mn-lt"/>
                          <a:ea typeface="+mn-ea"/>
                          <a:cs typeface="+mn-cs"/>
                        </a:rPr>
                        <a:t>
 These nail inspos will make you want to book a _nailaholics mani sesh!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https://www.instagram.com/p/BvgfjIKH6C0/media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632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- 2019-03-27 18:00:52 </a:t>
                      </a:r>
                      <a:r>
                        <a:rPr kumimoji="0" lang="en-US" sz="1000" b="0" i="0" u="none" strike="noStrike" kern="1200" cap="none" spc="0" normalizeH="0" baseline="0" noProof="0">
                          <a:ln>
                            <a:noFill/>
                          </a:ln>
                          <a:solidFill>
                            <a:prstClr val="black"/>
                          </a:solidFill>
                          <a:effectLst/>
                          <a:uLnTx/>
                          <a:uFillTx/>
                          <a:latin typeface="+mn-lt"/>
                          <a:ea typeface="+mn-ea"/>
                          <a:cs typeface="+mn-cs"/>
                        </a:rPr>
                        <a:t>
 These nail inspos will make you want to book a _nailaholics mani sesh!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https://www.instagram.com/p/BvgfSaVHH5S/media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062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- 2019-03-27 15:00:29 </a:t>
                      </a:r>
                      <a:r>
                        <a:rPr kumimoji="0" lang="en-US" sz="1000" b="0" i="0" u="none" strike="noStrike" kern="1200" cap="none" spc="0" normalizeH="0" baseline="0" noProof="0">
                          <a:ln>
                            <a:noFill/>
                          </a:ln>
                          <a:solidFill>
                            <a:prstClr val="black"/>
                          </a:solidFill>
                          <a:effectLst/>
                          <a:uLnTx/>
                          <a:uFillTx/>
                          <a:latin typeface="+mn-lt"/>
                          <a:ea typeface="+mn-ea"/>
                          <a:cs typeface="+mn-cs"/>
                        </a:rPr>
                        <a:t>
 #GetStarted: Is it summertime yet? Our go-to Havaianas pair from havaianasphilippines is waiting.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https://www.instagram.com/p/BvgKpO4HZSy/media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721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- 2019-03-26 10:00:41 </a:t>
                      </a:r>
                      <a:r>
                        <a:rPr kumimoji="0" lang="en-US" sz="1000" b="0" i="0" u="none" strike="noStrike" kern="1200" cap="none" spc="0" normalizeH="0" baseline="0" noProof="0">
                          <a:ln>
                            <a:noFill/>
                          </a:ln>
                          <a:solidFill>
                            <a:prstClr val="black"/>
                          </a:solidFill>
                          <a:effectLst/>
                          <a:uLnTx/>
                          <a:uFillTx/>
                          <a:latin typeface="+mn-lt"/>
                          <a:ea typeface="+mn-ea"/>
                          <a:cs typeface="+mn-cs"/>
                        </a:rPr>
                        <a:t>
 #YouGotThis: Craving some sushi? Head to these Japanese restau recos! 🍣😋 #AllYouNeed
#EverythingsHereAtSM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https://www.instagram.com/p/BvdDhfGjvfb/media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0782331"/>
                  </a:ext>
                </a:extLst>
              </a:tr>
            </a:tbl>
          </a:graphicData>
        </a:graphic>
      </p:graphicFrame>
      <p:sp>
        <p:nvSpPr>
          <p:cNvPr id="4" name="Text Placeholder 3">
            <a:extLst>
              <a:ext uri="{FF2B5EF4-FFF2-40B4-BE49-F238E27FC236}">
                <a16:creationId xmlns:a16="http://schemas.microsoft.com/office/drawing/2014/main" id="{AB4B7F09-C644-4999-AD04-B909C2230FEC}"/>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834743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BAD2-A782-4D67-B3A6-75247354F511}"/>
              </a:ext>
            </a:extLst>
          </p:cNvPr>
          <p:cNvSpPr>
            <a:spLocks noGrp="1"/>
          </p:cNvSpPr>
          <p:nvPr>
            <p:ph type="title"/>
          </p:nvPr>
        </p:nvSpPr>
        <p:spPr/>
        <p:txBody>
          <a:bodyPr/>
          <a:lstStyle/>
          <a:p>
            <a:r>
              <a:rPr lang="en-US"/>
              <a:t>Instagram [ IG ] Posts Table | Shopmag - 3 of 8</a:t>
            </a:r>
          </a:p>
        </p:txBody>
      </p:sp>
      <p:graphicFrame>
        <p:nvGraphicFramePr>
          <p:cNvPr id="5" name="Table Placeholder 4">
            <a:extLst>
              <a:ext uri="{FF2B5EF4-FFF2-40B4-BE49-F238E27FC236}">
                <a16:creationId xmlns:a16="http://schemas.microsoft.com/office/drawing/2014/main" id="{277C9B6C-9C5A-46D0-9E60-2F252BC56770}"/>
              </a:ext>
            </a:extLst>
          </p:cNvPr>
          <p:cNvGraphicFramePr>
            <a:graphicFrameLocks noGrp="1"/>
          </p:cNvGraphicFramePr>
          <p:nvPr>
            <p:ph type="tbl" sz="quarter" idx="13"/>
            <p:extLst>
              <p:ext uri="{D42A27DB-BD31-4B8C-83A1-F6EECF244321}">
                <p14:modId xmlns:p14="http://schemas.microsoft.com/office/powerpoint/2010/main" val="193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0815435"/>
                    </a:ext>
                  </a:extLst>
                </a:gridCol>
                <a:gridCol w="987552">
                  <a:extLst>
                    <a:ext uri="{9D8B030D-6E8A-4147-A177-3AD203B41FA5}">
                      <a16:colId xmlns:a16="http://schemas.microsoft.com/office/drawing/2014/main" val="3642305901"/>
                    </a:ext>
                  </a:extLst>
                </a:gridCol>
                <a:gridCol w="987552">
                  <a:extLst>
                    <a:ext uri="{9D8B030D-6E8A-4147-A177-3AD203B41FA5}">
                      <a16:colId xmlns:a16="http://schemas.microsoft.com/office/drawing/2014/main" val="594956439"/>
                    </a:ext>
                  </a:extLst>
                </a:gridCol>
                <a:gridCol w="987552">
                  <a:extLst>
                    <a:ext uri="{9D8B030D-6E8A-4147-A177-3AD203B41FA5}">
                      <a16:colId xmlns:a16="http://schemas.microsoft.com/office/drawing/2014/main" val="3619981824"/>
                    </a:ext>
                  </a:extLst>
                </a:gridCol>
                <a:gridCol w="987552">
                  <a:extLst>
                    <a:ext uri="{9D8B030D-6E8A-4147-A177-3AD203B41FA5}">
                      <a16:colId xmlns:a16="http://schemas.microsoft.com/office/drawing/2014/main" val="269107448"/>
                    </a:ext>
                  </a:extLst>
                </a:gridCol>
                <a:gridCol w="987552">
                  <a:extLst>
                    <a:ext uri="{9D8B030D-6E8A-4147-A177-3AD203B41FA5}">
                      <a16:colId xmlns:a16="http://schemas.microsoft.com/office/drawing/2014/main" val="325138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68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- 2019-03-25 15:00:59 </a:t>
                      </a:r>
                      <a:r>
                        <a:rPr kumimoji="0" lang="en-US" sz="1000" b="0" i="0" u="none" strike="noStrike" kern="1200" cap="none" spc="0" normalizeH="0" baseline="0" noProof="0">
                          <a:ln>
                            <a:noFill/>
                          </a:ln>
                          <a:solidFill>
                            <a:prstClr val="black"/>
                          </a:solidFill>
                          <a:effectLst/>
                          <a:uLnTx/>
                          <a:uFillTx/>
                          <a:latin typeface="+mn-lt"/>
                          <a:ea typeface="+mn-ea"/>
                          <a:cs typeface="+mn-cs"/>
                        </a:rPr>
                        <a:t>
 #GetStarted: Pick a beauty brand based on your personality! Comment your results! 💄✨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https://www.instagram.com/p/BvbBCeUngSU/media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492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- 2019-03-24 15:02:12 </a:t>
                      </a:r>
                      <a:r>
                        <a:rPr kumimoji="0" lang="en-US" sz="1000" b="0" i="0" u="none" strike="noStrike" kern="1200" cap="none" spc="0" normalizeH="0" baseline="0" noProof="0">
                          <a:ln>
                            <a:noFill/>
                          </a:ln>
                          <a:solidFill>
                            <a:prstClr val="black"/>
                          </a:solidFill>
                          <a:effectLst/>
                          <a:uLnTx/>
                          <a:uFillTx/>
                          <a:latin typeface="+mn-lt"/>
                          <a:ea typeface="+mn-ea"/>
                          <a:cs typeface="+mn-cs"/>
                        </a:rPr>
                        <a:t>
 #YouGotThis: Ladies, you do you! Which bra do you feel most comfy in? Comment your pick. 💃🏻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https://www.instagram.com/p/BvYccL1nRDL/media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972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- 2019-03-23 15:00:59 </a:t>
                      </a:r>
                      <a:r>
                        <a:rPr kumimoji="0" lang="en-US" sz="1000" b="0" i="0" u="none" strike="noStrike" kern="1200" cap="none" spc="0" normalizeH="0" baseline="0" noProof="0">
                          <a:ln>
                            <a:noFill/>
                          </a:ln>
                          <a:solidFill>
                            <a:prstClr val="black"/>
                          </a:solidFill>
                          <a:effectLst/>
                          <a:uLnTx/>
                          <a:uFillTx/>
                          <a:latin typeface="+mn-lt"/>
                          <a:ea typeface="+mn-ea"/>
                          <a:cs typeface="+mn-cs"/>
                        </a:rPr>
                        <a:t>
 #GetStarted: Clips are making a comeback! Shop the hippest accessory at parfoisph.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https://www.instagram.com/p/BvV3hedHE-h/media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5896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10:00:32 </a:t>
                      </a:r>
                      <a:r>
                        <a:rPr kumimoji="0" lang="en-US" sz="1000" b="0" i="0" u="none" strike="noStrike" kern="1200" cap="none" spc="0" normalizeH="0" baseline="0" noProof="0">
                          <a:ln>
                            <a:noFill/>
                          </a:ln>
                          <a:solidFill>
                            <a:prstClr val="black"/>
                          </a:solidFill>
                          <a:effectLst/>
                          <a:uLnTx/>
                          <a:uFillTx/>
                          <a:latin typeface="+mn-lt"/>
                          <a:ea typeface="+mn-ea"/>
                          <a:cs typeface="+mn-cs"/>
                        </a:rPr>
                        <a:t>
 #YouGotThis: TGIF! Time to wear your fave forme dress.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https://www.instagram.com/p/BvSwWDlHzc5/media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8891372"/>
                  </a:ext>
                </a:extLst>
              </a:tr>
            </a:tbl>
          </a:graphicData>
        </a:graphic>
      </p:graphicFrame>
      <p:sp>
        <p:nvSpPr>
          <p:cNvPr id="4" name="Text Placeholder 3">
            <a:extLst>
              <a:ext uri="{FF2B5EF4-FFF2-40B4-BE49-F238E27FC236}">
                <a16:creationId xmlns:a16="http://schemas.microsoft.com/office/drawing/2014/main" id="{FED040AA-AF7B-4FC1-A6D9-100F57EA87C3}"/>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553248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65417-1D80-4F18-B744-8FC6E04B2522}"/>
              </a:ext>
            </a:extLst>
          </p:cNvPr>
          <p:cNvSpPr>
            <a:spLocks noGrp="1"/>
          </p:cNvSpPr>
          <p:nvPr>
            <p:ph type="title"/>
          </p:nvPr>
        </p:nvSpPr>
        <p:spPr/>
        <p:txBody>
          <a:bodyPr/>
          <a:lstStyle/>
          <a:p>
            <a:r>
              <a:rPr lang="en-US"/>
              <a:t>Instagram [ IG ] Posts Table | Shopmag - 4 of 8</a:t>
            </a:r>
          </a:p>
        </p:txBody>
      </p:sp>
      <p:graphicFrame>
        <p:nvGraphicFramePr>
          <p:cNvPr id="5" name="Table Placeholder 4">
            <a:extLst>
              <a:ext uri="{FF2B5EF4-FFF2-40B4-BE49-F238E27FC236}">
                <a16:creationId xmlns:a16="http://schemas.microsoft.com/office/drawing/2014/main" id="{B17D03F3-9A40-44ED-B44D-ED79932FBF03}"/>
              </a:ext>
            </a:extLst>
          </p:cNvPr>
          <p:cNvGraphicFramePr>
            <a:graphicFrameLocks noGrp="1"/>
          </p:cNvGraphicFramePr>
          <p:nvPr>
            <p:ph type="tbl" sz="quarter" idx="13"/>
            <p:extLst>
              <p:ext uri="{D42A27DB-BD31-4B8C-83A1-F6EECF244321}">
                <p14:modId xmlns:p14="http://schemas.microsoft.com/office/powerpoint/2010/main" val="284650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8664964"/>
                    </a:ext>
                  </a:extLst>
                </a:gridCol>
                <a:gridCol w="987552">
                  <a:extLst>
                    <a:ext uri="{9D8B030D-6E8A-4147-A177-3AD203B41FA5}">
                      <a16:colId xmlns:a16="http://schemas.microsoft.com/office/drawing/2014/main" val="2406799404"/>
                    </a:ext>
                  </a:extLst>
                </a:gridCol>
                <a:gridCol w="987552">
                  <a:extLst>
                    <a:ext uri="{9D8B030D-6E8A-4147-A177-3AD203B41FA5}">
                      <a16:colId xmlns:a16="http://schemas.microsoft.com/office/drawing/2014/main" val="61842552"/>
                    </a:ext>
                  </a:extLst>
                </a:gridCol>
                <a:gridCol w="987552">
                  <a:extLst>
                    <a:ext uri="{9D8B030D-6E8A-4147-A177-3AD203B41FA5}">
                      <a16:colId xmlns:a16="http://schemas.microsoft.com/office/drawing/2014/main" val="2408861682"/>
                    </a:ext>
                  </a:extLst>
                </a:gridCol>
                <a:gridCol w="987552">
                  <a:extLst>
                    <a:ext uri="{9D8B030D-6E8A-4147-A177-3AD203B41FA5}">
                      <a16:colId xmlns:a16="http://schemas.microsoft.com/office/drawing/2014/main" val="1240529199"/>
                    </a:ext>
                  </a:extLst>
                </a:gridCol>
                <a:gridCol w="987552">
                  <a:extLst>
                    <a:ext uri="{9D8B030D-6E8A-4147-A177-3AD203B41FA5}">
                      <a16:colId xmlns:a16="http://schemas.microsoft.com/office/drawing/2014/main" val="1181929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930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- 2019-03-21 10:00:34 </a:t>
                      </a:r>
                      <a:r>
                        <a:rPr kumimoji="0" lang="en-US" sz="1000" b="0" i="0" u="none" strike="noStrike" kern="1200" cap="none" spc="0" normalizeH="0" baseline="0" noProof="0">
                          <a:ln>
                            <a:noFill/>
                          </a:ln>
                          <a:solidFill>
                            <a:prstClr val="black"/>
                          </a:solidFill>
                          <a:effectLst/>
                          <a:uLnTx/>
                          <a:uFillTx/>
                          <a:latin typeface="+mn-lt"/>
                          <a:ea typeface="+mn-ea"/>
                          <a:cs typeface="+mn-cs"/>
                        </a:rPr>
                        <a:t>
 #YouGotThis: All you need is a little faith, trust and pixie dust! Feel like a little girl again wearing these theofficialpandora Tinkerbell charms. ✨
#AllYouNeed
#EverythingsHereAtSM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https://www.instagram.com/p/BvQLibZHt_Z/media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212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- 2019-03-20 15:06:04 </a:t>
                      </a:r>
                      <a:r>
                        <a:rPr kumimoji="0" lang="en-US" sz="1000" b="0" i="0" u="none" strike="noStrike" kern="1200" cap="none" spc="0" normalizeH="0" baseline="0" noProof="0">
                          <a:ln>
                            <a:noFill/>
                          </a:ln>
                          <a:solidFill>
                            <a:prstClr val="black"/>
                          </a:solidFill>
                          <a:effectLst/>
                          <a:uLnTx/>
                          <a:uFillTx/>
                          <a:latin typeface="+mn-lt"/>
                          <a:ea typeface="+mn-ea"/>
                          <a:cs typeface="+mn-cs"/>
                        </a:rPr>
                        <a:t>
 Dress up like our March cover stars Toni Gonzaga and Alex Gonzaga!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https://www.instagram.com/p/BvOJuFMHfUk/media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916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- 2019-03-20 15:03:07 </a:t>
                      </a:r>
                      <a:r>
                        <a:rPr kumimoji="0" lang="en-US" sz="1000" b="0" i="0" u="none" strike="noStrike" kern="1200" cap="none" spc="0" normalizeH="0" baseline="0" noProof="0">
                          <a:ln>
                            <a:noFill/>
                          </a:ln>
                          <a:solidFill>
                            <a:prstClr val="black"/>
                          </a:solidFill>
                          <a:effectLst/>
                          <a:uLnTx/>
                          <a:uFillTx/>
                          <a:latin typeface="+mn-lt"/>
                          <a:ea typeface="+mn-ea"/>
                          <a:cs typeface="+mn-cs"/>
                        </a:rPr>
                        <a:t>
 Dress up like our March cover stars Toni Gonzaga and Alex Gonzaga!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https://www.instagram.com/p/BvOJYeHH2Av/media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2624999"/>
                  </a:ext>
                </a:extLst>
              </a:tr>
            </a:tbl>
          </a:graphicData>
        </a:graphic>
      </p:graphicFrame>
      <p:sp>
        <p:nvSpPr>
          <p:cNvPr id="4" name="Text Placeholder 3">
            <a:extLst>
              <a:ext uri="{FF2B5EF4-FFF2-40B4-BE49-F238E27FC236}">
                <a16:creationId xmlns:a16="http://schemas.microsoft.com/office/drawing/2014/main" id="{525A9C29-254C-43A9-B5A7-C098CB1A5BA1}"/>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226482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FE2E8-86E2-4086-9C3D-DFB5C3B26A19}"/>
              </a:ext>
            </a:extLst>
          </p:cNvPr>
          <p:cNvSpPr>
            <a:spLocks noGrp="1"/>
          </p:cNvSpPr>
          <p:nvPr>
            <p:ph type="title"/>
          </p:nvPr>
        </p:nvSpPr>
        <p:spPr/>
        <p:txBody>
          <a:bodyPr/>
          <a:lstStyle/>
          <a:p>
            <a:r>
              <a:rPr lang="en-US"/>
              <a:t>Instagram [ IG ] Posts Table | Shopmag - 5 of 8</a:t>
            </a:r>
          </a:p>
        </p:txBody>
      </p:sp>
      <p:graphicFrame>
        <p:nvGraphicFramePr>
          <p:cNvPr id="5" name="Table Placeholder 4">
            <a:extLst>
              <a:ext uri="{FF2B5EF4-FFF2-40B4-BE49-F238E27FC236}">
                <a16:creationId xmlns:a16="http://schemas.microsoft.com/office/drawing/2014/main" id="{79C4128B-0983-4C4E-B72B-6855EA7D4CB4}"/>
              </a:ext>
            </a:extLst>
          </p:cNvPr>
          <p:cNvGraphicFramePr>
            <a:graphicFrameLocks noGrp="1"/>
          </p:cNvGraphicFramePr>
          <p:nvPr>
            <p:ph type="tbl" sz="quarter" idx="13"/>
            <p:extLst>
              <p:ext uri="{D42A27DB-BD31-4B8C-83A1-F6EECF244321}">
                <p14:modId xmlns:p14="http://schemas.microsoft.com/office/powerpoint/2010/main" val="58168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2631354"/>
                    </a:ext>
                  </a:extLst>
                </a:gridCol>
                <a:gridCol w="987552">
                  <a:extLst>
                    <a:ext uri="{9D8B030D-6E8A-4147-A177-3AD203B41FA5}">
                      <a16:colId xmlns:a16="http://schemas.microsoft.com/office/drawing/2014/main" val="3383994633"/>
                    </a:ext>
                  </a:extLst>
                </a:gridCol>
                <a:gridCol w="987552">
                  <a:extLst>
                    <a:ext uri="{9D8B030D-6E8A-4147-A177-3AD203B41FA5}">
                      <a16:colId xmlns:a16="http://schemas.microsoft.com/office/drawing/2014/main" val="550818697"/>
                    </a:ext>
                  </a:extLst>
                </a:gridCol>
                <a:gridCol w="987552">
                  <a:extLst>
                    <a:ext uri="{9D8B030D-6E8A-4147-A177-3AD203B41FA5}">
                      <a16:colId xmlns:a16="http://schemas.microsoft.com/office/drawing/2014/main" val="3589288950"/>
                    </a:ext>
                  </a:extLst>
                </a:gridCol>
                <a:gridCol w="987552">
                  <a:extLst>
                    <a:ext uri="{9D8B030D-6E8A-4147-A177-3AD203B41FA5}">
                      <a16:colId xmlns:a16="http://schemas.microsoft.com/office/drawing/2014/main" val="3753169992"/>
                    </a:ext>
                  </a:extLst>
                </a:gridCol>
                <a:gridCol w="987552">
                  <a:extLst>
                    <a:ext uri="{9D8B030D-6E8A-4147-A177-3AD203B41FA5}">
                      <a16:colId xmlns:a16="http://schemas.microsoft.com/office/drawing/2014/main" val="1345059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588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- 2019-03-20 15:00:28 </a:t>
                      </a:r>
                      <a:r>
                        <a:rPr kumimoji="0" lang="en-US" sz="1000" b="0" i="0" u="none" strike="noStrike" kern="1200" cap="none" spc="0" normalizeH="0" baseline="0" noProof="0">
                          <a:ln>
                            <a:noFill/>
                          </a:ln>
                          <a:solidFill>
                            <a:prstClr val="black"/>
                          </a:solidFill>
                          <a:effectLst/>
                          <a:uLnTx/>
                          <a:uFillTx/>
                          <a:latin typeface="+mn-lt"/>
                          <a:ea typeface="+mn-ea"/>
                          <a:cs typeface="+mn-cs"/>
                        </a:rPr>
                        <a:t>
 Dress up like our March cover stars Toni Gonzaga and Alex Gonzaga!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https://www.instagram.com/p/BvOJFDMHTHA/media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968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- 2019-03-19 16:30:11 </a:t>
                      </a:r>
                      <a:r>
                        <a:rPr kumimoji="0" lang="en-US" sz="1000" b="0" i="0" u="none" strike="noStrike" kern="1200" cap="none" spc="0" normalizeH="0" baseline="0" noProof="0">
                          <a:ln>
                            <a:noFill/>
                          </a:ln>
                          <a:solidFill>
                            <a:prstClr val="black"/>
                          </a:solidFill>
                          <a:effectLst/>
                          <a:uLnTx/>
                          <a:uFillTx/>
                          <a:latin typeface="+mn-lt"/>
                          <a:ea typeface="+mn-ea"/>
                          <a:cs typeface="+mn-cs"/>
                        </a:rPr>
                        <a:t>
 #GetStarted: Take a break from your review! There's a krispykremeph donut just for you.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https://www.instagram.com/p/BvLujPsH12a/media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30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- 2019-03-18 17:28:10 </a:t>
                      </a:r>
                      <a:r>
                        <a:rPr kumimoji="0" lang="en-US" sz="1000" b="0" i="0" u="none" strike="noStrike" kern="1200" cap="none" spc="0" normalizeH="0" baseline="0" noProof="0">
                          <a:ln>
                            <a:noFill/>
                          </a:ln>
                          <a:solidFill>
                            <a:prstClr val="black"/>
                          </a:solidFill>
                          <a:effectLst/>
                          <a:uLnTx/>
                          <a:uFillTx/>
                          <a:latin typeface="+mn-lt"/>
                          <a:ea typeface="+mn-ea"/>
                          <a:cs typeface="+mn-cs"/>
                        </a:rPr>
                        <a:t>
 #YouGotThis: Ladies, don't let your beauty insecurities bring you down! Share how you wanna overcome them in the comments. 💗👇🏼 #AllYouNeed
#EverythingsHereAtSM
#LetsPlayNowAtSM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https://www.instagram.com/p/BvJQYK7naST/media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134468"/>
                  </a:ext>
                </a:extLst>
              </a:tr>
            </a:tbl>
          </a:graphicData>
        </a:graphic>
      </p:graphicFrame>
      <p:sp>
        <p:nvSpPr>
          <p:cNvPr id="4" name="Text Placeholder 3">
            <a:extLst>
              <a:ext uri="{FF2B5EF4-FFF2-40B4-BE49-F238E27FC236}">
                <a16:creationId xmlns:a16="http://schemas.microsoft.com/office/drawing/2014/main" id="{24CB52C5-9AE5-4323-913A-33327A4D82E4}"/>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692988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543B-1625-4682-A4DB-518097369F79}"/>
              </a:ext>
            </a:extLst>
          </p:cNvPr>
          <p:cNvSpPr>
            <a:spLocks noGrp="1"/>
          </p:cNvSpPr>
          <p:nvPr>
            <p:ph type="title"/>
          </p:nvPr>
        </p:nvSpPr>
        <p:spPr/>
        <p:txBody>
          <a:bodyPr/>
          <a:lstStyle/>
          <a:p>
            <a:r>
              <a:rPr lang="en-US"/>
              <a:t>Instagram [ IG ] Posts Table | Shopmag - 6 of 8</a:t>
            </a:r>
          </a:p>
        </p:txBody>
      </p:sp>
      <p:graphicFrame>
        <p:nvGraphicFramePr>
          <p:cNvPr id="5" name="Table Placeholder 4">
            <a:extLst>
              <a:ext uri="{FF2B5EF4-FFF2-40B4-BE49-F238E27FC236}">
                <a16:creationId xmlns:a16="http://schemas.microsoft.com/office/drawing/2014/main" id="{41F2DFE4-0BDA-4818-9C86-BC0E773D455F}"/>
              </a:ext>
            </a:extLst>
          </p:cNvPr>
          <p:cNvGraphicFramePr>
            <a:graphicFrameLocks noGrp="1"/>
          </p:cNvGraphicFramePr>
          <p:nvPr>
            <p:ph type="tbl" sz="quarter" idx="13"/>
            <p:extLst>
              <p:ext uri="{D42A27DB-BD31-4B8C-83A1-F6EECF244321}">
                <p14:modId xmlns:p14="http://schemas.microsoft.com/office/powerpoint/2010/main" val="333317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4058032"/>
                    </a:ext>
                  </a:extLst>
                </a:gridCol>
                <a:gridCol w="987552">
                  <a:extLst>
                    <a:ext uri="{9D8B030D-6E8A-4147-A177-3AD203B41FA5}">
                      <a16:colId xmlns:a16="http://schemas.microsoft.com/office/drawing/2014/main" val="3853108754"/>
                    </a:ext>
                  </a:extLst>
                </a:gridCol>
                <a:gridCol w="987552">
                  <a:extLst>
                    <a:ext uri="{9D8B030D-6E8A-4147-A177-3AD203B41FA5}">
                      <a16:colId xmlns:a16="http://schemas.microsoft.com/office/drawing/2014/main" val="3671218930"/>
                    </a:ext>
                  </a:extLst>
                </a:gridCol>
                <a:gridCol w="987552">
                  <a:extLst>
                    <a:ext uri="{9D8B030D-6E8A-4147-A177-3AD203B41FA5}">
                      <a16:colId xmlns:a16="http://schemas.microsoft.com/office/drawing/2014/main" val="694373089"/>
                    </a:ext>
                  </a:extLst>
                </a:gridCol>
                <a:gridCol w="987552">
                  <a:extLst>
                    <a:ext uri="{9D8B030D-6E8A-4147-A177-3AD203B41FA5}">
                      <a16:colId xmlns:a16="http://schemas.microsoft.com/office/drawing/2014/main" val="603930419"/>
                    </a:ext>
                  </a:extLst>
                </a:gridCol>
                <a:gridCol w="987552">
                  <a:extLst>
                    <a:ext uri="{9D8B030D-6E8A-4147-A177-3AD203B41FA5}">
                      <a16:colId xmlns:a16="http://schemas.microsoft.com/office/drawing/2014/main" val="134102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510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- 2019-03-17 10:00:29 </a:t>
                      </a:r>
                      <a:r>
                        <a:rPr kumimoji="0" lang="en-US" sz="1000" b="0" i="0" u="none" strike="noStrike" kern="1200" cap="none" spc="0" normalizeH="0" baseline="0" noProof="0">
                          <a:ln>
                            <a:noFill/>
                          </a:ln>
                          <a:solidFill>
                            <a:prstClr val="black"/>
                          </a:solidFill>
                          <a:effectLst/>
                          <a:uLnTx/>
                          <a:uFillTx/>
                          <a:latin typeface="+mn-lt"/>
                          <a:ea typeface="+mn-ea"/>
                          <a:cs typeface="+mn-cs"/>
                        </a:rPr>
                        <a:t>
 GET A CHANCE TO WIN AN OPPO F7 when you COMMENT “#AllYouNeed is SM Shopmag [TAG THREE FRIENDS]!” Don’t forget to also INCLUDE OUR OFFICIAL HASHTAGS below. 👇🏼 Make sure you and your friends FOLLOW SM Shopmag on IG. We’ll announce the winner once we hit 45k followers! 🙌🏼 .
#EverythingsHereAtSM
#LetsPlayNowAtSM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https://www.instagram.com/p/BvF4XUMHIxi/media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403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- 2019-03-16 15:06:16 </a:t>
                      </a:r>
                      <a:r>
                        <a:rPr kumimoji="0" lang="en-US" sz="1000" b="0" i="0" u="none" strike="noStrike" kern="1200" cap="none" spc="0" normalizeH="0" baseline="0" noProof="0">
                          <a:ln>
                            <a:noFill/>
                          </a:ln>
                          <a:solidFill>
                            <a:prstClr val="black"/>
                          </a:solidFill>
                          <a:effectLst/>
                          <a:uLnTx/>
                          <a:uFillTx/>
                          <a:latin typeface="+mn-lt"/>
                          <a:ea typeface="+mn-ea"/>
                          <a:cs typeface="+mn-cs"/>
                        </a:rPr>
                        <a:t>
 #YouGotThis: She works hard for the money and so much more! Dress like a working girl with stylish primadonnaph boots and heels.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https://www.instagram.com/p/BvD2kB7HfD5/media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978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- 2019-03-16 15:03:20 </a:t>
                      </a:r>
                      <a:r>
                        <a:rPr kumimoji="0" lang="en-US" sz="1000" b="0" i="0" u="none" strike="noStrike" kern="1200" cap="none" spc="0" normalizeH="0" baseline="0" noProof="0">
                          <a:ln>
                            <a:noFill/>
                          </a:ln>
                          <a:solidFill>
                            <a:prstClr val="black"/>
                          </a:solidFill>
                          <a:effectLst/>
                          <a:uLnTx/>
                          <a:uFillTx/>
                          <a:latin typeface="+mn-lt"/>
                          <a:ea typeface="+mn-ea"/>
                          <a:cs typeface="+mn-cs"/>
                        </a:rPr>
                        <a:t>
 #YouGotThis: She works hard for the money and so much more! Dress like a working girl with stylish primadonnaph boots and heels.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https://www.instagram.com/p/BvD2OjQncMd/media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58602400"/>
                  </a:ext>
                </a:extLst>
              </a:tr>
            </a:tbl>
          </a:graphicData>
        </a:graphic>
      </p:graphicFrame>
      <p:sp>
        <p:nvSpPr>
          <p:cNvPr id="4" name="Text Placeholder 3">
            <a:extLst>
              <a:ext uri="{FF2B5EF4-FFF2-40B4-BE49-F238E27FC236}">
                <a16:creationId xmlns:a16="http://schemas.microsoft.com/office/drawing/2014/main" id="{3FCEDBE8-8F2E-4131-A671-4A515142EE0E}"/>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657426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E8ACB-7F91-4F78-8912-C9338F3013C5}"/>
              </a:ext>
            </a:extLst>
          </p:cNvPr>
          <p:cNvSpPr>
            <a:spLocks noGrp="1"/>
          </p:cNvSpPr>
          <p:nvPr>
            <p:ph type="title"/>
          </p:nvPr>
        </p:nvSpPr>
        <p:spPr/>
        <p:txBody>
          <a:bodyPr/>
          <a:lstStyle/>
          <a:p>
            <a:r>
              <a:rPr lang="en-US"/>
              <a:t>Instagram [ IG ] Posts Table | Shopmag - 7 of 8</a:t>
            </a:r>
          </a:p>
        </p:txBody>
      </p:sp>
      <p:graphicFrame>
        <p:nvGraphicFramePr>
          <p:cNvPr id="5" name="Table Placeholder 4">
            <a:extLst>
              <a:ext uri="{FF2B5EF4-FFF2-40B4-BE49-F238E27FC236}">
                <a16:creationId xmlns:a16="http://schemas.microsoft.com/office/drawing/2014/main" id="{95297496-C16F-49A7-8FFE-B7B849A66357}"/>
              </a:ext>
            </a:extLst>
          </p:cNvPr>
          <p:cNvGraphicFramePr>
            <a:graphicFrameLocks noGrp="1"/>
          </p:cNvGraphicFramePr>
          <p:nvPr>
            <p:ph type="tbl" sz="quarter" idx="13"/>
            <p:extLst>
              <p:ext uri="{D42A27DB-BD31-4B8C-83A1-F6EECF244321}">
                <p14:modId xmlns:p14="http://schemas.microsoft.com/office/powerpoint/2010/main" val="345210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484762"/>
                    </a:ext>
                  </a:extLst>
                </a:gridCol>
                <a:gridCol w="987552">
                  <a:extLst>
                    <a:ext uri="{9D8B030D-6E8A-4147-A177-3AD203B41FA5}">
                      <a16:colId xmlns:a16="http://schemas.microsoft.com/office/drawing/2014/main" val="4054261402"/>
                    </a:ext>
                  </a:extLst>
                </a:gridCol>
                <a:gridCol w="987552">
                  <a:extLst>
                    <a:ext uri="{9D8B030D-6E8A-4147-A177-3AD203B41FA5}">
                      <a16:colId xmlns:a16="http://schemas.microsoft.com/office/drawing/2014/main" val="2445579779"/>
                    </a:ext>
                  </a:extLst>
                </a:gridCol>
                <a:gridCol w="987552">
                  <a:extLst>
                    <a:ext uri="{9D8B030D-6E8A-4147-A177-3AD203B41FA5}">
                      <a16:colId xmlns:a16="http://schemas.microsoft.com/office/drawing/2014/main" val="364198795"/>
                    </a:ext>
                  </a:extLst>
                </a:gridCol>
                <a:gridCol w="987552">
                  <a:extLst>
                    <a:ext uri="{9D8B030D-6E8A-4147-A177-3AD203B41FA5}">
                      <a16:colId xmlns:a16="http://schemas.microsoft.com/office/drawing/2014/main" val="393237094"/>
                    </a:ext>
                  </a:extLst>
                </a:gridCol>
                <a:gridCol w="987552">
                  <a:extLst>
                    <a:ext uri="{9D8B030D-6E8A-4147-A177-3AD203B41FA5}">
                      <a16:colId xmlns:a16="http://schemas.microsoft.com/office/drawing/2014/main" val="2632640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226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- 2019-03-16 15:01:02 </a:t>
                      </a:r>
                      <a:r>
                        <a:rPr kumimoji="0" lang="en-US" sz="1000" b="0" i="0" u="none" strike="noStrike" kern="1200" cap="none" spc="0" normalizeH="0" baseline="0" noProof="0">
                          <a:ln>
                            <a:noFill/>
                          </a:ln>
                          <a:solidFill>
                            <a:prstClr val="black"/>
                          </a:solidFill>
                          <a:effectLst/>
                          <a:uLnTx/>
                          <a:uFillTx/>
                          <a:latin typeface="+mn-lt"/>
                          <a:ea typeface="+mn-ea"/>
                          <a:cs typeface="+mn-cs"/>
                        </a:rPr>
                        <a:t>
 #YouGotThis: She works hard for the money and so much more! Dress like a working girl with stylish primadonnaph boots and heels. 💃🏻👡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https://www.instagram.com/p/BvD19pRHH9l/media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1013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- 2019-03-16 09:00:30 </a:t>
                      </a:r>
                      <a:r>
                        <a:rPr kumimoji="0" lang="en-US" sz="1000" b="0" i="0" u="none" strike="noStrike" kern="1200" cap="none" spc="0" normalizeH="0" baseline="0" noProof="0">
                          <a:ln>
                            <a:noFill/>
                          </a:ln>
                          <a:solidFill>
                            <a:prstClr val="black"/>
                          </a:solidFill>
                          <a:effectLst/>
                          <a:uLnTx/>
                          <a:uFillTx/>
                          <a:latin typeface="+mn-lt"/>
                          <a:ea typeface="+mn-ea"/>
                          <a:cs typeface="+mn-cs"/>
                        </a:rPr>
                        <a:t>
 Want a touch of French elegance to a basic outfit? Yes, please! 💃🏻 Join the SM Shopmag Follow Party and win a specially hand-made lesnereidesparis_philippines necklace. ✨
Here's how you can join:
1. Comment "#YouGotThis with smshopmag and lesnereidesparis_philippines [TAG FIVE FRIENDS]! #AllYouNeed #EverythingsHereAtSM #LetsPlayNowAtSM"
2. Make sure you and your friends follow SM Shopmag and Les Nereides Philippines on IG! We'll announce the winner once we hit 40K followers.
Best of luck!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https://www.instagram.com/p/BvDMtBonTTh/media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0911190"/>
                  </a:ext>
                </a:extLst>
              </a:tr>
            </a:tbl>
          </a:graphicData>
        </a:graphic>
      </p:graphicFrame>
      <p:sp>
        <p:nvSpPr>
          <p:cNvPr id="4" name="Text Placeholder 3">
            <a:extLst>
              <a:ext uri="{FF2B5EF4-FFF2-40B4-BE49-F238E27FC236}">
                <a16:creationId xmlns:a16="http://schemas.microsoft.com/office/drawing/2014/main" id="{C0090C1F-E175-4D65-82A9-C32D5B5658EA}"/>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824202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970BC-6713-4EA0-8643-EA48FCBF43D7}"/>
              </a:ext>
            </a:extLst>
          </p:cNvPr>
          <p:cNvSpPr>
            <a:spLocks noGrp="1"/>
          </p:cNvSpPr>
          <p:nvPr>
            <p:ph type="title"/>
          </p:nvPr>
        </p:nvSpPr>
        <p:spPr/>
        <p:txBody>
          <a:bodyPr/>
          <a:lstStyle/>
          <a:p>
            <a:r>
              <a:rPr lang="en-US"/>
              <a:t>Instagram [ IG ] Posts Table | Shopmag - 8 of 8</a:t>
            </a:r>
          </a:p>
        </p:txBody>
      </p:sp>
      <p:graphicFrame>
        <p:nvGraphicFramePr>
          <p:cNvPr id="5" name="Table Placeholder 4">
            <a:extLst>
              <a:ext uri="{FF2B5EF4-FFF2-40B4-BE49-F238E27FC236}">
                <a16:creationId xmlns:a16="http://schemas.microsoft.com/office/drawing/2014/main" id="{317E95C0-5618-4BB3-8B07-4DC507D9B756}"/>
              </a:ext>
            </a:extLst>
          </p:cNvPr>
          <p:cNvGraphicFramePr>
            <a:graphicFrameLocks noGrp="1"/>
          </p:cNvGraphicFramePr>
          <p:nvPr>
            <p:ph type="tbl" sz="quarter" idx="13"/>
            <p:extLst>
              <p:ext uri="{D42A27DB-BD31-4B8C-83A1-F6EECF244321}">
                <p14:modId xmlns:p14="http://schemas.microsoft.com/office/powerpoint/2010/main" val="368631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7818858"/>
                    </a:ext>
                  </a:extLst>
                </a:gridCol>
                <a:gridCol w="987552">
                  <a:extLst>
                    <a:ext uri="{9D8B030D-6E8A-4147-A177-3AD203B41FA5}">
                      <a16:colId xmlns:a16="http://schemas.microsoft.com/office/drawing/2014/main" val="2256502396"/>
                    </a:ext>
                  </a:extLst>
                </a:gridCol>
                <a:gridCol w="987552">
                  <a:extLst>
                    <a:ext uri="{9D8B030D-6E8A-4147-A177-3AD203B41FA5}">
                      <a16:colId xmlns:a16="http://schemas.microsoft.com/office/drawing/2014/main" val="1467272980"/>
                    </a:ext>
                  </a:extLst>
                </a:gridCol>
                <a:gridCol w="987552">
                  <a:extLst>
                    <a:ext uri="{9D8B030D-6E8A-4147-A177-3AD203B41FA5}">
                      <a16:colId xmlns:a16="http://schemas.microsoft.com/office/drawing/2014/main" val="110911414"/>
                    </a:ext>
                  </a:extLst>
                </a:gridCol>
                <a:gridCol w="987552">
                  <a:extLst>
                    <a:ext uri="{9D8B030D-6E8A-4147-A177-3AD203B41FA5}">
                      <a16:colId xmlns:a16="http://schemas.microsoft.com/office/drawing/2014/main" val="3055859085"/>
                    </a:ext>
                  </a:extLst>
                </a:gridCol>
                <a:gridCol w="987552">
                  <a:extLst>
                    <a:ext uri="{9D8B030D-6E8A-4147-A177-3AD203B41FA5}">
                      <a16:colId xmlns:a16="http://schemas.microsoft.com/office/drawing/2014/main" val="3483163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322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- 2019-03-15 12:00:08 </a:t>
                      </a:r>
                      <a:r>
                        <a:rPr kumimoji="0" lang="en-US" sz="1000" b="0" i="0" u="none" strike="noStrike" kern="1200" cap="none" spc="0" normalizeH="0" baseline="0" noProof="0">
                          <a:ln>
                            <a:noFill/>
                          </a:ln>
                          <a:solidFill>
                            <a:prstClr val="black"/>
                          </a:solidFill>
                          <a:effectLst/>
                          <a:uLnTx/>
                          <a:uFillTx/>
                          <a:latin typeface="+mn-lt"/>
                          <a:ea typeface="+mn-ea"/>
                          <a:cs typeface="+mn-cs"/>
                        </a:rPr>
                        <a:t>
 Heading out? Protect your skin with #DramaticallyDifferent Hydrating Jelly. It helps strengthen your skin barrier to keep the hydration in and the pollution out. Keeping skin smooth, strong, and healthy.
Drop by CliniquePH and feel the hydration today.
#YouGotThis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https://www.instagram.com/p/BvA8d2InaIo/media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3505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- 2019-03-14 18:17:04 </a:t>
                      </a:r>
                      <a:r>
                        <a:rPr kumimoji="0" lang="en-US" sz="1000" b="0" i="0" u="none" strike="noStrike" kern="1200" cap="none" spc="0" normalizeH="0" baseline="0" noProof="0">
                          <a:ln>
                            <a:noFill/>
                          </a:ln>
                          <a:solidFill>
                            <a:prstClr val="black"/>
                          </a:solidFill>
                          <a:effectLst/>
                          <a:uLnTx/>
                          <a:uFillTx/>
                          <a:latin typeface="+mn-lt"/>
                          <a:ea typeface="+mn-ea"/>
                          <a:cs typeface="+mn-cs"/>
                        </a:rPr>
                        <a:t>
 #GetStarted: Let's welcome the summer heat with #SelectedByNadine swimwear collection! 🏖👙 It is hm 's first ever collab with a Filipina ambassadress who happens to be none other than our February cover star, nadine.👸🏻We're proud of you, girl! 🙌🏼 #ExperienceTheWorldAtSM
#AllYouNeed
#EverythingsHereAtSM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https://www.instagram.com/p/Bu_Csp8nhMB/media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26644471"/>
                  </a:ext>
                </a:extLst>
              </a:tr>
            </a:tbl>
          </a:graphicData>
        </a:graphic>
      </p:graphicFrame>
      <p:sp>
        <p:nvSpPr>
          <p:cNvPr id="4" name="Text Placeholder 3">
            <a:extLst>
              <a:ext uri="{FF2B5EF4-FFF2-40B4-BE49-F238E27FC236}">
                <a16:creationId xmlns:a16="http://schemas.microsoft.com/office/drawing/2014/main" id="{F8333FA8-29A0-46B3-8469-788E82A3C8F8}"/>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909390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BDA7-FEBE-4F42-8E1A-157AD3B57A3F}"/>
              </a:ext>
            </a:extLst>
          </p:cNvPr>
          <p:cNvSpPr>
            <a:spLocks noGrp="1"/>
          </p:cNvSpPr>
          <p:nvPr>
            <p:ph type="title"/>
          </p:nvPr>
        </p:nvSpPr>
        <p:spPr/>
        <p:txBody>
          <a:bodyPr/>
          <a:lstStyle/>
          <a:p>
            <a:r>
              <a:rPr lang="en-US"/>
              <a:t>Instagram [ IG ] Stories Table  | Shopmag - 1 of 9</a:t>
            </a:r>
          </a:p>
        </p:txBody>
      </p:sp>
      <p:graphicFrame>
        <p:nvGraphicFramePr>
          <p:cNvPr id="5" name="Table Placeholder 4">
            <a:extLst>
              <a:ext uri="{FF2B5EF4-FFF2-40B4-BE49-F238E27FC236}">
                <a16:creationId xmlns:a16="http://schemas.microsoft.com/office/drawing/2014/main" id="{B9DD728F-9EE7-4AF4-8DFD-D2B616006F81}"/>
              </a:ext>
            </a:extLst>
          </p:cNvPr>
          <p:cNvGraphicFramePr>
            <a:graphicFrameLocks noGrp="1"/>
          </p:cNvGraphicFramePr>
          <p:nvPr>
            <p:ph type="tbl" sz="quarter" idx="13"/>
            <p:extLst>
              <p:ext uri="{D42A27DB-BD31-4B8C-83A1-F6EECF244321}">
                <p14:modId xmlns:p14="http://schemas.microsoft.com/office/powerpoint/2010/main" val="344697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02671427"/>
                    </a:ext>
                  </a:extLst>
                </a:gridCol>
                <a:gridCol w="1645920">
                  <a:extLst>
                    <a:ext uri="{9D8B030D-6E8A-4147-A177-3AD203B41FA5}">
                      <a16:colId xmlns:a16="http://schemas.microsoft.com/office/drawing/2014/main" val="898451139"/>
                    </a:ext>
                  </a:extLst>
                </a:gridCol>
                <a:gridCol w="658368">
                  <a:extLst>
                    <a:ext uri="{9D8B030D-6E8A-4147-A177-3AD203B41FA5}">
                      <a16:colId xmlns:a16="http://schemas.microsoft.com/office/drawing/2014/main" val="780120689"/>
                    </a:ext>
                  </a:extLst>
                </a:gridCol>
                <a:gridCol w="658368">
                  <a:extLst>
                    <a:ext uri="{9D8B030D-6E8A-4147-A177-3AD203B41FA5}">
                      <a16:colId xmlns:a16="http://schemas.microsoft.com/office/drawing/2014/main" val="3446706495"/>
                    </a:ext>
                  </a:extLst>
                </a:gridCol>
                <a:gridCol w="658368">
                  <a:extLst>
                    <a:ext uri="{9D8B030D-6E8A-4147-A177-3AD203B41FA5}">
                      <a16:colId xmlns:a16="http://schemas.microsoft.com/office/drawing/2014/main" val="447824523"/>
                    </a:ext>
                  </a:extLst>
                </a:gridCol>
                <a:gridCol w="658368">
                  <a:extLst>
                    <a:ext uri="{9D8B030D-6E8A-4147-A177-3AD203B41FA5}">
                      <a16:colId xmlns:a16="http://schemas.microsoft.com/office/drawing/2014/main" val="1768209080"/>
                    </a:ext>
                  </a:extLst>
                </a:gridCol>
                <a:gridCol w="658368">
                  <a:extLst>
                    <a:ext uri="{9D8B030D-6E8A-4147-A177-3AD203B41FA5}">
                      <a16:colId xmlns:a16="http://schemas.microsoft.com/office/drawing/2014/main" val="434316207"/>
                    </a:ext>
                  </a:extLst>
                </a:gridCol>
                <a:gridCol w="658368">
                  <a:extLst>
                    <a:ext uri="{9D8B030D-6E8A-4147-A177-3AD203B41FA5}">
                      <a16:colId xmlns:a16="http://schemas.microsoft.com/office/drawing/2014/main" val="2067317659"/>
                    </a:ext>
                  </a:extLst>
                </a:gridCol>
                <a:gridCol w="658368">
                  <a:extLst>
                    <a:ext uri="{9D8B030D-6E8A-4147-A177-3AD203B41FA5}">
                      <a16:colId xmlns:a16="http://schemas.microsoft.com/office/drawing/2014/main" val="13786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7340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- 2019-03-28 16:03:45 </a:t>
                      </a:r>
                      <a:r>
                        <a:rPr kumimoji="0" lang="en-US" sz="1000" b="0" i="0" u="none" strike="noStrike" kern="1200" cap="none" spc="0" normalizeH="0" baseline="0" noProof="0">
                          <a:ln>
                            <a:noFill/>
                          </a:ln>
                          <a:solidFill>
                            <a:prstClr val="black"/>
                          </a:solidFill>
                          <a:effectLst/>
                          <a:uLnTx/>
                          <a:uFillTx/>
                          <a:latin typeface="+mn-lt"/>
                          <a:ea typeface="+mn-ea"/>
                          <a:cs typeface="+mn-cs"/>
                        </a:rPr>
                        <a:t>
 Meet SAM 🤖 #ALLYOUNEED
#SMTHINGNEW 
#EVERYTHINGSHEREATSM  VISIT HIM AT @SMMEGAMALL FOR #ALLYOUNEED IN 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https://scontent.xx.fbcdn.net/v/t51.12442-15/54513731_2122419447878712_1910620994866226913_n.jpg?_nc_cat=106&amp;_nc_ht=scontent.xx&amp;oh=bc95c9c973a609609fda7d609936ffa9&amp;oe=5D07BE79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05742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- 2019-03-28 16:00:50 </a:t>
                      </a:r>
                      <a:r>
                        <a:rPr kumimoji="0" lang="en-US" sz="1000" b="0" i="0" u="none" strike="noStrike" kern="1200" cap="none" spc="0" normalizeH="0" baseline="0" noProof="0">
                          <a:ln>
                            <a:noFill/>
                          </a:ln>
                          <a:solidFill>
                            <a:prstClr val="black"/>
                          </a:solidFill>
                          <a:effectLst/>
                          <a:uLnTx/>
                          <a:uFillTx/>
                          <a:latin typeface="+mn-lt"/>
                          <a:ea typeface="+mn-ea"/>
                          <a:cs typeface="+mn-cs"/>
                        </a:rPr>
                        <a:t>
 #AllYouNeed to know right now is that there’s #SMTHINGNEW in 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https://scontent.xx.fbcdn.net/v/t51.12442-15/53683214_2311247872450016_9126901854320427404_n.jpg?_nc_cat=109&amp;_nc_ht=scontent.xx&amp;oh=ce24919480b1e07a45917b0e52188317&amp;oe=5D0727FC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2106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- 2019-03-28 10:01:10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https://scontent.xx.fbcdn.net/v/t51.12442-15/56387589_192148641755258_5099562212565101882_n.jpg?_nc_cat=106&amp;_nc_ht=scontent.xx&amp;oh=e12bfcd6a20b58768a85c4744e6bb99b&amp;oe=5D4429C2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11761396"/>
                  </a:ext>
                </a:extLst>
              </a:tr>
            </a:tbl>
          </a:graphicData>
        </a:graphic>
      </p:graphicFrame>
      <p:sp>
        <p:nvSpPr>
          <p:cNvPr id="4" name="Text Placeholder 3">
            <a:extLst>
              <a:ext uri="{FF2B5EF4-FFF2-40B4-BE49-F238E27FC236}">
                <a16:creationId xmlns:a16="http://schemas.microsoft.com/office/drawing/2014/main" id="{DB3CB134-13E3-4023-BA6A-07455C73D3F1}"/>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05443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7A70B-FAED-47F1-8C9A-622B2FE1EDB2}"/>
              </a:ext>
            </a:extLst>
          </p:cNvPr>
          <p:cNvSpPr>
            <a:spLocks noGrp="1"/>
          </p:cNvSpPr>
          <p:nvPr>
            <p:ph type="title"/>
          </p:nvPr>
        </p:nvSpPr>
        <p:spPr/>
        <p:txBody>
          <a:bodyPr/>
          <a:lstStyle/>
          <a:p>
            <a:r>
              <a:rPr lang="en-US"/>
              <a:t>Instagram [ IG ] Stories Table  | Shopmag - 2 of 9</a:t>
            </a:r>
          </a:p>
        </p:txBody>
      </p:sp>
      <p:graphicFrame>
        <p:nvGraphicFramePr>
          <p:cNvPr id="5" name="Table Placeholder 4">
            <a:extLst>
              <a:ext uri="{FF2B5EF4-FFF2-40B4-BE49-F238E27FC236}">
                <a16:creationId xmlns:a16="http://schemas.microsoft.com/office/drawing/2014/main" id="{6B2D5ADD-E285-4B30-B4A5-4B308A0398A7}"/>
              </a:ext>
            </a:extLst>
          </p:cNvPr>
          <p:cNvGraphicFramePr>
            <a:graphicFrameLocks noGrp="1"/>
          </p:cNvGraphicFramePr>
          <p:nvPr>
            <p:ph type="tbl" sz="quarter" idx="13"/>
            <p:extLst>
              <p:ext uri="{D42A27DB-BD31-4B8C-83A1-F6EECF244321}">
                <p14:modId xmlns:p14="http://schemas.microsoft.com/office/powerpoint/2010/main" val="141681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54092576"/>
                    </a:ext>
                  </a:extLst>
                </a:gridCol>
                <a:gridCol w="1645920">
                  <a:extLst>
                    <a:ext uri="{9D8B030D-6E8A-4147-A177-3AD203B41FA5}">
                      <a16:colId xmlns:a16="http://schemas.microsoft.com/office/drawing/2014/main" val="352805543"/>
                    </a:ext>
                  </a:extLst>
                </a:gridCol>
                <a:gridCol w="658368">
                  <a:extLst>
                    <a:ext uri="{9D8B030D-6E8A-4147-A177-3AD203B41FA5}">
                      <a16:colId xmlns:a16="http://schemas.microsoft.com/office/drawing/2014/main" val="826939245"/>
                    </a:ext>
                  </a:extLst>
                </a:gridCol>
                <a:gridCol w="658368">
                  <a:extLst>
                    <a:ext uri="{9D8B030D-6E8A-4147-A177-3AD203B41FA5}">
                      <a16:colId xmlns:a16="http://schemas.microsoft.com/office/drawing/2014/main" val="1965956576"/>
                    </a:ext>
                  </a:extLst>
                </a:gridCol>
                <a:gridCol w="658368">
                  <a:extLst>
                    <a:ext uri="{9D8B030D-6E8A-4147-A177-3AD203B41FA5}">
                      <a16:colId xmlns:a16="http://schemas.microsoft.com/office/drawing/2014/main" val="2736960766"/>
                    </a:ext>
                  </a:extLst>
                </a:gridCol>
                <a:gridCol w="658368">
                  <a:extLst>
                    <a:ext uri="{9D8B030D-6E8A-4147-A177-3AD203B41FA5}">
                      <a16:colId xmlns:a16="http://schemas.microsoft.com/office/drawing/2014/main" val="1951698151"/>
                    </a:ext>
                  </a:extLst>
                </a:gridCol>
                <a:gridCol w="658368">
                  <a:extLst>
                    <a:ext uri="{9D8B030D-6E8A-4147-A177-3AD203B41FA5}">
                      <a16:colId xmlns:a16="http://schemas.microsoft.com/office/drawing/2014/main" val="3408035337"/>
                    </a:ext>
                  </a:extLst>
                </a:gridCol>
                <a:gridCol w="658368">
                  <a:extLst>
                    <a:ext uri="{9D8B030D-6E8A-4147-A177-3AD203B41FA5}">
                      <a16:colId xmlns:a16="http://schemas.microsoft.com/office/drawing/2014/main" val="1967711927"/>
                    </a:ext>
                  </a:extLst>
                </a:gridCol>
                <a:gridCol w="658368">
                  <a:extLst>
                    <a:ext uri="{9D8B030D-6E8A-4147-A177-3AD203B41FA5}">
                      <a16:colId xmlns:a16="http://schemas.microsoft.com/office/drawing/2014/main" val="3887300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649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- 2019-03-27 18:08:51 </a:t>
                      </a:r>
                      <a:r>
                        <a:rPr kumimoji="0" lang="en-US" sz="1000" b="0" i="0" u="none" strike="noStrike" kern="1200" cap="none" spc="0" normalizeH="0" baseline="0" noProof="0">
                          <a:ln>
                            <a:noFill/>
                          </a:ln>
                          <a:solidFill>
                            <a:prstClr val="black"/>
                          </a:solidFill>
                          <a:effectLst/>
                          <a:uLnTx/>
                          <a:uFillTx/>
                          <a:latin typeface="+mn-lt"/>
                          <a:ea typeface="+mn-ea"/>
                          <a:cs typeface="+mn-cs"/>
                        </a:rPr>
                        <a:t>
 @cliniqueph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https://scontent.xx.fbcdn.net/v/t51.12442-15/56165238_533805480477092_4158373587432177768_n.jpg?_nc_cat=107&amp;_nc_ht=scontent.xx&amp;oh=8c5608aa1549f08b38523e08bcf4634a&amp;oe=5D0DFABE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1605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- 2019-03-27 18:07:14 </a:t>
                      </a:r>
                      <a:r>
                        <a:rPr kumimoji="0" lang="en-US" sz="1000" b="0" i="0" u="none" strike="noStrike" kern="1200" cap="none" spc="0" normalizeH="0" baseline="0" noProof="0">
                          <a:ln>
                            <a:noFill/>
                          </a:ln>
                          <a:solidFill>
                            <a:prstClr val="black"/>
                          </a:solidFill>
                          <a:effectLst/>
                          <a:uLnTx/>
                          <a:uFillTx/>
                          <a:latin typeface="+mn-lt"/>
                          <a:ea typeface="+mn-ea"/>
                          <a:cs typeface="+mn-cs"/>
                        </a:rPr>
                        <a:t>
 @wearunica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https://scontent.xx.fbcdn.net/v/t51.12442-15/52116022_407119163178798_4878504237805191310_n.jpg?_nc_cat=103&amp;_nc_ht=scontent.xx&amp;oh=2005132ccd6ba31557b6830b758709a6&amp;oe=5D4303C4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68846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- 2019-03-27 18:05:22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https://scontent.xx.fbcdn.net/v/t51.12442-15/54513242_685218341896175_6128265521775041132_n.jpg?_nc_cat=107&amp;_nc_ht=scontent.xx&amp;oh=576b4090ff6191c388380d84f38955a7&amp;oe=5D171232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389950859"/>
                  </a:ext>
                </a:extLst>
              </a:tr>
            </a:tbl>
          </a:graphicData>
        </a:graphic>
      </p:graphicFrame>
      <p:sp>
        <p:nvSpPr>
          <p:cNvPr id="4" name="Text Placeholder 3">
            <a:extLst>
              <a:ext uri="{FF2B5EF4-FFF2-40B4-BE49-F238E27FC236}">
                <a16:creationId xmlns:a16="http://schemas.microsoft.com/office/drawing/2014/main" id="{1485A0F2-7B74-4226-BE25-A1D6EC223D57}"/>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898325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EB19-9DF5-4923-AAE6-9E25FE4D761C}"/>
              </a:ext>
            </a:extLst>
          </p:cNvPr>
          <p:cNvSpPr>
            <a:spLocks noGrp="1"/>
          </p:cNvSpPr>
          <p:nvPr>
            <p:ph type="title"/>
          </p:nvPr>
        </p:nvSpPr>
        <p:spPr/>
        <p:txBody>
          <a:bodyPr/>
          <a:lstStyle/>
          <a:p>
            <a:r>
              <a:rPr lang="en-US"/>
              <a:t>Instagram [ IG ] Stories Table  | Shopmag - 3 of 9</a:t>
            </a:r>
          </a:p>
        </p:txBody>
      </p:sp>
      <p:graphicFrame>
        <p:nvGraphicFramePr>
          <p:cNvPr id="5" name="Table Placeholder 4">
            <a:extLst>
              <a:ext uri="{FF2B5EF4-FFF2-40B4-BE49-F238E27FC236}">
                <a16:creationId xmlns:a16="http://schemas.microsoft.com/office/drawing/2014/main" id="{C91D3429-369C-48E7-8C84-13378E8B04DC}"/>
              </a:ext>
            </a:extLst>
          </p:cNvPr>
          <p:cNvGraphicFramePr>
            <a:graphicFrameLocks noGrp="1"/>
          </p:cNvGraphicFramePr>
          <p:nvPr>
            <p:ph type="tbl" sz="quarter" idx="13"/>
            <p:extLst>
              <p:ext uri="{D42A27DB-BD31-4B8C-83A1-F6EECF244321}">
                <p14:modId xmlns:p14="http://schemas.microsoft.com/office/powerpoint/2010/main" val="2754425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33122148"/>
                    </a:ext>
                  </a:extLst>
                </a:gridCol>
                <a:gridCol w="1645920">
                  <a:extLst>
                    <a:ext uri="{9D8B030D-6E8A-4147-A177-3AD203B41FA5}">
                      <a16:colId xmlns:a16="http://schemas.microsoft.com/office/drawing/2014/main" val="2862238072"/>
                    </a:ext>
                  </a:extLst>
                </a:gridCol>
                <a:gridCol w="658368">
                  <a:extLst>
                    <a:ext uri="{9D8B030D-6E8A-4147-A177-3AD203B41FA5}">
                      <a16:colId xmlns:a16="http://schemas.microsoft.com/office/drawing/2014/main" val="32652742"/>
                    </a:ext>
                  </a:extLst>
                </a:gridCol>
                <a:gridCol w="658368">
                  <a:extLst>
                    <a:ext uri="{9D8B030D-6E8A-4147-A177-3AD203B41FA5}">
                      <a16:colId xmlns:a16="http://schemas.microsoft.com/office/drawing/2014/main" val="328346392"/>
                    </a:ext>
                  </a:extLst>
                </a:gridCol>
                <a:gridCol w="658368">
                  <a:extLst>
                    <a:ext uri="{9D8B030D-6E8A-4147-A177-3AD203B41FA5}">
                      <a16:colId xmlns:a16="http://schemas.microsoft.com/office/drawing/2014/main" val="422565297"/>
                    </a:ext>
                  </a:extLst>
                </a:gridCol>
                <a:gridCol w="658368">
                  <a:extLst>
                    <a:ext uri="{9D8B030D-6E8A-4147-A177-3AD203B41FA5}">
                      <a16:colId xmlns:a16="http://schemas.microsoft.com/office/drawing/2014/main" val="452014674"/>
                    </a:ext>
                  </a:extLst>
                </a:gridCol>
                <a:gridCol w="658368">
                  <a:extLst>
                    <a:ext uri="{9D8B030D-6E8A-4147-A177-3AD203B41FA5}">
                      <a16:colId xmlns:a16="http://schemas.microsoft.com/office/drawing/2014/main" val="1489102906"/>
                    </a:ext>
                  </a:extLst>
                </a:gridCol>
                <a:gridCol w="658368">
                  <a:extLst>
                    <a:ext uri="{9D8B030D-6E8A-4147-A177-3AD203B41FA5}">
                      <a16:colId xmlns:a16="http://schemas.microsoft.com/office/drawing/2014/main" val="1991644052"/>
                    </a:ext>
                  </a:extLst>
                </a:gridCol>
                <a:gridCol w="658368">
                  <a:extLst>
                    <a:ext uri="{9D8B030D-6E8A-4147-A177-3AD203B41FA5}">
                      <a16:colId xmlns:a16="http://schemas.microsoft.com/office/drawing/2014/main" val="2094717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9523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- 2019-03-27 18:03:45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https://scontent.xx.fbcdn.net/v/t51.12442-15/54429322_2397245213839479_7306242700691405197_n.jpg?_nc_cat=101&amp;_nc_ht=scontent.xx&amp;oh=e52c3300cce527189f71d46efe245276&amp;oe=5D4B5D58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83196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- 2019-03-27 18:01:04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https://scontent.xx.fbcdn.net/v/t51.12442-15/54510860_1202005843300180_7518066730590031526_n.jpg?_nc_cat=104&amp;_nc_ht=scontent.xx&amp;oh=264c88e3d202cb9fbacda41c84e9cbbb&amp;oe=5D0DC0CF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627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- 2019-03-26 10:00:52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https://scontent.xx.fbcdn.net/v/t51.12442-15/53353061_2598706723491496_5984273494743033681_n.jpg?_nc_cat=102&amp;_nc_ht=scontent.xx&amp;oh=2e0e22bc53e6139b36ef6fa8f2a4961f&amp;oe=5D16F599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51496099"/>
                  </a:ext>
                </a:extLst>
              </a:tr>
            </a:tbl>
          </a:graphicData>
        </a:graphic>
      </p:graphicFrame>
      <p:sp>
        <p:nvSpPr>
          <p:cNvPr id="4" name="Text Placeholder 3">
            <a:extLst>
              <a:ext uri="{FF2B5EF4-FFF2-40B4-BE49-F238E27FC236}">
                <a16:creationId xmlns:a16="http://schemas.microsoft.com/office/drawing/2014/main" id="{73B94592-F188-4CE9-B74F-EE26B7EAC05E}"/>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468852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CC73E-C6DA-46D3-899D-6813FAC1913E}"/>
              </a:ext>
            </a:extLst>
          </p:cNvPr>
          <p:cNvSpPr>
            <a:spLocks noGrp="1"/>
          </p:cNvSpPr>
          <p:nvPr>
            <p:ph type="title"/>
          </p:nvPr>
        </p:nvSpPr>
        <p:spPr/>
        <p:txBody>
          <a:bodyPr/>
          <a:lstStyle/>
          <a:p>
            <a:r>
              <a:rPr lang="en-US"/>
              <a:t>Instagram [ IG ] Stories Table  | Shopmag - 4 of 9</a:t>
            </a:r>
          </a:p>
        </p:txBody>
      </p:sp>
      <p:graphicFrame>
        <p:nvGraphicFramePr>
          <p:cNvPr id="5" name="Table Placeholder 4">
            <a:extLst>
              <a:ext uri="{FF2B5EF4-FFF2-40B4-BE49-F238E27FC236}">
                <a16:creationId xmlns:a16="http://schemas.microsoft.com/office/drawing/2014/main" id="{9CD615BC-F4BC-4024-846E-8ED8439A3A71}"/>
              </a:ext>
            </a:extLst>
          </p:cNvPr>
          <p:cNvGraphicFramePr>
            <a:graphicFrameLocks noGrp="1"/>
          </p:cNvGraphicFramePr>
          <p:nvPr>
            <p:ph type="tbl" sz="quarter" idx="13"/>
            <p:extLst>
              <p:ext uri="{D42A27DB-BD31-4B8C-83A1-F6EECF244321}">
                <p14:modId xmlns:p14="http://schemas.microsoft.com/office/powerpoint/2010/main" val="1675054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31516646"/>
                    </a:ext>
                  </a:extLst>
                </a:gridCol>
                <a:gridCol w="1645920">
                  <a:extLst>
                    <a:ext uri="{9D8B030D-6E8A-4147-A177-3AD203B41FA5}">
                      <a16:colId xmlns:a16="http://schemas.microsoft.com/office/drawing/2014/main" val="3760277867"/>
                    </a:ext>
                  </a:extLst>
                </a:gridCol>
                <a:gridCol w="658368">
                  <a:extLst>
                    <a:ext uri="{9D8B030D-6E8A-4147-A177-3AD203B41FA5}">
                      <a16:colId xmlns:a16="http://schemas.microsoft.com/office/drawing/2014/main" val="2103615505"/>
                    </a:ext>
                  </a:extLst>
                </a:gridCol>
                <a:gridCol w="658368">
                  <a:extLst>
                    <a:ext uri="{9D8B030D-6E8A-4147-A177-3AD203B41FA5}">
                      <a16:colId xmlns:a16="http://schemas.microsoft.com/office/drawing/2014/main" val="3986807310"/>
                    </a:ext>
                  </a:extLst>
                </a:gridCol>
                <a:gridCol w="658368">
                  <a:extLst>
                    <a:ext uri="{9D8B030D-6E8A-4147-A177-3AD203B41FA5}">
                      <a16:colId xmlns:a16="http://schemas.microsoft.com/office/drawing/2014/main" val="1642406619"/>
                    </a:ext>
                  </a:extLst>
                </a:gridCol>
                <a:gridCol w="658368">
                  <a:extLst>
                    <a:ext uri="{9D8B030D-6E8A-4147-A177-3AD203B41FA5}">
                      <a16:colId xmlns:a16="http://schemas.microsoft.com/office/drawing/2014/main" val="1320311366"/>
                    </a:ext>
                  </a:extLst>
                </a:gridCol>
                <a:gridCol w="658368">
                  <a:extLst>
                    <a:ext uri="{9D8B030D-6E8A-4147-A177-3AD203B41FA5}">
                      <a16:colId xmlns:a16="http://schemas.microsoft.com/office/drawing/2014/main" val="168851063"/>
                    </a:ext>
                  </a:extLst>
                </a:gridCol>
                <a:gridCol w="658368">
                  <a:extLst>
                    <a:ext uri="{9D8B030D-6E8A-4147-A177-3AD203B41FA5}">
                      <a16:colId xmlns:a16="http://schemas.microsoft.com/office/drawing/2014/main" val="392564847"/>
                    </a:ext>
                  </a:extLst>
                </a:gridCol>
                <a:gridCol w="658368">
                  <a:extLst>
                    <a:ext uri="{9D8B030D-6E8A-4147-A177-3AD203B41FA5}">
                      <a16:colId xmlns:a16="http://schemas.microsoft.com/office/drawing/2014/main" val="3599836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9208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- 2019-03-25 15:05:34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https://scontent.xx.fbcdn.net/v/t51.12442-15/53754449_421628825074838_7273094914436513344_n.jpg?_nc_cat=103&amp;_nc_ht=scontent.xx&amp;oh=c535acc7244ebcba8300c277c77b35cb&amp;oe=5D0E7334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0353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- 2019-03-25 14:42:21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https://scontent.xx.fbcdn.net/v/t51.12442-15/52344419_182302036082688_4116364929894430658_n.jpg?_nc_cat=105&amp;_nc_ht=scontent.xx&amp;oh=a9fb66aff16448b1c023f18b4d164feb&amp;oe=5D122D98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388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- 2019-03-25 14:41:36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https://scontent.xx.fbcdn.net/v/t51.12442-15/53746484_396004411237612_5033756335316998455_n.jpg?_nc_cat=110&amp;_nc_ht=scontent.xx&amp;oh=fb9d62ba5a3b6611ca609b7f3d834eb2&amp;oe=5D0FFD6A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90477242"/>
                  </a:ext>
                </a:extLst>
              </a:tr>
            </a:tbl>
          </a:graphicData>
        </a:graphic>
      </p:graphicFrame>
      <p:sp>
        <p:nvSpPr>
          <p:cNvPr id="4" name="Text Placeholder 3">
            <a:extLst>
              <a:ext uri="{FF2B5EF4-FFF2-40B4-BE49-F238E27FC236}">
                <a16:creationId xmlns:a16="http://schemas.microsoft.com/office/drawing/2014/main" id="{FFD9C531-DFEC-4D82-B7E4-F23A09A45D03}"/>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4166371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9314-2FCF-45B0-B55D-CB75E76BE8C1}"/>
              </a:ext>
            </a:extLst>
          </p:cNvPr>
          <p:cNvSpPr>
            <a:spLocks noGrp="1"/>
          </p:cNvSpPr>
          <p:nvPr>
            <p:ph type="title"/>
          </p:nvPr>
        </p:nvSpPr>
        <p:spPr/>
        <p:txBody>
          <a:bodyPr/>
          <a:lstStyle/>
          <a:p>
            <a:r>
              <a:rPr lang="en-US"/>
              <a:t>Instagram [ IG ] Stories Table  | Shopmag - 5 of 9</a:t>
            </a:r>
          </a:p>
        </p:txBody>
      </p:sp>
      <p:graphicFrame>
        <p:nvGraphicFramePr>
          <p:cNvPr id="5" name="Table Placeholder 4">
            <a:extLst>
              <a:ext uri="{FF2B5EF4-FFF2-40B4-BE49-F238E27FC236}">
                <a16:creationId xmlns:a16="http://schemas.microsoft.com/office/drawing/2014/main" id="{9CBC7A0E-E18E-4FEA-9EE4-3D42480DC101}"/>
              </a:ext>
            </a:extLst>
          </p:cNvPr>
          <p:cNvGraphicFramePr>
            <a:graphicFrameLocks noGrp="1"/>
          </p:cNvGraphicFramePr>
          <p:nvPr>
            <p:ph type="tbl" sz="quarter" idx="13"/>
            <p:extLst>
              <p:ext uri="{D42A27DB-BD31-4B8C-83A1-F6EECF244321}">
                <p14:modId xmlns:p14="http://schemas.microsoft.com/office/powerpoint/2010/main" val="408989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81069369"/>
                    </a:ext>
                  </a:extLst>
                </a:gridCol>
                <a:gridCol w="1645920">
                  <a:extLst>
                    <a:ext uri="{9D8B030D-6E8A-4147-A177-3AD203B41FA5}">
                      <a16:colId xmlns:a16="http://schemas.microsoft.com/office/drawing/2014/main" val="303582003"/>
                    </a:ext>
                  </a:extLst>
                </a:gridCol>
                <a:gridCol w="658368">
                  <a:extLst>
                    <a:ext uri="{9D8B030D-6E8A-4147-A177-3AD203B41FA5}">
                      <a16:colId xmlns:a16="http://schemas.microsoft.com/office/drawing/2014/main" val="2662959066"/>
                    </a:ext>
                  </a:extLst>
                </a:gridCol>
                <a:gridCol w="658368">
                  <a:extLst>
                    <a:ext uri="{9D8B030D-6E8A-4147-A177-3AD203B41FA5}">
                      <a16:colId xmlns:a16="http://schemas.microsoft.com/office/drawing/2014/main" val="3411693383"/>
                    </a:ext>
                  </a:extLst>
                </a:gridCol>
                <a:gridCol w="658368">
                  <a:extLst>
                    <a:ext uri="{9D8B030D-6E8A-4147-A177-3AD203B41FA5}">
                      <a16:colId xmlns:a16="http://schemas.microsoft.com/office/drawing/2014/main" val="2162917571"/>
                    </a:ext>
                  </a:extLst>
                </a:gridCol>
                <a:gridCol w="658368">
                  <a:extLst>
                    <a:ext uri="{9D8B030D-6E8A-4147-A177-3AD203B41FA5}">
                      <a16:colId xmlns:a16="http://schemas.microsoft.com/office/drawing/2014/main" val="3313462614"/>
                    </a:ext>
                  </a:extLst>
                </a:gridCol>
                <a:gridCol w="658368">
                  <a:extLst>
                    <a:ext uri="{9D8B030D-6E8A-4147-A177-3AD203B41FA5}">
                      <a16:colId xmlns:a16="http://schemas.microsoft.com/office/drawing/2014/main" val="1015845939"/>
                    </a:ext>
                  </a:extLst>
                </a:gridCol>
                <a:gridCol w="658368">
                  <a:extLst>
                    <a:ext uri="{9D8B030D-6E8A-4147-A177-3AD203B41FA5}">
                      <a16:colId xmlns:a16="http://schemas.microsoft.com/office/drawing/2014/main" val="3011809511"/>
                    </a:ext>
                  </a:extLst>
                </a:gridCol>
                <a:gridCol w="658368">
                  <a:extLst>
                    <a:ext uri="{9D8B030D-6E8A-4147-A177-3AD203B41FA5}">
                      <a16:colId xmlns:a16="http://schemas.microsoft.com/office/drawing/2014/main" val="338834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8223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- 2019-03-25 14:41:06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https://scontent.xx.fbcdn.net/v/t51.12442-15/53345483_1249277521913815_7227298550403848860_n.jpg?_nc_cat=111&amp;_nc_ht=scontent.xx&amp;oh=737ac44fd86c91d7649716c58daa8daf&amp;oe=5D4FB803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7778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- 2019-03-25 14:40:26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https://scontent.xx.fbcdn.net/v/t51.12442-15/53506506_1206174489591000_2664370289700581629_n.jpg?_nc_cat=100&amp;_nc_ht=scontent.xx&amp;oh=95523dd65af1c3a26ab5c88bc4fe736f&amp;oe=5D09F0AA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30255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- 2019-03-25 09:49:58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https://scontent.xx.fbcdn.net/v/t51.12442-15/54513699_305230750104766_4581707572819359963_n.jpg?_nc_cat=108&amp;_nc_ht=scontent.xx&amp;oh=00df220d1f46d8398264ac08e825e72c&amp;oe=5D46FE5C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87261664"/>
                  </a:ext>
                </a:extLst>
              </a:tr>
            </a:tbl>
          </a:graphicData>
        </a:graphic>
      </p:graphicFrame>
      <p:sp>
        <p:nvSpPr>
          <p:cNvPr id="4" name="Text Placeholder 3">
            <a:extLst>
              <a:ext uri="{FF2B5EF4-FFF2-40B4-BE49-F238E27FC236}">
                <a16:creationId xmlns:a16="http://schemas.microsoft.com/office/drawing/2014/main" id="{2E8B791C-C2CE-4D39-8CE5-4B4503C3DAA6}"/>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342309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B151-ACD7-424E-9049-699CAC9BBC2F}"/>
              </a:ext>
            </a:extLst>
          </p:cNvPr>
          <p:cNvSpPr>
            <a:spLocks noGrp="1"/>
          </p:cNvSpPr>
          <p:nvPr>
            <p:ph type="title"/>
          </p:nvPr>
        </p:nvSpPr>
        <p:spPr/>
        <p:txBody>
          <a:bodyPr/>
          <a:lstStyle/>
          <a:p>
            <a:r>
              <a:rPr lang="en-US"/>
              <a:t>Instagram [ IG ] Stories Table  | Shopmag - 6 of 9</a:t>
            </a:r>
          </a:p>
        </p:txBody>
      </p:sp>
      <p:graphicFrame>
        <p:nvGraphicFramePr>
          <p:cNvPr id="5" name="Table Placeholder 4">
            <a:extLst>
              <a:ext uri="{FF2B5EF4-FFF2-40B4-BE49-F238E27FC236}">
                <a16:creationId xmlns:a16="http://schemas.microsoft.com/office/drawing/2014/main" id="{FD229B2B-2F66-4C1F-82FA-E534A8A0D9F4}"/>
              </a:ext>
            </a:extLst>
          </p:cNvPr>
          <p:cNvGraphicFramePr>
            <a:graphicFrameLocks noGrp="1"/>
          </p:cNvGraphicFramePr>
          <p:nvPr>
            <p:ph type="tbl" sz="quarter" idx="13"/>
            <p:extLst>
              <p:ext uri="{D42A27DB-BD31-4B8C-83A1-F6EECF244321}">
                <p14:modId xmlns:p14="http://schemas.microsoft.com/office/powerpoint/2010/main" val="116157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40814181"/>
                    </a:ext>
                  </a:extLst>
                </a:gridCol>
                <a:gridCol w="1645920">
                  <a:extLst>
                    <a:ext uri="{9D8B030D-6E8A-4147-A177-3AD203B41FA5}">
                      <a16:colId xmlns:a16="http://schemas.microsoft.com/office/drawing/2014/main" val="1529956776"/>
                    </a:ext>
                  </a:extLst>
                </a:gridCol>
                <a:gridCol w="658368">
                  <a:extLst>
                    <a:ext uri="{9D8B030D-6E8A-4147-A177-3AD203B41FA5}">
                      <a16:colId xmlns:a16="http://schemas.microsoft.com/office/drawing/2014/main" val="3324164696"/>
                    </a:ext>
                  </a:extLst>
                </a:gridCol>
                <a:gridCol w="658368">
                  <a:extLst>
                    <a:ext uri="{9D8B030D-6E8A-4147-A177-3AD203B41FA5}">
                      <a16:colId xmlns:a16="http://schemas.microsoft.com/office/drawing/2014/main" val="323502329"/>
                    </a:ext>
                  </a:extLst>
                </a:gridCol>
                <a:gridCol w="658368">
                  <a:extLst>
                    <a:ext uri="{9D8B030D-6E8A-4147-A177-3AD203B41FA5}">
                      <a16:colId xmlns:a16="http://schemas.microsoft.com/office/drawing/2014/main" val="3433678518"/>
                    </a:ext>
                  </a:extLst>
                </a:gridCol>
                <a:gridCol w="658368">
                  <a:extLst>
                    <a:ext uri="{9D8B030D-6E8A-4147-A177-3AD203B41FA5}">
                      <a16:colId xmlns:a16="http://schemas.microsoft.com/office/drawing/2014/main" val="2639385990"/>
                    </a:ext>
                  </a:extLst>
                </a:gridCol>
                <a:gridCol w="658368">
                  <a:extLst>
                    <a:ext uri="{9D8B030D-6E8A-4147-A177-3AD203B41FA5}">
                      <a16:colId xmlns:a16="http://schemas.microsoft.com/office/drawing/2014/main" val="3315546467"/>
                    </a:ext>
                  </a:extLst>
                </a:gridCol>
                <a:gridCol w="658368">
                  <a:extLst>
                    <a:ext uri="{9D8B030D-6E8A-4147-A177-3AD203B41FA5}">
                      <a16:colId xmlns:a16="http://schemas.microsoft.com/office/drawing/2014/main" val="1246394144"/>
                    </a:ext>
                  </a:extLst>
                </a:gridCol>
                <a:gridCol w="658368">
                  <a:extLst>
                    <a:ext uri="{9D8B030D-6E8A-4147-A177-3AD203B41FA5}">
                      <a16:colId xmlns:a16="http://schemas.microsoft.com/office/drawing/2014/main" val="2364366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678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- 2019-03-24 15:00:51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https://scontent.xx.fbcdn.net/v/t51.12442-15/54277719_413975582697732_6281971734396150428_n.jpg?_nc_cat=111&amp;_nc_ht=scontent.xx&amp;oh=8034afc5c70aa0ac9fe1303fa00669a9&amp;oe=5D1632C2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8499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17:17:20 </a:t>
                      </a:r>
                      <a:r>
                        <a:rPr kumimoji="0" lang="en-US" sz="1000" b="0" i="0" u="none" strike="noStrike" kern="1200" cap="none" spc="0" normalizeH="0" baseline="0" noProof="0">
                          <a:ln>
                            <a:noFill/>
                          </a:ln>
                          <a:solidFill>
                            <a:prstClr val="black"/>
                          </a:solidFill>
                          <a:effectLst/>
                          <a:uLnTx/>
                          <a:uFillTx/>
                          <a:latin typeface="+mn-lt"/>
                          <a:ea typeface="+mn-ea"/>
                          <a:cs typeface="+mn-cs"/>
                        </a:rPr>
                        <a:t>
 Drop by @smmegamall from Mar. 21-28 and discover beauty around the world!  Dont forget to tag us and use the hashtag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https://scontent.xx.fbcdn.net/v/t51.12442-15/55842835_1223456441135139_4300592677453242176_n.jpg?_nc_cat=105&amp;_nc_ht=scontent.xx&amp;oh=4ab79de14aa84e680755ea28a1e5378b&amp;oe=5D4BDDE1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152311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17:13:35 </a:t>
                      </a:r>
                      <a:r>
                        <a:rPr kumimoji="0" lang="en-US" sz="1000" b="0" i="0" u="none" strike="noStrike" kern="1200" cap="none" spc="0" normalizeH="0" baseline="0" noProof="0">
                          <a:ln>
                            <a:noFill/>
                          </a:ln>
                          <a:solidFill>
                            <a:prstClr val="black"/>
                          </a:solidFill>
                          <a:effectLst/>
                          <a:uLnTx/>
                          <a:uFillTx/>
                          <a:latin typeface="+mn-lt"/>
                          <a:ea typeface="+mn-ea"/>
                          <a:cs typeface="+mn-cs"/>
                        </a:rPr>
                        <a:t>
 @shiseidoph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https://scontent.xx.fbcdn.net/v/t51.12442-15/51942546_802624980093323_5771388416294496246_n.jpg?_nc_cat=107&amp;_nc_ht=scontent.xx&amp;oh=e75d18c1b8d32651927bd544a6ef539e&amp;oe=5D1B336B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318072468"/>
                  </a:ext>
                </a:extLst>
              </a:tr>
            </a:tbl>
          </a:graphicData>
        </a:graphic>
      </p:graphicFrame>
      <p:sp>
        <p:nvSpPr>
          <p:cNvPr id="4" name="Text Placeholder 3">
            <a:extLst>
              <a:ext uri="{FF2B5EF4-FFF2-40B4-BE49-F238E27FC236}">
                <a16:creationId xmlns:a16="http://schemas.microsoft.com/office/drawing/2014/main" id="{AAD54FAB-1E04-4857-9548-2EFC48100547}"/>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34909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1B703-A2CB-4997-96A0-6533E43EEA0E}"/>
              </a:ext>
            </a:extLst>
          </p:cNvPr>
          <p:cNvSpPr>
            <a:spLocks noGrp="1"/>
          </p:cNvSpPr>
          <p:nvPr>
            <p:ph type="title"/>
          </p:nvPr>
        </p:nvSpPr>
        <p:spPr/>
        <p:txBody>
          <a:bodyPr/>
          <a:lstStyle/>
          <a:p>
            <a:r>
              <a:rPr lang="en-US"/>
              <a:t>Instagram [ IG ] Stories Table  | Shopmag - 7 of 9</a:t>
            </a:r>
          </a:p>
        </p:txBody>
      </p:sp>
      <p:graphicFrame>
        <p:nvGraphicFramePr>
          <p:cNvPr id="5" name="Table Placeholder 4">
            <a:extLst>
              <a:ext uri="{FF2B5EF4-FFF2-40B4-BE49-F238E27FC236}">
                <a16:creationId xmlns:a16="http://schemas.microsoft.com/office/drawing/2014/main" id="{C9DAE0F9-561E-4598-8A69-5C8792D3F074}"/>
              </a:ext>
            </a:extLst>
          </p:cNvPr>
          <p:cNvGraphicFramePr>
            <a:graphicFrameLocks noGrp="1"/>
          </p:cNvGraphicFramePr>
          <p:nvPr>
            <p:ph type="tbl" sz="quarter" idx="13"/>
            <p:extLst>
              <p:ext uri="{D42A27DB-BD31-4B8C-83A1-F6EECF244321}">
                <p14:modId xmlns:p14="http://schemas.microsoft.com/office/powerpoint/2010/main" val="400884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47914936"/>
                    </a:ext>
                  </a:extLst>
                </a:gridCol>
                <a:gridCol w="1645920">
                  <a:extLst>
                    <a:ext uri="{9D8B030D-6E8A-4147-A177-3AD203B41FA5}">
                      <a16:colId xmlns:a16="http://schemas.microsoft.com/office/drawing/2014/main" val="3837731942"/>
                    </a:ext>
                  </a:extLst>
                </a:gridCol>
                <a:gridCol w="658368">
                  <a:extLst>
                    <a:ext uri="{9D8B030D-6E8A-4147-A177-3AD203B41FA5}">
                      <a16:colId xmlns:a16="http://schemas.microsoft.com/office/drawing/2014/main" val="3534620945"/>
                    </a:ext>
                  </a:extLst>
                </a:gridCol>
                <a:gridCol w="658368">
                  <a:extLst>
                    <a:ext uri="{9D8B030D-6E8A-4147-A177-3AD203B41FA5}">
                      <a16:colId xmlns:a16="http://schemas.microsoft.com/office/drawing/2014/main" val="2296929550"/>
                    </a:ext>
                  </a:extLst>
                </a:gridCol>
                <a:gridCol w="658368">
                  <a:extLst>
                    <a:ext uri="{9D8B030D-6E8A-4147-A177-3AD203B41FA5}">
                      <a16:colId xmlns:a16="http://schemas.microsoft.com/office/drawing/2014/main" val="1882272057"/>
                    </a:ext>
                  </a:extLst>
                </a:gridCol>
                <a:gridCol w="658368">
                  <a:extLst>
                    <a:ext uri="{9D8B030D-6E8A-4147-A177-3AD203B41FA5}">
                      <a16:colId xmlns:a16="http://schemas.microsoft.com/office/drawing/2014/main" val="1282745158"/>
                    </a:ext>
                  </a:extLst>
                </a:gridCol>
                <a:gridCol w="658368">
                  <a:extLst>
                    <a:ext uri="{9D8B030D-6E8A-4147-A177-3AD203B41FA5}">
                      <a16:colId xmlns:a16="http://schemas.microsoft.com/office/drawing/2014/main" val="2860266423"/>
                    </a:ext>
                  </a:extLst>
                </a:gridCol>
                <a:gridCol w="658368">
                  <a:extLst>
                    <a:ext uri="{9D8B030D-6E8A-4147-A177-3AD203B41FA5}">
                      <a16:colId xmlns:a16="http://schemas.microsoft.com/office/drawing/2014/main" val="1472276624"/>
                    </a:ext>
                  </a:extLst>
                </a:gridCol>
                <a:gridCol w="658368">
                  <a:extLst>
                    <a:ext uri="{9D8B030D-6E8A-4147-A177-3AD203B41FA5}">
                      <a16:colId xmlns:a16="http://schemas.microsoft.com/office/drawing/2014/main" val="190725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7260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17:10:18 </a:t>
                      </a:r>
                      <a:r>
                        <a:rPr kumimoji="0" lang="en-US" sz="1000" b="0" i="0" u="none" strike="noStrike" kern="1200" cap="none" spc="0" normalizeH="0" baseline="0" noProof="0">
                          <a:ln>
                            <a:noFill/>
                          </a:ln>
                          <a:solidFill>
                            <a:prstClr val="black"/>
                          </a:solidFill>
                          <a:effectLst/>
                          <a:uLnTx/>
                          <a:uFillTx/>
                          <a:latin typeface="+mn-lt"/>
                          <a:ea typeface="+mn-ea"/>
                          <a:cs typeface="+mn-cs"/>
                        </a:rPr>
                        <a:t>
 @benefitph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https://scontent.xx.fbcdn.net/v/t51.12442-15/54277341_396932981038867_3109731238073010674_n.jpg?_nc_cat=105&amp;_nc_ht=scontent.xx&amp;oh=bbb0e3c40a2c9687a2ebd01ddcdde09c&amp;oe=5D17D541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4718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17:08:34 </a:t>
                      </a:r>
                      <a:r>
                        <a:rPr kumimoji="0" lang="en-US" sz="1000" b="0" i="0" u="none" strike="noStrike" kern="1200" cap="none" spc="0" normalizeH="0" baseline="0" noProof="0">
                          <a:ln>
                            <a:noFill/>
                          </a:ln>
                          <a:solidFill>
                            <a:prstClr val="black"/>
                          </a:solidFill>
                          <a:effectLst/>
                          <a:uLnTx/>
                          <a:uFillTx/>
                          <a:latin typeface="+mn-lt"/>
                          <a:ea typeface="+mn-ea"/>
                          <a:cs typeface="+mn-cs"/>
                        </a:rPr>
                        <a:t>
 Beauty Around The World Exclusive!!! @thefaceshopph  #ExperienceTheWorldAtSM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https://scontent.xx.fbcdn.net/v/t51.12442-15/54446696_263465471256815_4958425557128891298_n.jpg?_nc_cat=102&amp;_nc_ht=scontent.xx&amp;oh=678159634e0e3c37eb7eccc32fff55fc&amp;oe=5D1242C4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1029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17:04:30 </a:t>
                      </a:r>
                      <a:r>
                        <a:rPr kumimoji="0" lang="en-US" sz="1000" b="0" i="0" u="none" strike="noStrike" kern="1200" cap="none" spc="0" normalizeH="0" baseline="0" noProof="0">
                          <a:ln>
                            <a:noFill/>
                          </a:ln>
                          <a:solidFill>
                            <a:prstClr val="black"/>
                          </a:solidFill>
                          <a:effectLst/>
                          <a:uLnTx/>
                          <a:uFillTx/>
                          <a:latin typeface="+mn-lt"/>
                          <a:ea typeface="+mn-ea"/>
                          <a:cs typeface="+mn-cs"/>
                        </a:rPr>
                        <a:t>
 Get your 3-day sample of @makeupforeverphilippines foundation when you drop by their booth here at Beauty Around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https://scontent.xx.fbcdn.net/v/t51.12442-15/53874884_300629383960393_779365785108390306_n.jpg?_nc_cat=105&amp;_nc_ht=scontent.xx&amp;oh=235a70bda084b65ae0a5811fdb8fd0fe&amp;oe=5D0CA6EF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5240717"/>
                  </a:ext>
                </a:extLst>
              </a:tr>
            </a:tbl>
          </a:graphicData>
        </a:graphic>
      </p:graphicFrame>
      <p:sp>
        <p:nvSpPr>
          <p:cNvPr id="4" name="Text Placeholder 3">
            <a:extLst>
              <a:ext uri="{FF2B5EF4-FFF2-40B4-BE49-F238E27FC236}">
                <a16:creationId xmlns:a16="http://schemas.microsoft.com/office/drawing/2014/main" id="{5A499AE8-770C-4780-9AD1-DE3B1DD0EEEE}"/>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973177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0CF4-D997-4305-A3CA-C6FAFD5725BE}"/>
              </a:ext>
            </a:extLst>
          </p:cNvPr>
          <p:cNvSpPr>
            <a:spLocks noGrp="1"/>
          </p:cNvSpPr>
          <p:nvPr>
            <p:ph type="title"/>
          </p:nvPr>
        </p:nvSpPr>
        <p:spPr/>
        <p:txBody>
          <a:bodyPr/>
          <a:lstStyle/>
          <a:p>
            <a:r>
              <a:rPr lang="en-US"/>
              <a:t>Instagram [ IG ] Stories Table  | Shopmag - 8 of 9</a:t>
            </a:r>
          </a:p>
        </p:txBody>
      </p:sp>
      <p:graphicFrame>
        <p:nvGraphicFramePr>
          <p:cNvPr id="5" name="Table Placeholder 4">
            <a:extLst>
              <a:ext uri="{FF2B5EF4-FFF2-40B4-BE49-F238E27FC236}">
                <a16:creationId xmlns:a16="http://schemas.microsoft.com/office/drawing/2014/main" id="{EB3C51A0-2039-4F16-A26F-E11D1F16467A}"/>
              </a:ext>
            </a:extLst>
          </p:cNvPr>
          <p:cNvGraphicFramePr>
            <a:graphicFrameLocks noGrp="1"/>
          </p:cNvGraphicFramePr>
          <p:nvPr>
            <p:ph type="tbl" sz="quarter" idx="13"/>
            <p:extLst>
              <p:ext uri="{D42A27DB-BD31-4B8C-83A1-F6EECF244321}">
                <p14:modId xmlns:p14="http://schemas.microsoft.com/office/powerpoint/2010/main" val="1623107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65732707"/>
                    </a:ext>
                  </a:extLst>
                </a:gridCol>
                <a:gridCol w="1645920">
                  <a:extLst>
                    <a:ext uri="{9D8B030D-6E8A-4147-A177-3AD203B41FA5}">
                      <a16:colId xmlns:a16="http://schemas.microsoft.com/office/drawing/2014/main" val="2015744956"/>
                    </a:ext>
                  </a:extLst>
                </a:gridCol>
                <a:gridCol w="658368">
                  <a:extLst>
                    <a:ext uri="{9D8B030D-6E8A-4147-A177-3AD203B41FA5}">
                      <a16:colId xmlns:a16="http://schemas.microsoft.com/office/drawing/2014/main" val="1530539487"/>
                    </a:ext>
                  </a:extLst>
                </a:gridCol>
                <a:gridCol w="658368">
                  <a:extLst>
                    <a:ext uri="{9D8B030D-6E8A-4147-A177-3AD203B41FA5}">
                      <a16:colId xmlns:a16="http://schemas.microsoft.com/office/drawing/2014/main" val="3384999910"/>
                    </a:ext>
                  </a:extLst>
                </a:gridCol>
                <a:gridCol w="658368">
                  <a:extLst>
                    <a:ext uri="{9D8B030D-6E8A-4147-A177-3AD203B41FA5}">
                      <a16:colId xmlns:a16="http://schemas.microsoft.com/office/drawing/2014/main" val="3665359582"/>
                    </a:ext>
                  </a:extLst>
                </a:gridCol>
                <a:gridCol w="658368">
                  <a:extLst>
                    <a:ext uri="{9D8B030D-6E8A-4147-A177-3AD203B41FA5}">
                      <a16:colId xmlns:a16="http://schemas.microsoft.com/office/drawing/2014/main" val="705972973"/>
                    </a:ext>
                  </a:extLst>
                </a:gridCol>
                <a:gridCol w="658368">
                  <a:extLst>
                    <a:ext uri="{9D8B030D-6E8A-4147-A177-3AD203B41FA5}">
                      <a16:colId xmlns:a16="http://schemas.microsoft.com/office/drawing/2014/main" val="3603239907"/>
                    </a:ext>
                  </a:extLst>
                </a:gridCol>
                <a:gridCol w="658368">
                  <a:extLst>
                    <a:ext uri="{9D8B030D-6E8A-4147-A177-3AD203B41FA5}">
                      <a16:colId xmlns:a16="http://schemas.microsoft.com/office/drawing/2014/main" val="500669852"/>
                    </a:ext>
                  </a:extLst>
                </a:gridCol>
                <a:gridCol w="658368">
                  <a:extLst>
                    <a:ext uri="{9D8B030D-6E8A-4147-A177-3AD203B41FA5}">
                      <a16:colId xmlns:a16="http://schemas.microsoft.com/office/drawing/2014/main" val="201147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7511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17:00:46 </a:t>
                      </a:r>
                      <a:r>
                        <a:rPr kumimoji="0" lang="en-US" sz="1000" b="0" i="0" u="none" strike="noStrike" kern="1200" cap="none" spc="0" normalizeH="0" baseline="0" noProof="0">
                          <a:ln>
                            <a:noFill/>
                          </a:ln>
                          <a:solidFill>
                            <a:prstClr val="black"/>
                          </a:solidFill>
                          <a:effectLst/>
                          <a:uLnTx/>
                          <a:uFillTx/>
                          <a:latin typeface="+mn-lt"/>
                          <a:ea typeface="+mn-ea"/>
                          <a:cs typeface="+mn-cs"/>
                        </a:rPr>
                        <a:t>
 @inglotph 
Try out Inglot Soft Matte Lip Satin Lipsticks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https://scontent.xx.fbcdn.net/v/t51.12442-15/53548191_791629907870064_4082043558495259600_n.jpg?_nc_cat=109&amp;_nc_ht=scontent.xx&amp;oh=9d8b55b28b43b10c3961398b42a9530b&amp;oe=5D07A45B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30602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smshopmag - 2019-03-22 16:57:18 </a:t>
                      </a:r>
                      <a:r>
                        <a:rPr kumimoji="0" lang="en-US" sz="1000" b="0" i="0" u="none" strike="noStrike" kern="1200" cap="none" spc="0" normalizeH="0" baseline="0" noProof="0">
                          <a:ln>
                            <a:noFill/>
                          </a:ln>
                          <a:solidFill>
                            <a:prstClr val="black"/>
                          </a:solidFill>
                          <a:effectLst/>
                          <a:uLnTx/>
                          <a:uFillTx/>
                          <a:latin typeface="+mn-lt"/>
                          <a:ea typeface="+mn-ea"/>
                          <a:cs typeface="+mn-cs"/>
                        </a:rPr>
                        <a:t>
 Fun fact: once we hit 25yo, we lose 1% of collagen every year. So take your collagen smoothie @belobeauty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https://scontent.xx.fbcdn.net/v/t51.12442-15/53014205_2208089516074457_3638026014174321832_n.jpg?_nc_cat=107&amp;_nc_ht=scontent.xx&amp;oh=9ec8fcfcca5ec80a4e487d19e4a51337&amp;oe=5D09E57E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5535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- 2019-03-22 15:33:53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https://scontent.xx.fbcdn.net/v/t51.12442-15/53907364_2224767064251891_586441148997281531_n.jpg?_nc_cat=102&amp;_nc_ht=scontent.xx&amp;oh=a6dbfe246f58437bdf6b48e0eb3621ad&amp;oe=5D093E01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47518914"/>
                  </a:ext>
                </a:extLst>
              </a:tr>
            </a:tbl>
          </a:graphicData>
        </a:graphic>
      </p:graphicFrame>
      <p:sp>
        <p:nvSpPr>
          <p:cNvPr id="4" name="Text Placeholder 3">
            <a:extLst>
              <a:ext uri="{FF2B5EF4-FFF2-40B4-BE49-F238E27FC236}">
                <a16:creationId xmlns:a16="http://schemas.microsoft.com/office/drawing/2014/main" id="{501D1E93-BB41-4F05-A97D-D38C9C960F7F}"/>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181533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F1BC6-BA23-4E4F-A170-DC731C5D08B3}"/>
              </a:ext>
            </a:extLst>
          </p:cNvPr>
          <p:cNvSpPr>
            <a:spLocks noGrp="1"/>
          </p:cNvSpPr>
          <p:nvPr>
            <p:ph type="title"/>
          </p:nvPr>
        </p:nvSpPr>
        <p:spPr/>
        <p:txBody>
          <a:bodyPr/>
          <a:lstStyle/>
          <a:p>
            <a:r>
              <a:rPr lang="en-US"/>
              <a:t>Instagram [ IG ] Stories Table  | Shopmag - 9 of 9</a:t>
            </a:r>
          </a:p>
        </p:txBody>
      </p:sp>
      <p:graphicFrame>
        <p:nvGraphicFramePr>
          <p:cNvPr id="5" name="Table Placeholder 4">
            <a:extLst>
              <a:ext uri="{FF2B5EF4-FFF2-40B4-BE49-F238E27FC236}">
                <a16:creationId xmlns:a16="http://schemas.microsoft.com/office/drawing/2014/main" id="{B81992B7-A889-4A9F-B5DC-BBC5EF130AAA}"/>
              </a:ext>
            </a:extLst>
          </p:cNvPr>
          <p:cNvGraphicFramePr>
            <a:graphicFrameLocks noGrp="1"/>
          </p:cNvGraphicFramePr>
          <p:nvPr>
            <p:ph type="tbl" sz="quarter" idx="13"/>
            <p:extLst>
              <p:ext uri="{D42A27DB-BD31-4B8C-83A1-F6EECF244321}">
                <p14:modId xmlns:p14="http://schemas.microsoft.com/office/powerpoint/2010/main" val="249227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07070337"/>
                    </a:ext>
                  </a:extLst>
                </a:gridCol>
                <a:gridCol w="1645920">
                  <a:extLst>
                    <a:ext uri="{9D8B030D-6E8A-4147-A177-3AD203B41FA5}">
                      <a16:colId xmlns:a16="http://schemas.microsoft.com/office/drawing/2014/main" val="4218411065"/>
                    </a:ext>
                  </a:extLst>
                </a:gridCol>
                <a:gridCol w="658368">
                  <a:extLst>
                    <a:ext uri="{9D8B030D-6E8A-4147-A177-3AD203B41FA5}">
                      <a16:colId xmlns:a16="http://schemas.microsoft.com/office/drawing/2014/main" val="3250252469"/>
                    </a:ext>
                  </a:extLst>
                </a:gridCol>
                <a:gridCol w="658368">
                  <a:extLst>
                    <a:ext uri="{9D8B030D-6E8A-4147-A177-3AD203B41FA5}">
                      <a16:colId xmlns:a16="http://schemas.microsoft.com/office/drawing/2014/main" val="4118223430"/>
                    </a:ext>
                  </a:extLst>
                </a:gridCol>
                <a:gridCol w="658368">
                  <a:extLst>
                    <a:ext uri="{9D8B030D-6E8A-4147-A177-3AD203B41FA5}">
                      <a16:colId xmlns:a16="http://schemas.microsoft.com/office/drawing/2014/main" val="1142594854"/>
                    </a:ext>
                  </a:extLst>
                </a:gridCol>
                <a:gridCol w="658368">
                  <a:extLst>
                    <a:ext uri="{9D8B030D-6E8A-4147-A177-3AD203B41FA5}">
                      <a16:colId xmlns:a16="http://schemas.microsoft.com/office/drawing/2014/main" val="3287343787"/>
                    </a:ext>
                  </a:extLst>
                </a:gridCol>
                <a:gridCol w="658368">
                  <a:extLst>
                    <a:ext uri="{9D8B030D-6E8A-4147-A177-3AD203B41FA5}">
                      <a16:colId xmlns:a16="http://schemas.microsoft.com/office/drawing/2014/main" val="2922546262"/>
                    </a:ext>
                  </a:extLst>
                </a:gridCol>
                <a:gridCol w="658368">
                  <a:extLst>
                    <a:ext uri="{9D8B030D-6E8A-4147-A177-3AD203B41FA5}">
                      <a16:colId xmlns:a16="http://schemas.microsoft.com/office/drawing/2014/main" val="693328544"/>
                    </a:ext>
                  </a:extLst>
                </a:gridCol>
                <a:gridCol w="658368">
                  <a:extLst>
                    <a:ext uri="{9D8B030D-6E8A-4147-A177-3AD203B41FA5}">
                      <a16:colId xmlns:a16="http://schemas.microsoft.com/office/drawing/2014/main" val="379051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4871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smshopmag - 2019-03-21 10:01:16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https://scontent.xx.fbcdn.net/v/t51.12442-15/54511337_2235660569979372_4467393546035580781_n.jpg?_nc_cat=108&amp;_nc_ht=scontent.xx&amp;oh=71092b9f094d12c486064ba9d412bc33&amp;oe=5D135B28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2082578"/>
                  </a:ext>
                </a:extLst>
              </a:tr>
            </a:tbl>
          </a:graphicData>
        </a:graphic>
      </p:graphicFrame>
      <p:sp>
        <p:nvSpPr>
          <p:cNvPr id="4" name="Text Placeholder 3">
            <a:extLst>
              <a:ext uri="{FF2B5EF4-FFF2-40B4-BE49-F238E27FC236}">
                <a16:creationId xmlns:a16="http://schemas.microsoft.com/office/drawing/2014/main" id="{282D4181-8B50-4AE9-BC86-7E2888C6657C}"/>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1084883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132B-3484-460E-9809-AB48FD392CEA}"/>
              </a:ext>
            </a:extLst>
          </p:cNvPr>
          <p:cNvSpPr>
            <a:spLocks noGrp="1"/>
          </p:cNvSpPr>
          <p:nvPr>
            <p:ph type="title"/>
          </p:nvPr>
        </p:nvSpPr>
        <p:spPr/>
        <p:txBody>
          <a:bodyPr/>
          <a:lstStyle/>
          <a:p>
            <a:r>
              <a:rPr lang="en-US"/>
              <a:t>Instagram Key Metrics Table | Shopmag</a:t>
            </a:r>
          </a:p>
        </p:txBody>
      </p:sp>
      <p:graphicFrame>
        <p:nvGraphicFramePr>
          <p:cNvPr id="5" name="Table Placeholder 4">
            <a:extLst>
              <a:ext uri="{FF2B5EF4-FFF2-40B4-BE49-F238E27FC236}">
                <a16:creationId xmlns:a16="http://schemas.microsoft.com/office/drawing/2014/main" id="{EA0959F0-C68F-4C5B-8C5D-1C5CED49E56F}"/>
              </a:ext>
            </a:extLst>
          </p:cNvPr>
          <p:cNvGraphicFramePr>
            <a:graphicFrameLocks noGrp="1"/>
          </p:cNvGraphicFramePr>
          <p:nvPr>
            <p:ph type="tbl" sz="quarter" idx="13"/>
            <p:extLst>
              <p:ext uri="{D42A27DB-BD31-4B8C-83A1-F6EECF244321}">
                <p14:modId xmlns:p14="http://schemas.microsoft.com/office/powerpoint/2010/main" val="3290317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6748203"/>
                    </a:ext>
                  </a:extLst>
                </a:gridCol>
                <a:gridCol w="699516">
                  <a:extLst>
                    <a:ext uri="{9D8B030D-6E8A-4147-A177-3AD203B41FA5}">
                      <a16:colId xmlns:a16="http://schemas.microsoft.com/office/drawing/2014/main" val="2589646739"/>
                    </a:ext>
                  </a:extLst>
                </a:gridCol>
                <a:gridCol w="699516">
                  <a:extLst>
                    <a:ext uri="{9D8B030D-6E8A-4147-A177-3AD203B41FA5}">
                      <a16:colId xmlns:a16="http://schemas.microsoft.com/office/drawing/2014/main" val="1225933364"/>
                    </a:ext>
                  </a:extLst>
                </a:gridCol>
                <a:gridCol w="658368">
                  <a:extLst>
                    <a:ext uri="{9D8B030D-6E8A-4147-A177-3AD203B41FA5}">
                      <a16:colId xmlns:a16="http://schemas.microsoft.com/office/drawing/2014/main" val="2700875003"/>
                    </a:ext>
                  </a:extLst>
                </a:gridCol>
                <a:gridCol w="658368">
                  <a:extLst>
                    <a:ext uri="{9D8B030D-6E8A-4147-A177-3AD203B41FA5}">
                      <a16:colId xmlns:a16="http://schemas.microsoft.com/office/drawing/2014/main" val="5097871"/>
                    </a:ext>
                  </a:extLst>
                </a:gridCol>
                <a:gridCol w="658368">
                  <a:extLst>
                    <a:ext uri="{9D8B030D-6E8A-4147-A177-3AD203B41FA5}">
                      <a16:colId xmlns:a16="http://schemas.microsoft.com/office/drawing/2014/main" val="3113925738"/>
                    </a:ext>
                  </a:extLst>
                </a:gridCol>
                <a:gridCol w="699516">
                  <a:extLst>
                    <a:ext uri="{9D8B030D-6E8A-4147-A177-3AD203B41FA5}">
                      <a16:colId xmlns:a16="http://schemas.microsoft.com/office/drawing/2014/main" val="4032152179"/>
                    </a:ext>
                  </a:extLst>
                </a:gridCol>
                <a:gridCol w="699516">
                  <a:extLst>
                    <a:ext uri="{9D8B030D-6E8A-4147-A177-3AD203B41FA5}">
                      <a16:colId xmlns:a16="http://schemas.microsoft.com/office/drawing/2014/main" val="2963783336"/>
                    </a:ext>
                  </a:extLst>
                </a:gridCol>
                <a:gridCol w="699516">
                  <a:extLst>
                    <a:ext uri="{9D8B030D-6E8A-4147-A177-3AD203B41FA5}">
                      <a16:colId xmlns:a16="http://schemas.microsoft.com/office/drawing/2014/main" val="3856068627"/>
                    </a:ext>
                  </a:extLst>
                </a:gridCol>
                <a:gridCol w="658368">
                  <a:extLst>
                    <a:ext uri="{9D8B030D-6E8A-4147-A177-3AD203B41FA5}">
                      <a16:colId xmlns:a16="http://schemas.microsoft.com/office/drawing/2014/main" val="34576483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37197706"/>
                  </a:ext>
                </a:extLst>
              </a:tr>
              <a:tr h="370840">
                <a:tc>
                  <a:txBody>
                    <a:bodyPr/>
                    <a:lstStyle/>
                    <a:p>
                      <a:r>
                        <a:rPr lang="en-US" sz="1000"/>
                        <a:t>smshopmag</a:t>
                      </a:r>
                    </a:p>
                  </a:txBody>
                  <a:tcPr/>
                </a:tc>
                <a:tc>
                  <a:txBody>
                    <a:bodyPr/>
                    <a:lstStyle/>
                    <a:p>
                      <a:r>
                        <a:rPr lang="en-US" sz="1000"/>
                        <a:t>39509</a:t>
                      </a:r>
                    </a:p>
                  </a:txBody>
                  <a:tcPr/>
                </a:tc>
                <a:tc>
                  <a:txBody>
                    <a:bodyPr/>
                    <a:lstStyle/>
                    <a:p>
                      <a:r>
                        <a:rPr lang="en-US" sz="1000"/>
                        <a:t>323</a:t>
                      </a:r>
                    </a:p>
                  </a:txBody>
                  <a:tcPr/>
                </a:tc>
                <a:tc>
                  <a:txBody>
                    <a:bodyPr/>
                    <a:lstStyle/>
                    <a:p>
                      <a:r>
                        <a:rPr lang="en-US" sz="1000"/>
                        <a:t>19</a:t>
                      </a:r>
                    </a:p>
                  </a:txBody>
                  <a:tcPr/>
                </a:tc>
                <a:tc>
                  <a:txBody>
                    <a:bodyPr/>
                    <a:lstStyle/>
                    <a:p>
                      <a:r>
                        <a:rPr lang="en-US" sz="1000"/>
                        <a:t>6</a:t>
                      </a:r>
                    </a:p>
                  </a:txBody>
                  <a:tcPr/>
                </a:tc>
                <a:tc>
                  <a:txBody>
                    <a:bodyPr/>
                    <a:lstStyle/>
                    <a:p>
                      <a:r>
                        <a:rPr lang="en-US" sz="1000"/>
                        <a:t>16</a:t>
                      </a:r>
                    </a:p>
                  </a:txBody>
                  <a:tcPr/>
                </a:tc>
                <a:tc>
                  <a:txBody>
                    <a:bodyPr/>
                    <a:lstStyle/>
                    <a:p>
                      <a:r>
                        <a:rPr lang="en-US" sz="1000"/>
                        <a:t>41</a:t>
                      </a:r>
                    </a:p>
                  </a:txBody>
                  <a:tcPr/>
                </a:tc>
                <a:tc>
                  <a:txBody>
                    <a:bodyPr/>
                    <a:lstStyle/>
                    <a:p>
                      <a:r>
                        <a:rPr lang="en-US" sz="1000"/>
                        <a:t>4331</a:t>
                      </a:r>
                    </a:p>
                  </a:txBody>
                  <a:tcPr/>
                </a:tc>
                <a:tc>
                  <a:txBody>
                    <a:bodyPr/>
                    <a:lstStyle/>
                    <a:p>
                      <a:r>
                        <a:rPr lang="en-US" sz="1000"/>
                        <a:t>1151</a:t>
                      </a:r>
                    </a:p>
                  </a:txBody>
                  <a:tcPr/>
                </a:tc>
                <a:tc>
                  <a:txBody>
                    <a:bodyPr/>
                    <a:lstStyle/>
                    <a:p>
                      <a:r>
                        <a:rPr lang="en-US" sz="1000"/>
                        <a:t>0.3398 %</a:t>
                      </a:r>
                    </a:p>
                  </a:txBody>
                  <a:tcPr/>
                </a:tc>
                <a:extLst>
                  <a:ext uri="{0D108BD9-81ED-4DB2-BD59-A6C34878D82A}">
                    <a16:rowId xmlns:a16="http://schemas.microsoft.com/office/drawing/2014/main" val="3943002968"/>
                  </a:ext>
                </a:extLst>
              </a:tr>
            </a:tbl>
          </a:graphicData>
        </a:graphic>
      </p:graphicFrame>
      <p:sp>
        <p:nvSpPr>
          <p:cNvPr id="4" name="Text Placeholder 3">
            <a:extLst>
              <a:ext uri="{FF2B5EF4-FFF2-40B4-BE49-F238E27FC236}">
                <a16:creationId xmlns:a16="http://schemas.microsoft.com/office/drawing/2014/main" id="{31DE194F-C4C8-472D-A169-5F4B23FD052D}"/>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902078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FC8E-F379-4E75-9E54-5A3897DECCC3}"/>
              </a:ext>
            </a:extLst>
          </p:cNvPr>
          <p:cNvSpPr>
            <a:spLocks noGrp="1"/>
          </p:cNvSpPr>
          <p:nvPr>
            <p:ph type="title"/>
          </p:nvPr>
        </p:nvSpPr>
        <p:spPr/>
        <p:txBody>
          <a:bodyPr/>
          <a:lstStyle/>
          <a:p>
            <a:r>
              <a:rPr lang="en-US"/>
              <a:t>Key Metrics Table (Own) | Shopmag</a:t>
            </a:r>
          </a:p>
        </p:txBody>
      </p:sp>
      <p:graphicFrame>
        <p:nvGraphicFramePr>
          <p:cNvPr id="5" name="Table Placeholder 4">
            <a:extLst>
              <a:ext uri="{FF2B5EF4-FFF2-40B4-BE49-F238E27FC236}">
                <a16:creationId xmlns:a16="http://schemas.microsoft.com/office/drawing/2014/main" id="{74A6784A-CA1E-4CBD-B040-F6381DFC85D6}"/>
              </a:ext>
            </a:extLst>
          </p:cNvPr>
          <p:cNvGraphicFramePr>
            <a:graphicFrameLocks noGrp="1"/>
          </p:cNvGraphicFramePr>
          <p:nvPr>
            <p:ph type="tbl" sz="quarter" idx="13"/>
            <p:extLst>
              <p:ext uri="{D42A27DB-BD31-4B8C-83A1-F6EECF244321}">
                <p14:modId xmlns:p14="http://schemas.microsoft.com/office/powerpoint/2010/main" val="101892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363195560"/>
                    </a:ext>
                  </a:extLst>
                </a:gridCol>
                <a:gridCol w="576072">
                  <a:extLst>
                    <a:ext uri="{9D8B030D-6E8A-4147-A177-3AD203B41FA5}">
                      <a16:colId xmlns:a16="http://schemas.microsoft.com/office/drawing/2014/main" val="312071784"/>
                    </a:ext>
                  </a:extLst>
                </a:gridCol>
                <a:gridCol w="576072">
                  <a:extLst>
                    <a:ext uri="{9D8B030D-6E8A-4147-A177-3AD203B41FA5}">
                      <a16:colId xmlns:a16="http://schemas.microsoft.com/office/drawing/2014/main" val="1160712864"/>
                    </a:ext>
                  </a:extLst>
                </a:gridCol>
                <a:gridCol w="576072">
                  <a:extLst>
                    <a:ext uri="{9D8B030D-6E8A-4147-A177-3AD203B41FA5}">
                      <a16:colId xmlns:a16="http://schemas.microsoft.com/office/drawing/2014/main" val="812643489"/>
                    </a:ext>
                  </a:extLst>
                </a:gridCol>
                <a:gridCol w="576072">
                  <a:extLst>
                    <a:ext uri="{9D8B030D-6E8A-4147-A177-3AD203B41FA5}">
                      <a16:colId xmlns:a16="http://schemas.microsoft.com/office/drawing/2014/main" val="2062882749"/>
                    </a:ext>
                  </a:extLst>
                </a:gridCol>
                <a:gridCol w="576072">
                  <a:extLst>
                    <a:ext uri="{9D8B030D-6E8A-4147-A177-3AD203B41FA5}">
                      <a16:colId xmlns:a16="http://schemas.microsoft.com/office/drawing/2014/main" val="1890996820"/>
                    </a:ext>
                  </a:extLst>
                </a:gridCol>
                <a:gridCol w="576072">
                  <a:extLst>
                    <a:ext uri="{9D8B030D-6E8A-4147-A177-3AD203B41FA5}">
                      <a16:colId xmlns:a16="http://schemas.microsoft.com/office/drawing/2014/main" val="4070538635"/>
                    </a:ext>
                  </a:extLst>
                </a:gridCol>
                <a:gridCol w="576072">
                  <a:extLst>
                    <a:ext uri="{9D8B030D-6E8A-4147-A177-3AD203B41FA5}">
                      <a16:colId xmlns:a16="http://schemas.microsoft.com/office/drawing/2014/main" val="61329131"/>
                    </a:ext>
                  </a:extLst>
                </a:gridCol>
                <a:gridCol w="576072">
                  <a:extLst>
                    <a:ext uri="{9D8B030D-6E8A-4147-A177-3AD203B41FA5}">
                      <a16:colId xmlns:a16="http://schemas.microsoft.com/office/drawing/2014/main" val="1598828975"/>
                    </a:ext>
                  </a:extLst>
                </a:gridCol>
                <a:gridCol w="576072">
                  <a:extLst>
                    <a:ext uri="{9D8B030D-6E8A-4147-A177-3AD203B41FA5}">
                      <a16:colId xmlns:a16="http://schemas.microsoft.com/office/drawing/2014/main" val="836663924"/>
                    </a:ext>
                  </a:extLst>
                </a:gridCol>
                <a:gridCol w="576072">
                  <a:extLst>
                    <a:ext uri="{9D8B030D-6E8A-4147-A177-3AD203B41FA5}">
                      <a16:colId xmlns:a16="http://schemas.microsoft.com/office/drawing/2014/main" val="895796036"/>
                    </a:ext>
                  </a:extLst>
                </a:gridCol>
                <a:gridCol w="576072">
                  <a:extLst>
                    <a:ext uri="{9D8B030D-6E8A-4147-A177-3AD203B41FA5}">
                      <a16:colId xmlns:a16="http://schemas.microsoft.com/office/drawing/2014/main" val="311816390"/>
                    </a:ext>
                  </a:extLst>
                </a:gridCol>
                <a:gridCol w="576072">
                  <a:extLst>
                    <a:ext uri="{9D8B030D-6E8A-4147-A177-3AD203B41FA5}">
                      <a16:colId xmlns:a16="http://schemas.microsoft.com/office/drawing/2014/main" val="3071102498"/>
                    </a:ext>
                  </a:extLst>
                </a:gridCol>
                <a:gridCol w="576072">
                  <a:extLst>
                    <a:ext uri="{9D8B030D-6E8A-4147-A177-3AD203B41FA5}">
                      <a16:colId xmlns:a16="http://schemas.microsoft.com/office/drawing/2014/main" val="415935324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333612254"/>
                  </a:ext>
                </a:extLst>
              </a:tr>
              <a:tr h="370840">
                <a:tc>
                  <a:txBody>
                    <a:bodyPr/>
                    <a:lstStyle/>
                    <a:p>
                      <a:r>
                        <a:rPr lang="en-US" sz="1000"/>
                        <a:t>smshopmag</a:t>
                      </a:r>
                    </a:p>
                  </a:txBody>
                  <a:tcPr/>
                </a:tc>
                <a:tc>
                  <a:txBody>
                    <a:bodyPr/>
                    <a:lstStyle/>
                    <a:p>
                      <a:r>
                        <a:rPr lang="en-US" sz="1000"/>
                        <a:t>42</a:t>
                      </a:r>
                    </a:p>
                  </a:txBody>
                  <a:tcPr/>
                </a:tc>
                <a:tc>
                  <a:txBody>
                    <a:bodyPr/>
                    <a:lstStyle/>
                    <a:p>
                      <a:r>
                        <a:rPr lang="en-US" sz="1000"/>
                        <a:t>65</a:t>
                      </a:r>
                    </a:p>
                  </a:txBody>
                  <a:tcPr/>
                </a:tc>
                <a:tc>
                  <a:txBody>
                    <a:bodyPr/>
                    <a:lstStyle/>
                    <a:p>
                      <a:r>
                        <a:rPr lang="en-US" sz="1000"/>
                        <a:t>4436</a:t>
                      </a:r>
                    </a:p>
                  </a:txBody>
                  <a:tcPr/>
                </a:tc>
                <a:tc>
                  <a:txBody>
                    <a:bodyPr/>
                    <a:lstStyle/>
                    <a:p>
                      <a:r>
                        <a:rPr lang="en-US" sz="1000"/>
                        <a:t>1218</a:t>
                      </a:r>
                    </a:p>
                  </a:txBody>
                  <a:tcPr/>
                </a:tc>
                <a:tc>
                  <a:txBody>
                    <a:bodyPr/>
                    <a:lstStyle/>
                    <a:p>
                      <a:r>
                        <a:rPr lang="en-US" sz="1000"/>
                        <a:t>91032</a:t>
                      </a:r>
                    </a:p>
                  </a:txBody>
                  <a:tcPr/>
                </a:tc>
                <a:tc>
                  <a:txBody>
                    <a:bodyPr/>
                    <a:lstStyle/>
                    <a:p>
                      <a:r>
                        <a:rPr lang="en-US" sz="1000"/>
                        <a:t>14235</a:t>
                      </a:r>
                    </a:p>
                  </a:txBody>
                  <a:tcPr/>
                </a:tc>
                <a:tc>
                  <a:txBody>
                    <a:bodyPr/>
                    <a:lstStyle/>
                    <a:p>
                      <a:r>
                        <a:rPr lang="en-US" sz="1000"/>
                        <a:t>5752</a:t>
                      </a:r>
                    </a:p>
                  </a:txBody>
                  <a:tcPr/>
                </a:tc>
                <a:tc>
                  <a:txBody>
                    <a:bodyPr/>
                    <a:lstStyle/>
                    <a:p>
                      <a:r>
                        <a:rPr lang="en-US" sz="1000"/>
                        <a:t>1572.4285714286</a:t>
                      </a:r>
                    </a:p>
                  </a:txBody>
                  <a:tcPr/>
                </a:tc>
                <a:tc>
                  <a:txBody>
                    <a:bodyPr/>
                    <a:lstStyle/>
                    <a:p>
                      <a:r>
                        <a:rPr lang="en-US" sz="1000"/>
                        <a:t>194.33846153846</a:t>
                      </a:r>
                    </a:p>
                  </a:txBody>
                  <a:tcPr/>
                </a:tc>
                <a:tc>
                  <a:txBody>
                    <a:bodyPr/>
                    <a:lstStyle/>
                    <a:p>
                      <a:r>
                        <a:rPr lang="en-US" sz="1000"/>
                        <a:t>98</a:t>
                      </a:r>
                    </a:p>
                  </a:txBody>
                  <a:tcPr/>
                </a:tc>
                <a:tc>
                  <a:txBody>
                    <a:bodyPr/>
                    <a:lstStyle/>
                    <a:p>
                      <a:r>
                        <a:rPr lang="en-US" sz="1000"/>
                        <a:t>20</a:t>
                      </a:r>
                    </a:p>
                  </a:txBody>
                  <a:tcPr/>
                </a:tc>
                <a:tc>
                  <a:txBody>
                    <a:bodyPr/>
                    <a:lstStyle/>
                    <a:p>
                      <a:r>
                        <a:rPr lang="en-US" sz="1000"/>
                        <a:t>6</a:t>
                      </a:r>
                    </a:p>
                  </a:txBody>
                  <a:tcPr/>
                </a:tc>
                <a:tc>
                  <a:txBody>
                    <a:bodyPr/>
                    <a:lstStyle/>
                    <a:p>
                      <a:r>
                        <a:rPr lang="en-US" sz="1000"/>
                        <a:t>16</a:t>
                      </a:r>
                    </a:p>
                  </a:txBody>
                  <a:tcPr/>
                </a:tc>
                <a:extLst>
                  <a:ext uri="{0D108BD9-81ED-4DB2-BD59-A6C34878D82A}">
                    <a16:rowId xmlns:a16="http://schemas.microsoft.com/office/drawing/2014/main" val="196810190"/>
                  </a:ext>
                </a:extLst>
              </a:tr>
            </a:tbl>
          </a:graphicData>
        </a:graphic>
      </p:graphicFrame>
      <p:sp>
        <p:nvSpPr>
          <p:cNvPr id="4" name="Text Placeholder 3">
            <a:extLst>
              <a:ext uri="{FF2B5EF4-FFF2-40B4-BE49-F238E27FC236}">
                <a16:creationId xmlns:a16="http://schemas.microsoft.com/office/drawing/2014/main" id="{94C991F6-A463-4206-AE0F-48ACE7DB4314}"/>
              </a:ext>
            </a:extLst>
          </p:cNvPr>
          <p:cNvSpPr>
            <a:spLocks noGrp="1"/>
          </p:cNvSpPr>
          <p:nvPr>
            <p:ph type="body" sz="quarter" idx="14"/>
          </p:nvPr>
        </p:nvSpPr>
        <p:spPr/>
        <p:txBody>
          <a:bodyPr/>
          <a:lstStyle/>
          <a:p>
            <a:r>
              <a:rPr lang="en-US"/>
              <a:t>03/01/2019 - 04/01/2019</a:t>
            </a:r>
          </a:p>
        </p:txBody>
      </p:sp>
    </p:spTree>
    <p:extLst>
      <p:ext uri="{BB962C8B-B14F-4D97-AF65-F5344CB8AC3E}">
        <p14:creationId xmlns:p14="http://schemas.microsoft.com/office/powerpoint/2010/main" val="2270076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2978</Words>
  <Application>Microsoft Office PowerPoint</Application>
  <PresentationFormat>On-screen Show (4:3)</PresentationFormat>
  <Paragraphs>951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Instagram</vt:lpstr>
      <vt:lpstr>Instagram Followers Total | Shopmag</vt:lpstr>
      <vt:lpstr>Instagram [ IG ] Page Insights | Shopmag</vt:lpstr>
      <vt:lpstr>Instagram Interaction Rate | Shopmag</vt:lpstr>
      <vt:lpstr>Posts Table (Own) | Shopmag - 1 of 15</vt:lpstr>
      <vt:lpstr>Posts Table (Own) | Shopmag - 2 of 15</vt:lpstr>
      <vt:lpstr>Posts Table (Own) | Shopmag - 3 of 15</vt:lpstr>
      <vt:lpstr>Posts Table (Own) | Shopmag - 4 of 15</vt:lpstr>
      <vt:lpstr>Posts Table (Own) | Shopmag - 5 of 15</vt:lpstr>
      <vt:lpstr>Posts Table (Own) | Shopmag - 6 of 15</vt:lpstr>
      <vt:lpstr>Posts Table (Own) | Shopmag - 7 of 15</vt:lpstr>
      <vt:lpstr>Posts Table (Own) | Shopmag - 8 of 15</vt:lpstr>
      <vt:lpstr>Posts Table (Own) | Shopmag - 9 of 15</vt:lpstr>
      <vt:lpstr>Posts Table (Own) | Shopmag - 10 of 15</vt:lpstr>
      <vt:lpstr>Posts Table (Own) | Shopmag - 11 of 15</vt:lpstr>
      <vt:lpstr>Posts Table (Own) | Shopmag - 12 of 15</vt:lpstr>
      <vt:lpstr>Posts Table (Own) | Shopmag - 13 of 15</vt:lpstr>
      <vt:lpstr>Posts Table (Own) | Shopmag - 14 of 15</vt:lpstr>
      <vt:lpstr>Posts Table (Own) | Shopmag - 15 of 15</vt:lpstr>
      <vt:lpstr>Instagram [ IG ] Posts Table | Shopmag - 1 of 8</vt:lpstr>
      <vt:lpstr>Instagram [ IG ] Posts Table | Shopmag - 2 of 8</vt:lpstr>
      <vt:lpstr>Instagram [ IG ] Posts Table | Shopmag - 3 of 8</vt:lpstr>
      <vt:lpstr>Instagram [ IG ] Posts Table | Shopmag - 4 of 8</vt:lpstr>
      <vt:lpstr>Instagram [ IG ] Posts Table | Shopmag - 5 of 8</vt:lpstr>
      <vt:lpstr>Instagram [ IG ] Posts Table | Shopmag - 6 of 8</vt:lpstr>
      <vt:lpstr>Instagram [ IG ] Posts Table | Shopmag - 7 of 8</vt:lpstr>
      <vt:lpstr>Instagram [ IG ] Posts Table | Shopmag - 8 of 8</vt:lpstr>
      <vt:lpstr>Instagram [ IG ] Stories Table  | Shopmag - 1 of 9</vt:lpstr>
      <vt:lpstr>Instagram [ IG ] Stories Table  | Shopmag - 2 of 9</vt:lpstr>
      <vt:lpstr>Instagram [ IG ] Stories Table  | Shopmag - 3 of 9</vt:lpstr>
      <vt:lpstr>Instagram [ IG ] Stories Table  | Shopmag - 4 of 9</vt:lpstr>
      <vt:lpstr>Instagram [ IG ] Stories Table  | Shopmag - 5 of 9</vt:lpstr>
      <vt:lpstr>Instagram [ IG ] Stories Table  | Shopmag - 6 of 9</vt:lpstr>
      <vt:lpstr>Instagram [ IG ] Stories Table  | Shopmag - 7 of 9</vt:lpstr>
      <vt:lpstr>Instagram [ IG ] Stories Table  | Shopmag - 8 of 9</vt:lpstr>
      <vt:lpstr>Instagram [ IG ] Stories Table  | Shopmag - 9 of 9</vt:lpstr>
      <vt:lpstr>Instagram Key Metrics Table | Shopmag</vt:lpstr>
      <vt:lpstr>Key Metrics Table (Own) | Shopmag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dc:title>
  <dc:creator>Frederik Peiniger</dc:creator>
  <cp:lastModifiedBy>Frederik Peiniger</cp:lastModifiedBy>
  <cp:revision>1</cp:revision>
  <dcterms:created xsi:type="dcterms:W3CDTF">2019-04-01T04:01:31Z</dcterms:created>
  <dcterms:modified xsi:type="dcterms:W3CDTF">2019-04-01T04:04:47Z</dcterms:modified>
</cp:coreProperties>
</file>