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Lst>
  <p:sldSz cx="9144000" cy="6858000" type="screen4x3"/>
  <p:notesSz cx="6858000" cy="9144000"/>
  <p:embeddedFontLst>
    <p:embeddedFont>
      <p:font typeface="Calibri" panose="020F0502020204030204" pitchFamily="34" charset="0"/>
      <p:regular r:id="rId54"/>
      <p:bold r:id="rId55"/>
      <p:italic r:id="rId56"/>
      <p:boldItalic r:id="rId5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2.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ogx_beauty_es</c:v>
                </c:pt>
              </c:strCache>
            </c:strRef>
          </c:tx>
          <c:spPr>
            <a:ln w="28575" cap="rnd">
              <a:solidFill>
                <a:schemeClr val="accent1"/>
              </a:solidFill>
              <a:round/>
            </a:ln>
            <a:effectLst/>
          </c:spPr>
          <c:marker>
            <c:symbol val="none"/>
          </c:marker>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Sheet1!$B$2:$B$31</c:f>
              <c:numCache>
                <c:formatCode>General</c:formatCode>
                <c:ptCount val="30"/>
                <c:pt idx="0">
                  <c:v>5992</c:v>
                </c:pt>
                <c:pt idx="1">
                  <c:v>5987</c:v>
                </c:pt>
                <c:pt idx="2">
                  <c:v>5981</c:v>
                </c:pt>
                <c:pt idx="3">
                  <c:v>5997</c:v>
                </c:pt>
                <c:pt idx="4">
                  <c:v>5993</c:v>
                </c:pt>
                <c:pt idx="5">
                  <c:v>5989</c:v>
                </c:pt>
                <c:pt idx="6">
                  <c:v>5990</c:v>
                </c:pt>
                <c:pt idx="7">
                  <c:v>5986</c:v>
                </c:pt>
                <c:pt idx="8">
                  <c:v>5991</c:v>
                </c:pt>
                <c:pt idx="9">
                  <c:v>5992</c:v>
                </c:pt>
                <c:pt idx="10">
                  <c:v>5998</c:v>
                </c:pt>
                <c:pt idx="11">
                  <c:v>6002</c:v>
                </c:pt>
                <c:pt idx="12">
                  <c:v>5997</c:v>
                </c:pt>
                <c:pt idx="13">
                  <c:v>5995</c:v>
                </c:pt>
                <c:pt idx="14">
                  <c:v>5995</c:v>
                </c:pt>
                <c:pt idx="15">
                  <c:v>5993</c:v>
                </c:pt>
                <c:pt idx="16">
                  <c:v>5992</c:v>
                </c:pt>
                <c:pt idx="17">
                  <c:v>5996</c:v>
                </c:pt>
                <c:pt idx="18">
                  <c:v>6000</c:v>
                </c:pt>
                <c:pt idx="19">
                  <c:v>6000</c:v>
                </c:pt>
                <c:pt idx="20">
                  <c:v>5998</c:v>
                </c:pt>
                <c:pt idx="21">
                  <c:v>5998</c:v>
                </c:pt>
                <c:pt idx="22">
                  <c:v>5998</c:v>
                </c:pt>
                <c:pt idx="23">
                  <c:v>5997</c:v>
                </c:pt>
                <c:pt idx="24">
                  <c:v>5998</c:v>
                </c:pt>
                <c:pt idx="25">
                  <c:v>5997</c:v>
                </c:pt>
                <c:pt idx="26">
                  <c:v>5996</c:v>
                </c:pt>
                <c:pt idx="27">
                  <c:v>5997</c:v>
                </c:pt>
                <c:pt idx="28">
                  <c:v>5994</c:v>
                </c:pt>
                <c:pt idx="29">
                  <c:v>5987</c:v>
                </c:pt>
              </c:numCache>
            </c:numRef>
          </c:val>
          <c:smooth val="0"/>
          <c:extLst>
            <c:ext xmlns:c16="http://schemas.microsoft.com/office/drawing/2014/chart" uri="{C3380CC4-5D6E-409C-BE32-E72D297353CC}">
              <c16:uniqueId val="{00000000-4D3D-42E9-B516-2F80572925D6}"/>
            </c:ext>
          </c:extLst>
        </c:ser>
        <c:ser>
          <c:idx val="1"/>
          <c:order val="1"/>
          <c:tx>
            <c:strRef>
              <c:f>Sheet1!$C$1</c:f>
              <c:strCache>
                <c:ptCount val="1"/>
                <c:pt idx="0">
                  <c:v>ogx_beauty_pt</c:v>
                </c:pt>
              </c:strCache>
            </c:strRef>
          </c:tx>
          <c:spPr>
            <a:ln w="28575" cap="rnd">
              <a:solidFill>
                <a:schemeClr val="accent2"/>
              </a:solidFill>
              <a:round/>
            </a:ln>
            <a:effectLst/>
          </c:spPr>
          <c:marker>
            <c:symbol val="none"/>
          </c:marker>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Sheet1!$C$2:$C$31</c:f>
              <c:numCache>
                <c:formatCode>General</c:formatCode>
                <c:ptCount val="30"/>
                <c:pt idx="0">
                  <c:v>3278</c:v>
                </c:pt>
                <c:pt idx="1">
                  <c:v>3276</c:v>
                </c:pt>
                <c:pt idx="2">
                  <c:v>3278</c:v>
                </c:pt>
                <c:pt idx="3">
                  <c:v>3280</c:v>
                </c:pt>
                <c:pt idx="4">
                  <c:v>3274</c:v>
                </c:pt>
                <c:pt idx="5">
                  <c:v>3271</c:v>
                </c:pt>
                <c:pt idx="6">
                  <c:v>3270</c:v>
                </c:pt>
                <c:pt idx="7">
                  <c:v>3270</c:v>
                </c:pt>
                <c:pt idx="8">
                  <c:v>3272</c:v>
                </c:pt>
                <c:pt idx="9">
                  <c:v>3271</c:v>
                </c:pt>
                <c:pt idx="10">
                  <c:v>3271</c:v>
                </c:pt>
                <c:pt idx="11">
                  <c:v>3269</c:v>
                </c:pt>
                <c:pt idx="12">
                  <c:v>3269</c:v>
                </c:pt>
                <c:pt idx="13">
                  <c:v>3267</c:v>
                </c:pt>
                <c:pt idx="14">
                  <c:v>3265</c:v>
                </c:pt>
                <c:pt idx="15">
                  <c:v>3265</c:v>
                </c:pt>
                <c:pt idx="16">
                  <c:v>3264</c:v>
                </c:pt>
                <c:pt idx="17">
                  <c:v>3261</c:v>
                </c:pt>
                <c:pt idx="18">
                  <c:v>3261</c:v>
                </c:pt>
                <c:pt idx="19">
                  <c:v>3261</c:v>
                </c:pt>
                <c:pt idx="20">
                  <c:v>3253</c:v>
                </c:pt>
                <c:pt idx="21">
                  <c:v>3251</c:v>
                </c:pt>
                <c:pt idx="22">
                  <c:v>3251</c:v>
                </c:pt>
                <c:pt idx="23">
                  <c:v>3248</c:v>
                </c:pt>
                <c:pt idx="24">
                  <c:v>3244</c:v>
                </c:pt>
                <c:pt idx="25">
                  <c:v>3240</c:v>
                </c:pt>
                <c:pt idx="26">
                  <c:v>3243</c:v>
                </c:pt>
                <c:pt idx="27">
                  <c:v>3242</c:v>
                </c:pt>
                <c:pt idx="28">
                  <c:v>3243</c:v>
                </c:pt>
                <c:pt idx="29">
                  <c:v>3239</c:v>
                </c:pt>
              </c:numCache>
            </c:numRef>
          </c:val>
          <c:smooth val="0"/>
          <c:extLst>
            <c:ext xmlns:c16="http://schemas.microsoft.com/office/drawing/2014/chart" uri="{C3380CC4-5D6E-409C-BE32-E72D297353CC}">
              <c16:uniqueId val="{00000001-4D3D-42E9-B516-2F80572925D6}"/>
            </c:ext>
          </c:extLst>
        </c:ser>
        <c:ser>
          <c:idx val="2"/>
          <c:order val="2"/>
          <c:tx>
            <c:strRef>
              <c:f>Sheet1!$D$1</c:f>
              <c:strCache>
                <c:ptCount val="1"/>
                <c:pt idx="0">
                  <c:v>ogx_beauty_it</c:v>
                </c:pt>
              </c:strCache>
            </c:strRef>
          </c:tx>
          <c:spPr>
            <a:ln w="28575" cap="rnd">
              <a:solidFill>
                <a:schemeClr val="accent3"/>
              </a:solidFill>
              <a:round/>
            </a:ln>
            <a:effectLst/>
          </c:spPr>
          <c:marker>
            <c:symbol val="none"/>
          </c:marker>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Sheet1!$D$2:$D$31</c:f>
              <c:numCache>
                <c:formatCode>General</c:formatCode>
                <c:ptCount val="30"/>
                <c:pt idx="0">
                  <c:v>3225</c:v>
                </c:pt>
                <c:pt idx="1">
                  <c:v>3226</c:v>
                </c:pt>
                <c:pt idx="2">
                  <c:v>3225</c:v>
                </c:pt>
                <c:pt idx="3">
                  <c:v>3224</c:v>
                </c:pt>
                <c:pt idx="4">
                  <c:v>3227</c:v>
                </c:pt>
                <c:pt idx="5">
                  <c:v>3227</c:v>
                </c:pt>
                <c:pt idx="6">
                  <c:v>3226</c:v>
                </c:pt>
                <c:pt idx="7">
                  <c:v>3226</c:v>
                </c:pt>
                <c:pt idx="8">
                  <c:v>3227</c:v>
                </c:pt>
                <c:pt idx="9">
                  <c:v>3227</c:v>
                </c:pt>
                <c:pt idx="10">
                  <c:v>3228</c:v>
                </c:pt>
                <c:pt idx="11">
                  <c:v>3227</c:v>
                </c:pt>
                <c:pt idx="12">
                  <c:v>3230</c:v>
                </c:pt>
                <c:pt idx="13">
                  <c:v>3230</c:v>
                </c:pt>
                <c:pt idx="14">
                  <c:v>3235</c:v>
                </c:pt>
                <c:pt idx="15">
                  <c:v>3234</c:v>
                </c:pt>
                <c:pt idx="16">
                  <c:v>3234</c:v>
                </c:pt>
                <c:pt idx="17">
                  <c:v>3234</c:v>
                </c:pt>
                <c:pt idx="18">
                  <c:v>3231</c:v>
                </c:pt>
                <c:pt idx="19">
                  <c:v>3231</c:v>
                </c:pt>
                <c:pt idx="20">
                  <c:v>3233</c:v>
                </c:pt>
                <c:pt idx="21">
                  <c:v>3233</c:v>
                </c:pt>
                <c:pt idx="22">
                  <c:v>3238</c:v>
                </c:pt>
                <c:pt idx="23">
                  <c:v>3241</c:v>
                </c:pt>
                <c:pt idx="24">
                  <c:v>3243</c:v>
                </c:pt>
                <c:pt idx="25">
                  <c:v>3244</c:v>
                </c:pt>
                <c:pt idx="26">
                  <c:v>3242</c:v>
                </c:pt>
                <c:pt idx="27">
                  <c:v>3242</c:v>
                </c:pt>
                <c:pt idx="28">
                  <c:v>3243</c:v>
                </c:pt>
                <c:pt idx="29">
                  <c:v>3240</c:v>
                </c:pt>
              </c:numCache>
            </c:numRef>
          </c:val>
          <c:smooth val="0"/>
          <c:extLst>
            <c:ext xmlns:c16="http://schemas.microsoft.com/office/drawing/2014/chart" uri="{C3380CC4-5D6E-409C-BE32-E72D297353CC}">
              <c16:uniqueId val="{00000002-4D3D-42E9-B516-2F80572925D6}"/>
            </c:ext>
          </c:extLst>
        </c:ser>
        <c:ser>
          <c:idx val="3"/>
          <c:order val="3"/>
          <c:tx>
            <c:strRef>
              <c:f>Sheet1!$E$1</c:f>
              <c:strCache>
                <c:ptCount val="1"/>
                <c:pt idx="0">
                  <c:v>ogx_beauty_gr</c:v>
                </c:pt>
              </c:strCache>
            </c:strRef>
          </c:tx>
          <c:spPr>
            <a:ln w="28575" cap="rnd">
              <a:solidFill>
                <a:schemeClr val="accent4"/>
              </a:solidFill>
              <a:round/>
            </a:ln>
            <a:effectLst/>
          </c:spPr>
          <c:marker>
            <c:symbol val="none"/>
          </c:marker>
          <c:cat>
            <c:numRef>
              <c:f>Sheet1!$A$2:$A$31</c:f>
              <c:numCache>
                <c:formatCode>m/d/yyyy</c:formatCode>
                <c:ptCount val="30"/>
                <c:pt idx="0">
                  <c:v>44136</c:v>
                </c:pt>
                <c:pt idx="1">
                  <c:v>44137</c:v>
                </c:pt>
                <c:pt idx="2">
                  <c:v>44138</c:v>
                </c:pt>
                <c:pt idx="3">
                  <c:v>44139</c:v>
                </c:pt>
                <c:pt idx="4">
                  <c:v>44140</c:v>
                </c:pt>
                <c:pt idx="5">
                  <c:v>44141</c:v>
                </c:pt>
                <c:pt idx="6">
                  <c:v>44142</c:v>
                </c:pt>
                <c:pt idx="7">
                  <c:v>44143</c:v>
                </c:pt>
                <c:pt idx="8">
                  <c:v>44144</c:v>
                </c:pt>
                <c:pt idx="9">
                  <c:v>44145</c:v>
                </c:pt>
                <c:pt idx="10">
                  <c:v>44146</c:v>
                </c:pt>
                <c:pt idx="11">
                  <c:v>44147</c:v>
                </c:pt>
                <c:pt idx="12">
                  <c:v>44148</c:v>
                </c:pt>
                <c:pt idx="13">
                  <c:v>44149</c:v>
                </c:pt>
                <c:pt idx="14">
                  <c:v>44150</c:v>
                </c:pt>
                <c:pt idx="15">
                  <c:v>44151</c:v>
                </c:pt>
                <c:pt idx="16">
                  <c:v>44152</c:v>
                </c:pt>
                <c:pt idx="17">
                  <c:v>44153</c:v>
                </c:pt>
                <c:pt idx="18">
                  <c:v>44154</c:v>
                </c:pt>
                <c:pt idx="19">
                  <c:v>44155</c:v>
                </c:pt>
                <c:pt idx="20">
                  <c:v>44156</c:v>
                </c:pt>
                <c:pt idx="21">
                  <c:v>44157</c:v>
                </c:pt>
                <c:pt idx="22">
                  <c:v>44158</c:v>
                </c:pt>
                <c:pt idx="23">
                  <c:v>44159</c:v>
                </c:pt>
                <c:pt idx="24">
                  <c:v>44160</c:v>
                </c:pt>
                <c:pt idx="25">
                  <c:v>44161</c:v>
                </c:pt>
                <c:pt idx="26">
                  <c:v>44162</c:v>
                </c:pt>
                <c:pt idx="27">
                  <c:v>44163</c:v>
                </c:pt>
                <c:pt idx="28">
                  <c:v>44164</c:v>
                </c:pt>
                <c:pt idx="29">
                  <c:v>44165</c:v>
                </c:pt>
              </c:numCache>
            </c:numRef>
          </c:cat>
          <c:val>
            <c:numRef>
              <c:f>Sheet1!$E$2:$E$31</c:f>
              <c:numCache>
                <c:formatCode>General</c:formatCode>
                <c:ptCount val="30"/>
                <c:pt idx="0">
                  <c:v>1797</c:v>
                </c:pt>
                <c:pt idx="1">
                  <c:v>1798</c:v>
                </c:pt>
                <c:pt idx="2">
                  <c:v>1799</c:v>
                </c:pt>
                <c:pt idx="3">
                  <c:v>1802</c:v>
                </c:pt>
                <c:pt idx="4">
                  <c:v>1802</c:v>
                </c:pt>
                <c:pt idx="5">
                  <c:v>1803</c:v>
                </c:pt>
                <c:pt idx="6">
                  <c:v>1801</c:v>
                </c:pt>
                <c:pt idx="7">
                  <c:v>1804</c:v>
                </c:pt>
                <c:pt idx="8">
                  <c:v>1806</c:v>
                </c:pt>
                <c:pt idx="9">
                  <c:v>1808</c:v>
                </c:pt>
                <c:pt idx="10">
                  <c:v>1808</c:v>
                </c:pt>
                <c:pt idx="11">
                  <c:v>1809</c:v>
                </c:pt>
                <c:pt idx="12">
                  <c:v>1814</c:v>
                </c:pt>
                <c:pt idx="13">
                  <c:v>1816</c:v>
                </c:pt>
                <c:pt idx="14">
                  <c:v>1816</c:v>
                </c:pt>
                <c:pt idx="15">
                  <c:v>1815</c:v>
                </c:pt>
                <c:pt idx="16">
                  <c:v>1816</c:v>
                </c:pt>
                <c:pt idx="17">
                  <c:v>1816</c:v>
                </c:pt>
                <c:pt idx="18">
                  <c:v>1816</c:v>
                </c:pt>
                <c:pt idx="19">
                  <c:v>1816</c:v>
                </c:pt>
                <c:pt idx="20">
                  <c:v>1817</c:v>
                </c:pt>
                <c:pt idx="21">
                  <c:v>1818</c:v>
                </c:pt>
                <c:pt idx="22">
                  <c:v>1818</c:v>
                </c:pt>
                <c:pt idx="23">
                  <c:v>1815</c:v>
                </c:pt>
                <c:pt idx="24">
                  <c:v>1812</c:v>
                </c:pt>
                <c:pt idx="25">
                  <c:v>1813</c:v>
                </c:pt>
                <c:pt idx="26">
                  <c:v>1813</c:v>
                </c:pt>
                <c:pt idx="27">
                  <c:v>1813</c:v>
                </c:pt>
                <c:pt idx="28">
                  <c:v>1813</c:v>
                </c:pt>
                <c:pt idx="29">
                  <c:v>1809</c:v>
                </c:pt>
              </c:numCache>
            </c:numRef>
          </c:val>
          <c:smooth val="0"/>
          <c:extLst>
            <c:ext xmlns:c16="http://schemas.microsoft.com/office/drawing/2014/chart" uri="{C3380CC4-5D6E-409C-BE32-E72D297353CC}">
              <c16:uniqueId val="{00000003-4D3D-42E9-B516-2F80572925D6}"/>
            </c:ext>
          </c:extLst>
        </c:ser>
        <c:dLbls>
          <c:showLegendKey val="0"/>
          <c:showVal val="0"/>
          <c:showCatName val="0"/>
          <c:showSerName val="0"/>
          <c:showPercent val="0"/>
          <c:showBubbleSize val="0"/>
        </c:dLbls>
        <c:smooth val="0"/>
        <c:axId val="399065504"/>
        <c:axId val="399065832"/>
      </c:lineChart>
      <c:dateAx>
        <c:axId val="399065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065832"/>
        <c:crosses val="autoZero"/>
        <c:auto val="1"/>
        <c:lblOffset val="100"/>
        <c:baseTimeUnit val="days"/>
      </c:dateAx>
      <c:valAx>
        <c:axId val="399065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065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D1206-6E15-43C4-8535-75E1E66D01F0}"/>
              </a:ext>
            </a:extLst>
          </p:cNvPr>
          <p:cNvSpPr>
            <a:spLocks noGrp="1"/>
          </p:cNvSpPr>
          <p:nvPr>
            <p:ph type="ctrTitle"/>
          </p:nvPr>
        </p:nvSpPr>
        <p:spPr/>
        <p:txBody>
          <a:bodyPr/>
          <a:lstStyle/>
          <a:p>
            <a:r>
              <a:rPr lang="en-US"/>
              <a:t>datstudio</a:t>
            </a:r>
          </a:p>
        </p:txBody>
      </p:sp>
      <p:sp>
        <p:nvSpPr>
          <p:cNvPr id="3" name="Subtitle 2">
            <a:extLst>
              <a:ext uri="{FF2B5EF4-FFF2-40B4-BE49-F238E27FC236}">
                <a16:creationId xmlns:a16="http://schemas.microsoft.com/office/drawing/2014/main" id="{BA3F8BE9-EFA1-49CE-8E2F-4AB84D2AE806}"/>
              </a:ext>
            </a:extLst>
          </p:cNvPr>
          <p:cNvSpPr>
            <a:spLocks noGrp="1"/>
          </p:cNvSpPr>
          <p:nvPr>
            <p:ph type="subTitle" idx="1"/>
          </p:nvPr>
        </p:nvSpPr>
        <p:spPr/>
        <p:txBody>
          <a:bodyPr/>
          <a:lstStyle/>
          <a:p>
            <a:r>
              <a:rPr lang="en-US"/>
              <a:t>JWT Delvico S.L.</a:t>
            </a:r>
          </a:p>
        </p:txBody>
      </p:sp>
    </p:spTree>
    <p:extLst>
      <p:ext uri="{BB962C8B-B14F-4D97-AF65-F5344CB8AC3E}">
        <p14:creationId xmlns:p14="http://schemas.microsoft.com/office/powerpoint/2010/main" val="4273362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A9A59-E003-4A1F-85A1-59298790549B}"/>
              </a:ext>
            </a:extLst>
          </p:cNvPr>
          <p:cNvSpPr>
            <a:spLocks noGrp="1"/>
          </p:cNvSpPr>
          <p:nvPr>
            <p:ph type="title"/>
          </p:nvPr>
        </p:nvSpPr>
        <p:spPr/>
        <p:txBody>
          <a:bodyPr/>
          <a:lstStyle/>
          <a:p>
            <a:r>
              <a:rPr lang="en-US"/>
              <a:t>Instagram Stories Table  | OGX - 1 of 4</a:t>
            </a:r>
          </a:p>
        </p:txBody>
      </p:sp>
      <p:graphicFrame>
        <p:nvGraphicFramePr>
          <p:cNvPr id="5" name="Table Placeholder 4">
            <a:extLst>
              <a:ext uri="{FF2B5EF4-FFF2-40B4-BE49-F238E27FC236}">
                <a16:creationId xmlns:a16="http://schemas.microsoft.com/office/drawing/2014/main" id="{56F57A09-6FFB-47C4-9753-F20ACFFC801C}"/>
              </a:ext>
            </a:extLst>
          </p:cNvPr>
          <p:cNvGraphicFramePr>
            <a:graphicFrameLocks noGrp="1"/>
          </p:cNvGraphicFramePr>
          <p:nvPr>
            <p:ph type="tbl" sz="quarter" idx="13"/>
            <p:extLst>
              <p:ext uri="{D42A27DB-BD31-4B8C-83A1-F6EECF244321}">
                <p14:modId xmlns:p14="http://schemas.microsoft.com/office/powerpoint/2010/main" val="593392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48668623"/>
                    </a:ext>
                  </a:extLst>
                </a:gridCol>
                <a:gridCol w="1316736">
                  <a:extLst>
                    <a:ext uri="{9D8B030D-6E8A-4147-A177-3AD203B41FA5}">
                      <a16:colId xmlns:a16="http://schemas.microsoft.com/office/drawing/2014/main" val="4149239838"/>
                    </a:ext>
                  </a:extLst>
                </a:gridCol>
                <a:gridCol w="658368">
                  <a:extLst>
                    <a:ext uri="{9D8B030D-6E8A-4147-A177-3AD203B41FA5}">
                      <a16:colId xmlns:a16="http://schemas.microsoft.com/office/drawing/2014/main" val="3288265512"/>
                    </a:ext>
                  </a:extLst>
                </a:gridCol>
                <a:gridCol w="658368">
                  <a:extLst>
                    <a:ext uri="{9D8B030D-6E8A-4147-A177-3AD203B41FA5}">
                      <a16:colId xmlns:a16="http://schemas.microsoft.com/office/drawing/2014/main" val="2053618521"/>
                    </a:ext>
                  </a:extLst>
                </a:gridCol>
                <a:gridCol w="658368">
                  <a:extLst>
                    <a:ext uri="{9D8B030D-6E8A-4147-A177-3AD203B41FA5}">
                      <a16:colId xmlns:a16="http://schemas.microsoft.com/office/drawing/2014/main" val="872020831"/>
                    </a:ext>
                  </a:extLst>
                </a:gridCol>
                <a:gridCol w="658368">
                  <a:extLst>
                    <a:ext uri="{9D8B030D-6E8A-4147-A177-3AD203B41FA5}">
                      <a16:colId xmlns:a16="http://schemas.microsoft.com/office/drawing/2014/main" val="1873202046"/>
                    </a:ext>
                  </a:extLst>
                </a:gridCol>
                <a:gridCol w="658368">
                  <a:extLst>
                    <a:ext uri="{9D8B030D-6E8A-4147-A177-3AD203B41FA5}">
                      <a16:colId xmlns:a16="http://schemas.microsoft.com/office/drawing/2014/main" val="1036549345"/>
                    </a:ext>
                  </a:extLst>
                </a:gridCol>
                <a:gridCol w="658368">
                  <a:extLst>
                    <a:ext uri="{9D8B030D-6E8A-4147-A177-3AD203B41FA5}">
                      <a16:colId xmlns:a16="http://schemas.microsoft.com/office/drawing/2014/main" val="1104156417"/>
                    </a:ext>
                  </a:extLst>
                </a:gridCol>
                <a:gridCol w="658368">
                  <a:extLst>
                    <a:ext uri="{9D8B030D-6E8A-4147-A177-3AD203B41FA5}">
                      <a16:colId xmlns:a16="http://schemas.microsoft.com/office/drawing/2014/main" val="2610004354"/>
                    </a:ext>
                  </a:extLst>
                </a:gridCol>
                <a:gridCol w="658368">
                  <a:extLst>
                    <a:ext uri="{9D8B030D-6E8A-4147-A177-3AD203B41FA5}">
                      <a16:colId xmlns:a16="http://schemas.microsoft.com/office/drawing/2014/main" val="1783179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71689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ogx_beauty_it - 2020-11-30 10:50:08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129057041_876670106420146_6226208434313806603_n.jpg?_nc_cat=108&amp;ccb=2&amp;_nc_sid=8ae9d6&amp;_nc_ohc=NFACW5Fa5roAX8n4Is8&amp;_nc_ht=scontent-iad3-1.cdninstagram.com&amp;oh=72c0540d63890188b3c9a565ca1f99c1&amp;oe=5FECCB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12/01/2020 10:31:14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724179449"/>
                  </a:ext>
                </a:extLst>
              </a:tr>
            </a:tbl>
          </a:graphicData>
        </a:graphic>
      </p:graphicFrame>
      <p:sp>
        <p:nvSpPr>
          <p:cNvPr id="4" name="Text Placeholder 3">
            <a:extLst>
              <a:ext uri="{FF2B5EF4-FFF2-40B4-BE49-F238E27FC236}">
                <a16:creationId xmlns:a16="http://schemas.microsoft.com/office/drawing/2014/main" id="{EE317B8F-F01E-4216-8141-8036CD8BFE3F}"/>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454062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1DC5E-724D-4267-93A5-F134C986C5E7}"/>
              </a:ext>
            </a:extLst>
          </p:cNvPr>
          <p:cNvSpPr>
            <a:spLocks noGrp="1"/>
          </p:cNvSpPr>
          <p:nvPr>
            <p:ph type="title"/>
          </p:nvPr>
        </p:nvSpPr>
        <p:spPr/>
        <p:txBody>
          <a:bodyPr/>
          <a:lstStyle/>
          <a:p>
            <a:r>
              <a:rPr lang="en-US"/>
              <a:t>Instagram Stories Table  | OGX - 2 of 4</a:t>
            </a:r>
          </a:p>
        </p:txBody>
      </p:sp>
      <p:graphicFrame>
        <p:nvGraphicFramePr>
          <p:cNvPr id="5" name="Table Placeholder 4">
            <a:extLst>
              <a:ext uri="{FF2B5EF4-FFF2-40B4-BE49-F238E27FC236}">
                <a16:creationId xmlns:a16="http://schemas.microsoft.com/office/drawing/2014/main" id="{560BD987-1F3C-4455-BEF4-93252609EFD2}"/>
              </a:ext>
            </a:extLst>
          </p:cNvPr>
          <p:cNvGraphicFramePr>
            <a:graphicFrameLocks noGrp="1"/>
          </p:cNvGraphicFramePr>
          <p:nvPr>
            <p:ph type="tbl" sz="quarter" idx="13"/>
            <p:extLst>
              <p:ext uri="{D42A27DB-BD31-4B8C-83A1-F6EECF244321}">
                <p14:modId xmlns:p14="http://schemas.microsoft.com/office/powerpoint/2010/main" val="1289897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39202456"/>
                    </a:ext>
                  </a:extLst>
                </a:gridCol>
                <a:gridCol w="1316736">
                  <a:extLst>
                    <a:ext uri="{9D8B030D-6E8A-4147-A177-3AD203B41FA5}">
                      <a16:colId xmlns:a16="http://schemas.microsoft.com/office/drawing/2014/main" val="1857719195"/>
                    </a:ext>
                  </a:extLst>
                </a:gridCol>
                <a:gridCol w="658368">
                  <a:extLst>
                    <a:ext uri="{9D8B030D-6E8A-4147-A177-3AD203B41FA5}">
                      <a16:colId xmlns:a16="http://schemas.microsoft.com/office/drawing/2014/main" val="878904157"/>
                    </a:ext>
                  </a:extLst>
                </a:gridCol>
                <a:gridCol w="658368">
                  <a:extLst>
                    <a:ext uri="{9D8B030D-6E8A-4147-A177-3AD203B41FA5}">
                      <a16:colId xmlns:a16="http://schemas.microsoft.com/office/drawing/2014/main" val="276877157"/>
                    </a:ext>
                  </a:extLst>
                </a:gridCol>
                <a:gridCol w="658368">
                  <a:extLst>
                    <a:ext uri="{9D8B030D-6E8A-4147-A177-3AD203B41FA5}">
                      <a16:colId xmlns:a16="http://schemas.microsoft.com/office/drawing/2014/main" val="910115802"/>
                    </a:ext>
                  </a:extLst>
                </a:gridCol>
                <a:gridCol w="658368">
                  <a:extLst>
                    <a:ext uri="{9D8B030D-6E8A-4147-A177-3AD203B41FA5}">
                      <a16:colId xmlns:a16="http://schemas.microsoft.com/office/drawing/2014/main" val="851270309"/>
                    </a:ext>
                  </a:extLst>
                </a:gridCol>
                <a:gridCol w="658368">
                  <a:extLst>
                    <a:ext uri="{9D8B030D-6E8A-4147-A177-3AD203B41FA5}">
                      <a16:colId xmlns:a16="http://schemas.microsoft.com/office/drawing/2014/main" val="2888225915"/>
                    </a:ext>
                  </a:extLst>
                </a:gridCol>
                <a:gridCol w="658368">
                  <a:extLst>
                    <a:ext uri="{9D8B030D-6E8A-4147-A177-3AD203B41FA5}">
                      <a16:colId xmlns:a16="http://schemas.microsoft.com/office/drawing/2014/main" val="786777524"/>
                    </a:ext>
                  </a:extLst>
                </a:gridCol>
                <a:gridCol w="658368">
                  <a:extLst>
                    <a:ext uri="{9D8B030D-6E8A-4147-A177-3AD203B41FA5}">
                      <a16:colId xmlns:a16="http://schemas.microsoft.com/office/drawing/2014/main" val="1989240735"/>
                    </a:ext>
                  </a:extLst>
                </a:gridCol>
                <a:gridCol w="658368">
                  <a:extLst>
                    <a:ext uri="{9D8B030D-6E8A-4147-A177-3AD203B41FA5}">
                      <a16:colId xmlns:a16="http://schemas.microsoft.com/office/drawing/2014/main" val="1482058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44313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ogx_beauty_es - 2020-11-30 10:49:05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128510336_234206798302673_6408536933916818633_n.jpg?_nc_cat=103&amp;ccb=2&amp;_nc_sid=8ae9d6&amp;_nc_ohc=aE3GPdBQ2bEAX8EEm3d&amp;_nc_ht=scontent-iad3-1.cdninstagram.com&amp;oh=4d557ebbd912ee90ddb0e7c04c20efd3&amp;oe=5FECB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12/01/2020 10:31:14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161003731"/>
                  </a:ext>
                </a:extLst>
              </a:tr>
            </a:tbl>
          </a:graphicData>
        </a:graphic>
      </p:graphicFrame>
      <p:sp>
        <p:nvSpPr>
          <p:cNvPr id="4" name="Text Placeholder 3">
            <a:extLst>
              <a:ext uri="{FF2B5EF4-FFF2-40B4-BE49-F238E27FC236}">
                <a16:creationId xmlns:a16="http://schemas.microsoft.com/office/drawing/2014/main" id="{235944E8-9CA8-4C07-8658-452D94E7FF26}"/>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765680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74B01-CF4E-4E65-88FA-1F7DEF195883}"/>
              </a:ext>
            </a:extLst>
          </p:cNvPr>
          <p:cNvSpPr>
            <a:spLocks noGrp="1"/>
          </p:cNvSpPr>
          <p:nvPr>
            <p:ph type="title"/>
          </p:nvPr>
        </p:nvSpPr>
        <p:spPr/>
        <p:txBody>
          <a:bodyPr/>
          <a:lstStyle/>
          <a:p>
            <a:r>
              <a:rPr lang="en-US"/>
              <a:t>Instagram Stories Table  | OGX - 3 of 4</a:t>
            </a:r>
          </a:p>
        </p:txBody>
      </p:sp>
      <p:graphicFrame>
        <p:nvGraphicFramePr>
          <p:cNvPr id="5" name="Table Placeholder 4">
            <a:extLst>
              <a:ext uri="{FF2B5EF4-FFF2-40B4-BE49-F238E27FC236}">
                <a16:creationId xmlns:a16="http://schemas.microsoft.com/office/drawing/2014/main" id="{0AB7769B-2922-4665-B624-C87847C1ACE3}"/>
              </a:ext>
            </a:extLst>
          </p:cNvPr>
          <p:cNvGraphicFramePr>
            <a:graphicFrameLocks noGrp="1"/>
          </p:cNvGraphicFramePr>
          <p:nvPr>
            <p:ph type="tbl" sz="quarter" idx="13"/>
            <p:extLst>
              <p:ext uri="{D42A27DB-BD31-4B8C-83A1-F6EECF244321}">
                <p14:modId xmlns:p14="http://schemas.microsoft.com/office/powerpoint/2010/main" val="2382317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66069750"/>
                    </a:ext>
                  </a:extLst>
                </a:gridCol>
                <a:gridCol w="1316736">
                  <a:extLst>
                    <a:ext uri="{9D8B030D-6E8A-4147-A177-3AD203B41FA5}">
                      <a16:colId xmlns:a16="http://schemas.microsoft.com/office/drawing/2014/main" val="4207420475"/>
                    </a:ext>
                  </a:extLst>
                </a:gridCol>
                <a:gridCol w="658368">
                  <a:extLst>
                    <a:ext uri="{9D8B030D-6E8A-4147-A177-3AD203B41FA5}">
                      <a16:colId xmlns:a16="http://schemas.microsoft.com/office/drawing/2014/main" val="1231676161"/>
                    </a:ext>
                  </a:extLst>
                </a:gridCol>
                <a:gridCol w="658368">
                  <a:extLst>
                    <a:ext uri="{9D8B030D-6E8A-4147-A177-3AD203B41FA5}">
                      <a16:colId xmlns:a16="http://schemas.microsoft.com/office/drawing/2014/main" val="1737506779"/>
                    </a:ext>
                  </a:extLst>
                </a:gridCol>
                <a:gridCol w="658368">
                  <a:extLst>
                    <a:ext uri="{9D8B030D-6E8A-4147-A177-3AD203B41FA5}">
                      <a16:colId xmlns:a16="http://schemas.microsoft.com/office/drawing/2014/main" val="1003350365"/>
                    </a:ext>
                  </a:extLst>
                </a:gridCol>
                <a:gridCol w="658368">
                  <a:extLst>
                    <a:ext uri="{9D8B030D-6E8A-4147-A177-3AD203B41FA5}">
                      <a16:colId xmlns:a16="http://schemas.microsoft.com/office/drawing/2014/main" val="759368934"/>
                    </a:ext>
                  </a:extLst>
                </a:gridCol>
                <a:gridCol w="658368">
                  <a:extLst>
                    <a:ext uri="{9D8B030D-6E8A-4147-A177-3AD203B41FA5}">
                      <a16:colId xmlns:a16="http://schemas.microsoft.com/office/drawing/2014/main" val="1500747699"/>
                    </a:ext>
                  </a:extLst>
                </a:gridCol>
                <a:gridCol w="658368">
                  <a:extLst>
                    <a:ext uri="{9D8B030D-6E8A-4147-A177-3AD203B41FA5}">
                      <a16:colId xmlns:a16="http://schemas.microsoft.com/office/drawing/2014/main" val="3362083198"/>
                    </a:ext>
                  </a:extLst>
                </a:gridCol>
                <a:gridCol w="658368">
                  <a:extLst>
                    <a:ext uri="{9D8B030D-6E8A-4147-A177-3AD203B41FA5}">
                      <a16:colId xmlns:a16="http://schemas.microsoft.com/office/drawing/2014/main" val="3431445048"/>
                    </a:ext>
                  </a:extLst>
                </a:gridCol>
                <a:gridCol w="658368">
                  <a:extLst>
                    <a:ext uri="{9D8B030D-6E8A-4147-A177-3AD203B41FA5}">
                      <a16:colId xmlns:a16="http://schemas.microsoft.com/office/drawing/2014/main" val="1844492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70640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ogx_beauty_it - 2020-11-27 10:50:45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127283781_376679116765873_6164063100408015532_n.jpg?_nc_cat=109&amp;ccb=2&amp;_nc_sid=8ae9d6&amp;_nc_ohc=mDzNKXjapjkAX_mzvmp&amp;_nc_ht=scontent-iad3-1.cdninstagram.com&amp;oh=4dac6357097bf3d011be102986beb4f6&amp;oe=5FE6FF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11/28/2020 10:30:59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69830792"/>
                  </a:ext>
                </a:extLst>
              </a:tr>
            </a:tbl>
          </a:graphicData>
        </a:graphic>
      </p:graphicFrame>
      <p:sp>
        <p:nvSpPr>
          <p:cNvPr id="4" name="Text Placeholder 3">
            <a:extLst>
              <a:ext uri="{FF2B5EF4-FFF2-40B4-BE49-F238E27FC236}">
                <a16:creationId xmlns:a16="http://schemas.microsoft.com/office/drawing/2014/main" id="{200137A2-A6AD-463A-A017-F5B56A1ACD95}"/>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463459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C784A-858F-4F09-883B-29F422A055B1}"/>
              </a:ext>
            </a:extLst>
          </p:cNvPr>
          <p:cNvSpPr>
            <a:spLocks noGrp="1"/>
          </p:cNvSpPr>
          <p:nvPr>
            <p:ph type="title"/>
          </p:nvPr>
        </p:nvSpPr>
        <p:spPr/>
        <p:txBody>
          <a:bodyPr/>
          <a:lstStyle/>
          <a:p>
            <a:r>
              <a:rPr lang="en-US"/>
              <a:t>Instagram Stories Table  | OGX - 4 of 4</a:t>
            </a:r>
          </a:p>
        </p:txBody>
      </p:sp>
      <p:graphicFrame>
        <p:nvGraphicFramePr>
          <p:cNvPr id="5" name="Table Placeholder 4">
            <a:extLst>
              <a:ext uri="{FF2B5EF4-FFF2-40B4-BE49-F238E27FC236}">
                <a16:creationId xmlns:a16="http://schemas.microsoft.com/office/drawing/2014/main" id="{BD9168D4-9CE3-4247-84D2-2A022A35D857}"/>
              </a:ext>
            </a:extLst>
          </p:cNvPr>
          <p:cNvGraphicFramePr>
            <a:graphicFrameLocks noGrp="1"/>
          </p:cNvGraphicFramePr>
          <p:nvPr>
            <p:ph type="tbl" sz="quarter" idx="13"/>
            <p:extLst>
              <p:ext uri="{D42A27DB-BD31-4B8C-83A1-F6EECF244321}">
                <p14:modId xmlns:p14="http://schemas.microsoft.com/office/powerpoint/2010/main" val="1190668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55855251"/>
                    </a:ext>
                  </a:extLst>
                </a:gridCol>
                <a:gridCol w="1316736">
                  <a:extLst>
                    <a:ext uri="{9D8B030D-6E8A-4147-A177-3AD203B41FA5}">
                      <a16:colId xmlns:a16="http://schemas.microsoft.com/office/drawing/2014/main" val="3705623226"/>
                    </a:ext>
                  </a:extLst>
                </a:gridCol>
                <a:gridCol w="658368">
                  <a:extLst>
                    <a:ext uri="{9D8B030D-6E8A-4147-A177-3AD203B41FA5}">
                      <a16:colId xmlns:a16="http://schemas.microsoft.com/office/drawing/2014/main" val="282829306"/>
                    </a:ext>
                  </a:extLst>
                </a:gridCol>
                <a:gridCol w="658368">
                  <a:extLst>
                    <a:ext uri="{9D8B030D-6E8A-4147-A177-3AD203B41FA5}">
                      <a16:colId xmlns:a16="http://schemas.microsoft.com/office/drawing/2014/main" val="701172162"/>
                    </a:ext>
                  </a:extLst>
                </a:gridCol>
                <a:gridCol w="658368">
                  <a:extLst>
                    <a:ext uri="{9D8B030D-6E8A-4147-A177-3AD203B41FA5}">
                      <a16:colId xmlns:a16="http://schemas.microsoft.com/office/drawing/2014/main" val="2434356624"/>
                    </a:ext>
                  </a:extLst>
                </a:gridCol>
                <a:gridCol w="658368">
                  <a:extLst>
                    <a:ext uri="{9D8B030D-6E8A-4147-A177-3AD203B41FA5}">
                      <a16:colId xmlns:a16="http://schemas.microsoft.com/office/drawing/2014/main" val="1434573199"/>
                    </a:ext>
                  </a:extLst>
                </a:gridCol>
                <a:gridCol w="658368">
                  <a:extLst>
                    <a:ext uri="{9D8B030D-6E8A-4147-A177-3AD203B41FA5}">
                      <a16:colId xmlns:a16="http://schemas.microsoft.com/office/drawing/2014/main" val="2969700862"/>
                    </a:ext>
                  </a:extLst>
                </a:gridCol>
                <a:gridCol w="658368">
                  <a:extLst>
                    <a:ext uri="{9D8B030D-6E8A-4147-A177-3AD203B41FA5}">
                      <a16:colId xmlns:a16="http://schemas.microsoft.com/office/drawing/2014/main" val="1797305865"/>
                    </a:ext>
                  </a:extLst>
                </a:gridCol>
                <a:gridCol w="658368">
                  <a:extLst>
                    <a:ext uri="{9D8B030D-6E8A-4147-A177-3AD203B41FA5}">
                      <a16:colId xmlns:a16="http://schemas.microsoft.com/office/drawing/2014/main" val="3349348093"/>
                    </a:ext>
                  </a:extLst>
                </a:gridCol>
                <a:gridCol w="658368">
                  <a:extLst>
                    <a:ext uri="{9D8B030D-6E8A-4147-A177-3AD203B41FA5}">
                      <a16:colId xmlns:a16="http://schemas.microsoft.com/office/drawing/2014/main" val="1556999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220478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ogx_beauty_es - 2020-11-27 10:49:48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127699086_936926246835725_3536239401960550744_n.jpg?_nc_cat=111&amp;ccb=2&amp;_nc_sid=8ae9d6&amp;_nc_ohc=6feWDI5QPKwAX-JfFoe&amp;_nc_ht=scontent-iad3-1.cdninstagram.com&amp;oh=291c9931cae64c545d829529b130c5f7&amp;oe=5FE88B6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11/28/2020 10:31:00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610809496"/>
                  </a:ext>
                </a:extLst>
              </a:tr>
            </a:tbl>
          </a:graphicData>
        </a:graphic>
      </p:graphicFrame>
      <p:sp>
        <p:nvSpPr>
          <p:cNvPr id="4" name="Text Placeholder 3">
            <a:extLst>
              <a:ext uri="{FF2B5EF4-FFF2-40B4-BE49-F238E27FC236}">
                <a16:creationId xmlns:a16="http://schemas.microsoft.com/office/drawing/2014/main" id="{CFCAB2F8-C881-4194-943C-46B64B3DC304}"/>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769683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89260-F12E-417C-9239-47637CC6F8C7}"/>
              </a:ext>
            </a:extLst>
          </p:cNvPr>
          <p:cNvSpPr>
            <a:spLocks noGrp="1"/>
          </p:cNvSpPr>
          <p:nvPr>
            <p:ph type="title"/>
          </p:nvPr>
        </p:nvSpPr>
        <p:spPr/>
        <p:txBody>
          <a:bodyPr/>
          <a:lstStyle/>
          <a:p>
            <a:r>
              <a:rPr lang="en-US"/>
              <a:t>Instagram Posts Table | OGX - 1 of 21</a:t>
            </a:r>
          </a:p>
        </p:txBody>
      </p:sp>
      <p:graphicFrame>
        <p:nvGraphicFramePr>
          <p:cNvPr id="5" name="Table Placeholder 4">
            <a:extLst>
              <a:ext uri="{FF2B5EF4-FFF2-40B4-BE49-F238E27FC236}">
                <a16:creationId xmlns:a16="http://schemas.microsoft.com/office/drawing/2014/main" id="{AA4B29AF-C1BF-40B5-B95D-161E5AB00D85}"/>
              </a:ext>
            </a:extLst>
          </p:cNvPr>
          <p:cNvGraphicFramePr>
            <a:graphicFrameLocks noGrp="1"/>
          </p:cNvGraphicFramePr>
          <p:nvPr>
            <p:ph type="tbl" sz="quarter" idx="13"/>
            <p:extLst>
              <p:ext uri="{D42A27DB-BD31-4B8C-83A1-F6EECF244321}">
                <p14:modId xmlns:p14="http://schemas.microsoft.com/office/powerpoint/2010/main" val="803701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10002760"/>
                    </a:ext>
                  </a:extLst>
                </a:gridCol>
                <a:gridCol w="658368">
                  <a:extLst>
                    <a:ext uri="{9D8B030D-6E8A-4147-A177-3AD203B41FA5}">
                      <a16:colId xmlns:a16="http://schemas.microsoft.com/office/drawing/2014/main" val="129438445"/>
                    </a:ext>
                  </a:extLst>
                </a:gridCol>
                <a:gridCol w="658368">
                  <a:extLst>
                    <a:ext uri="{9D8B030D-6E8A-4147-A177-3AD203B41FA5}">
                      <a16:colId xmlns:a16="http://schemas.microsoft.com/office/drawing/2014/main" val="975121973"/>
                    </a:ext>
                  </a:extLst>
                </a:gridCol>
                <a:gridCol w="658368">
                  <a:extLst>
                    <a:ext uri="{9D8B030D-6E8A-4147-A177-3AD203B41FA5}">
                      <a16:colId xmlns:a16="http://schemas.microsoft.com/office/drawing/2014/main" val="854039694"/>
                    </a:ext>
                  </a:extLst>
                </a:gridCol>
                <a:gridCol w="658368">
                  <a:extLst>
                    <a:ext uri="{9D8B030D-6E8A-4147-A177-3AD203B41FA5}">
                      <a16:colId xmlns:a16="http://schemas.microsoft.com/office/drawing/2014/main" val="3193321251"/>
                    </a:ext>
                  </a:extLst>
                </a:gridCol>
                <a:gridCol w="658368">
                  <a:extLst>
                    <a:ext uri="{9D8B030D-6E8A-4147-A177-3AD203B41FA5}">
                      <a16:colId xmlns:a16="http://schemas.microsoft.com/office/drawing/2014/main" val="1237893792"/>
                    </a:ext>
                  </a:extLst>
                </a:gridCol>
                <a:gridCol w="658368">
                  <a:extLst>
                    <a:ext uri="{9D8B030D-6E8A-4147-A177-3AD203B41FA5}">
                      <a16:colId xmlns:a16="http://schemas.microsoft.com/office/drawing/2014/main" val="4211186934"/>
                    </a:ext>
                  </a:extLst>
                </a:gridCol>
                <a:gridCol w="658368">
                  <a:extLst>
                    <a:ext uri="{9D8B030D-6E8A-4147-A177-3AD203B41FA5}">
                      <a16:colId xmlns:a16="http://schemas.microsoft.com/office/drawing/2014/main" val="2832877164"/>
                    </a:ext>
                  </a:extLst>
                </a:gridCol>
                <a:gridCol w="658368">
                  <a:extLst>
                    <a:ext uri="{9D8B030D-6E8A-4147-A177-3AD203B41FA5}">
                      <a16:colId xmlns:a16="http://schemas.microsoft.com/office/drawing/2014/main" val="2787893537"/>
                    </a:ext>
                  </a:extLst>
                </a:gridCol>
                <a:gridCol w="658368">
                  <a:extLst>
                    <a:ext uri="{9D8B030D-6E8A-4147-A177-3AD203B41FA5}">
                      <a16:colId xmlns:a16="http://schemas.microsoft.com/office/drawing/2014/main" val="4130466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223739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ogx_beauty_gr - 2020-11-30 11:05:14</a:t>
                      </a:r>
                      <a:r>
                        <a:rPr kumimoji="0" lang="el-GR" sz="1000" b="0" i="0" u="none" strike="noStrike" kern="1200" cap="none" spc="0" normalizeH="0" baseline="0" noProof="0">
                          <a:ln>
                            <a:noFill/>
                          </a:ln>
                          <a:solidFill>
                            <a:prstClr val="black"/>
                          </a:solidFill>
                          <a:effectLst/>
                          <a:uLnTx/>
                          <a:uFillTx/>
                          <a:latin typeface="+mn-lt"/>
                          <a:ea typeface="+mn-ea"/>
                          <a:cs typeface="+mn-cs"/>
                        </a:rPr>
                        <a:t>
 Έχεις δοκιμάσει τη σειρά Coconut Milk; Η απαλή φόρμουλά της θα σε βοηθήσει να ενισχύσεις τη φυσική αντοχή, την ελαστικότητα και την υγρασία των μαλλιών σου🥥 Ω, ξεχάσαμε να αναφέρουμε ότι μυρίζει εντυπωσιακά! 🤍 #ogxbeauty #hair #greathair #mondaymotivation #WHATHAIRWANTS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12:12:28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extLst>
                  <a:ext uri="{0D108BD9-81ED-4DB2-BD59-A6C34878D82A}">
                    <a16:rowId xmlns:a16="http://schemas.microsoft.com/office/drawing/2014/main" val="1242606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ogx_beauty_pt - 2020-11-30 11:02:15</a:t>
                      </a:r>
                      <a:r>
                        <a:rPr kumimoji="0" lang="en-US" sz="1000" b="0" i="0" u="none" strike="noStrike" kern="1200" cap="none" spc="0" normalizeH="0" baseline="0" noProof="0">
                          <a:ln>
                            <a:noFill/>
                          </a:ln>
                          <a:solidFill>
                            <a:prstClr val="black"/>
                          </a:solidFill>
                          <a:effectLst/>
                          <a:uLnTx/>
                          <a:uFillTx/>
                          <a:latin typeface="+mn-lt"/>
                          <a:ea typeface="+mn-ea"/>
                          <a:cs typeface="+mn-cs"/>
                        </a:rPr>
                        <a:t>
 Já experimentaste a nossa gama Leite de Coco? A sua fórmula suave ajuda a trazer de volta a força natural do teu cabelo, elasticidade e hidratação 🥥🤍 #ogxbeauty #hair #greathair #mondaymotivation #WHATHAIRWANTS #ogxbeautypt #ogxbeautyportugal #ogxportugal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12:12:28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extLst>
                  <a:ext uri="{0D108BD9-81ED-4DB2-BD59-A6C34878D82A}">
                    <a16:rowId xmlns:a16="http://schemas.microsoft.com/office/drawing/2014/main" val="162761987"/>
                  </a:ext>
                </a:extLst>
              </a:tr>
            </a:tbl>
          </a:graphicData>
        </a:graphic>
      </p:graphicFrame>
      <p:sp>
        <p:nvSpPr>
          <p:cNvPr id="4" name="Text Placeholder 3">
            <a:extLst>
              <a:ext uri="{FF2B5EF4-FFF2-40B4-BE49-F238E27FC236}">
                <a16:creationId xmlns:a16="http://schemas.microsoft.com/office/drawing/2014/main" id="{1ADDFD58-C068-4E0D-9EB4-68059F60A777}"/>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4127015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A55F7-51FB-4624-8674-9FEC65394371}"/>
              </a:ext>
            </a:extLst>
          </p:cNvPr>
          <p:cNvSpPr>
            <a:spLocks noGrp="1"/>
          </p:cNvSpPr>
          <p:nvPr>
            <p:ph type="title"/>
          </p:nvPr>
        </p:nvSpPr>
        <p:spPr/>
        <p:txBody>
          <a:bodyPr/>
          <a:lstStyle/>
          <a:p>
            <a:r>
              <a:rPr lang="en-US"/>
              <a:t>Instagram Posts Table | OGX - 2 of 21</a:t>
            </a:r>
          </a:p>
        </p:txBody>
      </p:sp>
      <p:graphicFrame>
        <p:nvGraphicFramePr>
          <p:cNvPr id="5" name="Table Placeholder 4">
            <a:extLst>
              <a:ext uri="{FF2B5EF4-FFF2-40B4-BE49-F238E27FC236}">
                <a16:creationId xmlns:a16="http://schemas.microsoft.com/office/drawing/2014/main" id="{C9FB3CB4-4BC9-4416-8F08-2EF72657F40E}"/>
              </a:ext>
            </a:extLst>
          </p:cNvPr>
          <p:cNvGraphicFramePr>
            <a:graphicFrameLocks noGrp="1"/>
          </p:cNvGraphicFramePr>
          <p:nvPr>
            <p:ph type="tbl" sz="quarter" idx="13"/>
            <p:extLst>
              <p:ext uri="{D42A27DB-BD31-4B8C-83A1-F6EECF244321}">
                <p14:modId xmlns:p14="http://schemas.microsoft.com/office/powerpoint/2010/main" val="3786642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95258539"/>
                    </a:ext>
                  </a:extLst>
                </a:gridCol>
                <a:gridCol w="658368">
                  <a:extLst>
                    <a:ext uri="{9D8B030D-6E8A-4147-A177-3AD203B41FA5}">
                      <a16:colId xmlns:a16="http://schemas.microsoft.com/office/drawing/2014/main" val="2085031453"/>
                    </a:ext>
                  </a:extLst>
                </a:gridCol>
                <a:gridCol w="658368">
                  <a:extLst>
                    <a:ext uri="{9D8B030D-6E8A-4147-A177-3AD203B41FA5}">
                      <a16:colId xmlns:a16="http://schemas.microsoft.com/office/drawing/2014/main" val="1744340353"/>
                    </a:ext>
                  </a:extLst>
                </a:gridCol>
                <a:gridCol w="658368">
                  <a:extLst>
                    <a:ext uri="{9D8B030D-6E8A-4147-A177-3AD203B41FA5}">
                      <a16:colId xmlns:a16="http://schemas.microsoft.com/office/drawing/2014/main" val="435425155"/>
                    </a:ext>
                  </a:extLst>
                </a:gridCol>
                <a:gridCol w="658368">
                  <a:extLst>
                    <a:ext uri="{9D8B030D-6E8A-4147-A177-3AD203B41FA5}">
                      <a16:colId xmlns:a16="http://schemas.microsoft.com/office/drawing/2014/main" val="3237457065"/>
                    </a:ext>
                  </a:extLst>
                </a:gridCol>
                <a:gridCol w="658368">
                  <a:extLst>
                    <a:ext uri="{9D8B030D-6E8A-4147-A177-3AD203B41FA5}">
                      <a16:colId xmlns:a16="http://schemas.microsoft.com/office/drawing/2014/main" val="729831800"/>
                    </a:ext>
                  </a:extLst>
                </a:gridCol>
                <a:gridCol w="658368">
                  <a:extLst>
                    <a:ext uri="{9D8B030D-6E8A-4147-A177-3AD203B41FA5}">
                      <a16:colId xmlns:a16="http://schemas.microsoft.com/office/drawing/2014/main" val="3676188271"/>
                    </a:ext>
                  </a:extLst>
                </a:gridCol>
                <a:gridCol w="658368">
                  <a:extLst>
                    <a:ext uri="{9D8B030D-6E8A-4147-A177-3AD203B41FA5}">
                      <a16:colId xmlns:a16="http://schemas.microsoft.com/office/drawing/2014/main" val="2128312811"/>
                    </a:ext>
                  </a:extLst>
                </a:gridCol>
                <a:gridCol w="658368">
                  <a:extLst>
                    <a:ext uri="{9D8B030D-6E8A-4147-A177-3AD203B41FA5}">
                      <a16:colId xmlns:a16="http://schemas.microsoft.com/office/drawing/2014/main" val="4178738973"/>
                    </a:ext>
                  </a:extLst>
                </a:gridCol>
                <a:gridCol w="658368">
                  <a:extLst>
                    <a:ext uri="{9D8B030D-6E8A-4147-A177-3AD203B41FA5}">
                      <a16:colId xmlns:a16="http://schemas.microsoft.com/office/drawing/2014/main" val="441093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594782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ogx_beauty_it - 2020-11-30 11:00:22</a:t>
                      </a:r>
                      <a:r>
                        <a:rPr kumimoji="0" lang="it-IT" sz="1000" b="0" i="0" u="none" strike="noStrike" kern="1200" cap="none" spc="0" normalizeH="0" baseline="0" noProof="0">
                          <a:ln>
                            <a:noFill/>
                          </a:ln>
                          <a:solidFill>
                            <a:prstClr val="black"/>
                          </a:solidFill>
                          <a:effectLst/>
                          <a:uLnTx/>
                          <a:uFillTx/>
                          <a:latin typeface="+mn-lt"/>
                          <a:ea typeface="+mn-ea"/>
                          <a:cs typeface="+mn-cs"/>
                        </a:rPr>
                        <a:t>
 Quale è la tua gamma #OGX preferita? La nostra gamma OGX Extra Strength Damage Remedy + Coconut Miracle Oil è il compagno a cui ci rivolgiamo quando abbiamo bisogno che le nostre ciocche sentano l'amore! 🥥🤍#LoveIsInTheHair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12:12:29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extLst>
                  <a:ext uri="{0D108BD9-81ED-4DB2-BD59-A6C34878D82A}">
                    <a16:rowId xmlns:a16="http://schemas.microsoft.com/office/drawing/2014/main" val="3534720302"/>
                  </a:ext>
                </a:extLst>
              </a:tr>
            </a:tbl>
          </a:graphicData>
        </a:graphic>
      </p:graphicFrame>
      <p:sp>
        <p:nvSpPr>
          <p:cNvPr id="4" name="Text Placeholder 3">
            <a:extLst>
              <a:ext uri="{FF2B5EF4-FFF2-40B4-BE49-F238E27FC236}">
                <a16:creationId xmlns:a16="http://schemas.microsoft.com/office/drawing/2014/main" id="{EFFF99C8-643E-4893-8818-9993946FE30A}"/>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904074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A688D-0D06-4A61-9EE1-5464FFF2DC3C}"/>
              </a:ext>
            </a:extLst>
          </p:cNvPr>
          <p:cNvSpPr>
            <a:spLocks noGrp="1"/>
          </p:cNvSpPr>
          <p:nvPr>
            <p:ph type="title"/>
          </p:nvPr>
        </p:nvSpPr>
        <p:spPr/>
        <p:txBody>
          <a:bodyPr/>
          <a:lstStyle/>
          <a:p>
            <a:r>
              <a:rPr lang="en-US"/>
              <a:t>Instagram Posts Table | OGX - 3 of 21</a:t>
            </a:r>
          </a:p>
        </p:txBody>
      </p:sp>
      <p:graphicFrame>
        <p:nvGraphicFramePr>
          <p:cNvPr id="5" name="Table Placeholder 4">
            <a:extLst>
              <a:ext uri="{FF2B5EF4-FFF2-40B4-BE49-F238E27FC236}">
                <a16:creationId xmlns:a16="http://schemas.microsoft.com/office/drawing/2014/main" id="{202573D7-A20D-4B6A-BC3C-8A2FECA5CD4D}"/>
              </a:ext>
            </a:extLst>
          </p:cNvPr>
          <p:cNvGraphicFramePr>
            <a:graphicFrameLocks noGrp="1"/>
          </p:cNvGraphicFramePr>
          <p:nvPr>
            <p:ph type="tbl" sz="quarter" idx="13"/>
            <p:extLst>
              <p:ext uri="{D42A27DB-BD31-4B8C-83A1-F6EECF244321}">
                <p14:modId xmlns:p14="http://schemas.microsoft.com/office/powerpoint/2010/main" val="3030028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71653429"/>
                    </a:ext>
                  </a:extLst>
                </a:gridCol>
                <a:gridCol w="658368">
                  <a:extLst>
                    <a:ext uri="{9D8B030D-6E8A-4147-A177-3AD203B41FA5}">
                      <a16:colId xmlns:a16="http://schemas.microsoft.com/office/drawing/2014/main" val="1208230830"/>
                    </a:ext>
                  </a:extLst>
                </a:gridCol>
                <a:gridCol w="658368">
                  <a:extLst>
                    <a:ext uri="{9D8B030D-6E8A-4147-A177-3AD203B41FA5}">
                      <a16:colId xmlns:a16="http://schemas.microsoft.com/office/drawing/2014/main" val="1684995124"/>
                    </a:ext>
                  </a:extLst>
                </a:gridCol>
                <a:gridCol w="658368">
                  <a:extLst>
                    <a:ext uri="{9D8B030D-6E8A-4147-A177-3AD203B41FA5}">
                      <a16:colId xmlns:a16="http://schemas.microsoft.com/office/drawing/2014/main" val="3968508206"/>
                    </a:ext>
                  </a:extLst>
                </a:gridCol>
                <a:gridCol w="658368">
                  <a:extLst>
                    <a:ext uri="{9D8B030D-6E8A-4147-A177-3AD203B41FA5}">
                      <a16:colId xmlns:a16="http://schemas.microsoft.com/office/drawing/2014/main" val="2401315236"/>
                    </a:ext>
                  </a:extLst>
                </a:gridCol>
                <a:gridCol w="658368">
                  <a:extLst>
                    <a:ext uri="{9D8B030D-6E8A-4147-A177-3AD203B41FA5}">
                      <a16:colId xmlns:a16="http://schemas.microsoft.com/office/drawing/2014/main" val="1851802422"/>
                    </a:ext>
                  </a:extLst>
                </a:gridCol>
                <a:gridCol w="658368">
                  <a:extLst>
                    <a:ext uri="{9D8B030D-6E8A-4147-A177-3AD203B41FA5}">
                      <a16:colId xmlns:a16="http://schemas.microsoft.com/office/drawing/2014/main" val="3915445021"/>
                    </a:ext>
                  </a:extLst>
                </a:gridCol>
                <a:gridCol w="658368">
                  <a:extLst>
                    <a:ext uri="{9D8B030D-6E8A-4147-A177-3AD203B41FA5}">
                      <a16:colId xmlns:a16="http://schemas.microsoft.com/office/drawing/2014/main" val="3859518218"/>
                    </a:ext>
                  </a:extLst>
                </a:gridCol>
                <a:gridCol w="658368">
                  <a:extLst>
                    <a:ext uri="{9D8B030D-6E8A-4147-A177-3AD203B41FA5}">
                      <a16:colId xmlns:a16="http://schemas.microsoft.com/office/drawing/2014/main" val="1502552377"/>
                    </a:ext>
                  </a:extLst>
                </a:gridCol>
                <a:gridCol w="658368">
                  <a:extLst>
                    <a:ext uri="{9D8B030D-6E8A-4147-A177-3AD203B41FA5}">
                      <a16:colId xmlns:a16="http://schemas.microsoft.com/office/drawing/2014/main" val="2061593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449381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ogx_beauty_es - 2020-11-30 11:00:20</a:t>
                      </a:r>
                      <a:r>
                        <a:rPr kumimoji="0" lang="en-US" sz="1000" b="0" i="0" u="none" strike="noStrike" kern="1200" cap="none" spc="0" normalizeH="0" baseline="0" noProof="0">
                          <a:ln>
                            <a:noFill/>
                          </a:ln>
                          <a:solidFill>
                            <a:prstClr val="black"/>
                          </a:solidFill>
                          <a:effectLst/>
                          <a:uLnTx/>
                          <a:uFillTx/>
                          <a:latin typeface="+mn-lt"/>
                          <a:ea typeface="+mn-ea"/>
                          <a:cs typeface="+mn-cs"/>
                        </a:rPr>
                        <a:t>
 ¡Es la hora #OGXQUIZ! ¿Sabes cuál de nuestros productos #OGX purifica el cabello con una poderosa mezcla que combina el carbón activo del coco y la arcilla de caolín para un cabello limpio y con brillo? Responde en los comentarios :) 🖤 #ogxbeauty #hair #greathair #mondaymotivation #WHATHAIRWANTS #ogxbeautyes #ogxbeautyespaña #ogxespaña #descubreogx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12:12:28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a:t>
                      </a:r>
                    </a:p>
                  </a:txBody>
                  <a:tcPr/>
                </a:tc>
                <a:extLst>
                  <a:ext uri="{0D108BD9-81ED-4DB2-BD59-A6C34878D82A}">
                    <a16:rowId xmlns:a16="http://schemas.microsoft.com/office/drawing/2014/main" val="3039025625"/>
                  </a:ext>
                </a:extLst>
              </a:tr>
            </a:tbl>
          </a:graphicData>
        </a:graphic>
      </p:graphicFrame>
      <p:sp>
        <p:nvSpPr>
          <p:cNvPr id="4" name="Text Placeholder 3">
            <a:extLst>
              <a:ext uri="{FF2B5EF4-FFF2-40B4-BE49-F238E27FC236}">
                <a16:creationId xmlns:a16="http://schemas.microsoft.com/office/drawing/2014/main" id="{EF0B2DAD-192D-4A30-9069-DD2FF8B00C18}"/>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943196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A87EC-AF76-45F7-A732-EEDF780B084C}"/>
              </a:ext>
            </a:extLst>
          </p:cNvPr>
          <p:cNvSpPr>
            <a:spLocks noGrp="1"/>
          </p:cNvSpPr>
          <p:nvPr>
            <p:ph type="title"/>
          </p:nvPr>
        </p:nvSpPr>
        <p:spPr/>
        <p:txBody>
          <a:bodyPr/>
          <a:lstStyle/>
          <a:p>
            <a:r>
              <a:rPr lang="en-US"/>
              <a:t>Instagram Posts Table | OGX - 4 of 21</a:t>
            </a:r>
          </a:p>
        </p:txBody>
      </p:sp>
      <p:graphicFrame>
        <p:nvGraphicFramePr>
          <p:cNvPr id="5" name="Table Placeholder 4">
            <a:extLst>
              <a:ext uri="{FF2B5EF4-FFF2-40B4-BE49-F238E27FC236}">
                <a16:creationId xmlns:a16="http://schemas.microsoft.com/office/drawing/2014/main" id="{85B2091A-763D-4918-B0F4-0C168B5817F0}"/>
              </a:ext>
            </a:extLst>
          </p:cNvPr>
          <p:cNvGraphicFramePr>
            <a:graphicFrameLocks noGrp="1"/>
          </p:cNvGraphicFramePr>
          <p:nvPr>
            <p:ph type="tbl" sz="quarter" idx="13"/>
            <p:extLst>
              <p:ext uri="{D42A27DB-BD31-4B8C-83A1-F6EECF244321}">
                <p14:modId xmlns:p14="http://schemas.microsoft.com/office/powerpoint/2010/main" val="2766682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27723876"/>
                    </a:ext>
                  </a:extLst>
                </a:gridCol>
                <a:gridCol w="658368">
                  <a:extLst>
                    <a:ext uri="{9D8B030D-6E8A-4147-A177-3AD203B41FA5}">
                      <a16:colId xmlns:a16="http://schemas.microsoft.com/office/drawing/2014/main" val="3328022670"/>
                    </a:ext>
                  </a:extLst>
                </a:gridCol>
                <a:gridCol w="658368">
                  <a:extLst>
                    <a:ext uri="{9D8B030D-6E8A-4147-A177-3AD203B41FA5}">
                      <a16:colId xmlns:a16="http://schemas.microsoft.com/office/drawing/2014/main" val="2507232901"/>
                    </a:ext>
                  </a:extLst>
                </a:gridCol>
                <a:gridCol w="658368">
                  <a:extLst>
                    <a:ext uri="{9D8B030D-6E8A-4147-A177-3AD203B41FA5}">
                      <a16:colId xmlns:a16="http://schemas.microsoft.com/office/drawing/2014/main" val="103282835"/>
                    </a:ext>
                  </a:extLst>
                </a:gridCol>
                <a:gridCol w="658368">
                  <a:extLst>
                    <a:ext uri="{9D8B030D-6E8A-4147-A177-3AD203B41FA5}">
                      <a16:colId xmlns:a16="http://schemas.microsoft.com/office/drawing/2014/main" val="3106921205"/>
                    </a:ext>
                  </a:extLst>
                </a:gridCol>
                <a:gridCol w="658368">
                  <a:extLst>
                    <a:ext uri="{9D8B030D-6E8A-4147-A177-3AD203B41FA5}">
                      <a16:colId xmlns:a16="http://schemas.microsoft.com/office/drawing/2014/main" val="3245373118"/>
                    </a:ext>
                  </a:extLst>
                </a:gridCol>
                <a:gridCol w="658368">
                  <a:extLst>
                    <a:ext uri="{9D8B030D-6E8A-4147-A177-3AD203B41FA5}">
                      <a16:colId xmlns:a16="http://schemas.microsoft.com/office/drawing/2014/main" val="2619964369"/>
                    </a:ext>
                  </a:extLst>
                </a:gridCol>
                <a:gridCol w="658368">
                  <a:extLst>
                    <a:ext uri="{9D8B030D-6E8A-4147-A177-3AD203B41FA5}">
                      <a16:colId xmlns:a16="http://schemas.microsoft.com/office/drawing/2014/main" val="3279096559"/>
                    </a:ext>
                  </a:extLst>
                </a:gridCol>
                <a:gridCol w="658368">
                  <a:extLst>
                    <a:ext uri="{9D8B030D-6E8A-4147-A177-3AD203B41FA5}">
                      <a16:colId xmlns:a16="http://schemas.microsoft.com/office/drawing/2014/main" val="2819815714"/>
                    </a:ext>
                  </a:extLst>
                </a:gridCol>
                <a:gridCol w="658368">
                  <a:extLst>
                    <a:ext uri="{9D8B030D-6E8A-4147-A177-3AD203B41FA5}">
                      <a16:colId xmlns:a16="http://schemas.microsoft.com/office/drawing/2014/main" val="4174954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68441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ogx_beauty_it - 2020-11-27 11:00:23</a:t>
                      </a:r>
                      <a:r>
                        <a:rPr kumimoji="0" lang="en-US" sz="1000" b="0" i="0" u="none" strike="noStrike" kern="1200" cap="none" spc="0" normalizeH="0" baseline="0" noProof="0">
                          <a:ln>
                            <a:noFill/>
                          </a:ln>
                          <a:solidFill>
                            <a:prstClr val="black"/>
                          </a:solidFill>
                          <a:effectLst/>
                          <a:uLnTx/>
                          <a:uFillTx/>
                          <a:latin typeface="+mn-lt"/>
                          <a:ea typeface="+mn-ea"/>
                          <a:cs typeface="+mn-cs"/>
                        </a:rPr>
                        <a:t>
 Sei pronto a dare ai tuoi #capelli tanto amore? 🖤💁‍♀️ Approfitta del #Black Friday e usufruisci di sconti fino al 18% su @amazon dei tuoi prodotti #OGX preferiti. Abbiamo già il carrello pronto, e tu? 🛒😍 
#ogxbeauty #bellissimicapelli #WHATHAIRWANTS #LoveIsInTheHair #ogxbeautyit #ogxitaly  #offerte #blackfridaysale #blackfridaydeals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12:12:29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extLst>
                  <a:ext uri="{0D108BD9-81ED-4DB2-BD59-A6C34878D82A}">
                    <a16:rowId xmlns:a16="http://schemas.microsoft.com/office/drawing/2014/main" val="3445793187"/>
                  </a:ext>
                </a:extLst>
              </a:tr>
            </a:tbl>
          </a:graphicData>
        </a:graphic>
      </p:graphicFrame>
      <p:sp>
        <p:nvSpPr>
          <p:cNvPr id="4" name="Text Placeholder 3">
            <a:extLst>
              <a:ext uri="{FF2B5EF4-FFF2-40B4-BE49-F238E27FC236}">
                <a16:creationId xmlns:a16="http://schemas.microsoft.com/office/drawing/2014/main" id="{EF3BD4F1-5CA7-4257-8EA2-607E4736D352}"/>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423567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AE7E9-3FC1-4F01-99A7-8AEA4E31D6A7}"/>
              </a:ext>
            </a:extLst>
          </p:cNvPr>
          <p:cNvSpPr>
            <a:spLocks noGrp="1"/>
          </p:cNvSpPr>
          <p:nvPr>
            <p:ph type="title"/>
          </p:nvPr>
        </p:nvSpPr>
        <p:spPr/>
        <p:txBody>
          <a:bodyPr/>
          <a:lstStyle/>
          <a:p>
            <a:r>
              <a:rPr lang="en-US"/>
              <a:t>Instagram Posts Table | OGX - 5 of 21</a:t>
            </a:r>
          </a:p>
        </p:txBody>
      </p:sp>
      <p:graphicFrame>
        <p:nvGraphicFramePr>
          <p:cNvPr id="5" name="Table Placeholder 4">
            <a:extLst>
              <a:ext uri="{FF2B5EF4-FFF2-40B4-BE49-F238E27FC236}">
                <a16:creationId xmlns:a16="http://schemas.microsoft.com/office/drawing/2014/main" id="{0E537C0A-6CFE-4B8B-9AFB-C756341C3C71}"/>
              </a:ext>
            </a:extLst>
          </p:cNvPr>
          <p:cNvGraphicFramePr>
            <a:graphicFrameLocks noGrp="1"/>
          </p:cNvGraphicFramePr>
          <p:nvPr>
            <p:ph type="tbl" sz="quarter" idx="13"/>
            <p:extLst>
              <p:ext uri="{D42A27DB-BD31-4B8C-83A1-F6EECF244321}">
                <p14:modId xmlns:p14="http://schemas.microsoft.com/office/powerpoint/2010/main" val="1955844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90156529"/>
                    </a:ext>
                  </a:extLst>
                </a:gridCol>
                <a:gridCol w="658368">
                  <a:extLst>
                    <a:ext uri="{9D8B030D-6E8A-4147-A177-3AD203B41FA5}">
                      <a16:colId xmlns:a16="http://schemas.microsoft.com/office/drawing/2014/main" val="1416874020"/>
                    </a:ext>
                  </a:extLst>
                </a:gridCol>
                <a:gridCol w="658368">
                  <a:extLst>
                    <a:ext uri="{9D8B030D-6E8A-4147-A177-3AD203B41FA5}">
                      <a16:colId xmlns:a16="http://schemas.microsoft.com/office/drawing/2014/main" val="1468292001"/>
                    </a:ext>
                  </a:extLst>
                </a:gridCol>
                <a:gridCol w="658368">
                  <a:extLst>
                    <a:ext uri="{9D8B030D-6E8A-4147-A177-3AD203B41FA5}">
                      <a16:colId xmlns:a16="http://schemas.microsoft.com/office/drawing/2014/main" val="3297179574"/>
                    </a:ext>
                  </a:extLst>
                </a:gridCol>
                <a:gridCol w="658368">
                  <a:extLst>
                    <a:ext uri="{9D8B030D-6E8A-4147-A177-3AD203B41FA5}">
                      <a16:colId xmlns:a16="http://schemas.microsoft.com/office/drawing/2014/main" val="1574236395"/>
                    </a:ext>
                  </a:extLst>
                </a:gridCol>
                <a:gridCol w="658368">
                  <a:extLst>
                    <a:ext uri="{9D8B030D-6E8A-4147-A177-3AD203B41FA5}">
                      <a16:colId xmlns:a16="http://schemas.microsoft.com/office/drawing/2014/main" val="2374758512"/>
                    </a:ext>
                  </a:extLst>
                </a:gridCol>
                <a:gridCol w="658368">
                  <a:extLst>
                    <a:ext uri="{9D8B030D-6E8A-4147-A177-3AD203B41FA5}">
                      <a16:colId xmlns:a16="http://schemas.microsoft.com/office/drawing/2014/main" val="2248434284"/>
                    </a:ext>
                  </a:extLst>
                </a:gridCol>
                <a:gridCol w="658368">
                  <a:extLst>
                    <a:ext uri="{9D8B030D-6E8A-4147-A177-3AD203B41FA5}">
                      <a16:colId xmlns:a16="http://schemas.microsoft.com/office/drawing/2014/main" val="550818358"/>
                    </a:ext>
                  </a:extLst>
                </a:gridCol>
                <a:gridCol w="658368">
                  <a:extLst>
                    <a:ext uri="{9D8B030D-6E8A-4147-A177-3AD203B41FA5}">
                      <a16:colId xmlns:a16="http://schemas.microsoft.com/office/drawing/2014/main" val="2371224963"/>
                    </a:ext>
                  </a:extLst>
                </a:gridCol>
                <a:gridCol w="658368">
                  <a:extLst>
                    <a:ext uri="{9D8B030D-6E8A-4147-A177-3AD203B41FA5}">
                      <a16:colId xmlns:a16="http://schemas.microsoft.com/office/drawing/2014/main" val="3826770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882928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ogx_beauty_pt - 2020-11-27 11:00:18</a:t>
                      </a:r>
                      <a:r>
                        <a:rPr kumimoji="0" lang="en-US" sz="1000" b="0" i="0" u="none" strike="noStrike" kern="1200" cap="none" spc="0" normalizeH="0" baseline="0" noProof="0">
                          <a:ln>
                            <a:noFill/>
                          </a:ln>
                          <a:solidFill>
                            <a:prstClr val="black"/>
                          </a:solidFill>
                          <a:effectLst/>
                          <a:uLnTx/>
                          <a:uFillTx/>
                          <a:latin typeface="+mn-lt"/>
                          <a:ea typeface="+mn-ea"/>
                          <a:cs typeface="+mn-cs"/>
                        </a:rPr>
                        <a:t>
 É tempo de #OGXQUIZ ! Sabes qual dos nossos produtos #OGX purifica o teu cabelo, graças à sua mistura poderosa de carvão ativo e argila? Responde nos comentários :) 🖤 #ogxbeauty #hair #greathair #friday #WHATHAIRWANTS #ogxbeautypt #ogxbeautyportugal #ogxportugal #continente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18:12:56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a:t>
                      </a:r>
                    </a:p>
                  </a:txBody>
                  <a:tcPr/>
                </a:tc>
                <a:extLst>
                  <a:ext uri="{0D108BD9-81ED-4DB2-BD59-A6C34878D82A}">
                    <a16:rowId xmlns:a16="http://schemas.microsoft.com/office/drawing/2014/main" val="488527982"/>
                  </a:ext>
                </a:extLst>
              </a:tr>
            </a:tbl>
          </a:graphicData>
        </a:graphic>
      </p:graphicFrame>
      <p:sp>
        <p:nvSpPr>
          <p:cNvPr id="4" name="Text Placeholder 3">
            <a:extLst>
              <a:ext uri="{FF2B5EF4-FFF2-40B4-BE49-F238E27FC236}">
                <a16:creationId xmlns:a16="http://schemas.microsoft.com/office/drawing/2014/main" id="{2CFC0CAE-1D92-4679-8E42-F05E625DC6AB}"/>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834026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746D8-8CFE-472A-B323-EF2E6CAF577A}"/>
              </a:ext>
            </a:extLst>
          </p:cNvPr>
          <p:cNvSpPr>
            <a:spLocks noGrp="1"/>
          </p:cNvSpPr>
          <p:nvPr>
            <p:ph type="title"/>
          </p:nvPr>
        </p:nvSpPr>
        <p:spPr/>
        <p:txBody>
          <a:bodyPr/>
          <a:lstStyle/>
          <a:p>
            <a:r>
              <a:rPr lang="en-US"/>
              <a:t>Instagram Posts Table | OGX - 6 of 21</a:t>
            </a:r>
          </a:p>
        </p:txBody>
      </p:sp>
      <p:graphicFrame>
        <p:nvGraphicFramePr>
          <p:cNvPr id="5" name="Table Placeholder 4">
            <a:extLst>
              <a:ext uri="{FF2B5EF4-FFF2-40B4-BE49-F238E27FC236}">
                <a16:creationId xmlns:a16="http://schemas.microsoft.com/office/drawing/2014/main" id="{2A449DE6-57C3-49BF-AEF6-794EEC954F76}"/>
              </a:ext>
            </a:extLst>
          </p:cNvPr>
          <p:cNvGraphicFramePr>
            <a:graphicFrameLocks noGrp="1"/>
          </p:cNvGraphicFramePr>
          <p:nvPr>
            <p:ph type="tbl" sz="quarter" idx="13"/>
            <p:extLst>
              <p:ext uri="{D42A27DB-BD31-4B8C-83A1-F6EECF244321}">
                <p14:modId xmlns:p14="http://schemas.microsoft.com/office/powerpoint/2010/main" val="3657335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26444706"/>
                    </a:ext>
                  </a:extLst>
                </a:gridCol>
                <a:gridCol w="658368">
                  <a:extLst>
                    <a:ext uri="{9D8B030D-6E8A-4147-A177-3AD203B41FA5}">
                      <a16:colId xmlns:a16="http://schemas.microsoft.com/office/drawing/2014/main" val="3568971128"/>
                    </a:ext>
                  </a:extLst>
                </a:gridCol>
                <a:gridCol w="658368">
                  <a:extLst>
                    <a:ext uri="{9D8B030D-6E8A-4147-A177-3AD203B41FA5}">
                      <a16:colId xmlns:a16="http://schemas.microsoft.com/office/drawing/2014/main" val="279511197"/>
                    </a:ext>
                  </a:extLst>
                </a:gridCol>
                <a:gridCol w="658368">
                  <a:extLst>
                    <a:ext uri="{9D8B030D-6E8A-4147-A177-3AD203B41FA5}">
                      <a16:colId xmlns:a16="http://schemas.microsoft.com/office/drawing/2014/main" val="2631254913"/>
                    </a:ext>
                  </a:extLst>
                </a:gridCol>
                <a:gridCol w="658368">
                  <a:extLst>
                    <a:ext uri="{9D8B030D-6E8A-4147-A177-3AD203B41FA5}">
                      <a16:colId xmlns:a16="http://schemas.microsoft.com/office/drawing/2014/main" val="270064136"/>
                    </a:ext>
                  </a:extLst>
                </a:gridCol>
                <a:gridCol w="658368">
                  <a:extLst>
                    <a:ext uri="{9D8B030D-6E8A-4147-A177-3AD203B41FA5}">
                      <a16:colId xmlns:a16="http://schemas.microsoft.com/office/drawing/2014/main" val="1965199232"/>
                    </a:ext>
                  </a:extLst>
                </a:gridCol>
                <a:gridCol w="658368">
                  <a:extLst>
                    <a:ext uri="{9D8B030D-6E8A-4147-A177-3AD203B41FA5}">
                      <a16:colId xmlns:a16="http://schemas.microsoft.com/office/drawing/2014/main" val="2747200578"/>
                    </a:ext>
                  </a:extLst>
                </a:gridCol>
                <a:gridCol w="658368">
                  <a:extLst>
                    <a:ext uri="{9D8B030D-6E8A-4147-A177-3AD203B41FA5}">
                      <a16:colId xmlns:a16="http://schemas.microsoft.com/office/drawing/2014/main" val="2346354137"/>
                    </a:ext>
                  </a:extLst>
                </a:gridCol>
                <a:gridCol w="658368">
                  <a:extLst>
                    <a:ext uri="{9D8B030D-6E8A-4147-A177-3AD203B41FA5}">
                      <a16:colId xmlns:a16="http://schemas.microsoft.com/office/drawing/2014/main" val="2657285972"/>
                    </a:ext>
                  </a:extLst>
                </a:gridCol>
                <a:gridCol w="658368">
                  <a:extLst>
                    <a:ext uri="{9D8B030D-6E8A-4147-A177-3AD203B41FA5}">
                      <a16:colId xmlns:a16="http://schemas.microsoft.com/office/drawing/2014/main" val="3950268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066950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ogx_beauty_es - 2020-11-27 11:00:18</a:t>
                      </a:r>
                      <a:r>
                        <a:rPr kumimoji="0" lang="en-US" sz="1000" b="0" i="0" u="none" strike="noStrike" kern="1200" cap="none" spc="0" normalizeH="0" baseline="0" noProof="0">
                          <a:ln>
                            <a:noFill/>
                          </a:ln>
                          <a:solidFill>
                            <a:prstClr val="black"/>
                          </a:solidFill>
                          <a:effectLst/>
                          <a:uLnTx/>
                          <a:uFillTx/>
                          <a:latin typeface="+mn-lt"/>
                          <a:ea typeface="+mn-ea"/>
                          <a:cs typeface="+mn-cs"/>
                        </a:rPr>
                        <a:t>
 ¿Estás preparada para darle mucho amor a tu #pelo?🖤💁‍♀️aprovecha el #Black Friday y disfruta de descuentos de hasta el 30% en @amazon de tus productos favoritos de #OGX ¡nosotras ya tenemos el carrito listo, ¿y tú? 🛒😍 #ogxbeauty #greathair #WHATHAIRWANTS #LoveIsInTheHair #ogxbeautyes #ogxespaña #descubreogx #offers #blackfridaysale #blackfridaydeals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12:12:28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extLst>
                  <a:ext uri="{0D108BD9-81ED-4DB2-BD59-A6C34878D82A}">
                    <a16:rowId xmlns:a16="http://schemas.microsoft.com/office/drawing/2014/main" val="1002968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ogx_beauty_gr - 2020-11-27 10:00:16</a:t>
                      </a:r>
                      <a:r>
                        <a:rPr kumimoji="0" lang="el-GR" sz="1000" b="0" i="0" u="none" strike="noStrike" kern="1200" cap="none" spc="0" normalizeH="0" baseline="0" noProof="0">
                          <a:ln>
                            <a:noFill/>
                          </a:ln>
                          <a:solidFill>
                            <a:prstClr val="black"/>
                          </a:solidFill>
                          <a:effectLst/>
                          <a:uLnTx/>
                          <a:uFillTx/>
                          <a:latin typeface="+mn-lt"/>
                          <a:ea typeface="+mn-ea"/>
                          <a:cs typeface="+mn-cs"/>
                        </a:rPr>
                        <a:t>
 Φοβάσαι τη βροχή και την υγρασία; Μην ανησυχείς! Η σειρά με Kukui Oil βοηθά στην καταπολέμηση της υγρασίας και κρατάει το φριζάρισμα μακριά! ☔️ 💁‍♀️ #Hair #HairStyle #Haircare #ogx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00:12:11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extLst>
                  <a:ext uri="{0D108BD9-81ED-4DB2-BD59-A6C34878D82A}">
                    <a16:rowId xmlns:a16="http://schemas.microsoft.com/office/drawing/2014/main" val="1449322309"/>
                  </a:ext>
                </a:extLst>
              </a:tr>
            </a:tbl>
          </a:graphicData>
        </a:graphic>
      </p:graphicFrame>
      <p:sp>
        <p:nvSpPr>
          <p:cNvPr id="4" name="Text Placeholder 3">
            <a:extLst>
              <a:ext uri="{FF2B5EF4-FFF2-40B4-BE49-F238E27FC236}">
                <a16:creationId xmlns:a16="http://schemas.microsoft.com/office/drawing/2014/main" id="{0DAD7DAD-DD85-46B5-B36D-B1FF849A688D}"/>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422420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E6A4E-1BDA-4644-B9DA-37CE270EB065}"/>
              </a:ext>
            </a:extLst>
          </p:cNvPr>
          <p:cNvSpPr>
            <a:spLocks noGrp="1"/>
          </p:cNvSpPr>
          <p:nvPr>
            <p:ph type="title"/>
          </p:nvPr>
        </p:nvSpPr>
        <p:spPr/>
        <p:txBody>
          <a:bodyPr/>
          <a:lstStyle/>
          <a:p>
            <a:r>
              <a:rPr lang="en-US"/>
              <a:t>Instagram Posts Table | OGX - 7 of 21</a:t>
            </a:r>
          </a:p>
        </p:txBody>
      </p:sp>
      <p:graphicFrame>
        <p:nvGraphicFramePr>
          <p:cNvPr id="5" name="Table Placeholder 4">
            <a:extLst>
              <a:ext uri="{FF2B5EF4-FFF2-40B4-BE49-F238E27FC236}">
                <a16:creationId xmlns:a16="http://schemas.microsoft.com/office/drawing/2014/main" id="{131FDB10-2612-48E9-AA78-707F7A6E1DDF}"/>
              </a:ext>
            </a:extLst>
          </p:cNvPr>
          <p:cNvGraphicFramePr>
            <a:graphicFrameLocks noGrp="1"/>
          </p:cNvGraphicFramePr>
          <p:nvPr>
            <p:ph type="tbl" sz="quarter" idx="13"/>
            <p:extLst>
              <p:ext uri="{D42A27DB-BD31-4B8C-83A1-F6EECF244321}">
                <p14:modId xmlns:p14="http://schemas.microsoft.com/office/powerpoint/2010/main" val="2834353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85430716"/>
                    </a:ext>
                  </a:extLst>
                </a:gridCol>
                <a:gridCol w="658368">
                  <a:extLst>
                    <a:ext uri="{9D8B030D-6E8A-4147-A177-3AD203B41FA5}">
                      <a16:colId xmlns:a16="http://schemas.microsoft.com/office/drawing/2014/main" val="2886003937"/>
                    </a:ext>
                  </a:extLst>
                </a:gridCol>
                <a:gridCol w="658368">
                  <a:extLst>
                    <a:ext uri="{9D8B030D-6E8A-4147-A177-3AD203B41FA5}">
                      <a16:colId xmlns:a16="http://schemas.microsoft.com/office/drawing/2014/main" val="476485727"/>
                    </a:ext>
                  </a:extLst>
                </a:gridCol>
                <a:gridCol w="658368">
                  <a:extLst>
                    <a:ext uri="{9D8B030D-6E8A-4147-A177-3AD203B41FA5}">
                      <a16:colId xmlns:a16="http://schemas.microsoft.com/office/drawing/2014/main" val="3707386192"/>
                    </a:ext>
                  </a:extLst>
                </a:gridCol>
                <a:gridCol w="658368">
                  <a:extLst>
                    <a:ext uri="{9D8B030D-6E8A-4147-A177-3AD203B41FA5}">
                      <a16:colId xmlns:a16="http://schemas.microsoft.com/office/drawing/2014/main" val="635434698"/>
                    </a:ext>
                  </a:extLst>
                </a:gridCol>
                <a:gridCol w="658368">
                  <a:extLst>
                    <a:ext uri="{9D8B030D-6E8A-4147-A177-3AD203B41FA5}">
                      <a16:colId xmlns:a16="http://schemas.microsoft.com/office/drawing/2014/main" val="1687192422"/>
                    </a:ext>
                  </a:extLst>
                </a:gridCol>
                <a:gridCol w="658368">
                  <a:extLst>
                    <a:ext uri="{9D8B030D-6E8A-4147-A177-3AD203B41FA5}">
                      <a16:colId xmlns:a16="http://schemas.microsoft.com/office/drawing/2014/main" val="3609163770"/>
                    </a:ext>
                  </a:extLst>
                </a:gridCol>
                <a:gridCol w="658368">
                  <a:extLst>
                    <a:ext uri="{9D8B030D-6E8A-4147-A177-3AD203B41FA5}">
                      <a16:colId xmlns:a16="http://schemas.microsoft.com/office/drawing/2014/main" val="3459055908"/>
                    </a:ext>
                  </a:extLst>
                </a:gridCol>
                <a:gridCol w="658368">
                  <a:extLst>
                    <a:ext uri="{9D8B030D-6E8A-4147-A177-3AD203B41FA5}">
                      <a16:colId xmlns:a16="http://schemas.microsoft.com/office/drawing/2014/main" val="425325450"/>
                    </a:ext>
                  </a:extLst>
                </a:gridCol>
                <a:gridCol w="658368">
                  <a:extLst>
                    <a:ext uri="{9D8B030D-6E8A-4147-A177-3AD203B41FA5}">
                      <a16:colId xmlns:a16="http://schemas.microsoft.com/office/drawing/2014/main" val="2272719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315898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ogx_beauty_it - 2020-11-25 11:00:26</a:t>
                      </a:r>
                      <a:r>
                        <a:rPr kumimoji="0" lang="en-US" sz="1000" b="0" i="0" u="none" strike="noStrike" kern="1200" cap="none" spc="0" normalizeH="0" baseline="0" noProof="0">
                          <a:ln>
                            <a:noFill/>
                          </a:ln>
                          <a:solidFill>
                            <a:prstClr val="black"/>
                          </a:solidFill>
                          <a:effectLst/>
                          <a:uLnTx/>
                          <a:uFillTx/>
                          <a:latin typeface="+mn-lt"/>
                          <a:ea typeface="+mn-ea"/>
                          <a:cs typeface="+mn-cs"/>
                        </a:rPr>
                        <a:t>
 Hai provato la nostra gamma #OGX Nutriente + Latte di Cocco? La sua formula delicata aiuterà a far risaltare la forza, l'elasticità e l'idratazione naturale dei tuoi capelli 🥥🤍 #ogxbeauty #hair #greathair #Friday #WHATHAIRWANTS #ogxbeautyit #ogxbeautyitaly #ogxitaly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06:13:49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extLst>
                  <a:ext uri="{0D108BD9-81ED-4DB2-BD59-A6C34878D82A}">
                    <a16:rowId xmlns:a16="http://schemas.microsoft.com/office/drawing/2014/main" val="1232980498"/>
                  </a:ext>
                </a:extLst>
              </a:tr>
            </a:tbl>
          </a:graphicData>
        </a:graphic>
      </p:graphicFrame>
      <p:sp>
        <p:nvSpPr>
          <p:cNvPr id="4" name="Text Placeholder 3">
            <a:extLst>
              <a:ext uri="{FF2B5EF4-FFF2-40B4-BE49-F238E27FC236}">
                <a16:creationId xmlns:a16="http://schemas.microsoft.com/office/drawing/2014/main" id="{3DEDF617-38C6-4591-B6EC-6ADE5C418A47}"/>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9163378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5BAB6-BBF3-46F0-9A93-ED535CB8E6F6}"/>
              </a:ext>
            </a:extLst>
          </p:cNvPr>
          <p:cNvSpPr>
            <a:spLocks noGrp="1"/>
          </p:cNvSpPr>
          <p:nvPr>
            <p:ph type="title"/>
          </p:nvPr>
        </p:nvSpPr>
        <p:spPr/>
        <p:txBody>
          <a:bodyPr/>
          <a:lstStyle/>
          <a:p>
            <a:r>
              <a:rPr lang="en-US"/>
              <a:t>Instagram Posts Table | OGX - 8 of 21</a:t>
            </a:r>
          </a:p>
        </p:txBody>
      </p:sp>
      <p:graphicFrame>
        <p:nvGraphicFramePr>
          <p:cNvPr id="5" name="Table Placeholder 4">
            <a:extLst>
              <a:ext uri="{FF2B5EF4-FFF2-40B4-BE49-F238E27FC236}">
                <a16:creationId xmlns:a16="http://schemas.microsoft.com/office/drawing/2014/main" id="{8A3942A8-90F7-4C4F-A3F8-7B9EEFCEAD53}"/>
              </a:ext>
            </a:extLst>
          </p:cNvPr>
          <p:cNvGraphicFramePr>
            <a:graphicFrameLocks noGrp="1"/>
          </p:cNvGraphicFramePr>
          <p:nvPr>
            <p:ph type="tbl" sz="quarter" idx="13"/>
            <p:extLst>
              <p:ext uri="{D42A27DB-BD31-4B8C-83A1-F6EECF244321}">
                <p14:modId xmlns:p14="http://schemas.microsoft.com/office/powerpoint/2010/main" val="4239085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90890902"/>
                    </a:ext>
                  </a:extLst>
                </a:gridCol>
                <a:gridCol w="658368">
                  <a:extLst>
                    <a:ext uri="{9D8B030D-6E8A-4147-A177-3AD203B41FA5}">
                      <a16:colId xmlns:a16="http://schemas.microsoft.com/office/drawing/2014/main" val="3625133121"/>
                    </a:ext>
                  </a:extLst>
                </a:gridCol>
                <a:gridCol w="658368">
                  <a:extLst>
                    <a:ext uri="{9D8B030D-6E8A-4147-A177-3AD203B41FA5}">
                      <a16:colId xmlns:a16="http://schemas.microsoft.com/office/drawing/2014/main" val="427253534"/>
                    </a:ext>
                  </a:extLst>
                </a:gridCol>
                <a:gridCol w="658368">
                  <a:extLst>
                    <a:ext uri="{9D8B030D-6E8A-4147-A177-3AD203B41FA5}">
                      <a16:colId xmlns:a16="http://schemas.microsoft.com/office/drawing/2014/main" val="3816812588"/>
                    </a:ext>
                  </a:extLst>
                </a:gridCol>
                <a:gridCol w="658368">
                  <a:extLst>
                    <a:ext uri="{9D8B030D-6E8A-4147-A177-3AD203B41FA5}">
                      <a16:colId xmlns:a16="http://schemas.microsoft.com/office/drawing/2014/main" val="4093173793"/>
                    </a:ext>
                  </a:extLst>
                </a:gridCol>
                <a:gridCol w="658368">
                  <a:extLst>
                    <a:ext uri="{9D8B030D-6E8A-4147-A177-3AD203B41FA5}">
                      <a16:colId xmlns:a16="http://schemas.microsoft.com/office/drawing/2014/main" val="631282994"/>
                    </a:ext>
                  </a:extLst>
                </a:gridCol>
                <a:gridCol w="658368">
                  <a:extLst>
                    <a:ext uri="{9D8B030D-6E8A-4147-A177-3AD203B41FA5}">
                      <a16:colId xmlns:a16="http://schemas.microsoft.com/office/drawing/2014/main" val="1371232561"/>
                    </a:ext>
                  </a:extLst>
                </a:gridCol>
                <a:gridCol w="658368">
                  <a:extLst>
                    <a:ext uri="{9D8B030D-6E8A-4147-A177-3AD203B41FA5}">
                      <a16:colId xmlns:a16="http://schemas.microsoft.com/office/drawing/2014/main" val="3420086260"/>
                    </a:ext>
                  </a:extLst>
                </a:gridCol>
                <a:gridCol w="658368">
                  <a:extLst>
                    <a:ext uri="{9D8B030D-6E8A-4147-A177-3AD203B41FA5}">
                      <a16:colId xmlns:a16="http://schemas.microsoft.com/office/drawing/2014/main" val="3933665440"/>
                    </a:ext>
                  </a:extLst>
                </a:gridCol>
                <a:gridCol w="658368">
                  <a:extLst>
                    <a:ext uri="{9D8B030D-6E8A-4147-A177-3AD203B41FA5}">
                      <a16:colId xmlns:a16="http://schemas.microsoft.com/office/drawing/2014/main" val="2466611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594927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ogx_beauty_es - 2020-11-25 11:00:12</a:t>
                      </a:r>
                      <a:r>
                        <a:rPr kumimoji="0" lang="en-US" sz="1000" b="0" i="0" u="none" strike="noStrike" kern="1200" cap="none" spc="0" normalizeH="0" baseline="0" noProof="0">
                          <a:ln>
                            <a:noFill/>
                          </a:ln>
                          <a:solidFill>
                            <a:prstClr val="black"/>
                          </a:solidFill>
                          <a:effectLst/>
                          <a:uLnTx/>
                          <a:uFillTx/>
                          <a:latin typeface="+mn-lt"/>
                          <a:ea typeface="+mn-ea"/>
                          <a:cs typeface="+mn-cs"/>
                        </a:rPr>
                        <a:t>
 Tenemos una nueva sorpresa que seguro te va a encantar... ¿necesitas combatir el frizz? 🙆‍♀️ Tenemos la solución perfecta para ti. La revelaremos en unos días 🎙 ¿Estás tan emocionada como nosotros? #ogx #ogxteaser #ogxbeauty #hair #greathair #WHATHAIRWANTS #ogxbeautyes #ogxbeautyespaña #ogxespaña #descubreogx #teaser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12:12:28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extLst>
                  <a:ext uri="{0D108BD9-81ED-4DB2-BD59-A6C34878D82A}">
                    <a16:rowId xmlns:a16="http://schemas.microsoft.com/office/drawing/2014/main" val="1705854784"/>
                  </a:ext>
                </a:extLst>
              </a:tr>
            </a:tbl>
          </a:graphicData>
        </a:graphic>
      </p:graphicFrame>
      <p:sp>
        <p:nvSpPr>
          <p:cNvPr id="4" name="Text Placeholder 3">
            <a:extLst>
              <a:ext uri="{FF2B5EF4-FFF2-40B4-BE49-F238E27FC236}">
                <a16:creationId xmlns:a16="http://schemas.microsoft.com/office/drawing/2014/main" id="{7B9EAFA3-4003-4A30-B9A5-B20B522AC547}"/>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284487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07D9F-6D4C-48CF-A07A-0E276D01B956}"/>
              </a:ext>
            </a:extLst>
          </p:cNvPr>
          <p:cNvSpPr>
            <a:spLocks noGrp="1"/>
          </p:cNvSpPr>
          <p:nvPr>
            <p:ph type="title"/>
          </p:nvPr>
        </p:nvSpPr>
        <p:spPr/>
        <p:txBody>
          <a:bodyPr/>
          <a:lstStyle/>
          <a:p>
            <a:r>
              <a:rPr lang="en-US"/>
              <a:t>Instagram Posts Table | OGX - 9 of 21</a:t>
            </a:r>
          </a:p>
        </p:txBody>
      </p:sp>
      <p:graphicFrame>
        <p:nvGraphicFramePr>
          <p:cNvPr id="5" name="Table Placeholder 4">
            <a:extLst>
              <a:ext uri="{FF2B5EF4-FFF2-40B4-BE49-F238E27FC236}">
                <a16:creationId xmlns:a16="http://schemas.microsoft.com/office/drawing/2014/main" id="{8D909DB6-6399-4F2A-BF96-0F9DC1825D73}"/>
              </a:ext>
            </a:extLst>
          </p:cNvPr>
          <p:cNvGraphicFramePr>
            <a:graphicFrameLocks noGrp="1"/>
          </p:cNvGraphicFramePr>
          <p:nvPr>
            <p:ph type="tbl" sz="quarter" idx="13"/>
            <p:extLst>
              <p:ext uri="{D42A27DB-BD31-4B8C-83A1-F6EECF244321}">
                <p14:modId xmlns:p14="http://schemas.microsoft.com/office/powerpoint/2010/main" val="3979413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84796138"/>
                    </a:ext>
                  </a:extLst>
                </a:gridCol>
                <a:gridCol w="658368">
                  <a:extLst>
                    <a:ext uri="{9D8B030D-6E8A-4147-A177-3AD203B41FA5}">
                      <a16:colId xmlns:a16="http://schemas.microsoft.com/office/drawing/2014/main" val="2129436374"/>
                    </a:ext>
                  </a:extLst>
                </a:gridCol>
                <a:gridCol w="658368">
                  <a:extLst>
                    <a:ext uri="{9D8B030D-6E8A-4147-A177-3AD203B41FA5}">
                      <a16:colId xmlns:a16="http://schemas.microsoft.com/office/drawing/2014/main" val="2271293557"/>
                    </a:ext>
                  </a:extLst>
                </a:gridCol>
                <a:gridCol w="658368">
                  <a:extLst>
                    <a:ext uri="{9D8B030D-6E8A-4147-A177-3AD203B41FA5}">
                      <a16:colId xmlns:a16="http://schemas.microsoft.com/office/drawing/2014/main" val="4006783215"/>
                    </a:ext>
                  </a:extLst>
                </a:gridCol>
                <a:gridCol w="658368">
                  <a:extLst>
                    <a:ext uri="{9D8B030D-6E8A-4147-A177-3AD203B41FA5}">
                      <a16:colId xmlns:a16="http://schemas.microsoft.com/office/drawing/2014/main" val="2210661925"/>
                    </a:ext>
                  </a:extLst>
                </a:gridCol>
                <a:gridCol w="658368">
                  <a:extLst>
                    <a:ext uri="{9D8B030D-6E8A-4147-A177-3AD203B41FA5}">
                      <a16:colId xmlns:a16="http://schemas.microsoft.com/office/drawing/2014/main" val="4256162341"/>
                    </a:ext>
                  </a:extLst>
                </a:gridCol>
                <a:gridCol w="658368">
                  <a:extLst>
                    <a:ext uri="{9D8B030D-6E8A-4147-A177-3AD203B41FA5}">
                      <a16:colId xmlns:a16="http://schemas.microsoft.com/office/drawing/2014/main" val="1753877240"/>
                    </a:ext>
                  </a:extLst>
                </a:gridCol>
                <a:gridCol w="658368">
                  <a:extLst>
                    <a:ext uri="{9D8B030D-6E8A-4147-A177-3AD203B41FA5}">
                      <a16:colId xmlns:a16="http://schemas.microsoft.com/office/drawing/2014/main" val="909800853"/>
                    </a:ext>
                  </a:extLst>
                </a:gridCol>
                <a:gridCol w="658368">
                  <a:extLst>
                    <a:ext uri="{9D8B030D-6E8A-4147-A177-3AD203B41FA5}">
                      <a16:colId xmlns:a16="http://schemas.microsoft.com/office/drawing/2014/main" val="1489553204"/>
                    </a:ext>
                  </a:extLst>
                </a:gridCol>
                <a:gridCol w="658368">
                  <a:extLst>
                    <a:ext uri="{9D8B030D-6E8A-4147-A177-3AD203B41FA5}">
                      <a16:colId xmlns:a16="http://schemas.microsoft.com/office/drawing/2014/main" val="801366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530556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ogx_beauty_pt - 2020-11-23 12:00:24</a:t>
                      </a:r>
                      <a:r>
                        <a:rPr kumimoji="0" lang="pt-BR" sz="1000" b="0" i="0" u="none" strike="noStrike" kern="1200" cap="none" spc="0" normalizeH="0" baseline="0" noProof="0">
                          <a:ln>
                            <a:noFill/>
                          </a:ln>
                          <a:solidFill>
                            <a:prstClr val="black"/>
                          </a:solidFill>
                          <a:effectLst/>
                          <a:uLnTx/>
                          <a:uFillTx/>
                          <a:latin typeface="+mn-lt"/>
                          <a:ea typeface="+mn-ea"/>
                          <a:cs typeface="+mn-cs"/>
                        </a:rPr>
                        <a:t>
 Precisas de ajuda para começar a semana? Sente o poder do coco como nunca antes. O nosso #serum #OGX Leite de Coco ajuda a proteger, fortalecer e hidratar um cabelo seco 🥥💟 Coloca simplesmente umas gotas na palma da tua mão e aplica no cabelo húmido. #ogxbeauty #hair #greathair #mondaymotivation #WHATHAIRWANTS #ogxbeautypt #ogxbeautyportugal #ogxportugal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18:12:56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extLst>
                  <a:ext uri="{0D108BD9-81ED-4DB2-BD59-A6C34878D82A}">
                    <a16:rowId xmlns:a16="http://schemas.microsoft.com/office/drawing/2014/main" val="4252710432"/>
                  </a:ext>
                </a:extLst>
              </a:tr>
            </a:tbl>
          </a:graphicData>
        </a:graphic>
      </p:graphicFrame>
      <p:sp>
        <p:nvSpPr>
          <p:cNvPr id="4" name="Text Placeholder 3">
            <a:extLst>
              <a:ext uri="{FF2B5EF4-FFF2-40B4-BE49-F238E27FC236}">
                <a16:creationId xmlns:a16="http://schemas.microsoft.com/office/drawing/2014/main" id="{2929D200-B40B-474E-8252-053FFC238511}"/>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4040616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4FE2D-9960-48F9-8CA9-A2A1CE7F4359}"/>
              </a:ext>
            </a:extLst>
          </p:cNvPr>
          <p:cNvSpPr>
            <a:spLocks noGrp="1"/>
          </p:cNvSpPr>
          <p:nvPr>
            <p:ph type="title"/>
          </p:nvPr>
        </p:nvSpPr>
        <p:spPr/>
        <p:txBody>
          <a:bodyPr/>
          <a:lstStyle/>
          <a:p>
            <a:r>
              <a:rPr lang="en-US"/>
              <a:t>Instagram Posts Table | OGX - 10 of 21</a:t>
            </a:r>
          </a:p>
        </p:txBody>
      </p:sp>
      <p:graphicFrame>
        <p:nvGraphicFramePr>
          <p:cNvPr id="5" name="Table Placeholder 4">
            <a:extLst>
              <a:ext uri="{FF2B5EF4-FFF2-40B4-BE49-F238E27FC236}">
                <a16:creationId xmlns:a16="http://schemas.microsoft.com/office/drawing/2014/main" id="{2D133B6B-C02C-4C8B-8E36-C0BA4550BB7F}"/>
              </a:ext>
            </a:extLst>
          </p:cNvPr>
          <p:cNvGraphicFramePr>
            <a:graphicFrameLocks noGrp="1"/>
          </p:cNvGraphicFramePr>
          <p:nvPr>
            <p:ph type="tbl" sz="quarter" idx="13"/>
            <p:extLst>
              <p:ext uri="{D42A27DB-BD31-4B8C-83A1-F6EECF244321}">
                <p14:modId xmlns:p14="http://schemas.microsoft.com/office/powerpoint/2010/main" val="4021367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60674411"/>
                    </a:ext>
                  </a:extLst>
                </a:gridCol>
                <a:gridCol w="658368">
                  <a:extLst>
                    <a:ext uri="{9D8B030D-6E8A-4147-A177-3AD203B41FA5}">
                      <a16:colId xmlns:a16="http://schemas.microsoft.com/office/drawing/2014/main" val="2145641614"/>
                    </a:ext>
                  </a:extLst>
                </a:gridCol>
                <a:gridCol w="658368">
                  <a:extLst>
                    <a:ext uri="{9D8B030D-6E8A-4147-A177-3AD203B41FA5}">
                      <a16:colId xmlns:a16="http://schemas.microsoft.com/office/drawing/2014/main" val="4227200852"/>
                    </a:ext>
                  </a:extLst>
                </a:gridCol>
                <a:gridCol w="658368">
                  <a:extLst>
                    <a:ext uri="{9D8B030D-6E8A-4147-A177-3AD203B41FA5}">
                      <a16:colId xmlns:a16="http://schemas.microsoft.com/office/drawing/2014/main" val="1770453922"/>
                    </a:ext>
                  </a:extLst>
                </a:gridCol>
                <a:gridCol w="658368">
                  <a:extLst>
                    <a:ext uri="{9D8B030D-6E8A-4147-A177-3AD203B41FA5}">
                      <a16:colId xmlns:a16="http://schemas.microsoft.com/office/drawing/2014/main" val="1193304027"/>
                    </a:ext>
                  </a:extLst>
                </a:gridCol>
                <a:gridCol w="658368">
                  <a:extLst>
                    <a:ext uri="{9D8B030D-6E8A-4147-A177-3AD203B41FA5}">
                      <a16:colId xmlns:a16="http://schemas.microsoft.com/office/drawing/2014/main" val="2784883700"/>
                    </a:ext>
                  </a:extLst>
                </a:gridCol>
                <a:gridCol w="658368">
                  <a:extLst>
                    <a:ext uri="{9D8B030D-6E8A-4147-A177-3AD203B41FA5}">
                      <a16:colId xmlns:a16="http://schemas.microsoft.com/office/drawing/2014/main" val="400164550"/>
                    </a:ext>
                  </a:extLst>
                </a:gridCol>
                <a:gridCol w="658368">
                  <a:extLst>
                    <a:ext uri="{9D8B030D-6E8A-4147-A177-3AD203B41FA5}">
                      <a16:colId xmlns:a16="http://schemas.microsoft.com/office/drawing/2014/main" val="624977733"/>
                    </a:ext>
                  </a:extLst>
                </a:gridCol>
                <a:gridCol w="658368">
                  <a:extLst>
                    <a:ext uri="{9D8B030D-6E8A-4147-A177-3AD203B41FA5}">
                      <a16:colId xmlns:a16="http://schemas.microsoft.com/office/drawing/2014/main" val="3844111269"/>
                    </a:ext>
                  </a:extLst>
                </a:gridCol>
                <a:gridCol w="658368">
                  <a:extLst>
                    <a:ext uri="{9D8B030D-6E8A-4147-A177-3AD203B41FA5}">
                      <a16:colId xmlns:a16="http://schemas.microsoft.com/office/drawing/2014/main" val="4030927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295370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ogx_beauty_it - 2020-11-23 11:00:26</a:t>
                      </a:r>
                      <a:r>
                        <a:rPr kumimoji="0" lang="en-US" sz="1000" b="0" i="0" u="none" strike="noStrike" kern="1200" cap="none" spc="0" normalizeH="0" baseline="0" noProof="0">
                          <a:ln>
                            <a:noFill/>
                          </a:ln>
                          <a:solidFill>
                            <a:prstClr val="black"/>
                          </a:solidFill>
                          <a:effectLst/>
                          <a:uLnTx/>
                          <a:uFillTx/>
                          <a:latin typeface="+mn-lt"/>
                          <a:ea typeface="+mn-ea"/>
                          <a:cs typeface="+mn-cs"/>
                        </a:rPr>
                        <a:t>
 Hai paura della #pioggia e dell' #Umidità? Non preoccuparti! La nostra gamma Hydrate &amp; Defrizz + Kukui Oil aiuta a respingere l'umidità e a tenere fuori l'effetto crespo! ☔️ 💁‍♀️ #LoveIsInTheHair #Hair #HairStyle #Haircare #ogx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00:12:11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extLst>
                  <a:ext uri="{0D108BD9-81ED-4DB2-BD59-A6C34878D82A}">
                    <a16:rowId xmlns:a16="http://schemas.microsoft.com/office/drawing/2014/main" val="1086318399"/>
                  </a:ext>
                </a:extLst>
              </a:tr>
            </a:tbl>
          </a:graphicData>
        </a:graphic>
      </p:graphicFrame>
      <p:sp>
        <p:nvSpPr>
          <p:cNvPr id="4" name="Text Placeholder 3">
            <a:extLst>
              <a:ext uri="{FF2B5EF4-FFF2-40B4-BE49-F238E27FC236}">
                <a16:creationId xmlns:a16="http://schemas.microsoft.com/office/drawing/2014/main" id="{28A13D99-3C97-42D3-AB29-53BC724C1824}"/>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5989067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45737-1817-43ED-9369-F581A5E2BE2D}"/>
              </a:ext>
            </a:extLst>
          </p:cNvPr>
          <p:cNvSpPr>
            <a:spLocks noGrp="1"/>
          </p:cNvSpPr>
          <p:nvPr>
            <p:ph type="title"/>
          </p:nvPr>
        </p:nvSpPr>
        <p:spPr/>
        <p:txBody>
          <a:bodyPr/>
          <a:lstStyle/>
          <a:p>
            <a:r>
              <a:rPr lang="en-US"/>
              <a:t>Instagram Posts Table | OGX - 11 of 21</a:t>
            </a:r>
          </a:p>
        </p:txBody>
      </p:sp>
      <p:graphicFrame>
        <p:nvGraphicFramePr>
          <p:cNvPr id="5" name="Table Placeholder 4">
            <a:extLst>
              <a:ext uri="{FF2B5EF4-FFF2-40B4-BE49-F238E27FC236}">
                <a16:creationId xmlns:a16="http://schemas.microsoft.com/office/drawing/2014/main" id="{C63CF87E-A0D3-4F28-81F3-8F12C19017A0}"/>
              </a:ext>
            </a:extLst>
          </p:cNvPr>
          <p:cNvGraphicFramePr>
            <a:graphicFrameLocks noGrp="1"/>
          </p:cNvGraphicFramePr>
          <p:nvPr>
            <p:ph type="tbl" sz="quarter" idx="13"/>
            <p:extLst>
              <p:ext uri="{D42A27DB-BD31-4B8C-83A1-F6EECF244321}">
                <p14:modId xmlns:p14="http://schemas.microsoft.com/office/powerpoint/2010/main" val="2687746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29574604"/>
                    </a:ext>
                  </a:extLst>
                </a:gridCol>
                <a:gridCol w="658368">
                  <a:extLst>
                    <a:ext uri="{9D8B030D-6E8A-4147-A177-3AD203B41FA5}">
                      <a16:colId xmlns:a16="http://schemas.microsoft.com/office/drawing/2014/main" val="3940168923"/>
                    </a:ext>
                  </a:extLst>
                </a:gridCol>
                <a:gridCol w="658368">
                  <a:extLst>
                    <a:ext uri="{9D8B030D-6E8A-4147-A177-3AD203B41FA5}">
                      <a16:colId xmlns:a16="http://schemas.microsoft.com/office/drawing/2014/main" val="2308687890"/>
                    </a:ext>
                  </a:extLst>
                </a:gridCol>
                <a:gridCol w="658368">
                  <a:extLst>
                    <a:ext uri="{9D8B030D-6E8A-4147-A177-3AD203B41FA5}">
                      <a16:colId xmlns:a16="http://schemas.microsoft.com/office/drawing/2014/main" val="527159333"/>
                    </a:ext>
                  </a:extLst>
                </a:gridCol>
                <a:gridCol w="658368">
                  <a:extLst>
                    <a:ext uri="{9D8B030D-6E8A-4147-A177-3AD203B41FA5}">
                      <a16:colId xmlns:a16="http://schemas.microsoft.com/office/drawing/2014/main" val="3965499888"/>
                    </a:ext>
                  </a:extLst>
                </a:gridCol>
                <a:gridCol w="658368">
                  <a:extLst>
                    <a:ext uri="{9D8B030D-6E8A-4147-A177-3AD203B41FA5}">
                      <a16:colId xmlns:a16="http://schemas.microsoft.com/office/drawing/2014/main" val="727154536"/>
                    </a:ext>
                  </a:extLst>
                </a:gridCol>
                <a:gridCol w="658368">
                  <a:extLst>
                    <a:ext uri="{9D8B030D-6E8A-4147-A177-3AD203B41FA5}">
                      <a16:colId xmlns:a16="http://schemas.microsoft.com/office/drawing/2014/main" val="3872303749"/>
                    </a:ext>
                  </a:extLst>
                </a:gridCol>
                <a:gridCol w="658368">
                  <a:extLst>
                    <a:ext uri="{9D8B030D-6E8A-4147-A177-3AD203B41FA5}">
                      <a16:colId xmlns:a16="http://schemas.microsoft.com/office/drawing/2014/main" val="664202643"/>
                    </a:ext>
                  </a:extLst>
                </a:gridCol>
                <a:gridCol w="658368">
                  <a:extLst>
                    <a:ext uri="{9D8B030D-6E8A-4147-A177-3AD203B41FA5}">
                      <a16:colId xmlns:a16="http://schemas.microsoft.com/office/drawing/2014/main" val="789680034"/>
                    </a:ext>
                  </a:extLst>
                </a:gridCol>
                <a:gridCol w="658368">
                  <a:extLst>
                    <a:ext uri="{9D8B030D-6E8A-4147-A177-3AD203B41FA5}">
                      <a16:colId xmlns:a16="http://schemas.microsoft.com/office/drawing/2014/main" val="3019111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09249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ogx_beauty_es - 2020-11-23 11:00:17</a:t>
                      </a:r>
                      <a:r>
                        <a:rPr kumimoji="0" lang="en-US" sz="1000" b="0" i="0" u="none" strike="noStrike" kern="1200" cap="none" spc="0" normalizeH="0" baseline="0" noProof="0">
                          <a:ln>
                            <a:noFill/>
                          </a:ln>
                          <a:solidFill>
                            <a:prstClr val="black"/>
                          </a:solidFill>
                          <a:effectLst/>
                          <a:uLnTx/>
                          <a:uFillTx/>
                          <a:latin typeface="+mn-lt"/>
                          <a:ea typeface="+mn-ea"/>
                          <a:cs typeface="+mn-cs"/>
                        </a:rPr>
                        <a:t>
 Muchos de vosotros habéis adivinado nuestro último producto en llegar a las estanterías🖤 ¡Nuestra nueva colección #CharcoalDetox! Si tu cabello necesita detox, nuestro nuevo duo dinámico ayuda a reconstruir y dejar cada mechón super limpio, suave y con brillo. ¡Consigue el tuyo ahora! #ogx #ogxbeauty #hair #greathair #friday #WHATHAIRWANTS #ogxbeautyes #ogxbeautyespaña #ogxespaña #descubreogx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12:12:28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1974</a:t>
                      </a:r>
                    </a:p>
                  </a:txBody>
                  <a:tcPr/>
                </a:tc>
                <a:extLst>
                  <a:ext uri="{0D108BD9-81ED-4DB2-BD59-A6C34878D82A}">
                    <a16:rowId xmlns:a16="http://schemas.microsoft.com/office/drawing/2014/main" val="2330963940"/>
                  </a:ext>
                </a:extLst>
              </a:tr>
            </a:tbl>
          </a:graphicData>
        </a:graphic>
      </p:graphicFrame>
      <p:sp>
        <p:nvSpPr>
          <p:cNvPr id="4" name="Text Placeholder 3">
            <a:extLst>
              <a:ext uri="{FF2B5EF4-FFF2-40B4-BE49-F238E27FC236}">
                <a16:creationId xmlns:a16="http://schemas.microsoft.com/office/drawing/2014/main" id="{AA2DA4C7-D5E0-4C34-9312-00180964A74E}"/>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109597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8A143-8D81-4434-9F26-E250D31AFF6E}"/>
              </a:ext>
            </a:extLst>
          </p:cNvPr>
          <p:cNvSpPr>
            <a:spLocks noGrp="1"/>
          </p:cNvSpPr>
          <p:nvPr>
            <p:ph type="title"/>
          </p:nvPr>
        </p:nvSpPr>
        <p:spPr/>
        <p:txBody>
          <a:bodyPr/>
          <a:lstStyle/>
          <a:p>
            <a:r>
              <a:rPr lang="en-US"/>
              <a:t>Instagram Posts Table | OGX - 12 of 21</a:t>
            </a:r>
          </a:p>
        </p:txBody>
      </p:sp>
      <p:graphicFrame>
        <p:nvGraphicFramePr>
          <p:cNvPr id="5" name="Table Placeholder 4">
            <a:extLst>
              <a:ext uri="{FF2B5EF4-FFF2-40B4-BE49-F238E27FC236}">
                <a16:creationId xmlns:a16="http://schemas.microsoft.com/office/drawing/2014/main" id="{95C847DC-7519-4DE2-AF20-390C43DEE8A2}"/>
              </a:ext>
            </a:extLst>
          </p:cNvPr>
          <p:cNvGraphicFramePr>
            <a:graphicFrameLocks noGrp="1"/>
          </p:cNvGraphicFramePr>
          <p:nvPr>
            <p:ph type="tbl" sz="quarter" idx="13"/>
            <p:extLst>
              <p:ext uri="{D42A27DB-BD31-4B8C-83A1-F6EECF244321}">
                <p14:modId xmlns:p14="http://schemas.microsoft.com/office/powerpoint/2010/main" val="593634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11702359"/>
                    </a:ext>
                  </a:extLst>
                </a:gridCol>
                <a:gridCol w="658368">
                  <a:extLst>
                    <a:ext uri="{9D8B030D-6E8A-4147-A177-3AD203B41FA5}">
                      <a16:colId xmlns:a16="http://schemas.microsoft.com/office/drawing/2014/main" val="110505039"/>
                    </a:ext>
                  </a:extLst>
                </a:gridCol>
                <a:gridCol w="658368">
                  <a:extLst>
                    <a:ext uri="{9D8B030D-6E8A-4147-A177-3AD203B41FA5}">
                      <a16:colId xmlns:a16="http://schemas.microsoft.com/office/drawing/2014/main" val="13112810"/>
                    </a:ext>
                  </a:extLst>
                </a:gridCol>
                <a:gridCol w="658368">
                  <a:extLst>
                    <a:ext uri="{9D8B030D-6E8A-4147-A177-3AD203B41FA5}">
                      <a16:colId xmlns:a16="http://schemas.microsoft.com/office/drawing/2014/main" val="1184474315"/>
                    </a:ext>
                  </a:extLst>
                </a:gridCol>
                <a:gridCol w="658368">
                  <a:extLst>
                    <a:ext uri="{9D8B030D-6E8A-4147-A177-3AD203B41FA5}">
                      <a16:colId xmlns:a16="http://schemas.microsoft.com/office/drawing/2014/main" val="437271215"/>
                    </a:ext>
                  </a:extLst>
                </a:gridCol>
                <a:gridCol w="658368">
                  <a:extLst>
                    <a:ext uri="{9D8B030D-6E8A-4147-A177-3AD203B41FA5}">
                      <a16:colId xmlns:a16="http://schemas.microsoft.com/office/drawing/2014/main" val="16241179"/>
                    </a:ext>
                  </a:extLst>
                </a:gridCol>
                <a:gridCol w="658368">
                  <a:extLst>
                    <a:ext uri="{9D8B030D-6E8A-4147-A177-3AD203B41FA5}">
                      <a16:colId xmlns:a16="http://schemas.microsoft.com/office/drawing/2014/main" val="3996316719"/>
                    </a:ext>
                  </a:extLst>
                </a:gridCol>
                <a:gridCol w="658368">
                  <a:extLst>
                    <a:ext uri="{9D8B030D-6E8A-4147-A177-3AD203B41FA5}">
                      <a16:colId xmlns:a16="http://schemas.microsoft.com/office/drawing/2014/main" val="1805041313"/>
                    </a:ext>
                  </a:extLst>
                </a:gridCol>
                <a:gridCol w="658368">
                  <a:extLst>
                    <a:ext uri="{9D8B030D-6E8A-4147-A177-3AD203B41FA5}">
                      <a16:colId xmlns:a16="http://schemas.microsoft.com/office/drawing/2014/main" val="2348891178"/>
                    </a:ext>
                  </a:extLst>
                </a:gridCol>
                <a:gridCol w="658368">
                  <a:extLst>
                    <a:ext uri="{9D8B030D-6E8A-4147-A177-3AD203B41FA5}">
                      <a16:colId xmlns:a16="http://schemas.microsoft.com/office/drawing/2014/main" val="740468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710623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ogx_beauty_gr - 2020-11-23 10:00:15</a:t>
                      </a:r>
                      <a:r>
                        <a:rPr kumimoji="0" lang="el-GR" sz="1000" b="0" i="0" u="none" strike="noStrike" kern="1200" cap="none" spc="0" normalizeH="0" baseline="0" noProof="0">
                          <a:ln>
                            <a:noFill/>
                          </a:ln>
                          <a:solidFill>
                            <a:prstClr val="black"/>
                          </a:solidFill>
                          <a:effectLst/>
                          <a:uLnTx/>
                          <a:uFillTx/>
                          <a:latin typeface="+mn-lt"/>
                          <a:ea typeface="+mn-ea"/>
                          <a:cs typeface="+mn-cs"/>
                        </a:rPr>
                        <a:t>
 Χρειάζεσαι βοήθεια για να ξεκινήσεις αυτήν την εβδομάδα; Νιώσε τη δύναμη της καρύδας όπως ποτέ άλλοτε. Το serum της σειράς Coconut Milk βοηθά στην προστασία, ενίσχυση και ενυδάτωση των ξηρών μαλλιών. 🥥💟 Απλά άπλωσε μερικές σταγόνες στις παλάμες των χεριών σου και εφάρμοσε σε καθαρά νωπά μαλλιά. #ogxbeauty #hair #greathair #mondaymotivation #WHATHAIRWANTS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00:12:11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extLst>
                  <a:ext uri="{0D108BD9-81ED-4DB2-BD59-A6C34878D82A}">
                    <a16:rowId xmlns:a16="http://schemas.microsoft.com/office/drawing/2014/main" val="1392839745"/>
                  </a:ext>
                </a:extLst>
              </a:tr>
            </a:tbl>
          </a:graphicData>
        </a:graphic>
      </p:graphicFrame>
      <p:sp>
        <p:nvSpPr>
          <p:cNvPr id="4" name="Text Placeholder 3">
            <a:extLst>
              <a:ext uri="{FF2B5EF4-FFF2-40B4-BE49-F238E27FC236}">
                <a16:creationId xmlns:a16="http://schemas.microsoft.com/office/drawing/2014/main" id="{76A7A56A-E096-43ED-8FD6-2A7790861053}"/>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3550065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C186C-60BF-497B-AEF7-FAC729DF3A3A}"/>
              </a:ext>
            </a:extLst>
          </p:cNvPr>
          <p:cNvSpPr>
            <a:spLocks noGrp="1"/>
          </p:cNvSpPr>
          <p:nvPr>
            <p:ph type="title"/>
          </p:nvPr>
        </p:nvSpPr>
        <p:spPr/>
        <p:txBody>
          <a:bodyPr/>
          <a:lstStyle/>
          <a:p>
            <a:r>
              <a:rPr lang="en-US"/>
              <a:t>Instagram Posts Table | OGX - 13 of 21</a:t>
            </a:r>
          </a:p>
        </p:txBody>
      </p:sp>
      <p:graphicFrame>
        <p:nvGraphicFramePr>
          <p:cNvPr id="5" name="Table Placeholder 4">
            <a:extLst>
              <a:ext uri="{FF2B5EF4-FFF2-40B4-BE49-F238E27FC236}">
                <a16:creationId xmlns:a16="http://schemas.microsoft.com/office/drawing/2014/main" id="{6993FE59-D3B9-45F4-ADE2-9F74E8AF8A1D}"/>
              </a:ext>
            </a:extLst>
          </p:cNvPr>
          <p:cNvGraphicFramePr>
            <a:graphicFrameLocks noGrp="1"/>
          </p:cNvGraphicFramePr>
          <p:nvPr>
            <p:ph type="tbl" sz="quarter" idx="13"/>
            <p:extLst>
              <p:ext uri="{D42A27DB-BD31-4B8C-83A1-F6EECF244321}">
                <p14:modId xmlns:p14="http://schemas.microsoft.com/office/powerpoint/2010/main" val="3480255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87122428"/>
                    </a:ext>
                  </a:extLst>
                </a:gridCol>
                <a:gridCol w="658368">
                  <a:extLst>
                    <a:ext uri="{9D8B030D-6E8A-4147-A177-3AD203B41FA5}">
                      <a16:colId xmlns:a16="http://schemas.microsoft.com/office/drawing/2014/main" val="2666541723"/>
                    </a:ext>
                  </a:extLst>
                </a:gridCol>
                <a:gridCol w="658368">
                  <a:extLst>
                    <a:ext uri="{9D8B030D-6E8A-4147-A177-3AD203B41FA5}">
                      <a16:colId xmlns:a16="http://schemas.microsoft.com/office/drawing/2014/main" val="421734615"/>
                    </a:ext>
                  </a:extLst>
                </a:gridCol>
                <a:gridCol w="658368">
                  <a:extLst>
                    <a:ext uri="{9D8B030D-6E8A-4147-A177-3AD203B41FA5}">
                      <a16:colId xmlns:a16="http://schemas.microsoft.com/office/drawing/2014/main" val="1356109375"/>
                    </a:ext>
                  </a:extLst>
                </a:gridCol>
                <a:gridCol w="658368">
                  <a:extLst>
                    <a:ext uri="{9D8B030D-6E8A-4147-A177-3AD203B41FA5}">
                      <a16:colId xmlns:a16="http://schemas.microsoft.com/office/drawing/2014/main" val="3707378104"/>
                    </a:ext>
                  </a:extLst>
                </a:gridCol>
                <a:gridCol w="658368">
                  <a:extLst>
                    <a:ext uri="{9D8B030D-6E8A-4147-A177-3AD203B41FA5}">
                      <a16:colId xmlns:a16="http://schemas.microsoft.com/office/drawing/2014/main" val="672565693"/>
                    </a:ext>
                  </a:extLst>
                </a:gridCol>
                <a:gridCol w="658368">
                  <a:extLst>
                    <a:ext uri="{9D8B030D-6E8A-4147-A177-3AD203B41FA5}">
                      <a16:colId xmlns:a16="http://schemas.microsoft.com/office/drawing/2014/main" val="2041187200"/>
                    </a:ext>
                  </a:extLst>
                </a:gridCol>
                <a:gridCol w="658368">
                  <a:extLst>
                    <a:ext uri="{9D8B030D-6E8A-4147-A177-3AD203B41FA5}">
                      <a16:colId xmlns:a16="http://schemas.microsoft.com/office/drawing/2014/main" val="1667219013"/>
                    </a:ext>
                  </a:extLst>
                </a:gridCol>
                <a:gridCol w="658368">
                  <a:extLst>
                    <a:ext uri="{9D8B030D-6E8A-4147-A177-3AD203B41FA5}">
                      <a16:colId xmlns:a16="http://schemas.microsoft.com/office/drawing/2014/main" val="2182456135"/>
                    </a:ext>
                  </a:extLst>
                </a:gridCol>
                <a:gridCol w="658368">
                  <a:extLst>
                    <a:ext uri="{9D8B030D-6E8A-4147-A177-3AD203B41FA5}">
                      <a16:colId xmlns:a16="http://schemas.microsoft.com/office/drawing/2014/main" val="2806279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058697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ogx_beauty_pt - 2020-11-20 12:00:33</a:t>
                      </a:r>
                      <a:r>
                        <a:rPr kumimoji="0" lang="en-US" sz="1000" b="0" i="0" u="none" strike="noStrike" kern="1200" cap="none" spc="0" normalizeH="0" baseline="0" noProof="0">
                          <a:ln>
                            <a:noFill/>
                          </a:ln>
                          <a:solidFill>
                            <a:prstClr val="black"/>
                          </a:solidFill>
                          <a:effectLst/>
                          <a:uLnTx/>
                          <a:uFillTx/>
                          <a:latin typeface="+mn-lt"/>
                          <a:ea typeface="+mn-ea"/>
                          <a:cs typeface="+mn-cs"/>
                        </a:rPr>
                        <a:t>
 Não é porque não podemos viajar que o #Brasil não pode chegar a ti com #OGX Queratina Brasileira. Esta gama tem uma mistura exótica que ajuda a fortalecer e suavizar o teu cabelo. 🥑🥥✨ #ogx #ogxbeauty #hair #greathair #Friday #WHATHAIRWANTS #ogxbeautypt #ogxbeautyportugal #ogxportugal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18:12:56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extLst>
                  <a:ext uri="{0D108BD9-81ED-4DB2-BD59-A6C34878D82A}">
                    <a16:rowId xmlns:a16="http://schemas.microsoft.com/office/drawing/2014/main" val="2564981671"/>
                  </a:ext>
                </a:extLst>
              </a:tr>
            </a:tbl>
          </a:graphicData>
        </a:graphic>
      </p:graphicFrame>
      <p:sp>
        <p:nvSpPr>
          <p:cNvPr id="4" name="Text Placeholder 3">
            <a:extLst>
              <a:ext uri="{FF2B5EF4-FFF2-40B4-BE49-F238E27FC236}">
                <a16:creationId xmlns:a16="http://schemas.microsoft.com/office/drawing/2014/main" id="{70259FD1-1A41-4351-9223-4479431F2C12}"/>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8707617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64E06-6E0D-4888-8B8E-E6FDA010E175}"/>
              </a:ext>
            </a:extLst>
          </p:cNvPr>
          <p:cNvSpPr>
            <a:spLocks noGrp="1"/>
          </p:cNvSpPr>
          <p:nvPr>
            <p:ph type="title"/>
          </p:nvPr>
        </p:nvSpPr>
        <p:spPr/>
        <p:txBody>
          <a:bodyPr/>
          <a:lstStyle/>
          <a:p>
            <a:r>
              <a:rPr lang="en-US"/>
              <a:t>Instagram Posts Table | OGX - 14 of 21</a:t>
            </a:r>
          </a:p>
        </p:txBody>
      </p:sp>
      <p:graphicFrame>
        <p:nvGraphicFramePr>
          <p:cNvPr id="5" name="Table Placeholder 4">
            <a:extLst>
              <a:ext uri="{FF2B5EF4-FFF2-40B4-BE49-F238E27FC236}">
                <a16:creationId xmlns:a16="http://schemas.microsoft.com/office/drawing/2014/main" id="{97C795B9-A630-4CBA-B88F-7A3307097EDA}"/>
              </a:ext>
            </a:extLst>
          </p:cNvPr>
          <p:cNvGraphicFramePr>
            <a:graphicFrameLocks noGrp="1"/>
          </p:cNvGraphicFramePr>
          <p:nvPr>
            <p:ph type="tbl" sz="quarter" idx="13"/>
            <p:extLst>
              <p:ext uri="{D42A27DB-BD31-4B8C-83A1-F6EECF244321}">
                <p14:modId xmlns:p14="http://schemas.microsoft.com/office/powerpoint/2010/main" val="2017353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49850738"/>
                    </a:ext>
                  </a:extLst>
                </a:gridCol>
                <a:gridCol w="658368">
                  <a:extLst>
                    <a:ext uri="{9D8B030D-6E8A-4147-A177-3AD203B41FA5}">
                      <a16:colId xmlns:a16="http://schemas.microsoft.com/office/drawing/2014/main" val="1459626162"/>
                    </a:ext>
                  </a:extLst>
                </a:gridCol>
                <a:gridCol w="658368">
                  <a:extLst>
                    <a:ext uri="{9D8B030D-6E8A-4147-A177-3AD203B41FA5}">
                      <a16:colId xmlns:a16="http://schemas.microsoft.com/office/drawing/2014/main" val="1663497269"/>
                    </a:ext>
                  </a:extLst>
                </a:gridCol>
                <a:gridCol w="658368">
                  <a:extLst>
                    <a:ext uri="{9D8B030D-6E8A-4147-A177-3AD203B41FA5}">
                      <a16:colId xmlns:a16="http://schemas.microsoft.com/office/drawing/2014/main" val="4281834352"/>
                    </a:ext>
                  </a:extLst>
                </a:gridCol>
                <a:gridCol w="658368">
                  <a:extLst>
                    <a:ext uri="{9D8B030D-6E8A-4147-A177-3AD203B41FA5}">
                      <a16:colId xmlns:a16="http://schemas.microsoft.com/office/drawing/2014/main" val="3783798047"/>
                    </a:ext>
                  </a:extLst>
                </a:gridCol>
                <a:gridCol w="658368">
                  <a:extLst>
                    <a:ext uri="{9D8B030D-6E8A-4147-A177-3AD203B41FA5}">
                      <a16:colId xmlns:a16="http://schemas.microsoft.com/office/drawing/2014/main" val="3773034420"/>
                    </a:ext>
                  </a:extLst>
                </a:gridCol>
                <a:gridCol w="658368">
                  <a:extLst>
                    <a:ext uri="{9D8B030D-6E8A-4147-A177-3AD203B41FA5}">
                      <a16:colId xmlns:a16="http://schemas.microsoft.com/office/drawing/2014/main" val="4277876354"/>
                    </a:ext>
                  </a:extLst>
                </a:gridCol>
                <a:gridCol w="658368">
                  <a:extLst>
                    <a:ext uri="{9D8B030D-6E8A-4147-A177-3AD203B41FA5}">
                      <a16:colId xmlns:a16="http://schemas.microsoft.com/office/drawing/2014/main" val="3392558704"/>
                    </a:ext>
                  </a:extLst>
                </a:gridCol>
                <a:gridCol w="658368">
                  <a:extLst>
                    <a:ext uri="{9D8B030D-6E8A-4147-A177-3AD203B41FA5}">
                      <a16:colId xmlns:a16="http://schemas.microsoft.com/office/drawing/2014/main" val="2911264567"/>
                    </a:ext>
                  </a:extLst>
                </a:gridCol>
                <a:gridCol w="658368">
                  <a:extLst>
                    <a:ext uri="{9D8B030D-6E8A-4147-A177-3AD203B41FA5}">
                      <a16:colId xmlns:a16="http://schemas.microsoft.com/office/drawing/2014/main" val="2208535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647390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ogx_beauty_it - 2020-11-20 11:00:30</a:t>
                      </a:r>
                      <a:r>
                        <a:rPr kumimoji="0" lang="en-US" sz="1000" b="0" i="0" u="none" strike="noStrike" kern="1200" cap="none" spc="0" normalizeH="0" baseline="0" noProof="0">
                          <a:ln>
                            <a:noFill/>
                          </a:ln>
                          <a:solidFill>
                            <a:prstClr val="black"/>
                          </a:solidFill>
                          <a:effectLst/>
                          <a:uLnTx/>
                          <a:uFillTx/>
                          <a:latin typeface="+mn-lt"/>
                          <a:ea typeface="+mn-ea"/>
                          <a:cs typeface="+mn-cs"/>
                        </a:rPr>
                        <a:t>
 Hai bisogno di aiuto per iniziare questa settimana? Senti il potere del cocco come mai prima d'ora. Il nostro #OGX Nourishing + Coconut Milk Anti-Breakage #serum aiuta a proteggere, rafforzare e idratare i capelli secchi 🥥💟 Applicare semplicemente alcune gocce sui palmi delle mani prima di applicare sui capelli lavati e tamponati. #ogxbeauty #hair #greathair #Friday #WHATHAIRWANTS #ogxbeautyit #ogxbeautyitaly #ogxitaly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12:12:29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extLst>
                  <a:ext uri="{0D108BD9-81ED-4DB2-BD59-A6C34878D82A}">
                    <a16:rowId xmlns:a16="http://schemas.microsoft.com/office/drawing/2014/main" val="1552658229"/>
                  </a:ext>
                </a:extLst>
              </a:tr>
            </a:tbl>
          </a:graphicData>
        </a:graphic>
      </p:graphicFrame>
      <p:sp>
        <p:nvSpPr>
          <p:cNvPr id="4" name="Text Placeholder 3">
            <a:extLst>
              <a:ext uri="{FF2B5EF4-FFF2-40B4-BE49-F238E27FC236}">
                <a16:creationId xmlns:a16="http://schemas.microsoft.com/office/drawing/2014/main" id="{26BCB106-C109-4274-9C21-362D808FE8A5}"/>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5329626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A6FF0-999E-4005-B17B-FD05577F1116}"/>
              </a:ext>
            </a:extLst>
          </p:cNvPr>
          <p:cNvSpPr>
            <a:spLocks noGrp="1"/>
          </p:cNvSpPr>
          <p:nvPr>
            <p:ph type="title"/>
          </p:nvPr>
        </p:nvSpPr>
        <p:spPr/>
        <p:txBody>
          <a:bodyPr/>
          <a:lstStyle/>
          <a:p>
            <a:r>
              <a:rPr lang="en-US"/>
              <a:t>Instagram Posts Table | OGX - 15 of 21</a:t>
            </a:r>
          </a:p>
        </p:txBody>
      </p:sp>
      <p:graphicFrame>
        <p:nvGraphicFramePr>
          <p:cNvPr id="5" name="Table Placeholder 4">
            <a:extLst>
              <a:ext uri="{FF2B5EF4-FFF2-40B4-BE49-F238E27FC236}">
                <a16:creationId xmlns:a16="http://schemas.microsoft.com/office/drawing/2014/main" id="{976EA5D6-A032-4C64-B954-A9364C52B7D5}"/>
              </a:ext>
            </a:extLst>
          </p:cNvPr>
          <p:cNvGraphicFramePr>
            <a:graphicFrameLocks noGrp="1"/>
          </p:cNvGraphicFramePr>
          <p:nvPr>
            <p:ph type="tbl" sz="quarter" idx="13"/>
            <p:extLst>
              <p:ext uri="{D42A27DB-BD31-4B8C-83A1-F6EECF244321}">
                <p14:modId xmlns:p14="http://schemas.microsoft.com/office/powerpoint/2010/main" val="3469204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49435906"/>
                    </a:ext>
                  </a:extLst>
                </a:gridCol>
                <a:gridCol w="658368">
                  <a:extLst>
                    <a:ext uri="{9D8B030D-6E8A-4147-A177-3AD203B41FA5}">
                      <a16:colId xmlns:a16="http://schemas.microsoft.com/office/drawing/2014/main" val="2744226779"/>
                    </a:ext>
                  </a:extLst>
                </a:gridCol>
                <a:gridCol w="658368">
                  <a:extLst>
                    <a:ext uri="{9D8B030D-6E8A-4147-A177-3AD203B41FA5}">
                      <a16:colId xmlns:a16="http://schemas.microsoft.com/office/drawing/2014/main" val="728578177"/>
                    </a:ext>
                  </a:extLst>
                </a:gridCol>
                <a:gridCol w="658368">
                  <a:extLst>
                    <a:ext uri="{9D8B030D-6E8A-4147-A177-3AD203B41FA5}">
                      <a16:colId xmlns:a16="http://schemas.microsoft.com/office/drawing/2014/main" val="781094117"/>
                    </a:ext>
                  </a:extLst>
                </a:gridCol>
                <a:gridCol w="658368">
                  <a:extLst>
                    <a:ext uri="{9D8B030D-6E8A-4147-A177-3AD203B41FA5}">
                      <a16:colId xmlns:a16="http://schemas.microsoft.com/office/drawing/2014/main" val="1441152999"/>
                    </a:ext>
                  </a:extLst>
                </a:gridCol>
                <a:gridCol w="658368">
                  <a:extLst>
                    <a:ext uri="{9D8B030D-6E8A-4147-A177-3AD203B41FA5}">
                      <a16:colId xmlns:a16="http://schemas.microsoft.com/office/drawing/2014/main" val="865886017"/>
                    </a:ext>
                  </a:extLst>
                </a:gridCol>
                <a:gridCol w="658368">
                  <a:extLst>
                    <a:ext uri="{9D8B030D-6E8A-4147-A177-3AD203B41FA5}">
                      <a16:colId xmlns:a16="http://schemas.microsoft.com/office/drawing/2014/main" val="4090415533"/>
                    </a:ext>
                  </a:extLst>
                </a:gridCol>
                <a:gridCol w="658368">
                  <a:extLst>
                    <a:ext uri="{9D8B030D-6E8A-4147-A177-3AD203B41FA5}">
                      <a16:colId xmlns:a16="http://schemas.microsoft.com/office/drawing/2014/main" val="46594706"/>
                    </a:ext>
                  </a:extLst>
                </a:gridCol>
                <a:gridCol w="658368">
                  <a:extLst>
                    <a:ext uri="{9D8B030D-6E8A-4147-A177-3AD203B41FA5}">
                      <a16:colId xmlns:a16="http://schemas.microsoft.com/office/drawing/2014/main" val="1332146459"/>
                    </a:ext>
                  </a:extLst>
                </a:gridCol>
                <a:gridCol w="658368">
                  <a:extLst>
                    <a:ext uri="{9D8B030D-6E8A-4147-A177-3AD203B41FA5}">
                      <a16:colId xmlns:a16="http://schemas.microsoft.com/office/drawing/2014/main" val="2346577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664824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ogx_beauty_es - 2020-11-20 11:00:27</a:t>
                      </a:r>
                      <a:r>
                        <a:rPr kumimoji="0" lang="en-US" sz="1000" b="0" i="0" u="none" strike="noStrike" kern="1200" cap="none" spc="0" normalizeH="0" baseline="0" noProof="0">
                          <a:ln>
                            <a:noFill/>
                          </a:ln>
                          <a:solidFill>
                            <a:prstClr val="black"/>
                          </a:solidFill>
                          <a:effectLst/>
                          <a:uLnTx/>
                          <a:uFillTx/>
                          <a:latin typeface="+mn-lt"/>
                          <a:ea typeface="+mn-ea"/>
                          <a:cs typeface="+mn-cs"/>
                        </a:rPr>
                        <a:t>
 Ya casi es fin de semana y.......¡tenemos una sorpresa increíble! ¿alguna idea de que podría ser?😍 
#ogx #OGXTeaser #ogxbeauty #hair #greathair #Friday #WHATHAIRWANTS #ogxbeautyes #ogxbeautyespaña #ogxespaña #descubreogx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12:12:28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a:t>
                      </a:r>
                    </a:p>
                  </a:txBody>
                  <a:tcPr/>
                </a:tc>
                <a:extLst>
                  <a:ext uri="{0D108BD9-81ED-4DB2-BD59-A6C34878D82A}">
                    <a16:rowId xmlns:a16="http://schemas.microsoft.com/office/drawing/2014/main" val="2306811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ogx_beauty_it - 2020-11-18 11:00:41</a:t>
                      </a:r>
                      <a:r>
                        <a:rPr kumimoji="0" lang="en-US" sz="1000" b="0" i="0" u="none" strike="noStrike" kern="1200" cap="none" spc="0" normalizeH="0" baseline="0" noProof="0">
                          <a:ln>
                            <a:noFill/>
                          </a:ln>
                          <a:solidFill>
                            <a:prstClr val="black"/>
                          </a:solidFill>
                          <a:effectLst/>
                          <a:uLnTx/>
                          <a:uFillTx/>
                          <a:latin typeface="+mn-lt"/>
                          <a:ea typeface="+mn-ea"/>
                          <a:cs typeface="+mn-cs"/>
                        </a:rPr>
                        <a:t>
 Sapevi che il nostro shampoo Extra strength Damage Remedy +Coconut Miracle Oil ha vinto un @allure Best of Beauty award. Commenta con un 🥥 se hai già provato questo shampoo lussurioso⬇️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18:12:55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extLst>
                  <a:ext uri="{0D108BD9-81ED-4DB2-BD59-A6C34878D82A}">
                    <a16:rowId xmlns:a16="http://schemas.microsoft.com/office/drawing/2014/main" val="1072351299"/>
                  </a:ext>
                </a:extLst>
              </a:tr>
            </a:tbl>
          </a:graphicData>
        </a:graphic>
      </p:graphicFrame>
      <p:sp>
        <p:nvSpPr>
          <p:cNvPr id="4" name="Text Placeholder 3">
            <a:extLst>
              <a:ext uri="{FF2B5EF4-FFF2-40B4-BE49-F238E27FC236}">
                <a16:creationId xmlns:a16="http://schemas.microsoft.com/office/drawing/2014/main" id="{35C3703F-734B-46DE-A93C-1E0C3B8235AD}"/>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9713557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410B3-268E-4D60-8EB1-53B2EEE88326}"/>
              </a:ext>
            </a:extLst>
          </p:cNvPr>
          <p:cNvSpPr>
            <a:spLocks noGrp="1"/>
          </p:cNvSpPr>
          <p:nvPr>
            <p:ph type="title"/>
          </p:nvPr>
        </p:nvSpPr>
        <p:spPr/>
        <p:txBody>
          <a:bodyPr/>
          <a:lstStyle/>
          <a:p>
            <a:r>
              <a:rPr lang="en-US"/>
              <a:t>Instagram Posts Table | OGX - 16 of 21</a:t>
            </a:r>
          </a:p>
        </p:txBody>
      </p:sp>
      <p:graphicFrame>
        <p:nvGraphicFramePr>
          <p:cNvPr id="5" name="Table Placeholder 4">
            <a:extLst>
              <a:ext uri="{FF2B5EF4-FFF2-40B4-BE49-F238E27FC236}">
                <a16:creationId xmlns:a16="http://schemas.microsoft.com/office/drawing/2014/main" id="{339269AA-FFCE-48C7-8C6E-D137E35E062B}"/>
              </a:ext>
            </a:extLst>
          </p:cNvPr>
          <p:cNvGraphicFramePr>
            <a:graphicFrameLocks noGrp="1"/>
          </p:cNvGraphicFramePr>
          <p:nvPr>
            <p:ph type="tbl" sz="quarter" idx="13"/>
            <p:extLst>
              <p:ext uri="{D42A27DB-BD31-4B8C-83A1-F6EECF244321}">
                <p14:modId xmlns:p14="http://schemas.microsoft.com/office/powerpoint/2010/main" val="980613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6762112"/>
                    </a:ext>
                  </a:extLst>
                </a:gridCol>
                <a:gridCol w="658368">
                  <a:extLst>
                    <a:ext uri="{9D8B030D-6E8A-4147-A177-3AD203B41FA5}">
                      <a16:colId xmlns:a16="http://schemas.microsoft.com/office/drawing/2014/main" val="2993636602"/>
                    </a:ext>
                  </a:extLst>
                </a:gridCol>
                <a:gridCol w="658368">
                  <a:extLst>
                    <a:ext uri="{9D8B030D-6E8A-4147-A177-3AD203B41FA5}">
                      <a16:colId xmlns:a16="http://schemas.microsoft.com/office/drawing/2014/main" val="3350386091"/>
                    </a:ext>
                  </a:extLst>
                </a:gridCol>
                <a:gridCol w="658368">
                  <a:extLst>
                    <a:ext uri="{9D8B030D-6E8A-4147-A177-3AD203B41FA5}">
                      <a16:colId xmlns:a16="http://schemas.microsoft.com/office/drawing/2014/main" val="3916166931"/>
                    </a:ext>
                  </a:extLst>
                </a:gridCol>
                <a:gridCol w="658368">
                  <a:extLst>
                    <a:ext uri="{9D8B030D-6E8A-4147-A177-3AD203B41FA5}">
                      <a16:colId xmlns:a16="http://schemas.microsoft.com/office/drawing/2014/main" val="44204974"/>
                    </a:ext>
                  </a:extLst>
                </a:gridCol>
                <a:gridCol w="658368">
                  <a:extLst>
                    <a:ext uri="{9D8B030D-6E8A-4147-A177-3AD203B41FA5}">
                      <a16:colId xmlns:a16="http://schemas.microsoft.com/office/drawing/2014/main" val="1790812662"/>
                    </a:ext>
                  </a:extLst>
                </a:gridCol>
                <a:gridCol w="658368">
                  <a:extLst>
                    <a:ext uri="{9D8B030D-6E8A-4147-A177-3AD203B41FA5}">
                      <a16:colId xmlns:a16="http://schemas.microsoft.com/office/drawing/2014/main" val="2189397952"/>
                    </a:ext>
                  </a:extLst>
                </a:gridCol>
                <a:gridCol w="658368">
                  <a:extLst>
                    <a:ext uri="{9D8B030D-6E8A-4147-A177-3AD203B41FA5}">
                      <a16:colId xmlns:a16="http://schemas.microsoft.com/office/drawing/2014/main" val="7159183"/>
                    </a:ext>
                  </a:extLst>
                </a:gridCol>
                <a:gridCol w="658368">
                  <a:extLst>
                    <a:ext uri="{9D8B030D-6E8A-4147-A177-3AD203B41FA5}">
                      <a16:colId xmlns:a16="http://schemas.microsoft.com/office/drawing/2014/main" val="2069148810"/>
                    </a:ext>
                  </a:extLst>
                </a:gridCol>
                <a:gridCol w="658368">
                  <a:extLst>
                    <a:ext uri="{9D8B030D-6E8A-4147-A177-3AD203B41FA5}">
                      <a16:colId xmlns:a16="http://schemas.microsoft.com/office/drawing/2014/main" val="1699748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899473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ogx_beauty_pt - 2020-11-16 12:00:25</a:t>
                      </a:r>
                      <a:r>
                        <a:rPr kumimoji="0" lang="en-US" sz="1000" b="0" i="0" u="none" strike="noStrike" kern="1200" cap="none" spc="0" normalizeH="0" baseline="0" noProof="0">
                          <a:ln>
                            <a:noFill/>
                          </a:ln>
                          <a:solidFill>
                            <a:prstClr val="black"/>
                          </a:solidFill>
                          <a:effectLst/>
                          <a:uLnTx/>
                          <a:uFillTx/>
                          <a:latin typeface="+mn-lt"/>
                          <a:ea typeface="+mn-ea"/>
                          <a:cs typeface="+mn-cs"/>
                        </a:rPr>
                        <a:t>
 Qual é o teu plano para este fim-de-semana? Não sabes? Conhece a nossa nova gama de Styling OGX Óleo de Argão de Marrocos! Love is in the Hair with #OGX 💙 ogxbeauty #hair #greathair #MondayMotivation #WHATHAIRWANTS #ogxbeautypt #ogxbeautyportugal #ogxportugal #continente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18:12:56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extLst>
                  <a:ext uri="{0D108BD9-81ED-4DB2-BD59-A6C34878D82A}">
                    <a16:rowId xmlns:a16="http://schemas.microsoft.com/office/drawing/2014/main" val="814927196"/>
                  </a:ext>
                </a:extLst>
              </a:tr>
            </a:tbl>
          </a:graphicData>
        </a:graphic>
      </p:graphicFrame>
      <p:sp>
        <p:nvSpPr>
          <p:cNvPr id="4" name="Text Placeholder 3">
            <a:extLst>
              <a:ext uri="{FF2B5EF4-FFF2-40B4-BE49-F238E27FC236}">
                <a16:creationId xmlns:a16="http://schemas.microsoft.com/office/drawing/2014/main" id="{9A077D84-9187-4FD6-ACE1-F470A80EB420}"/>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40737914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C9786-29A9-4A4E-83F8-6911033EB708}"/>
              </a:ext>
            </a:extLst>
          </p:cNvPr>
          <p:cNvSpPr>
            <a:spLocks noGrp="1"/>
          </p:cNvSpPr>
          <p:nvPr>
            <p:ph type="title"/>
          </p:nvPr>
        </p:nvSpPr>
        <p:spPr/>
        <p:txBody>
          <a:bodyPr/>
          <a:lstStyle/>
          <a:p>
            <a:r>
              <a:rPr lang="en-US"/>
              <a:t>Instagram Posts Table | OGX - 17 of 21</a:t>
            </a:r>
          </a:p>
        </p:txBody>
      </p:sp>
      <p:graphicFrame>
        <p:nvGraphicFramePr>
          <p:cNvPr id="5" name="Table Placeholder 4">
            <a:extLst>
              <a:ext uri="{FF2B5EF4-FFF2-40B4-BE49-F238E27FC236}">
                <a16:creationId xmlns:a16="http://schemas.microsoft.com/office/drawing/2014/main" id="{01CC633F-9C27-453C-8411-F4EDF55C7B35}"/>
              </a:ext>
            </a:extLst>
          </p:cNvPr>
          <p:cNvGraphicFramePr>
            <a:graphicFrameLocks noGrp="1"/>
          </p:cNvGraphicFramePr>
          <p:nvPr>
            <p:ph type="tbl" sz="quarter" idx="13"/>
            <p:extLst>
              <p:ext uri="{D42A27DB-BD31-4B8C-83A1-F6EECF244321}">
                <p14:modId xmlns:p14="http://schemas.microsoft.com/office/powerpoint/2010/main" val="1153164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9866352"/>
                    </a:ext>
                  </a:extLst>
                </a:gridCol>
                <a:gridCol w="658368">
                  <a:extLst>
                    <a:ext uri="{9D8B030D-6E8A-4147-A177-3AD203B41FA5}">
                      <a16:colId xmlns:a16="http://schemas.microsoft.com/office/drawing/2014/main" val="1741138472"/>
                    </a:ext>
                  </a:extLst>
                </a:gridCol>
                <a:gridCol w="658368">
                  <a:extLst>
                    <a:ext uri="{9D8B030D-6E8A-4147-A177-3AD203B41FA5}">
                      <a16:colId xmlns:a16="http://schemas.microsoft.com/office/drawing/2014/main" val="2994785954"/>
                    </a:ext>
                  </a:extLst>
                </a:gridCol>
                <a:gridCol w="658368">
                  <a:extLst>
                    <a:ext uri="{9D8B030D-6E8A-4147-A177-3AD203B41FA5}">
                      <a16:colId xmlns:a16="http://schemas.microsoft.com/office/drawing/2014/main" val="1885465402"/>
                    </a:ext>
                  </a:extLst>
                </a:gridCol>
                <a:gridCol w="658368">
                  <a:extLst>
                    <a:ext uri="{9D8B030D-6E8A-4147-A177-3AD203B41FA5}">
                      <a16:colId xmlns:a16="http://schemas.microsoft.com/office/drawing/2014/main" val="3436462217"/>
                    </a:ext>
                  </a:extLst>
                </a:gridCol>
                <a:gridCol w="658368">
                  <a:extLst>
                    <a:ext uri="{9D8B030D-6E8A-4147-A177-3AD203B41FA5}">
                      <a16:colId xmlns:a16="http://schemas.microsoft.com/office/drawing/2014/main" val="3787034705"/>
                    </a:ext>
                  </a:extLst>
                </a:gridCol>
                <a:gridCol w="658368">
                  <a:extLst>
                    <a:ext uri="{9D8B030D-6E8A-4147-A177-3AD203B41FA5}">
                      <a16:colId xmlns:a16="http://schemas.microsoft.com/office/drawing/2014/main" val="2739684542"/>
                    </a:ext>
                  </a:extLst>
                </a:gridCol>
                <a:gridCol w="658368">
                  <a:extLst>
                    <a:ext uri="{9D8B030D-6E8A-4147-A177-3AD203B41FA5}">
                      <a16:colId xmlns:a16="http://schemas.microsoft.com/office/drawing/2014/main" val="3469848309"/>
                    </a:ext>
                  </a:extLst>
                </a:gridCol>
                <a:gridCol w="658368">
                  <a:extLst>
                    <a:ext uri="{9D8B030D-6E8A-4147-A177-3AD203B41FA5}">
                      <a16:colId xmlns:a16="http://schemas.microsoft.com/office/drawing/2014/main" val="1347492143"/>
                    </a:ext>
                  </a:extLst>
                </a:gridCol>
                <a:gridCol w="658368">
                  <a:extLst>
                    <a:ext uri="{9D8B030D-6E8A-4147-A177-3AD203B41FA5}">
                      <a16:colId xmlns:a16="http://schemas.microsoft.com/office/drawing/2014/main" val="2007332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546797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ogx_beauty_it - 2020-11-16 11:00:24</a:t>
                      </a:r>
                      <a:r>
                        <a:rPr kumimoji="0" lang="en-US" sz="1000" b="0" i="0" u="none" strike="noStrike" kern="1200" cap="none" spc="0" normalizeH="0" baseline="0" noProof="0">
                          <a:ln>
                            <a:noFill/>
                          </a:ln>
                          <a:solidFill>
                            <a:prstClr val="black"/>
                          </a:solidFill>
                          <a:effectLst/>
                          <a:uLnTx/>
                          <a:uFillTx/>
                          <a:latin typeface="+mn-lt"/>
                          <a:ea typeface="+mn-ea"/>
                          <a:cs typeface="+mn-cs"/>
                        </a:rPr>
                        <a:t>
 Se non possiamo viaggiare, non significa che il #Brasile non possa venire da te con il nostro #OGX Ever-stirante + Brazilian Keratin Smooth. Ha una miscela esotica che aiuta a rafforzare e ammorbidire i capelli. 🥑🥥✨ #ogx #ogxbeauty #hair #greathair #mondaymotivation #WHATHAIRWANTS #ogxbeautyit #ogxbeautyitaly #ogxitaly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12:13:20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extLst>
                  <a:ext uri="{0D108BD9-81ED-4DB2-BD59-A6C34878D82A}">
                    <a16:rowId xmlns:a16="http://schemas.microsoft.com/office/drawing/2014/main" val="1497333420"/>
                  </a:ext>
                </a:extLst>
              </a:tr>
            </a:tbl>
          </a:graphicData>
        </a:graphic>
      </p:graphicFrame>
      <p:sp>
        <p:nvSpPr>
          <p:cNvPr id="4" name="Text Placeholder 3">
            <a:extLst>
              <a:ext uri="{FF2B5EF4-FFF2-40B4-BE49-F238E27FC236}">
                <a16:creationId xmlns:a16="http://schemas.microsoft.com/office/drawing/2014/main" id="{EB880634-D8A3-43EC-A862-A08F16EC7328}"/>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7032777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A51FF-707F-4B2D-A213-ADE2D69FF8B5}"/>
              </a:ext>
            </a:extLst>
          </p:cNvPr>
          <p:cNvSpPr>
            <a:spLocks noGrp="1"/>
          </p:cNvSpPr>
          <p:nvPr>
            <p:ph type="title"/>
          </p:nvPr>
        </p:nvSpPr>
        <p:spPr/>
        <p:txBody>
          <a:bodyPr/>
          <a:lstStyle/>
          <a:p>
            <a:r>
              <a:rPr lang="en-US"/>
              <a:t>Instagram Posts Table | OGX - 18 of 21</a:t>
            </a:r>
          </a:p>
        </p:txBody>
      </p:sp>
      <p:graphicFrame>
        <p:nvGraphicFramePr>
          <p:cNvPr id="5" name="Table Placeholder 4">
            <a:extLst>
              <a:ext uri="{FF2B5EF4-FFF2-40B4-BE49-F238E27FC236}">
                <a16:creationId xmlns:a16="http://schemas.microsoft.com/office/drawing/2014/main" id="{A38D90B4-C0A5-42D3-B0EF-B83EF5DC9245}"/>
              </a:ext>
            </a:extLst>
          </p:cNvPr>
          <p:cNvGraphicFramePr>
            <a:graphicFrameLocks noGrp="1"/>
          </p:cNvGraphicFramePr>
          <p:nvPr>
            <p:ph type="tbl" sz="quarter" idx="13"/>
            <p:extLst>
              <p:ext uri="{D42A27DB-BD31-4B8C-83A1-F6EECF244321}">
                <p14:modId xmlns:p14="http://schemas.microsoft.com/office/powerpoint/2010/main" val="3913871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89396907"/>
                    </a:ext>
                  </a:extLst>
                </a:gridCol>
                <a:gridCol w="658368">
                  <a:extLst>
                    <a:ext uri="{9D8B030D-6E8A-4147-A177-3AD203B41FA5}">
                      <a16:colId xmlns:a16="http://schemas.microsoft.com/office/drawing/2014/main" val="4015453613"/>
                    </a:ext>
                  </a:extLst>
                </a:gridCol>
                <a:gridCol w="658368">
                  <a:extLst>
                    <a:ext uri="{9D8B030D-6E8A-4147-A177-3AD203B41FA5}">
                      <a16:colId xmlns:a16="http://schemas.microsoft.com/office/drawing/2014/main" val="2038194413"/>
                    </a:ext>
                  </a:extLst>
                </a:gridCol>
                <a:gridCol w="658368">
                  <a:extLst>
                    <a:ext uri="{9D8B030D-6E8A-4147-A177-3AD203B41FA5}">
                      <a16:colId xmlns:a16="http://schemas.microsoft.com/office/drawing/2014/main" val="2809541122"/>
                    </a:ext>
                  </a:extLst>
                </a:gridCol>
                <a:gridCol w="658368">
                  <a:extLst>
                    <a:ext uri="{9D8B030D-6E8A-4147-A177-3AD203B41FA5}">
                      <a16:colId xmlns:a16="http://schemas.microsoft.com/office/drawing/2014/main" val="3303131811"/>
                    </a:ext>
                  </a:extLst>
                </a:gridCol>
                <a:gridCol w="658368">
                  <a:extLst>
                    <a:ext uri="{9D8B030D-6E8A-4147-A177-3AD203B41FA5}">
                      <a16:colId xmlns:a16="http://schemas.microsoft.com/office/drawing/2014/main" val="2795883995"/>
                    </a:ext>
                  </a:extLst>
                </a:gridCol>
                <a:gridCol w="658368">
                  <a:extLst>
                    <a:ext uri="{9D8B030D-6E8A-4147-A177-3AD203B41FA5}">
                      <a16:colId xmlns:a16="http://schemas.microsoft.com/office/drawing/2014/main" val="506056642"/>
                    </a:ext>
                  </a:extLst>
                </a:gridCol>
                <a:gridCol w="658368">
                  <a:extLst>
                    <a:ext uri="{9D8B030D-6E8A-4147-A177-3AD203B41FA5}">
                      <a16:colId xmlns:a16="http://schemas.microsoft.com/office/drawing/2014/main" val="3666967496"/>
                    </a:ext>
                  </a:extLst>
                </a:gridCol>
                <a:gridCol w="658368">
                  <a:extLst>
                    <a:ext uri="{9D8B030D-6E8A-4147-A177-3AD203B41FA5}">
                      <a16:colId xmlns:a16="http://schemas.microsoft.com/office/drawing/2014/main" val="235351308"/>
                    </a:ext>
                  </a:extLst>
                </a:gridCol>
                <a:gridCol w="658368">
                  <a:extLst>
                    <a:ext uri="{9D8B030D-6E8A-4147-A177-3AD203B41FA5}">
                      <a16:colId xmlns:a16="http://schemas.microsoft.com/office/drawing/2014/main" val="3423812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617371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ogx_beauty_es - 2020-11-16 11:00:11</a:t>
                      </a:r>
                      <a:r>
                        <a:rPr kumimoji="0" lang="en-US" sz="1000" b="0" i="0" u="none" strike="noStrike" kern="1200" cap="none" spc="0" normalizeH="0" baseline="0" noProof="0">
                          <a:ln>
                            <a:noFill/>
                          </a:ln>
                          <a:solidFill>
                            <a:prstClr val="black"/>
                          </a:solidFill>
                          <a:effectLst/>
                          <a:uLnTx/>
                          <a:uFillTx/>
                          <a:latin typeface="+mn-lt"/>
                          <a:ea typeface="+mn-ea"/>
                          <a:cs typeface="+mn-cs"/>
                        </a:rPr>
                        <a:t>
 ¿Cuál es tu gama #OGX favorita? ¡Nuestra línea OGX Extra Strength Damage Remedy + Coconut Miracle Oil es el aliado perfecto cuando necesitamos que nuestros mechones sientan todo nuestro #amor! 🥥 🤍#LoveIsInTheHair #ogxbeauty #hair #greathair #mondaymotivation #WHATHAIRWANTS #ogxbeautyes #ogxbeautyespaña #ogxespaña #descubreogx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12:12:28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a:t>
                      </a:r>
                    </a:p>
                  </a:txBody>
                  <a:tcPr/>
                </a:tc>
                <a:extLst>
                  <a:ext uri="{0D108BD9-81ED-4DB2-BD59-A6C34878D82A}">
                    <a16:rowId xmlns:a16="http://schemas.microsoft.com/office/drawing/2014/main" val="1921329131"/>
                  </a:ext>
                </a:extLst>
              </a:tr>
            </a:tbl>
          </a:graphicData>
        </a:graphic>
      </p:graphicFrame>
      <p:sp>
        <p:nvSpPr>
          <p:cNvPr id="4" name="Text Placeholder 3">
            <a:extLst>
              <a:ext uri="{FF2B5EF4-FFF2-40B4-BE49-F238E27FC236}">
                <a16:creationId xmlns:a16="http://schemas.microsoft.com/office/drawing/2014/main" id="{A9F3B043-3F9D-4230-B437-DC5622B746A3}"/>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649257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1766F-17D2-4237-9399-47A2E26A1DB4}"/>
              </a:ext>
            </a:extLst>
          </p:cNvPr>
          <p:cNvSpPr>
            <a:spLocks noGrp="1"/>
          </p:cNvSpPr>
          <p:nvPr>
            <p:ph type="title"/>
          </p:nvPr>
        </p:nvSpPr>
        <p:spPr/>
        <p:txBody>
          <a:bodyPr/>
          <a:lstStyle/>
          <a:p>
            <a:r>
              <a:rPr lang="en-US"/>
              <a:t>Instagram Posts Table | OGX - 19 of 21</a:t>
            </a:r>
          </a:p>
        </p:txBody>
      </p:sp>
      <p:graphicFrame>
        <p:nvGraphicFramePr>
          <p:cNvPr id="5" name="Table Placeholder 4">
            <a:extLst>
              <a:ext uri="{FF2B5EF4-FFF2-40B4-BE49-F238E27FC236}">
                <a16:creationId xmlns:a16="http://schemas.microsoft.com/office/drawing/2014/main" id="{86F4E264-ACAA-4FA1-91C0-E384EE396916}"/>
              </a:ext>
            </a:extLst>
          </p:cNvPr>
          <p:cNvGraphicFramePr>
            <a:graphicFrameLocks noGrp="1"/>
          </p:cNvGraphicFramePr>
          <p:nvPr>
            <p:ph type="tbl" sz="quarter" idx="13"/>
            <p:extLst>
              <p:ext uri="{D42A27DB-BD31-4B8C-83A1-F6EECF244321}">
                <p14:modId xmlns:p14="http://schemas.microsoft.com/office/powerpoint/2010/main" val="2759043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97793648"/>
                    </a:ext>
                  </a:extLst>
                </a:gridCol>
                <a:gridCol w="658368">
                  <a:extLst>
                    <a:ext uri="{9D8B030D-6E8A-4147-A177-3AD203B41FA5}">
                      <a16:colId xmlns:a16="http://schemas.microsoft.com/office/drawing/2014/main" val="3280654100"/>
                    </a:ext>
                  </a:extLst>
                </a:gridCol>
                <a:gridCol w="658368">
                  <a:extLst>
                    <a:ext uri="{9D8B030D-6E8A-4147-A177-3AD203B41FA5}">
                      <a16:colId xmlns:a16="http://schemas.microsoft.com/office/drawing/2014/main" val="4171487998"/>
                    </a:ext>
                  </a:extLst>
                </a:gridCol>
                <a:gridCol w="658368">
                  <a:extLst>
                    <a:ext uri="{9D8B030D-6E8A-4147-A177-3AD203B41FA5}">
                      <a16:colId xmlns:a16="http://schemas.microsoft.com/office/drawing/2014/main" val="1532502622"/>
                    </a:ext>
                  </a:extLst>
                </a:gridCol>
                <a:gridCol w="658368">
                  <a:extLst>
                    <a:ext uri="{9D8B030D-6E8A-4147-A177-3AD203B41FA5}">
                      <a16:colId xmlns:a16="http://schemas.microsoft.com/office/drawing/2014/main" val="1836177758"/>
                    </a:ext>
                  </a:extLst>
                </a:gridCol>
                <a:gridCol w="658368">
                  <a:extLst>
                    <a:ext uri="{9D8B030D-6E8A-4147-A177-3AD203B41FA5}">
                      <a16:colId xmlns:a16="http://schemas.microsoft.com/office/drawing/2014/main" val="4108193929"/>
                    </a:ext>
                  </a:extLst>
                </a:gridCol>
                <a:gridCol w="658368">
                  <a:extLst>
                    <a:ext uri="{9D8B030D-6E8A-4147-A177-3AD203B41FA5}">
                      <a16:colId xmlns:a16="http://schemas.microsoft.com/office/drawing/2014/main" val="2834195525"/>
                    </a:ext>
                  </a:extLst>
                </a:gridCol>
                <a:gridCol w="658368">
                  <a:extLst>
                    <a:ext uri="{9D8B030D-6E8A-4147-A177-3AD203B41FA5}">
                      <a16:colId xmlns:a16="http://schemas.microsoft.com/office/drawing/2014/main" val="1619678083"/>
                    </a:ext>
                  </a:extLst>
                </a:gridCol>
                <a:gridCol w="658368">
                  <a:extLst>
                    <a:ext uri="{9D8B030D-6E8A-4147-A177-3AD203B41FA5}">
                      <a16:colId xmlns:a16="http://schemas.microsoft.com/office/drawing/2014/main" val="3850693041"/>
                    </a:ext>
                  </a:extLst>
                </a:gridCol>
                <a:gridCol w="658368">
                  <a:extLst>
                    <a:ext uri="{9D8B030D-6E8A-4147-A177-3AD203B41FA5}">
                      <a16:colId xmlns:a16="http://schemas.microsoft.com/office/drawing/2014/main" val="613433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975809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ogx_beauty_gr - 2020-11-16 10:00:17</a:t>
                      </a:r>
                      <a:r>
                        <a:rPr kumimoji="0" lang="el-GR" sz="1000" b="0" i="0" u="none" strike="noStrike" kern="1200" cap="none" spc="0" normalizeH="0" baseline="0" noProof="0">
                          <a:ln>
                            <a:noFill/>
                          </a:ln>
                          <a:solidFill>
                            <a:prstClr val="black"/>
                          </a:solidFill>
                          <a:effectLst/>
                          <a:uLnTx/>
                          <a:uFillTx/>
                          <a:latin typeface="+mn-lt"/>
                          <a:ea typeface="+mn-ea"/>
                          <a:cs typeface="+mn-cs"/>
                        </a:rPr>
                        <a:t>
 Η υγρασία δεν είναι πια εχθρός σου. Με το ανανεωμένο λάδι της σειράς Kukui Oil καταπολεμάς αποτελεσματικά το φριζάρισμα χαρίζοντας μια μεταξένια λάμψη στα μαλλιά σου, για να απολαμβάνεις υπέροχα hair looks. Αγαπάμε να φροντίζουμε τα μαλλιά σου! 🙌 #haircare #hairgoals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00:12:11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extLst>
                  <a:ext uri="{0D108BD9-81ED-4DB2-BD59-A6C34878D82A}">
                    <a16:rowId xmlns:a16="http://schemas.microsoft.com/office/drawing/2014/main" val="3470951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ogx_beauty_pt - 2020-11-13 12:00:33</a:t>
                      </a:r>
                      <a:r>
                        <a:rPr kumimoji="0" lang="en-US" sz="1000" b="0" i="0" u="none" strike="noStrike" kern="1200" cap="none" spc="0" normalizeH="0" baseline="0" noProof="0">
                          <a:ln>
                            <a:noFill/>
                          </a:ln>
                          <a:solidFill>
                            <a:prstClr val="black"/>
                          </a:solidFill>
                          <a:effectLst/>
                          <a:uLnTx/>
                          <a:uFillTx/>
                          <a:latin typeface="+mn-lt"/>
                          <a:ea typeface="+mn-ea"/>
                          <a:cs typeface="+mn-cs"/>
                        </a:rPr>
                        <a:t>
 Desfruta da tua semana! #ogx #ogxbeauty #loveisinthehaire #hair #greathair #Friday #WHATHAIRWANTS #ogxbeautypt #ogxbeautyportugal #ogxportugal #continente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12:12:28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extLst>
                  <a:ext uri="{0D108BD9-81ED-4DB2-BD59-A6C34878D82A}">
                    <a16:rowId xmlns:a16="http://schemas.microsoft.com/office/drawing/2014/main" val="2330458610"/>
                  </a:ext>
                </a:extLst>
              </a:tr>
            </a:tbl>
          </a:graphicData>
        </a:graphic>
      </p:graphicFrame>
      <p:sp>
        <p:nvSpPr>
          <p:cNvPr id="4" name="Text Placeholder 3">
            <a:extLst>
              <a:ext uri="{FF2B5EF4-FFF2-40B4-BE49-F238E27FC236}">
                <a16:creationId xmlns:a16="http://schemas.microsoft.com/office/drawing/2014/main" id="{1D66A231-9206-40DE-AA67-2CC10A3E67BF}"/>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0388872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F6FF7-2A01-4141-B7FE-647AC19DD8C2}"/>
              </a:ext>
            </a:extLst>
          </p:cNvPr>
          <p:cNvSpPr>
            <a:spLocks noGrp="1"/>
          </p:cNvSpPr>
          <p:nvPr>
            <p:ph type="title"/>
          </p:nvPr>
        </p:nvSpPr>
        <p:spPr/>
        <p:txBody>
          <a:bodyPr/>
          <a:lstStyle/>
          <a:p>
            <a:r>
              <a:rPr lang="en-US"/>
              <a:t>Instagram Posts Table | OGX - 20 of 21</a:t>
            </a:r>
          </a:p>
        </p:txBody>
      </p:sp>
      <p:graphicFrame>
        <p:nvGraphicFramePr>
          <p:cNvPr id="5" name="Table Placeholder 4">
            <a:extLst>
              <a:ext uri="{FF2B5EF4-FFF2-40B4-BE49-F238E27FC236}">
                <a16:creationId xmlns:a16="http://schemas.microsoft.com/office/drawing/2014/main" id="{01EFE3DD-31E9-4177-9C9C-E8F4062974D8}"/>
              </a:ext>
            </a:extLst>
          </p:cNvPr>
          <p:cNvGraphicFramePr>
            <a:graphicFrameLocks noGrp="1"/>
          </p:cNvGraphicFramePr>
          <p:nvPr>
            <p:ph type="tbl" sz="quarter" idx="13"/>
            <p:extLst>
              <p:ext uri="{D42A27DB-BD31-4B8C-83A1-F6EECF244321}">
                <p14:modId xmlns:p14="http://schemas.microsoft.com/office/powerpoint/2010/main" val="530570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60612067"/>
                    </a:ext>
                  </a:extLst>
                </a:gridCol>
                <a:gridCol w="658368">
                  <a:extLst>
                    <a:ext uri="{9D8B030D-6E8A-4147-A177-3AD203B41FA5}">
                      <a16:colId xmlns:a16="http://schemas.microsoft.com/office/drawing/2014/main" val="2546714689"/>
                    </a:ext>
                  </a:extLst>
                </a:gridCol>
                <a:gridCol w="658368">
                  <a:extLst>
                    <a:ext uri="{9D8B030D-6E8A-4147-A177-3AD203B41FA5}">
                      <a16:colId xmlns:a16="http://schemas.microsoft.com/office/drawing/2014/main" val="1160487234"/>
                    </a:ext>
                  </a:extLst>
                </a:gridCol>
                <a:gridCol w="658368">
                  <a:extLst>
                    <a:ext uri="{9D8B030D-6E8A-4147-A177-3AD203B41FA5}">
                      <a16:colId xmlns:a16="http://schemas.microsoft.com/office/drawing/2014/main" val="1684637683"/>
                    </a:ext>
                  </a:extLst>
                </a:gridCol>
                <a:gridCol w="658368">
                  <a:extLst>
                    <a:ext uri="{9D8B030D-6E8A-4147-A177-3AD203B41FA5}">
                      <a16:colId xmlns:a16="http://schemas.microsoft.com/office/drawing/2014/main" val="2608022534"/>
                    </a:ext>
                  </a:extLst>
                </a:gridCol>
                <a:gridCol w="658368">
                  <a:extLst>
                    <a:ext uri="{9D8B030D-6E8A-4147-A177-3AD203B41FA5}">
                      <a16:colId xmlns:a16="http://schemas.microsoft.com/office/drawing/2014/main" val="3529240079"/>
                    </a:ext>
                  </a:extLst>
                </a:gridCol>
                <a:gridCol w="658368">
                  <a:extLst>
                    <a:ext uri="{9D8B030D-6E8A-4147-A177-3AD203B41FA5}">
                      <a16:colId xmlns:a16="http://schemas.microsoft.com/office/drawing/2014/main" val="3634954896"/>
                    </a:ext>
                  </a:extLst>
                </a:gridCol>
                <a:gridCol w="658368">
                  <a:extLst>
                    <a:ext uri="{9D8B030D-6E8A-4147-A177-3AD203B41FA5}">
                      <a16:colId xmlns:a16="http://schemas.microsoft.com/office/drawing/2014/main" val="366399950"/>
                    </a:ext>
                  </a:extLst>
                </a:gridCol>
                <a:gridCol w="658368">
                  <a:extLst>
                    <a:ext uri="{9D8B030D-6E8A-4147-A177-3AD203B41FA5}">
                      <a16:colId xmlns:a16="http://schemas.microsoft.com/office/drawing/2014/main" val="1188859868"/>
                    </a:ext>
                  </a:extLst>
                </a:gridCol>
                <a:gridCol w="658368">
                  <a:extLst>
                    <a:ext uri="{9D8B030D-6E8A-4147-A177-3AD203B41FA5}">
                      <a16:colId xmlns:a16="http://schemas.microsoft.com/office/drawing/2014/main" val="2225500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984660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ogx_beauty_it - 2020-11-13 11:00:28</a:t>
                      </a:r>
                      <a:r>
                        <a:rPr kumimoji="0" lang="en-US" sz="1000" b="0" i="0" u="none" strike="noStrike" kern="1200" cap="none" spc="0" normalizeH="0" baseline="0" noProof="0">
                          <a:ln>
                            <a:noFill/>
                          </a:ln>
                          <a:solidFill>
                            <a:prstClr val="black"/>
                          </a:solidFill>
                          <a:effectLst/>
                          <a:uLnTx/>
                          <a:uFillTx/>
                          <a:latin typeface="+mn-lt"/>
                          <a:ea typeface="+mn-ea"/>
                          <a:cs typeface="+mn-cs"/>
                        </a:rPr>
                        <a:t>
 #Umidità non sarà più il tuo nemico. Combatti l'effetto crespo con il nostro #OGX Hydrate &amp; Defrizz + Kukui Oil Anti-Frizz Hydrating Oil riformulato. #LoveIsInTheHair 🙌 acconciatura #haircare #hairgoals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12/10/2020 00:12:41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extLst>
                  <a:ext uri="{0D108BD9-81ED-4DB2-BD59-A6C34878D82A}">
                    <a16:rowId xmlns:a16="http://schemas.microsoft.com/office/drawing/2014/main" val="3172180588"/>
                  </a:ext>
                </a:extLst>
              </a:tr>
            </a:tbl>
          </a:graphicData>
        </a:graphic>
      </p:graphicFrame>
      <p:sp>
        <p:nvSpPr>
          <p:cNvPr id="4" name="Text Placeholder 3">
            <a:extLst>
              <a:ext uri="{FF2B5EF4-FFF2-40B4-BE49-F238E27FC236}">
                <a16:creationId xmlns:a16="http://schemas.microsoft.com/office/drawing/2014/main" id="{694D2185-3D0F-4DF5-82BC-53EFEFAFCF28}"/>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7158654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A5731-04D4-479E-8A15-FD346CA06D59}"/>
              </a:ext>
            </a:extLst>
          </p:cNvPr>
          <p:cNvSpPr>
            <a:spLocks noGrp="1"/>
          </p:cNvSpPr>
          <p:nvPr>
            <p:ph type="title"/>
          </p:nvPr>
        </p:nvSpPr>
        <p:spPr/>
        <p:txBody>
          <a:bodyPr/>
          <a:lstStyle/>
          <a:p>
            <a:r>
              <a:rPr lang="en-US"/>
              <a:t>Instagram Posts Table | OGX - 21 of 21</a:t>
            </a:r>
          </a:p>
        </p:txBody>
      </p:sp>
      <p:graphicFrame>
        <p:nvGraphicFramePr>
          <p:cNvPr id="5" name="Table Placeholder 4">
            <a:extLst>
              <a:ext uri="{FF2B5EF4-FFF2-40B4-BE49-F238E27FC236}">
                <a16:creationId xmlns:a16="http://schemas.microsoft.com/office/drawing/2014/main" id="{90B15493-2DC3-4F16-872B-50BE3145323C}"/>
              </a:ext>
            </a:extLst>
          </p:cNvPr>
          <p:cNvGraphicFramePr>
            <a:graphicFrameLocks noGrp="1"/>
          </p:cNvGraphicFramePr>
          <p:nvPr>
            <p:ph type="tbl" sz="quarter" idx="13"/>
            <p:extLst>
              <p:ext uri="{D42A27DB-BD31-4B8C-83A1-F6EECF244321}">
                <p14:modId xmlns:p14="http://schemas.microsoft.com/office/powerpoint/2010/main" val="905145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31895135"/>
                    </a:ext>
                  </a:extLst>
                </a:gridCol>
                <a:gridCol w="658368">
                  <a:extLst>
                    <a:ext uri="{9D8B030D-6E8A-4147-A177-3AD203B41FA5}">
                      <a16:colId xmlns:a16="http://schemas.microsoft.com/office/drawing/2014/main" val="1255530377"/>
                    </a:ext>
                  </a:extLst>
                </a:gridCol>
                <a:gridCol w="658368">
                  <a:extLst>
                    <a:ext uri="{9D8B030D-6E8A-4147-A177-3AD203B41FA5}">
                      <a16:colId xmlns:a16="http://schemas.microsoft.com/office/drawing/2014/main" val="2681284046"/>
                    </a:ext>
                  </a:extLst>
                </a:gridCol>
                <a:gridCol w="658368">
                  <a:extLst>
                    <a:ext uri="{9D8B030D-6E8A-4147-A177-3AD203B41FA5}">
                      <a16:colId xmlns:a16="http://schemas.microsoft.com/office/drawing/2014/main" val="1788653528"/>
                    </a:ext>
                  </a:extLst>
                </a:gridCol>
                <a:gridCol w="658368">
                  <a:extLst>
                    <a:ext uri="{9D8B030D-6E8A-4147-A177-3AD203B41FA5}">
                      <a16:colId xmlns:a16="http://schemas.microsoft.com/office/drawing/2014/main" val="1601969884"/>
                    </a:ext>
                  </a:extLst>
                </a:gridCol>
                <a:gridCol w="658368">
                  <a:extLst>
                    <a:ext uri="{9D8B030D-6E8A-4147-A177-3AD203B41FA5}">
                      <a16:colId xmlns:a16="http://schemas.microsoft.com/office/drawing/2014/main" val="4024505659"/>
                    </a:ext>
                  </a:extLst>
                </a:gridCol>
                <a:gridCol w="658368">
                  <a:extLst>
                    <a:ext uri="{9D8B030D-6E8A-4147-A177-3AD203B41FA5}">
                      <a16:colId xmlns:a16="http://schemas.microsoft.com/office/drawing/2014/main" val="1629976723"/>
                    </a:ext>
                  </a:extLst>
                </a:gridCol>
                <a:gridCol w="658368">
                  <a:extLst>
                    <a:ext uri="{9D8B030D-6E8A-4147-A177-3AD203B41FA5}">
                      <a16:colId xmlns:a16="http://schemas.microsoft.com/office/drawing/2014/main" val="3264370850"/>
                    </a:ext>
                  </a:extLst>
                </a:gridCol>
                <a:gridCol w="658368">
                  <a:extLst>
                    <a:ext uri="{9D8B030D-6E8A-4147-A177-3AD203B41FA5}">
                      <a16:colId xmlns:a16="http://schemas.microsoft.com/office/drawing/2014/main" val="1615644220"/>
                    </a:ext>
                  </a:extLst>
                </a:gridCol>
                <a:gridCol w="658368">
                  <a:extLst>
                    <a:ext uri="{9D8B030D-6E8A-4147-A177-3AD203B41FA5}">
                      <a16:colId xmlns:a16="http://schemas.microsoft.com/office/drawing/2014/main" val="3830469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946784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ogx_beauty_es - 2020-11-13 11:00:11</a:t>
                      </a:r>
                      <a:r>
                        <a:rPr kumimoji="0" lang="en-US" sz="1000" b="0" i="0" u="none" strike="noStrike" kern="1200" cap="none" spc="0" normalizeH="0" baseline="0" noProof="0">
                          <a:ln>
                            <a:noFill/>
                          </a:ln>
                          <a:solidFill>
                            <a:prstClr val="black"/>
                          </a:solidFill>
                          <a:effectLst/>
                          <a:uLnTx/>
                          <a:uFillTx/>
                          <a:latin typeface="+mn-lt"/>
                          <a:ea typeface="+mn-ea"/>
                          <a:cs typeface="+mn-cs"/>
                        </a:rPr>
                        <a:t>
 ¿Necesitas ayuda para empezar la semana? Siente el poder del coco como nunca. Nuestro #OGX Nourishing + Leche de Coco Anti-Breakage #serum ayuda a proteger, fortalecer e hidratar el cabello seco 🥥💟 Simplemente vierte unas gotas en las palmas de las manos, frótalas ligeramente y aplícalo al cabello limpio y secado con toalla. #ogxbeauty #hair #greathair #mondaymotivation #WHATHAIRWANTS #ogxbeautyes #ogxbeautyespaña #ogxespaña #descubreogx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12:12:28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a:t>
                      </a:r>
                    </a:p>
                  </a:txBody>
                  <a:tcPr/>
                </a:tc>
                <a:extLst>
                  <a:ext uri="{0D108BD9-81ED-4DB2-BD59-A6C34878D82A}">
                    <a16:rowId xmlns:a16="http://schemas.microsoft.com/office/drawing/2014/main" val="1159505995"/>
                  </a:ext>
                </a:extLst>
              </a:tr>
            </a:tbl>
          </a:graphicData>
        </a:graphic>
      </p:graphicFrame>
      <p:sp>
        <p:nvSpPr>
          <p:cNvPr id="4" name="Text Placeholder 3">
            <a:extLst>
              <a:ext uri="{FF2B5EF4-FFF2-40B4-BE49-F238E27FC236}">
                <a16:creationId xmlns:a16="http://schemas.microsoft.com/office/drawing/2014/main" id="{6279D77F-2A3B-4D7C-BA46-26130D4A3F65}"/>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6249988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2F8E9-9E42-48F0-8CF4-6FB0DC6389E3}"/>
              </a:ext>
            </a:extLst>
          </p:cNvPr>
          <p:cNvSpPr>
            <a:spLocks noGrp="1"/>
          </p:cNvSpPr>
          <p:nvPr>
            <p:ph type="title"/>
          </p:nvPr>
        </p:nvSpPr>
        <p:spPr/>
        <p:txBody>
          <a:bodyPr/>
          <a:lstStyle/>
          <a:p>
            <a:r>
              <a:rPr lang="en-US"/>
              <a:t>Instagram Followers Total | OGX</a:t>
            </a:r>
          </a:p>
        </p:txBody>
      </p:sp>
      <p:graphicFrame>
        <p:nvGraphicFramePr>
          <p:cNvPr id="6" name="Chart Placeholder 5">
            <a:extLst>
              <a:ext uri="{FF2B5EF4-FFF2-40B4-BE49-F238E27FC236}">
                <a16:creationId xmlns:a16="http://schemas.microsoft.com/office/drawing/2014/main" id="{063B5B93-54E4-48DC-BA20-32FD74D6D2E8}"/>
              </a:ext>
            </a:extLst>
          </p:cNvPr>
          <p:cNvGraphicFramePr>
            <a:graphicFrameLocks noGrp="1"/>
          </p:cNvGraphicFramePr>
          <p:nvPr>
            <p:ph type="chart" sz="quarter" idx="13"/>
            <p:extLst>
              <p:ext uri="{D42A27DB-BD31-4B8C-83A1-F6EECF244321}">
                <p14:modId xmlns:p14="http://schemas.microsoft.com/office/powerpoint/2010/main" val="19426803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0607EC-3981-4A7E-8170-F02ECAB93066}"/>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8DBA7F16-FC54-4EEF-8A2E-CBA176F677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33873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A6A58-1EC7-4073-8BC9-A250066509C2}"/>
              </a:ext>
            </a:extLst>
          </p:cNvPr>
          <p:cNvSpPr>
            <a:spLocks noGrp="1"/>
          </p:cNvSpPr>
          <p:nvPr>
            <p:ph type="title"/>
          </p:nvPr>
        </p:nvSpPr>
        <p:spPr/>
        <p:txBody>
          <a:bodyPr/>
          <a:lstStyle/>
          <a:p>
            <a:r>
              <a:rPr lang="en-US"/>
              <a:t>Facebook Published Posts Table | OGX - 1 of 25</a:t>
            </a:r>
          </a:p>
        </p:txBody>
      </p:sp>
      <p:graphicFrame>
        <p:nvGraphicFramePr>
          <p:cNvPr id="5" name="Table Placeholder 4">
            <a:extLst>
              <a:ext uri="{FF2B5EF4-FFF2-40B4-BE49-F238E27FC236}">
                <a16:creationId xmlns:a16="http://schemas.microsoft.com/office/drawing/2014/main" id="{A917C2D4-FCA9-41A3-8CFE-98D09B199BA0}"/>
              </a:ext>
            </a:extLst>
          </p:cNvPr>
          <p:cNvGraphicFramePr>
            <a:graphicFrameLocks noGrp="1"/>
          </p:cNvGraphicFramePr>
          <p:nvPr>
            <p:ph type="tbl" sz="quarter" idx="13"/>
            <p:extLst>
              <p:ext uri="{D42A27DB-BD31-4B8C-83A1-F6EECF244321}">
                <p14:modId xmlns:p14="http://schemas.microsoft.com/office/powerpoint/2010/main" val="2004415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649190040"/>
                    </a:ext>
                  </a:extLst>
                </a:gridCol>
                <a:gridCol w="1563624">
                  <a:extLst>
                    <a:ext uri="{9D8B030D-6E8A-4147-A177-3AD203B41FA5}">
                      <a16:colId xmlns:a16="http://schemas.microsoft.com/office/drawing/2014/main" val="3557460541"/>
                    </a:ext>
                  </a:extLst>
                </a:gridCol>
                <a:gridCol w="411480">
                  <a:extLst>
                    <a:ext uri="{9D8B030D-6E8A-4147-A177-3AD203B41FA5}">
                      <a16:colId xmlns:a16="http://schemas.microsoft.com/office/drawing/2014/main" val="1273508067"/>
                    </a:ext>
                  </a:extLst>
                </a:gridCol>
                <a:gridCol w="411480">
                  <a:extLst>
                    <a:ext uri="{9D8B030D-6E8A-4147-A177-3AD203B41FA5}">
                      <a16:colId xmlns:a16="http://schemas.microsoft.com/office/drawing/2014/main" val="3681936449"/>
                    </a:ext>
                  </a:extLst>
                </a:gridCol>
                <a:gridCol w="411480">
                  <a:extLst>
                    <a:ext uri="{9D8B030D-6E8A-4147-A177-3AD203B41FA5}">
                      <a16:colId xmlns:a16="http://schemas.microsoft.com/office/drawing/2014/main" val="4246729141"/>
                    </a:ext>
                  </a:extLst>
                </a:gridCol>
                <a:gridCol w="411480">
                  <a:extLst>
                    <a:ext uri="{9D8B030D-6E8A-4147-A177-3AD203B41FA5}">
                      <a16:colId xmlns:a16="http://schemas.microsoft.com/office/drawing/2014/main" val="1060244222"/>
                    </a:ext>
                  </a:extLst>
                </a:gridCol>
                <a:gridCol w="411480">
                  <a:extLst>
                    <a:ext uri="{9D8B030D-6E8A-4147-A177-3AD203B41FA5}">
                      <a16:colId xmlns:a16="http://schemas.microsoft.com/office/drawing/2014/main" val="1401491367"/>
                    </a:ext>
                  </a:extLst>
                </a:gridCol>
                <a:gridCol w="411480">
                  <a:extLst>
                    <a:ext uri="{9D8B030D-6E8A-4147-A177-3AD203B41FA5}">
                      <a16:colId xmlns:a16="http://schemas.microsoft.com/office/drawing/2014/main" val="3832460015"/>
                    </a:ext>
                  </a:extLst>
                </a:gridCol>
                <a:gridCol w="411480">
                  <a:extLst>
                    <a:ext uri="{9D8B030D-6E8A-4147-A177-3AD203B41FA5}">
                      <a16:colId xmlns:a16="http://schemas.microsoft.com/office/drawing/2014/main" val="608159455"/>
                    </a:ext>
                  </a:extLst>
                </a:gridCol>
                <a:gridCol w="411480">
                  <a:extLst>
                    <a:ext uri="{9D8B030D-6E8A-4147-A177-3AD203B41FA5}">
                      <a16:colId xmlns:a16="http://schemas.microsoft.com/office/drawing/2014/main" val="4279230910"/>
                    </a:ext>
                  </a:extLst>
                </a:gridCol>
                <a:gridCol w="411480">
                  <a:extLst>
                    <a:ext uri="{9D8B030D-6E8A-4147-A177-3AD203B41FA5}">
                      <a16:colId xmlns:a16="http://schemas.microsoft.com/office/drawing/2014/main" val="823080320"/>
                    </a:ext>
                  </a:extLst>
                </a:gridCol>
                <a:gridCol w="411480">
                  <a:extLst>
                    <a:ext uri="{9D8B030D-6E8A-4147-A177-3AD203B41FA5}">
                      <a16:colId xmlns:a16="http://schemas.microsoft.com/office/drawing/2014/main" val="2384564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395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OGX Beauty Greece OGX Beauty Greece - 2020-11-30 11:03:32</a:t>
                      </a:r>
                      <a:r>
                        <a:rPr kumimoji="0" lang="el-GR" sz="1000" b="0" i="0" u="none" strike="noStrike" kern="1200" cap="none" spc="0" normalizeH="0" baseline="0" noProof="0">
                          <a:ln>
                            <a:noFill/>
                          </a:ln>
                          <a:solidFill>
                            <a:prstClr val="black"/>
                          </a:solidFill>
                          <a:effectLst/>
                          <a:uLnTx/>
                          <a:uFillTx/>
                          <a:latin typeface="+mn-lt"/>
                          <a:ea typeface="+mn-ea"/>
                          <a:cs typeface="+mn-cs"/>
                        </a:rPr>
                        <a:t>
 Έχεις δοκιμάσει τη σειρά Coconut Milk; Η απαλή φόρμουλά της θα σε βοηθήσει να ενισχύσεις τη φυσική αντοχή, την ελαστικότητα και την υγρασία των μαλλιών σου🥥 Ω, ξεχάσαμε να αναφέρουμε ότι μυρίζει εντυπωσιακά! 
👉Ανακάλυψε περισσότερα εδώ: ώ: https://gr.ogxbeauty.com/shop/coconut-milk/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https://scontent-iad3-1.xx.fbcdn.net/v/t15.13418-10/p720x720/121945732_378503096565813_957538212726329295_n.jpg?_nc_cat=104&amp;ccb=2&amp;_nc_sid=ad6a45&amp;_nc_ohc=p-3sfFxKJrsAX9KSK6A&amp;_nc_ht=scontent-iad3-1.xx&amp;tp=6&amp;oh=7d1a3610fa712e18e386f4fa920e558f&amp;oe=5FF44453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12/08/2020 18:15:52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23898628"/>
                  </a:ext>
                </a:extLst>
              </a:tr>
            </a:tbl>
          </a:graphicData>
        </a:graphic>
      </p:graphicFrame>
      <p:sp>
        <p:nvSpPr>
          <p:cNvPr id="4" name="Text Placeholder 3">
            <a:extLst>
              <a:ext uri="{FF2B5EF4-FFF2-40B4-BE49-F238E27FC236}">
                <a16:creationId xmlns:a16="http://schemas.microsoft.com/office/drawing/2014/main" id="{C777D51E-649D-433D-B221-E6E9B758F761}"/>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40612213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1275A-C8A5-41EE-AB99-C9A63C38F458}"/>
              </a:ext>
            </a:extLst>
          </p:cNvPr>
          <p:cNvSpPr>
            <a:spLocks noGrp="1"/>
          </p:cNvSpPr>
          <p:nvPr>
            <p:ph type="title"/>
          </p:nvPr>
        </p:nvSpPr>
        <p:spPr/>
        <p:txBody>
          <a:bodyPr/>
          <a:lstStyle/>
          <a:p>
            <a:r>
              <a:rPr lang="en-US"/>
              <a:t>Facebook Published Posts Table | OGX - 2 of 25</a:t>
            </a:r>
          </a:p>
        </p:txBody>
      </p:sp>
      <p:graphicFrame>
        <p:nvGraphicFramePr>
          <p:cNvPr id="5" name="Table Placeholder 4">
            <a:extLst>
              <a:ext uri="{FF2B5EF4-FFF2-40B4-BE49-F238E27FC236}">
                <a16:creationId xmlns:a16="http://schemas.microsoft.com/office/drawing/2014/main" id="{A00A9781-9B5D-45CB-9AA6-69C838D8D4FE}"/>
              </a:ext>
            </a:extLst>
          </p:cNvPr>
          <p:cNvGraphicFramePr>
            <a:graphicFrameLocks noGrp="1"/>
          </p:cNvGraphicFramePr>
          <p:nvPr>
            <p:ph type="tbl" sz="quarter" idx="13"/>
            <p:extLst>
              <p:ext uri="{D42A27DB-BD31-4B8C-83A1-F6EECF244321}">
                <p14:modId xmlns:p14="http://schemas.microsoft.com/office/powerpoint/2010/main" val="1299339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31641861"/>
                    </a:ext>
                  </a:extLst>
                </a:gridCol>
                <a:gridCol w="1563624">
                  <a:extLst>
                    <a:ext uri="{9D8B030D-6E8A-4147-A177-3AD203B41FA5}">
                      <a16:colId xmlns:a16="http://schemas.microsoft.com/office/drawing/2014/main" val="1816078678"/>
                    </a:ext>
                  </a:extLst>
                </a:gridCol>
                <a:gridCol w="411480">
                  <a:extLst>
                    <a:ext uri="{9D8B030D-6E8A-4147-A177-3AD203B41FA5}">
                      <a16:colId xmlns:a16="http://schemas.microsoft.com/office/drawing/2014/main" val="2068120165"/>
                    </a:ext>
                  </a:extLst>
                </a:gridCol>
                <a:gridCol w="411480">
                  <a:extLst>
                    <a:ext uri="{9D8B030D-6E8A-4147-A177-3AD203B41FA5}">
                      <a16:colId xmlns:a16="http://schemas.microsoft.com/office/drawing/2014/main" val="1134771517"/>
                    </a:ext>
                  </a:extLst>
                </a:gridCol>
                <a:gridCol w="411480">
                  <a:extLst>
                    <a:ext uri="{9D8B030D-6E8A-4147-A177-3AD203B41FA5}">
                      <a16:colId xmlns:a16="http://schemas.microsoft.com/office/drawing/2014/main" val="2535244093"/>
                    </a:ext>
                  </a:extLst>
                </a:gridCol>
                <a:gridCol w="411480">
                  <a:extLst>
                    <a:ext uri="{9D8B030D-6E8A-4147-A177-3AD203B41FA5}">
                      <a16:colId xmlns:a16="http://schemas.microsoft.com/office/drawing/2014/main" val="775910261"/>
                    </a:ext>
                  </a:extLst>
                </a:gridCol>
                <a:gridCol w="411480">
                  <a:extLst>
                    <a:ext uri="{9D8B030D-6E8A-4147-A177-3AD203B41FA5}">
                      <a16:colId xmlns:a16="http://schemas.microsoft.com/office/drawing/2014/main" val="2727073732"/>
                    </a:ext>
                  </a:extLst>
                </a:gridCol>
                <a:gridCol w="411480">
                  <a:extLst>
                    <a:ext uri="{9D8B030D-6E8A-4147-A177-3AD203B41FA5}">
                      <a16:colId xmlns:a16="http://schemas.microsoft.com/office/drawing/2014/main" val="1589154379"/>
                    </a:ext>
                  </a:extLst>
                </a:gridCol>
                <a:gridCol w="411480">
                  <a:extLst>
                    <a:ext uri="{9D8B030D-6E8A-4147-A177-3AD203B41FA5}">
                      <a16:colId xmlns:a16="http://schemas.microsoft.com/office/drawing/2014/main" val="2347015830"/>
                    </a:ext>
                  </a:extLst>
                </a:gridCol>
                <a:gridCol w="411480">
                  <a:extLst>
                    <a:ext uri="{9D8B030D-6E8A-4147-A177-3AD203B41FA5}">
                      <a16:colId xmlns:a16="http://schemas.microsoft.com/office/drawing/2014/main" val="41584827"/>
                    </a:ext>
                  </a:extLst>
                </a:gridCol>
                <a:gridCol w="411480">
                  <a:extLst>
                    <a:ext uri="{9D8B030D-6E8A-4147-A177-3AD203B41FA5}">
                      <a16:colId xmlns:a16="http://schemas.microsoft.com/office/drawing/2014/main" val="262497898"/>
                    </a:ext>
                  </a:extLst>
                </a:gridCol>
                <a:gridCol w="411480">
                  <a:extLst>
                    <a:ext uri="{9D8B030D-6E8A-4147-A177-3AD203B41FA5}">
                      <a16:colId xmlns:a16="http://schemas.microsoft.com/office/drawing/2014/main" val="3727980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4239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OGX Beauty OGXBeauty Italia - 2020-11-30 11:00:33</a:t>
                      </a:r>
                      <a:r>
                        <a:rPr kumimoji="0" lang="en-US" sz="1000" b="0" i="0" u="none" strike="noStrike" kern="1200" cap="none" spc="0" normalizeH="0" baseline="0" noProof="0">
                          <a:ln>
                            <a:noFill/>
                          </a:ln>
                          <a:solidFill>
                            <a:prstClr val="black"/>
                          </a:solidFill>
                          <a:effectLst/>
                          <a:uLnTx/>
                          <a:uFillTx/>
                          <a:latin typeface="+mn-lt"/>
                          <a:ea typeface="+mn-ea"/>
                          <a:cs typeface="+mn-cs"/>
                        </a:rPr>
                        <a:t>
 Quale è la tua gamma #OGX preferita? La nostra gamma OGX Extra Strength Damage Remedy + Coconut Miracle Oil è il compagno a cui ci rivolgiamo quando abbiamo bisogno che le nostre ciocche sentano l'amore! 🥥🤍#LoveIsInTheHair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https://scontent-iad3-1.xx.fbcdn.net/v/t1.0-9/p720x720/128963867_662271714468711_8357006764265851791_o.jpg?_nc_cat=109&amp;ccb=2&amp;_nc_sid=2d5d41&amp;_nc_ohc=Wtt2y7pvVloAX_q4FaU&amp;_nc_ht=scontent-iad3-1.xx&amp;tp=6&amp;oh=d2a5b92f2d2eeaef43b18fdc724cf351&amp;oe=5FEFA2C1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12/04/2020 00:16:22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66857503"/>
                  </a:ext>
                </a:extLst>
              </a:tr>
            </a:tbl>
          </a:graphicData>
        </a:graphic>
      </p:graphicFrame>
      <p:sp>
        <p:nvSpPr>
          <p:cNvPr id="4" name="Text Placeholder 3">
            <a:extLst>
              <a:ext uri="{FF2B5EF4-FFF2-40B4-BE49-F238E27FC236}">
                <a16:creationId xmlns:a16="http://schemas.microsoft.com/office/drawing/2014/main" id="{99B3FD00-6AFE-40C0-8B3C-F752FC9E362C}"/>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3615861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202A9-7C31-491D-B188-ACB6204FDD6A}"/>
              </a:ext>
            </a:extLst>
          </p:cNvPr>
          <p:cNvSpPr>
            <a:spLocks noGrp="1"/>
          </p:cNvSpPr>
          <p:nvPr>
            <p:ph type="title"/>
          </p:nvPr>
        </p:nvSpPr>
        <p:spPr/>
        <p:txBody>
          <a:bodyPr/>
          <a:lstStyle/>
          <a:p>
            <a:r>
              <a:rPr lang="en-US"/>
              <a:t>Facebook Published Posts Table | OGX - 3 of 25</a:t>
            </a:r>
          </a:p>
        </p:txBody>
      </p:sp>
      <p:graphicFrame>
        <p:nvGraphicFramePr>
          <p:cNvPr id="5" name="Table Placeholder 4">
            <a:extLst>
              <a:ext uri="{FF2B5EF4-FFF2-40B4-BE49-F238E27FC236}">
                <a16:creationId xmlns:a16="http://schemas.microsoft.com/office/drawing/2014/main" id="{EA31EA70-A1C3-4EA6-8DC5-DF4C67B83744}"/>
              </a:ext>
            </a:extLst>
          </p:cNvPr>
          <p:cNvGraphicFramePr>
            <a:graphicFrameLocks noGrp="1"/>
          </p:cNvGraphicFramePr>
          <p:nvPr>
            <p:ph type="tbl" sz="quarter" idx="13"/>
            <p:extLst>
              <p:ext uri="{D42A27DB-BD31-4B8C-83A1-F6EECF244321}">
                <p14:modId xmlns:p14="http://schemas.microsoft.com/office/powerpoint/2010/main" val="267042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572117450"/>
                    </a:ext>
                  </a:extLst>
                </a:gridCol>
                <a:gridCol w="1563624">
                  <a:extLst>
                    <a:ext uri="{9D8B030D-6E8A-4147-A177-3AD203B41FA5}">
                      <a16:colId xmlns:a16="http://schemas.microsoft.com/office/drawing/2014/main" val="3578740152"/>
                    </a:ext>
                  </a:extLst>
                </a:gridCol>
                <a:gridCol w="411480">
                  <a:extLst>
                    <a:ext uri="{9D8B030D-6E8A-4147-A177-3AD203B41FA5}">
                      <a16:colId xmlns:a16="http://schemas.microsoft.com/office/drawing/2014/main" val="1562168169"/>
                    </a:ext>
                  </a:extLst>
                </a:gridCol>
                <a:gridCol w="411480">
                  <a:extLst>
                    <a:ext uri="{9D8B030D-6E8A-4147-A177-3AD203B41FA5}">
                      <a16:colId xmlns:a16="http://schemas.microsoft.com/office/drawing/2014/main" val="1231450773"/>
                    </a:ext>
                  </a:extLst>
                </a:gridCol>
                <a:gridCol w="411480">
                  <a:extLst>
                    <a:ext uri="{9D8B030D-6E8A-4147-A177-3AD203B41FA5}">
                      <a16:colId xmlns:a16="http://schemas.microsoft.com/office/drawing/2014/main" val="1339205139"/>
                    </a:ext>
                  </a:extLst>
                </a:gridCol>
                <a:gridCol w="411480">
                  <a:extLst>
                    <a:ext uri="{9D8B030D-6E8A-4147-A177-3AD203B41FA5}">
                      <a16:colId xmlns:a16="http://schemas.microsoft.com/office/drawing/2014/main" val="1494696317"/>
                    </a:ext>
                  </a:extLst>
                </a:gridCol>
                <a:gridCol w="411480">
                  <a:extLst>
                    <a:ext uri="{9D8B030D-6E8A-4147-A177-3AD203B41FA5}">
                      <a16:colId xmlns:a16="http://schemas.microsoft.com/office/drawing/2014/main" val="599884161"/>
                    </a:ext>
                  </a:extLst>
                </a:gridCol>
                <a:gridCol w="411480">
                  <a:extLst>
                    <a:ext uri="{9D8B030D-6E8A-4147-A177-3AD203B41FA5}">
                      <a16:colId xmlns:a16="http://schemas.microsoft.com/office/drawing/2014/main" val="804315211"/>
                    </a:ext>
                  </a:extLst>
                </a:gridCol>
                <a:gridCol w="411480">
                  <a:extLst>
                    <a:ext uri="{9D8B030D-6E8A-4147-A177-3AD203B41FA5}">
                      <a16:colId xmlns:a16="http://schemas.microsoft.com/office/drawing/2014/main" val="3749710341"/>
                    </a:ext>
                  </a:extLst>
                </a:gridCol>
                <a:gridCol w="411480">
                  <a:extLst>
                    <a:ext uri="{9D8B030D-6E8A-4147-A177-3AD203B41FA5}">
                      <a16:colId xmlns:a16="http://schemas.microsoft.com/office/drawing/2014/main" val="1499146644"/>
                    </a:ext>
                  </a:extLst>
                </a:gridCol>
                <a:gridCol w="411480">
                  <a:extLst>
                    <a:ext uri="{9D8B030D-6E8A-4147-A177-3AD203B41FA5}">
                      <a16:colId xmlns:a16="http://schemas.microsoft.com/office/drawing/2014/main" val="2483700917"/>
                    </a:ext>
                  </a:extLst>
                </a:gridCol>
                <a:gridCol w="411480">
                  <a:extLst>
                    <a:ext uri="{9D8B030D-6E8A-4147-A177-3AD203B41FA5}">
                      <a16:colId xmlns:a16="http://schemas.microsoft.com/office/drawing/2014/main" val="746557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2139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OGX Beauty OGX Spain - 2020-11-30 11:00:08</a:t>
                      </a:r>
                      <a:r>
                        <a:rPr kumimoji="0" lang="es-ES" sz="1000" b="0" i="0" u="none" strike="noStrike" kern="1200" cap="none" spc="0" normalizeH="0" baseline="0" noProof="0">
                          <a:ln>
                            <a:noFill/>
                          </a:ln>
                          <a:solidFill>
                            <a:prstClr val="black"/>
                          </a:solidFill>
                          <a:effectLst/>
                          <a:uLnTx/>
                          <a:uFillTx/>
                          <a:latin typeface="+mn-lt"/>
                          <a:ea typeface="+mn-ea"/>
                          <a:cs typeface="+mn-cs"/>
                        </a:rPr>
                        <a:t>
 ¡Es la hora #OGXQUIZ! ¿Sabes cuál de nuestros productos #OGX purifica el cabello con una poderosa mezcla que combina el carbón activo del coco y la arcilla de caolín para un cabello limpio y con brillo? Responde en los comentarios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https://scontent-iad3-1.xx.fbcdn.net/v/t1.0-0/p480x480/128838192_721607061797562_7087540930764364815_o.jpg?_nc_cat=110&amp;ccb=2&amp;_nc_sid=2d5d41&amp;_nc_ohc=l3Dok80o3RwAX_LKuXz&amp;_nc_ht=scontent-iad3-1.xx&amp;tp=6&amp;oh=37f76c6eb46da9423a7916514983414b&amp;oe=5FF9EB78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06:15:45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18799251"/>
                  </a:ext>
                </a:extLst>
              </a:tr>
            </a:tbl>
          </a:graphicData>
        </a:graphic>
      </p:graphicFrame>
      <p:sp>
        <p:nvSpPr>
          <p:cNvPr id="4" name="Text Placeholder 3">
            <a:extLst>
              <a:ext uri="{FF2B5EF4-FFF2-40B4-BE49-F238E27FC236}">
                <a16:creationId xmlns:a16="http://schemas.microsoft.com/office/drawing/2014/main" id="{57A3121A-7484-4C3A-AE99-C8E64E917245}"/>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3337704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B3D9A-C6A1-4ECC-A908-28F2D4FD2FFD}"/>
              </a:ext>
            </a:extLst>
          </p:cNvPr>
          <p:cNvSpPr>
            <a:spLocks noGrp="1"/>
          </p:cNvSpPr>
          <p:nvPr>
            <p:ph type="title"/>
          </p:nvPr>
        </p:nvSpPr>
        <p:spPr/>
        <p:txBody>
          <a:bodyPr/>
          <a:lstStyle/>
          <a:p>
            <a:r>
              <a:rPr lang="en-US"/>
              <a:t>Facebook Published Posts Table | OGX - 4 of 25</a:t>
            </a:r>
          </a:p>
        </p:txBody>
      </p:sp>
      <p:graphicFrame>
        <p:nvGraphicFramePr>
          <p:cNvPr id="5" name="Table Placeholder 4">
            <a:extLst>
              <a:ext uri="{FF2B5EF4-FFF2-40B4-BE49-F238E27FC236}">
                <a16:creationId xmlns:a16="http://schemas.microsoft.com/office/drawing/2014/main" id="{567A7A45-3023-4E7F-BB7A-C5B59593586F}"/>
              </a:ext>
            </a:extLst>
          </p:cNvPr>
          <p:cNvGraphicFramePr>
            <a:graphicFrameLocks noGrp="1"/>
          </p:cNvGraphicFramePr>
          <p:nvPr>
            <p:ph type="tbl" sz="quarter" idx="13"/>
            <p:extLst>
              <p:ext uri="{D42A27DB-BD31-4B8C-83A1-F6EECF244321}">
                <p14:modId xmlns:p14="http://schemas.microsoft.com/office/powerpoint/2010/main" val="2933850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547471294"/>
                    </a:ext>
                  </a:extLst>
                </a:gridCol>
                <a:gridCol w="1563624">
                  <a:extLst>
                    <a:ext uri="{9D8B030D-6E8A-4147-A177-3AD203B41FA5}">
                      <a16:colId xmlns:a16="http://schemas.microsoft.com/office/drawing/2014/main" val="1706818289"/>
                    </a:ext>
                  </a:extLst>
                </a:gridCol>
                <a:gridCol w="411480">
                  <a:extLst>
                    <a:ext uri="{9D8B030D-6E8A-4147-A177-3AD203B41FA5}">
                      <a16:colId xmlns:a16="http://schemas.microsoft.com/office/drawing/2014/main" val="3126503981"/>
                    </a:ext>
                  </a:extLst>
                </a:gridCol>
                <a:gridCol w="411480">
                  <a:extLst>
                    <a:ext uri="{9D8B030D-6E8A-4147-A177-3AD203B41FA5}">
                      <a16:colId xmlns:a16="http://schemas.microsoft.com/office/drawing/2014/main" val="3485043566"/>
                    </a:ext>
                  </a:extLst>
                </a:gridCol>
                <a:gridCol w="411480">
                  <a:extLst>
                    <a:ext uri="{9D8B030D-6E8A-4147-A177-3AD203B41FA5}">
                      <a16:colId xmlns:a16="http://schemas.microsoft.com/office/drawing/2014/main" val="883125039"/>
                    </a:ext>
                  </a:extLst>
                </a:gridCol>
                <a:gridCol w="411480">
                  <a:extLst>
                    <a:ext uri="{9D8B030D-6E8A-4147-A177-3AD203B41FA5}">
                      <a16:colId xmlns:a16="http://schemas.microsoft.com/office/drawing/2014/main" val="1663657554"/>
                    </a:ext>
                  </a:extLst>
                </a:gridCol>
                <a:gridCol w="411480">
                  <a:extLst>
                    <a:ext uri="{9D8B030D-6E8A-4147-A177-3AD203B41FA5}">
                      <a16:colId xmlns:a16="http://schemas.microsoft.com/office/drawing/2014/main" val="1227120602"/>
                    </a:ext>
                  </a:extLst>
                </a:gridCol>
                <a:gridCol w="411480">
                  <a:extLst>
                    <a:ext uri="{9D8B030D-6E8A-4147-A177-3AD203B41FA5}">
                      <a16:colId xmlns:a16="http://schemas.microsoft.com/office/drawing/2014/main" val="3297195160"/>
                    </a:ext>
                  </a:extLst>
                </a:gridCol>
                <a:gridCol w="411480">
                  <a:extLst>
                    <a:ext uri="{9D8B030D-6E8A-4147-A177-3AD203B41FA5}">
                      <a16:colId xmlns:a16="http://schemas.microsoft.com/office/drawing/2014/main" val="2326705964"/>
                    </a:ext>
                  </a:extLst>
                </a:gridCol>
                <a:gridCol w="411480">
                  <a:extLst>
                    <a:ext uri="{9D8B030D-6E8A-4147-A177-3AD203B41FA5}">
                      <a16:colId xmlns:a16="http://schemas.microsoft.com/office/drawing/2014/main" val="21473308"/>
                    </a:ext>
                  </a:extLst>
                </a:gridCol>
                <a:gridCol w="411480">
                  <a:extLst>
                    <a:ext uri="{9D8B030D-6E8A-4147-A177-3AD203B41FA5}">
                      <a16:colId xmlns:a16="http://schemas.microsoft.com/office/drawing/2014/main" val="1093131086"/>
                    </a:ext>
                  </a:extLst>
                </a:gridCol>
                <a:gridCol w="411480">
                  <a:extLst>
                    <a:ext uri="{9D8B030D-6E8A-4147-A177-3AD203B41FA5}">
                      <a16:colId xmlns:a16="http://schemas.microsoft.com/office/drawing/2014/main" val="3582284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69912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OGX Beauty Portugal - 2020-11-30 10:59:13</a:t>
                      </a:r>
                      <a:r>
                        <a:rPr kumimoji="0" lang="pt-BR" sz="1000" b="0" i="0" u="none" strike="noStrike" kern="1200" cap="none" spc="0" normalizeH="0" baseline="0" noProof="0">
                          <a:ln>
                            <a:noFill/>
                          </a:ln>
                          <a:solidFill>
                            <a:prstClr val="black"/>
                          </a:solidFill>
                          <a:effectLst/>
                          <a:uLnTx/>
                          <a:uFillTx/>
                          <a:latin typeface="+mn-lt"/>
                          <a:ea typeface="+mn-ea"/>
                          <a:cs typeface="+mn-cs"/>
                        </a:rPr>
                        <a:t>
 Já experimentaste a nossa gama Leite de Coco? A sua fórmula suave ajuda a trazer de volta a força natural do teu cabelo, elasticidade e hidratação. Ah e já te dissemos que tem um aroma maravilhoso? 🥥🤍 
Descubra mais aqui 👉 https://pt.ogxbeauty.com/shop/coconut-milk/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15.13418-10/p720x720/126613949_167636365085874_7720943476177630691_n.jpg?_nc_cat=100&amp;ccb=2&amp;_nc_sid=ad6a45&amp;_nc_ohc=7sRebna8sU0AX9y-bZG&amp;_nc_ht=scontent-dfw5-2.xx&amp;tp=6&amp;oh=06cf536f225205d2b915f0652429c579&amp;oe=5FF748C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12:14:23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13078587"/>
                  </a:ext>
                </a:extLst>
              </a:tr>
            </a:tbl>
          </a:graphicData>
        </a:graphic>
      </p:graphicFrame>
      <p:sp>
        <p:nvSpPr>
          <p:cNvPr id="4" name="Text Placeholder 3">
            <a:extLst>
              <a:ext uri="{FF2B5EF4-FFF2-40B4-BE49-F238E27FC236}">
                <a16:creationId xmlns:a16="http://schemas.microsoft.com/office/drawing/2014/main" id="{5797A5C1-5964-4F58-84D3-DA266D046F71}"/>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0445779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E3C54-96CB-4E31-B99A-578408044E8A}"/>
              </a:ext>
            </a:extLst>
          </p:cNvPr>
          <p:cNvSpPr>
            <a:spLocks noGrp="1"/>
          </p:cNvSpPr>
          <p:nvPr>
            <p:ph type="title"/>
          </p:nvPr>
        </p:nvSpPr>
        <p:spPr/>
        <p:txBody>
          <a:bodyPr/>
          <a:lstStyle/>
          <a:p>
            <a:r>
              <a:rPr lang="en-US"/>
              <a:t>Facebook Published Posts Table | OGX - 5 of 25</a:t>
            </a:r>
          </a:p>
        </p:txBody>
      </p:sp>
      <p:graphicFrame>
        <p:nvGraphicFramePr>
          <p:cNvPr id="5" name="Table Placeholder 4">
            <a:extLst>
              <a:ext uri="{FF2B5EF4-FFF2-40B4-BE49-F238E27FC236}">
                <a16:creationId xmlns:a16="http://schemas.microsoft.com/office/drawing/2014/main" id="{12B03718-CC6F-4B18-826F-A8FBFB36CFB0}"/>
              </a:ext>
            </a:extLst>
          </p:cNvPr>
          <p:cNvGraphicFramePr>
            <a:graphicFrameLocks noGrp="1"/>
          </p:cNvGraphicFramePr>
          <p:nvPr>
            <p:ph type="tbl" sz="quarter" idx="13"/>
            <p:extLst>
              <p:ext uri="{D42A27DB-BD31-4B8C-83A1-F6EECF244321}">
                <p14:modId xmlns:p14="http://schemas.microsoft.com/office/powerpoint/2010/main" val="4249285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543536610"/>
                    </a:ext>
                  </a:extLst>
                </a:gridCol>
                <a:gridCol w="1563624">
                  <a:extLst>
                    <a:ext uri="{9D8B030D-6E8A-4147-A177-3AD203B41FA5}">
                      <a16:colId xmlns:a16="http://schemas.microsoft.com/office/drawing/2014/main" val="3683322008"/>
                    </a:ext>
                  </a:extLst>
                </a:gridCol>
                <a:gridCol w="411480">
                  <a:extLst>
                    <a:ext uri="{9D8B030D-6E8A-4147-A177-3AD203B41FA5}">
                      <a16:colId xmlns:a16="http://schemas.microsoft.com/office/drawing/2014/main" val="1421822707"/>
                    </a:ext>
                  </a:extLst>
                </a:gridCol>
                <a:gridCol w="411480">
                  <a:extLst>
                    <a:ext uri="{9D8B030D-6E8A-4147-A177-3AD203B41FA5}">
                      <a16:colId xmlns:a16="http://schemas.microsoft.com/office/drawing/2014/main" val="2373249938"/>
                    </a:ext>
                  </a:extLst>
                </a:gridCol>
                <a:gridCol w="411480">
                  <a:extLst>
                    <a:ext uri="{9D8B030D-6E8A-4147-A177-3AD203B41FA5}">
                      <a16:colId xmlns:a16="http://schemas.microsoft.com/office/drawing/2014/main" val="2830442445"/>
                    </a:ext>
                  </a:extLst>
                </a:gridCol>
                <a:gridCol w="411480">
                  <a:extLst>
                    <a:ext uri="{9D8B030D-6E8A-4147-A177-3AD203B41FA5}">
                      <a16:colId xmlns:a16="http://schemas.microsoft.com/office/drawing/2014/main" val="1839254238"/>
                    </a:ext>
                  </a:extLst>
                </a:gridCol>
                <a:gridCol w="411480">
                  <a:extLst>
                    <a:ext uri="{9D8B030D-6E8A-4147-A177-3AD203B41FA5}">
                      <a16:colId xmlns:a16="http://schemas.microsoft.com/office/drawing/2014/main" val="2600680488"/>
                    </a:ext>
                  </a:extLst>
                </a:gridCol>
                <a:gridCol w="411480">
                  <a:extLst>
                    <a:ext uri="{9D8B030D-6E8A-4147-A177-3AD203B41FA5}">
                      <a16:colId xmlns:a16="http://schemas.microsoft.com/office/drawing/2014/main" val="2140788650"/>
                    </a:ext>
                  </a:extLst>
                </a:gridCol>
                <a:gridCol w="411480">
                  <a:extLst>
                    <a:ext uri="{9D8B030D-6E8A-4147-A177-3AD203B41FA5}">
                      <a16:colId xmlns:a16="http://schemas.microsoft.com/office/drawing/2014/main" val="382572200"/>
                    </a:ext>
                  </a:extLst>
                </a:gridCol>
                <a:gridCol w="411480">
                  <a:extLst>
                    <a:ext uri="{9D8B030D-6E8A-4147-A177-3AD203B41FA5}">
                      <a16:colId xmlns:a16="http://schemas.microsoft.com/office/drawing/2014/main" val="3818794968"/>
                    </a:ext>
                  </a:extLst>
                </a:gridCol>
                <a:gridCol w="411480">
                  <a:extLst>
                    <a:ext uri="{9D8B030D-6E8A-4147-A177-3AD203B41FA5}">
                      <a16:colId xmlns:a16="http://schemas.microsoft.com/office/drawing/2014/main" val="3549417986"/>
                    </a:ext>
                  </a:extLst>
                </a:gridCol>
                <a:gridCol w="411480">
                  <a:extLst>
                    <a:ext uri="{9D8B030D-6E8A-4147-A177-3AD203B41FA5}">
                      <a16:colId xmlns:a16="http://schemas.microsoft.com/office/drawing/2014/main" val="1071376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2776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OGX Beauty Portugal - 2020-11-27 11:00:14</a:t>
                      </a:r>
                      <a:r>
                        <a:rPr kumimoji="0" lang="pt-BR" sz="1000" b="0" i="0" u="none" strike="noStrike" kern="1200" cap="none" spc="0" normalizeH="0" baseline="0" noProof="0">
                          <a:ln>
                            <a:noFill/>
                          </a:ln>
                          <a:solidFill>
                            <a:prstClr val="black"/>
                          </a:solidFill>
                          <a:effectLst/>
                          <a:uLnTx/>
                          <a:uFillTx/>
                          <a:latin typeface="+mn-lt"/>
                          <a:ea typeface="+mn-ea"/>
                          <a:cs typeface="+mn-cs"/>
                        </a:rPr>
                        <a:t>
 É tempo de #OGXQUIZ ! Sabes qual dos nossos produtos #OGX purifica o teu cabelo, graças à sua mistura poderosa de carvão ativo e argila? Responde nos comentários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https://scontent-dfw5-2.xx.fbcdn.net/v/t1.0-0/p480x480/128125544_3504126999664985_9181828866628379099_o.jpg?_nc_cat=102&amp;ccb=2&amp;_nc_sid=2d5d41&amp;_nc_ohc=-f6T-UVLxBUAX9eewo-&amp;_nc_ht=scontent-dfw5-2.xx&amp;tp=6&amp;oh=b383f548aac270c7850246248dc97195&amp;oe=5FF8B0A8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12:14:23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12683255"/>
                  </a:ext>
                </a:extLst>
              </a:tr>
            </a:tbl>
          </a:graphicData>
        </a:graphic>
      </p:graphicFrame>
      <p:sp>
        <p:nvSpPr>
          <p:cNvPr id="4" name="Text Placeholder 3">
            <a:extLst>
              <a:ext uri="{FF2B5EF4-FFF2-40B4-BE49-F238E27FC236}">
                <a16:creationId xmlns:a16="http://schemas.microsoft.com/office/drawing/2014/main" id="{74A2E1BC-7FCC-4FD4-A007-7C759EEE9F41}"/>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405090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ACCF6-5918-42F5-84E0-363A1E81645D}"/>
              </a:ext>
            </a:extLst>
          </p:cNvPr>
          <p:cNvSpPr>
            <a:spLocks noGrp="1"/>
          </p:cNvSpPr>
          <p:nvPr>
            <p:ph type="title"/>
          </p:nvPr>
        </p:nvSpPr>
        <p:spPr/>
        <p:txBody>
          <a:bodyPr/>
          <a:lstStyle/>
          <a:p>
            <a:r>
              <a:rPr lang="en-US"/>
              <a:t>Facebook Published Posts Table | OGX - 6 of 25</a:t>
            </a:r>
          </a:p>
        </p:txBody>
      </p:sp>
      <p:graphicFrame>
        <p:nvGraphicFramePr>
          <p:cNvPr id="5" name="Table Placeholder 4">
            <a:extLst>
              <a:ext uri="{FF2B5EF4-FFF2-40B4-BE49-F238E27FC236}">
                <a16:creationId xmlns:a16="http://schemas.microsoft.com/office/drawing/2014/main" id="{2C5D231B-D48A-4E9F-97D0-D01DF1BC5ED2}"/>
              </a:ext>
            </a:extLst>
          </p:cNvPr>
          <p:cNvGraphicFramePr>
            <a:graphicFrameLocks noGrp="1"/>
          </p:cNvGraphicFramePr>
          <p:nvPr>
            <p:ph type="tbl" sz="quarter" idx="13"/>
            <p:extLst>
              <p:ext uri="{D42A27DB-BD31-4B8C-83A1-F6EECF244321}">
                <p14:modId xmlns:p14="http://schemas.microsoft.com/office/powerpoint/2010/main" val="2722730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994951920"/>
                    </a:ext>
                  </a:extLst>
                </a:gridCol>
                <a:gridCol w="1563624">
                  <a:extLst>
                    <a:ext uri="{9D8B030D-6E8A-4147-A177-3AD203B41FA5}">
                      <a16:colId xmlns:a16="http://schemas.microsoft.com/office/drawing/2014/main" val="2515110071"/>
                    </a:ext>
                  </a:extLst>
                </a:gridCol>
                <a:gridCol w="411480">
                  <a:extLst>
                    <a:ext uri="{9D8B030D-6E8A-4147-A177-3AD203B41FA5}">
                      <a16:colId xmlns:a16="http://schemas.microsoft.com/office/drawing/2014/main" val="1715486413"/>
                    </a:ext>
                  </a:extLst>
                </a:gridCol>
                <a:gridCol w="411480">
                  <a:extLst>
                    <a:ext uri="{9D8B030D-6E8A-4147-A177-3AD203B41FA5}">
                      <a16:colId xmlns:a16="http://schemas.microsoft.com/office/drawing/2014/main" val="2680891866"/>
                    </a:ext>
                  </a:extLst>
                </a:gridCol>
                <a:gridCol w="411480">
                  <a:extLst>
                    <a:ext uri="{9D8B030D-6E8A-4147-A177-3AD203B41FA5}">
                      <a16:colId xmlns:a16="http://schemas.microsoft.com/office/drawing/2014/main" val="1770311614"/>
                    </a:ext>
                  </a:extLst>
                </a:gridCol>
                <a:gridCol w="411480">
                  <a:extLst>
                    <a:ext uri="{9D8B030D-6E8A-4147-A177-3AD203B41FA5}">
                      <a16:colId xmlns:a16="http://schemas.microsoft.com/office/drawing/2014/main" val="4145980588"/>
                    </a:ext>
                  </a:extLst>
                </a:gridCol>
                <a:gridCol w="411480">
                  <a:extLst>
                    <a:ext uri="{9D8B030D-6E8A-4147-A177-3AD203B41FA5}">
                      <a16:colId xmlns:a16="http://schemas.microsoft.com/office/drawing/2014/main" val="213034655"/>
                    </a:ext>
                  </a:extLst>
                </a:gridCol>
                <a:gridCol w="411480">
                  <a:extLst>
                    <a:ext uri="{9D8B030D-6E8A-4147-A177-3AD203B41FA5}">
                      <a16:colId xmlns:a16="http://schemas.microsoft.com/office/drawing/2014/main" val="541185154"/>
                    </a:ext>
                  </a:extLst>
                </a:gridCol>
                <a:gridCol w="411480">
                  <a:extLst>
                    <a:ext uri="{9D8B030D-6E8A-4147-A177-3AD203B41FA5}">
                      <a16:colId xmlns:a16="http://schemas.microsoft.com/office/drawing/2014/main" val="2208359296"/>
                    </a:ext>
                  </a:extLst>
                </a:gridCol>
                <a:gridCol w="411480">
                  <a:extLst>
                    <a:ext uri="{9D8B030D-6E8A-4147-A177-3AD203B41FA5}">
                      <a16:colId xmlns:a16="http://schemas.microsoft.com/office/drawing/2014/main" val="3501815611"/>
                    </a:ext>
                  </a:extLst>
                </a:gridCol>
                <a:gridCol w="411480">
                  <a:extLst>
                    <a:ext uri="{9D8B030D-6E8A-4147-A177-3AD203B41FA5}">
                      <a16:colId xmlns:a16="http://schemas.microsoft.com/office/drawing/2014/main" val="2989943934"/>
                    </a:ext>
                  </a:extLst>
                </a:gridCol>
                <a:gridCol w="411480">
                  <a:extLst>
                    <a:ext uri="{9D8B030D-6E8A-4147-A177-3AD203B41FA5}">
                      <a16:colId xmlns:a16="http://schemas.microsoft.com/office/drawing/2014/main" val="2119511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10015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OGX Beauty OGXBeauty Italia - 2020-11-27 11:00:01</a:t>
                      </a:r>
                      <a:r>
                        <a:rPr kumimoji="0" lang="it-IT" sz="1000" b="0" i="0" u="none" strike="noStrike" kern="1200" cap="none" spc="0" normalizeH="0" baseline="0" noProof="0">
                          <a:ln>
                            <a:noFill/>
                          </a:ln>
                          <a:solidFill>
                            <a:prstClr val="black"/>
                          </a:solidFill>
                          <a:effectLst/>
                          <a:uLnTx/>
                          <a:uFillTx/>
                          <a:latin typeface="+mn-lt"/>
                          <a:ea typeface="+mn-ea"/>
                          <a:cs typeface="+mn-cs"/>
                        </a:rPr>
                        <a:t>
 Sei pronto a dare tanto amore ai tuoi #capelli? 🖤💁‍♀️ Approfitta del #Black Friday e usufruisci di sconti fino al 18% su @amazon dei tuoi prodotti #OGX preferiti 😍
 👉 Trova tutto qui: https://www.amazon.it/stores/page/B7128F21-2618-4435-9971-619EBBD4C9B4?aaxitk=[[AAX_IMPRESSION_TOKEN]]&amp;hsa_cr_id=PREVIEW_CREATIVE_ID&amp;ref_=sbx_be_s_sparkle_scm_brand_0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https://scontent-ort2-1.xx.fbcdn.net/v/t1.0-9/p720x720/127205860_657669688262247_3500088239970031688_o.jpg?_nc_cat=103&amp;ccb=2&amp;_nc_sid=8024bb&amp;_nc_ohc=uSEtcWYZt-kAX-R4VyG&amp;_nc_ht=scontent-ort2-1.xx&amp;tp=6&amp;oh=a21fb9fd639c7bde927bc45080d6e38b&amp;oe=5FF01529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12/03/2020 12:16:55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97787584"/>
                  </a:ext>
                </a:extLst>
              </a:tr>
            </a:tbl>
          </a:graphicData>
        </a:graphic>
      </p:graphicFrame>
      <p:sp>
        <p:nvSpPr>
          <p:cNvPr id="4" name="Text Placeholder 3">
            <a:extLst>
              <a:ext uri="{FF2B5EF4-FFF2-40B4-BE49-F238E27FC236}">
                <a16:creationId xmlns:a16="http://schemas.microsoft.com/office/drawing/2014/main" id="{810C7EC3-2686-4270-9E64-4B5AC0CBEDFB}"/>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2114021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CB43B-4BB3-4D54-8CA5-47FB726CA33A}"/>
              </a:ext>
            </a:extLst>
          </p:cNvPr>
          <p:cNvSpPr>
            <a:spLocks noGrp="1"/>
          </p:cNvSpPr>
          <p:nvPr>
            <p:ph type="title"/>
          </p:nvPr>
        </p:nvSpPr>
        <p:spPr/>
        <p:txBody>
          <a:bodyPr/>
          <a:lstStyle/>
          <a:p>
            <a:r>
              <a:rPr lang="en-US"/>
              <a:t>Facebook Published Posts Table | OGX - 7 of 25</a:t>
            </a:r>
          </a:p>
        </p:txBody>
      </p:sp>
      <p:graphicFrame>
        <p:nvGraphicFramePr>
          <p:cNvPr id="5" name="Table Placeholder 4">
            <a:extLst>
              <a:ext uri="{FF2B5EF4-FFF2-40B4-BE49-F238E27FC236}">
                <a16:creationId xmlns:a16="http://schemas.microsoft.com/office/drawing/2014/main" id="{A33D0845-19D0-4262-ADD2-6E40BB15E28E}"/>
              </a:ext>
            </a:extLst>
          </p:cNvPr>
          <p:cNvGraphicFramePr>
            <a:graphicFrameLocks noGrp="1"/>
          </p:cNvGraphicFramePr>
          <p:nvPr>
            <p:ph type="tbl" sz="quarter" idx="13"/>
            <p:extLst>
              <p:ext uri="{D42A27DB-BD31-4B8C-83A1-F6EECF244321}">
                <p14:modId xmlns:p14="http://schemas.microsoft.com/office/powerpoint/2010/main" val="2931032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95761415"/>
                    </a:ext>
                  </a:extLst>
                </a:gridCol>
                <a:gridCol w="1563624">
                  <a:extLst>
                    <a:ext uri="{9D8B030D-6E8A-4147-A177-3AD203B41FA5}">
                      <a16:colId xmlns:a16="http://schemas.microsoft.com/office/drawing/2014/main" val="1635675712"/>
                    </a:ext>
                  </a:extLst>
                </a:gridCol>
                <a:gridCol w="411480">
                  <a:extLst>
                    <a:ext uri="{9D8B030D-6E8A-4147-A177-3AD203B41FA5}">
                      <a16:colId xmlns:a16="http://schemas.microsoft.com/office/drawing/2014/main" val="1145550337"/>
                    </a:ext>
                  </a:extLst>
                </a:gridCol>
                <a:gridCol w="411480">
                  <a:extLst>
                    <a:ext uri="{9D8B030D-6E8A-4147-A177-3AD203B41FA5}">
                      <a16:colId xmlns:a16="http://schemas.microsoft.com/office/drawing/2014/main" val="3605226178"/>
                    </a:ext>
                  </a:extLst>
                </a:gridCol>
                <a:gridCol w="411480">
                  <a:extLst>
                    <a:ext uri="{9D8B030D-6E8A-4147-A177-3AD203B41FA5}">
                      <a16:colId xmlns:a16="http://schemas.microsoft.com/office/drawing/2014/main" val="3247659898"/>
                    </a:ext>
                  </a:extLst>
                </a:gridCol>
                <a:gridCol w="411480">
                  <a:extLst>
                    <a:ext uri="{9D8B030D-6E8A-4147-A177-3AD203B41FA5}">
                      <a16:colId xmlns:a16="http://schemas.microsoft.com/office/drawing/2014/main" val="648805446"/>
                    </a:ext>
                  </a:extLst>
                </a:gridCol>
                <a:gridCol w="411480">
                  <a:extLst>
                    <a:ext uri="{9D8B030D-6E8A-4147-A177-3AD203B41FA5}">
                      <a16:colId xmlns:a16="http://schemas.microsoft.com/office/drawing/2014/main" val="2378325555"/>
                    </a:ext>
                  </a:extLst>
                </a:gridCol>
                <a:gridCol w="411480">
                  <a:extLst>
                    <a:ext uri="{9D8B030D-6E8A-4147-A177-3AD203B41FA5}">
                      <a16:colId xmlns:a16="http://schemas.microsoft.com/office/drawing/2014/main" val="962003209"/>
                    </a:ext>
                  </a:extLst>
                </a:gridCol>
                <a:gridCol w="411480">
                  <a:extLst>
                    <a:ext uri="{9D8B030D-6E8A-4147-A177-3AD203B41FA5}">
                      <a16:colId xmlns:a16="http://schemas.microsoft.com/office/drawing/2014/main" val="637706337"/>
                    </a:ext>
                  </a:extLst>
                </a:gridCol>
                <a:gridCol w="411480">
                  <a:extLst>
                    <a:ext uri="{9D8B030D-6E8A-4147-A177-3AD203B41FA5}">
                      <a16:colId xmlns:a16="http://schemas.microsoft.com/office/drawing/2014/main" val="1127700887"/>
                    </a:ext>
                  </a:extLst>
                </a:gridCol>
                <a:gridCol w="411480">
                  <a:extLst>
                    <a:ext uri="{9D8B030D-6E8A-4147-A177-3AD203B41FA5}">
                      <a16:colId xmlns:a16="http://schemas.microsoft.com/office/drawing/2014/main" val="2262297531"/>
                    </a:ext>
                  </a:extLst>
                </a:gridCol>
                <a:gridCol w="411480">
                  <a:extLst>
                    <a:ext uri="{9D8B030D-6E8A-4147-A177-3AD203B41FA5}">
                      <a16:colId xmlns:a16="http://schemas.microsoft.com/office/drawing/2014/main" val="976179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1658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OGX Beauty OGX Spain - 2020-11-27 11:00:01</a:t>
                      </a:r>
                      <a:r>
                        <a:rPr kumimoji="0" lang="es-ES" sz="1000" b="0" i="0" u="none" strike="noStrike" kern="1200" cap="none" spc="0" normalizeH="0" baseline="0" noProof="0">
                          <a:ln>
                            <a:noFill/>
                          </a:ln>
                          <a:solidFill>
                            <a:prstClr val="black"/>
                          </a:solidFill>
                          <a:effectLst/>
                          <a:uLnTx/>
                          <a:uFillTx/>
                          <a:latin typeface="+mn-lt"/>
                          <a:ea typeface="+mn-ea"/>
                          <a:cs typeface="+mn-cs"/>
                        </a:rPr>
                        <a:t>
 ¿Estás preparada para darle mucho amor a tu #pelo?🖤💁‍♀️ aprovecha el #Black Friday y disfruta de descuentos de hasta el 30% en en tus productos favoritos de OGX😍 
👉Encuéntralos todos aquí: https://www.amazon.es/stores/page/80BEF330-091C-447C-9BA0-BCFB0BDCDFEC?channel=IG_OGX_BF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https://scontent-iad3-1.xx.fbcdn.net/v/t1.0-9/p720x720/126938052_716728565618745_67571036220615808_o.jpg?_nc_cat=107&amp;ccb=2&amp;_nc_sid=8024bb&amp;_nc_ohc=FrhmWhmxl0wAX8HS04Y&amp;_nc_ht=scontent-iad3-1.xx&amp;tp=6&amp;oh=bba7aee26529cca36bbed24a52700c02&amp;oe=5FF87F33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06:15:45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28982302"/>
                  </a:ext>
                </a:extLst>
              </a:tr>
            </a:tbl>
          </a:graphicData>
        </a:graphic>
      </p:graphicFrame>
      <p:sp>
        <p:nvSpPr>
          <p:cNvPr id="4" name="Text Placeholder 3">
            <a:extLst>
              <a:ext uri="{FF2B5EF4-FFF2-40B4-BE49-F238E27FC236}">
                <a16:creationId xmlns:a16="http://schemas.microsoft.com/office/drawing/2014/main" id="{54918C8B-925C-4070-84B1-C66BE6E0AED2}"/>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1856306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F007E-655E-46ED-B122-B32F44CC5883}"/>
              </a:ext>
            </a:extLst>
          </p:cNvPr>
          <p:cNvSpPr>
            <a:spLocks noGrp="1"/>
          </p:cNvSpPr>
          <p:nvPr>
            <p:ph type="title"/>
          </p:nvPr>
        </p:nvSpPr>
        <p:spPr/>
        <p:txBody>
          <a:bodyPr/>
          <a:lstStyle/>
          <a:p>
            <a:r>
              <a:rPr lang="en-US"/>
              <a:t>Facebook Published Posts Table | OGX - 8 of 25</a:t>
            </a:r>
          </a:p>
        </p:txBody>
      </p:sp>
      <p:graphicFrame>
        <p:nvGraphicFramePr>
          <p:cNvPr id="5" name="Table Placeholder 4">
            <a:extLst>
              <a:ext uri="{FF2B5EF4-FFF2-40B4-BE49-F238E27FC236}">
                <a16:creationId xmlns:a16="http://schemas.microsoft.com/office/drawing/2014/main" id="{AC37E7B7-1D65-4950-8759-54A7DEEF0ABD}"/>
              </a:ext>
            </a:extLst>
          </p:cNvPr>
          <p:cNvGraphicFramePr>
            <a:graphicFrameLocks noGrp="1"/>
          </p:cNvGraphicFramePr>
          <p:nvPr>
            <p:ph type="tbl" sz="quarter" idx="13"/>
            <p:extLst>
              <p:ext uri="{D42A27DB-BD31-4B8C-83A1-F6EECF244321}">
                <p14:modId xmlns:p14="http://schemas.microsoft.com/office/powerpoint/2010/main" val="2597869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784594654"/>
                    </a:ext>
                  </a:extLst>
                </a:gridCol>
                <a:gridCol w="1563624">
                  <a:extLst>
                    <a:ext uri="{9D8B030D-6E8A-4147-A177-3AD203B41FA5}">
                      <a16:colId xmlns:a16="http://schemas.microsoft.com/office/drawing/2014/main" val="3439928515"/>
                    </a:ext>
                  </a:extLst>
                </a:gridCol>
                <a:gridCol w="411480">
                  <a:extLst>
                    <a:ext uri="{9D8B030D-6E8A-4147-A177-3AD203B41FA5}">
                      <a16:colId xmlns:a16="http://schemas.microsoft.com/office/drawing/2014/main" val="3130542972"/>
                    </a:ext>
                  </a:extLst>
                </a:gridCol>
                <a:gridCol w="411480">
                  <a:extLst>
                    <a:ext uri="{9D8B030D-6E8A-4147-A177-3AD203B41FA5}">
                      <a16:colId xmlns:a16="http://schemas.microsoft.com/office/drawing/2014/main" val="3618706480"/>
                    </a:ext>
                  </a:extLst>
                </a:gridCol>
                <a:gridCol w="411480">
                  <a:extLst>
                    <a:ext uri="{9D8B030D-6E8A-4147-A177-3AD203B41FA5}">
                      <a16:colId xmlns:a16="http://schemas.microsoft.com/office/drawing/2014/main" val="35570350"/>
                    </a:ext>
                  </a:extLst>
                </a:gridCol>
                <a:gridCol w="411480">
                  <a:extLst>
                    <a:ext uri="{9D8B030D-6E8A-4147-A177-3AD203B41FA5}">
                      <a16:colId xmlns:a16="http://schemas.microsoft.com/office/drawing/2014/main" val="418214251"/>
                    </a:ext>
                  </a:extLst>
                </a:gridCol>
                <a:gridCol w="411480">
                  <a:extLst>
                    <a:ext uri="{9D8B030D-6E8A-4147-A177-3AD203B41FA5}">
                      <a16:colId xmlns:a16="http://schemas.microsoft.com/office/drawing/2014/main" val="183158315"/>
                    </a:ext>
                  </a:extLst>
                </a:gridCol>
                <a:gridCol w="411480">
                  <a:extLst>
                    <a:ext uri="{9D8B030D-6E8A-4147-A177-3AD203B41FA5}">
                      <a16:colId xmlns:a16="http://schemas.microsoft.com/office/drawing/2014/main" val="3802586417"/>
                    </a:ext>
                  </a:extLst>
                </a:gridCol>
                <a:gridCol w="411480">
                  <a:extLst>
                    <a:ext uri="{9D8B030D-6E8A-4147-A177-3AD203B41FA5}">
                      <a16:colId xmlns:a16="http://schemas.microsoft.com/office/drawing/2014/main" val="3446891019"/>
                    </a:ext>
                  </a:extLst>
                </a:gridCol>
                <a:gridCol w="411480">
                  <a:extLst>
                    <a:ext uri="{9D8B030D-6E8A-4147-A177-3AD203B41FA5}">
                      <a16:colId xmlns:a16="http://schemas.microsoft.com/office/drawing/2014/main" val="2443087738"/>
                    </a:ext>
                  </a:extLst>
                </a:gridCol>
                <a:gridCol w="411480">
                  <a:extLst>
                    <a:ext uri="{9D8B030D-6E8A-4147-A177-3AD203B41FA5}">
                      <a16:colId xmlns:a16="http://schemas.microsoft.com/office/drawing/2014/main" val="1437679424"/>
                    </a:ext>
                  </a:extLst>
                </a:gridCol>
                <a:gridCol w="411480">
                  <a:extLst>
                    <a:ext uri="{9D8B030D-6E8A-4147-A177-3AD203B41FA5}">
                      <a16:colId xmlns:a16="http://schemas.microsoft.com/office/drawing/2014/main" val="2212599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0057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OGX Beauty Greece OGX Beauty Greece - 2020-11-27 10:00:20</a:t>
                      </a:r>
                      <a:r>
                        <a:rPr kumimoji="0" lang="el-GR" sz="1000" b="0" i="0" u="none" strike="noStrike" kern="1200" cap="none" spc="0" normalizeH="0" baseline="0" noProof="0">
                          <a:ln>
                            <a:noFill/>
                          </a:ln>
                          <a:solidFill>
                            <a:prstClr val="black"/>
                          </a:solidFill>
                          <a:effectLst/>
                          <a:uLnTx/>
                          <a:uFillTx/>
                          <a:latin typeface="+mn-lt"/>
                          <a:ea typeface="+mn-ea"/>
                          <a:cs typeface="+mn-cs"/>
                        </a:rPr>
                        <a:t>
 Φοβάσαι τη βροχή και την υγρασία; Μην ανησυχείς! Η σειρά με Kukui Oil βοηθά στην καταπολέμηση της υγρασίας και κρατάει το φριζάρισμα μακριά! ☔️ 💁‍♀️ΗΑγάπηΒρίσκεταιΣταΜαλλιά
👉Ανακάλυψε περισσότερα εδώ: https://gr.ogxbeauty.com/shop/kukui-oil/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https://scontent-iad3-1.xx.fbcdn.net/v/t1.0-9/p720x720/123765505_3317106441672515_5754592384078378142_o.jpg?_nc_cat=100&amp;ccb=2&amp;_nc_sid=8024bb&amp;_nc_ohc=wyJ4xFyJXOIAX_cJTYZ&amp;_nc_ht=scontent-iad3-1.xx&amp;tp=6&amp;oh=59554e9644acce3176df2761c37d6cf8&amp;oe=5FF37596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12/08/2020 00:15:35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42261045"/>
                  </a:ext>
                </a:extLst>
              </a:tr>
            </a:tbl>
          </a:graphicData>
        </a:graphic>
      </p:graphicFrame>
      <p:sp>
        <p:nvSpPr>
          <p:cNvPr id="4" name="Text Placeholder 3">
            <a:extLst>
              <a:ext uri="{FF2B5EF4-FFF2-40B4-BE49-F238E27FC236}">
                <a16:creationId xmlns:a16="http://schemas.microsoft.com/office/drawing/2014/main" id="{18D76239-4BA3-48E8-A452-4B08A06F7E12}"/>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0322836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1BACF-CD3A-46AE-82B2-77E4E344B0D5}"/>
              </a:ext>
            </a:extLst>
          </p:cNvPr>
          <p:cNvSpPr>
            <a:spLocks noGrp="1"/>
          </p:cNvSpPr>
          <p:nvPr>
            <p:ph type="title"/>
          </p:nvPr>
        </p:nvSpPr>
        <p:spPr/>
        <p:txBody>
          <a:bodyPr/>
          <a:lstStyle/>
          <a:p>
            <a:r>
              <a:rPr lang="en-US"/>
              <a:t>Facebook Published Posts Table | OGX - 9 of 25</a:t>
            </a:r>
          </a:p>
        </p:txBody>
      </p:sp>
      <p:graphicFrame>
        <p:nvGraphicFramePr>
          <p:cNvPr id="5" name="Table Placeholder 4">
            <a:extLst>
              <a:ext uri="{FF2B5EF4-FFF2-40B4-BE49-F238E27FC236}">
                <a16:creationId xmlns:a16="http://schemas.microsoft.com/office/drawing/2014/main" id="{0139657C-0AB6-4FF4-A356-A20AA799938A}"/>
              </a:ext>
            </a:extLst>
          </p:cNvPr>
          <p:cNvGraphicFramePr>
            <a:graphicFrameLocks noGrp="1"/>
          </p:cNvGraphicFramePr>
          <p:nvPr>
            <p:ph type="tbl" sz="quarter" idx="13"/>
            <p:extLst>
              <p:ext uri="{D42A27DB-BD31-4B8C-83A1-F6EECF244321}">
                <p14:modId xmlns:p14="http://schemas.microsoft.com/office/powerpoint/2010/main" val="2099532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140994308"/>
                    </a:ext>
                  </a:extLst>
                </a:gridCol>
                <a:gridCol w="1563624">
                  <a:extLst>
                    <a:ext uri="{9D8B030D-6E8A-4147-A177-3AD203B41FA5}">
                      <a16:colId xmlns:a16="http://schemas.microsoft.com/office/drawing/2014/main" val="1579458482"/>
                    </a:ext>
                  </a:extLst>
                </a:gridCol>
                <a:gridCol w="411480">
                  <a:extLst>
                    <a:ext uri="{9D8B030D-6E8A-4147-A177-3AD203B41FA5}">
                      <a16:colId xmlns:a16="http://schemas.microsoft.com/office/drawing/2014/main" val="11606683"/>
                    </a:ext>
                  </a:extLst>
                </a:gridCol>
                <a:gridCol w="411480">
                  <a:extLst>
                    <a:ext uri="{9D8B030D-6E8A-4147-A177-3AD203B41FA5}">
                      <a16:colId xmlns:a16="http://schemas.microsoft.com/office/drawing/2014/main" val="1114705034"/>
                    </a:ext>
                  </a:extLst>
                </a:gridCol>
                <a:gridCol w="411480">
                  <a:extLst>
                    <a:ext uri="{9D8B030D-6E8A-4147-A177-3AD203B41FA5}">
                      <a16:colId xmlns:a16="http://schemas.microsoft.com/office/drawing/2014/main" val="2268227024"/>
                    </a:ext>
                  </a:extLst>
                </a:gridCol>
                <a:gridCol w="411480">
                  <a:extLst>
                    <a:ext uri="{9D8B030D-6E8A-4147-A177-3AD203B41FA5}">
                      <a16:colId xmlns:a16="http://schemas.microsoft.com/office/drawing/2014/main" val="1084129597"/>
                    </a:ext>
                  </a:extLst>
                </a:gridCol>
                <a:gridCol w="411480">
                  <a:extLst>
                    <a:ext uri="{9D8B030D-6E8A-4147-A177-3AD203B41FA5}">
                      <a16:colId xmlns:a16="http://schemas.microsoft.com/office/drawing/2014/main" val="484078188"/>
                    </a:ext>
                  </a:extLst>
                </a:gridCol>
                <a:gridCol w="411480">
                  <a:extLst>
                    <a:ext uri="{9D8B030D-6E8A-4147-A177-3AD203B41FA5}">
                      <a16:colId xmlns:a16="http://schemas.microsoft.com/office/drawing/2014/main" val="549474309"/>
                    </a:ext>
                  </a:extLst>
                </a:gridCol>
                <a:gridCol w="411480">
                  <a:extLst>
                    <a:ext uri="{9D8B030D-6E8A-4147-A177-3AD203B41FA5}">
                      <a16:colId xmlns:a16="http://schemas.microsoft.com/office/drawing/2014/main" val="1634872537"/>
                    </a:ext>
                  </a:extLst>
                </a:gridCol>
                <a:gridCol w="411480">
                  <a:extLst>
                    <a:ext uri="{9D8B030D-6E8A-4147-A177-3AD203B41FA5}">
                      <a16:colId xmlns:a16="http://schemas.microsoft.com/office/drawing/2014/main" val="2458089357"/>
                    </a:ext>
                  </a:extLst>
                </a:gridCol>
                <a:gridCol w="411480">
                  <a:extLst>
                    <a:ext uri="{9D8B030D-6E8A-4147-A177-3AD203B41FA5}">
                      <a16:colId xmlns:a16="http://schemas.microsoft.com/office/drawing/2014/main" val="964733364"/>
                    </a:ext>
                  </a:extLst>
                </a:gridCol>
                <a:gridCol w="411480">
                  <a:extLst>
                    <a:ext uri="{9D8B030D-6E8A-4147-A177-3AD203B41FA5}">
                      <a16:colId xmlns:a16="http://schemas.microsoft.com/office/drawing/2014/main" val="1624295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8840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OGX Beauty OGXBeauty Italia - 2020-11-25 11:00:25</a:t>
                      </a:r>
                      <a:r>
                        <a:rPr kumimoji="0" lang="it-IT" sz="1000" b="0" i="0" u="none" strike="noStrike" kern="1200" cap="none" spc="0" normalizeH="0" baseline="0" noProof="0">
                          <a:ln>
                            <a:noFill/>
                          </a:ln>
                          <a:solidFill>
                            <a:prstClr val="black"/>
                          </a:solidFill>
                          <a:effectLst/>
                          <a:uLnTx/>
                          <a:uFillTx/>
                          <a:latin typeface="+mn-lt"/>
                          <a:ea typeface="+mn-ea"/>
                          <a:cs typeface="+mn-cs"/>
                        </a:rPr>
                        <a:t>
 Hai provato la nostra gamma #OGX Nutriente + Latte di Cocco? La sua formula delicata aiuterà a far risaltare la forza naturale, l'elasticità e l'idratazione dei tuoi capelli. Oh e abbiamo detto che ha un odore sensazionale? 🥥🤍 
Scopri di più qui 👉https://it.ogxbeauty.com/shop/coconut-milk/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https://scontent-iad3-1.xx.fbcdn.net/v/t1.0-9/123993937_644891069540109_2827318931081421985_n.png?_nc_cat=110&amp;ccb=2&amp;_nc_sid=8024bb&amp;_nc_ohc=ZhY548eHjzgAX9zVJt6&amp;_nc_ht=scontent-iad3-1.xx&amp;oh=f8fe94aaf66c58f163c9415b33cd5583&amp;oe=5FEE695F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12/02/2020 18:16:34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95621406"/>
                  </a:ext>
                </a:extLst>
              </a:tr>
            </a:tbl>
          </a:graphicData>
        </a:graphic>
      </p:graphicFrame>
      <p:sp>
        <p:nvSpPr>
          <p:cNvPr id="4" name="Text Placeholder 3">
            <a:extLst>
              <a:ext uri="{FF2B5EF4-FFF2-40B4-BE49-F238E27FC236}">
                <a16:creationId xmlns:a16="http://schemas.microsoft.com/office/drawing/2014/main" id="{3DF00551-0462-4479-937B-BC34DEE77CDE}"/>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0420575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B5D93-BD0B-4585-81BE-F107FFFCC7B1}"/>
              </a:ext>
            </a:extLst>
          </p:cNvPr>
          <p:cNvSpPr>
            <a:spLocks noGrp="1"/>
          </p:cNvSpPr>
          <p:nvPr>
            <p:ph type="title"/>
          </p:nvPr>
        </p:nvSpPr>
        <p:spPr/>
        <p:txBody>
          <a:bodyPr/>
          <a:lstStyle/>
          <a:p>
            <a:r>
              <a:rPr lang="en-US"/>
              <a:t>Facebook Published Posts Table | OGX - 10 of 25</a:t>
            </a:r>
          </a:p>
        </p:txBody>
      </p:sp>
      <p:graphicFrame>
        <p:nvGraphicFramePr>
          <p:cNvPr id="5" name="Table Placeholder 4">
            <a:extLst>
              <a:ext uri="{FF2B5EF4-FFF2-40B4-BE49-F238E27FC236}">
                <a16:creationId xmlns:a16="http://schemas.microsoft.com/office/drawing/2014/main" id="{0DDB48DE-178D-4DF3-9DB1-5827F5C107DE}"/>
              </a:ext>
            </a:extLst>
          </p:cNvPr>
          <p:cNvGraphicFramePr>
            <a:graphicFrameLocks noGrp="1"/>
          </p:cNvGraphicFramePr>
          <p:nvPr>
            <p:ph type="tbl" sz="quarter" idx="13"/>
            <p:extLst>
              <p:ext uri="{D42A27DB-BD31-4B8C-83A1-F6EECF244321}">
                <p14:modId xmlns:p14="http://schemas.microsoft.com/office/powerpoint/2010/main" val="3450052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921266508"/>
                    </a:ext>
                  </a:extLst>
                </a:gridCol>
                <a:gridCol w="1563624">
                  <a:extLst>
                    <a:ext uri="{9D8B030D-6E8A-4147-A177-3AD203B41FA5}">
                      <a16:colId xmlns:a16="http://schemas.microsoft.com/office/drawing/2014/main" val="2399430902"/>
                    </a:ext>
                  </a:extLst>
                </a:gridCol>
                <a:gridCol w="411480">
                  <a:extLst>
                    <a:ext uri="{9D8B030D-6E8A-4147-A177-3AD203B41FA5}">
                      <a16:colId xmlns:a16="http://schemas.microsoft.com/office/drawing/2014/main" val="2425275115"/>
                    </a:ext>
                  </a:extLst>
                </a:gridCol>
                <a:gridCol w="411480">
                  <a:extLst>
                    <a:ext uri="{9D8B030D-6E8A-4147-A177-3AD203B41FA5}">
                      <a16:colId xmlns:a16="http://schemas.microsoft.com/office/drawing/2014/main" val="2348378532"/>
                    </a:ext>
                  </a:extLst>
                </a:gridCol>
                <a:gridCol w="411480">
                  <a:extLst>
                    <a:ext uri="{9D8B030D-6E8A-4147-A177-3AD203B41FA5}">
                      <a16:colId xmlns:a16="http://schemas.microsoft.com/office/drawing/2014/main" val="1535537307"/>
                    </a:ext>
                  </a:extLst>
                </a:gridCol>
                <a:gridCol w="411480">
                  <a:extLst>
                    <a:ext uri="{9D8B030D-6E8A-4147-A177-3AD203B41FA5}">
                      <a16:colId xmlns:a16="http://schemas.microsoft.com/office/drawing/2014/main" val="3955361003"/>
                    </a:ext>
                  </a:extLst>
                </a:gridCol>
                <a:gridCol w="411480">
                  <a:extLst>
                    <a:ext uri="{9D8B030D-6E8A-4147-A177-3AD203B41FA5}">
                      <a16:colId xmlns:a16="http://schemas.microsoft.com/office/drawing/2014/main" val="2908115467"/>
                    </a:ext>
                  </a:extLst>
                </a:gridCol>
                <a:gridCol w="411480">
                  <a:extLst>
                    <a:ext uri="{9D8B030D-6E8A-4147-A177-3AD203B41FA5}">
                      <a16:colId xmlns:a16="http://schemas.microsoft.com/office/drawing/2014/main" val="2110141921"/>
                    </a:ext>
                  </a:extLst>
                </a:gridCol>
                <a:gridCol w="411480">
                  <a:extLst>
                    <a:ext uri="{9D8B030D-6E8A-4147-A177-3AD203B41FA5}">
                      <a16:colId xmlns:a16="http://schemas.microsoft.com/office/drawing/2014/main" val="2658805710"/>
                    </a:ext>
                  </a:extLst>
                </a:gridCol>
                <a:gridCol w="411480">
                  <a:extLst>
                    <a:ext uri="{9D8B030D-6E8A-4147-A177-3AD203B41FA5}">
                      <a16:colId xmlns:a16="http://schemas.microsoft.com/office/drawing/2014/main" val="2975434028"/>
                    </a:ext>
                  </a:extLst>
                </a:gridCol>
                <a:gridCol w="411480">
                  <a:extLst>
                    <a:ext uri="{9D8B030D-6E8A-4147-A177-3AD203B41FA5}">
                      <a16:colId xmlns:a16="http://schemas.microsoft.com/office/drawing/2014/main" val="2066097046"/>
                    </a:ext>
                  </a:extLst>
                </a:gridCol>
                <a:gridCol w="411480">
                  <a:extLst>
                    <a:ext uri="{9D8B030D-6E8A-4147-A177-3AD203B41FA5}">
                      <a16:colId xmlns:a16="http://schemas.microsoft.com/office/drawing/2014/main" val="1980063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93294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OGX Beauty OGX Spain - 2020-11-25 11:00:07</a:t>
                      </a:r>
                      <a:r>
                        <a:rPr kumimoji="0" lang="es-ES" sz="1000" b="0" i="0" u="none" strike="noStrike" kern="1200" cap="none" spc="0" normalizeH="0" baseline="0" noProof="0">
                          <a:ln>
                            <a:noFill/>
                          </a:ln>
                          <a:solidFill>
                            <a:prstClr val="black"/>
                          </a:solidFill>
                          <a:effectLst/>
                          <a:uLnTx/>
                          <a:uFillTx/>
                          <a:latin typeface="+mn-lt"/>
                          <a:ea typeface="+mn-ea"/>
                          <a:cs typeface="+mn-cs"/>
                        </a:rPr>
                        <a:t>
 Tenemos una nueva sorpresa que seguro te va a encantar. ¿necesitas combatir el frizz? 🙆‍♀️ Tenemos la solución perfecta para ti. La revelaremos en unos días 🎙 ¿Estás tan emocionada como nosotros? #ogx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https://scontent-iad3-1.xx.fbcdn.net/v/t1.0-9/127789458_718190382139230_5657657513920702909_n.png?_nc_cat=106&amp;ccb=2&amp;_nc_sid=2d5d41&amp;_nc_ohc=-KNuilxcYQ4AX__HLuN&amp;_nc_ht=scontent-iad3-1.xx&amp;oh=e351c1dc2cd173e8281bcde529d80da3&amp;oe=5FF835CB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06:15:45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36593334"/>
                  </a:ext>
                </a:extLst>
              </a:tr>
            </a:tbl>
          </a:graphicData>
        </a:graphic>
      </p:graphicFrame>
      <p:sp>
        <p:nvSpPr>
          <p:cNvPr id="4" name="Text Placeholder 3">
            <a:extLst>
              <a:ext uri="{FF2B5EF4-FFF2-40B4-BE49-F238E27FC236}">
                <a16:creationId xmlns:a16="http://schemas.microsoft.com/office/drawing/2014/main" id="{A4C2C141-AC1E-4E64-B7AB-0861191FAD20}"/>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6731892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20E5C-B125-47C8-B629-69769F445FEB}"/>
              </a:ext>
            </a:extLst>
          </p:cNvPr>
          <p:cNvSpPr>
            <a:spLocks noGrp="1"/>
          </p:cNvSpPr>
          <p:nvPr>
            <p:ph type="title"/>
          </p:nvPr>
        </p:nvSpPr>
        <p:spPr/>
        <p:txBody>
          <a:bodyPr/>
          <a:lstStyle/>
          <a:p>
            <a:r>
              <a:rPr lang="en-US"/>
              <a:t>Facebook Published Posts Table | OGX - 11 of 25</a:t>
            </a:r>
          </a:p>
        </p:txBody>
      </p:sp>
      <p:graphicFrame>
        <p:nvGraphicFramePr>
          <p:cNvPr id="5" name="Table Placeholder 4">
            <a:extLst>
              <a:ext uri="{FF2B5EF4-FFF2-40B4-BE49-F238E27FC236}">
                <a16:creationId xmlns:a16="http://schemas.microsoft.com/office/drawing/2014/main" id="{9840732B-00A0-4DB2-A1F7-C4D3A24488A2}"/>
              </a:ext>
            </a:extLst>
          </p:cNvPr>
          <p:cNvGraphicFramePr>
            <a:graphicFrameLocks noGrp="1"/>
          </p:cNvGraphicFramePr>
          <p:nvPr>
            <p:ph type="tbl" sz="quarter" idx="13"/>
            <p:extLst>
              <p:ext uri="{D42A27DB-BD31-4B8C-83A1-F6EECF244321}">
                <p14:modId xmlns:p14="http://schemas.microsoft.com/office/powerpoint/2010/main" val="1258215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19150517"/>
                    </a:ext>
                  </a:extLst>
                </a:gridCol>
                <a:gridCol w="1563624">
                  <a:extLst>
                    <a:ext uri="{9D8B030D-6E8A-4147-A177-3AD203B41FA5}">
                      <a16:colId xmlns:a16="http://schemas.microsoft.com/office/drawing/2014/main" val="585122265"/>
                    </a:ext>
                  </a:extLst>
                </a:gridCol>
                <a:gridCol w="411480">
                  <a:extLst>
                    <a:ext uri="{9D8B030D-6E8A-4147-A177-3AD203B41FA5}">
                      <a16:colId xmlns:a16="http://schemas.microsoft.com/office/drawing/2014/main" val="3830501593"/>
                    </a:ext>
                  </a:extLst>
                </a:gridCol>
                <a:gridCol w="411480">
                  <a:extLst>
                    <a:ext uri="{9D8B030D-6E8A-4147-A177-3AD203B41FA5}">
                      <a16:colId xmlns:a16="http://schemas.microsoft.com/office/drawing/2014/main" val="4105243338"/>
                    </a:ext>
                  </a:extLst>
                </a:gridCol>
                <a:gridCol w="411480">
                  <a:extLst>
                    <a:ext uri="{9D8B030D-6E8A-4147-A177-3AD203B41FA5}">
                      <a16:colId xmlns:a16="http://schemas.microsoft.com/office/drawing/2014/main" val="3201009095"/>
                    </a:ext>
                  </a:extLst>
                </a:gridCol>
                <a:gridCol w="411480">
                  <a:extLst>
                    <a:ext uri="{9D8B030D-6E8A-4147-A177-3AD203B41FA5}">
                      <a16:colId xmlns:a16="http://schemas.microsoft.com/office/drawing/2014/main" val="1875780687"/>
                    </a:ext>
                  </a:extLst>
                </a:gridCol>
                <a:gridCol w="411480">
                  <a:extLst>
                    <a:ext uri="{9D8B030D-6E8A-4147-A177-3AD203B41FA5}">
                      <a16:colId xmlns:a16="http://schemas.microsoft.com/office/drawing/2014/main" val="1007993914"/>
                    </a:ext>
                  </a:extLst>
                </a:gridCol>
                <a:gridCol w="411480">
                  <a:extLst>
                    <a:ext uri="{9D8B030D-6E8A-4147-A177-3AD203B41FA5}">
                      <a16:colId xmlns:a16="http://schemas.microsoft.com/office/drawing/2014/main" val="1501249666"/>
                    </a:ext>
                  </a:extLst>
                </a:gridCol>
                <a:gridCol w="411480">
                  <a:extLst>
                    <a:ext uri="{9D8B030D-6E8A-4147-A177-3AD203B41FA5}">
                      <a16:colId xmlns:a16="http://schemas.microsoft.com/office/drawing/2014/main" val="533319313"/>
                    </a:ext>
                  </a:extLst>
                </a:gridCol>
                <a:gridCol w="411480">
                  <a:extLst>
                    <a:ext uri="{9D8B030D-6E8A-4147-A177-3AD203B41FA5}">
                      <a16:colId xmlns:a16="http://schemas.microsoft.com/office/drawing/2014/main" val="2286864296"/>
                    </a:ext>
                  </a:extLst>
                </a:gridCol>
                <a:gridCol w="411480">
                  <a:extLst>
                    <a:ext uri="{9D8B030D-6E8A-4147-A177-3AD203B41FA5}">
                      <a16:colId xmlns:a16="http://schemas.microsoft.com/office/drawing/2014/main" val="3886776112"/>
                    </a:ext>
                  </a:extLst>
                </a:gridCol>
                <a:gridCol w="411480">
                  <a:extLst>
                    <a:ext uri="{9D8B030D-6E8A-4147-A177-3AD203B41FA5}">
                      <a16:colId xmlns:a16="http://schemas.microsoft.com/office/drawing/2014/main" val="703045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6276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OGX Beauty Portugal - 2020-11-23 12:00:48</a:t>
                      </a:r>
                      <a:r>
                        <a:rPr kumimoji="0" lang="pt-BR" sz="1000" b="0" i="0" u="none" strike="noStrike" kern="1200" cap="none" spc="0" normalizeH="0" baseline="0" noProof="0">
                          <a:ln>
                            <a:noFill/>
                          </a:ln>
                          <a:solidFill>
                            <a:prstClr val="black"/>
                          </a:solidFill>
                          <a:effectLst/>
                          <a:uLnTx/>
                          <a:uFillTx/>
                          <a:latin typeface="+mn-lt"/>
                          <a:ea typeface="+mn-ea"/>
                          <a:cs typeface="+mn-cs"/>
                        </a:rPr>
                        <a:t>
 Precisas de ajuda para começar a semana? Sente o poder do coco como nunca antes. O nosso #serum #OGX Leite de Coco ajuda a proteger, fortalecer e hidratar um cabelo seco 🥥💟 Coloca simplesmente umas gotas na palma da tua mão e aplica no cabelo húmido. 👉Descobre mais aqui :https://es.ogxbeauty.com/shop/coconut-milk/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1.0-9/p720x720/123726014_3440198732724479_7581717813810185429_o.png?_nc_cat=100&amp;ccb=2&amp;_nc_sid=8024bb&amp;_nc_ohc=TV0ObzCOqegAX-kDbp5&amp;_nc_ht=scontent-dfw5-2.xx&amp;_nc_tp=30&amp;oh=ba2d6df3c59f4dd49959f2ce5404f620&amp;oe=5FF954F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12:14:23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50001531"/>
                  </a:ext>
                </a:extLst>
              </a:tr>
            </a:tbl>
          </a:graphicData>
        </a:graphic>
      </p:graphicFrame>
      <p:sp>
        <p:nvSpPr>
          <p:cNvPr id="4" name="Text Placeholder 3">
            <a:extLst>
              <a:ext uri="{FF2B5EF4-FFF2-40B4-BE49-F238E27FC236}">
                <a16:creationId xmlns:a16="http://schemas.microsoft.com/office/drawing/2014/main" id="{14075D7F-F61D-4F98-ACD3-AE8CDD57417B}"/>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4149926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B45FB-4F83-4B97-BF40-71AFFDDD2457}"/>
              </a:ext>
            </a:extLst>
          </p:cNvPr>
          <p:cNvSpPr>
            <a:spLocks noGrp="1"/>
          </p:cNvSpPr>
          <p:nvPr>
            <p:ph type="title"/>
          </p:nvPr>
        </p:nvSpPr>
        <p:spPr/>
        <p:txBody>
          <a:bodyPr/>
          <a:lstStyle/>
          <a:p>
            <a:r>
              <a:rPr lang="en-US"/>
              <a:t>Facebook Published Posts Table | OGX - 12 of 25</a:t>
            </a:r>
          </a:p>
        </p:txBody>
      </p:sp>
      <p:graphicFrame>
        <p:nvGraphicFramePr>
          <p:cNvPr id="5" name="Table Placeholder 4">
            <a:extLst>
              <a:ext uri="{FF2B5EF4-FFF2-40B4-BE49-F238E27FC236}">
                <a16:creationId xmlns:a16="http://schemas.microsoft.com/office/drawing/2014/main" id="{FD79B945-784D-4F16-89A2-D81B8F1B1955}"/>
              </a:ext>
            </a:extLst>
          </p:cNvPr>
          <p:cNvGraphicFramePr>
            <a:graphicFrameLocks noGrp="1"/>
          </p:cNvGraphicFramePr>
          <p:nvPr>
            <p:ph type="tbl" sz="quarter" idx="13"/>
            <p:extLst>
              <p:ext uri="{D42A27DB-BD31-4B8C-83A1-F6EECF244321}">
                <p14:modId xmlns:p14="http://schemas.microsoft.com/office/powerpoint/2010/main" val="497715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155672012"/>
                    </a:ext>
                  </a:extLst>
                </a:gridCol>
                <a:gridCol w="1563624">
                  <a:extLst>
                    <a:ext uri="{9D8B030D-6E8A-4147-A177-3AD203B41FA5}">
                      <a16:colId xmlns:a16="http://schemas.microsoft.com/office/drawing/2014/main" val="4163918826"/>
                    </a:ext>
                  </a:extLst>
                </a:gridCol>
                <a:gridCol w="411480">
                  <a:extLst>
                    <a:ext uri="{9D8B030D-6E8A-4147-A177-3AD203B41FA5}">
                      <a16:colId xmlns:a16="http://schemas.microsoft.com/office/drawing/2014/main" val="561452168"/>
                    </a:ext>
                  </a:extLst>
                </a:gridCol>
                <a:gridCol w="411480">
                  <a:extLst>
                    <a:ext uri="{9D8B030D-6E8A-4147-A177-3AD203B41FA5}">
                      <a16:colId xmlns:a16="http://schemas.microsoft.com/office/drawing/2014/main" val="345736840"/>
                    </a:ext>
                  </a:extLst>
                </a:gridCol>
                <a:gridCol w="411480">
                  <a:extLst>
                    <a:ext uri="{9D8B030D-6E8A-4147-A177-3AD203B41FA5}">
                      <a16:colId xmlns:a16="http://schemas.microsoft.com/office/drawing/2014/main" val="3299150533"/>
                    </a:ext>
                  </a:extLst>
                </a:gridCol>
                <a:gridCol w="411480">
                  <a:extLst>
                    <a:ext uri="{9D8B030D-6E8A-4147-A177-3AD203B41FA5}">
                      <a16:colId xmlns:a16="http://schemas.microsoft.com/office/drawing/2014/main" val="3624010889"/>
                    </a:ext>
                  </a:extLst>
                </a:gridCol>
                <a:gridCol w="411480">
                  <a:extLst>
                    <a:ext uri="{9D8B030D-6E8A-4147-A177-3AD203B41FA5}">
                      <a16:colId xmlns:a16="http://schemas.microsoft.com/office/drawing/2014/main" val="1600281083"/>
                    </a:ext>
                  </a:extLst>
                </a:gridCol>
                <a:gridCol w="411480">
                  <a:extLst>
                    <a:ext uri="{9D8B030D-6E8A-4147-A177-3AD203B41FA5}">
                      <a16:colId xmlns:a16="http://schemas.microsoft.com/office/drawing/2014/main" val="155060925"/>
                    </a:ext>
                  </a:extLst>
                </a:gridCol>
                <a:gridCol w="411480">
                  <a:extLst>
                    <a:ext uri="{9D8B030D-6E8A-4147-A177-3AD203B41FA5}">
                      <a16:colId xmlns:a16="http://schemas.microsoft.com/office/drawing/2014/main" val="4191583170"/>
                    </a:ext>
                  </a:extLst>
                </a:gridCol>
                <a:gridCol w="411480">
                  <a:extLst>
                    <a:ext uri="{9D8B030D-6E8A-4147-A177-3AD203B41FA5}">
                      <a16:colId xmlns:a16="http://schemas.microsoft.com/office/drawing/2014/main" val="1211015774"/>
                    </a:ext>
                  </a:extLst>
                </a:gridCol>
                <a:gridCol w="411480">
                  <a:extLst>
                    <a:ext uri="{9D8B030D-6E8A-4147-A177-3AD203B41FA5}">
                      <a16:colId xmlns:a16="http://schemas.microsoft.com/office/drawing/2014/main" val="3385161187"/>
                    </a:ext>
                  </a:extLst>
                </a:gridCol>
                <a:gridCol w="411480">
                  <a:extLst>
                    <a:ext uri="{9D8B030D-6E8A-4147-A177-3AD203B41FA5}">
                      <a16:colId xmlns:a16="http://schemas.microsoft.com/office/drawing/2014/main" val="2571690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2433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OGX Beauty OGXBeauty Italia - 2020-11-23 11:00:30</a:t>
                      </a:r>
                      <a:r>
                        <a:rPr kumimoji="0" lang="en-US" sz="1000" b="0" i="0" u="none" strike="noStrike" kern="1200" cap="none" spc="0" normalizeH="0" baseline="0" noProof="0">
                          <a:ln>
                            <a:noFill/>
                          </a:ln>
                          <a:solidFill>
                            <a:prstClr val="black"/>
                          </a:solidFill>
                          <a:effectLst/>
                          <a:uLnTx/>
                          <a:uFillTx/>
                          <a:latin typeface="+mn-lt"/>
                          <a:ea typeface="+mn-ea"/>
                          <a:cs typeface="+mn-cs"/>
                        </a:rPr>
                        <a:t>
 Hai paura della #pioggia e dell' #Umidità? Non preoccuparti! La nostra gamma Hydrate &amp; Defrizz + Kukui Oil aiuta a respingere l'umidità e a tenere fuori l'effetto crespo! ☔️ 💁‍♀️ #LoveIsInTheHair
👉 Scopri di più qui:https://it.ogxbeauty.com/shop/kukui-oil/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https://scontent-iad3-1.xx.fbcdn.net/v/t1.0-9/p720x720/124185033_644889606206922_3206519066317944611_o.jpg?_nc_cat=110&amp;ccb=2&amp;_nc_sid=8024bb&amp;_nc_ohc=O7YN8dyIyRsAX8TjrJL&amp;_nc_ht=scontent-iad3-1.xx&amp;tp=6&amp;oh=a442f7d524618623a50b8575a94fbd42&amp;oe=5FED03D6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12/02/2020 12:16:37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24154168"/>
                  </a:ext>
                </a:extLst>
              </a:tr>
            </a:tbl>
          </a:graphicData>
        </a:graphic>
      </p:graphicFrame>
      <p:sp>
        <p:nvSpPr>
          <p:cNvPr id="4" name="Text Placeholder 3">
            <a:extLst>
              <a:ext uri="{FF2B5EF4-FFF2-40B4-BE49-F238E27FC236}">
                <a16:creationId xmlns:a16="http://schemas.microsoft.com/office/drawing/2014/main" id="{89138863-4A81-471B-B3BD-74EBDA6C7F17}"/>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4500379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30F81-8B2C-451B-82D1-7EAF2C7D78CB}"/>
              </a:ext>
            </a:extLst>
          </p:cNvPr>
          <p:cNvSpPr>
            <a:spLocks noGrp="1"/>
          </p:cNvSpPr>
          <p:nvPr>
            <p:ph type="title"/>
          </p:nvPr>
        </p:nvSpPr>
        <p:spPr/>
        <p:txBody>
          <a:bodyPr/>
          <a:lstStyle/>
          <a:p>
            <a:r>
              <a:rPr lang="en-US"/>
              <a:t>Facebook Published Posts Table | OGX - 13 of 25</a:t>
            </a:r>
          </a:p>
        </p:txBody>
      </p:sp>
      <p:graphicFrame>
        <p:nvGraphicFramePr>
          <p:cNvPr id="5" name="Table Placeholder 4">
            <a:extLst>
              <a:ext uri="{FF2B5EF4-FFF2-40B4-BE49-F238E27FC236}">
                <a16:creationId xmlns:a16="http://schemas.microsoft.com/office/drawing/2014/main" id="{733B2907-4861-4E59-A9D0-161177D6FA72}"/>
              </a:ext>
            </a:extLst>
          </p:cNvPr>
          <p:cNvGraphicFramePr>
            <a:graphicFrameLocks noGrp="1"/>
          </p:cNvGraphicFramePr>
          <p:nvPr>
            <p:ph type="tbl" sz="quarter" idx="13"/>
            <p:extLst>
              <p:ext uri="{D42A27DB-BD31-4B8C-83A1-F6EECF244321}">
                <p14:modId xmlns:p14="http://schemas.microsoft.com/office/powerpoint/2010/main" val="697556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999478293"/>
                    </a:ext>
                  </a:extLst>
                </a:gridCol>
                <a:gridCol w="1563624">
                  <a:extLst>
                    <a:ext uri="{9D8B030D-6E8A-4147-A177-3AD203B41FA5}">
                      <a16:colId xmlns:a16="http://schemas.microsoft.com/office/drawing/2014/main" val="594314118"/>
                    </a:ext>
                  </a:extLst>
                </a:gridCol>
                <a:gridCol w="411480">
                  <a:extLst>
                    <a:ext uri="{9D8B030D-6E8A-4147-A177-3AD203B41FA5}">
                      <a16:colId xmlns:a16="http://schemas.microsoft.com/office/drawing/2014/main" val="324339508"/>
                    </a:ext>
                  </a:extLst>
                </a:gridCol>
                <a:gridCol w="411480">
                  <a:extLst>
                    <a:ext uri="{9D8B030D-6E8A-4147-A177-3AD203B41FA5}">
                      <a16:colId xmlns:a16="http://schemas.microsoft.com/office/drawing/2014/main" val="1609533486"/>
                    </a:ext>
                  </a:extLst>
                </a:gridCol>
                <a:gridCol w="411480">
                  <a:extLst>
                    <a:ext uri="{9D8B030D-6E8A-4147-A177-3AD203B41FA5}">
                      <a16:colId xmlns:a16="http://schemas.microsoft.com/office/drawing/2014/main" val="907232924"/>
                    </a:ext>
                  </a:extLst>
                </a:gridCol>
                <a:gridCol w="411480">
                  <a:extLst>
                    <a:ext uri="{9D8B030D-6E8A-4147-A177-3AD203B41FA5}">
                      <a16:colId xmlns:a16="http://schemas.microsoft.com/office/drawing/2014/main" val="688965812"/>
                    </a:ext>
                  </a:extLst>
                </a:gridCol>
                <a:gridCol w="411480">
                  <a:extLst>
                    <a:ext uri="{9D8B030D-6E8A-4147-A177-3AD203B41FA5}">
                      <a16:colId xmlns:a16="http://schemas.microsoft.com/office/drawing/2014/main" val="381399915"/>
                    </a:ext>
                  </a:extLst>
                </a:gridCol>
                <a:gridCol w="411480">
                  <a:extLst>
                    <a:ext uri="{9D8B030D-6E8A-4147-A177-3AD203B41FA5}">
                      <a16:colId xmlns:a16="http://schemas.microsoft.com/office/drawing/2014/main" val="2912502452"/>
                    </a:ext>
                  </a:extLst>
                </a:gridCol>
                <a:gridCol w="411480">
                  <a:extLst>
                    <a:ext uri="{9D8B030D-6E8A-4147-A177-3AD203B41FA5}">
                      <a16:colId xmlns:a16="http://schemas.microsoft.com/office/drawing/2014/main" val="328870580"/>
                    </a:ext>
                  </a:extLst>
                </a:gridCol>
                <a:gridCol w="411480">
                  <a:extLst>
                    <a:ext uri="{9D8B030D-6E8A-4147-A177-3AD203B41FA5}">
                      <a16:colId xmlns:a16="http://schemas.microsoft.com/office/drawing/2014/main" val="1634947741"/>
                    </a:ext>
                  </a:extLst>
                </a:gridCol>
                <a:gridCol w="411480">
                  <a:extLst>
                    <a:ext uri="{9D8B030D-6E8A-4147-A177-3AD203B41FA5}">
                      <a16:colId xmlns:a16="http://schemas.microsoft.com/office/drawing/2014/main" val="3994161151"/>
                    </a:ext>
                  </a:extLst>
                </a:gridCol>
                <a:gridCol w="411480">
                  <a:extLst>
                    <a:ext uri="{9D8B030D-6E8A-4147-A177-3AD203B41FA5}">
                      <a16:colId xmlns:a16="http://schemas.microsoft.com/office/drawing/2014/main" val="775491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25877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OGX Beauty OGX Spain - 2020-11-23 11:00:14</a:t>
                      </a:r>
                      <a:r>
                        <a:rPr kumimoji="0" lang="es-ES" sz="1000" b="0" i="0" u="none" strike="noStrike" kern="1200" cap="none" spc="0" normalizeH="0" baseline="0" noProof="0">
                          <a:ln>
                            <a:noFill/>
                          </a:ln>
                          <a:solidFill>
                            <a:prstClr val="black"/>
                          </a:solidFill>
                          <a:effectLst/>
                          <a:uLnTx/>
                          <a:uFillTx/>
                          <a:latin typeface="+mn-lt"/>
                          <a:ea typeface="+mn-ea"/>
                          <a:cs typeface="+mn-cs"/>
                        </a:rPr>
                        <a:t>
 Muchos de vosotros habéis adivinado nuestro último producto en llegar a las estanterías 🖤 estamos muy contentos por poder compartir nuestra ¡NUEVA colección #CharcoalDetox ! Si tu cabello necesita un detox, nuestro dúo dinámico ayuda a reconstruir y dejar cada mechón super limpio, suave y con brillo #OGX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https://scontent-iad3-1.xx.fbcdn.net/v/t1.0-9/p720x720/127278208_716823052275963_3585482964969425627_o.jpg?_nc_cat=101&amp;ccb=2&amp;_nc_sid=2d5d41&amp;_nc_ohc=Xv4iNU2TOVwAX811Hfe&amp;_nc_ht=scontent-iad3-1.xx&amp;tp=6&amp;oh=27d1948460e2768a409167e431e8b52b&amp;oe=5FF821EA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06:15:45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67105628"/>
                  </a:ext>
                </a:extLst>
              </a:tr>
            </a:tbl>
          </a:graphicData>
        </a:graphic>
      </p:graphicFrame>
      <p:sp>
        <p:nvSpPr>
          <p:cNvPr id="4" name="Text Placeholder 3">
            <a:extLst>
              <a:ext uri="{FF2B5EF4-FFF2-40B4-BE49-F238E27FC236}">
                <a16:creationId xmlns:a16="http://schemas.microsoft.com/office/drawing/2014/main" id="{0B826278-A470-46A9-8BD7-340905E6AC95}"/>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1198274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D2CDD-5585-4F7C-B6FF-08BF3633EF97}"/>
              </a:ext>
            </a:extLst>
          </p:cNvPr>
          <p:cNvSpPr>
            <a:spLocks noGrp="1"/>
          </p:cNvSpPr>
          <p:nvPr>
            <p:ph type="title"/>
          </p:nvPr>
        </p:nvSpPr>
        <p:spPr/>
        <p:txBody>
          <a:bodyPr/>
          <a:lstStyle/>
          <a:p>
            <a:r>
              <a:rPr lang="en-US"/>
              <a:t>Facebook Published Posts Table | OGX - 14 of 25</a:t>
            </a:r>
          </a:p>
        </p:txBody>
      </p:sp>
      <p:graphicFrame>
        <p:nvGraphicFramePr>
          <p:cNvPr id="5" name="Table Placeholder 4">
            <a:extLst>
              <a:ext uri="{FF2B5EF4-FFF2-40B4-BE49-F238E27FC236}">
                <a16:creationId xmlns:a16="http://schemas.microsoft.com/office/drawing/2014/main" id="{838A0F35-7582-4964-975B-B185F6D51BCE}"/>
              </a:ext>
            </a:extLst>
          </p:cNvPr>
          <p:cNvGraphicFramePr>
            <a:graphicFrameLocks noGrp="1"/>
          </p:cNvGraphicFramePr>
          <p:nvPr>
            <p:ph type="tbl" sz="quarter" idx="13"/>
            <p:extLst>
              <p:ext uri="{D42A27DB-BD31-4B8C-83A1-F6EECF244321}">
                <p14:modId xmlns:p14="http://schemas.microsoft.com/office/powerpoint/2010/main" val="401750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630689534"/>
                    </a:ext>
                  </a:extLst>
                </a:gridCol>
                <a:gridCol w="1563624">
                  <a:extLst>
                    <a:ext uri="{9D8B030D-6E8A-4147-A177-3AD203B41FA5}">
                      <a16:colId xmlns:a16="http://schemas.microsoft.com/office/drawing/2014/main" val="698362745"/>
                    </a:ext>
                  </a:extLst>
                </a:gridCol>
                <a:gridCol w="411480">
                  <a:extLst>
                    <a:ext uri="{9D8B030D-6E8A-4147-A177-3AD203B41FA5}">
                      <a16:colId xmlns:a16="http://schemas.microsoft.com/office/drawing/2014/main" val="1250550492"/>
                    </a:ext>
                  </a:extLst>
                </a:gridCol>
                <a:gridCol w="411480">
                  <a:extLst>
                    <a:ext uri="{9D8B030D-6E8A-4147-A177-3AD203B41FA5}">
                      <a16:colId xmlns:a16="http://schemas.microsoft.com/office/drawing/2014/main" val="665035264"/>
                    </a:ext>
                  </a:extLst>
                </a:gridCol>
                <a:gridCol w="411480">
                  <a:extLst>
                    <a:ext uri="{9D8B030D-6E8A-4147-A177-3AD203B41FA5}">
                      <a16:colId xmlns:a16="http://schemas.microsoft.com/office/drawing/2014/main" val="3241654671"/>
                    </a:ext>
                  </a:extLst>
                </a:gridCol>
                <a:gridCol w="411480">
                  <a:extLst>
                    <a:ext uri="{9D8B030D-6E8A-4147-A177-3AD203B41FA5}">
                      <a16:colId xmlns:a16="http://schemas.microsoft.com/office/drawing/2014/main" val="2365180795"/>
                    </a:ext>
                  </a:extLst>
                </a:gridCol>
                <a:gridCol w="411480">
                  <a:extLst>
                    <a:ext uri="{9D8B030D-6E8A-4147-A177-3AD203B41FA5}">
                      <a16:colId xmlns:a16="http://schemas.microsoft.com/office/drawing/2014/main" val="442812754"/>
                    </a:ext>
                  </a:extLst>
                </a:gridCol>
                <a:gridCol w="411480">
                  <a:extLst>
                    <a:ext uri="{9D8B030D-6E8A-4147-A177-3AD203B41FA5}">
                      <a16:colId xmlns:a16="http://schemas.microsoft.com/office/drawing/2014/main" val="3911781017"/>
                    </a:ext>
                  </a:extLst>
                </a:gridCol>
                <a:gridCol w="411480">
                  <a:extLst>
                    <a:ext uri="{9D8B030D-6E8A-4147-A177-3AD203B41FA5}">
                      <a16:colId xmlns:a16="http://schemas.microsoft.com/office/drawing/2014/main" val="2094293774"/>
                    </a:ext>
                  </a:extLst>
                </a:gridCol>
                <a:gridCol w="411480">
                  <a:extLst>
                    <a:ext uri="{9D8B030D-6E8A-4147-A177-3AD203B41FA5}">
                      <a16:colId xmlns:a16="http://schemas.microsoft.com/office/drawing/2014/main" val="152746224"/>
                    </a:ext>
                  </a:extLst>
                </a:gridCol>
                <a:gridCol w="411480">
                  <a:extLst>
                    <a:ext uri="{9D8B030D-6E8A-4147-A177-3AD203B41FA5}">
                      <a16:colId xmlns:a16="http://schemas.microsoft.com/office/drawing/2014/main" val="2507242812"/>
                    </a:ext>
                  </a:extLst>
                </a:gridCol>
                <a:gridCol w="411480">
                  <a:extLst>
                    <a:ext uri="{9D8B030D-6E8A-4147-A177-3AD203B41FA5}">
                      <a16:colId xmlns:a16="http://schemas.microsoft.com/office/drawing/2014/main" val="2436618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3103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OGX Beauty Greece OGX Beauty Greece - 2020-11-23 10:00:32</a:t>
                      </a:r>
                      <a:r>
                        <a:rPr kumimoji="0" lang="el-GR" sz="1000" b="0" i="0" u="none" strike="noStrike" kern="1200" cap="none" spc="0" normalizeH="0" baseline="0" noProof="0">
                          <a:ln>
                            <a:noFill/>
                          </a:ln>
                          <a:solidFill>
                            <a:prstClr val="black"/>
                          </a:solidFill>
                          <a:effectLst/>
                          <a:uLnTx/>
                          <a:uFillTx/>
                          <a:latin typeface="+mn-lt"/>
                          <a:ea typeface="+mn-ea"/>
                          <a:cs typeface="+mn-cs"/>
                        </a:rPr>
                        <a:t>
 Χρειάζεσαι βοήθεια για να ξεκινήσεις αυτήν την εβδομάδα; Νιώσε τη δύναμη της καρύδας όπως ποτέ άλλοτε. Το serum της σειράς Coconut Milk βοηθά στην προστασία, ενίσχυση και ενυδάτωση των ξηρών μαλλιών. 🥥💟 Απλά άπλωσε μερικές σταγόνες στις παλάμες των χεριών σου και εφάρμοσε σε καθαρά νωπά μαλλιά.
 👉Ανακάλυψε περισσότερα εδώ: https://gr.ogxbeauty.com/shop/coconut-milk/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123941684_3317065868343239_1003264413170523101_o.png?_nc_cat=111&amp;ccb=2&amp;_nc_sid=8024bb&amp;_nc_ohc=FTMffQN1NGAAX-oazGU&amp;_nc_ht=scontent-iad3-1.xx&amp;_nc_tp=30&amp;oh=2042954d2fcfcfb4680d86b3f9c351f5&amp;oe=5FF62A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12/08/2020 00:15:35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07036266"/>
                  </a:ext>
                </a:extLst>
              </a:tr>
            </a:tbl>
          </a:graphicData>
        </a:graphic>
      </p:graphicFrame>
      <p:sp>
        <p:nvSpPr>
          <p:cNvPr id="4" name="Text Placeholder 3">
            <a:extLst>
              <a:ext uri="{FF2B5EF4-FFF2-40B4-BE49-F238E27FC236}">
                <a16:creationId xmlns:a16="http://schemas.microsoft.com/office/drawing/2014/main" id="{06AA8FF9-463C-42B3-BF36-BB7ECE42FDE9}"/>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0305567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D1C4E-1B25-4CC9-854D-E046FCDC2BCE}"/>
              </a:ext>
            </a:extLst>
          </p:cNvPr>
          <p:cNvSpPr>
            <a:spLocks noGrp="1"/>
          </p:cNvSpPr>
          <p:nvPr>
            <p:ph type="title"/>
          </p:nvPr>
        </p:nvSpPr>
        <p:spPr/>
        <p:txBody>
          <a:bodyPr/>
          <a:lstStyle/>
          <a:p>
            <a:r>
              <a:rPr lang="en-US"/>
              <a:t>Facebook Published Posts Table | OGX - 15 of 25</a:t>
            </a:r>
          </a:p>
        </p:txBody>
      </p:sp>
      <p:graphicFrame>
        <p:nvGraphicFramePr>
          <p:cNvPr id="5" name="Table Placeholder 4">
            <a:extLst>
              <a:ext uri="{FF2B5EF4-FFF2-40B4-BE49-F238E27FC236}">
                <a16:creationId xmlns:a16="http://schemas.microsoft.com/office/drawing/2014/main" id="{B940DB61-5AA8-4972-AAD3-A53785E39928}"/>
              </a:ext>
            </a:extLst>
          </p:cNvPr>
          <p:cNvGraphicFramePr>
            <a:graphicFrameLocks noGrp="1"/>
          </p:cNvGraphicFramePr>
          <p:nvPr>
            <p:ph type="tbl" sz="quarter" idx="13"/>
            <p:extLst>
              <p:ext uri="{D42A27DB-BD31-4B8C-83A1-F6EECF244321}">
                <p14:modId xmlns:p14="http://schemas.microsoft.com/office/powerpoint/2010/main" val="1088517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193070694"/>
                    </a:ext>
                  </a:extLst>
                </a:gridCol>
                <a:gridCol w="1563624">
                  <a:extLst>
                    <a:ext uri="{9D8B030D-6E8A-4147-A177-3AD203B41FA5}">
                      <a16:colId xmlns:a16="http://schemas.microsoft.com/office/drawing/2014/main" val="4045507194"/>
                    </a:ext>
                  </a:extLst>
                </a:gridCol>
                <a:gridCol w="411480">
                  <a:extLst>
                    <a:ext uri="{9D8B030D-6E8A-4147-A177-3AD203B41FA5}">
                      <a16:colId xmlns:a16="http://schemas.microsoft.com/office/drawing/2014/main" val="3159474674"/>
                    </a:ext>
                  </a:extLst>
                </a:gridCol>
                <a:gridCol w="411480">
                  <a:extLst>
                    <a:ext uri="{9D8B030D-6E8A-4147-A177-3AD203B41FA5}">
                      <a16:colId xmlns:a16="http://schemas.microsoft.com/office/drawing/2014/main" val="1535044583"/>
                    </a:ext>
                  </a:extLst>
                </a:gridCol>
                <a:gridCol w="411480">
                  <a:extLst>
                    <a:ext uri="{9D8B030D-6E8A-4147-A177-3AD203B41FA5}">
                      <a16:colId xmlns:a16="http://schemas.microsoft.com/office/drawing/2014/main" val="2428760955"/>
                    </a:ext>
                  </a:extLst>
                </a:gridCol>
                <a:gridCol w="411480">
                  <a:extLst>
                    <a:ext uri="{9D8B030D-6E8A-4147-A177-3AD203B41FA5}">
                      <a16:colId xmlns:a16="http://schemas.microsoft.com/office/drawing/2014/main" val="18885941"/>
                    </a:ext>
                  </a:extLst>
                </a:gridCol>
                <a:gridCol w="411480">
                  <a:extLst>
                    <a:ext uri="{9D8B030D-6E8A-4147-A177-3AD203B41FA5}">
                      <a16:colId xmlns:a16="http://schemas.microsoft.com/office/drawing/2014/main" val="2472543488"/>
                    </a:ext>
                  </a:extLst>
                </a:gridCol>
                <a:gridCol w="411480">
                  <a:extLst>
                    <a:ext uri="{9D8B030D-6E8A-4147-A177-3AD203B41FA5}">
                      <a16:colId xmlns:a16="http://schemas.microsoft.com/office/drawing/2014/main" val="1886820511"/>
                    </a:ext>
                  </a:extLst>
                </a:gridCol>
                <a:gridCol w="411480">
                  <a:extLst>
                    <a:ext uri="{9D8B030D-6E8A-4147-A177-3AD203B41FA5}">
                      <a16:colId xmlns:a16="http://schemas.microsoft.com/office/drawing/2014/main" val="3239753749"/>
                    </a:ext>
                  </a:extLst>
                </a:gridCol>
                <a:gridCol w="411480">
                  <a:extLst>
                    <a:ext uri="{9D8B030D-6E8A-4147-A177-3AD203B41FA5}">
                      <a16:colId xmlns:a16="http://schemas.microsoft.com/office/drawing/2014/main" val="1963384368"/>
                    </a:ext>
                  </a:extLst>
                </a:gridCol>
                <a:gridCol w="411480">
                  <a:extLst>
                    <a:ext uri="{9D8B030D-6E8A-4147-A177-3AD203B41FA5}">
                      <a16:colId xmlns:a16="http://schemas.microsoft.com/office/drawing/2014/main" val="252391572"/>
                    </a:ext>
                  </a:extLst>
                </a:gridCol>
                <a:gridCol w="411480">
                  <a:extLst>
                    <a:ext uri="{9D8B030D-6E8A-4147-A177-3AD203B41FA5}">
                      <a16:colId xmlns:a16="http://schemas.microsoft.com/office/drawing/2014/main" val="2386442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2168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OGX Beauty Portugal - 2020-11-20 12:00:11</a:t>
                      </a:r>
                      <a:r>
                        <a:rPr kumimoji="0" lang="pt-BR" sz="1000" b="0" i="0" u="none" strike="noStrike" kern="1200" cap="none" spc="0" normalizeH="0" baseline="0" noProof="0">
                          <a:ln>
                            <a:noFill/>
                          </a:ln>
                          <a:solidFill>
                            <a:prstClr val="black"/>
                          </a:solidFill>
                          <a:effectLst/>
                          <a:uLnTx/>
                          <a:uFillTx/>
                          <a:latin typeface="+mn-lt"/>
                          <a:ea typeface="+mn-ea"/>
                          <a:cs typeface="+mn-cs"/>
                        </a:rPr>
                        <a:t>
 Não é porque não podemos viajar que o #Brasil não pode chegar a ti com #OGX Queratina Brasileira. Esta gama tem uma mistura exótica que ajuda a fortalecer e suavizar o teu cabelo.🥑🥥✨ 👉Descobre mais aqui: https://pt.ogxbeauty.com/shop/brazilian-keratin-smooth/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https://scontent-dfw5-2.xx.fbcdn.net/v/t1.0-9/p720x720/123694380_3440165769394442_2847362610118405205_o.jpg?_nc_cat=106&amp;ccb=2&amp;_nc_sid=8024bb&amp;_nc_ohc=R15BZPET97QAX_8Oc3L&amp;_nc_ht=scontent-dfw5-2.xx&amp;tp=6&amp;oh=f6ea3971782141d6a2a19757bece2f1f&amp;oe=5FF7D76A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12:14:23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88008568"/>
                  </a:ext>
                </a:extLst>
              </a:tr>
            </a:tbl>
          </a:graphicData>
        </a:graphic>
      </p:graphicFrame>
      <p:sp>
        <p:nvSpPr>
          <p:cNvPr id="4" name="Text Placeholder 3">
            <a:extLst>
              <a:ext uri="{FF2B5EF4-FFF2-40B4-BE49-F238E27FC236}">
                <a16:creationId xmlns:a16="http://schemas.microsoft.com/office/drawing/2014/main" id="{1184BFE0-E2D8-4A63-A106-5E12B8DBF3AA}"/>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8104556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AF871-EDC6-4130-AFA2-412696C3DEF0}"/>
              </a:ext>
            </a:extLst>
          </p:cNvPr>
          <p:cNvSpPr>
            <a:spLocks noGrp="1"/>
          </p:cNvSpPr>
          <p:nvPr>
            <p:ph type="title"/>
          </p:nvPr>
        </p:nvSpPr>
        <p:spPr/>
        <p:txBody>
          <a:bodyPr/>
          <a:lstStyle/>
          <a:p>
            <a:r>
              <a:rPr lang="en-US"/>
              <a:t>Facebook Published Posts Table | OGX - 16 of 25</a:t>
            </a:r>
          </a:p>
        </p:txBody>
      </p:sp>
      <p:graphicFrame>
        <p:nvGraphicFramePr>
          <p:cNvPr id="5" name="Table Placeholder 4">
            <a:extLst>
              <a:ext uri="{FF2B5EF4-FFF2-40B4-BE49-F238E27FC236}">
                <a16:creationId xmlns:a16="http://schemas.microsoft.com/office/drawing/2014/main" id="{34654EA6-2AD0-46B2-80F9-F8C8AAAB54A9}"/>
              </a:ext>
            </a:extLst>
          </p:cNvPr>
          <p:cNvGraphicFramePr>
            <a:graphicFrameLocks noGrp="1"/>
          </p:cNvGraphicFramePr>
          <p:nvPr>
            <p:ph type="tbl" sz="quarter" idx="13"/>
            <p:extLst>
              <p:ext uri="{D42A27DB-BD31-4B8C-83A1-F6EECF244321}">
                <p14:modId xmlns:p14="http://schemas.microsoft.com/office/powerpoint/2010/main" val="2606141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913266011"/>
                    </a:ext>
                  </a:extLst>
                </a:gridCol>
                <a:gridCol w="1563624">
                  <a:extLst>
                    <a:ext uri="{9D8B030D-6E8A-4147-A177-3AD203B41FA5}">
                      <a16:colId xmlns:a16="http://schemas.microsoft.com/office/drawing/2014/main" val="3832194630"/>
                    </a:ext>
                  </a:extLst>
                </a:gridCol>
                <a:gridCol w="411480">
                  <a:extLst>
                    <a:ext uri="{9D8B030D-6E8A-4147-A177-3AD203B41FA5}">
                      <a16:colId xmlns:a16="http://schemas.microsoft.com/office/drawing/2014/main" val="131025070"/>
                    </a:ext>
                  </a:extLst>
                </a:gridCol>
                <a:gridCol w="411480">
                  <a:extLst>
                    <a:ext uri="{9D8B030D-6E8A-4147-A177-3AD203B41FA5}">
                      <a16:colId xmlns:a16="http://schemas.microsoft.com/office/drawing/2014/main" val="3281163423"/>
                    </a:ext>
                  </a:extLst>
                </a:gridCol>
                <a:gridCol w="411480">
                  <a:extLst>
                    <a:ext uri="{9D8B030D-6E8A-4147-A177-3AD203B41FA5}">
                      <a16:colId xmlns:a16="http://schemas.microsoft.com/office/drawing/2014/main" val="4006005167"/>
                    </a:ext>
                  </a:extLst>
                </a:gridCol>
                <a:gridCol w="411480">
                  <a:extLst>
                    <a:ext uri="{9D8B030D-6E8A-4147-A177-3AD203B41FA5}">
                      <a16:colId xmlns:a16="http://schemas.microsoft.com/office/drawing/2014/main" val="2200070696"/>
                    </a:ext>
                  </a:extLst>
                </a:gridCol>
                <a:gridCol w="411480">
                  <a:extLst>
                    <a:ext uri="{9D8B030D-6E8A-4147-A177-3AD203B41FA5}">
                      <a16:colId xmlns:a16="http://schemas.microsoft.com/office/drawing/2014/main" val="174299890"/>
                    </a:ext>
                  </a:extLst>
                </a:gridCol>
                <a:gridCol w="411480">
                  <a:extLst>
                    <a:ext uri="{9D8B030D-6E8A-4147-A177-3AD203B41FA5}">
                      <a16:colId xmlns:a16="http://schemas.microsoft.com/office/drawing/2014/main" val="530254476"/>
                    </a:ext>
                  </a:extLst>
                </a:gridCol>
                <a:gridCol w="411480">
                  <a:extLst>
                    <a:ext uri="{9D8B030D-6E8A-4147-A177-3AD203B41FA5}">
                      <a16:colId xmlns:a16="http://schemas.microsoft.com/office/drawing/2014/main" val="3510563258"/>
                    </a:ext>
                  </a:extLst>
                </a:gridCol>
                <a:gridCol w="411480">
                  <a:extLst>
                    <a:ext uri="{9D8B030D-6E8A-4147-A177-3AD203B41FA5}">
                      <a16:colId xmlns:a16="http://schemas.microsoft.com/office/drawing/2014/main" val="1082170666"/>
                    </a:ext>
                  </a:extLst>
                </a:gridCol>
                <a:gridCol w="411480">
                  <a:extLst>
                    <a:ext uri="{9D8B030D-6E8A-4147-A177-3AD203B41FA5}">
                      <a16:colId xmlns:a16="http://schemas.microsoft.com/office/drawing/2014/main" val="2867869556"/>
                    </a:ext>
                  </a:extLst>
                </a:gridCol>
                <a:gridCol w="411480">
                  <a:extLst>
                    <a:ext uri="{9D8B030D-6E8A-4147-A177-3AD203B41FA5}">
                      <a16:colId xmlns:a16="http://schemas.microsoft.com/office/drawing/2014/main" val="1923070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444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OGX Beauty OGXBeauty Italia - 2020-11-20 11:00:43</a:t>
                      </a:r>
                      <a:r>
                        <a:rPr kumimoji="0" lang="it-IT" sz="1000" b="0" i="0" u="none" strike="noStrike" kern="1200" cap="none" spc="0" normalizeH="0" baseline="0" noProof="0">
                          <a:ln>
                            <a:noFill/>
                          </a:ln>
                          <a:solidFill>
                            <a:prstClr val="black"/>
                          </a:solidFill>
                          <a:effectLst/>
                          <a:uLnTx/>
                          <a:uFillTx/>
                          <a:latin typeface="+mn-lt"/>
                          <a:ea typeface="+mn-ea"/>
                          <a:cs typeface="+mn-cs"/>
                        </a:rPr>
                        <a:t>
 Hai bisogno di aiuto per iniziare questa settimana? Senti il potere del cocco come mai prima d'ora. Il nostro #OGX Nourishing + Coconut Milk Anti-Breakage #serum aiuta a proteggere, rafforzare e idratare i capelli secchi 🥥💟 Applicare semplicemente alcune gocce sui palmi delle mani prima di applicare sui capelli lavati e tamponati. 
Scopri di più qui 👉https://it.ogxbeauty.com/shop/coconut-milk/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https://scontent-iad3-1.xx.fbcdn.net/v/t1.0-9/p720x720/124034211_644887936207089_7110218777339632529_o.png?_nc_cat=103&amp;ccb=2&amp;_nc_sid=8024bb&amp;_nc_ohc=sqTtpZV1PioAX8L2YVc&amp;_nc_ht=scontent-iad3-1.xx&amp;oh=cf6016e513fd2b0904937578852fafd8&amp;oe=5FEE6EF7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12/02/2020 18:16:34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64354131"/>
                  </a:ext>
                </a:extLst>
              </a:tr>
            </a:tbl>
          </a:graphicData>
        </a:graphic>
      </p:graphicFrame>
      <p:sp>
        <p:nvSpPr>
          <p:cNvPr id="4" name="Text Placeholder 3">
            <a:extLst>
              <a:ext uri="{FF2B5EF4-FFF2-40B4-BE49-F238E27FC236}">
                <a16:creationId xmlns:a16="http://schemas.microsoft.com/office/drawing/2014/main" id="{A49D8CAF-DEC5-42EE-ADEE-4CCF8846BED0}"/>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5383509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E743E-5EB1-4DD4-A279-D0FB99454646}"/>
              </a:ext>
            </a:extLst>
          </p:cNvPr>
          <p:cNvSpPr>
            <a:spLocks noGrp="1"/>
          </p:cNvSpPr>
          <p:nvPr>
            <p:ph type="title"/>
          </p:nvPr>
        </p:nvSpPr>
        <p:spPr/>
        <p:txBody>
          <a:bodyPr/>
          <a:lstStyle/>
          <a:p>
            <a:r>
              <a:rPr lang="en-US"/>
              <a:t>Facebook Published Posts Table | OGX - 17 of 25</a:t>
            </a:r>
          </a:p>
        </p:txBody>
      </p:sp>
      <p:graphicFrame>
        <p:nvGraphicFramePr>
          <p:cNvPr id="5" name="Table Placeholder 4">
            <a:extLst>
              <a:ext uri="{FF2B5EF4-FFF2-40B4-BE49-F238E27FC236}">
                <a16:creationId xmlns:a16="http://schemas.microsoft.com/office/drawing/2014/main" id="{CC37CBE2-FECD-4A11-9AEC-C669BF62F07C}"/>
              </a:ext>
            </a:extLst>
          </p:cNvPr>
          <p:cNvGraphicFramePr>
            <a:graphicFrameLocks noGrp="1"/>
          </p:cNvGraphicFramePr>
          <p:nvPr>
            <p:ph type="tbl" sz="quarter" idx="13"/>
            <p:extLst>
              <p:ext uri="{D42A27DB-BD31-4B8C-83A1-F6EECF244321}">
                <p14:modId xmlns:p14="http://schemas.microsoft.com/office/powerpoint/2010/main" val="1732353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317546782"/>
                    </a:ext>
                  </a:extLst>
                </a:gridCol>
                <a:gridCol w="1563624">
                  <a:extLst>
                    <a:ext uri="{9D8B030D-6E8A-4147-A177-3AD203B41FA5}">
                      <a16:colId xmlns:a16="http://schemas.microsoft.com/office/drawing/2014/main" val="1221353210"/>
                    </a:ext>
                  </a:extLst>
                </a:gridCol>
                <a:gridCol w="411480">
                  <a:extLst>
                    <a:ext uri="{9D8B030D-6E8A-4147-A177-3AD203B41FA5}">
                      <a16:colId xmlns:a16="http://schemas.microsoft.com/office/drawing/2014/main" val="898248536"/>
                    </a:ext>
                  </a:extLst>
                </a:gridCol>
                <a:gridCol w="411480">
                  <a:extLst>
                    <a:ext uri="{9D8B030D-6E8A-4147-A177-3AD203B41FA5}">
                      <a16:colId xmlns:a16="http://schemas.microsoft.com/office/drawing/2014/main" val="3763401302"/>
                    </a:ext>
                  </a:extLst>
                </a:gridCol>
                <a:gridCol w="411480">
                  <a:extLst>
                    <a:ext uri="{9D8B030D-6E8A-4147-A177-3AD203B41FA5}">
                      <a16:colId xmlns:a16="http://schemas.microsoft.com/office/drawing/2014/main" val="2700886186"/>
                    </a:ext>
                  </a:extLst>
                </a:gridCol>
                <a:gridCol w="411480">
                  <a:extLst>
                    <a:ext uri="{9D8B030D-6E8A-4147-A177-3AD203B41FA5}">
                      <a16:colId xmlns:a16="http://schemas.microsoft.com/office/drawing/2014/main" val="1029002395"/>
                    </a:ext>
                  </a:extLst>
                </a:gridCol>
                <a:gridCol w="411480">
                  <a:extLst>
                    <a:ext uri="{9D8B030D-6E8A-4147-A177-3AD203B41FA5}">
                      <a16:colId xmlns:a16="http://schemas.microsoft.com/office/drawing/2014/main" val="3762899781"/>
                    </a:ext>
                  </a:extLst>
                </a:gridCol>
                <a:gridCol w="411480">
                  <a:extLst>
                    <a:ext uri="{9D8B030D-6E8A-4147-A177-3AD203B41FA5}">
                      <a16:colId xmlns:a16="http://schemas.microsoft.com/office/drawing/2014/main" val="28718975"/>
                    </a:ext>
                  </a:extLst>
                </a:gridCol>
                <a:gridCol w="411480">
                  <a:extLst>
                    <a:ext uri="{9D8B030D-6E8A-4147-A177-3AD203B41FA5}">
                      <a16:colId xmlns:a16="http://schemas.microsoft.com/office/drawing/2014/main" val="3871811295"/>
                    </a:ext>
                  </a:extLst>
                </a:gridCol>
                <a:gridCol w="411480">
                  <a:extLst>
                    <a:ext uri="{9D8B030D-6E8A-4147-A177-3AD203B41FA5}">
                      <a16:colId xmlns:a16="http://schemas.microsoft.com/office/drawing/2014/main" val="252469490"/>
                    </a:ext>
                  </a:extLst>
                </a:gridCol>
                <a:gridCol w="411480">
                  <a:extLst>
                    <a:ext uri="{9D8B030D-6E8A-4147-A177-3AD203B41FA5}">
                      <a16:colId xmlns:a16="http://schemas.microsoft.com/office/drawing/2014/main" val="3671413840"/>
                    </a:ext>
                  </a:extLst>
                </a:gridCol>
                <a:gridCol w="411480">
                  <a:extLst>
                    <a:ext uri="{9D8B030D-6E8A-4147-A177-3AD203B41FA5}">
                      <a16:colId xmlns:a16="http://schemas.microsoft.com/office/drawing/2014/main" val="189333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3111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OGX Beauty OGX Spain - 2020-11-20 11:00:26</a:t>
                      </a:r>
                      <a:r>
                        <a:rPr kumimoji="0" lang="es-ES" sz="1000" b="0" i="0" u="none" strike="noStrike" kern="1200" cap="none" spc="0" normalizeH="0" baseline="0" noProof="0">
                          <a:ln>
                            <a:noFill/>
                          </a:ln>
                          <a:solidFill>
                            <a:prstClr val="black"/>
                          </a:solidFill>
                          <a:effectLst/>
                          <a:uLnTx/>
                          <a:uFillTx/>
                          <a:latin typeface="+mn-lt"/>
                          <a:ea typeface="+mn-ea"/>
                          <a:cs typeface="+mn-cs"/>
                        </a:rPr>
                        <a:t>
 Ya casi es fin de semana y.......¡tenemos una sorpresa increíble! 😍 #OGXTeaser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https://scontent-iad3-1.xx.fbcdn.net/v/t1.0-9/p720x720/126817497_714770432481225_9193697726016332629_n.jpg?_nc_cat=109&amp;ccb=2&amp;_nc_sid=2d5d41&amp;_nc_ohc=7TSLbZwyT6EAX-Zk6ll&amp;_nc_ht=scontent-iad3-1.xx&amp;tp=6&amp;oh=b8a6ff916463f2291972aa15c72f0161&amp;oe=5FF90F06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06:15:45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384313"/>
                  </a:ext>
                </a:extLst>
              </a:tr>
            </a:tbl>
          </a:graphicData>
        </a:graphic>
      </p:graphicFrame>
      <p:sp>
        <p:nvSpPr>
          <p:cNvPr id="4" name="Text Placeholder 3">
            <a:extLst>
              <a:ext uri="{FF2B5EF4-FFF2-40B4-BE49-F238E27FC236}">
                <a16:creationId xmlns:a16="http://schemas.microsoft.com/office/drawing/2014/main" id="{8D513A30-2677-4602-88A6-03EC6D567F2C}"/>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4774146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56F2E-0061-4585-8CAE-7271038EF36B}"/>
              </a:ext>
            </a:extLst>
          </p:cNvPr>
          <p:cNvSpPr>
            <a:spLocks noGrp="1"/>
          </p:cNvSpPr>
          <p:nvPr>
            <p:ph type="title"/>
          </p:nvPr>
        </p:nvSpPr>
        <p:spPr/>
        <p:txBody>
          <a:bodyPr/>
          <a:lstStyle/>
          <a:p>
            <a:r>
              <a:rPr lang="en-US"/>
              <a:t>Facebook Published Posts Table | OGX - 18 of 25</a:t>
            </a:r>
          </a:p>
        </p:txBody>
      </p:sp>
      <p:graphicFrame>
        <p:nvGraphicFramePr>
          <p:cNvPr id="5" name="Table Placeholder 4">
            <a:extLst>
              <a:ext uri="{FF2B5EF4-FFF2-40B4-BE49-F238E27FC236}">
                <a16:creationId xmlns:a16="http://schemas.microsoft.com/office/drawing/2014/main" id="{C14C00E8-AD6B-4E23-867C-A56148D21A1F}"/>
              </a:ext>
            </a:extLst>
          </p:cNvPr>
          <p:cNvGraphicFramePr>
            <a:graphicFrameLocks noGrp="1"/>
          </p:cNvGraphicFramePr>
          <p:nvPr>
            <p:ph type="tbl" sz="quarter" idx="13"/>
            <p:extLst>
              <p:ext uri="{D42A27DB-BD31-4B8C-83A1-F6EECF244321}">
                <p14:modId xmlns:p14="http://schemas.microsoft.com/office/powerpoint/2010/main" val="435389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640184913"/>
                    </a:ext>
                  </a:extLst>
                </a:gridCol>
                <a:gridCol w="1563624">
                  <a:extLst>
                    <a:ext uri="{9D8B030D-6E8A-4147-A177-3AD203B41FA5}">
                      <a16:colId xmlns:a16="http://schemas.microsoft.com/office/drawing/2014/main" val="3969399071"/>
                    </a:ext>
                  </a:extLst>
                </a:gridCol>
                <a:gridCol w="411480">
                  <a:extLst>
                    <a:ext uri="{9D8B030D-6E8A-4147-A177-3AD203B41FA5}">
                      <a16:colId xmlns:a16="http://schemas.microsoft.com/office/drawing/2014/main" val="1575610303"/>
                    </a:ext>
                  </a:extLst>
                </a:gridCol>
                <a:gridCol w="411480">
                  <a:extLst>
                    <a:ext uri="{9D8B030D-6E8A-4147-A177-3AD203B41FA5}">
                      <a16:colId xmlns:a16="http://schemas.microsoft.com/office/drawing/2014/main" val="922589270"/>
                    </a:ext>
                  </a:extLst>
                </a:gridCol>
                <a:gridCol w="411480">
                  <a:extLst>
                    <a:ext uri="{9D8B030D-6E8A-4147-A177-3AD203B41FA5}">
                      <a16:colId xmlns:a16="http://schemas.microsoft.com/office/drawing/2014/main" val="487332927"/>
                    </a:ext>
                  </a:extLst>
                </a:gridCol>
                <a:gridCol w="411480">
                  <a:extLst>
                    <a:ext uri="{9D8B030D-6E8A-4147-A177-3AD203B41FA5}">
                      <a16:colId xmlns:a16="http://schemas.microsoft.com/office/drawing/2014/main" val="2037810678"/>
                    </a:ext>
                  </a:extLst>
                </a:gridCol>
                <a:gridCol w="411480">
                  <a:extLst>
                    <a:ext uri="{9D8B030D-6E8A-4147-A177-3AD203B41FA5}">
                      <a16:colId xmlns:a16="http://schemas.microsoft.com/office/drawing/2014/main" val="3427282318"/>
                    </a:ext>
                  </a:extLst>
                </a:gridCol>
                <a:gridCol w="411480">
                  <a:extLst>
                    <a:ext uri="{9D8B030D-6E8A-4147-A177-3AD203B41FA5}">
                      <a16:colId xmlns:a16="http://schemas.microsoft.com/office/drawing/2014/main" val="1310679528"/>
                    </a:ext>
                  </a:extLst>
                </a:gridCol>
                <a:gridCol w="411480">
                  <a:extLst>
                    <a:ext uri="{9D8B030D-6E8A-4147-A177-3AD203B41FA5}">
                      <a16:colId xmlns:a16="http://schemas.microsoft.com/office/drawing/2014/main" val="274586174"/>
                    </a:ext>
                  </a:extLst>
                </a:gridCol>
                <a:gridCol w="411480">
                  <a:extLst>
                    <a:ext uri="{9D8B030D-6E8A-4147-A177-3AD203B41FA5}">
                      <a16:colId xmlns:a16="http://schemas.microsoft.com/office/drawing/2014/main" val="2004293073"/>
                    </a:ext>
                  </a:extLst>
                </a:gridCol>
                <a:gridCol w="411480">
                  <a:extLst>
                    <a:ext uri="{9D8B030D-6E8A-4147-A177-3AD203B41FA5}">
                      <a16:colId xmlns:a16="http://schemas.microsoft.com/office/drawing/2014/main" val="1197116536"/>
                    </a:ext>
                  </a:extLst>
                </a:gridCol>
                <a:gridCol w="411480">
                  <a:extLst>
                    <a:ext uri="{9D8B030D-6E8A-4147-A177-3AD203B41FA5}">
                      <a16:colId xmlns:a16="http://schemas.microsoft.com/office/drawing/2014/main" val="1498575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13382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OGX Beauty OGXBeauty Italia - 2020-11-18 11:00:18</a:t>
                      </a:r>
                      <a:r>
                        <a:rPr kumimoji="0" lang="en-US" sz="1000" b="0" i="0" u="none" strike="noStrike" kern="1200" cap="none" spc="0" normalizeH="0" baseline="0" noProof="0">
                          <a:ln>
                            <a:noFill/>
                          </a:ln>
                          <a:solidFill>
                            <a:prstClr val="black"/>
                          </a:solidFill>
                          <a:effectLst/>
                          <a:uLnTx/>
                          <a:uFillTx/>
                          <a:latin typeface="+mn-lt"/>
                          <a:ea typeface="+mn-ea"/>
                          <a:cs typeface="+mn-cs"/>
                        </a:rPr>
                        <a:t>
 Sapevi che il nostro shampoo Extra strength Damage Remedy +Coconut Miracle Oil ha vinto un @allure Best of Beauty award. Commenta con un 🥥 se hai già provato questo shampoo lussurioso⬇️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https://scontent-iad3-1.xx.fbcdn.net/v/t1.0-9/s720x720/126143973_654412335254649_498951762900266916_n.jpg?_nc_cat=110&amp;ccb=2&amp;_nc_sid=2d5d41&amp;_nc_ohc=wSm9BQIic18AX9N0uAf&amp;_nc_ht=scontent-iad3-1.xx&amp;tp=7&amp;oh=c5b88657d6302eb064ff71d816bb228f&amp;oe=5FEDF11C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12/02/2020 12:16:37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31079945"/>
                  </a:ext>
                </a:extLst>
              </a:tr>
            </a:tbl>
          </a:graphicData>
        </a:graphic>
      </p:graphicFrame>
      <p:sp>
        <p:nvSpPr>
          <p:cNvPr id="4" name="Text Placeholder 3">
            <a:extLst>
              <a:ext uri="{FF2B5EF4-FFF2-40B4-BE49-F238E27FC236}">
                <a16:creationId xmlns:a16="http://schemas.microsoft.com/office/drawing/2014/main" id="{7B5DA5A1-9AFD-4583-ADD8-874E2B6F916E}"/>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0183882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74285-A37F-4407-A597-46936EDF583B}"/>
              </a:ext>
            </a:extLst>
          </p:cNvPr>
          <p:cNvSpPr>
            <a:spLocks noGrp="1"/>
          </p:cNvSpPr>
          <p:nvPr>
            <p:ph type="title"/>
          </p:nvPr>
        </p:nvSpPr>
        <p:spPr/>
        <p:txBody>
          <a:bodyPr/>
          <a:lstStyle/>
          <a:p>
            <a:r>
              <a:rPr lang="en-US"/>
              <a:t>Facebook Published Posts Table | OGX - 19 of 25</a:t>
            </a:r>
          </a:p>
        </p:txBody>
      </p:sp>
      <p:graphicFrame>
        <p:nvGraphicFramePr>
          <p:cNvPr id="5" name="Table Placeholder 4">
            <a:extLst>
              <a:ext uri="{FF2B5EF4-FFF2-40B4-BE49-F238E27FC236}">
                <a16:creationId xmlns:a16="http://schemas.microsoft.com/office/drawing/2014/main" id="{95B3D114-3E4E-4043-A039-32C6B25B0DAD}"/>
              </a:ext>
            </a:extLst>
          </p:cNvPr>
          <p:cNvGraphicFramePr>
            <a:graphicFrameLocks noGrp="1"/>
          </p:cNvGraphicFramePr>
          <p:nvPr>
            <p:ph type="tbl" sz="quarter" idx="13"/>
            <p:extLst>
              <p:ext uri="{D42A27DB-BD31-4B8C-83A1-F6EECF244321}">
                <p14:modId xmlns:p14="http://schemas.microsoft.com/office/powerpoint/2010/main" val="1521821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771935151"/>
                    </a:ext>
                  </a:extLst>
                </a:gridCol>
                <a:gridCol w="1563624">
                  <a:extLst>
                    <a:ext uri="{9D8B030D-6E8A-4147-A177-3AD203B41FA5}">
                      <a16:colId xmlns:a16="http://schemas.microsoft.com/office/drawing/2014/main" val="3575137624"/>
                    </a:ext>
                  </a:extLst>
                </a:gridCol>
                <a:gridCol w="411480">
                  <a:extLst>
                    <a:ext uri="{9D8B030D-6E8A-4147-A177-3AD203B41FA5}">
                      <a16:colId xmlns:a16="http://schemas.microsoft.com/office/drawing/2014/main" val="1667972152"/>
                    </a:ext>
                  </a:extLst>
                </a:gridCol>
                <a:gridCol w="411480">
                  <a:extLst>
                    <a:ext uri="{9D8B030D-6E8A-4147-A177-3AD203B41FA5}">
                      <a16:colId xmlns:a16="http://schemas.microsoft.com/office/drawing/2014/main" val="3746065598"/>
                    </a:ext>
                  </a:extLst>
                </a:gridCol>
                <a:gridCol w="411480">
                  <a:extLst>
                    <a:ext uri="{9D8B030D-6E8A-4147-A177-3AD203B41FA5}">
                      <a16:colId xmlns:a16="http://schemas.microsoft.com/office/drawing/2014/main" val="4161515627"/>
                    </a:ext>
                  </a:extLst>
                </a:gridCol>
                <a:gridCol w="411480">
                  <a:extLst>
                    <a:ext uri="{9D8B030D-6E8A-4147-A177-3AD203B41FA5}">
                      <a16:colId xmlns:a16="http://schemas.microsoft.com/office/drawing/2014/main" val="957316593"/>
                    </a:ext>
                  </a:extLst>
                </a:gridCol>
                <a:gridCol w="411480">
                  <a:extLst>
                    <a:ext uri="{9D8B030D-6E8A-4147-A177-3AD203B41FA5}">
                      <a16:colId xmlns:a16="http://schemas.microsoft.com/office/drawing/2014/main" val="3400100133"/>
                    </a:ext>
                  </a:extLst>
                </a:gridCol>
                <a:gridCol w="411480">
                  <a:extLst>
                    <a:ext uri="{9D8B030D-6E8A-4147-A177-3AD203B41FA5}">
                      <a16:colId xmlns:a16="http://schemas.microsoft.com/office/drawing/2014/main" val="1331650203"/>
                    </a:ext>
                  </a:extLst>
                </a:gridCol>
                <a:gridCol w="411480">
                  <a:extLst>
                    <a:ext uri="{9D8B030D-6E8A-4147-A177-3AD203B41FA5}">
                      <a16:colId xmlns:a16="http://schemas.microsoft.com/office/drawing/2014/main" val="1470455771"/>
                    </a:ext>
                  </a:extLst>
                </a:gridCol>
                <a:gridCol w="411480">
                  <a:extLst>
                    <a:ext uri="{9D8B030D-6E8A-4147-A177-3AD203B41FA5}">
                      <a16:colId xmlns:a16="http://schemas.microsoft.com/office/drawing/2014/main" val="46720620"/>
                    </a:ext>
                  </a:extLst>
                </a:gridCol>
                <a:gridCol w="411480">
                  <a:extLst>
                    <a:ext uri="{9D8B030D-6E8A-4147-A177-3AD203B41FA5}">
                      <a16:colId xmlns:a16="http://schemas.microsoft.com/office/drawing/2014/main" val="157998454"/>
                    </a:ext>
                  </a:extLst>
                </a:gridCol>
                <a:gridCol w="411480">
                  <a:extLst>
                    <a:ext uri="{9D8B030D-6E8A-4147-A177-3AD203B41FA5}">
                      <a16:colId xmlns:a16="http://schemas.microsoft.com/office/drawing/2014/main" val="2368270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1939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OGX Beauty Portugal - 2020-11-16 12:00:21</a:t>
                      </a:r>
                      <a:r>
                        <a:rPr kumimoji="0" lang="pt-BR" sz="1000" b="0" i="0" u="none" strike="noStrike" kern="1200" cap="none" spc="0" normalizeH="0" baseline="0" noProof="0">
                          <a:ln>
                            <a:noFill/>
                          </a:ln>
                          <a:solidFill>
                            <a:prstClr val="black"/>
                          </a:solidFill>
                          <a:effectLst/>
                          <a:uLnTx/>
                          <a:uFillTx/>
                          <a:latin typeface="+mn-lt"/>
                          <a:ea typeface="+mn-ea"/>
                          <a:cs typeface="+mn-cs"/>
                        </a:rPr>
                        <a:t>
 Qual é o teu plano para este fim-de-semana? Não sabes? Conhece a nossa nova gama de Styling OGX Óleo de Argão de Marrocos! Love is in the Hair with #OGX 💙 👉Descobre mais aqui: https://pt.ogxbeauty.com/shop/argan-oil-of-morocco/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https://scontent-dfw5-2.xx.fbcdn.net/v/t1.0-9/p720x720/123659677_3440162436061442_1479203360742154317_o.jpg?_nc_cat=107&amp;ccb=2&amp;_nc_sid=8024bb&amp;_nc_ohc=WE6J4NMA_p4AX_xLQ5p&amp;_nc_ht=scontent-dfw5-2.xx&amp;tp=6&amp;oh=a06011e80386906873c7abdedbb37c85&amp;oe=5FF796F5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12:14:23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11308382"/>
                  </a:ext>
                </a:extLst>
              </a:tr>
            </a:tbl>
          </a:graphicData>
        </a:graphic>
      </p:graphicFrame>
      <p:sp>
        <p:nvSpPr>
          <p:cNvPr id="4" name="Text Placeholder 3">
            <a:extLst>
              <a:ext uri="{FF2B5EF4-FFF2-40B4-BE49-F238E27FC236}">
                <a16:creationId xmlns:a16="http://schemas.microsoft.com/office/drawing/2014/main" id="{22AC2AF8-444F-4982-A883-B003B83324F6}"/>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7431972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0C21B-3E1D-4DFD-8A48-5EA6167A0816}"/>
              </a:ext>
            </a:extLst>
          </p:cNvPr>
          <p:cNvSpPr>
            <a:spLocks noGrp="1"/>
          </p:cNvSpPr>
          <p:nvPr>
            <p:ph type="title"/>
          </p:nvPr>
        </p:nvSpPr>
        <p:spPr/>
        <p:txBody>
          <a:bodyPr/>
          <a:lstStyle/>
          <a:p>
            <a:r>
              <a:rPr lang="en-US"/>
              <a:t>Facebook Published Posts Table | OGX - 20 of 25</a:t>
            </a:r>
          </a:p>
        </p:txBody>
      </p:sp>
      <p:graphicFrame>
        <p:nvGraphicFramePr>
          <p:cNvPr id="5" name="Table Placeholder 4">
            <a:extLst>
              <a:ext uri="{FF2B5EF4-FFF2-40B4-BE49-F238E27FC236}">
                <a16:creationId xmlns:a16="http://schemas.microsoft.com/office/drawing/2014/main" id="{B09A2B65-E58C-448E-AFAB-7CAAAC403C6C}"/>
              </a:ext>
            </a:extLst>
          </p:cNvPr>
          <p:cNvGraphicFramePr>
            <a:graphicFrameLocks noGrp="1"/>
          </p:cNvGraphicFramePr>
          <p:nvPr>
            <p:ph type="tbl" sz="quarter" idx="13"/>
            <p:extLst>
              <p:ext uri="{D42A27DB-BD31-4B8C-83A1-F6EECF244321}">
                <p14:modId xmlns:p14="http://schemas.microsoft.com/office/powerpoint/2010/main" val="1688241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835600802"/>
                    </a:ext>
                  </a:extLst>
                </a:gridCol>
                <a:gridCol w="1563624">
                  <a:extLst>
                    <a:ext uri="{9D8B030D-6E8A-4147-A177-3AD203B41FA5}">
                      <a16:colId xmlns:a16="http://schemas.microsoft.com/office/drawing/2014/main" val="3633219774"/>
                    </a:ext>
                  </a:extLst>
                </a:gridCol>
                <a:gridCol w="411480">
                  <a:extLst>
                    <a:ext uri="{9D8B030D-6E8A-4147-A177-3AD203B41FA5}">
                      <a16:colId xmlns:a16="http://schemas.microsoft.com/office/drawing/2014/main" val="3240418515"/>
                    </a:ext>
                  </a:extLst>
                </a:gridCol>
                <a:gridCol w="411480">
                  <a:extLst>
                    <a:ext uri="{9D8B030D-6E8A-4147-A177-3AD203B41FA5}">
                      <a16:colId xmlns:a16="http://schemas.microsoft.com/office/drawing/2014/main" val="3317711223"/>
                    </a:ext>
                  </a:extLst>
                </a:gridCol>
                <a:gridCol w="411480">
                  <a:extLst>
                    <a:ext uri="{9D8B030D-6E8A-4147-A177-3AD203B41FA5}">
                      <a16:colId xmlns:a16="http://schemas.microsoft.com/office/drawing/2014/main" val="1475965363"/>
                    </a:ext>
                  </a:extLst>
                </a:gridCol>
                <a:gridCol w="411480">
                  <a:extLst>
                    <a:ext uri="{9D8B030D-6E8A-4147-A177-3AD203B41FA5}">
                      <a16:colId xmlns:a16="http://schemas.microsoft.com/office/drawing/2014/main" val="3869781275"/>
                    </a:ext>
                  </a:extLst>
                </a:gridCol>
                <a:gridCol w="411480">
                  <a:extLst>
                    <a:ext uri="{9D8B030D-6E8A-4147-A177-3AD203B41FA5}">
                      <a16:colId xmlns:a16="http://schemas.microsoft.com/office/drawing/2014/main" val="802885558"/>
                    </a:ext>
                  </a:extLst>
                </a:gridCol>
                <a:gridCol w="411480">
                  <a:extLst>
                    <a:ext uri="{9D8B030D-6E8A-4147-A177-3AD203B41FA5}">
                      <a16:colId xmlns:a16="http://schemas.microsoft.com/office/drawing/2014/main" val="2602021546"/>
                    </a:ext>
                  </a:extLst>
                </a:gridCol>
                <a:gridCol w="411480">
                  <a:extLst>
                    <a:ext uri="{9D8B030D-6E8A-4147-A177-3AD203B41FA5}">
                      <a16:colId xmlns:a16="http://schemas.microsoft.com/office/drawing/2014/main" val="4062994068"/>
                    </a:ext>
                  </a:extLst>
                </a:gridCol>
                <a:gridCol w="411480">
                  <a:extLst>
                    <a:ext uri="{9D8B030D-6E8A-4147-A177-3AD203B41FA5}">
                      <a16:colId xmlns:a16="http://schemas.microsoft.com/office/drawing/2014/main" val="1668522320"/>
                    </a:ext>
                  </a:extLst>
                </a:gridCol>
                <a:gridCol w="411480">
                  <a:extLst>
                    <a:ext uri="{9D8B030D-6E8A-4147-A177-3AD203B41FA5}">
                      <a16:colId xmlns:a16="http://schemas.microsoft.com/office/drawing/2014/main" val="1314476429"/>
                    </a:ext>
                  </a:extLst>
                </a:gridCol>
                <a:gridCol w="411480">
                  <a:extLst>
                    <a:ext uri="{9D8B030D-6E8A-4147-A177-3AD203B41FA5}">
                      <a16:colId xmlns:a16="http://schemas.microsoft.com/office/drawing/2014/main" val="4178636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2442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OGX Beauty OGXBeauty Italia - 2020-11-16 11:00:58</a:t>
                      </a:r>
                      <a:r>
                        <a:rPr kumimoji="0" lang="it-IT" sz="1000" b="0" i="0" u="none" strike="noStrike" kern="1200" cap="none" spc="0" normalizeH="0" baseline="0" noProof="0">
                          <a:ln>
                            <a:noFill/>
                          </a:ln>
                          <a:solidFill>
                            <a:prstClr val="black"/>
                          </a:solidFill>
                          <a:effectLst/>
                          <a:uLnTx/>
                          <a:uFillTx/>
                          <a:latin typeface="+mn-lt"/>
                          <a:ea typeface="+mn-ea"/>
                          <a:cs typeface="+mn-cs"/>
                        </a:rPr>
                        <a:t>
 Se non possiamo viaggiare, non significa che il #Brasile non possa venire da te con il nostro #OGX sempre stirante + Brazilian Keratin Smooth. Ha una miscela esotica che aiuta a rafforzare e ammorbidire i capelli. 🥑🥥✨ 
👉Scopri di più qui https://it.ogxbeauty.com/shop/brazilian-keratin-smooth/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https://scontent-iad3-1.xx.fbcdn.net/v/t1.0-9/p720x720/124099168_644884422874107_4326192657748289549_o.jpg?_nc_cat=103&amp;ccb=2&amp;_nc_sid=8024bb&amp;_nc_ohc=0JbE5qF_bH0AX_6pWs3&amp;_nc_ht=scontent-iad3-1.xx&amp;tp=6&amp;oh=7012c637d6407acf33cd2bdfb1619379&amp;oe=5FEB803C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12/02/2020 12:16:37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12102016"/>
                  </a:ext>
                </a:extLst>
              </a:tr>
            </a:tbl>
          </a:graphicData>
        </a:graphic>
      </p:graphicFrame>
      <p:sp>
        <p:nvSpPr>
          <p:cNvPr id="4" name="Text Placeholder 3">
            <a:extLst>
              <a:ext uri="{FF2B5EF4-FFF2-40B4-BE49-F238E27FC236}">
                <a16:creationId xmlns:a16="http://schemas.microsoft.com/office/drawing/2014/main" id="{B9C4BE33-8AB7-4302-9A52-F6BB4459C4A6}"/>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2207316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A3DC6-EAC6-42C7-BA0C-D79760B65ABE}"/>
              </a:ext>
            </a:extLst>
          </p:cNvPr>
          <p:cNvSpPr>
            <a:spLocks noGrp="1"/>
          </p:cNvSpPr>
          <p:nvPr>
            <p:ph type="title"/>
          </p:nvPr>
        </p:nvSpPr>
        <p:spPr/>
        <p:txBody>
          <a:bodyPr/>
          <a:lstStyle/>
          <a:p>
            <a:r>
              <a:rPr lang="en-US"/>
              <a:t>Facebook Published Posts Table | OGX - 21 of 25</a:t>
            </a:r>
          </a:p>
        </p:txBody>
      </p:sp>
      <p:graphicFrame>
        <p:nvGraphicFramePr>
          <p:cNvPr id="5" name="Table Placeholder 4">
            <a:extLst>
              <a:ext uri="{FF2B5EF4-FFF2-40B4-BE49-F238E27FC236}">
                <a16:creationId xmlns:a16="http://schemas.microsoft.com/office/drawing/2014/main" id="{794881DB-B788-4D57-A239-116597163E4C}"/>
              </a:ext>
            </a:extLst>
          </p:cNvPr>
          <p:cNvGraphicFramePr>
            <a:graphicFrameLocks noGrp="1"/>
          </p:cNvGraphicFramePr>
          <p:nvPr>
            <p:ph type="tbl" sz="quarter" idx="13"/>
            <p:extLst>
              <p:ext uri="{D42A27DB-BD31-4B8C-83A1-F6EECF244321}">
                <p14:modId xmlns:p14="http://schemas.microsoft.com/office/powerpoint/2010/main" val="495543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459689407"/>
                    </a:ext>
                  </a:extLst>
                </a:gridCol>
                <a:gridCol w="1563624">
                  <a:extLst>
                    <a:ext uri="{9D8B030D-6E8A-4147-A177-3AD203B41FA5}">
                      <a16:colId xmlns:a16="http://schemas.microsoft.com/office/drawing/2014/main" val="1310117257"/>
                    </a:ext>
                  </a:extLst>
                </a:gridCol>
                <a:gridCol w="411480">
                  <a:extLst>
                    <a:ext uri="{9D8B030D-6E8A-4147-A177-3AD203B41FA5}">
                      <a16:colId xmlns:a16="http://schemas.microsoft.com/office/drawing/2014/main" val="3351309940"/>
                    </a:ext>
                  </a:extLst>
                </a:gridCol>
                <a:gridCol w="411480">
                  <a:extLst>
                    <a:ext uri="{9D8B030D-6E8A-4147-A177-3AD203B41FA5}">
                      <a16:colId xmlns:a16="http://schemas.microsoft.com/office/drawing/2014/main" val="2887771100"/>
                    </a:ext>
                  </a:extLst>
                </a:gridCol>
                <a:gridCol w="411480">
                  <a:extLst>
                    <a:ext uri="{9D8B030D-6E8A-4147-A177-3AD203B41FA5}">
                      <a16:colId xmlns:a16="http://schemas.microsoft.com/office/drawing/2014/main" val="2250910235"/>
                    </a:ext>
                  </a:extLst>
                </a:gridCol>
                <a:gridCol w="411480">
                  <a:extLst>
                    <a:ext uri="{9D8B030D-6E8A-4147-A177-3AD203B41FA5}">
                      <a16:colId xmlns:a16="http://schemas.microsoft.com/office/drawing/2014/main" val="4289803821"/>
                    </a:ext>
                  </a:extLst>
                </a:gridCol>
                <a:gridCol w="411480">
                  <a:extLst>
                    <a:ext uri="{9D8B030D-6E8A-4147-A177-3AD203B41FA5}">
                      <a16:colId xmlns:a16="http://schemas.microsoft.com/office/drawing/2014/main" val="2081733301"/>
                    </a:ext>
                  </a:extLst>
                </a:gridCol>
                <a:gridCol w="411480">
                  <a:extLst>
                    <a:ext uri="{9D8B030D-6E8A-4147-A177-3AD203B41FA5}">
                      <a16:colId xmlns:a16="http://schemas.microsoft.com/office/drawing/2014/main" val="2773014438"/>
                    </a:ext>
                  </a:extLst>
                </a:gridCol>
                <a:gridCol w="411480">
                  <a:extLst>
                    <a:ext uri="{9D8B030D-6E8A-4147-A177-3AD203B41FA5}">
                      <a16:colId xmlns:a16="http://schemas.microsoft.com/office/drawing/2014/main" val="3729601167"/>
                    </a:ext>
                  </a:extLst>
                </a:gridCol>
                <a:gridCol w="411480">
                  <a:extLst>
                    <a:ext uri="{9D8B030D-6E8A-4147-A177-3AD203B41FA5}">
                      <a16:colId xmlns:a16="http://schemas.microsoft.com/office/drawing/2014/main" val="3916485657"/>
                    </a:ext>
                  </a:extLst>
                </a:gridCol>
                <a:gridCol w="411480">
                  <a:extLst>
                    <a:ext uri="{9D8B030D-6E8A-4147-A177-3AD203B41FA5}">
                      <a16:colId xmlns:a16="http://schemas.microsoft.com/office/drawing/2014/main" val="58376070"/>
                    </a:ext>
                  </a:extLst>
                </a:gridCol>
                <a:gridCol w="411480">
                  <a:extLst>
                    <a:ext uri="{9D8B030D-6E8A-4147-A177-3AD203B41FA5}">
                      <a16:colId xmlns:a16="http://schemas.microsoft.com/office/drawing/2014/main" val="1891979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2083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OGX Beauty OGX Spain - 2020-11-16 11:00:19</a:t>
                      </a:r>
                      <a:r>
                        <a:rPr kumimoji="0" lang="en-US" sz="1000" b="0" i="0" u="none" strike="noStrike" kern="1200" cap="none" spc="0" normalizeH="0" baseline="0" noProof="0">
                          <a:ln>
                            <a:noFill/>
                          </a:ln>
                          <a:solidFill>
                            <a:prstClr val="black"/>
                          </a:solidFill>
                          <a:effectLst/>
                          <a:uLnTx/>
                          <a:uFillTx/>
                          <a:latin typeface="+mn-lt"/>
                          <a:ea typeface="+mn-ea"/>
                          <a:cs typeface="+mn-cs"/>
                        </a:rPr>
                        <a:t>
 ¿Cuál es tu gama #OGX favorita? Nuestra línea OGX Extra Strength Damage Remedy + Coconut Miracle Oil es el aliado perfecto cuando necesitamos que nuestros mechones sientan todo nuestro amor! 🥥 LoveIsInTheHair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https://scontent-iad3-1.xx.fbcdn.net/v/t1.0-9/p720x720/126025660_711796329445302_8899599947528370487_o.jpg?_nc_cat=100&amp;ccb=2&amp;_nc_sid=2d5d41&amp;_nc_ohc=9gl8JTDfZjcAX8lLexU&amp;_nc_ht=scontent-iad3-1.xx&amp;tp=6&amp;oh=049bf62f53c32b52ab07ab661f15dfc0&amp;oe=5FF87B9F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06:15:45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54705152"/>
                  </a:ext>
                </a:extLst>
              </a:tr>
            </a:tbl>
          </a:graphicData>
        </a:graphic>
      </p:graphicFrame>
      <p:sp>
        <p:nvSpPr>
          <p:cNvPr id="4" name="Text Placeholder 3">
            <a:extLst>
              <a:ext uri="{FF2B5EF4-FFF2-40B4-BE49-F238E27FC236}">
                <a16:creationId xmlns:a16="http://schemas.microsoft.com/office/drawing/2014/main" id="{E4626C91-F007-4C37-A398-312BDE121390}"/>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4010744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9774A-8B43-4C59-9E4D-368160FB18D8}"/>
              </a:ext>
            </a:extLst>
          </p:cNvPr>
          <p:cNvSpPr>
            <a:spLocks noGrp="1"/>
          </p:cNvSpPr>
          <p:nvPr>
            <p:ph type="title"/>
          </p:nvPr>
        </p:nvSpPr>
        <p:spPr/>
        <p:txBody>
          <a:bodyPr/>
          <a:lstStyle/>
          <a:p>
            <a:r>
              <a:rPr lang="en-US"/>
              <a:t>Facebook Published Posts Table | OGX - 22 of 25</a:t>
            </a:r>
          </a:p>
        </p:txBody>
      </p:sp>
      <p:graphicFrame>
        <p:nvGraphicFramePr>
          <p:cNvPr id="5" name="Table Placeholder 4">
            <a:extLst>
              <a:ext uri="{FF2B5EF4-FFF2-40B4-BE49-F238E27FC236}">
                <a16:creationId xmlns:a16="http://schemas.microsoft.com/office/drawing/2014/main" id="{133F3E1A-9E73-4B25-8FCA-116DACDE9BCB}"/>
              </a:ext>
            </a:extLst>
          </p:cNvPr>
          <p:cNvGraphicFramePr>
            <a:graphicFrameLocks noGrp="1"/>
          </p:cNvGraphicFramePr>
          <p:nvPr>
            <p:ph type="tbl" sz="quarter" idx="13"/>
            <p:extLst>
              <p:ext uri="{D42A27DB-BD31-4B8C-83A1-F6EECF244321}">
                <p14:modId xmlns:p14="http://schemas.microsoft.com/office/powerpoint/2010/main" val="2005084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519118914"/>
                    </a:ext>
                  </a:extLst>
                </a:gridCol>
                <a:gridCol w="1563624">
                  <a:extLst>
                    <a:ext uri="{9D8B030D-6E8A-4147-A177-3AD203B41FA5}">
                      <a16:colId xmlns:a16="http://schemas.microsoft.com/office/drawing/2014/main" val="3690669354"/>
                    </a:ext>
                  </a:extLst>
                </a:gridCol>
                <a:gridCol w="411480">
                  <a:extLst>
                    <a:ext uri="{9D8B030D-6E8A-4147-A177-3AD203B41FA5}">
                      <a16:colId xmlns:a16="http://schemas.microsoft.com/office/drawing/2014/main" val="1622807376"/>
                    </a:ext>
                  </a:extLst>
                </a:gridCol>
                <a:gridCol w="411480">
                  <a:extLst>
                    <a:ext uri="{9D8B030D-6E8A-4147-A177-3AD203B41FA5}">
                      <a16:colId xmlns:a16="http://schemas.microsoft.com/office/drawing/2014/main" val="3795078676"/>
                    </a:ext>
                  </a:extLst>
                </a:gridCol>
                <a:gridCol w="411480">
                  <a:extLst>
                    <a:ext uri="{9D8B030D-6E8A-4147-A177-3AD203B41FA5}">
                      <a16:colId xmlns:a16="http://schemas.microsoft.com/office/drawing/2014/main" val="4219581971"/>
                    </a:ext>
                  </a:extLst>
                </a:gridCol>
                <a:gridCol w="411480">
                  <a:extLst>
                    <a:ext uri="{9D8B030D-6E8A-4147-A177-3AD203B41FA5}">
                      <a16:colId xmlns:a16="http://schemas.microsoft.com/office/drawing/2014/main" val="4104114282"/>
                    </a:ext>
                  </a:extLst>
                </a:gridCol>
                <a:gridCol w="411480">
                  <a:extLst>
                    <a:ext uri="{9D8B030D-6E8A-4147-A177-3AD203B41FA5}">
                      <a16:colId xmlns:a16="http://schemas.microsoft.com/office/drawing/2014/main" val="219289969"/>
                    </a:ext>
                  </a:extLst>
                </a:gridCol>
                <a:gridCol w="411480">
                  <a:extLst>
                    <a:ext uri="{9D8B030D-6E8A-4147-A177-3AD203B41FA5}">
                      <a16:colId xmlns:a16="http://schemas.microsoft.com/office/drawing/2014/main" val="1339015003"/>
                    </a:ext>
                  </a:extLst>
                </a:gridCol>
                <a:gridCol w="411480">
                  <a:extLst>
                    <a:ext uri="{9D8B030D-6E8A-4147-A177-3AD203B41FA5}">
                      <a16:colId xmlns:a16="http://schemas.microsoft.com/office/drawing/2014/main" val="3997568537"/>
                    </a:ext>
                  </a:extLst>
                </a:gridCol>
                <a:gridCol w="411480">
                  <a:extLst>
                    <a:ext uri="{9D8B030D-6E8A-4147-A177-3AD203B41FA5}">
                      <a16:colId xmlns:a16="http://schemas.microsoft.com/office/drawing/2014/main" val="1378054996"/>
                    </a:ext>
                  </a:extLst>
                </a:gridCol>
                <a:gridCol w="411480">
                  <a:extLst>
                    <a:ext uri="{9D8B030D-6E8A-4147-A177-3AD203B41FA5}">
                      <a16:colId xmlns:a16="http://schemas.microsoft.com/office/drawing/2014/main" val="248621122"/>
                    </a:ext>
                  </a:extLst>
                </a:gridCol>
                <a:gridCol w="411480">
                  <a:extLst>
                    <a:ext uri="{9D8B030D-6E8A-4147-A177-3AD203B41FA5}">
                      <a16:colId xmlns:a16="http://schemas.microsoft.com/office/drawing/2014/main" val="4236390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89760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OGX Beauty Greece OGX Beauty Greece - 2020-11-16 10:00:25</a:t>
                      </a:r>
                      <a:r>
                        <a:rPr kumimoji="0" lang="el-GR" sz="1000" b="0" i="0" u="none" strike="noStrike" kern="1200" cap="none" spc="0" normalizeH="0" baseline="0" noProof="0">
                          <a:ln>
                            <a:noFill/>
                          </a:ln>
                          <a:solidFill>
                            <a:prstClr val="black"/>
                          </a:solidFill>
                          <a:effectLst/>
                          <a:uLnTx/>
                          <a:uFillTx/>
                          <a:latin typeface="+mn-lt"/>
                          <a:ea typeface="+mn-ea"/>
                          <a:cs typeface="+mn-cs"/>
                        </a:rPr>
                        <a:t>
 Η υγρασία δεν είναι πια εχθρός σου. Με το ανανεωμένο λάδι της σειράς Kukui Oil καταπολεμάς αποτελεσματικά το φριζάρισμα χαρίζοντας μια μεταξένια λάμψη στα μαλλιά σου, για να απολαμβάνεις υπέροχα hair looks. Αγαπάμε να φροντίζουμε τα μαλλιά σου!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https://scontent-iad3-1.xx.fbcdn.net/v/t1.0-9/p720x720/126020309_3349880778395081_2654949352977729480_o.jpg?_nc_cat=104&amp;ccb=2&amp;_nc_sid=2d5d41&amp;_nc_ohc=56nuyWp2NI4AX-kcDUX&amp;_nc_ht=scontent-iad3-1.xx&amp;tp=6&amp;oh=b48bc7bee6a41e64b3aedf82eb7ae4cb&amp;oe=5FF45548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12/08/2020 00:15:35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35703396"/>
                  </a:ext>
                </a:extLst>
              </a:tr>
            </a:tbl>
          </a:graphicData>
        </a:graphic>
      </p:graphicFrame>
      <p:sp>
        <p:nvSpPr>
          <p:cNvPr id="4" name="Text Placeholder 3">
            <a:extLst>
              <a:ext uri="{FF2B5EF4-FFF2-40B4-BE49-F238E27FC236}">
                <a16:creationId xmlns:a16="http://schemas.microsoft.com/office/drawing/2014/main" id="{909858B3-EAA6-4E8E-BFD4-D5924F5212BE}"/>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6221528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14FF80-9002-4C73-AF93-E8A656CC597E}"/>
              </a:ext>
            </a:extLst>
          </p:cNvPr>
          <p:cNvSpPr>
            <a:spLocks noGrp="1"/>
          </p:cNvSpPr>
          <p:nvPr>
            <p:ph type="title"/>
          </p:nvPr>
        </p:nvSpPr>
        <p:spPr/>
        <p:txBody>
          <a:bodyPr/>
          <a:lstStyle/>
          <a:p>
            <a:r>
              <a:rPr lang="en-US"/>
              <a:t>Facebook Published Posts Table | OGX - 23 of 25</a:t>
            </a:r>
          </a:p>
        </p:txBody>
      </p:sp>
      <p:graphicFrame>
        <p:nvGraphicFramePr>
          <p:cNvPr id="5" name="Table Placeholder 4">
            <a:extLst>
              <a:ext uri="{FF2B5EF4-FFF2-40B4-BE49-F238E27FC236}">
                <a16:creationId xmlns:a16="http://schemas.microsoft.com/office/drawing/2014/main" id="{F89D3D55-BA37-47B6-8041-47D36A9BC714}"/>
              </a:ext>
            </a:extLst>
          </p:cNvPr>
          <p:cNvGraphicFramePr>
            <a:graphicFrameLocks noGrp="1"/>
          </p:cNvGraphicFramePr>
          <p:nvPr>
            <p:ph type="tbl" sz="quarter" idx="13"/>
            <p:extLst>
              <p:ext uri="{D42A27DB-BD31-4B8C-83A1-F6EECF244321}">
                <p14:modId xmlns:p14="http://schemas.microsoft.com/office/powerpoint/2010/main" val="691451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826091874"/>
                    </a:ext>
                  </a:extLst>
                </a:gridCol>
                <a:gridCol w="1563624">
                  <a:extLst>
                    <a:ext uri="{9D8B030D-6E8A-4147-A177-3AD203B41FA5}">
                      <a16:colId xmlns:a16="http://schemas.microsoft.com/office/drawing/2014/main" val="549496841"/>
                    </a:ext>
                  </a:extLst>
                </a:gridCol>
                <a:gridCol w="411480">
                  <a:extLst>
                    <a:ext uri="{9D8B030D-6E8A-4147-A177-3AD203B41FA5}">
                      <a16:colId xmlns:a16="http://schemas.microsoft.com/office/drawing/2014/main" val="1918444657"/>
                    </a:ext>
                  </a:extLst>
                </a:gridCol>
                <a:gridCol w="411480">
                  <a:extLst>
                    <a:ext uri="{9D8B030D-6E8A-4147-A177-3AD203B41FA5}">
                      <a16:colId xmlns:a16="http://schemas.microsoft.com/office/drawing/2014/main" val="1136277025"/>
                    </a:ext>
                  </a:extLst>
                </a:gridCol>
                <a:gridCol w="411480">
                  <a:extLst>
                    <a:ext uri="{9D8B030D-6E8A-4147-A177-3AD203B41FA5}">
                      <a16:colId xmlns:a16="http://schemas.microsoft.com/office/drawing/2014/main" val="3196278056"/>
                    </a:ext>
                  </a:extLst>
                </a:gridCol>
                <a:gridCol w="411480">
                  <a:extLst>
                    <a:ext uri="{9D8B030D-6E8A-4147-A177-3AD203B41FA5}">
                      <a16:colId xmlns:a16="http://schemas.microsoft.com/office/drawing/2014/main" val="28235913"/>
                    </a:ext>
                  </a:extLst>
                </a:gridCol>
                <a:gridCol w="411480">
                  <a:extLst>
                    <a:ext uri="{9D8B030D-6E8A-4147-A177-3AD203B41FA5}">
                      <a16:colId xmlns:a16="http://schemas.microsoft.com/office/drawing/2014/main" val="2119954817"/>
                    </a:ext>
                  </a:extLst>
                </a:gridCol>
                <a:gridCol w="411480">
                  <a:extLst>
                    <a:ext uri="{9D8B030D-6E8A-4147-A177-3AD203B41FA5}">
                      <a16:colId xmlns:a16="http://schemas.microsoft.com/office/drawing/2014/main" val="1132318211"/>
                    </a:ext>
                  </a:extLst>
                </a:gridCol>
                <a:gridCol w="411480">
                  <a:extLst>
                    <a:ext uri="{9D8B030D-6E8A-4147-A177-3AD203B41FA5}">
                      <a16:colId xmlns:a16="http://schemas.microsoft.com/office/drawing/2014/main" val="3612987487"/>
                    </a:ext>
                  </a:extLst>
                </a:gridCol>
                <a:gridCol w="411480">
                  <a:extLst>
                    <a:ext uri="{9D8B030D-6E8A-4147-A177-3AD203B41FA5}">
                      <a16:colId xmlns:a16="http://schemas.microsoft.com/office/drawing/2014/main" val="1589556478"/>
                    </a:ext>
                  </a:extLst>
                </a:gridCol>
                <a:gridCol w="411480">
                  <a:extLst>
                    <a:ext uri="{9D8B030D-6E8A-4147-A177-3AD203B41FA5}">
                      <a16:colId xmlns:a16="http://schemas.microsoft.com/office/drawing/2014/main" val="2178689198"/>
                    </a:ext>
                  </a:extLst>
                </a:gridCol>
                <a:gridCol w="411480">
                  <a:extLst>
                    <a:ext uri="{9D8B030D-6E8A-4147-A177-3AD203B41FA5}">
                      <a16:colId xmlns:a16="http://schemas.microsoft.com/office/drawing/2014/main" val="164617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54527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OGX Beauty Portugal - 2020-11-13 12:00:13</a:t>
                      </a:r>
                      <a:r>
                        <a:rPr kumimoji="0" lang="pt-BR" sz="1000" b="0" i="0" u="none" strike="noStrike" kern="1200" cap="none" spc="0" normalizeH="0" baseline="0" noProof="0">
                          <a:ln>
                            <a:noFill/>
                          </a:ln>
                          <a:solidFill>
                            <a:prstClr val="black"/>
                          </a:solidFill>
                          <a:effectLst/>
                          <a:uLnTx/>
                          <a:uFillTx/>
                          <a:latin typeface="+mn-lt"/>
                          <a:ea typeface="+mn-ea"/>
                          <a:cs typeface="+mn-cs"/>
                        </a:rPr>
                        <a:t>
 A nossa gama Óleo de Orquídea contém filtros UVA e UVB para ajuda a proteger a cor do teu cabelo. Desfruta da tua semana! #ogx #LoveIsInTheHair 👉Descobre mais aqui :https://es.ogxbeauty.com/shop/orchid-oil/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https://scontent-dfw5-2.xx.fbcdn.net/v/t1.0-9/p720x720/123795078_3440158766061809_3822836997299746167_o.jpg?_nc_cat=102&amp;ccb=2&amp;_nc_sid=8024bb&amp;_nc_ohc=XR4-vZC6lRwAX-t84jO&amp;_nc_ht=scontent-dfw5-2.xx&amp;tp=6&amp;oh=115384614ae3dd04f01a8d93f23839f1&amp;oe=5FF82520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12:14:23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83281702"/>
                  </a:ext>
                </a:extLst>
              </a:tr>
            </a:tbl>
          </a:graphicData>
        </a:graphic>
      </p:graphicFrame>
      <p:sp>
        <p:nvSpPr>
          <p:cNvPr id="4" name="Text Placeholder 3">
            <a:extLst>
              <a:ext uri="{FF2B5EF4-FFF2-40B4-BE49-F238E27FC236}">
                <a16:creationId xmlns:a16="http://schemas.microsoft.com/office/drawing/2014/main" id="{AA76F053-14D8-4398-8DC6-51BDDFD0C4FD}"/>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617142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71166-F258-43DA-A596-D057A31696A3}"/>
              </a:ext>
            </a:extLst>
          </p:cNvPr>
          <p:cNvSpPr>
            <a:spLocks noGrp="1"/>
          </p:cNvSpPr>
          <p:nvPr>
            <p:ph type="title"/>
          </p:nvPr>
        </p:nvSpPr>
        <p:spPr/>
        <p:txBody>
          <a:bodyPr/>
          <a:lstStyle/>
          <a:p>
            <a:r>
              <a:rPr lang="en-US"/>
              <a:t>Facebook Published Posts Table | OGX - 24 of 25</a:t>
            </a:r>
          </a:p>
        </p:txBody>
      </p:sp>
      <p:graphicFrame>
        <p:nvGraphicFramePr>
          <p:cNvPr id="5" name="Table Placeholder 4">
            <a:extLst>
              <a:ext uri="{FF2B5EF4-FFF2-40B4-BE49-F238E27FC236}">
                <a16:creationId xmlns:a16="http://schemas.microsoft.com/office/drawing/2014/main" id="{FEA9F02F-2D60-440C-83DF-AF346172768B}"/>
              </a:ext>
            </a:extLst>
          </p:cNvPr>
          <p:cNvGraphicFramePr>
            <a:graphicFrameLocks noGrp="1"/>
          </p:cNvGraphicFramePr>
          <p:nvPr>
            <p:ph type="tbl" sz="quarter" idx="13"/>
            <p:extLst>
              <p:ext uri="{D42A27DB-BD31-4B8C-83A1-F6EECF244321}">
                <p14:modId xmlns:p14="http://schemas.microsoft.com/office/powerpoint/2010/main" val="2504658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025249498"/>
                    </a:ext>
                  </a:extLst>
                </a:gridCol>
                <a:gridCol w="1563624">
                  <a:extLst>
                    <a:ext uri="{9D8B030D-6E8A-4147-A177-3AD203B41FA5}">
                      <a16:colId xmlns:a16="http://schemas.microsoft.com/office/drawing/2014/main" val="564327343"/>
                    </a:ext>
                  </a:extLst>
                </a:gridCol>
                <a:gridCol w="411480">
                  <a:extLst>
                    <a:ext uri="{9D8B030D-6E8A-4147-A177-3AD203B41FA5}">
                      <a16:colId xmlns:a16="http://schemas.microsoft.com/office/drawing/2014/main" val="1015439454"/>
                    </a:ext>
                  </a:extLst>
                </a:gridCol>
                <a:gridCol w="411480">
                  <a:extLst>
                    <a:ext uri="{9D8B030D-6E8A-4147-A177-3AD203B41FA5}">
                      <a16:colId xmlns:a16="http://schemas.microsoft.com/office/drawing/2014/main" val="2011738570"/>
                    </a:ext>
                  </a:extLst>
                </a:gridCol>
                <a:gridCol w="411480">
                  <a:extLst>
                    <a:ext uri="{9D8B030D-6E8A-4147-A177-3AD203B41FA5}">
                      <a16:colId xmlns:a16="http://schemas.microsoft.com/office/drawing/2014/main" val="459056963"/>
                    </a:ext>
                  </a:extLst>
                </a:gridCol>
                <a:gridCol w="411480">
                  <a:extLst>
                    <a:ext uri="{9D8B030D-6E8A-4147-A177-3AD203B41FA5}">
                      <a16:colId xmlns:a16="http://schemas.microsoft.com/office/drawing/2014/main" val="619813440"/>
                    </a:ext>
                  </a:extLst>
                </a:gridCol>
                <a:gridCol w="411480">
                  <a:extLst>
                    <a:ext uri="{9D8B030D-6E8A-4147-A177-3AD203B41FA5}">
                      <a16:colId xmlns:a16="http://schemas.microsoft.com/office/drawing/2014/main" val="1869478885"/>
                    </a:ext>
                  </a:extLst>
                </a:gridCol>
                <a:gridCol w="411480">
                  <a:extLst>
                    <a:ext uri="{9D8B030D-6E8A-4147-A177-3AD203B41FA5}">
                      <a16:colId xmlns:a16="http://schemas.microsoft.com/office/drawing/2014/main" val="2642217929"/>
                    </a:ext>
                  </a:extLst>
                </a:gridCol>
                <a:gridCol w="411480">
                  <a:extLst>
                    <a:ext uri="{9D8B030D-6E8A-4147-A177-3AD203B41FA5}">
                      <a16:colId xmlns:a16="http://schemas.microsoft.com/office/drawing/2014/main" val="1113140412"/>
                    </a:ext>
                  </a:extLst>
                </a:gridCol>
                <a:gridCol w="411480">
                  <a:extLst>
                    <a:ext uri="{9D8B030D-6E8A-4147-A177-3AD203B41FA5}">
                      <a16:colId xmlns:a16="http://schemas.microsoft.com/office/drawing/2014/main" val="762775419"/>
                    </a:ext>
                  </a:extLst>
                </a:gridCol>
                <a:gridCol w="411480">
                  <a:extLst>
                    <a:ext uri="{9D8B030D-6E8A-4147-A177-3AD203B41FA5}">
                      <a16:colId xmlns:a16="http://schemas.microsoft.com/office/drawing/2014/main" val="2331527304"/>
                    </a:ext>
                  </a:extLst>
                </a:gridCol>
                <a:gridCol w="411480">
                  <a:extLst>
                    <a:ext uri="{9D8B030D-6E8A-4147-A177-3AD203B41FA5}">
                      <a16:colId xmlns:a16="http://schemas.microsoft.com/office/drawing/2014/main" val="1302310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5295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OGX Beauty OGXBeauty Italia - 2020-11-13 11:00:54</a:t>
                      </a:r>
                      <a:r>
                        <a:rPr kumimoji="0" lang="it-IT" sz="1000" b="0" i="0" u="none" strike="noStrike" kern="1200" cap="none" spc="0" normalizeH="0" baseline="0" noProof="0">
                          <a:ln>
                            <a:noFill/>
                          </a:ln>
                          <a:solidFill>
                            <a:prstClr val="black"/>
                          </a:solidFill>
                          <a:effectLst/>
                          <a:uLnTx/>
                          <a:uFillTx/>
                          <a:latin typeface="+mn-lt"/>
                          <a:ea typeface="+mn-ea"/>
                          <a:cs typeface="+mn-cs"/>
                        </a:rPr>
                        <a:t>
 Umidità non sarà più il tuo nemico. Combatti l'effetto crespo con il nostro #OGX Hydrate &amp; Defrizz + Kukui Oil Anti-Frizz Hydrating Oil riformulato. Aiuterà a resistere all'umidità, calmare l'effetto crespo e donare ai capelli una lucentezza naturale 🙌
👉 Scopri di più qui:https://it.ogxbeauty.com/shop/kukui-oil/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https://scontent-iad3-1.xx.fbcdn.net/v/t1.0-9/p720x720/124034778_644883129540903_5569504260296675114_o.jpg?_nc_cat=105&amp;ccb=2&amp;_nc_sid=8024bb&amp;_nc_ohc=yEFNsDB_kzIAX90cSC0&amp;_nc_ht=scontent-iad3-1.xx&amp;tp=6&amp;oh=1947a0a7bfad0fe60222c80073638955&amp;oe=5FEE34E2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12/02/2020 12:16:37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66704325"/>
                  </a:ext>
                </a:extLst>
              </a:tr>
            </a:tbl>
          </a:graphicData>
        </a:graphic>
      </p:graphicFrame>
      <p:sp>
        <p:nvSpPr>
          <p:cNvPr id="4" name="Text Placeholder 3">
            <a:extLst>
              <a:ext uri="{FF2B5EF4-FFF2-40B4-BE49-F238E27FC236}">
                <a16:creationId xmlns:a16="http://schemas.microsoft.com/office/drawing/2014/main" id="{9CB2BDD7-D90C-4262-8248-44C3BC089C41}"/>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7241457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4B543-5E76-40EF-9E92-F710BEB1C914}"/>
              </a:ext>
            </a:extLst>
          </p:cNvPr>
          <p:cNvSpPr>
            <a:spLocks noGrp="1"/>
          </p:cNvSpPr>
          <p:nvPr>
            <p:ph type="title"/>
          </p:nvPr>
        </p:nvSpPr>
        <p:spPr/>
        <p:txBody>
          <a:bodyPr/>
          <a:lstStyle/>
          <a:p>
            <a:r>
              <a:rPr lang="en-US"/>
              <a:t>Facebook Published Posts Table | OGX - 25 of 25</a:t>
            </a:r>
          </a:p>
        </p:txBody>
      </p:sp>
      <p:graphicFrame>
        <p:nvGraphicFramePr>
          <p:cNvPr id="5" name="Table Placeholder 4">
            <a:extLst>
              <a:ext uri="{FF2B5EF4-FFF2-40B4-BE49-F238E27FC236}">
                <a16:creationId xmlns:a16="http://schemas.microsoft.com/office/drawing/2014/main" id="{E2C4245B-4AA0-491E-B8B1-1C2D7923B21C}"/>
              </a:ext>
            </a:extLst>
          </p:cNvPr>
          <p:cNvGraphicFramePr>
            <a:graphicFrameLocks noGrp="1"/>
          </p:cNvGraphicFramePr>
          <p:nvPr>
            <p:ph type="tbl" sz="quarter" idx="13"/>
            <p:extLst>
              <p:ext uri="{D42A27DB-BD31-4B8C-83A1-F6EECF244321}">
                <p14:modId xmlns:p14="http://schemas.microsoft.com/office/powerpoint/2010/main" val="1065371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302668960"/>
                    </a:ext>
                  </a:extLst>
                </a:gridCol>
                <a:gridCol w="1563624">
                  <a:extLst>
                    <a:ext uri="{9D8B030D-6E8A-4147-A177-3AD203B41FA5}">
                      <a16:colId xmlns:a16="http://schemas.microsoft.com/office/drawing/2014/main" val="1732732292"/>
                    </a:ext>
                  </a:extLst>
                </a:gridCol>
                <a:gridCol w="411480">
                  <a:extLst>
                    <a:ext uri="{9D8B030D-6E8A-4147-A177-3AD203B41FA5}">
                      <a16:colId xmlns:a16="http://schemas.microsoft.com/office/drawing/2014/main" val="3117839570"/>
                    </a:ext>
                  </a:extLst>
                </a:gridCol>
                <a:gridCol w="411480">
                  <a:extLst>
                    <a:ext uri="{9D8B030D-6E8A-4147-A177-3AD203B41FA5}">
                      <a16:colId xmlns:a16="http://schemas.microsoft.com/office/drawing/2014/main" val="1703953700"/>
                    </a:ext>
                  </a:extLst>
                </a:gridCol>
                <a:gridCol w="411480">
                  <a:extLst>
                    <a:ext uri="{9D8B030D-6E8A-4147-A177-3AD203B41FA5}">
                      <a16:colId xmlns:a16="http://schemas.microsoft.com/office/drawing/2014/main" val="600089313"/>
                    </a:ext>
                  </a:extLst>
                </a:gridCol>
                <a:gridCol w="411480">
                  <a:extLst>
                    <a:ext uri="{9D8B030D-6E8A-4147-A177-3AD203B41FA5}">
                      <a16:colId xmlns:a16="http://schemas.microsoft.com/office/drawing/2014/main" val="1111186456"/>
                    </a:ext>
                  </a:extLst>
                </a:gridCol>
                <a:gridCol w="411480">
                  <a:extLst>
                    <a:ext uri="{9D8B030D-6E8A-4147-A177-3AD203B41FA5}">
                      <a16:colId xmlns:a16="http://schemas.microsoft.com/office/drawing/2014/main" val="1441880738"/>
                    </a:ext>
                  </a:extLst>
                </a:gridCol>
                <a:gridCol w="411480">
                  <a:extLst>
                    <a:ext uri="{9D8B030D-6E8A-4147-A177-3AD203B41FA5}">
                      <a16:colId xmlns:a16="http://schemas.microsoft.com/office/drawing/2014/main" val="982930460"/>
                    </a:ext>
                  </a:extLst>
                </a:gridCol>
                <a:gridCol w="411480">
                  <a:extLst>
                    <a:ext uri="{9D8B030D-6E8A-4147-A177-3AD203B41FA5}">
                      <a16:colId xmlns:a16="http://schemas.microsoft.com/office/drawing/2014/main" val="3476386043"/>
                    </a:ext>
                  </a:extLst>
                </a:gridCol>
                <a:gridCol w="411480">
                  <a:extLst>
                    <a:ext uri="{9D8B030D-6E8A-4147-A177-3AD203B41FA5}">
                      <a16:colId xmlns:a16="http://schemas.microsoft.com/office/drawing/2014/main" val="2165384499"/>
                    </a:ext>
                  </a:extLst>
                </a:gridCol>
                <a:gridCol w="411480">
                  <a:extLst>
                    <a:ext uri="{9D8B030D-6E8A-4147-A177-3AD203B41FA5}">
                      <a16:colId xmlns:a16="http://schemas.microsoft.com/office/drawing/2014/main" val="4148668410"/>
                    </a:ext>
                  </a:extLst>
                </a:gridCol>
                <a:gridCol w="411480">
                  <a:extLst>
                    <a:ext uri="{9D8B030D-6E8A-4147-A177-3AD203B41FA5}">
                      <a16:colId xmlns:a16="http://schemas.microsoft.com/office/drawing/2014/main" val="1684590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7166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OGX Beauty OGX Spain - 2020-11-13 11:00:46</a:t>
                      </a:r>
                      <a:r>
                        <a:rPr kumimoji="0" lang="es-ES" sz="1000" b="0" i="0" u="none" strike="noStrike" kern="1200" cap="none" spc="0" normalizeH="0" baseline="0" noProof="0">
                          <a:ln>
                            <a:noFill/>
                          </a:ln>
                          <a:solidFill>
                            <a:prstClr val="black"/>
                          </a:solidFill>
                          <a:effectLst/>
                          <a:uLnTx/>
                          <a:uFillTx/>
                          <a:latin typeface="+mn-lt"/>
                          <a:ea typeface="+mn-ea"/>
                          <a:cs typeface="+mn-cs"/>
                        </a:rPr>
                        <a:t>
 ¿Necesitas ayuda para empezar la semana? Siente el poder del coco como nunca. Nuestro #OGX Nourishing + Leche de Coco Anti-Breakage #serum ayuda a proteger, fortalecer e hidratar el cabello seco 🥥💟 Simplemente vierte unas gotas en las palmas de las manos, frótalas ligeramente y aplícalo al cabello limpio y secado con toalla👉 Descubre más aquí: https://es.ogxbeauty.com/shop/coconut-milk/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https://scontent-iad3-1.xx.fbcdn.net/v/t1.0-9/p720x720/123738187_702052010419734_8966351799129444417_o.png?_nc_cat=110&amp;ccb=2&amp;_nc_sid=8024bb&amp;_nc_ohc=rLesYFvVEoYAX_JG-BU&amp;_nc_ht=scontent-iad3-1.xx&amp;_nc_tp=30&amp;oh=301aebef4aea17abc0662034ee644e60&amp;oe=5FF75DB2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12/11/2020 06:15:45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03919696"/>
                  </a:ext>
                </a:extLst>
              </a:tr>
            </a:tbl>
          </a:graphicData>
        </a:graphic>
      </p:graphicFrame>
      <p:sp>
        <p:nvSpPr>
          <p:cNvPr id="4" name="Text Placeholder 3">
            <a:extLst>
              <a:ext uri="{FF2B5EF4-FFF2-40B4-BE49-F238E27FC236}">
                <a16:creationId xmlns:a16="http://schemas.microsoft.com/office/drawing/2014/main" id="{E4FC5DF6-58F8-4888-94CC-740C7678A910}"/>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2019256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4667</Words>
  <Application>Microsoft Office PowerPoint</Application>
  <PresentationFormat>On-screen Show (4:3)</PresentationFormat>
  <Paragraphs>1245</Paragraphs>
  <Slides>52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52</vt:i4>
      </vt:variant>
    </vt:vector>
  </HeadingPairs>
  <TitlesOfParts>
    <vt:vector size="55" baseType="lpstr">
      <vt:lpstr>Arial</vt:lpstr>
      <vt:lpstr>Calibri</vt:lpstr>
      <vt:lpstr>quintly_template</vt:lpstr>
      <vt:lpstr>datstudio</vt:lpstr>
      <vt:lpstr>Instagram Stories Table  | OGX - 1 of 4</vt:lpstr>
      <vt:lpstr>Instagram Stories Table  | OGX - 2 of 4</vt:lpstr>
      <vt:lpstr>Instagram Stories Table  | OGX - 3 of 4</vt:lpstr>
      <vt:lpstr>Instagram Stories Table  | OGX - 4 of 4</vt:lpstr>
      <vt:lpstr>Instagram Posts Table | OGX - 1 of 21</vt:lpstr>
      <vt:lpstr>Instagram Posts Table | OGX - 2 of 21</vt:lpstr>
      <vt:lpstr>Instagram Posts Table | OGX - 3 of 21</vt:lpstr>
      <vt:lpstr>Instagram Posts Table | OGX - 4 of 21</vt:lpstr>
      <vt:lpstr>Instagram Posts Table | OGX - 5 of 21</vt:lpstr>
      <vt:lpstr>Instagram Posts Table | OGX - 6 of 21</vt:lpstr>
      <vt:lpstr>Instagram Posts Table | OGX - 7 of 21</vt:lpstr>
      <vt:lpstr>Instagram Posts Table | OGX - 8 of 21</vt:lpstr>
      <vt:lpstr>Instagram Posts Table | OGX - 9 of 21</vt:lpstr>
      <vt:lpstr>Instagram Posts Table | OGX - 10 of 21</vt:lpstr>
      <vt:lpstr>Instagram Posts Table | OGX - 11 of 21</vt:lpstr>
      <vt:lpstr>Instagram Posts Table | OGX - 12 of 21</vt:lpstr>
      <vt:lpstr>Instagram Posts Table | OGX - 13 of 21</vt:lpstr>
      <vt:lpstr>Instagram Posts Table | OGX - 14 of 21</vt:lpstr>
      <vt:lpstr>Instagram Posts Table | OGX - 15 of 21</vt:lpstr>
      <vt:lpstr>Instagram Posts Table | OGX - 16 of 21</vt:lpstr>
      <vt:lpstr>Instagram Posts Table | OGX - 17 of 21</vt:lpstr>
      <vt:lpstr>Instagram Posts Table | OGX - 18 of 21</vt:lpstr>
      <vt:lpstr>Instagram Posts Table | OGX - 19 of 21</vt:lpstr>
      <vt:lpstr>Instagram Posts Table | OGX - 20 of 21</vt:lpstr>
      <vt:lpstr>Instagram Posts Table | OGX - 21 of 21</vt:lpstr>
      <vt:lpstr>Instagram Followers Total | OGX</vt:lpstr>
      <vt:lpstr>Facebook Published Posts Table | OGX - 1 of 25</vt:lpstr>
      <vt:lpstr>Facebook Published Posts Table | OGX - 2 of 25</vt:lpstr>
      <vt:lpstr>Facebook Published Posts Table | OGX - 3 of 25</vt:lpstr>
      <vt:lpstr>Facebook Published Posts Table | OGX - 4 of 25</vt:lpstr>
      <vt:lpstr>Facebook Published Posts Table | OGX - 5 of 25</vt:lpstr>
      <vt:lpstr>Facebook Published Posts Table | OGX - 6 of 25</vt:lpstr>
      <vt:lpstr>Facebook Published Posts Table | OGX - 7 of 25</vt:lpstr>
      <vt:lpstr>Facebook Published Posts Table | OGX - 8 of 25</vt:lpstr>
      <vt:lpstr>Facebook Published Posts Table | OGX - 9 of 25</vt:lpstr>
      <vt:lpstr>Facebook Published Posts Table | OGX - 10 of 25</vt:lpstr>
      <vt:lpstr>Facebook Published Posts Table | OGX - 11 of 25</vt:lpstr>
      <vt:lpstr>Facebook Published Posts Table | OGX - 12 of 25</vt:lpstr>
      <vt:lpstr>Facebook Published Posts Table | OGX - 13 of 25</vt:lpstr>
      <vt:lpstr>Facebook Published Posts Table | OGX - 14 of 25</vt:lpstr>
      <vt:lpstr>Facebook Published Posts Table | OGX - 15 of 25</vt:lpstr>
      <vt:lpstr>Facebook Published Posts Table | OGX - 16 of 25</vt:lpstr>
      <vt:lpstr>Facebook Published Posts Table | OGX - 17 of 25</vt:lpstr>
      <vt:lpstr>Facebook Published Posts Table | OGX - 18 of 25</vt:lpstr>
      <vt:lpstr>Facebook Published Posts Table | OGX - 19 of 25</vt:lpstr>
      <vt:lpstr>Facebook Published Posts Table | OGX - 20 of 25</vt:lpstr>
      <vt:lpstr>Facebook Published Posts Table | OGX - 21 of 25</vt:lpstr>
      <vt:lpstr>Facebook Published Posts Table | OGX - 22 of 25</vt:lpstr>
      <vt:lpstr>Facebook Published Posts Table | OGX - 23 of 25</vt:lpstr>
      <vt:lpstr>Facebook Published Posts Table | OGX - 24 of 25</vt:lpstr>
      <vt:lpstr>Facebook Published Posts Table | OGX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datstudio</dc:title>
  <dc:creator>Frederik Peiniger</dc:creator>
  <cp:lastModifiedBy>Frederik Peiniger</cp:lastModifiedBy>
  <cp:revision>1</cp:revision>
  <dcterms:created xsi:type="dcterms:W3CDTF">2020-12-11T14:11:30Z</dcterms:created>
  <dcterms:modified xsi:type="dcterms:W3CDTF">2020-12-11T14:12:58Z</dcterms:modified>
</cp:coreProperties>
</file>