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513447" y="614003"/>
            <a:ext cx="2224873" cy="1328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a:xfrm>
            <a:off x="7323542" y="6356352"/>
            <a:ext cx="1363257" cy="365125"/>
          </a:xfrm>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13475"/>
            <a:ext cx="10795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
        <p:nvSpPr>
          <p:cNvPr id="10" name="Source: quintly"/>
          <p:cNvSpPr>
            <a:spLocks noGrp="1"/>
          </p:cNvSpPr>
          <p:nvPr>
            <p:ph type="ftr" sz="quarter" idx="11"/>
          </p:nvPr>
        </p:nvSpPr>
        <p:spPr>
          <a:xfrm>
            <a:off x="7323542" y="6356352"/>
            <a:ext cx="1363257" cy="365125"/>
          </a:xfrm>
        </p:spPr>
        <p:txBody>
          <a:bodyPr/>
          <a:lstStyle/>
          <a:p>
            <a:r>
              <a:rPr lang="de-DE" dirty="0"/>
              <a:t>Source: </a:t>
            </a:r>
            <a:r>
              <a:rPr lang="de-DE" dirty="0" err="1"/>
              <a:t>quintly</a:t>
            </a:r>
            <a:endParaRPr lang="en-US" dirty="0"/>
          </a:p>
        </p:txBody>
      </p:sp>
      <p:pic>
        <p:nvPicPr>
          <p:cNvPr id="11"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13475"/>
            <a:ext cx="10795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grpSp>
        <p:nvGrpSpPr>
          <p:cNvPr id="6" name="Group 4"/>
          <p:cNvGrpSpPr>
            <a:grpSpLocks/>
          </p:cNvGrpSpPr>
          <p:nvPr userDrawn="1"/>
        </p:nvGrpSpPr>
        <p:grpSpPr bwMode="auto">
          <a:xfrm>
            <a:off x="1105084" y="6804025"/>
            <a:ext cx="6804025" cy="53975"/>
            <a:chOff x="-1" y="-1"/>
            <a:chExt cx="6858001" cy="91441"/>
          </a:xfrm>
        </p:grpSpPr>
        <p:sp>
          <p:nvSpPr>
            <p:cNvPr id="8" name="AutoShape 5"/>
            <p:cNvSpPr>
              <a:spLocks/>
            </p:cNvSpPr>
            <p:nvPr/>
          </p:nvSpPr>
          <p:spPr bwMode="auto">
            <a:xfrm>
              <a:off x="-1" y="-1"/>
              <a:ext cx="1371280" cy="91441"/>
            </a:xfrm>
            <a:custGeom>
              <a:avLst/>
              <a:gdLst>
                <a:gd name="T0" fmla="*/ 43538203 w 21600"/>
                <a:gd name="T1" fmla="*/ 193554 h 21600"/>
                <a:gd name="T2" fmla="*/ 43538203 w 21600"/>
                <a:gd name="T3" fmla="*/ 193554 h 21600"/>
                <a:gd name="T4" fmla="*/ 43538203 w 21600"/>
                <a:gd name="T5" fmla="*/ 193554 h 21600"/>
                <a:gd name="T6" fmla="*/ 43538203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23C7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9" name="AutoShape 6"/>
            <p:cNvSpPr>
              <a:spLocks/>
            </p:cNvSpPr>
            <p:nvPr/>
          </p:nvSpPr>
          <p:spPr bwMode="auto">
            <a:xfrm>
              <a:off x="1371279" y="-1"/>
              <a:ext cx="1371281" cy="91441"/>
            </a:xfrm>
            <a:custGeom>
              <a:avLst/>
              <a:gdLst>
                <a:gd name="T0" fmla="*/ 43538172 w 21600"/>
                <a:gd name="T1" fmla="*/ 193554 h 21600"/>
                <a:gd name="T2" fmla="*/ 43538172 w 21600"/>
                <a:gd name="T3" fmla="*/ 193554 h 21600"/>
                <a:gd name="T4" fmla="*/ 43538172 w 21600"/>
                <a:gd name="T5" fmla="*/ 193554 h 21600"/>
                <a:gd name="T6" fmla="*/ 43538172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D84D5A"/>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0" name="AutoShape 7"/>
            <p:cNvSpPr>
              <a:spLocks/>
            </p:cNvSpPr>
            <p:nvPr/>
          </p:nvSpPr>
          <p:spPr bwMode="auto">
            <a:xfrm>
              <a:off x="2742559" y="-1"/>
              <a:ext cx="1372880" cy="91441"/>
            </a:xfrm>
            <a:custGeom>
              <a:avLst/>
              <a:gdLst>
                <a:gd name="T0" fmla="*/ 43588940 w 21600"/>
                <a:gd name="T1" fmla="*/ 193554 h 21600"/>
                <a:gd name="T2" fmla="*/ 43588940 w 21600"/>
                <a:gd name="T3" fmla="*/ 193554 h 21600"/>
                <a:gd name="T4" fmla="*/ 43588940 w 21600"/>
                <a:gd name="T5" fmla="*/ 193554 h 21600"/>
                <a:gd name="T6" fmla="*/ 43588940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A1B7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1" name="AutoShape 8"/>
            <p:cNvSpPr>
              <a:spLocks/>
            </p:cNvSpPr>
            <p:nvPr/>
          </p:nvSpPr>
          <p:spPr bwMode="auto">
            <a:xfrm>
              <a:off x="4115440" y="-1"/>
              <a:ext cx="1371280" cy="91441"/>
            </a:xfrm>
            <a:custGeom>
              <a:avLst/>
              <a:gdLst>
                <a:gd name="T0" fmla="*/ 43538140 w 21600"/>
                <a:gd name="T1" fmla="*/ 193554 h 21600"/>
                <a:gd name="T2" fmla="*/ 43538140 w 21600"/>
                <a:gd name="T3" fmla="*/ 193554 h 21600"/>
                <a:gd name="T4" fmla="*/ 43538140 w 21600"/>
                <a:gd name="T5" fmla="*/ 193554 h 21600"/>
                <a:gd name="T6" fmla="*/ 43538140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CC94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2" name="AutoShape 9"/>
            <p:cNvSpPr>
              <a:spLocks/>
            </p:cNvSpPr>
            <p:nvPr/>
          </p:nvSpPr>
          <p:spPr bwMode="auto">
            <a:xfrm>
              <a:off x="5486719" y="-1"/>
              <a:ext cx="1371281" cy="91441"/>
            </a:xfrm>
            <a:custGeom>
              <a:avLst/>
              <a:gdLst>
                <a:gd name="T0" fmla="*/ 43538172 w 21600"/>
                <a:gd name="T1" fmla="*/ 193554 h 21600"/>
                <a:gd name="T2" fmla="*/ 43538172 w 21600"/>
                <a:gd name="T3" fmla="*/ 193554 h 21600"/>
                <a:gd name="T4" fmla="*/ 43538172 w 21600"/>
                <a:gd name="T5" fmla="*/ 193554 h 21600"/>
                <a:gd name="T6" fmla="*/ 43538172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BFBFB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gr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E521E-3DDE-4696-A149-DBEC396A8849}"/>
              </a:ext>
            </a:extLst>
          </p:cNvPr>
          <p:cNvSpPr>
            <a:spLocks noGrp="1"/>
          </p:cNvSpPr>
          <p:nvPr>
            <p:ph type="title"/>
          </p:nvPr>
        </p:nvSpPr>
        <p:spPr/>
        <p:txBody>
          <a:bodyPr/>
          <a:lstStyle/>
          <a:p>
            <a:r>
              <a:rPr lang="en-US"/>
              <a:t>Facebook Own Posts Table | REWE To Go - 1 of 25</a:t>
            </a:r>
          </a:p>
        </p:txBody>
      </p:sp>
      <p:graphicFrame>
        <p:nvGraphicFramePr>
          <p:cNvPr id="5" name="Table Placeholder 4">
            <a:extLst>
              <a:ext uri="{FF2B5EF4-FFF2-40B4-BE49-F238E27FC236}">
                <a16:creationId xmlns:a16="http://schemas.microsoft.com/office/drawing/2014/main" id="{9B0B95F3-865B-4BDF-9A61-55BD504A51BB}"/>
              </a:ext>
            </a:extLst>
          </p:cNvPr>
          <p:cNvGraphicFramePr>
            <a:graphicFrameLocks noGrp="1"/>
          </p:cNvGraphicFramePr>
          <p:nvPr>
            <p:ph type="tbl" sz="quarter" idx="13"/>
            <p:extLst>
              <p:ext uri="{D42A27DB-BD31-4B8C-83A1-F6EECF244321}">
                <p14:modId xmlns:p14="http://schemas.microsoft.com/office/powerpoint/2010/main" val="395907006"/>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1686282"/>
                    </a:ext>
                  </a:extLst>
                </a:gridCol>
                <a:gridCol w="905256">
                  <a:extLst>
                    <a:ext uri="{9D8B030D-6E8A-4147-A177-3AD203B41FA5}">
                      <a16:colId xmlns:a16="http://schemas.microsoft.com/office/drawing/2014/main" val="1039101042"/>
                    </a:ext>
                  </a:extLst>
                </a:gridCol>
                <a:gridCol w="329184">
                  <a:extLst>
                    <a:ext uri="{9D8B030D-6E8A-4147-A177-3AD203B41FA5}">
                      <a16:colId xmlns:a16="http://schemas.microsoft.com/office/drawing/2014/main" val="1239153395"/>
                    </a:ext>
                  </a:extLst>
                </a:gridCol>
                <a:gridCol w="329184">
                  <a:extLst>
                    <a:ext uri="{9D8B030D-6E8A-4147-A177-3AD203B41FA5}">
                      <a16:colId xmlns:a16="http://schemas.microsoft.com/office/drawing/2014/main" val="2337019619"/>
                    </a:ext>
                  </a:extLst>
                </a:gridCol>
                <a:gridCol w="329184">
                  <a:extLst>
                    <a:ext uri="{9D8B030D-6E8A-4147-A177-3AD203B41FA5}">
                      <a16:colId xmlns:a16="http://schemas.microsoft.com/office/drawing/2014/main" val="3755718475"/>
                    </a:ext>
                  </a:extLst>
                </a:gridCol>
                <a:gridCol w="329184">
                  <a:extLst>
                    <a:ext uri="{9D8B030D-6E8A-4147-A177-3AD203B41FA5}">
                      <a16:colId xmlns:a16="http://schemas.microsoft.com/office/drawing/2014/main" val="3323409081"/>
                    </a:ext>
                  </a:extLst>
                </a:gridCol>
                <a:gridCol w="329184">
                  <a:extLst>
                    <a:ext uri="{9D8B030D-6E8A-4147-A177-3AD203B41FA5}">
                      <a16:colId xmlns:a16="http://schemas.microsoft.com/office/drawing/2014/main" val="3843026318"/>
                    </a:ext>
                  </a:extLst>
                </a:gridCol>
                <a:gridCol w="329184">
                  <a:extLst>
                    <a:ext uri="{9D8B030D-6E8A-4147-A177-3AD203B41FA5}">
                      <a16:colId xmlns:a16="http://schemas.microsoft.com/office/drawing/2014/main" val="1512313923"/>
                    </a:ext>
                  </a:extLst>
                </a:gridCol>
                <a:gridCol w="329184">
                  <a:extLst>
                    <a:ext uri="{9D8B030D-6E8A-4147-A177-3AD203B41FA5}">
                      <a16:colId xmlns:a16="http://schemas.microsoft.com/office/drawing/2014/main" val="2966876851"/>
                    </a:ext>
                  </a:extLst>
                </a:gridCol>
                <a:gridCol w="329184">
                  <a:extLst>
                    <a:ext uri="{9D8B030D-6E8A-4147-A177-3AD203B41FA5}">
                      <a16:colId xmlns:a16="http://schemas.microsoft.com/office/drawing/2014/main" val="3331303328"/>
                    </a:ext>
                  </a:extLst>
                </a:gridCol>
                <a:gridCol w="329184">
                  <a:extLst>
                    <a:ext uri="{9D8B030D-6E8A-4147-A177-3AD203B41FA5}">
                      <a16:colId xmlns:a16="http://schemas.microsoft.com/office/drawing/2014/main" val="1260809804"/>
                    </a:ext>
                  </a:extLst>
                </a:gridCol>
                <a:gridCol w="329184">
                  <a:extLst>
                    <a:ext uri="{9D8B030D-6E8A-4147-A177-3AD203B41FA5}">
                      <a16:colId xmlns:a16="http://schemas.microsoft.com/office/drawing/2014/main" val="3016389026"/>
                    </a:ext>
                  </a:extLst>
                </a:gridCol>
                <a:gridCol w="329184">
                  <a:extLst>
                    <a:ext uri="{9D8B030D-6E8A-4147-A177-3AD203B41FA5}">
                      <a16:colId xmlns:a16="http://schemas.microsoft.com/office/drawing/2014/main" val="2410208592"/>
                    </a:ext>
                  </a:extLst>
                </a:gridCol>
                <a:gridCol w="329184">
                  <a:extLst>
                    <a:ext uri="{9D8B030D-6E8A-4147-A177-3AD203B41FA5}">
                      <a16:colId xmlns:a16="http://schemas.microsoft.com/office/drawing/2014/main" val="2656466851"/>
                    </a:ext>
                  </a:extLst>
                </a:gridCol>
                <a:gridCol w="329184">
                  <a:extLst>
                    <a:ext uri="{9D8B030D-6E8A-4147-A177-3AD203B41FA5}">
                      <a16:colId xmlns:a16="http://schemas.microsoft.com/office/drawing/2014/main" val="3567493726"/>
                    </a:ext>
                  </a:extLst>
                </a:gridCol>
                <a:gridCol w="329184">
                  <a:extLst>
                    <a:ext uri="{9D8B030D-6E8A-4147-A177-3AD203B41FA5}">
                      <a16:colId xmlns:a16="http://schemas.microsoft.com/office/drawing/2014/main" val="3945126308"/>
                    </a:ext>
                  </a:extLst>
                </a:gridCol>
                <a:gridCol w="329184">
                  <a:extLst>
                    <a:ext uri="{9D8B030D-6E8A-4147-A177-3AD203B41FA5}">
                      <a16:colId xmlns:a16="http://schemas.microsoft.com/office/drawing/2014/main" val="2342887245"/>
                    </a:ext>
                  </a:extLst>
                </a:gridCol>
                <a:gridCol w="329184">
                  <a:extLst>
                    <a:ext uri="{9D8B030D-6E8A-4147-A177-3AD203B41FA5}">
                      <a16:colId xmlns:a16="http://schemas.microsoft.com/office/drawing/2014/main" val="2123327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424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LE CROBAG - 2019-02-28 13:58:00 </a:t>
                      </a:r>
                      <a:r>
                        <a:rPr kumimoji="0" lang="de-DE" sz="1000" b="0" i="0" u="none" strike="noStrike" kern="1200" cap="none" spc="0" normalizeH="0" baseline="0" noProof="0">
                          <a:ln>
                            <a:noFill/>
                          </a:ln>
                          <a:solidFill>
                            <a:prstClr val="black"/>
                          </a:solidFill>
                          <a:effectLst/>
                          <a:uLnTx/>
                          <a:uFillTx/>
                          <a:latin typeface="+mn-lt"/>
                          <a:ea typeface="+mn-ea"/>
                          <a:cs typeface="+mn-cs"/>
                        </a:rPr>
                        <a:t> 
 Kennt ihr eine Meckerziege?
Wir kennen nur Leckerziegen! 😉
Na, was könnte es ab morgen wohl für ein Aktionsprodukt 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https://scontent.xx.fbcdn.net/v/t15.5256-10/s720x720/52291557_355455325058168_1530823689728163840_n.jpg?_nc_cat=103&amp;_nc_ht=scontent.xx&amp;oh=659ae974acc58eb5a08f363aee9d7c69&amp;oe=5CE4A157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309986"/>
                  </a:ext>
                </a:extLst>
              </a:tr>
            </a:tbl>
          </a:graphicData>
        </a:graphic>
      </p:graphicFrame>
      <p:sp>
        <p:nvSpPr>
          <p:cNvPr id="4" name="Text Placeholder 3">
            <a:extLst>
              <a:ext uri="{FF2B5EF4-FFF2-40B4-BE49-F238E27FC236}">
                <a16:creationId xmlns:a16="http://schemas.microsoft.com/office/drawing/2014/main" id="{53AC32A4-CD79-4DF4-9C07-D5F00C9F19B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44162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96AA5-9D6E-4E20-9BF4-855BAF26B6E3}"/>
              </a:ext>
            </a:extLst>
          </p:cNvPr>
          <p:cNvSpPr>
            <a:spLocks noGrp="1"/>
          </p:cNvSpPr>
          <p:nvPr>
            <p:ph type="title"/>
          </p:nvPr>
        </p:nvSpPr>
        <p:spPr/>
        <p:txBody>
          <a:bodyPr/>
          <a:lstStyle/>
          <a:p>
            <a:r>
              <a:rPr lang="en-US"/>
              <a:t>Facebook Own Posts Table | REWE To Go - 2 of 25</a:t>
            </a:r>
          </a:p>
        </p:txBody>
      </p:sp>
      <p:graphicFrame>
        <p:nvGraphicFramePr>
          <p:cNvPr id="5" name="Table Placeholder 4">
            <a:extLst>
              <a:ext uri="{FF2B5EF4-FFF2-40B4-BE49-F238E27FC236}">
                <a16:creationId xmlns:a16="http://schemas.microsoft.com/office/drawing/2014/main" id="{A4221E45-5090-4D8F-A10A-EBA125F3BE75}"/>
              </a:ext>
            </a:extLst>
          </p:cNvPr>
          <p:cNvGraphicFramePr>
            <a:graphicFrameLocks noGrp="1"/>
          </p:cNvGraphicFramePr>
          <p:nvPr>
            <p:ph type="tbl" sz="quarter" idx="13"/>
            <p:extLst>
              <p:ext uri="{D42A27DB-BD31-4B8C-83A1-F6EECF244321}">
                <p14:modId xmlns:p14="http://schemas.microsoft.com/office/powerpoint/2010/main" val="1006707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8016336"/>
                    </a:ext>
                  </a:extLst>
                </a:gridCol>
                <a:gridCol w="905256">
                  <a:extLst>
                    <a:ext uri="{9D8B030D-6E8A-4147-A177-3AD203B41FA5}">
                      <a16:colId xmlns:a16="http://schemas.microsoft.com/office/drawing/2014/main" val="3449095417"/>
                    </a:ext>
                  </a:extLst>
                </a:gridCol>
                <a:gridCol w="329184">
                  <a:extLst>
                    <a:ext uri="{9D8B030D-6E8A-4147-A177-3AD203B41FA5}">
                      <a16:colId xmlns:a16="http://schemas.microsoft.com/office/drawing/2014/main" val="1837063833"/>
                    </a:ext>
                  </a:extLst>
                </a:gridCol>
                <a:gridCol w="329184">
                  <a:extLst>
                    <a:ext uri="{9D8B030D-6E8A-4147-A177-3AD203B41FA5}">
                      <a16:colId xmlns:a16="http://schemas.microsoft.com/office/drawing/2014/main" val="2798831497"/>
                    </a:ext>
                  </a:extLst>
                </a:gridCol>
                <a:gridCol w="329184">
                  <a:extLst>
                    <a:ext uri="{9D8B030D-6E8A-4147-A177-3AD203B41FA5}">
                      <a16:colId xmlns:a16="http://schemas.microsoft.com/office/drawing/2014/main" val="883326207"/>
                    </a:ext>
                  </a:extLst>
                </a:gridCol>
                <a:gridCol w="329184">
                  <a:extLst>
                    <a:ext uri="{9D8B030D-6E8A-4147-A177-3AD203B41FA5}">
                      <a16:colId xmlns:a16="http://schemas.microsoft.com/office/drawing/2014/main" val="2512332441"/>
                    </a:ext>
                  </a:extLst>
                </a:gridCol>
                <a:gridCol w="329184">
                  <a:extLst>
                    <a:ext uri="{9D8B030D-6E8A-4147-A177-3AD203B41FA5}">
                      <a16:colId xmlns:a16="http://schemas.microsoft.com/office/drawing/2014/main" val="1309477639"/>
                    </a:ext>
                  </a:extLst>
                </a:gridCol>
                <a:gridCol w="329184">
                  <a:extLst>
                    <a:ext uri="{9D8B030D-6E8A-4147-A177-3AD203B41FA5}">
                      <a16:colId xmlns:a16="http://schemas.microsoft.com/office/drawing/2014/main" val="150715518"/>
                    </a:ext>
                  </a:extLst>
                </a:gridCol>
                <a:gridCol w="329184">
                  <a:extLst>
                    <a:ext uri="{9D8B030D-6E8A-4147-A177-3AD203B41FA5}">
                      <a16:colId xmlns:a16="http://schemas.microsoft.com/office/drawing/2014/main" val="1719621064"/>
                    </a:ext>
                  </a:extLst>
                </a:gridCol>
                <a:gridCol w="329184">
                  <a:extLst>
                    <a:ext uri="{9D8B030D-6E8A-4147-A177-3AD203B41FA5}">
                      <a16:colId xmlns:a16="http://schemas.microsoft.com/office/drawing/2014/main" val="4284319487"/>
                    </a:ext>
                  </a:extLst>
                </a:gridCol>
                <a:gridCol w="329184">
                  <a:extLst>
                    <a:ext uri="{9D8B030D-6E8A-4147-A177-3AD203B41FA5}">
                      <a16:colId xmlns:a16="http://schemas.microsoft.com/office/drawing/2014/main" val="1828765001"/>
                    </a:ext>
                  </a:extLst>
                </a:gridCol>
                <a:gridCol w="329184">
                  <a:extLst>
                    <a:ext uri="{9D8B030D-6E8A-4147-A177-3AD203B41FA5}">
                      <a16:colId xmlns:a16="http://schemas.microsoft.com/office/drawing/2014/main" val="2763134955"/>
                    </a:ext>
                  </a:extLst>
                </a:gridCol>
                <a:gridCol w="329184">
                  <a:extLst>
                    <a:ext uri="{9D8B030D-6E8A-4147-A177-3AD203B41FA5}">
                      <a16:colId xmlns:a16="http://schemas.microsoft.com/office/drawing/2014/main" val="952361504"/>
                    </a:ext>
                  </a:extLst>
                </a:gridCol>
                <a:gridCol w="329184">
                  <a:extLst>
                    <a:ext uri="{9D8B030D-6E8A-4147-A177-3AD203B41FA5}">
                      <a16:colId xmlns:a16="http://schemas.microsoft.com/office/drawing/2014/main" val="459788382"/>
                    </a:ext>
                  </a:extLst>
                </a:gridCol>
                <a:gridCol w="329184">
                  <a:extLst>
                    <a:ext uri="{9D8B030D-6E8A-4147-A177-3AD203B41FA5}">
                      <a16:colId xmlns:a16="http://schemas.microsoft.com/office/drawing/2014/main" val="4013569039"/>
                    </a:ext>
                  </a:extLst>
                </a:gridCol>
                <a:gridCol w="329184">
                  <a:extLst>
                    <a:ext uri="{9D8B030D-6E8A-4147-A177-3AD203B41FA5}">
                      <a16:colId xmlns:a16="http://schemas.microsoft.com/office/drawing/2014/main" val="2678544829"/>
                    </a:ext>
                  </a:extLst>
                </a:gridCol>
                <a:gridCol w="329184">
                  <a:extLst>
                    <a:ext uri="{9D8B030D-6E8A-4147-A177-3AD203B41FA5}">
                      <a16:colId xmlns:a16="http://schemas.microsoft.com/office/drawing/2014/main" val="4138197393"/>
                    </a:ext>
                  </a:extLst>
                </a:gridCol>
                <a:gridCol w="329184">
                  <a:extLst>
                    <a:ext uri="{9D8B030D-6E8A-4147-A177-3AD203B41FA5}">
                      <a16:colId xmlns:a16="http://schemas.microsoft.com/office/drawing/2014/main" val="1962840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162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Yorma's AG - 2019-02-28 13:32:51 </a:t>
                      </a:r>
                      <a:r>
                        <a:rPr kumimoji="0" lang="de-DE" sz="1000" b="0" i="0" u="none" strike="noStrike" kern="1200" cap="none" spc="0" normalizeH="0" baseline="0" noProof="0">
                          <a:ln>
                            <a:noFill/>
                          </a:ln>
                          <a:solidFill>
                            <a:prstClr val="black"/>
                          </a:solidFill>
                          <a:effectLst/>
                          <a:uLnTx/>
                          <a:uFillTx/>
                          <a:latin typeface="+mn-lt"/>
                          <a:ea typeface="+mn-ea"/>
                          <a:cs typeface="+mn-cs"/>
                        </a:rPr>
                        <a:t> 
 Neuer Zuwachs! 
Unsere Thermobecherfamilie bekommt Zuwachs. 😀
Aber dafür verlassen uns auch zwei Familienmitglieder. ☹️Wir sagen "Goodbye" und bedanken uns für die tolle Zusammenarbeit!😉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https://scontent.xx.fbcdn.net/v/t1.0-9/s720x720/51870256_2545718582122695_1063073095171964928_o.jpg?_nc_cat=104&amp;_nc_ht=scontent.xx&amp;oh=54e69756b333b733364ad83c4bcc207b&amp;oe=5CDC75A5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8440113"/>
                  </a:ext>
                </a:extLst>
              </a:tr>
            </a:tbl>
          </a:graphicData>
        </a:graphic>
      </p:graphicFrame>
      <p:sp>
        <p:nvSpPr>
          <p:cNvPr id="4" name="Text Placeholder 3">
            <a:extLst>
              <a:ext uri="{FF2B5EF4-FFF2-40B4-BE49-F238E27FC236}">
                <a16:creationId xmlns:a16="http://schemas.microsoft.com/office/drawing/2014/main" id="{CD9E0671-7A31-4D5E-A109-AA651903B1C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22030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AD0D1-A669-4456-9AE4-7469820AD5C8}"/>
              </a:ext>
            </a:extLst>
          </p:cNvPr>
          <p:cNvSpPr>
            <a:spLocks noGrp="1"/>
          </p:cNvSpPr>
          <p:nvPr>
            <p:ph type="title"/>
          </p:nvPr>
        </p:nvSpPr>
        <p:spPr/>
        <p:txBody>
          <a:bodyPr/>
          <a:lstStyle/>
          <a:p>
            <a:r>
              <a:rPr lang="en-US"/>
              <a:t>Facebook Own Posts Table | REWE To Go - 3 of 25</a:t>
            </a:r>
          </a:p>
        </p:txBody>
      </p:sp>
      <p:graphicFrame>
        <p:nvGraphicFramePr>
          <p:cNvPr id="5" name="Table Placeholder 4">
            <a:extLst>
              <a:ext uri="{FF2B5EF4-FFF2-40B4-BE49-F238E27FC236}">
                <a16:creationId xmlns:a16="http://schemas.microsoft.com/office/drawing/2014/main" id="{5723BA8F-E5C3-4726-8421-87F0C9A77710}"/>
              </a:ext>
            </a:extLst>
          </p:cNvPr>
          <p:cNvGraphicFramePr>
            <a:graphicFrameLocks noGrp="1"/>
          </p:cNvGraphicFramePr>
          <p:nvPr>
            <p:ph type="tbl" sz="quarter" idx="13"/>
            <p:extLst>
              <p:ext uri="{D42A27DB-BD31-4B8C-83A1-F6EECF244321}">
                <p14:modId xmlns:p14="http://schemas.microsoft.com/office/powerpoint/2010/main" val="102275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4929753"/>
                    </a:ext>
                  </a:extLst>
                </a:gridCol>
                <a:gridCol w="905256">
                  <a:extLst>
                    <a:ext uri="{9D8B030D-6E8A-4147-A177-3AD203B41FA5}">
                      <a16:colId xmlns:a16="http://schemas.microsoft.com/office/drawing/2014/main" val="3231169315"/>
                    </a:ext>
                  </a:extLst>
                </a:gridCol>
                <a:gridCol w="329184">
                  <a:extLst>
                    <a:ext uri="{9D8B030D-6E8A-4147-A177-3AD203B41FA5}">
                      <a16:colId xmlns:a16="http://schemas.microsoft.com/office/drawing/2014/main" val="55220085"/>
                    </a:ext>
                  </a:extLst>
                </a:gridCol>
                <a:gridCol w="329184">
                  <a:extLst>
                    <a:ext uri="{9D8B030D-6E8A-4147-A177-3AD203B41FA5}">
                      <a16:colId xmlns:a16="http://schemas.microsoft.com/office/drawing/2014/main" val="2864182539"/>
                    </a:ext>
                  </a:extLst>
                </a:gridCol>
                <a:gridCol w="329184">
                  <a:extLst>
                    <a:ext uri="{9D8B030D-6E8A-4147-A177-3AD203B41FA5}">
                      <a16:colId xmlns:a16="http://schemas.microsoft.com/office/drawing/2014/main" val="2616737199"/>
                    </a:ext>
                  </a:extLst>
                </a:gridCol>
                <a:gridCol w="329184">
                  <a:extLst>
                    <a:ext uri="{9D8B030D-6E8A-4147-A177-3AD203B41FA5}">
                      <a16:colId xmlns:a16="http://schemas.microsoft.com/office/drawing/2014/main" val="3150742390"/>
                    </a:ext>
                  </a:extLst>
                </a:gridCol>
                <a:gridCol w="329184">
                  <a:extLst>
                    <a:ext uri="{9D8B030D-6E8A-4147-A177-3AD203B41FA5}">
                      <a16:colId xmlns:a16="http://schemas.microsoft.com/office/drawing/2014/main" val="640239960"/>
                    </a:ext>
                  </a:extLst>
                </a:gridCol>
                <a:gridCol w="329184">
                  <a:extLst>
                    <a:ext uri="{9D8B030D-6E8A-4147-A177-3AD203B41FA5}">
                      <a16:colId xmlns:a16="http://schemas.microsoft.com/office/drawing/2014/main" val="2466252181"/>
                    </a:ext>
                  </a:extLst>
                </a:gridCol>
                <a:gridCol w="329184">
                  <a:extLst>
                    <a:ext uri="{9D8B030D-6E8A-4147-A177-3AD203B41FA5}">
                      <a16:colId xmlns:a16="http://schemas.microsoft.com/office/drawing/2014/main" val="3454156971"/>
                    </a:ext>
                  </a:extLst>
                </a:gridCol>
                <a:gridCol w="329184">
                  <a:extLst>
                    <a:ext uri="{9D8B030D-6E8A-4147-A177-3AD203B41FA5}">
                      <a16:colId xmlns:a16="http://schemas.microsoft.com/office/drawing/2014/main" val="3071572674"/>
                    </a:ext>
                  </a:extLst>
                </a:gridCol>
                <a:gridCol w="329184">
                  <a:extLst>
                    <a:ext uri="{9D8B030D-6E8A-4147-A177-3AD203B41FA5}">
                      <a16:colId xmlns:a16="http://schemas.microsoft.com/office/drawing/2014/main" val="3600363062"/>
                    </a:ext>
                  </a:extLst>
                </a:gridCol>
                <a:gridCol w="329184">
                  <a:extLst>
                    <a:ext uri="{9D8B030D-6E8A-4147-A177-3AD203B41FA5}">
                      <a16:colId xmlns:a16="http://schemas.microsoft.com/office/drawing/2014/main" val="602858712"/>
                    </a:ext>
                  </a:extLst>
                </a:gridCol>
                <a:gridCol w="329184">
                  <a:extLst>
                    <a:ext uri="{9D8B030D-6E8A-4147-A177-3AD203B41FA5}">
                      <a16:colId xmlns:a16="http://schemas.microsoft.com/office/drawing/2014/main" val="3335770247"/>
                    </a:ext>
                  </a:extLst>
                </a:gridCol>
                <a:gridCol w="329184">
                  <a:extLst>
                    <a:ext uri="{9D8B030D-6E8A-4147-A177-3AD203B41FA5}">
                      <a16:colId xmlns:a16="http://schemas.microsoft.com/office/drawing/2014/main" val="3897765614"/>
                    </a:ext>
                  </a:extLst>
                </a:gridCol>
                <a:gridCol w="329184">
                  <a:extLst>
                    <a:ext uri="{9D8B030D-6E8A-4147-A177-3AD203B41FA5}">
                      <a16:colId xmlns:a16="http://schemas.microsoft.com/office/drawing/2014/main" val="306551762"/>
                    </a:ext>
                  </a:extLst>
                </a:gridCol>
                <a:gridCol w="329184">
                  <a:extLst>
                    <a:ext uri="{9D8B030D-6E8A-4147-A177-3AD203B41FA5}">
                      <a16:colId xmlns:a16="http://schemas.microsoft.com/office/drawing/2014/main" val="1223532740"/>
                    </a:ext>
                  </a:extLst>
                </a:gridCol>
                <a:gridCol w="329184">
                  <a:extLst>
                    <a:ext uri="{9D8B030D-6E8A-4147-A177-3AD203B41FA5}">
                      <a16:colId xmlns:a16="http://schemas.microsoft.com/office/drawing/2014/main" val="1548349409"/>
                    </a:ext>
                  </a:extLst>
                </a:gridCol>
                <a:gridCol w="329184">
                  <a:extLst>
                    <a:ext uri="{9D8B030D-6E8A-4147-A177-3AD203B41FA5}">
                      <a16:colId xmlns:a16="http://schemas.microsoft.com/office/drawing/2014/main" val="413569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757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- 2019-02-28 12:13:00 </a:t>
                      </a:r>
                      <a:r>
                        <a:rPr kumimoji="0" lang="de-DE" sz="1000" b="0" i="0" u="none" strike="noStrike" kern="1200" cap="none" spc="0" normalizeH="0" baseline="0" noProof="0">
                          <a:ln>
                            <a:noFill/>
                          </a:ln>
                          <a:solidFill>
                            <a:prstClr val="black"/>
                          </a:solidFill>
                          <a:effectLst/>
                          <a:uLnTx/>
                          <a:uFillTx/>
                          <a:latin typeface="+mn-lt"/>
                          <a:ea typeface="+mn-ea"/>
                          <a:cs typeface="+mn-cs"/>
                        </a:rPr>
                        <a:t> 
 Versüßt euch selbst den Tag und nehmt nur das mit, was ihr wirklich braucht! Wie einfach das gehen kann, seht ihr im Video.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https://scontent.xx.fbcdn.net/v/t15.5256-10/s720x720/52681178_262988167950590_5689051295881625600_n.jpg?_nc_cat=109&amp;_nc_ht=scontent.xx&amp;oh=738452ea71f32bc8d38f735c21124f7a&amp;oe=5D18DC99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199191"/>
                  </a:ext>
                </a:extLst>
              </a:tr>
            </a:tbl>
          </a:graphicData>
        </a:graphic>
      </p:graphicFrame>
      <p:sp>
        <p:nvSpPr>
          <p:cNvPr id="4" name="Text Placeholder 3">
            <a:extLst>
              <a:ext uri="{FF2B5EF4-FFF2-40B4-BE49-F238E27FC236}">
                <a16:creationId xmlns:a16="http://schemas.microsoft.com/office/drawing/2014/main" id="{9BAEC425-27A0-4D8F-B150-AFEEB9D0344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81408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B2C3-A12C-4CC1-8761-70E58D9F6CF4}"/>
              </a:ext>
            </a:extLst>
          </p:cNvPr>
          <p:cNvSpPr>
            <a:spLocks noGrp="1"/>
          </p:cNvSpPr>
          <p:nvPr>
            <p:ph type="title"/>
          </p:nvPr>
        </p:nvSpPr>
        <p:spPr/>
        <p:txBody>
          <a:bodyPr/>
          <a:lstStyle/>
          <a:p>
            <a:r>
              <a:rPr lang="en-US"/>
              <a:t>Facebook Own Posts Table | REWE To Go - 4 of 25</a:t>
            </a:r>
          </a:p>
        </p:txBody>
      </p:sp>
      <p:graphicFrame>
        <p:nvGraphicFramePr>
          <p:cNvPr id="5" name="Table Placeholder 4">
            <a:extLst>
              <a:ext uri="{FF2B5EF4-FFF2-40B4-BE49-F238E27FC236}">
                <a16:creationId xmlns:a16="http://schemas.microsoft.com/office/drawing/2014/main" id="{33693E85-E75B-4A18-BE59-AE2306893F34}"/>
              </a:ext>
            </a:extLst>
          </p:cNvPr>
          <p:cNvGraphicFramePr>
            <a:graphicFrameLocks noGrp="1"/>
          </p:cNvGraphicFramePr>
          <p:nvPr>
            <p:ph type="tbl" sz="quarter" idx="13"/>
            <p:extLst>
              <p:ext uri="{D42A27DB-BD31-4B8C-83A1-F6EECF244321}">
                <p14:modId xmlns:p14="http://schemas.microsoft.com/office/powerpoint/2010/main" val="171872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4882823"/>
                    </a:ext>
                  </a:extLst>
                </a:gridCol>
                <a:gridCol w="905256">
                  <a:extLst>
                    <a:ext uri="{9D8B030D-6E8A-4147-A177-3AD203B41FA5}">
                      <a16:colId xmlns:a16="http://schemas.microsoft.com/office/drawing/2014/main" val="752516577"/>
                    </a:ext>
                  </a:extLst>
                </a:gridCol>
                <a:gridCol w="329184">
                  <a:extLst>
                    <a:ext uri="{9D8B030D-6E8A-4147-A177-3AD203B41FA5}">
                      <a16:colId xmlns:a16="http://schemas.microsoft.com/office/drawing/2014/main" val="3442763893"/>
                    </a:ext>
                  </a:extLst>
                </a:gridCol>
                <a:gridCol w="329184">
                  <a:extLst>
                    <a:ext uri="{9D8B030D-6E8A-4147-A177-3AD203B41FA5}">
                      <a16:colId xmlns:a16="http://schemas.microsoft.com/office/drawing/2014/main" val="3228439219"/>
                    </a:ext>
                  </a:extLst>
                </a:gridCol>
                <a:gridCol w="329184">
                  <a:extLst>
                    <a:ext uri="{9D8B030D-6E8A-4147-A177-3AD203B41FA5}">
                      <a16:colId xmlns:a16="http://schemas.microsoft.com/office/drawing/2014/main" val="3751904341"/>
                    </a:ext>
                  </a:extLst>
                </a:gridCol>
                <a:gridCol w="329184">
                  <a:extLst>
                    <a:ext uri="{9D8B030D-6E8A-4147-A177-3AD203B41FA5}">
                      <a16:colId xmlns:a16="http://schemas.microsoft.com/office/drawing/2014/main" val="2703179080"/>
                    </a:ext>
                  </a:extLst>
                </a:gridCol>
                <a:gridCol w="329184">
                  <a:extLst>
                    <a:ext uri="{9D8B030D-6E8A-4147-A177-3AD203B41FA5}">
                      <a16:colId xmlns:a16="http://schemas.microsoft.com/office/drawing/2014/main" val="845190611"/>
                    </a:ext>
                  </a:extLst>
                </a:gridCol>
                <a:gridCol w="329184">
                  <a:extLst>
                    <a:ext uri="{9D8B030D-6E8A-4147-A177-3AD203B41FA5}">
                      <a16:colId xmlns:a16="http://schemas.microsoft.com/office/drawing/2014/main" val="2625836537"/>
                    </a:ext>
                  </a:extLst>
                </a:gridCol>
                <a:gridCol w="329184">
                  <a:extLst>
                    <a:ext uri="{9D8B030D-6E8A-4147-A177-3AD203B41FA5}">
                      <a16:colId xmlns:a16="http://schemas.microsoft.com/office/drawing/2014/main" val="3394015612"/>
                    </a:ext>
                  </a:extLst>
                </a:gridCol>
                <a:gridCol w="329184">
                  <a:extLst>
                    <a:ext uri="{9D8B030D-6E8A-4147-A177-3AD203B41FA5}">
                      <a16:colId xmlns:a16="http://schemas.microsoft.com/office/drawing/2014/main" val="3200844544"/>
                    </a:ext>
                  </a:extLst>
                </a:gridCol>
                <a:gridCol w="329184">
                  <a:extLst>
                    <a:ext uri="{9D8B030D-6E8A-4147-A177-3AD203B41FA5}">
                      <a16:colId xmlns:a16="http://schemas.microsoft.com/office/drawing/2014/main" val="1199825196"/>
                    </a:ext>
                  </a:extLst>
                </a:gridCol>
                <a:gridCol w="329184">
                  <a:extLst>
                    <a:ext uri="{9D8B030D-6E8A-4147-A177-3AD203B41FA5}">
                      <a16:colId xmlns:a16="http://schemas.microsoft.com/office/drawing/2014/main" val="2512226299"/>
                    </a:ext>
                  </a:extLst>
                </a:gridCol>
                <a:gridCol w="329184">
                  <a:extLst>
                    <a:ext uri="{9D8B030D-6E8A-4147-A177-3AD203B41FA5}">
                      <a16:colId xmlns:a16="http://schemas.microsoft.com/office/drawing/2014/main" val="1030219525"/>
                    </a:ext>
                  </a:extLst>
                </a:gridCol>
                <a:gridCol w="329184">
                  <a:extLst>
                    <a:ext uri="{9D8B030D-6E8A-4147-A177-3AD203B41FA5}">
                      <a16:colId xmlns:a16="http://schemas.microsoft.com/office/drawing/2014/main" val="3821026616"/>
                    </a:ext>
                  </a:extLst>
                </a:gridCol>
                <a:gridCol w="329184">
                  <a:extLst>
                    <a:ext uri="{9D8B030D-6E8A-4147-A177-3AD203B41FA5}">
                      <a16:colId xmlns:a16="http://schemas.microsoft.com/office/drawing/2014/main" val="416781762"/>
                    </a:ext>
                  </a:extLst>
                </a:gridCol>
                <a:gridCol w="329184">
                  <a:extLst>
                    <a:ext uri="{9D8B030D-6E8A-4147-A177-3AD203B41FA5}">
                      <a16:colId xmlns:a16="http://schemas.microsoft.com/office/drawing/2014/main" val="4062472640"/>
                    </a:ext>
                  </a:extLst>
                </a:gridCol>
                <a:gridCol w="329184">
                  <a:extLst>
                    <a:ext uri="{9D8B030D-6E8A-4147-A177-3AD203B41FA5}">
                      <a16:colId xmlns:a16="http://schemas.microsoft.com/office/drawing/2014/main" val="599897059"/>
                    </a:ext>
                  </a:extLst>
                </a:gridCol>
                <a:gridCol w="329184">
                  <a:extLst>
                    <a:ext uri="{9D8B030D-6E8A-4147-A177-3AD203B41FA5}">
                      <a16:colId xmlns:a16="http://schemas.microsoft.com/office/drawing/2014/main" val="3855899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762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Kamps - 2019-02-28 10:11:00 </a:t>
                      </a:r>
                      <a:r>
                        <a:rPr kumimoji="0" lang="de-DE" sz="1000" b="0" i="0" u="none" strike="noStrike" kern="1200" cap="none" spc="0" normalizeH="0" baseline="0" noProof="0">
                          <a:ln>
                            <a:noFill/>
                          </a:ln>
                          <a:solidFill>
                            <a:prstClr val="black"/>
                          </a:solidFill>
                          <a:effectLst/>
                          <a:uLnTx/>
                          <a:uFillTx/>
                          <a:latin typeface="+mn-lt"/>
                          <a:ea typeface="+mn-ea"/>
                          <a:cs typeface="+mn-cs"/>
                        </a:rPr>
                        <a:t> 
 Geht es heute auch rund bei euch? Dann postet doch ein Bild von eurer Karnevalssause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https://scontent.xx.fbcdn.net/v/t15.5256-10/p720x720/52593177_365484274286773_559353695699992576_n.jpg?_nc_cat=101&amp;_nc_ht=scontent.xx&amp;oh=c4bed41fa067cc699c890e1415d20830&amp;oe=5CE4BE14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8436588"/>
                  </a:ext>
                </a:extLst>
              </a:tr>
            </a:tbl>
          </a:graphicData>
        </a:graphic>
      </p:graphicFrame>
      <p:sp>
        <p:nvSpPr>
          <p:cNvPr id="4" name="Text Placeholder 3">
            <a:extLst>
              <a:ext uri="{FF2B5EF4-FFF2-40B4-BE49-F238E27FC236}">
                <a16:creationId xmlns:a16="http://schemas.microsoft.com/office/drawing/2014/main" id="{57EDBDC7-F0C8-4A92-81D3-FC1B6865CF2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33724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A3AF9-6428-4C78-A414-36CEB5DADB9A}"/>
              </a:ext>
            </a:extLst>
          </p:cNvPr>
          <p:cNvSpPr>
            <a:spLocks noGrp="1"/>
          </p:cNvSpPr>
          <p:nvPr>
            <p:ph type="title"/>
          </p:nvPr>
        </p:nvSpPr>
        <p:spPr/>
        <p:txBody>
          <a:bodyPr/>
          <a:lstStyle/>
          <a:p>
            <a:r>
              <a:rPr lang="en-US"/>
              <a:t>Facebook Own Posts Table | REWE To Go - 5 of 25</a:t>
            </a:r>
          </a:p>
        </p:txBody>
      </p:sp>
      <p:graphicFrame>
        <p:nvGraphicFramePr>
          <p:cNvPr id="5" name="Table Placeholder 4">
            <a:extLst>
              <a:ext uri="{FF2B5EF4-FFF2-40B4-BE49-F238E27FC236}">
                <a16:creationId xmlns:a16="http://schemas.microsoft.com/office/drawing/2014/main" id="{2B3C0337-57D8-41D0-8C49-886A8EF44BE8}"/>
              </a:ext>
            </a:extLst>
          </p:cNvPr>
          <p:cNvGraphicFramePr>
            <a:graphicFrameLocks noGrp="1"/>
          </p:cNvGraphicFramePr>
          <p:nvPr>
            <p:ph type="tbl" sz="quarter" idx="13"/>
            <p:extLst>
              <p:ext uri="{D42A27DB-BD31-4B8C-83A1-F6EECF244321}">
                <p14:modId xmlns:p14="http://schemas.microsoft.com/office/powerpoint/2010/main" val="1963646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0338546"/>
                    </a:ext>
                  </a:extLst>
                </a:gridCol>
                <a:gridCol w="905256">
                  <a:extLst>
                    <a:ext uri="{9D8B030D-6E8A-4147-A177-3AD203B41FA5}">
                      <a16:colId xmlns:a16="http://schemas.microsoft.com/office/drawing/2014/main" val="1022196903"/>
                    </a:ext>
                  </a:extLst>
                </a:gridCol>
                <a:gridCol w="329184">
                  <a:extLst>
                    <a:ext uri="{9D8B030D-6E8A-4147-A177-3AD203B41FA5}">
                      <a16:colId xmlns:a16="http://schemas.microsoft.com/office/drawing/2014/main" val="1562437560"/>
                    </a:ext>
                  </a:extLst>
                </a:gridCol>
                <a:gridCol w="329184">
                  <a:extLst>
                    <a:ext uri="{9D8B030D-6E8A-4147-A177-3AD203B41FA5}">
                      <a16:colId xmlns:a16="http://schemas.microsoft.com/office/drawing/2014/main" val="2941751110"/>
                    </a:ext>
                  </a:extLst>
                </a:gridCol>
                <a:gridCol w="329184">
                  <a:extLst>
                    <a:ext uri="{9D8B030D-6E8A-4147-A177-3AD203B41FA5}">
                      <a16:colId xmlns:a16="http://schemas.microsoft.com/office/drawing/2014/main" val="1472098527"/>
                    </a:ext>
                  </a:extLst>
                </a:gridCol>
                <a:gridCol w="329184">
                  <a:extLst>
                    <a:ext uri="{9D8B030D-6E8A-4147-A177-3AD203B41FA5}">
                      <a16:colId xmlns:a16="http://schemas.microsoft.com/office/drawing/2014/main" val="4230694882"/>
                    </a:ext>
                  </a:extLst>
                </a:gridCol>
                <a:gridCol w="329184">
                  <a:extLst>
                    <a:ext uri="{9D8B030D-6E8A-4147-A177-3AD203B41FA5}">
                      <a16:colId xmlns:a16="http://schemas.microsoft.com/office/drawing/2014/main" val="2594996625"/>
                    </a:ext>
                  </a:extLst>
                </a:gridCol>
                <a:gridCol w="329184">
                  <a:extLst>
                    <a:ext uri="{9D8B030D-6E8A-4147-A177-3AD203B41FA5}">
                      <a16:colId xmlns:a16="http://schemas.microsoft.com/office/drawing/2014/main" val="2505950765"/>
                    </a:ext>
                  </a:extLst>
                </a:gridCol>
                <a:gridCol w="329184">
                  <a:extLst>
                    <a:ext uri="{9D8B030D-6E8A-4147-A177-3AD203B41FA5}">
                      <a16:colId xmlns:a16="http://schemas.microsoft.com/office/drawing/2014/main" val="1442083807"/>
                    </a:ext>
                  </a:extLst>
                </a:gridCol>
                <a:gridCol w="329184">
                  <a:extLst>
                    <a:ext uri="{9D8B030D-6E8A-4147-A177-3AD203B41FA5}">
                      <a16:colId xmlns:a16="http://schemas.microsoft.com/office/drawing/2014/main" val="460665743"/>
                    </a:ext>
                  </a:extLst>
                </a:gridCol>
                <a:gridCol w="329184">
                  <a:extLst>
                    <a:ext uri="{9D8B030D-6E8A-4147-A177-3AD203B41FA5}">
                      <a16:colId xmlns:a16="http://schemas.microsoft.com/office/drawing/2014/main" val="1794196512"/>
                    </a:ext>
                  </a:extLst>
                </a:gridCol>
                <a:gridCol w="329184">
                  <a:extLst>
                    <a:ext uri="{9D8B030D-6E8A-4147-A177-3AD203B41FA5}">
                      <a16:colId xmlns:a16="http://schemas.microsoft.com/office/drawing/2014/main" val="3902503332"/>
                    </a:ext>
                  </a:extLst>
                </a:gridCol>
                <a:gridCol w="329184">
                  <a:extLst>
                    <a:ext uri="{9D8B030D-6E8A-4147-A177-3AD203B41FA5}">
                      <a16:colId xmlns:a16="http://schemas.microsoft.com/office/drawing/2014/main" val="1209085440"/>
                    </a:ext>
                  </a:extLst>
                </a:gridCol>
                <a:gridCol w="329184">
                  <a:extLst>
                    <a:ext uri="{9D8B030D-6E8A-4147-A177-3AD203B41FA5}">
                      <a16:colId xmlns:a16="http://schemas.microsoft.com/office/drawing/2014/main" val="714513387"/>
                    </a:ext>
                  </a:extLst>
                </a:gridCol>
                <a:gridCol w="329184">
                  <a:extLst>
                    <a:ext uri="{9D8B030D-6E8A-4147-A177-3AD203B41FA5}">
                      <a16:colId xmlns:a16="http://schemas.microsoft.com/office/drawing/2014/main" val="2803888574"/>
                    </a:ext>
                  </a:extLst>
                </a:gridCol>
                <a:gridCol w="329184">
                  <a:extLst>
                    <a:ext uri="{9D8B030D-6E8A-4147-A177-3AD203B41FA5}">
                      <a16:colId xmlns:a16="http://schemas.microsoft.com/office/drawing/2014/main" val="1084567215"/>
                    </a:ext>
                  </a:extLst>
                </a:gridCol>
                <a:gridCol w="329184">
                  <a:extLst>
                    <a:ext uri="{9D8B030D-6E8A-4147-A177-3AD203B41FA5}">
                      <a16:colId xmlns:a16="http://schemas.microsoft.com/office/drawing/2014/main" val="3406593766"/>
                    </a:ext>
                  </a:extLst>
                </a:gridCol>
                <a:gridCol w="329184">
                  <a:extLst>
                    <a:ext uri="{9D8B030D-6E8A-4147-A177-3AD203B41FA5}">
                      <a16:colId xmlns:a16="http://schemas.microsoft.com/office/drawing/2014/main" val="1541320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572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Junge Die Bäckerei - 2019-02-28 09:08:36 </a:t>
                      </a:r>
                      <a:r>
                        <a:rPr kumimoji="0" lang="de-DE" sz="1000" b="0" i="0" u="none" strike="noStrike" kern="1200" cap="none" spc="0" normalizeH="0" baseline="0" noProof="0">
                          <a:ln>
                            <a:noFill/>
                          </a:ln>
                          <a:solidFill>
                            <a:prstClr val="black"/>
                          </a:solidFill>
                          <a:effectLst/>
                          <a:uLnTx/>
                          <a:uFillTx/>
                          <a:latin typeface="+mn-lt"/>
                          <a:ea typeface="+mn-ea"/>
                          <a:cs typeface="+mn-cs"/>
                        </a:rPr>
                        <a:t> 
 🎉♥️ES IST EIN JUNGE ♥️🎉 
Ab heute stehen die Türen in unserem neuen Geschäft in der Osterstraße für euch offen.  Wir freuen uns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https://scontent.xx.fbcdn.net/v/t15.5256-10/s720x720/53067010_2115573735229787_2336647146020798464_n.jpg?_nc_cat=102&amp;_nc_ht=scontent.xx&amp;oh=5da5fc1607d737a15bb1e51cfa464541&amp;oe=5D18B4B8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4970472"/>
                  </a:ext>
                </a:extLst>
              </a:tr>
            </a:tbl>
          </a:graphicData>
        </a:graphic>
      </p:graphicFrame>
      <p:sp>
        <p:nvSpPr>
          <p:cNvPr id="4" name="Text Placeholder 3">
            <a:extLst>
              <a:ext uri="{FF2B5EF4-FFF2-40B4-BE49-F238E27FC236}">
                <a16:creationId xmlns:a16="http://schemas.microsoft.com/office/drawing/2014/main" id="{D936F2B9-B515-45BC-B507-5D45D05BCE8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05586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618AC-D53A-4C10-A04A-4254DBA2A095}"/>
              </a:ext>
            </a:extLst>
          </p:cNvPr>
          <p:cNvSpPr>
            <a:spLocks noGrp="1"/>
          </p:cNvSpPr>
          <p:nvPr>
            <p:ph type="title"/>
          </p:nvPr>
        </p:nvSpPr>
        <p:spPr/>
        <p:txBody>
          <a:bodyPr/>
          <a:lstStyle/>
          <a:p>
            <a:r>
              <a:rPr lang="en-US"/>
              <a:t>Facebook Own Posts Table | REWE To Go - 6 of 25</a:t>
            </a:r>
          </a:p>
        </p:txBody>
      </p:sp>
      <p:graphicFrame>
        <p:nvGraphicFramePr>
          <p:cNvPr id="5" name="Table Placeholder 4">
            <a:extLst>
              <a:ext uri="{FF2B5EF4-FFF2-40B4-BE49-F238E27FC236}">
                <a16:creationId xmlns:a16="http://schemas.microsoft.com/office/drawing/2014/main" id="{850A8B44-4CF1-4FDB-A39F-9D709C5176C7}"/>
              </a:ext>
            </a:extLst>
          </p:cNvPr>
          <p:cNvGraphicFramePr>
            <a:graphicFrameLocks noGrp="1"/>
          </p:cNvGraphicFramePr>
          <p:nvPr>
            <p:ph type="tbl" sz="quarter" idx="13"/>
            <p:extLst>
              <p:ext uri="{D42A27DB-BD31-4B8C-83A1-F6EECF244321}">
                <p14:modId xmlns:p14="http://schemas.microsoft.com/office/powerpoint/2010/main" val="184763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2078016"/>
                    </a:ext>
                  </a:extLst>
                </a:gridCol>
                <a:gridCol w="905256">
                  <a:extLst>
                    <a:ext uri="{9D8B030D-6E8A-4147-A177-3AD203B41FA5}">
                      <a16:colId xmlns:a16="http://schemas.microsoft.com/office/drawing/2014/main" val="461225559"/>
                    </a:ext>
                  </a:extLst>
                </a:gridCol>
                <a:gridCol w="329184">
                  <a:extLst>
                    <a:ext uri="{9D8B030D-6E8A-4147-A177-3AD203B41FA5}">
                      <a16:colId xmlns:a16="http://schemas.microsoft.com/office/drawing/2014/main" val="2580113460"/>
                    </a:ext>
                  </a:extLst>
                </a:gridCol>
                <a:gridCol w="329184">
                  <a:extLst>
                    <a:ext uri="{9D8B030D-6E8A-4147-A177-3AD203B41FA5}">
                      <a16:colId xmlns:a16="http://schemas.microsoft.com/office/drawing/2014/main" val="1374955138"/>
                    </a:ext>
                  </a:extLst>
                </a:gridCol>
                <a:gridCol w="329184">
                  <a:extLst>
                    <a:ext uri="{9D8B030D-6E8A-4147-A177-3AD203B41FA5}">
                      <a16:colId xmlns:a16="http://schemas.microsoft.com/office/drawing/2014/main" val="2893714389"/>
                    </a:ext>
                  </a:extLst>
                </a:gridCol>
                <a:gridCol w="329184">
                  <a:extLst>
                    <a:ext uri="{9D8B030D-6E8A-4147-A177-3AD203B41FA5}">
                      <a16:colId xmlns:a16="http://schemas.microsoft.com/office/drawing/2014/main" val="2231686296"/>
                    </a:ext>
                  </a:extLst>
                </a:gridCol>
                <a:gridCol w="329184">
                  <a:extLst>
                    <a:ext uri="{9D8B030D-6E8A-4147-A177-3AD203B41FA5}">
                      <a16:colId xmlns:a16="http://schemas.microsoft.com/office/drawing/2014/main" val="2580593339"/>
                    </a:ext>
                  </a:extLst>
                </a:gridCol>
                <a:gridCol w="329184">
                  <a:extLst>
                    <a:ext uri="{9D8B030D-6E8A-4147-A177-3AD203B41FA5}">
                      <a16:colId xmlns:a16="http://schemas.microsoft.com/office/drawing/2014/main" val="2119288177"/>
                    </a:ext>
                  </a:extLst>
                </a:gridCol>
                <a:gridCol w="329184">
                  <a:extLst>
                    <a:ext uri="{9D8B030D-6E8A-4147-A177-3AD203B41FA5}">
                      <a16:colId xmlns:a16="http://schemas.microsoft.com/office/drawing/2014/main" val="158544688"/>
                    </a:ext>
                  </a:extLst>
                </a:gridCol>
                <a:gridCol w="329184">
                  <a:extLst>
                    <a:ext uri="{9D8B030D-6E8A-4147-A177-3AD203B41FA5}">
                      <a16:colId xmlns:a16="http://schemas.microsoft.com/office/drawing/2014/main" val="112155553"/>
                    </a:ext>
                  </a:extLst>
                </a:gridCol>
                <a:gridCol w="329184">
                  <a:extLst>
                    <a:ext uri="{9D8B030D-6E8A-4147-A177-3AD203B41FA5}">
                      <a16:colId xmlns:a16="http://schemas.microsoft.com/office/drawing/2014/main" val="591156803"/>
                    </a:ext>
                  </a:extLst>
                </a:gridCol>
                <a:gridCol w="329184">
                  <a:extLst>
                    <a:ext uri="{9D8B030D-6E8A-4147-A177-3AD203B41FA5}">
                      <a16:colId xmlns:a16="http://schemas.microsoft.com/office/drawing/2014/main" val="3082342234"/>
                    </a:ext>
                  </a:extLst>
                </a:gridCol>
                <a:gridCol w="329184">
                  <a:extLst>
                    <a:ext uri="{9D8B030D-6E8A-4147-A177-3AD203B41FA5}">
                      <a16:colId xmlns:a16="http://schemas.microsoft.com/office/drawing/2014/main" val="587506681"/>
                    </a:ext>
                  </a:extLst>
                </a:gridCol>
                <a:gridCol w="329184">
                  <a:extLst>
                    <a:ext uri="{9D8B030D-6E8A-4147-A177-3AD203B41FA5}">
                      <a16:colId xmlns:a16="http://schemas.microsoft.com/office/drawing/2014/main" val="3640297498"/>
                    </a:ext>
                  </a:extLst>
                </a:gridCol>
                <a:gridCol w="329184">
                  <a:extLst>
                    <a:ext uri="{9D8B030D-6E8A-4147-A177-3AD203B41FA5}">
                      <a16:colId xmlns:a16="http://schemas.microsoft.com/office/drawing/2014/main" val="3151023771"/>
                    </a:ext>
                  </a:extLst>
                </a:gridCol>
                <a:gridCol w="329184">
                  <a:extLst>
                    <a:ext uri="{9D8B030D-6E8A-4147-A177-3AD203B41FA5}">
                      <a16:colId xmlns:a16="http://schemas.microsoft.com/office/drawing/2014/main" val="3538634993"/>
                    </a:ext>
                  </a:extLst>
                </a:gridCol>
                <a:gridCol w="329184">
                  <a:extLst>
                    <a:ext uri="{9D8B030D-6E8A-4147-A177-3AD203B41FA5}">
                      <a16:colId xmlns:a16="http://schemas.microsoft.com/office/drawing/2014/main" val="1038994425"/>
                    </a:ext>
                  </a:extLst>
                </a:gridCol>
                <a:gridCol w="329184">
                  <a:extLst>
                    <a:ext uri="{9D8B030D-6E8A-4147-A177-3AD203B41FA5}">
                      <a16:colId xmlns:a16="http://schemas.microsoft.com/office/drawing/2014/main" val="1359308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203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BackWerk - 2019-02-28 09:00:01 </a:t>
                      </a:r>
                      <a:r>
                        <a:rPr kumimoji="0" lang="de-DE" sz="1000" b="0" i="0" u="none" strike="noStrike" kern="1200" cap="none" spc="0" normalizeH="0" baseline="0" noProof="0">
                          <a:ln>
                            <a:noFill/>
                          </a:ln>
                          <a:solidFill>
                            <a:prstClr val="black"/>
                          </a:solidFill>
                          <a:effectLst/>
                          <a:uLnTx/>
                          <a:uFillTx/>
                          <a:latin typeface="+mn-lt"/>
                          <a:ea typeface="+mn-ea"/>
                          <a:cs typeface="+mn-cs"/>
                        </a:rPr>
                        <a:t> 
 🌭 Hast du schon an unserem Voting vom 14. Februar teilgenommen? Deine Meinung zählt!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556537"/>
                  </a:ext>
                </a:extLst>
              </a:tr>
            </a:tbl>
          </a:graphicData>
        </a:graphic>
      </p:graphicFrame>
      <p:sp>
        <p:nvSpPr>
          <p:cNvPr id="4" name="Text Placeholder 3">
            <a:extLst>
              <a:ext uri="{FF2B5EF4-FFF2-40B4-BE49-F238E27FC236}">
                <a16:creationId xmlns:a16="http://schemas.microsoft.com/office/drawing/2014/main" id="{429F1140-9D8F-48F9-A1FC-6B5D9BEC9DF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813520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B2ED-47CC-4972-ACFC-558A1D19E13A}"/>
              </a:ext>
            </a:extLst>
          </p:cNvPr>
          <p:cNvSpPr>
            <a:spLocks noGrp="1"/>
          </p:cNvSpPr>
          <p:nvPr>
            <p:ph type="title"/>
          </p:nvPr>
        </p:nvSpPr>
        <p:spPr/>
        <p:txBody>
          <a:bodyPr/>
          <a:lstStyle/>
          <a:p>
            <a:r>
              <a:rPr lang="en-US"/>
              <a:t>Facebook Own Posts Table | REWE To Go - 7 of 25</a:t>
            </a:r>
          </a:p>
        </p:txBody>
      </p:sp>
      <p:graphicFrame>
        <p:nvGraphicFramePr>
          <p:cNvPr id="5" name="Table Placeholder 4">
            <a:extLst>
              <a:ext uri="{FF2B5EF4-FFF2-40B4-BE49-F238E27FC236}">
                <a16:creationId xmlns:a16="http://schemas.microsoft.com/office/drawing/2014/main" id="{BC0993EB-144D-4C54-8EFB-1935843A89DC}"/>
              </a:ext>
            </a:extLst>
          </p:cNvPr>
          <p:cNvGraphicFramePr>
            <a:graphicFrameLocks noGrp="1"/>
          </p:cNvGraphicFramePr>
          <p:nvPr>
            <p:ph type="tbl" sz="quarter" idx="13"/>
            <p:extLst>
              <p:ext uri="{D42A27DB-BD31-4B8C-83A1-F6EECF244321}">
                <p14:modId xmlns:p14="http://schemas.microsoft.com/office/powerpoint/2010/main" val="126875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0602076"/>
                    </a:ext>
                  </a:extLst>
                </a:gridCol>
                <a:gridCol w="905256">
                  <a:extLst>
                    <a:ext uri="{9D8B030D-6E8A-4147-A177-3AD203B41FA5}">
                      <a16:colId xmlns:a16="http://schemas.microsoft.com/office/drawing/2014/main" val="927405223"/>
                    </a:ext>
                  </a:extLst>
                </a:gridCol>
                <a:gridCol w="329184">
                  <a:extLst>
                    <a:ext uri="{9D8B030D-6E8A-4147-A177-3AD203B41FA5}">
                      <a16:colId xmlns:a16="http://schemas.microsoft.com/office/drawing/2014/main" val="1816710316"/>
                    </a:ext>
                  </a:extLst>
                </a:gridCol>
                <a:gridCol w="329184">
                  <a:extLst>
                    <a:ext uri="{9D8B030D-6E8A-4147-A177-3AD203B41FA5}">
                      <a16:colId xmlns:a16="http://schemas.microsoft.com/office/drawing/2014/main" val="920138767"/>
                    </a:ext>
                  </a:extLst>
                </a:gridCol>
                <a:gridCol w="329184">
                  <a:extLst>
                    <a:ext uri="{9D8B030D-6E8A-4147-A177-3AD203B41FA5}">
                      <a16:colId xmlns:a16="http://schemas.microsoft.com/office/drawing/2014/main" val="2775859063"/>
                    </a:ext>
                  </a:extLst>
                </a:gridCol>
                <a:gridCol w="329184">
                  <a:extLst>
                    <a:ext uri="{9D8B030D-6E8A-4147-A177-3AD203B41FA5}">
                      <a16:colId xmlns:a16="http://schemas.microsoft.com/office/drawing/2014/main" val="2913895217"/>
                    </a:ext>
                  </a:extLst>
                </a:gridCol>
                <a:gridCol w="329184">
                  <a:extLst>
                    <a:ext uri="{9D8B030D-6E8A-4147-A177-3AD203B41FA5}">
                      <a16:colId xmlns:a16="http://schemas.microsoft.com/office/drawing/2014/main" val="1453166465"/>
                    </a:ext>
                  </a:extLst>
                </a:gridCol>
                <a:gridCol w="329184">
                  <a:extLst>
                    <a:ext uri="{9D8B030D-6E8A-4147-A177-3AD203B41FA5}">
                      <a16:colId xmlns:a16="http://schemas.microsoft.com/office/drawing/2014/main" val="364314623"/>
                    </a:ext>
                  </a:extLst>
                </a:gridCol>
                <a:gridCol w="329184">
                  <a:extLst>
                    <a:ext uri="{9D8B030D-6E8A-4147-A177-3AD203B41FA5}">
                      <a16:colId xmlns:a16="http://schemas.microsoft.com/office/drawing/2014/main" val="373068931"/>
                    </a:ext>
                  </a:extLst>
                </a:gridCol>
                <a:gridCol w="329184">
                  <a:extLst>
                    <a:ext uri="{9D8B030D-6E8A-4147-A177-3AD203B41FA5}">
                      <a16:colId xmlns:a16="http://schemas.microsoft.com/office/drawing/2014/main" val="1019938163"/>
                    </a:ext>
                  </a:extLst>
                </a:gridCol>
                <a:gridCol w="329184">
                  <a:extLst>
                    <a:ext uri="{9D8B030D-6E8A-4147-A177-3AD203B41FA5}">
                      <a16:colId xmlns:a16="http://schemas.microsoft.com/office/drawing/2014/main" val="698655998"/>
                    </a:ext>
                  </a:extLst>
                </a:gridCol>
                <a:gridCol w="329184">
                  <a:extLst>
                    <a:ext uri="{9D8B030D-6E8A-4147-A177-3AD203B41FA5}">
                      <a16:colId xmlns:a16="http://schemas.microsoft.com/office/drawing/2014/main" val="3358235596"/>
                    </a:ext>
                  </a:extLst>
                </a:gridCol>
                <a:gridCol w="329184">
                  <a:extLst>
                    <a:ext uri="{9D8B030D-6E8A-4147-A177-3AD203B41FA5}">
                      <a16:colId xmlns:a16="http://schemas.microsoft.com/office/drawing/2014/main" val="4233972830"/>
                    </a:ext>
                  </a:extLst>
                </a:gridCol>
                <a:gridCol w="329184">
                  <a:extLst>
                    <a:ext uri="{9D8B030D-6E8A-4147-A177-3AD203B41FA5}">
                      <a16:colId xmlns:a16="http://schemas.microsoft.com/office/drawing/2014/main" val="3319597675"/>
                    </a:ext>
                  </a:extLst>
                </a:gridCol>
                <a:gridCol w="329184">
                  <a:extLst>
                    <a:ext uri="{9D8B030D-6E8A-4147-A177-3AD203B41FA5}">
                      <a16:colId xmlns:a16="http://schemas.microsoft.com/office/drawing/2014/main" val="909179054"/>
                    </a:ext>
                  </a:extLst>
                </a:gridCol>
                <a:gridCol w="329184">
                  <a:extLst>
                    <a:ext uri="{9D8B030D-6E8A-4147-A177-3AD203B41FA5}">
                      <a16:colId xmlns:a16="http://schemas.microsoft.com/office/drawing/2014/main" val="3196671523"/>
                    </a:ext>
                  </a:extLst>
                </a:gridCol>
                <a:gridCol w="329184">
                  <a:extLst>
                    <a:ext uri="{9D8B030D-6E8A-4147-A177-3AD203B41FA5}">
                      <a16:colId xmlns:a16="http://schemas.microsoft.com/office/drawing/2014/main" val="271052310"/>
                    </a:ext>
                  </a:extLst>
                </a:gridCol>
                <a:gridCol w="329184">
                  <a:extLst>
                    <a:ext uri="{9D8B030D-6E8A-4147-A177-3AD203B41FA5}">
                      <a16:colId xmlns:a16="http://schemas.microsoft.com/office/drawing/2014/main" val="237671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962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Ditsch - 2019-02-28 06:15:00 </a:t>
                      </a:r>
                      <a:r>
                        <a:rPr kumimoji="0" lang="de-DE" sz="1000" b="0" i="0" u="none" strike="noStrike" kern="1200" cap="none" spc="0" normalizeH="0" baseline="0" noProof="0">
                          <a:ln>
                            <a:noFill/>
                          </a:ln>
                          <a:solidFill>
                            <a:prstClr val="black"/>
                          </a:solidFill>
                          <a:effectLst/>
                          <a:uLnTx/>
                          <a:uFillTx/>
                          <a:latin typeface="+mn-lt"/>
                          <a:ea typeface="+mn-ea"/>
                          <a:cs typeface="+mn-cs"/>
                        </a:rPr>
                        <a:t> 
 Weiberfastnacht oder Wieverfastelovend?
Egal wo ihr heute unterwegs seid, zum Auftakt der Straßenfastnacht haben wir noch einen „heißen“ Tipp für euch:
Der perfekte Snack für unterwegs und zum Feiern sind unsere leckeren Brezeln oder Pizzen. Also erst zu eurem Ditsch-Shop des Vertrauens und dann: 
Helau oder Alaaf!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9995993"/>
                  </a:ext>
                </a:extLst>
              </a:tr>
            </a:tbl>
          </a:graphicData>
        </a:graphic>
      </p:graphicFrame>
      <p:sp>
        <p:nvSpPr>
          <p:cNvPr id="4" name="Text Placeholder 3">
            <a:extLst>
              <a:ext uri="{FF2B5EF4-FFF2-40B4-BE49-F238E27FC236}">
                <a16:creationId xmlns:a16="http://schemas.microsoft.com/office/drawing/2014/main" id="{4129583B-668C-4F80-BFDB-6B85EDC301A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20473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4368-7240-4D89-9A51-8D45DE0C21B7}"/>
              </a:ext>
            </a:extLst>
          </p:cNvPr>
          <p:cNvSpPr>
            <a:spLocks noGrp="1"/>
          </p:cNvSpPr>
          <p:nvPr>
            <p:ph type="title"/>
          </p:nvPr>
        </p:nvSpPr>
        <p:spPr/>
        <p:txBody>
          <a:bodyPr/>
          <a:lstStyle/>
          <a:p>
            <a:r>
              <a:rPr lang="en-US"/>
              <a:t>Facebook Own Posts Table | REWE To Go - 8 of 25</a:t>
            </a:r>
          </a:p>
        </p:txBody>
      </p:sp>
      <p:graphicFrame>
        <p:nvGraphicFramePr>
          <p:cNvPr id="5" name="Table Placeholder 4">
            <a:extLst>
              <a:ext uri="{FF2B5EF4-FFF2-40B4-BE49-F238E27FC236}">
                <a16:creationId xmlns:a16="http://schemas.microsoft.com/office/drawing/2014/main" id="{71C73C1E-1F1D-448D-8DA2-E051943F0642}"/>
              </a:ext>
            </a:extLst>
          </p:cNvPr>
          <p:cNvGraphicFramePr>
            <a:graphicFrameLocks noGrp="1"/>
          </p:cNvGraphicFramePr>
          <p:nvPr>
            <p:ph type="tbl" sz="quarter" idx="13"/>
            <p:extLst>
              <p:ext uri="{D42A27DB-BD31-4B8C-83A1-F6EECF244321}">
                <p14:modId xmlns:p14="http://schemas.microsoft.com/office/powerpoint/2010/main" val="2188311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6349852"/>
                    </a:ext>
                  </a:extLst>
                </a:gridCol>
                <a:gridCol w="905256">
                  <a:extLst>
                    <a:ext uri="{9D8B030D-6E8A-4147-A177-3AD203B41FA5}">
                      <a16:colId xmlns:a16="http://schemas.microsoft.com/office/drawing/2014/main" val="2322852551"/>
                    </a:ext>
                  </a:extLst>
                </a:gridCol>
                <a:gridCol w="329184">
                  <a:extLst>
                    <a:ext uri="{9D8B030D-6E8A-4147-A177-3AD203B41FA5}">
                      <a16:colId xmlns:a16="http://schemas.microsoft.com/office/drawing/2014/main" val="3575933486"/>
                    </a:ext>
                  </a:extLst>
                </a:gridCol>
                <a:gridCol w="329184">
                  <a:extLst>
                    <a:ext uri="{9D8B030D-6E8A-4147-A177-3AD203B41FA5}">
                      <a16:colId xmlns:a16="http://schemas.microsoft.com/office/drawing/2014/main" val="1035526545"/>
                    </a:ext>
                  </a:extLst>
                </a:gridCol>
                <a:gridCol w="329184">
                  <a:extLst>
                    <a:ext uri="{9D8B030D-6E8A-4147-A177-3AD203B41FA5}">
                      <a16:colId xmlns:a16="http://schemas.microsoft.com/office/drawing/2014/main" val="3324364675"/>
                    </a:ext>
                  </a:extLst>
                </a:gridCol>
                <a:gridCol w="329184">
                  <a:extLst>
                    <a:ext uri="{9D8B030D-6E8A-4147-A177-3AD203B41FA5}">
                      <a16:colId xmlns:a16="http://schemas.microsoft.com/office/drawing/2014/main" val="2234740162"/>
                    </a:ext>
                  </a:extLst>
                </a:gridCol>
                <a:gridCol w="329184">
                  <a:extLst>
                    <a:ext uri="{9D8B030D-6E8A-4147-A177-3AD203B41FA5}">
                      <a16:colId xmlns:a16="http://schemas.microsoft.com/office/drawing/2014/main" val="2410162136"/>
                    </a:ext>
                  </a:extLst>
                </a:gridCol>
                <a:gridCol w="329184">
                  <a:extLst>
                    <a:ext uri="{9D8B030D-6E8A-4147-A177-3AD203B41FA5}">
                      <a16:colId xmlns:a16="http://schemas.microsoft.com/office/drawing/2014/main" val="2920211049"/>
                    </a:ext>
                  </a:extLst>
                </a:gridCol>
                <a:gridCol w="329184">
                  <a:extLst>
                    <a:ext uri="{9D8B030D-6E8A-4147-A177-3AD203B41FA5}">
                      <a16:colId xmlns:a16="http://schemas.microsoft.com/office/drawing/2014/main" val="3608127687"/>
                    </a:ext>
                  </a:extLst>
                </a:gridCol>
                <a:gridCol w="329184">
                  <a:extLst>
                    <a:ext uri="{9D8B030D-6E8A-4147-A177-3AD203B41FA5}">
                      <a16:colId xmlns:a16="http://schemas.microsoft.com/office/drawing/2014/main" val="828438480"/>
                    </a:ext>
                  </a:extLst>
                </a:gridCol>
                <a:gridCol w="329184">
                  <a:extLst>
                    <a:ext uri="{9D8B030D-6E8A-4147-A177-3AD203B41FA5}">
                      <a16:colId xmlns:a16="http://schemas.microsoft.com/office/drawing/2014/main" val="2252839864"/>
                    </a:ext>
                  </a:extLst>
                </a:gridCol>
                <a:gridCol w="329184">
                  <a:extLst>
                    <a:ext uri="{9D8B030D-6E8A-4147-A177-3AD203B41FA5}">
                      <a16:colId xmlns:a16="http://schemas.microsoft.com/office/drawing/2014/main" val="2405806640"/>
                    </a:ext>
                  </a:extLst>
                </a:gridCol>
                <a:gridCol w="329184">
                  <a:extLst>
                    <a:ext uri="{9D8B030D-6E8A-4147-A177-3AD203B41FA5}">
                      <a16:colId xmlns:a16="http://schemas.microsoft.com/office/drawing/2014/main" val="2599940608"/>
                    </a:ext>
                  </a:extLst>
                </a:gridCol>
                <a:gridCol w="329184">
                  <a:extLst>
                    <a:ext uri="{9D8B030D-6E8A-4147-A177-3AD203B41FA5}">
                      <a16:colId xmlns:a16="http://schemas.microsoft.com/office/drawing/2014/main" val="2923936552"/>
                    </a:ext>
                  </a:extLst>
                </a:gridCol>
                <a:gridCol w="329184">
                  <a:extLst>
                    <a:ext uri="{9D8B030D-6E8A-4147-A177-3AD203B41FA5}">
                      <a16:colId xmlns:a16="http://schemas.microsoft.com/office/drawing/2014/main" val="3258010766"/>
                    </a:ext>
                  </a:extLst>
                </a:gridCol>
                <a:gridCol w="329184">
                  <a:extLst>
                    <a:ext uri="{9D8B030D-6E8A-4147-A177-3AD203B41FA5}">
                      <a16:colId xmlns:a16="http://schemas.microsoft.com/office/drawing/2014/main" val="251423658"/>
                    </a:ext>
                  </a:extLst>
                </a:gridCol>
                <a:gridCol w="329184">
                  <a:extLst>
                    <a:ext uri="{9D8B030D-6E8A-4147-A177-3AD203B41FA5}">
                      <a16:colId xmlns:a16="http://schemas.microsoft.com/office/drawing/2014/main" val="1762163622"/>
                    </a:ext>
                  </a:extLst>
                </a:gridCol>
                <a:gridCol w="329184">
                  <a:extLst>
                    <a:ext uri="{9D8B030D-6E8A-4147-A177-3AD203B41FA5}">
                      <a16:colId xmlns:a16="http://schemas.microsoft.com/office/drawing/2014/main" val="2093756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625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- 2019-02-28 06:03:00 </a:t>
                      </a:r>
                      <a:r>
                        <a:rPr kumimoji="0" lang="de-DE" sz="1000" b="0" i="0" u="none" strike="noStrike" kern="1200" cap="none" spc="0" normalizeH="0" baseline="0" noProof="0">
                          <a:ln>
                            <a:noFill/>
                          </a:ln>
                          <a:solidFill>
                            <a:prstClr val="black"/>
                          </a:solidFill>
                          <a:effectLst/>
                          <a:uLnTx/>
                          <a:uFillTx/>
                          <a:latin typeface="+mn-lt"/>
                          <a:ea typeface="+mn-ea"/>
                          <a:cs typeface="+mn-cs"/>
                        </a:rPr>
                        <a:t> 
 Alaaf, ihr Jecken! 🎉 Wir wünschen euch eine närrische Weiberfastnacht. 🤡 Und vergesst nicht: Auch dat Wasser vun Kölle es jot...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https://scontent.xx.fbcdn.net/v/t1.0-9/p720x720/53395035_2181970535158735_7467419097911787520_o.jpg?_nc_cat=111&amp;_nc_ht=scontent.xx&amp;oh=a9aff898881c88b0a150bc845f5c5b57&amp;oe=5D204FC1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096468"/>
                  </a:ext>
                </a:extLst>
              </a:tr>
            </a:tbl>
          </a:graphicData>
        </a:graphic>
      </p:graphicFrame>
      <p:sp>
        <p:nvSpPr>
          <p:cNvPr id="4" name="Text Placeholder 3">
            <a:extLst>
              <a:ext uri="{FF2B5EF4-FFF2-40B4-BE49-F238E27FC236}">
                <a16:creationId xmlns:a16="http://schemas.microsoft.com/office/drawing/2014/main" id="{7DD73274-7E67-4F42-90DE-CD33C4CB601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133660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562D-23B4-4F77-BF0C-5645C9CA20F9}"/>
              </a:ext>
            </a:extLst>
          </p:cNvPr>
          <p:cNvSpPr>
            <a:spLocks noGrp="1"/>
          </p:cNvSpPr>
          <p:nvPr>
            <p:ph type="title"/>
          </p:nvPr>
        </p:nvSpPr>
        <p:spPr/>
        <p:txBody>
          <a:bodyPr/>
          <a:lstStyle/>
          <a:p>
            <a:r>
              <a:rPr lang="en-US"/>
              <a:t>Facebook Own Posts Table | REWE To Go - 9 of 25</a:t>
            </a:r>
          </a:p>
        </p:txBody>
      </p:sp>
      <p:graphicFrame>
        <p:nvGraphicFramePr>
          <p:cNvPr id="5" name="Table Placeholder 4">
            <a:extLst>
              <a:ext uri="{FF2B5EF4-FFF2-40B4-BE49-F238E27FC236}">
                <a16:creationId xmlns:a16="http://schemas.microsoft.com/office/drawing/2014/main" id="{F70F3FCC-4D7D-4CF9-ADAB-5E8C3C24BE60}"/>
              </a:ext>
            </a:extLst>
          </p:cNvPr>
          <p:cNvGraphicFramePr>
            <a:graphicFrameLocks noGrp="1"/>
          </p:cNvGraphicFramePr>
          <p:nvPr>
            <p:ph type="tbl" sz="quarter" idx="13"/>
            <p:extLst>
              <p:ext uri="{D42A27DB-BD31-4B8C-83A1-F6EECF244321}">
                <p14:modId xmlns:p14="http://schemas.microsoft.com/office/powerpoint/2010/main" val="323670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5910135"/>
                    </a:ext>
                  </a:extLst>
                </a:gridCol>
                <a:gridCol w="905256">
                  <a:extLst>
                    <a:ext uri="{9D8B030D-6E8A-4147-A177-3AD203B41FA5}">
                      <a16:colId xmlns:a16="http://schemas.microsoft.com/office/drawing/2014/main" val="3582697950"/>
                    </a:ext>
                  </a:extLst>
                </a:gridCol>
                <a:gridCol w="329184">
                  <a:extLst>
                    <a:ext uri="{9D8B030D-6E8A-4147-A177-3AD203B41FA5}">
                      <a16:colId xmlns:a16="http://schemas.microsoft.com/office/drawing/2014/main" val="2126659565"/>
                    </a:ext>
                  </a:extLst>
                </a:gridCol>
                <a:gridCol w="329184">
                  <a:extLst>
                    <a:ext uri="{9D8B030D-6E8A-4147-A177-3AD203B41FA5}">
                      <a16:colId xmlns:a16="http://schemas.microsoft.com/office/drawing/2014/main" val="1796311541"/>
                    </a:ext>
                  </a:extLst>
                </a:gridCol>
                <a:gridCol w="329184">
                  <a:extLst>
                    <a:ext uri="{9D8B030D-6E8A-4147-A177-3AD203B41FA5}">
                      <a16:colId xmlns:a16="http://schemas.microsoft.com/office/drawing/2014/main" val="1405543556"/>
                    </a:ext>
                  </a:extLst>
                </a:gridCol>
                <a:gridCol w="329184">
                  <a:extLst>
                    <a:ext uri="{9D8B030D-6E8A-4147-A177-3AD203B41FA5}">
                      <a16:colId xmlns:a16="http://schemas.microsoft.com/office/drawing/2014/main" val="1452642612"/>
                    </a:ext>
                  </a:extLst>
                </a:gridCol>
                <a:gridCol w="329184">
                  <a:extLst>
                    <a:ext uri="{9D8B030D-6E8A-4147-A177-3AD203B41FA5}">
                      <a16:colId xmlns:a16="http://schemas.microsoft.com/office/drawing/2014/main" val="2239705007"/>
                    </a:ext>
                  </a:extLst>
                </a:gridCol>
                <a:gridCol w="329184">
                  <a:extLst>
                    <a:ext uri="{9D8B030D-6E8A-4147-A177-3AD203B41FA5}">
                      <a16:colId xmlns:a16="http://schemas.microsoft.com/office/drawing/2014/main" val="3543322396"/>
                    </a:ext>
                  </a:extLst>
                </a:gridCol>
                <a:gridCol w="329184">
                  <a:extLst>
                    <a:ext uri="{9D8B030D-6E8A-4147-A177-3AD203B41FA5}">
                      <a16:colId xmlns:a16="http://schemas.microsoft.com/office/drawing/2014/main" val="213922897"/>
                    </a:ext>
                  </a:extLst>
                </a:gridCol>
                <a:gridCol w="329184">
                  <a:extLst>
                    <a:ext uri="{9D8B030D-6E8A-4147-A177-3AD203B41FA5}">
                      <a16:colId xmlns:a16="http://schemas.microsoft.com/office/drawing/2014/main" val="2937458374"/>
                    </a:ext>
                  </a:extLst>
                </a:gridCol>
                <a:gridCol w="329184">
                  <a:extLst>
                    <a:ext uri="{9D8B030D-6E8A-4147-A177-3AD203B41FA5}">
                      <a16:colId xmlns:a16="http://schemas.microsoft.com/office/drawing/2014/main" val="1488352145"/>
                    </a:ext>
                  </a:extLst>
                </a:gridCol>
                <a:gridCol w="329184">
                  <a:extLst>
                    <a:ext uri="{9D8B030D-6E8A-4147-A177-3AD203B41FA5}">
                      <a16:colId xmlns:a16="http://schemas.microsoft.com/office/drawing/2014/main" val="840052351"/>
                    </a:ext>
                  </a:extLst>
                </a:gridCol>
                <a:gridCol w="329184">
                  <a:extLst>
                    <a:ext uri="{9D8B030D-6E8A-4147-A177-3AD203B41FA5}">
                      <a16:colId xmlns:a16="http://schemas.microsoft.com/office/drawing/2014/main" val="1295609697"/>
                    </a:ext>
                  </a:extLst>
                </a:gridCol>
                <a:gridCol w="329184">
                  <a:extLst>
                    <a:ext uri="{9D8B030D-6E8A-4147-A177-3AD203B41FA5}">
                      <a16:colId xmlns:a16="http://schemas.microsoft.com/office/drawing/2014/main" val="1983514342"/>
                    </a:ext>
                  </a:extLst>
                </a:gridCol>
                <a:gridCol w="329184">
                  <a:extLst>
                    <a:ext uri="{9D8B030D-6E8A-4147-A177-3AD203B41FA5}">
                      <a16:colId xmlns:a16="http://schemas.microsoft.com/office/drawing/2014/main" val="1844480615"/>
                    </a:ext>
                  </a:extLst>
                </a:gridCol>
                <a:gridCol w="329184">
                  <a:extLst>
                    <a:ext uri="{9D8B030D-6E8A-4147-A177-3AD203B41FA5}">
                      <a16:colId xmlns:a16="http://schemas.microsoft.com/office/drawing/2014/main" val="636554503"/>
                    </a:ext>
                  </a:extLst>
                </a:gridCol>
                <a:gridCol w="329184">
                  <a:extLst>
                    <a:ext uri="{9D8B030D-6E8A-4147-A177-3AD203B41FA5}">
                      <a16:colId xmlns:a16="http://schemas.microsoft.com/office/drawing/2014/main" val="2513056151"/>
                    </a:ext>
                  </a:extLst>
                </a:gridCol>
                <a:gridCol w="329184">
                  <a:extLst>
                    <a:ext uri="{9D8B030D-6E8A-4147-A177-3AD203B41FA5}">
                      <a16:colId xmlns:a16="http://schemas.microsoft.com/office/drawing/2014/main" val="314565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848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Junge Die Bäckerei - 2019-02-28 05:30:00 </a:t>
                      </a:r>
                      <a:r>
                        <a:rPr kumimoji="0" lang="de-DE" sz="1000" b="0" i="0" u="none" strike="noStrike" kern="1200" cap="none" spc="0" normalizeH="0" baseline="0" noProof="0">
                          <a:ln>
                            <a:noFill/>
                          </a:ln>
                          <a:solidFill>
                            <a:prstClr val="black"/>
                          </a:solidFill>
                          <a:effectLst/>
                          <a:uLnTx/>
                          <a:uFillTx/>
                          <a:latin typeface="+mn-lt"/>
                          <a:ea typeface="+mn-ea"/>
                          <a:cs typeface="+mn-cs"/>
                        </a:rPr>
                        <a:t> 
 Herzlichen Glückwunsch an unsere ersten Schützlinge aus dem Lübecker Raum! Gewonnen haben unter anderem folgende Vereine:
- DLRG Groß Sarau e.V.
- Damenmannschaft des Eintracht Lübeck 04
-  Junge Hanseaten e.V.
- Neumünsteraner Tafel e.V. &amp; KinderTafel
- Tontalente e.V. - Musikcafé International 
- Obdachlosenhilfe Lübeck 
Wie geht's weiter? Ihr erhaltet von uns einen Brief, in dem alles weitere steht.
Bleibt gespannt, übermorgen lüften wir, welche sozialen Vereine aus dem Hamburger Raum unsere finanzielle Unterstützung für ihre Projekte erhalten.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https://scontent.xx.fbcdn.net/v/t1.0-9/q85/s720x720/52685580_2034631486614658_4937838361642532864_o.jpg?_nc_cat=107&amp;_nc_ht=scontent.xx&amp;oh=5e796e4bedba18d68ffc37dfc5e5f23d&amp;oe=5D176D91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4081208"/>
                  </a:ext>
                </a:extLst>
              </a:tr>
            </a:tbl>
          </a:graphicData>
        </a:graphic>
      </p:graphicFrame>
      <p:sp>
        <p:nvSpPr>
          <p:cNvPr id="4" name="Text Placeholder 3">
            <a:extLst>
              <a:ext uri="{FF2B5EF4-FFF2-40B4-BE49-F238E27FC236}">
                <a16:creationId xmlns:a16="http://schemas.microsoft.com/office/drawing/2014/main" id="{E7E07661-16AD-4F16-8232-9D79296CE54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397642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8CDDC-42E1-473E-B805-F19A56FCF496}"/>
              </a:ext>
            </a:extLst>
          </p:cNvPr>
          <p:cNvSpPr>
            <a:spLocks noGrp="1"/>
          </p:cNvSpPr>
          <p:nvPr>
            <p:ph type="title"/>
          </p:nvPr>
        </p:nvSpPr>
        <p:spPr/>
        <p:txBody>
          <a:bodyPr/>
          <a:lstStyle/>
          <a:p>
            <a:r>
              <a:rPr lang="en-US"/>
              <a:t>Facebook Own Posts Table | REWE To Go - 10 of 25</a:t>
            </a:r>
          </a:p>
        </p:txBody>
      </p:sp>
      <p:graphicFrame>
        <p:nvGraphicFramePr>
          <p:cNvPr id="5" name="Table Placeholder 4">
            <a:extLst>
              <a:ext uri="{FF2B5EF4-FFF2-40B4-BE49-F238E27FC236}">
                <a16:creationId xmlns:a16="http://schemas.microsoft.com/office/drawing/2014/main" id="{60C22715-239C-4C94-8E1D-AEE57BB63732}"/>
              </a:ext>
            </a:extLst>
          </p:cNvPr>
          <p:cNvGraphicFramePr>
            <a:graphicFrameLocks noGrp="1"/>
          </p:cNvGraphicFramePr>
          <p:nvPr>
            <p:ph type="tbl" sz="quarter" idx="13"/>
            <p:extLst>
              <p:ext uri="{D42A27DB-BD31-4B8C-83A1-F6EECF244321}">
                <p14:modId xmlns:p14="http://schemas.microsoft.com/office/powerpoint/2010/main" val="27468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8863319"/>
                    </a:ext>
                  </a:extLst>
                </a:gridCol>
                <a:gridCol w="905256">
                  <a:extLst>
                    <a:ext uri="{9D8B030D-6E8A-4147-A177-3AD203B41FA5}">
                      <a16:colId xmlns:a16="http://schemas.microsoft.com/office/drawing/2014/main" val="3660520544"/>
                    </a:ext>
                  </a:extLst>
                </a:gridCol>
                <a:gridCol w="329184">
                  <a:extLst>
                    <a:ext uri="{9D8B030D-6E8A-4147-A177-3AD203B41FA5}">
                      <a16:colId xmlns:a16="http://schemas.microsoft.com/office/drawing/2014/main" val="4171671225"/>
                    </a:ext>
                  </a:extLst>
                </a:gridCol>
                <a:gridCol w="329184">
                  <a:extLst>
                    <a:ext uri="{9D8B030D-6E8A-4147-A177-3AD203B41FA5}">
                      <a16:colId xmlns:a16="http://schemas.microsoft.com/office/drawing/2014/main" val="2837753166"/>
                    </a:ext>
                  </a:extLst>
                </a:gridCol>
                <a:gridCol w="329184">
                  <a:extLst>
                    <a:ext uri="{9D8B030D-6E8A-4147-A177-3AD203B41FA5}">
                      <a16:colId xmlns:a16="http://schemas.microsoft.com/office/drawing/2014/main" val="2275974766"/>
                    </a:ext>
                  </a:extLst>
                </a:gridCol>
                <a:gridCol w="329184">
                  <a:extLst>
                    <a:ext uri="{9D8B030D-6E8A-4147-A177-3AD203B41FA5}">
                      <a16:colId xmlns:a16="http://schemas.microsoft.com/office/drawing/2014/main" val="1615399700"/>
                    </a:ext>
                  </a:extLst>
                </a:gridCol>
                <a:gridCol w="329184">
                  <a:extLst>
                    <a:ext uri="{9D8B030D-6E8A-4147-A177-3AD203B41FA5}">
                      <a16:colId xmlns:a16="http://schemas.microsoft.com/office/drawing/2014/main" val="1395306824"/>
                    </a:ext>
                  </a:extLst>
                </a:gridCol>
                <a:gridCol w="329184">
                  <a:extLst>
                    <a:ext uri="{9D8B030D-6E8A-4147-A177-3AD203B41FA5}">
                      <a16:colId xmlns:a16="http://schemas.microsoft.com/office/drawing/2014/main" val="495349870"/>
                    </a:ext>
                  </a:extLst>
                </a:gridCol>
                <a:gridCol w="329184">
                  <a:extLst>
                    <a:ext uri="{9D8B030D-6E8A-4147-A177-3AD203B41FA5}">
                      <a16:colId xmlns:a16="http://schemas.microsoft.com/office/drawing/2014/main" val="3691375212"/>
                    </a:ext>
                  </a:extLst>
                </a:gridCol>
                <a:gridCol w="329184">
                  <a:extLst>
                    <a:ext uri="{9D8B030D-6E8A-4147-A177-3AD203B41FA5}">
                      <a16:colId xmlns:a16="http://schemas.microsoft.com/office/drawing/2014/main" val="466279148"/>
                    </a:ext>
                  </a:extLst>
                </a:gridCol>
                <a:gridCol w="329184">
                  <a:extLst>
                    <a:ext uri="{9D8B030D-6E8A-4147-A177-3AD203B41FA5}">
                      <a16:colId xmlns:a16="http://schemas.microsoft.com/office/drawing/2014/main" val="3376084483"/>
                    </a:ext>
                  </a:extLst>
                </a:gridCol>
                <a:gridCol w="329184">
                  <a:extLst>
                    <a:ext uri="{9D8B030D-6E8A-4147-A177-3AD203B41FA5}">
                      <a16:colId xmlns:a16="http://schemas.microsoft.com/office/drawing/2014/main" val="1276126466"/>
                    </a:ext>
                  </a:extLst>
                </a:gridCol>
                <a:gridCol w="329184">
                  <a:extLst>
                    <a:ext uri="{9D8B030D-6E8A-4147-A177-3AD203B41FA5}">
                      <a16:colId xmlns:a16="http://schemas.microsoft.com/office/drawing/2014/main" val="734960023"/>
                    </a:ext>
                  </a:extLst>
                </a:gridCol>
                <a:gridCol w="329184">
                  <a:extLst>
                    <a:ext uri="{9D8B030D-6E8A-4147-A177-3AD203B41FA5}">
                      <a16:colId xmlns:a16="http://schemas.microsoft.com/office/drawing/2014/main" val="1043211936"/>
                    </a:ext>
                  </a:extLst>
                </a:gridCol>
                <a:gridCol w="329184">
                  <a:extLst>
                    <a:ext uri="{9D8B030D-6E8A-4147-A177-3AD203B41FA5}">
                      <a16:colId xmlns:a16="http://schemas.microsoft.com/office/drawing/2014/main" val="3006174045"/>
                    </a:ext>
                  </a:extLst>
                </a:gridCol>
                <a:gridCol w="329184">
                  <a:extLst>
                    <a:ext uri="{9D8B030D-6E8A-4147-A177-3AD203B41FA5}">
                      <a16:colId xmlns:a16="http://schemas.microsoft.com/office/drawing/2014/main" val="898550563"/>
                    </a:ext>
                  </a:extLst>
                </a:gridCol>
                <a:gridCol w="329184">
                  <a:extLst>
                    <a:ext uri="{9D8B030D-6E8A-4147-A177-3AD203B41FA5}">
                      <a16:colId xmlns:a16="http://schemas.microsoft.com/office/drawing/2014/main" val="3060452589"/>
                    </a:ext>
                  </a:extLst>
                </a:gridCol>
                <a:gridCol w="329184">
                  <a:extLst>
                    <a:ext uri="{9D8B030D-6E8A-4147-A177-3AD203B41FA5}">
                      <a16:colId xmlns:a16="http://schemas.microsoft.com/office/drawing/2014/main" val="922723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190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LE CROBAG - 2019-02-27 19:00:21 </a:t>
                      </a:r>
                      <a:r>
                        <a:rPr kumimoji="0" lang="de-DE" sz="1000" b="0" i="0" u="none" strike="noStrike" kern="1200" cap="none" spc="0" normalizeH="0" baseline="0" noProof="0">
                          <a:ln>
                            <a:noFill/>
                          </a:ln>
                          <a:solidFill>
                            <a:prstClr val="black"/>
                          </a:solidFill>
                          <a:effectLst/>
                          <a:uLnTx/>
                          <a:uFillTx/>
                          <a:latin typeface="+mn-lt"/>
                          <a:ea typeface="+mn-ea"/>
                          <a:cs typeface="+mn-cs"/>
                        </a:rPr>
                        <a:t> 
 😜Letzte Chance!!! Nur noch bis zum » 28.02. « bekommt ihr unsere Pecannuss-Tasche zusammen mit einem mittleren LE CROBAG-Kaffee in allen teilnehmenden Shops zum Aktionspreis.
☝🏼Wer sollte unser Winterduo unbedingt noch VITE VITE probieren?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https://scontent.xx.fbcdn.net/v/t1.0-0/p480x480/52944365_2032000163503667_1713501426354749440_n.jpg?_nc_cat=109&amp;_nc_ht=scontent.xx&amp;oh=e0eba60a7641d1815409e4d605a66630&amp;oe=5CDECFF9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5228865"/>
                  </a:ext>
                </a:extLst>
              </a:tr>
            </a:tbl>
          </a:graphicData>
        </a:graphic>
      </p:graphicFrame>
      <p:sp>
        <p:nvSpPr>
          <p:cNvPr id="4" name="Text Placeholder 3">
            <a:extLst>
              <a:ext uri="{FF2B5EF4-FFF2-40B4-BE49-F238E27FC236}">
                <a16:creationId xmlns:a16="http://schemas.microsoft.com/office/drawing/2014/main" id="{0A79E25E-0AEA-447E-AD78-D2885B16B24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00814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B5927-5977-40F5-9E74-665CB753D06C}"/>
              </a:ext>
            </a:extLst>
          </p:cNvPr>
          <p:cNvSpPr>
            <a:spLocks noGrp="1"/>
          </p:cNvSpPr>
          <p:nvPr>
            <p:ph type="title"/>
          </p:nvPr>
        </p:nvSpPr>
        <p:spPr/>
        <p:txBody>
          <a:bodyPr/>
          <a:lstStyle/>
          <a:p>
            <a:r>
              <a:rPr lang="en-US"/>
              <a:t>Facebook Own Posts Table | REWE To Go - 11 of 25</a:t>
            </a:r>
          </a:p>
        </p:txBody>
      </p:sp>
      <p:graphicFrame>
        <p:nvGraphicFramePr>
          <p:cNvPr id="5" name="Table Placeholder 4">
            <a:extLst>
              <a:ext uri="{FF2B5EF4-FFF2-40B4-BE49-F238E27FC236}">
                <a16:creationId xmlns:a16="http://schemas.microsoft.com/office/drawing/2014/main" id="{511EFF5A-63A9-489A-B529-9E29A92FCBB1}"/>
              </a:ext>
            </a:extLst>
          </p:cNvPr>
          <p:cNvGraphicFramePr>
            <a:graphicFrameLocks noGrp="1"/>
          </p:cNvGraphicFramePr>
          <p:nvPr>
            <p:ph type="tbl" sz="quarter" idx="13"/>
            <p:extLst>
              <p:ext uri="{D42A27DB-BD31-4B8C-83A1-F6EECF244321}">
                <p14:modId xmlns:p14="http://schemas.microsoft.com/office/powerpoint/2010/main" val="113063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1363689"/>
                    </a:ext>
                  </a:extLst>
                </a:gridCol>
                <a:gridCol w="905256">
                  <a:extLst>
                    <a:ext uri="{9D8B030D-6E8A-4147-A177-3AD203B41FA5}">
                      <a16:colId xmlns:a16="http://schemas.microsoft.com/office/drawing/2014/main" val="1123580226"/>
                    </a:ext>
                  </a:extLst>
                </a:gridCol>
                <a:gridCol w="329184">
                  <a:extLst>
                    <a:ext uri="{9D8B030D-6E8A-4147-A177-3AD203B41FA5}">
                      <a16:colId xmlns:a16="http://schemas.microsoft.com/office/drawing/2014/main" val="1043769140"/>
                    </a:ext>
                  </a:extLst>
                </a:gridCol>
                <a:gridCol w="329184">
                  <a:extLst>
                    <a:ext uri="{9D8B030D-6E8A-4147-A177-3AD203B41FA5}">
                      <a16:colId xmlns:a16="http://schemas.microsoft.com/office/drawing/2014/main" val="2707801722"/>
                    </a:ext>
                  </a:extLst>
                </a:gridCol>
                <a:gridCol w="329184">
                  <a:extLst>
                    <a:ext uri="{9D8B030D-6E8A-4147-A177-3AD203B41FA5}">
                      <a16:colId xmlns:a16="http://schemas.microsoft.com/office/drawing/2014/main" val="3683864578"/>
                    </a:ext>
                  </a:extLst>
                </a:gridCol>
                <a:gridCol w="329184">
                  <a:extLst>
                    <a:ext uri="{9D8B030D-6E8A-4147-A177-3AD203B41FA5}">
                      <a16:colId xmlns:a16="http://schemas.microsoft.com/office/drawing/2014/main" val="3144298850"/>
                    </a:ext>
                  </a:extLst>
                </a:gridCol>
                <a:gridCol w="329184">
                  <a:extLst>
                    <a:ext uri="{9D8B030D-6E8A-4147-A177-3AD203B41FA5}">
                      <a16:colId xmlns:a16="http://schemas.microsoft.com/office/drawing/2014/main" val="3003150240"/>
                    </a:ext>
                  </a:extLst>
                </a:gridCol>
                <a:gridCol w="329184">
                  <a:extLst>
                    <a:ext uri="{9D8B030D-6E8A-4147-A177-3AD203B41FA5}">
                      <a16:colId xmlns:a16="http://schemas.microsoft.com/office/drawing/2014/main" val="2223054889"/>
                    </a:ext>
                  </a:extLst>
                </a:gridCol>
                <a:gridCol w="329184">
                  <a:extLst>
                    <a:ext uri="{9D8B030D-6E8A-4147-A177-3AD203B41FA5}">
                      <a16:colId xmlns:a16="http://schemas.microsoft.com/office/drawing/2014/main" val="2486958864"/>
                    </a:ext>
                  </a:extLst>
                </a:gridCol>
                <a:gridCol w="329184">
                  <a:extLst>
                    <a:ext uri="{9D8B030D-6E8A-4147-A177-3AD203B41FA5}">
                      <a16:colId xmlns:a16="http://schemas.microsoft.com/office/drawing/2014/main" val="1875940702"/>
                    </a:ext>
                  </a:extLst>
                </a:gridCol>
                <a:gridCol w="329184">
                  <a:extLst>
                    <a:ext uri="{9D8B030D-6E8A-4147-A177-3AD203B41FA5}">
                      <a16:colId xmlns:a16="http://schemas.microsoft.com/office/drawing/2014/main" val="2540088981"/>
                    </a:ext>
                  </a:extLst>
                </a:gridCol>
                <a:gridCol w="329184">
                  <a:extLst>
                    <a:ext uri="{9D8B030D-6E8A-4147-A177-3AD203B41FA5}">
                      <a16:colId xmlns:a16="http://schemas.microsoft.com/office/drawing/2014/main" val="1326620683"/>
                    </a:ext>
                  </a:extLst>
                </a:gridCol>
                <a:gridCol w="329184">
                  <a:extLst>
                    <a:ext uri="{9D8B030D-6E8A-4147-A177-3AD203B41FA5}">
                      <a16:colId xmlns:a16="http://schemas.microsoft.com/office/drawing/2014/main" val="1256088354"/>
                    </a:ext>
                  </a:extLst>
                </a:gridCol>
                <a:gridCol w="329184">
                  <a:extLst>
                    <a:ext uri="{9D8B030D-6E8A-4147-A177-3AD203B41FA5}">
                      <a16:colId xmlns:a16="http://schemas.microsoft.com/office/drawing/2014/main" val="400020382"/>
                    </a:ext>
                  </a:extLst>
                </a:gridCol>
                <a:gridCol w="329184">
                  <a:extLst>
                    <a:ext uri="{9D8B030D-6E8A-4147-A177-3AD203B41FA5}">
                      <a16:colId xmlns:a16="http://schemas.microsoft.com/office/drawing/2014/main" val="3589867341"/>
                    </a:ext>
                  </a:extLst>
                </a:gridCol>
                <a:gridCol w="329184">
                  <a:extLst>
                    <a:ext uri="{9D8B030D-6E8A-4147-A177-3AD203B41FA5}">
                      <a16:colId xmlns:a16="http://schemas.microsoft.com/office/drawing/2014/main" val="3063439755"/>
                    </a:ext>
                  </a:extLst>
                </a:gridCol>
                <a:gridCol w="329184">
                  <a:extLst>
                    <a:ext uri="{9D8B030D-6E8A-4147-A177-3AD203B41FA5}">
                      <a16:colId xmlns:a16="http://schemas.microsoft.com/office/drawing/2014/main" val="2832180957"/>
                    </a:ext>
                  </a:extLst>
                </a:gridCol>
                <a:gridCol w="329184">
                  <a:extLst>
                    <a:ext uri="{9D8B030D-6E8A-4147-A177-3AD203B41FA5}">
                      <a16:colId xmlns:a16="http://schemas.microsoft.com/office/drawing/2014/main" val="238969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842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Junge Die Bäckerei - 2019-02-27 17:14:00 </a:t>
                      </a:r>
                      <a:r>
                        <a:rPr kumimoji="0" lang="de-DE" sz="1000" b="0" i="0" u="none" strike="noStrike" kern="1200" cap="none" spc="0" normalizeH="0" baseline="0" noProof="0">
                          <a:ln>
                            <a:noFill/>
                          </a:ln>
                          <a:solidFill>
                            <a:prstClr val="black"/>
                          </a:solidFill>
                          <a:effectLst/>
                          <a:uLnTx/>
                          <a:uFillTx/>
                          <a:latin typeface="+mn-lt"/>
                          <a:ea typeface="+mn-ea"/>
                          <a:cs typeface="+mn-cs"/>
                        </a:rPr>
                        <a:t> 
 Premiumkaffee startet mit der Bohne. Liebevoll werden unsere Kaffeepflanzen in Tansania umsorgt bis ihre Bohnen reif genug zur vollendenden Röstung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6921399"/>
                  </a:ext>
                </a:extLst>
              </a:tr>
            </a:tbl>
          </a:graphicData>
        </a:graphic>
      </p:graphicFrame>
      <p:sp>
        <p:nvSpPr>
          <p:cNvPr id="4" name="Text Placeholder 3">
            <a:extLst>
              <a:ext uri="{FF2B5EF4-FFF2-40B4-BE49-F238E27FC236}">
                <a16:creationId xmlns:a16="http://schemas.microsoft.com/office/drawing/2014/main" id="{9C75BD8D-8CB6-4AA5-845C-BAD07A53937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5984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1E402-380B-4FCA-BB8E-2BBD327187F3}"/>
              </a:ext>
            </a:extLst>
          </p:cNvPr>
          <p:cNvSpPr>
            <a:spLocks noGrp="1"/>
          </p:cNvSpPr>
          <p:nvPr>
            <p:ph type="title"/>
          </p:nvPr>
        </p:nvSpPr>
        <p:spPr/>
        <p:txBody>
          <a:bodyPr/>
          <a:lstStyle/>
          <a:p>
            <a:r>
              <a:rPr lang="en-US"/>
              <a:t>Facebook Own Posts Table | REWE To Go - 12 of 25</a:t>
            </a:r>
          </a:p>
        </p:txBody>
      </p:sp>
      <p:graphicFrame>
        <p:nvGraphicFramePr>
          <p:cNvPr id="5" name="Table Placeholder 4">
            <a:extLst>
              <a:ext uri="{FF2B5EF4-FFF2-40B4-BE49-F238E27FC236}">
                <a16:creationId xmlns:a16="http://schemas.microsoft.com/office/drawing/2014/main" id="{135512F5-AE40-4C9B-9C17-946C3B9CB694}"/>
              </a:ext>
            </a:extLst>
          </p:cNvPr>
          <p:cNvGraphicFramePr>
            <a:graphicFrameLocks noGrp="1"/>
          </p:cNvGraphicFramePr>
          <p:nvPr>
            <p:ph type="tbl" sz="quarter" idx="13"/>
            <p:extLst>
              <p:ext uri="{D42A27DB-BD31-4B8C-83A1-F6EECF244321}">
                <p14:modId xmlns:p14="http://schemas.microsoft.com/office/powerpoint/2010/main" val="908494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5346628"/>
                    </a:ext>
                  </a:extLst>
                </a:gridCol>
                <a:gridCol w="905256">
                  <a:extLst>
                    <a:ext uri="{9D8B030D-6E8A-4147-A177-3AD203B41FA5}">
                      <a16:colId xmlns:a16="http://schemas.microsoft.com/office/drawing/2014/main" val="1454357401"/>
                    </a:ext>
                  </a:extLst>
                </a:gridCol>
                <a:gridCol w="329184">
                  <a:extLst>
                    <a:ext uri="{9D8B030D-6E8A-4147-A177-3AD203B41FA5}">
                      <a16:colId xmlns:a16="http://schemas.microsoft.com/office/drawing/2014/main" val="2113250552"/>
                    </a:ext>
                  </a:extLst>
                </a:gridCol>
                <a:gridCol w="329184">
                  <a:extLst>
                    <a:ext uri="{9D8B030D-6E8A-4147-A177-3AD203B41FA5}">
                      <a16:colId xmlns:a16="http://schemas.microsoft.com/office/drawing/2014/main" val="2787556533"/>
                    </a:ext>
                  </a:extLst>
                </a:gridCol>
                <a:gridCol w="329184">
                  <a:extLst>
                    <a:ext uri="{9D8B030D-6E8A-4147-A177-3AD203B41FA5}">
                      <a16:colId xmlns:a16="http://schemas.microsoft.com/office/drawing/2014/main" val="582195191"/>
                    </a:ext>
                  </a:extLst>
                </a:gridCol>
                <a:gridCol w="329184">
                  <a:extLst>
                    <a:ext uri="{9D8B030D-6E8A-4147-A177-3AD203B41FA5}">
                      <a16:colId xmlns:a16="http://schemas.microsoft.com/office/drawing/2014/main" val="1548455973"/>
                    </a:ext>
                  </a:extLst>
                </a:gridCol>
                <a:gridCol w="329184">
                  <a:extLst>
                    <a:ext uri="{9D8B030D-6E8A-4147-A177-3AD203B41FA5}">
                      <a16:colId xmlns:a16="http://schemas.microsoft.com/office/drawing/2014/main" val="2894757327"/>
                    </a:ext>
                  </a:extLst>
                </a:gridCol>
                <a:gridCol w="329184">
                  <a:extLst>
                    <a:ext uri="{9D8B030D-6E8A-4147-A177-3AD203B41FA5}">
                      <a16:colId xmlns:a16="http://schemas.microsoft.com/office/drawing/2014/main" val="3840542926"/>
                    </a:ext>
                  </a:extLst>
                </a:gridCol>
                <a:gridCol w="329184">
                  <a:extLst>
                    <a:ext uri="{9D8B030D-6E8A-4147-A177-3AD203B41FA5}">
                      <a16:colId xmlns:a16="http://schemas.microsoft.com/office/drawing/2014/main" val="3279197806"/>
                    </a:ext>
                  </a:extLst>
                </a:gridCol>
                <a:gridCol w="329184">
                  <a:extLst>
                    <a:ext uri="{9D8B030D-6E8A-4147-A177-3AD203B41FA5}">
                      <a16:colId xmlns:a16="http://schemas.microsoft.com/office/drawing/2014/main" val="4238355693"/>
                    </a:ext>
                  </a:extLst>
                </a:gridCol>
                <a:gridCol w="329184">
                  <a:extLst>
                    <a:ext uri="{9D8B030D-6E8A-4147-A177-3AD203B41FA5}">
                      <a16:colId xmlns:a16="http://schemas.microsoft.com/office/drawing/2014/main" val="2498531453"/>
                    </a:ext>
                  </a:extLst>
                </a:gridCol>
                <a:gridCol w="329184">
                  <a:extLst>
                    <a:ext uri="{9D8B030D-6E8A-4147-A177-3AD203B41FA5}">
                      <a16:colId xmlns:a16="http://schemas.microsoft.com/office/drawing/2014/main" val="3541120969"/>
                    </a:ext>
                  </a:extLst>
                </a:gridCol>
                <a:gridCol w="329184">
                  <a:extLst>
                    <a:ext uri="{9D8B030D-6E8A-4147-A177-3AD203B41FA5}">
                      <a16:colId xmlns:a16="http://schemas.microsoft.com/office/drawing/2014/main" val="4292405323"/>
                    </a:ext>
                  </a:extLst>
                </a:gridCol>
                <a:gridCol w="329184">
                  <a:extLst>
                    <a:ext uri="{9D8B030D-6E8A-4147-A177-3AD203B41FA5}">
                      <a16:colId xmlns:a16="http://schemas.microsoft.com/office/drawing/2014/main" val="1280463835"/>
                    </a:ext>
                  </a:extLst>
                </a:gridCol>
                <a:gridCol w="329184">
                  <a:extLst>
                    <a:ext uri="{9D8B030D-6E8A-4147-A177-3AD203B41FA5}">
                      <a16:colId xmlns:a16="http://schemas.microsoft.com/office/drawing/2014/main" val="1134707383"/>
                    </a:ext>
                  </a:extLst>
                </a:gridCol>
                <a:gridCol w="329184">
                  <a:extLst>
                    <a:ext uri="{9D8B030D-6E8A-4147-A177-3AD203B41FA5}">
                      <a16:colId xmlns:a16="http://schemas.microsoft.com/office/drawing/2014/main" val="2771901986"/>
                    </a:ext>
                  </a:extLst>
                </a:gridCol>
                <a:gridCol w="329184">
                  <a:extLst>
                    <a:ext uri="{9D8B030D-6E8A-4147-A177-3AD203B41FA5}">
                      <a16:colId xmlns:a16="http://schemas.microsoft.com/office/drawing/2014/main" val="3873036410"/>
                    </a:ext>
                  </a:extLst>
                </a:gridCol>
                <a:gridCol w="329184">
                  <a:extLst>
                    <a:ext uri="{9D8B030D-6E8A-4147-A177-3AD203B41FA5}">
                      <a16:colId xmlns:a16="http://schemas.microsoft.com/office/drawing/2014/main" val="117519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090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Kamps - 2019-02-27 12:12:09 </a:t>
                      </a:r>
                      <a:r>
                        <a:rPr kumimoji="0" lang="de-DE" sz="1000" b="0" i="0" u="none" strike="noStrike" kern="1200" cap="none" spc="0" normalizeH="0" baseline="0" noProof="0">
                          <a:ln>
                            <a:noFill/>
                          </a:ln>
                          <a:solidFill>
                            <a:prstClr val="black"/>
                          </a:solidFill>
                          <a:effectLst/>
                          <a:uLnTx/>
                          <a:uFillTx/>
                          <a:latin typeface="+mn-lt"/>
                          <a:ea typeface="+mn-ea"/>
                          <a:cs typeface="+mn-cs"/>
                        </a:rPr>
                        <a:t> 
 Et jitt nix Schöneres als lachende Kinderaugen! 😍 Daher gehen 5 Cent pro verkauftem Kamps Berliner in Köln bis Karnevalsdienstag, 5. März 2019, an die gemeinnützige Organisation Laachende Hätze e.V., die sich um Kinder und Jugendliche kümmert, die in Köln eine neue Heimat gefunden haben. Vielen Dank, StattGarde Colonia Ahoj e.V., dass ihr uns bei unserem Engagement so tatkräftig unterstützt!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https://scontent.xx.fbcdn.net/v/t15.5256-10/s720x720/52148109_773775726318985_5692940337228546048_n.jpg?_nc_cat=102&amp;_nc_ht=scontent.xx&amp;oh=5c9cb3bec5aae464fec340c412661cce&amp;oe=5D16617F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8751126"/>
                  </a:ext>
                </a:extLst>
              </a:tr>
            </a:tbl>
          </a:graphicData>
        </a:graphic>
      </p:graphicFrame>
      <p:sp>
        <p:nvSpPr>
          <p:cNvPr id="4" name="Text Placeholder 3">
            <a:extLst>
              <a:ext uri="{FF2B5EF4-FFF2-40B4-BE49-F238E27FC236}">
                <a16:creationId xmlns:a16="http://schemas.microsoft.com/office/drawing/2014/main" id="{0E4C40F3-3863-4FDF-A381-0F8D8D5B856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48300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05599-D192-4661-BB42-8E2AD4C842E3}"/>
              </a:ext>
            </a:extLst>
          </p:cNvPr>
          <p:cNvSpPr>
            <a:spLocks noGrp="1"/>
          </p:cNvSpPr>
          <p:nvPr>
            <p:ph type="title"/>
          </p:nvPr>
        </p:nvSpPr>
        <p:spPr/>
        <p:txBody>
          <a:bodyPr/>
          <a:lstStyle/>
          <a:p>
            <a:r>
              <a:rPr lang="en-US"/>
              <a:t>Facebook Own Posts Table | REWE To Go - 13 of 25</a:t>
            </a:r>
          </a:p>
        </p:txBody>
      </p:sp>
      <p:graphicFrame>
        <p:nvGraphicFramePr>
          <p:cNvPr id="5" name="Table Placeholder 4">
            <a:extLst>
              <a:ext uri="{FF2B5EF4-FFF2-40B4-BE49-F238E27FC236}">
                <a16:creationId xmlns:a16="http://schemas.microsoft.com/office/drawing/2014/main" id="{86EDA22E-51B0-41BA-83E3-7CDD2DBB46DF}"/>
              </a:ext>
            </a:extLst>
          </p:cNvPr>
          <p:cNvGraphicFramePr>
            <a:graphicFrameLocks noGrp="1"/>
          </p:cNvGraphicFramePr>
          <p:nvPr>
            <p:ph type="tbl" sz="quarter" idx="13"/>
            <p:extLst>
              <p:ext uri="{D42A27DB-BD31-4B8C-83A1-F6EECF244321}">
                <p14:modId xmlns:p14="http://schemas.microsoft.com/office/powerpoint/2010/main" val="366073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2922971"/>
                    </a:ext>
                  </a:extLst>
                </a:gridCol>
                <a:gridCol w="905256">
                  <a:extLst>
                    <a:ext uri="{9D8B030D-6E8A-4147-A177-3AD203B41FA5}">
                      <a16:colId xmlns:a16="http://schemas.microsoft.com/office/drawing/2014/main" val="11950933"/>
                    </a:ext>
                  </a:extLst>
                </a:gridCol>
                <a:gridCol w="329184">
                  <a:extLst>
                    <a:ext uri="{9D8B030D-6E8A-4147-A177-3AD203B41FA5}">
                      <a16:colId xmlns:a16="http://schemas.microsoft.com/office/drawing/2014/main" val="4070871089"/>
                    </a:ext>
                  </a:extLst>
                </a:gridCol>
                <a:gridCol w="329184">
                  <a:extLst>
                    <a:ext uri="{9D8B030D-6E8A-4147-A177-3AD203B41FA5}">
                      <a16:colId xmlns:a16="http://schemas.microsoft.com/office/drawing/2014/main" val="43514219"/>
                    </a:ext>
                  </a:extLst>
                </a:gridCol>
                <a:gridCol w="329184">
                  <a:extLst>
                    <a:ext uri="{9D8B030D-6E8A-4147-A177-3AD203B41FA5}">
                      <a16:colId xmlns:a16="http://schemas.microsoft.com/office/drawing/2014/main" val="3376810081"/>
                    </a:ext>
                  </a:extLst>
                </a:gridCol>
                <a:gridCol w="329184">
                  <a:extLst>
                    <a:ext uri="{9D8B030D-6E8A-4147-A177-3AD203B41FA5}">
                      <a16:colId xmlns:a16="http://schemas.microsoft.com/office/drawing/2014/main" val="898680826"/>
                    </a:ext>
                  </a:extLst>
                </a:gridCol>
                <a:gridCol w="329184">
                  <a:extLst>
                    <a:ext uri="{9D8B030D-6E8A-4147-A177-3AD203B41FA5}">
                      <a16:colId xmlns:a16="http://schemas.microsoft.com/office/drawing/2014/main" val="3129443457"/>
                    </a:ext>
                  </a:extLst>
                </a:gridCol>
                <a:gridCol w="329184">
                  <a:extLst>
                    <a:ext uri="{9D8B030D-6E8A-4147-A177-3AD203B41FA5}">
                      <a16:colId xmlns:a16="http://schemas.microsoft.com/office/drawing/2014/main" val="1148739359"/>
                    </a:ext>
                  </a:extLst>
                </a:gridCol>
                <a:gridCol w="329184">
                  <a:extLst>
                    <a:ext uri="{9D8B030D-6E8A-4147-A177-3AD203B41FA5}">
                      <a16:colId xmlns:a16="http://schemas.microsoft.com/office/drawing/2014/main" val="1551731674"/>
                    </a:ext>
                  </a:extLst>
                </a:gridCol>
                <a:gridCol w="329184">
                  <a:extLst>
                    <a:ext uri="{9D8B030D-6E8A-4147-A177-3AD203B41FA5}">
                      <a16:colId xmlns:a16="http://schemas.microsoft.com/office/drawing/2014/main" val="2410370869"/>
                    </a:ext>
                  </a:extLst>
                </a:gridCol>
                <a:gridCol w="329184">
                  <a:extLst>
                    <a:ext uri="{9D8B030D-6E8A-4147-A177-3AD203B41FA5}">
                      <a16:colId xmlns:a16="http://schemas.microsoft.com/office/drawing/2014/main" val="3881946540"/>
                    </a:ext>
                  </a:extLst>
                </a:gridCol>
                <a:gridCol w="329184">
                  <a:extLst>
                    <a:ext uri="{9D8B030D-6E8A-4147-A177-3AD203B41FA5}">
                      <a16:colId xmlns:a16="http://schemas.microsoft.com/office/drawing/2014/main" val="155394576"/>
                    </a:ext>
                  </a:extLst>
                </a:gridCol>
                <a:gridCol w="329184">
                  <a:extLst>
                    <a:ext uri="{9D8B030D-6E8A-4147-A177-3AD203B41FA5}">
                      <a16:colId xmlns:a16="http://schemas.microsoft.com/office/drawing/2014/main" val="837213538"/>
                    </a:ext>
                  </a:extLst>
                </a:gridCol>
                <a:gridCol w="329184">
                  <a:extLst>
                    <a:ext uri="{9D8B030D-6E8A-4147-A177-3AD203B41FA5}">
                      <a16:colId xmlns:a16="http://schemas.microsoft.com/office/drawing/2014/main" val="1326597265"/>
                    </a:ext>
                  </a:extLst>
                </a:gridCol>
                <a:gridCol w="329184">
                  <a:extLst>
                    <a:ext uri="{9D8B030D-6E8A-4147-A177-3AD203B41FA5}">
                      <a16:colId xmlns:a16="http://schemas.microsoft.com/office/drawing/2014/main" val="1352112532"/>
                    </a:ext>
                  </a:extLst>
                </a:gridCol>
                <a:gridCol w="329184">
                  <a:extLst>
                    <a:ext uri="{9D8B030D-6E8A-4147-A177-3AD203B41FA5}">
                      <a16:colId xmlns:a16="http://schemas.microsoft.com/office/drawing/2014/main" val="916357667"/>
                    </a:ext>
                  </a:extLst>
                </a:gridCol>
                <a:gridCol w="329184">
                  <a:extLst>
                    <a:ext uri="{9D8B030D-6E8A-4147-A177-3AD203B41FA5}">
                      <a16:colId xmlns:a16="http://schemas.microsoft.com/office/drawing/2014/main" val="1370857298"/>
                    </a:ext>
                  </a:extLst>
                </a:gridCol>
                <a:gridCol w="329184">
                  <a:extLst>
                    <a:ext uri="{9D8B030D-6E8A-4147-A177-3AD203B41FA5}">
                      <a16:colId xmlns:a16="http://schemas.microsoft.com/office/drawing/2014/main" val="1080024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120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BACK-FACTORY - 2019-02-27 11:01:49 </a:t>
                      </a:r>
                      <a:r>
                        <a:rPr kumimoji="0" lang="de-DE" sz="1000" b="0" i="0" u="none" strike="noStrike" kern="1200" cap="none" spc="0" normalizeH="0" baseline="0" noProof="0">
                          <a:ln>
                            <a:noFill/>
                          </a:ln>
                          <a:solidFill>
                            <a:prstClr val="black"/>
                          </a:solidFill>
                          <a:effectLst/>
                          <a:uLnTx/>
                          <a:uFillTx/>
                          <a:latin typeface="+mn-lt"/>
                          <a:ea typeface="+mn-ea"/>
                          <a:cs typeface="+mn-cs"/>
                        </a:rPr>
                        <a:t> 
 Das Leben ist schöner, wenn man sich einen Muffin teilt ☺️. Mit wem teilt ihr am liebsten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https://scontent.xx.fbcdn.net/v/t1.0-9/s720x720/53031573_2161735860588203_6461360783061155840_o.jpg?_nc_cat=102&amp;_nc_ht=scontent.xx&amp;oh=e9f608d32e9f250fc1c727e3ede0160e&amp;oe=5CDEBF83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16471183"/>
                  </a:ext>
                </a:extLst>
              </a:tr>
            </a:tbl>
          </a:graphicData>
        </a:graphic>
      </p:graphicFrame>
      <p:sp>
        <p:nvSpPr>
          <p:cNvPr id="4" name="Text Placeholder 3">
            <a:extLst>
              <a:ext uri="{FF2B5EF4-FFF2-40B4-BE49-F238E27FC236}">
                <a16:creationId xmlns:a16="http://schemas.microsoft.com/office/drawing/2014/main" id="{96D3D828-6704-465D-96B1-4302DB6C9FB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438469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B251B-94FC-4D68-A2D3-97A4269BEBF6}"/>
              </a:ext>
            </a:extLst>
          </p:cNvPr>
          <p:cNvSpPr>
            <a:spLocks noGrp="1"/>
          </p:cNvSpPr>
          <p:nvPr>
            <p:ph type="title"/>
          </p:nvPr>
        </p:nvSpPr>
        <p:spPr/>
        <p:txBody>
          <a:bodyPr/>
          <a:lstStyle/>
          <a:p>
            <a:r>
              <a:rPr lang="en-US"/>
              <a:t>Facebook Own Posts Table | REWE To Go - 14 of 25</a:t>
            </a:r>
          </a:p>
        </p:txBody>
      </p:sp>
      <p:graphicFrame>
        <p:nvGraphicFramePr>
          <p:cNvPr id="5" name="Table Placeholder 4">
            <a:extLst>
              <a:ext uri="{FF2B5EF4-FFF2-40B4-BE49-F238E27FC236}">
                <a16:creationId xmlns:a16="http://schemas.microsoft.com/office/drawing/2014/main" id="{C232D046-868F-47CA-849A-370FFB31567F}"/>
              </a:ext>
            </a:extLst>
          </p:cNvPr>
          <p:cNvGraphicFramePr>
            <a:graphicFrameLocks noGrp="1"/>
          </p:cNvGraphicFramePr>
          <p:nvPr>
            <p:ph type="tbl" sz="quarter" idx="13"/>
            <p:extLst>
              <p:ext uri="{D42A27DB-BD31-4B8C-83A1-F6EECF244321}">
                <p14:modId xmlns:p14="http://schemas.microsoft.com/office/powerpoint/2010/main" val="2708514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2380760"/>
                    </a:ext>
                  </a:extLst>
                </a:gridCol>
                <a:gridCol w="905256">
                  <a:extLst>
                    <a:ext uri="{9D8B030D-6E8A-4147-A177-3AD203B41FA5}">
                      <a16:colId xmlns:a16="http://schemas.microsoft.com/office/drawing/2014/main" val="1999626295"/>
                    </a:ext>
                  </a:extLst>
                </a:gridCol>
                <a:gridCol w="329184">
                  <a:extLst>
                    <a:ext uri="{9D8B030D-6E8A-4147-A177-3AD203B41FA5}">
                      <a16:colId xmlns:a16="http://schemas.microsoft.com/office/drawing/2014/main" val="1706671510"/>
                    </a:ext>
                  </a:extLst>
                </a:gridCol>
                <a:gridCol w="329184">
                  <a:extLst>
                    <a:ext uri="{9D8B030D-6E8A-4147-A177-3AD203B41FA5}">
                      <a16:colId xmlns:a16="http://schemas.microsoft.com/office/drawing/2014/main" val="837607609"/>
                    </a:ext>
                  </a:extLst>
                </a:gridCol>
                <a:gridCol w="329184">
                  <a:extLst>
                    <a:ext uri="{9D8B030D-6E8A-4147-A177-3AD203B41FA5}">
                      <a16:colId xmlns:a16="http://schemas.microsoft.com/office/drawing/2014/main" val="610486323"/>
                    </a:ext>
                  </a:extLst>
                </a:gridCol>
                <a:gridCol w="329184">
                  <a:extLst>
                    <a:ext uri="{9D8B030D-6E8A-4147-A177-3AD203B41FA5}">
                      <a16:colId xmlns:a16="http://schemas.microsoft.com/office/drawing/2014/main" val="3714993823"/>
                    </a:ext>
                  </a:extLst>
                </a:gridCol>
                <a:gridCol w="329184">
                  <a:extLst>
                    <a:ext uri="{9D8B030D-6E8A-4147-A177-3AD203B41FA5}">
                      <a16:colId xmlns:a16="http://schemas.microsoft.com/office/drawing/2014/main" val="784638526"/>
                    </a:ext>
                  </a:extLst>
                </a:gridCol>
                <a:gridCol w="329184">
                  <a:extLst>
                    <a:ext uri="{9D8B030D-6E8A-4147-A177-3AD203B41FA5}">
                      <a16:colId xmlns:a16="http://schemas.microsoft.com/office/drawing/2014/main" val="284858781"/>
                    </a:ext>
                  </a:extLst>
                </a:gridCol>
                <a:gridCol w="329184">
                  <a:extLst>
                    <a:ext uri="{9D8B030D-6E8A-4147-A177-3AD203B41FA5}">
                      <a16:colId xmlns:a16="http://schemas.microsoft.com/office/drawing/2014/main" val="2272957658"/>
                    </a:ext>
                  </a:extLst>
                </a:gridCol>
                <a:gridCol w="329184">
                  <a:extLst>
                    <a:ext uri="{9D8B030D-6E8A-4147-A177-3AD203B41FA5}">
                      <a16:colId xmlns:a16="http://schemas.microsoft.com/office/drawing/2014/main" val="3286114999"/>
                    </a:ext>
                  </a:extLst>
                </a:gridCol>
                <a:gridCol w="329184">
                  <a:extLst>
                    <a:ext uri="{9D8B030D-6E8A-4147-A177-3AD203B41FA5}">
                      <a16:colId xmlns:a16="http://schemas.microsoft.com/office/drawing/2014/main" val="233012439"/>
                    </a:ext>
                  </a:extLst>
                </a:gridCol>
                <a:gridCol w="329184">
                  <a:extLst>
                    <a:ext uri="{9D8B030D-6E8A-4147-A177-3AD203B41FA5}">
                      <a16:colId xmlns:a16="http://schemas.microsoft.com/office/drawing/2014/main" val="2289612417"/>
                    </a:ext>
                  </a:extLst>
                </a:gridCol>
                <a:gridCol w="329184">
                  <a:extLst>
                    <a:ext uri="{9D8B030D-6E8A-4147-A177-3AD203B41FA5}">
                      <a16:colId xmlns:a16="http://schemas.microsoft.com/office/drawing/2014/main" val="3772101438"/>
                    </a:ext>
                  </a:extLst>
                </a:gridCol>
                <a:gridCol w="329184">
                  <a:extLst>
                    <a:ext uri="{9D8B030D-6E8A-4147-A177-3AD203B41FA5}">
                      <a16:colId xmlns:a16="http://schemas.microsoft.com/office/drawing/2014/main" val="2767824074"/>
                    </a:ext>
                  </a:extLst>
                </a:gridCol>
                <a:gridCol w="329184">
                  <a:extLst>
                    <a:ext uri="{9D8B030D-6E8A-4147-A177-3AD203B41FA5}">
                      <a16:colId xmlns:a16="http://schemas.microsoft.com/office/drawing/2014/main" val="987427032"/>
                    </a:ext>
                  </a:extLst>
                </a:gridCol>
                <a:gridCol w="329184">
                  <a:extLst>
                    <a:ext uri="{9D8B030D-6E8A-4147-A177-3AD203B41FA5}">
                      <a16:colId xmlns:a16="http://schemas.microsoft.com/office/drawing/2014/main" val="1032869274"/>
                    </a:ext>
                  </a:extLst>
                </a:gridCol>
                <a:gridCol w="329184">
                  <a:extLst>
                    <a:ext uri="{9D8B030D-6E8A-4147-A177-3AD203B41FA5}">
                      <a16:colId xmlns:a16="http://schemas.microsoft.com/office/drawing/2014/main" val="401776313"/>
                    </a:ext>
                  </a:extLst>
                </a:gridCol>
                <a:gridCol w="329184">
                  <a:extLst>
                    <a:ext uri="{9D8B030D-6E8A-4147-A177-3AD203B41FA5}">
                      <a16:colId xmlns:a16="http://schemas.microsoft.com/office/drawing/2014/main" val="1307360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748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- 2019-02-27 10:22:46 </a:t>
                      </a:r>
                      <a:r>
                        <a:rPr kumimoji="0" lang="de-DE" sz="1000" b="0" i="0" u="none" strike="noStrike" kern="1200" cap="none" spc="0" normalizeH="0" baseline="0" noProof="0">
                          <a:ln>
                            <a:noFill/>
                          </a:ln>
                          <a:solidFill>
                            <a:prstClr val="black"/>
                          </a:solidFill>
                          <a:effectLst/>
                          <a:uLnTx/>
                          <a:uFillTx/>
                          <a:latin typeface="+mn-lt"/>
                          <a:ea typeface="+mn-ea"/>
                          <a:cs typeface="+mn-cs"/>
                        </a:rPr>
                        <a:t> 
 Beim Thema zuckerreduzierter Ernährung kann sich jeder ein Stück von unserem Kuchen abschneiden!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https://scontent.xx.fbcdn.net/v/t45.1600-4/p720x720/53363553_23843283366700181_467628900952834048_n.png?_nc_cat=105&amp;_nc_ht=scontent.xx&amp;oh=28f3e8051b70663e03625b46f9a010b5&amp;oe=5D267668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4795803"/>
                  </a:ext>
                </a:extLst>
              </a:tr>
            </a:tbl>
          </a:graphicData>
        </a:graphic>
      </p:graphicFrame>
      <p:sp>
        <p:nvSpPr>
          <p:cNvPr id="4" name="Text Placeholder 3">
            <a:extLst>
              <a:ext uri="{FF2B5EF4-FFF2-40B4-BE49-F238E27FC236}">
                <a16:creationId xmlns:a16="http://schemas.microsoft.com/office/drawing/2014/main" id="{681B4F4B-6185-4E53-8267-15AE6D19E16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08383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44D1-3D65-4528-8094-8403F08AB872}"/>
              </a:ext>
            </a:extLst>
          </p:cNvPr>
          <p:cNvSpPr>
            <a:spLocks noGrp="1"/>
          </p:cNvSpPr>
          <p:nvPr>
            <p:ph type="title"/>
          </p:nvPr>
        </p:nvSpPr>
        <p:spPr/>
        <p:txBody>
          <a:bodyPr/>
          <a:lstStyle/>
          <a:p>
            <a:r>
              <a:rPr lang="en-US"/>
              <a:t>Facebook Own Posts Table | REWE To Go - 15 of 25</a:t>
            </a:r>
          </a:p>
        </p:txBody>
      </p:sp>
      <p:graphicFrame>
        <p:nvGraphicFramePr>
          <p:cNvPr id="5" name="Table Placeholder 4">
            <a:extLst>
              <a:ext uri="{FF2B5EF4-FFF2-40B4-BE49-F238E27FC236}">
                <a16:creationId xmlns:a16="http://schemas.microsoft.com/office/drawing/2014/main" id="{416544AD-D13A-4768-BA5B-49E03571B18A}"/>
              </a:ext>
            </a:extLst>
          </p:cNvPr>
          <p:cNvGraphicFramePr>
            <a:graphicFrameLocks noGrp="1"/>
          </p:cNvGraphicFramePr>
          <p:nvPr>
            <p:ph type="tbl" sz="quarter" idx="13"/>
            <p:extLst>
              <p:ext uri="{D42A27DB-BD31-4B8C-83A1-F6EECF244321}">
                <p14:modId xmlns:p14="http://schemas.microsoft.com/office/powerpoint/2010/main" val="2162035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4236557"/>
                    </a:ext>
                  </a:extLst>
                </a:gridCol>
                <a:gridCol w="905256">
                  <a:extLst>
                    <a:ext uri="{9D8B030D-6E8A-4147-A177-3AD203B41FA5}">
                      <a16:colId xmlns:a16="http://schemas.microsoft.com/office/drawing/2014/main" val="373071275"/>
                    </a:ext>
                  </a:extLst>
                </a:gridCol>
                <a:gridCol w="329184">
                  <a:extLst>
                    <a:ext uri="{9D8B030D-6E8A-4147-A177-3AD203B41FA5}">
                      <a16:colId xmlns:a16="http://schemas.microsoft.com/office/drawing/2014/main" val="3045981834"/>
                    </a:ext>
                  </a:extLst>
                </a:gridCol>
                <a:gridCol w="329184">
                  <a:extLst>
                    <a:ext uri="{9D8B030D-6E8A-4147-A177-3AD203B41FA5}">
                      <a16:colId xmlns:a16="http://schemas.microsoft.com/office/drawing/2014/main" val="3054919176"/>
                    </a:ext>
                  </a:extLst>
                </a:gridCol>
                <a:gridCol w="329184">
                  <a:extLst>
                    <a:ext uri="{9D8B030D-6E8A-4147-A177-3AD203B41FA5}">
                      <a16:colId xmlns:a16="http://schemas.microsoft.com/office/drawing/2014/main" val="3340750441"/>
                    </a:ext>
                  </a:extLst>
                </a:gridCol>
                <a:gridCol w="329184">
                  <a:extLst>
                    <a:ext uri="{9D8B030D-6E8A-4147-A177-3AD203B41FA5}">
                      <a16:colId xmlns:a16="http://schemas.microsoft.com/office/drawing/2014/main" val="3307590614"/>
                    </a:ext>
                  </a:extLst>
                </a:gridCol>
                <a:gridCol w="329184">
                  <a:extLst>
                    <a:ext uri="{9D8B030D-6E8A-4147-A177-3AD203B41FA5}">
                      <a16:colId xmlns:a16="http://schemas.microsoft.com/office/drawing/2014/main" val="563218939"/>
                    </a:ext>
                  </a:extLst>
                </a:gridCol>
                <a:gridCol w="329184">
                  <a:extLst>
                    <a:ext uri="{9D8B030D-6E8A-4147-A177-3AD203B41FA5}">
                      <a16:colId xmlns:a16="http://schemas.microsoft.com/office/drawing/2014/main" val="2676798728"/>
                    </a:ext>
                  </a:extLst>
                </a:gridCol>
                <a:gridCol w="329184">
                  <a:extLst>
                    <a:ext uri="{9D8B030D-6E8A-4147-A177-3AD203B41FA5}">
                      <a16:colId xmlns:a16="http://schemas.microsoft.com/office/drawing/2014/main" val="1502397861"/>
                    </a:ext>
                  </a:extLst>
                </a:gridCol>
                <a:gridCol w="329184">
                  <a:extLst>
                    <a:ext uri="{9D8B030D-6E8A-4147-A177-3AD203B41FA5}">
                      <a16:colId xmlns:a16="http://schemas.microsoft.com/office/drawing/2014/main" val="3964791466"/>
                    </a:ext>
                  </a:extLst>
                </a:gridCol>
                <a:gridCol w="329184">
                  <a:extLst>
                    <a:ext uri="{9D8B030D-6E8A-4147-A177-3AD203B41FA5}">
                      <a16:colId xmlns:a16="http://schemas.microsoft.com/office/drawing/2014/main" val="1547082950"/>
                    </a:ext>
                  </a:extLst>
                </a:gridCol>
                <a:gridCol w="329184">
                  <a:extLst>
                    <a:ext uri="{9D8B030D-6E8A-4147-A177-3AD203B41FA5}">
                      <a16:colId xmlns:a16="http://schemas.microsoft.com/office/drawing/2014/main" val="2497076451"/>
                    </a:ext>
                  </a:extLst>
                </a:gridCol>
                <a:gridCol w="329184">
                  <a:extLst>
                    <a:ext uri="{9D8B030D-6E8A-4147-A177-3AD203B41FA5}">
                      <a16:colId xmlns:a16="http://schemas.microsoft.com/office/drawing/2014/main" val="1409756503"/>
                    </a:ext>
                  </a:extLst>
                </a:gridCol>
                <a:gridCol w="329184">
                  <a:extLst>
                    <a:ext uri="{9D8B030D-6E8A-4147-A177-3AD203B41FA5}">
                      <a16:colId xmlns:a16="http://schemas.microsoft.com/office/drawing/2014/main" val="1824333327"/>
                    </a:ext>
                  </a:extLst>
                </a:gridCol>
                <a:gridCol w="329184">
                  <a:extLst>
                    <a:ext uri="{9D8B030D-6E8A-4147-A177-3AD203B41FA5}">
                      <a16:colId xmlns:a16="http://schemas.microsoft.com/office/drawing/2014/main" val="3773031707"/>
                    </a:ext>
                  </a:extLst>
                </a:gridCol>
                <a:gridCol w="329184">
                  <a:extLst>
                    <a:ext uri="{9D8B030D-6E8A-4147-A177-3AD203B41FA5}">
                      <a16:colId xmlns:a16="http://schemas.microsoft.com/office/drawing/2014/main" val="3094447426"/>
                    </a:ext>
                  </a:extLst>
                </a:gridCol>
                <a:gridCol w="329184">
                  <a:extLst>
                    <a:ext uri="{9D8B030D-6E8A-4147-A177-3AD203B41FA5}">
                      <a16:colId xmlns:a16="http://schemas.microsoft.com/office/drawing/2014/main" val="2566239952"/>
                    </a:ext>
                  </a:extLst>
                </a:gridCol>
                <a:gridCol w="329184">
                  <a:extLst>
                    <a:ext uri="{9D8B030D-6E8A-4147-A177-3AD203B41FA5}">
                      <a16:colId xmlns:a16="http://schemas.microsoft.com/office/drawing/2014/main" val="3925452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510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- 2019-02-27 06:41:00 </a:t>
                      </a:r>
                      <a:r>
                        <a:rPr kumimoji="0" lang="de-DE" sz="1000" b="0" i="0" u="none" strike="noStrike" kern="1200" cap="none" spc="0" normalizeH="0" baseline="0" noProof="0">
                          <a:ln>
                            <a:noFill/>
                          </a:ln>
                          <a:solidFill>
                            <a:prstClr val="black"/>
                          </a:solidFill>
                          <a:effectLst/>
                          <a:uLnTx/>
                          <a:uFillTx/>
                          <a:latin typeface="+mn-lt"/>
                          <a:ea typeface="+mn-ea"/>
                          <a:cs typeface="+mn-cs"/>
                        </a:rPr>
                        <a:t> 
 🍌 Wer sagt, dass wir nicht Abliefern können, hat noch nicht unser neues Schokobrötchen mit Bananen probiert!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https://scontent.xx.fbcdn.net/v/t1.0-9/q88/p720x720/52945511_2159744427441283_1391933801814294528_o.jpg?_nc_cat=102&amp;_nc_ht=scontent.xx&amp;oh=fbb2849332f6196abb0d26f5c43ac102&amp;oe=5D1552D1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6448382"/>
                  </a:ext>
                </a:extLst>
              </a:tr>
            </a:tbl>
          </a:graphicData>
        </a:graphic>
      </p:graphicFrame>
      <p:sp>
        <p:nvSpPr>
          <p:cNvPr id="4" name="Text Placeholder 3">
            <a:extLst>
              <a:ext uri="{FF2B5EF4-FFF2-40B4-BE49-F238E27FC236}">
                <a16:creationId xmlns:a16="http://schemas.microsoft.com/office/drawing/2014/main" id="{F84FA088-F6AB-468D-BC6F-A7D533F90DC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29558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7F7F7-71C1-465A-8E3C-017783477FDE}"/>
              </a:ext>
            </a:extLst>
          </p:cNvPr>
          <p:cNvSpPr>
            <a:spLocks noGrp="1"/>
          </p:cNvSpPr>
          <p:nvPr>
            <p:ph type="title"/>
          </p:nvPr>
        </p:nvSpPr>
        <p:spPr/>
        <p:txBody>
          <a:bodyPr/>
          <a:lstStyle/>
          <a:p>
            <a:r>
              <a:rPr lang="en-US"/>
              <a:t>Facebook Own Posts Table | REWE To Go - 16 of 25</a:t>
            </a:r>
          </a:p>
        </p:txBody>
      </p:sp>
      <p:graphicFrame>
        <p:nvGraphicFramePr>
          <p:cNvPr id="5" name="Table Placeholder 4">
            <a:extLst>
              <a:ext uri="{FF2B5EF4-FFF2-40B4-BE49-F238E27FC236}">
                <a16:creationId xmlns:a16="http://schemas.microsoft.com/office/drawing/2014/main" id="{7A989B16-0955-4954-BECF-14C543239108}"/>
              </a:ext>
            </a:extLst>
          </p:cNvPr>
          <p:cNvGraphicFramePr>
            <a:graphicFrameLocks noGrp="1"/>
          </p:cNvGraphicFramePr>
          <p:nvPr>
            <p:ph type="tbl" sz="quarter" idx="13"/>
            <p:extLst>
              <p:ext uri="{D42A27DB-BD31-4B8C-83A1-F6EECF244321}">
                <p14:modId xmlns:p14="http://schemas.microsoft.com/office/powerpoint/2010/main" val="2424371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6018466"/>
                    </a:ext>
                  </a:extLst>
                </a:gridCol>
                <a:gridCol w="905256">
                  <a:extLst>
                    <a:ext uri="{9D8B030D-6E8A-4147-A177-3AD203B41FA5}">
                      <a16:colId xmlns:a16="http://schemas.microsoft.com/office/drawing/2014/main" val="1819583008"/>
                    </a:ext>
                  </a:extLst>
                </a:gridCol>
                <a:gridCol w="329184">
                  <a:extLst>
                    <a:ext uri="{9D8B030D-6E8A-4147-A177-3AD203B41FA5}">
                      <a16:colId xmlns:a16="http://schemas.microsoft.com/office/drawing/2014/main" val="196590660"/>
                    </a:ext>
                  </a:extLst>
                </a:gridCol>
                <a:gridCol w="329184">
                  <a:extLst>
                    <a:ext uri="{9D8B030D-6E8A-4147-A177-3AD203B41FA5}">
                      <a16:colId xmlns:a16="http://schemas.microsoft.com/office/drawing/2014/main" val="3908637660"/>
                    </a:ext>
                  </a:extLst>
                </a:gridCol>
                <a:gridCol w="329184">
                  <a:extLst>
                    <a:ext uri="{9D8B030D-6E8A-4147-A177-3AD203B41FA5}">
                      <a16:colId xmlns:a16="http://schemas.microsoft.com/office/drawing/2014/main" val="2236014971"/>
                    </a:ext>
                  </a:extLst>
                </a:gridCol>
                <a:gridCol w="329184">
                  <a:extLst>
                    <a:ext uri="{9D8B030D-6E8A-4147-A177-3AD203B41FA5}">
                      <a16:colId xmlns:a16="http://schemas.microsoft.com/office/drawing/2014/main" val="2008976981"/>
                    </a:ext>
                  </a:extLst>
                </a:gridCol>
                <a:gridCol w="329184">
                  <a:extLst>
                    <a:ext uri="{9D8B030D-6E8A-4147-A177-3AD203B41FA5}">
                      <a16:colId xmlns:a16="http://schemas.microsoft.com/office/drawing/2014/main" val="2690750408"/>
                    </a:ext>
                  </a:extLst>
                </a:gridCol>
                <a:gridCol w="329184">
                  <a:extLst>
                    <a:ext uri="{9D8B030D-6E8A-4147-A177-3AD203B41FA5}">
                      <a16:colId xmlns:a16="http://schemas.microsoft.com/office/drawing/2014/main" val="1186814835"/>
                    </a:ext>
                  </a:extLst>
                </a:gridCol>
                <a:gridCol w="329184">
                  <a:extLst>
                    <a:ext uri="{9D8B030D-6E8A-4147-A177-3AD203B41FA5}">
                      <a16:colId xmlns:a16="http://schemas.microsoft.com/office/drawing/2014/main" val="4220940534"/>
                    </a:ext>
                  </a:extLst>
                </a:gridCol>
                <a:gridCol w="329184">
                  <a:extLst>
                    <a:ext uri="{9D8B030D-6E8A-4147-A177-3AD203B41FA5}">
                      <a16:colId xmlns:a16="http://schemas.microsoft.com/office/drawing/2014/main" val="3201996120"/>
                    </a:ext>
                  </a:extLst>
                </a:gridCol>
                <a:gridCol w="329184">
                  <a:extLst>
                    <a:ext uri="{9D8B030D-6E8A-4147-A177-3AD203B41FA5}">
                      <a16:colId xmlns:a16="http://schemas.microsoft.com/office/drawing/2014/main" val="1940527666"/>
                    </a:ext>
                  </a:extLst>
                </a:gridCol>
                <a:gridCol w="329184">
                  <a:extLst>
                    <a:ext uri="{9D8B030D-6E8A-4147-A177-3AD203B41FA5}">
                      <a16:colId xmlns:a16="http://schemas.microsoft.com/office/drawing/2014/main" val="1735982666"/>
                    </a:ext>
                  </a:extLst>
                </a:gridCol>
                <a:gridCol w="329184">
                  <a:extLst>
                    <a:ext uri="{9D8B030D-6E8A-4147-A177-3AD203B41FA5}">
                      <a16:colId xmlns:a16="http://schemas.microsoft.com/office/drawing/2014/main" val="3132208397"/>
                    </a:ext>
                  </a:extLst>
                </a:gridCol>
                <a:gridCol w="329184">
                  <a:extLst>
                    <a:ext uri="{9D8B030D-6E8A-4147-A177-3AD203B41FA5}">
                      <a16:colId xmlns:a16="http://schemas.microsoft.com/office/drawing/2014/main" val="3592761182"/>
                    </a:ext>
                  </a:extLst>
                </a:gridCol>
                <a:gridCol w="329184">
                  <a:extLst>
                    <a:ext uri="{9D8B030D-6E8A-4147-A177-3AD203B41FA5}">
                      <a16:colId xmlns:a16="http://schemas.microsoft.com/office/drawing/2014/main" val="2527599516"/>
                    </a:ext>
                  </a:extLst>
                </a:gridCol>
                <a:gridCol w="329184">
                  <a:extLst>
                    <a:ext uri="{9D8B030D-6E8A-4147-A177-3AD203B41FA5}">
                      <a16:colId xmlns:a16="http://schemas.microsoft.com/office/drawing/2014/main" val="2573929155"/>
                    </a:ext>
                  </a:extLst>
                </a:gridCol>
                <a:gridCol w="329184">
                  <a:extLst>
                    <a:ext uri="{9D8B030D-6E8A-4147-A177-3AD203B41FA5}">
                      <a16:colId xmlns:a16="http://schemas.microsoft.com/office/drawing/2014/main" val="4220873961"/>
                    </a:ext>
                  </a:extLst>
                </a:gridCol>
                <a:gridCol w="329184">
                  <a:extLst>
                    <a:ext uri="{9D8B030D-6E8A-4147-A177-3AD203B41FA5}">
                      <a16:colId xmlns:a16="http://schemas.microsoft.com/office/drawing/2014/main" val="332833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605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REWE - 2019-02-26 19:15:00 </a:t>
                      </a:r>
                      <a:r>
                        <a:rPr kumimoji="0" lang="en-US" sz="1000" b="0" i="0" u="none" strike="noStrike" kern="1200" cap="none" spc="0" normalizeH="0" baseline="0" noProof="0">
                          <a:ln>
                            <a:noFill/>
                          </a:ln>
                          <a:solidFill>
                            <a:prstClr val="black"/>
                          </a:solidFill>
                          <a:effectLst/>
                          <a:uLnTx/>
                          <a:uFillTx/>
                          <a:latin typeface="+mn-lt"/>
                          <a:ea typeface="+mn-ea"/>
                          <a:cs typeface="+mn-cs"/>
                        </a:rPr>
                        <a:t> 
 👋 Sagt Adieu zu verwässerten Getränken! Mit dem CoolDownDrink Glas aus Das Ding des Jahres habt ihr ab sofort kalte Drinks ganz ohne Eiswürfel. 💪 Die Gläser gibt es bei unserem REWE Paketservice zu bestellen bit.ly/REWE_CoolDownDrink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https://scontent.xx.fbcdn.net/v/t1.0-9/p720x720/52868306_2179349105420878_7447518096362831872_o.jpg?_nc_cat=105&amp;_nc_ht=scontent.xx&amp;oh=46fd44f5cb11d04449d1fefdf49c6b38&amp;oe=5D0FF2FD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4161343"/>
                  </a:ext>
                </a:extLst>
              </a:tr>
            </a:tbl>
          </a:graphicData>
        </a:graphic>
      </p:graphicFrame>
      <p:sp>
        <p:nvSpPr>
          <p:cNvPr id="4" name="Text Placeholder 3">
            <a:extLst>
              <a:ext uri="{FF2B5EF4-FFF2-40B4-BE49-F238E27FC236}">
                <a16:creationId xmlns:a16="http://schemas.microsoft.com/office/drawing/2014/main" id="{1391ECB4-8870-499C-A596-361B711393D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42394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A89C-8FAE-4F3A-8B34-A351ADD58D98}"/>
              </a:ext>
            </a:extLst>
          </p:cNvPr>
          <p:cNvSpPr>
            <a:spLocks noGrp="1"/>
          </p:cNvSpPr>
          <p:nvPr>
            <p:ph type="title"/>
          </p:nvPr>
        </p:nvSpPr>
        <p:spPr/>
        <p:txBody>
          <a:bodyPr/>
          <a:lstStyle/>
          <a:p>
            <a:r>
              <a:rPr lang="en-US"/>
              <a:t>Facebook Own Posts Table | REWE To Go - 17 of 25</a:t>
            </a:r>
          </a:p>
        </p:txBody>
      </p:sp>
      <p:graphicFrame>
        <p:nvGraphicFramePr>
          <p:cNvPr id="5" name="Table Placeholder 4">
            <a:extLst>
              <a:ext uri="{FF2B5EF4-FFF2-40B4-BE49-F238E27FC236}">
                <a16:creationId xmlns:a16="http://schemas.microsoft.com/office/drawing/2014/main" id="{8ED081EE-2B68-4DB1-B14E-F32013DC0C21}"/>
              </a:ext>
            </a:extLst>
          </p:cNvPr>
          <p:cNvGraphicFramePr>
            <a:graphicFrameLocks noGrp="1"/>
          </p:cNvGraphicFramePr>
          <p:nvPr>
            <p:ph type="tbl" sz="quarter" idx="13"/>
            <p:extLst>
              <p:ext uri="{D42A27DB-BD31-4B8C-83A1-F6EECF244321}">
                <p14:modId xmlns:p14="http://schemas.microsoft.com/office/powerpoint/2010/main" val="2453223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8291612"/>
                    </a:ext>
                  </a:extLst>
                </a:gridCol>
                <a:gridCol w="905256">
                  <a:extLst>
                    <a:ext uri="{9D8B030D-6E8A-4147-A177-3AD203B41FA5}">
                      <a16:colId xmlns:a16="http://schemas.microsoft.com/office/drawing/2014/main" val="1641931848"/>
                    </a:ext>
                  </a:extLst>
                </a:gridCol>
                <a:gridCol w="329184">
                  <a:extLst>
                    <a:ext uri="{9D8B030D-6E8A-4147-A177-3AD203B41FA5}">
                      <a16:colId xmlns:a16="http://schemas.microsoft.com/office/drawing/2014/main" val="1069705641"/>
                    </a:ext>
                  </a:extLst>
                </a:gridCol>
                <a:gridCol w="329184">
                  <a:extLst>
                    <a:ext uri="{9D8B030D-6E8A-4147-A177-3AD203B41FA5}">
                      <a16:colId xmlns:a16="http://schemas.microsoft.com/office/drawing/2014/main" val="175036572"/>
                    </a:ext>
                  </a:extLst>
                </a:gridCol>
                <a:gridCol w="329184">
                  <a:extLst>
                    <a:ext uri="{9D8B030D-6E8A-4147-A177-3AD203B41FA5}">
                      <a16:colId xmlns:a16="http://schemas.microsoft.com/office/drawing/2014/main" val="2782966661"/>
                    </a:ext>
                  </a:extLst>
                </a:gridCol>
                <a:gridCol w="329184">
                  <a:extLst>
                    <a:ext uri="{9D8B030D-6E8A-4147-A177-3AD203B41FA5}">
                      <a16:colId xmlns:a16="http://schemas.microsoft.com/office/drawing/2014/main" val="2890642033"/>
                    </a:ext>
                  </a:extLst>
                </a:gridCol>
                <a:gridCol w="329184">
                  <a:extLst>
                    <a:ext uri="{9D8B030D-6E8A-4147-A177-3AD203B41FA5}">
                      <a16:colId xmlns:a16="http://schemas.microsoft.com/office/drawing/2014/main" val="865516484"/>
                    </a:ext>
                  </a:extLst>
                </a:gridCol>
                <a:gridCol w="329184">
                  <a:extLst>
                    <a:ext uri="{9D8B030D-6E8A-4147-A177-3AD203B41FA5}">
                      <a16:colId xmlns:a16="http://schemas.microsoft.com/office/drawing/2014/main" val="1203756537"/>
                    </a:ext>
                  </a:extLst>
                </a:gridCol>
                <a:gridCol w="329184">
                  <a:extLst>
                    <a:ext uri="{9D8B030D-6E8A-4147-A177-3AD203B41FA5}">
                      <a16:colId xmlns:a16="http://schemas.microsoft.com/office/drawing/2014/main" val="2326698922"/>
                    </a:ext>
                  </a:extLst>
                </a:gridCol>
                <a:gridCol w="329184">
                  <a:extLst>
                    <a:ext uri="{9D8B030D-6E8A-4147-A177-3AD203B41FA5}">
                      <a16:colId xmlns:a16="http://schemas.microsoft.com/office/drawing/2014/main" val="2965714400"/>
                    </a:ext>
                  </a:extLst>
                </a:gridCol>
                <a:gridCol w="329184">
                  <a:extLst>
                    <a:ext uri="{9D8B030D-6E8A-4147-A177-3AD203B41FA5}">
                      <a16:colId xmlns:a16="http://schemas.microsoft.com/office/drawing/2014/main" val="3205471573"/>
                    </a:ext>
                  </a:extLst>
                </a:gridCol>
                <a:gridCol w="329184">
                  <a:extLst>
                    <a:ext uri="{9D8B030D-6E8A-4147-A177-3AD203B41FA5}">
                      <a16:colId xmlns:a16="http://schemas.microsoft.com/office/drawing/2014/main" val="3319474309"/>
                    </a:ext>
                  </a:extLst>
                </a:gridCol>
                <a:gridCol w="329184">
                  <a:extLst>
                    <a:ext uri="{9D8B030D-6E8A-4147-A177-3AD203B41FA5}">
                      <a16:colId xmlns:a16="http://schemas.microsoft.com/office/drawing/2014/main" val="1567304304"/>
                    </a:ext>
                  </a:extLst>
                </a:gridCol>
                <a:gridCol w="329184">
                  <a:extLst>
                    <a:ext uri="{9D8B030D-6E8A-4147-A177-3AD203B41FA5}">
                      <a16:colId xmlns:a16="http://schemas.microsoft.com/office/drawing/2014/main" val="571793323"/>
                    </a:ext>
                  </a:extLst>
                </a:gridCol>
                <a:gridCol w="329184">
                  <a:extLst>
                    <a:ext uri="{9D8B030D-6E8A-4147-A177-3AD203B41FA5}">
                      <a16:colId xmlns:a16="http://schemas.microsoft.com/office/drawing/2014/main" val="496936365"/>
                    </a:ext>
                  </a:extLst>
                </a:gridCol>
                <a:gridCol w="329184">
                  <a:extLst>
                    <a:ext uri="{9D8B030D-6E8A-4147-A177-3AD203B41FA5}">
                      <a16:colId xmlns:a16="http://schemas.microsoft.com/office/drawing/2014/main" val="2333225995"/>
                    </a:ext>
                  </a:extLst>
                </a:gridCol>
                <a:gridCol w="329184">
                  <a:extLst>
                    <a:ext uri="{9D8B030D-6E8A-4147-A177-3AD203B41FA5}">
                      <a16:colId xmlns:a16="http://schemas.microsoft.com/office/drawing/2014/main" val="456876726"/>
                    </a:ext>
                  </a:extLst>
                </a:gridCol>
                <a:gridCol w="329184">
                  <a:extLst>
                    <a:ext uri="{9D8B030D-6E8A-4147-A177-3AD203B41FA5}">
                      <a16:colId xmlns:a16="http://schemas.microsoft.com/office/drawing/2014/main" val="382674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537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LE CROBAG - 2019-02-26 19:03:00 </a:t>
                      </a:r>
                      <a:r>
                        <a:rPr kumimoji="0" lang="de-DE" sz="1000" b="0" i="0" u="none" strike="noStrike" kern="1200" cap="none" spc="0" normalizeH="0" baseline="0" noProof="0">
                          <a:ln>
                            <a:noFill/>
                          </a:ln>
                          <a:solidFill>
                            <a:prstClr val="black"/>
                          </a:solidFill>
                          <a:effectLst/>
                          <a:uLnTx/>
                          <a:uFillTx/>
                          <a:latin typeface="+mn-lt"/>
                          <a:ea typeface="+mn-ea"/>
                          <a:cs typeface="+mn-cs"/>
                        </a:rPr>
                        <a:t> 
 Schöne Grüße vom Fotoshooting 😊 Bald haben wir wieder etwas Neues für euch!😜
Habt ihr eine Idee, was es sein könnte?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https://scontent.xx.fbcdn.net/v/t15.5256-10/s720x720/52296784_560866707743338_3246005702426099712_n.jpg?_nc_cat=106&amp;_nc_ht=scontent.xx&amp;oh=60c6aec1b6efd7826456f8047a48b885&amp;oe=5D16804C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6466964"/>
                  </a:ext>
                </a:extLst>
              </a:tr>
            </a:tbl>
          </a:graphicData>
        </a:graphic>
      </p:graphicFrame>
      <p:sp>
        <p:nvSpPr>
          <p:cNvPr id="4" name="Text Placeholder 3">
            <a:extLst>
              <a:ext uri="{FF2B5EF4-FFF2-40B4-BE49-F238E27FC236}">
                <a16:creationId xmlns:a16="http://schemas.microsoft.com/office/drawing/2014/main" id="{D739E664-8408-4624-8338-63996B8C62E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56744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C08E0-A7A4-485E-AA79-765409EE9B8B}"/>
              </a:ext>
            </a:extLst>
          </p:cNvPr>
          <p:cNvSpPr>
            <a:spLocks noGrp="1"/>
          </p:cNvSpPr>
          <p:nvPr>
            <p:ph type="title"/>
          </p:nvPr>
        </p:nvSpPr>
        <p:spPr/>
        <p:txBody>
          <a:bodyPr/>
          <a:lstStyle/>
          <a:p>
            <a:r>
              <a:rPr lang="en-US"/>
              <a:t>Facebook Own Posts Table | REWE To Go - 18 of 25</a:t>
            </a:r>
          </a:p>
        </p:txBody>
      </p:sp>
      <p:graphicFrame>
        <p:nvGraphicFramePr>
          <p:cNvPr id="5" name="Table Placeholder 4">
            <a:extLst>
              <a:ext uri="{FF2B5EF4-FFF2-40B4-BE49-F238E27FC236}">
                <a16:creationId xmlns:a16="http://schemas.microsoft.com/office/drawing/2014/main" id="{D4987221-8855-4E8C-99C9-5678E68B5557}"/>
              </a:ext>
            </a:extLst>
          </p:cNvPr>
          <p:cNvGraphicFramePr>
            <a:graphicFrameLocks noGrp="1"/>
          </p:cNvGraphicFramePr>
          <p:nvPr>
            <p:ph type="tbl" sz="quarter" idx="13"/>
            <p:extLst>
              <p:ext uri="{D42A27DB-BD31-4B8C-83A1-F6EECF244321}">
                <p14:modId xmlns:p14="http://schemas.microsoft.com/office/powerpoint/2010/main" val="212539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0190706"/>
                    </a:ext>
                  </a:extLst>
                </a:gridCol>
                <a:gridCol w="905256">
                  <a:extLst>
                    <a:ext uri="{9D8B030D-6E8A-4147-A177-3AD203B41FA5}">
                      <a16:colId xmlns:a16="http://schemas.microsoft.com/office/drawing/2014/main" val="2324298932"/>
                    </a:ext>
                  </a:extLst>
                </a:gridCol>
                <a:gridCol w="329184">
                  <a:extLst>
                    <a:ext uri="{9D8B030D-6E8A-4147-A177-3AD203B41FA5}">
                      <a16:colId xmlns:a16="http://schemas.microsoft.com/office/drawing/2014/main" val="3699200394"/>
                    </a:ext>
                  </a:extLst>
                </a:gridCol>
                <a:gridCol w="329184">
                  <a:extLst>
                    <a:ext uri="{9D8B030D-6E8A-4147-A177-3AD203B41FA5}">
                      <a16:colId xmlns:a16="http://schemas.microsoft.com/office/drawing/2014/main" val="3773016055"/>
                    </a:ext>
                  </a:extLst>
                </a:gridCol>
                <a:gridCol w="329184">
                  <a:extLst>
                    <a:ext uri="{9D8B030D-6E8A-4147-A177-3AD203B41FA5}">
                      <a16:colId xmlns:a16="http://schemas.microsoft.com/office/drawing/2014/main" val="867278478"/>
                    </a:ext>
                  </a:extLst>
                </a:gridCol>
                <a:gridCol w="329184">
                  <a:extLst>
                    <a:ext uri="{9D8B030D-6E8A-4147-A177-3AD203B41FA5}">
                      <a16:colId xmlns:a16="http://schemas.microsoft.com/office/drawing/2014/main" val="190774399"/>
                    </a:ext>
                  </a:extLst>
                </a:gridCol>
                <a:gridCol w="329184">
                  <a:extLst>
                    <a:ext uri="{9D8B030D-6E8A-4147-A177-3AD203B41FA5}">
                      <a16:colId xmlns:a16="http://schemas.microsoft.com/office/drawing/2014/main" val="3961728077"/>
                    </a:ext>
                  </a:extLst>
                </a:gridCol>
                <a:gridCol w="329184">
                  <a:extLst>
                    <a:ext uri="{9D8B030D-6E8A-4147-A177-3AD203B41FA5}">
                      <a16:colId xmlns:a16="http://schemas.microsoft.com/office/drawing/2014/main" val="1883113303"/>
                    </a:ext>
                  </a:extLst>
                </a:gridCol>
                <a:gridCol w="329184">
                  <a:extLst>
                    <a:ext uri="{9D8B030D-6E8A-4147-A177-3AD203B41FA5}">
                      <a16:colId xmlns:a16="http://schemas.microsoft.com/office/drawing/2014/main" val="1830968074"/>
                    </a:ext>
                  </a:extLst>
                </a:gridCol>
                <a:gridCol w="329184">
                  <a:extLst>
                    <a:ext uri="{9D8B030D-6E8A-4147-A177-3AD203B41FA5}">
                      <a16:colId xmlns:a16="http://schemas.microsoft.com/office/drawing/2014/main" val="200105424"/>
                    </a:ext>
                  </a:extLst>
                </a:gridCol>
                <a:gridCol w="329184">
                  <a:extLst>
                    <a:ext uri="{9D8B030D-6E8A-4147-A177-3AD203B41FA5}">
                      <a16:colId xmlns:a16="http://schemas.microsoft.com/office/drawing/2014/main" val="1998417147"/>
                    </a:ext>
                  </a:extLst>
                </a:gridCol>
                <a:gridCol w="329184">
                  <a:extLst>
                    <a:ext uri="{9D8B030D-6E8A-4147-A177-3AD203B41FA5}">
                      <a16:colId xmlns:a16="http://schemas.microsoft.com/office/drawing/2014/main" val="627535627"/>
                    </a:ext>
                  </a:extLst>
                </a:gridCol>
                <a:gridCol w="329184">
                  <a:extLst>
                    <a:ext uri="{9D8B030D-6E8A-4147-A177-3AD203B41FA5}">
                      <a16:colId xmlns:a16="http://schemas.microsoft.com/office/drawing/2014/main" val="1271288851"/>
                    </a:ext>
                  </a:extLst>
                </a:gridCol>
                <a:gridCol w="329184">
                  <a:extLst>
                    <a:ext uri="{9D8B030D-6E8A-4147-A177-3AD203B41FA5}">
                      <a16:colId xmlns:a16="http://schemas.microsoft.com/office/drawing/2014/main" val="1560480871"/>
                    </a:ext>
                  </a:extLst>
                </a:gridCol>
                <a:gridCol w="329184">
                  <a:extLst>
                    <a:ext uri="{9D8B030D-6E8A-4147-A177-3AD203B41FA5}">
                      <a16:colId xmlns:a16="http://schemas.microsoft.com/office/drawing/2014/main" val="3205896546"/>
                    </a:ext>
                  </a:extLst>
                </a:gridCol>
                <a:gridCol w="329184">
                  <a:extLst>
                    <a:ext uri="{9D8B030D-6E8A-4147-A177-3AD203B41FA5}">
                      <a16:colId xmlns:a16="http://schemas.microsoft.com/office/drawing/2014/main" val="3464869990"/>
                    </a:ext>
                  </a:extLst>
                </a:gridCol>
                <a:gridCol w="329184">
                  <a:extLst>
                    <a:ext uri="{9D8B030D-6E8A-4147-A177-3AD203B41FA5}">
                      <a16:colId xmlns:a16="http://schemas.microsoft.com/office/drawing/2014/main" val="1865351405"/>
                    </a:ext>
                  </a:extLst>
                </a:gridCol>
                <a:gridCol w="329184">
                  <a:extLst>
                    <a:ext uri="{9D8B030D-6E8A-4147-A177-3AD203B41FA5}">
                      <a16:colId xmlns:a16="http://schemas.microsoft.com/office/drawing/2014/main" val="360584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283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Junge Die Bäckerei - 2019-02-26 15:07:00 </a:t>
                      </a:r>
                      <a:r>
                        <a:rPr kumimoji="0" lang="de-DE" sz="1000" b="0" i="0" u="none" strike="noStrike" kern="1200" cap="none" spc="0" normalizeH="0" baseline="0" noProof="0">
                          <a:ln>
                            <a:noFill/>
                          </a:ln>
                          <a:solidFill>
                            <a:prstClr val="black"/>
                          </a:solidFill>
                          <a:effectLst/>
                          <a:uLnTx/>
                          <a:uFillTx/>
                          <a:latin typeface="+mn-lt"/>
                          <a:ea typeface="+mn-ea"/>
                          <a:cs typeface="+mn-cs"/>
                        </a:rPr>
                        <a:t> 
 Ihre geschickte Fingerfertigkeit zeigen uns unsere Konditoren Torte für Torte. Echter Genuss durch traditionelles Handwerk. Bei wem darf die Himbeermilchreis Torte zum Kaffeekränzchen nicht fehlen?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https://scontent.xx.fbcdn.net/v/t1.0-0/p480x480/51469830_2005192956225178_2566404054993338368_o.jpg?_nc_cat=109&amp;_nc_ht=scontent.xx&amp;oh=d62234382cba339e56e49ca0e15d5370&amp;oe=5D1FBE3E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3584986"/>
                  </a:ext>
                </a:extLst>
              </a:tr>
            </a:tbl>
          </a:graphicData>
        </a:graphic>
      </p:graphicFrame>
      <p:sp>
        <p:nvSpPr>
          <p:cNvPr id="4" name="Text Placeholder 3">
            <a:extLst>
              <a:ext uri="{FF2B5EF4-FFF2-40B4-BE49-F238E27FC236}">
                <a16:creationId xmlns:a16="http://schemas.microsoft.com/office/drawing/2014/main" id="{A171CA37-80E8-4855-AD4A-8731447389B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95897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E1F39-21BE-4BEC-B4E0-94DC3B9E0FEE}"/>
              </a:ext>
            </a:extLst>
          </p:cNvPr>
          <p:cNvSpPr>
            <a:spLocks noGrp="1"/>
          </p:cNvSpPr>
          <p:nvPr>
            <p:ph type="title"/>
          </p:nvPr>
        </p:nvSpPr>
        <p:spPr/>
        <p:txBody>
          <a:bodyPr/>
          <a:lstStyle/>
          <a:p>
            <a:r>
              <a:rPr lang="en-US"/>
              <a:t>Facebook Own Posts Table | REWE To Go - 19 of 25</a:t>
            </a:r>
          </a:p>
        </p:txBody>
      </p:sp>
      <p:graphicFrame>
        <p:nvGraphicFramePr>
          <p:cNvPr id="5" name="Table Placeholder 4">
            <a:extLst>
              <a:ext uri="{FF2B5EF4-FFF2-40B4-BE49-F238E27FC236}">
                <a16:creationId xmlns:a16="http://schemas.microsoft.com/office/drawing/2014/main" id="{729786A6-6932-456C-8DAB-96FFB24E4A82}"/>
              </a:ext>
            </a:extLst>
          </p:cNvPr>
          <p:cNvGraphicFramePr>
            <a:graphicFrameLocks noGrp="1"/>
          </p:cNvGraphicFramePr>
          <p:nvPr>
            <p:ph type="tbl" sz="quarter" idx="13"/>
            <p:extLst>
              <p:ext uri="{D42A27DB-BD31-4B8C-83A1-F6EECF244321}">
                <p14:modId xmlns:p14="http://schemas.microsoft.com/office/powerpoint/2010/main" val="328849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957671"/>
                    </a:ext>
                  </a:extLst>
                </a:gridCol>
                <a:gridCol w="905256">
                  <a:extLst>
                    <a:ext uri="{9D8B030D-6E8A-4147-A177-3AD203B41FA5}">
                      <a16:colId xmlns:a16="http://schemas.microsoft.com/office/drawing/2014/main" val="2749780380"/>
                    </a:ext>
                  </a:extLst>
                </a:gridCol>
                <a:gridCol w="329184">
                  <a:extLst>
                    <a:ext uri="{9D8B030D-6E8A-4147-A177-3AD203B41FA5}">
                      <a16:colId xmlns:a16="http://schemas.microsoft.com/office/drawing/2014/main" val="3993133073"/>
                    </a:ext>
                  </a:extLst>
                </a:gridCol>
                <a:gridCol w="329184">
                  <a:extLst>
                    <a:ext uri="{9D8B030D-6E8A-4147-A177-3AD203B41FA5}">
                      <a16:colId xmlns:a16="http://schemas.microsoft.com/office/drawing/2014/main" val="4177553353"/>
                    </a:ext>
                  </a:extLst>
                </a:gridCol>
                <a:gridCol w="329184">
                  <a:extLst>
                    <a:ext uri="{9D8B030D-6E8A-4147-A177-3AD203B41FA5}">
                      <a16:colId xmlns:a16="http://schemas.microsoft.com/office/drawing/2014/main" val="4005314501"/>
                    </a:ext>
                  </a:extLst>
                </a:gridCol>
                <a:gridCol w="329184">
                  <a:extLst>
                    <a:ext uri="{9D8B030D-6E8A-4147-A177-3AD203B41FA5}">
                      <a16:colId xmlns:a16="http://schemas.microsoft.com/office/drawing/2014/main" val="3051884845"/>
                    </a:ext>
                  </a:extLst>
                </a:gridCol>
                <a:gridCol w="329184">
                  <a:extLst>
                    <a:ext uri="{9D8B030D-6E8A-4147-A177-3AD203B41FA5}">
                      <a16:colId xmlns:a16="http://schemas.microsoft.com/office/drawing/2014/main" val="1976186251"/>
                    </a:ext>
                  </a:extLst>
                </a:gridCol>
                <a:gridCol w="329184">
                  <a:extLst>
                    <a:ext uri="{9D8B030D-6E8A-4147-A177-3AD203B41FA5}">
                      <a16:colId xmlns:a16="http://schemas.microsoft.com/office/drawing/2014/main" val="1266091774"/>
                    </a:ext>
                  </a:extLst>
                </a:gridCol>
                <a:gridCol w="329184">
                  <a:extLst>
                    <a:ext uri="{9D8B030D-6E8A-4147-A177-3AD203B41FA5}">
                      <a16:colId xmlns:a16="http://schemas.microsoft.com/office/drawing/2014/main" val="3637856075"/>
                    </a:ext>
                  </a:extLst>
                </a:gridCol>
                <a:gridCol w="329184">
                  <a:extLst>
                    <a:ext uri="{9D8B030D-6E8A-4147-A177-3AD203B41FA5}">
                      <a16:colId xmlns:a16="http://schemas.microsoft.com/office/drawing/2014/main" val="3004042315"/>
                    </a:ext>
                  </a:extLst>
                </a:gridCol>
                <a:gridCol w="329184">
                  <a:extLst>
                    <a:ext uri="{9D8B030D-6E8A-4147-A177-3AD203B41FA5}">
                      <a16:colId xmlns:a16="http://schemas.microsoft.com/office/drawing/2014/main" val="2719221841"/>
                    </a:ext>
                  </a:extLst>
                </a:gridCol>
                <a:gridCol w="329184">
                  <a:extLst>
                    <a:ext uri="{9D8B030D-6E8A-4147-A177-3AD203B41FA5}">
                      <a16:colId xmlns:a16="http://schemas.microsoft.com/office/drawing/2014/main" val="3228779671"/>
                    </a:ext>
                  </a:extLst>
                </a:gridCol>
                <a:gridCol w="329184">
                  <a:extLst>
                    <a:ext uri="{9D8B030D-6E8A-4147-A177-3AD203B41FA5}">
                      <a16:colId xmlns:a16="http://schemas.microsoft.com/office/drawing/2014/main" val="2404771692"/>
                    </a:ext>
                  </a:extLst>
                </a:gridCol>
                <a:gridCol w="329184">
                  <a:extLst>
                    <a:ext uri="{9D8B030D-6E8A-4147-A177-3AD203B41FA5}">
                      <a16:colId xmlns:a16="http://schemas.microsoft.com/office/drawing/2014/main" val="1997655624"/>
                    </a:ext>
                  </a:extLst>
                </a:gridCol>
                <a:gridCol w="329184">
                  <a:extLst>
                    <a:ext uri="{9D8B030D-6E8A-4147-A177-3AD203B41FA5}">
                      <a16:colId xmlns:a16="http://schemas.microsoft.com/office/drawing/2014/main" val="4012911691"/>
                    </a:ext>
                  </a:extLst>
                </a:gridCol>
                <a:gridCol w="329184">
                  <a:extLst>
                    <a:ext uri="{9D8B030D-6E8A-4147-A177-3AD203B41FA5}">
                      <a16:colId xmlns:a16="http://schemas.microsoft.com/office/drawing/2014/main" val="1082422430"/>
                    </a:ext>
                  </a:extLst>
                </a:gridCol>
                <a:gridCol w="329184">
                  <a:extLst>
                    <a:ext uri="{9D8B030D-6E8A-4147-A177-3AD203B41FA5}">
                      <a16:colId xmlns:a16="http://schemas.microsoft.com/office/drawing/2014/main" val="25357995"/>
                    </a:ext>
                  </a:extLst>
                </a:gridCol>
                <a:gridCol w="329184">
                  <a:extLst>
                    <a:ext uri="{9D8B030D-6E8A-4147-A177-3AD203B41FA5}">
                      <a16:colId xmlns:a16="http://schemas.microsoft.com/office/drawing/2014/main" val="1370123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743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Kamps - 2019-02-26 10:28:21 </a:t>
                      </a:r>
                      <a:r>
                        <a:rPr kumimoji="0" lang="de-DE" sz="1000" b="0" i="0" u="none" strike="noStrike" kern="1200" cap="none" spc="0" normalizeH="0" baseline="0" noProof="0">
                          <a:ln>
                            <a:noFill/>
                          </a:ln>
                          <a:solidFill>
                            <a:prstClr val="black"/>
                          </a:solidFill>
                          <a:effectLst/>
                          <a:uLnTx/>
                          <a:uFillTx/>
                          <a:latin typeface="+mn-lt"/>
                          <a:ea typeface="+mn-ea"/>
                          <a:cs typeface="+mn-cs"/>
                        </a:rPr>
                        <a:t> 
 Schon gewusst? Unsere Kürbiskern-Brötchen können sich vor Kürbiskernen kaum retten und sind sowohl außen als auch innen reichlich mit ihnen bestückt. PS: Noch bis zum 27.2. kannst du an unserer Sammelaktion Körnerbrötchen teilnehmen!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https://scontent.xx.fbcdn.net/v/t1.0-9/p720x720/52914682_2169533079776315_5072463110808272896_o.jpg?_nc_cat=110&amp;_nc_ht=scontent.xx&amp;oh=dd3a0da340aa20cfb950d87aae209313&amp;oe=5CE5C486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3879356"/>
                  </a:ext>
                </a:extLst>
              </a:tr>
            </a:tbl>
          </a:graphicData>
        </a:graphic>
      </p:graphicFrame>
      <p:sp>
        <p:nvSpPr>
          <p:cNvPr id="4" name="Text Placeholder 3">
            <a:extLst>
              <a:ext uri="{FF2B5EF4-FFF2-40B4-BE49-F238E27FC236}">
                <a16:creationId xmlns:a16="http://schemas.microsoft.com/office/drawing/2014/main" id="{147811DA-C52C-4F7F-A802-C9E5E77EFC0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97267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1090D-E4B2-406F-9054-FB3C75A3A776}"/>
              </a:ext>
            </a:extLst>
          </p:cNvPr>
          <p:cNvSpPr>
            <a:spLocks noGrp="1"/>
          </p:cNvSpPr>
          <p:nvPr>
            <p:ph type="title"/>
          </p:nvPr>
        </p:nvSpPr>
        <p:spPr/>
        <p:txBody>
          <a:bodyPr/>
          <a:lstStyle/>
          <a:p>
            <a:r>
              <a:rPr lang="en-US"/>
              <a:t>Facebook Own Posts Table | REWE To Go - 20 of 25</a:t>
            </a:r>
          </a:p>
        </p:txBody>
      </p:sp>
      <p:graphicFrame>
        <p:nvGraphicFramePr>
          <p:cNvPr id="5" name="Table Placeholder 4">
            <a:extLst>
              <a:ext uri="{FF2B5EF4-FFF2-40B4-BE49-F238E27FC236}">
                <a16:creationId xmlns:a16="http://schemas.microsoft.com/office/drawing/2014/main" id="{97FFA392-6986-4F49-9010-DD1513ABA343}"/>
              </a:ext>
            </a:extLst>
          </p:cNvPr>
          <p:cNvGraphicFramePr>
            <a:graphicFrameLocks noGrp="1"/>
          </p:cNvGraphicFramePr>
          <p:nvPr>
            <p:ph type="tbl" sz="quarter" idx="13"/>
            <p:extLst>
              <p:ext uri="{D42A27DB-BD31-4B8C-83A1-F6EECF244321}">
                <p14:modId xmlns:p14="http://schemas.microsoft.com/office/powerpoint/2010/main" val="2607921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2372775"/>
                    </a:ext>
                  </a:extLst>
                </a:gridCol>
                <a:gridCol w="905256">
                  <a:extLst>
                    <a:ext uri="{9D8B030D-6E8A-4147-A177-3AD203B41FA5}">
                      <a16:colId xmlns:a16="http://schemas.microsoft.com/office/drawing/2014/main" val="3637486515"/>
                    </a:ext>
                  </a:extLst>
                </a:gridCol>
                <a:gridCol w="329184">
                  <a:extLst>
                    <a:ext uri="{9D8B030D-6E8A-4147-A177-3AD203B41FA5}">
                      <a16:colId xmlns:a16="http://schemas.microsoft.com/office/drawing/2014/main" val="561972938"/>
                    </a:ext>
                  </a:extLst>
                </a:gridCol>
                <a:gridCol w="329184">
                  <a:extLst>
                    <a:ext uri="{9D8B030D-6E8A-4147-A177-3AD203B41FA5}">
                      <a16:colId xmlns:a16="http://schemas.microsoft.com/office/drawing/2014/main" val="3280888651"/>
                    </a:ext>
                  </a:extLst>
                </a:gridCol>
                <a:gridCol w="329184">
                  <a:extLst>
                    <a:ext uri="{9D8B030D-6E8A-4147-A177-3AD203B41FA5}">
                      <a16:colId xmlns:a16="http://schemas.microsoft.com/office/drawing/2014/main" val="3536355742"/>
                    </a:ext>
                  </a:extLst>
                </a:gridCol>
                <a:gridCol w="329184">
                  <a:extLst>
                    <a:ext uri="{9D8B030D-6E8A-4147-A177-3AD203B41FA5}">
                      <a16:colId xmlns:a16="http://schemas.microsoft.com/office/drawing/2014/main" val="2240069047"/>
                    </a:ext>
                  </a:extLst>
                </a:gridCol>
                <a:gridCol w="329184">
                  <a:extLst>
                    <a:ext uri="{9D8B030D-6E8A-4147-A177-3AD203B41FA5}">
                      <a16:colId xmlns:a16="http://schemas.microsoft.com/office/drawing/2014/main" val="4041115470"/>
                    </a:ext>
                  </a:extLst>
                </a:gridCol>
                <a:gridCol w="329184">
                  <a:extLst>
                    <a:ext uri="{9D8B030D-6E8A-4147-A177-3AD203B41FA5}">
                      <a16:colId xmlns:a16="http://schemas.microsoft.com/office/drawing/2014/main" val="3805540480"/>
                    </a:ext>
                  </a:extLst>
                </a:gridCol>
                <a:gridCol w="329184">
                  <a:extLst>
                    <a:ext uri="{9D8B030D-6E8A-4147-A177-3AD203B41FA5}">
                      <a16:colId xmlns:a16="http://schemas.microsoft.com/office/drawing/2014/main" val="2235106154"/>
                    </a:ext>
                  </a:extLst>
                </a:gridCol>
                <a:gridCol w="329184">
                  <a:extLst>
                    <a:ext uri="{9D8B030D-6E8A-4147-A177-3AD203B41FA5}">
                      <a16:colId xmlns:a16="http://schemas.microsoft.com/office/drawing/2014/main" val="197021871"/>
                    </a:ext>
                  </a:extLst>
                </a:gridCol>
                <a:gridCol w="329184">
                  <a:extLst>
                    <a:ext uri="{9D8B030D-6E8A-4147-A177-3AD203B41FA5}">
                      <a16:colId xmlns:a16="http://schemas.microsoft.com/office/drawing/2014/main" val="355980332"/>
                    </a:ext>
                  </a:extLst>
                </a:gridCol>
                <a:gridCol w="329184">
                  <a:extLst>
                    <a:ext uri="{9D8B030D-6E8A-4147-A177-3AD203B41FA5}">
                      <a16:colId xmlns:a16="http://schemas.microsoft.com/office/drawing/2014/main" val="3594139420"/>
                    </a:ext>
                  </a:extLst>
                </a:gridCol>
                <a:gridCol w="329184">
                  <a:extLst>
                    <a:ext uri="{9D8B030D-6E8A-4147-A177-3AD203B41FA5}">
                      <a16:colId xmlns:a16="http://schemas.microsoft.com/office/drawing/2014/main" val="2615086630"/>
                    </a:ext>
                  </a:extLst>
                </a:gridCol>
                <a:gridCol w="329184">
                  <a:extLst>
                    <a:ext uri="{9D8B030D-6E8A-4147-A177-3AD203B41FA5}">
                      <a16:colId xmlns:a16="http://schemas.microsoft.com/office/drawing/2014/main" val="3674978757"/>
                    </a:ext>
                  </a:extLst>
                </a:gridCol>
                <a:gridCol w="329184">
                  <a:extLst>
                    <a:ext uri="{9D8B030D-6E8A-4147-A177-3AD203B41FA5}">
                      <a16:colId xmlns:a16="http://schemas.microsoft.com/office/drawing/2014/main" val="761301671"/>
                    </a:ext>
                  </a:extLst>
                </a:gridCol>
                <a:gridCol w="329184">
                  <a:extLst>
                    <a:ext uri="{9D8B030D-6E8A-4147-A177-3AD203B41FA5}">
                      <a16:colId xmlns:a16="http://schemas.microsoft.com/office/drawing/2014/main" val="3574446837"/>
                    </a:ext>
                  </a:extLst>
                </a:gridCol>
                <a:gridCol w="329184">
                  <a:extLst>
                    <a:ext uri="{9D8B030D-6E8A-4147-A177-3AD203B41FA5}">
                      <a16:colId xmlns:a16="http://schemas.microsoft.com/office/drawing/2014/main" val="1515471884"/>
                    </a:ext>
                  </a:extLst>
                </a:gridCol>
                <a:gridCol w="329184">
                  <a:extLst>
                    <a:ext uri="{9D8B030D-6E8A-4147-A177-3AD203B41FA5}">
                      <a16:colId xmlns:a16="http://schemas.microsoft.com/office/drawing/2014/main" val="1211942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647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BackWerk - 2019-02-26 09:07:38 </a:t>
                      </a:r>
                      <a:r>
                        <a:rPr kumimoji="0" lang="de-DE" sz="1000" b="0" i="0" u="none" strike="noStrike" kern="1200" cap="none" spc="0" normalizeH="0" baseline="0" noProof="0">
                          <a:ln>
                            <a:noFill/>
                          </a:ln>
                          <a:solidFill>
                            <a:prstClr val="black"/>
                          </a:solidFill>
                          <a:effectLst/>
                          <a:uLnTx/>
                          <a:uFillTx/>
                          <a:latin typeface="+mn-lt"/>
                          <a:ea typeface="+mn-ea"/>
                          <a:cs typeface="+mn-cs"/>
                        </a:rPr>
                        <a:t> 
 Am Freitag geht es wieder los: ein neuer BackWerk Deal !!
Seid gespannt.
Worum könnte es gehen? Kleiner Tipp: Es wird französisch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https://scontent.xx.fbcdn.net/v/t1.0-9/p720x720/53006177_2298594480190591_1929478486808854528_n.png?_nc_cat=105&amp;_nc_ht=scontent.xx&amp;oh=6dd1dcd2c3040900360523dbfd187a49&amp;oe=5D1E1C39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2302347"/>
                  </a:ext>
                </a:extLst>
              </a:tr>
            </a:tbl>
          </a:graphicData>
        </a:graphic>
      </p:graphicFrame>
      <p:sp>
        <p:nvSpPr>
          <p:cNvPr id="4" name="Text Placeholder 3">
            <a:extLst>
              <a:ext uri="{FF2B5EF4-FFF2-40B4-BE49-F238E27FC236}">
                <a16:creationId xmlns:a16="http://schemas.microsoft.com/office/drawing/2014/main" id="{1C14E1BC-9D08-43C2-842C-97CCF04E27A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41408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A68E3-2637-48D8-8F04-7508FE719B05}"/>
              </a:ext>
            </a:extLst>
          </p:cNvPr>
          <p:cNvSpPr>
            <a:spLocks noGrp="1"/>
          </p:cNvSpPr>
          <p:nvPr>
            <p:ph type="title"/>
          </p:nvPr>
        </p:nvSpPr>
        <p:spPr/>
        <p:txBody>
          <a:bodyPr/>
          <a:lstStyle/>
          <a:p>
            <a:r>
              <a:rPr lang="en-US"/>
              <a:t>Facebook Own Posts Table | REWE To Go - 21 of 25</a:t>
            </a:r>
          </a:p>
        </p:txBody>
      </p:sp>
      <p:graphicFrame>
        <p:nvGraphicFramePr>
          <p:cNvPr id="5" name="Table Placeholder 4">
            <a:extLst>
              <a:ext uri="{FF2B5EF4-FFF2-40B4-BE49-F238E27FC236}">
                <a16:creationId xmlns:a16="http://schemas.microsoft.com/office/drawing/2014/main" id="{0BE05EEA-A74A-4E6E-8312-D211433942ED}"/>
              </a:ext>
            </a:extLst>
          </p:cNvPr>
          <p:cNvGraphicFramePr>
            <a:graphicFrameLocks noGrp="1"/>
          </p:cNvGraphicFramePr>
          <p:nvPr>
            <p:ph type="tbl" sz="quarter" idx="13"/>
            <p:extLst>
              <p:ext uri="{D42A27DB-BD31-4B8C-83A1-F6EECF244321}">
                <p14:modId xmlns:p14="http://schemas.microsoft.com/office/powerpoint/2010/main" val="63952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6960100"/>
                    </a:ext>
                  </a:extLst>
                </a:gridCol>
                <a:gridCol w="905256">
                  <a:extLst>
                    <a:ext uri="{9D8B030D-6E8A-4147-A177-3AD203B41FA5}">
                      <a16:colId xmlns:a16="http://schemas.microsoft.com/office/drawing/2014/main" val="4138303241"/>
                    </a:ext>
                  </a:extLst>
                </a:gridCol>
                <a:gridCol w="329184">
                  <a:extLst>
                    <a:ext uri="{9D8B030D-6E8A-4147-A177-3AD203B41FA5}">
                      <a16:colId xmlns:a16="http://schemas.microsoft.com/office/drawing/2014/main" val="4223347762"/>
                    </a:ext>
                  </a:extLst>
                </a:gridCol>
                <a:gridCol w="329184">
                  <a:extLst>
                    <a:ext uri="{9D8B030D-6E8A-4147-A177-3AD203B41FA5}">
                      <a16:colId xmlns:a16="http://schemas.microsoft.com/office/drawing/2014/main" val="3210920159"/>
                    </a:ext>
                  </a:extLst>
                </a:gridCol>
                <a:gridCol w="329184">
                  <a:extLst>
                    <a:ext uri="{9D8B030D-6E8A-4147-A177-3AD203B41FA5}">
                      <a16:colId xmlns:a16="http://schemas.microsoft.com/office/drawing/2014/main" val="2408891195"/>
                    </a:ext>
                  </a:extLst>
                </a:gridCol>
                <a:gridCol w="329184">
                  <a:extLst>
                    <a:ext uri="{9D8B030D-6E8A-4147-A177-3AD203B41FA5}">
                      <a16:colId xmlns:a16="http://schemas.microsoft.com/office/drawing/2014/main" val="3991424276"/>
                    </a:ext>
                  </a:extLst>
                </a:gridCol>
                <a:gridCol w="329184">
                  <a:extLst>
                    <a:ext uri="{9D8B030D-6E8A-4147-A177-3AD203B41FA5}">
                      <a16:colId xmlns:a16="http://schemas.microsoft.com/office/drawing/2014/main" val="582033513"/>
                    </a:ext>
                  </a:extLst>
                </a:gridCol>
                <a:gridCol w="329184">
                  <a:extLst>
                    <a:ext uri="{9D8B030D-6E8A-4147-A177-3AD203B41FA5}">
                      <a16:colId xmlns:a16="http://schemas.microsoft.com/office/drawing/2014/main" val="1895827277"/>
                    </a:ext>
                  </a:extLst>
                </a:gridCol>
                <a:gridCol w="329184">
                  <a:extLst>
                    <a:ext uri="{9D8B030D-6E8A-4147-A177-3AD203B41FA5}">
                      <a16:colId xmlns:a16="http://schemas.microsoft.com/office/drawing/2014/main" val="976435865"/>
                    </a:ext>
                  </a:extLst>
                </a:gridCol>
                <a:gridCol w="329184">
                  <a:extLst>
                    <a:ext uri="{9D8B030D-6E8A-4147-A177-3AD203B41FA5}">
                      <a16:colId xmlns:a16="http://schemas.microsoft.com/office/drawing/2014/main" val="3426683582"/>
                    </a:ext>
                  </a:extLst>
                </a:gridCol>
                <a:gridCol w="329184">
                  <a:extLst>
                    <a:ext uri="{9D8B030D-6E8A-4147-A177-3AD203B41FA5}">
                      <a16:colId xmlns:a16="http://schemas.microsoft.com/office/drawing/2014/main" val="165264118"/>
                    </a:ext>
                  </a:extLst>
                </a:gridCol>
                <a:gridCol w="329184">
                  <a:extLst>
                    <a:ext uri="{9D8B030D-6E8A-4147-A177-3AD203B41FA5}">
                      <a16:colId xmlns:a16="http://schemas.microsoft.com/office/drawing/2014/main" val="4290824285"/>
                    </a:ext>
                  </a:extLst>
                </a:gridCol>
                <a:gridCol w="329184">
                  <a:extLst>
                    <a:ext uri="{9D8B030D-6E8A-4147-A177-3AD203B41FA5}">
                      <a16:colId xmlns:a16="http://schemas.microsoft.com/office/drawing/2014/main" val="1708617930"/>
                    </a:ext>
                  </a:extLst>
                </a:gridCol>
                <a:gridCol w="329184">
                  <a:extLst>
                    <a:ext uri="{9D8B030D-6E8A-4147-A177-3AD203B41FA5}">
                      <a16:colId xmlns:a16="http://schemas.microsoft.com/office/drawing/2014/main" val="53317938"/>
                    </a:ext>
                  </a:extLst>
                </a:gridCol>
                <a:gridCol w="329184">
                  <a:extLst>
                    <a:ext uri="{9D8B030D-6E8A-4147-A177-3AD203B41FA5}">
                      <a16:colId xmlns:a16="http://schemas.microsoft.com/office/drawing/2014/main" val="360307331"/>
                    </a:ext>
                  </a:extLst>
                </a:gridCol>
                <a:gridCol w="329184">
                  <a:extLst>
                    <a:ext uri="{9D8B030D-6E8A-4147-A177-3AD203B41FA5}">
                      <a16:colId xmlns:a16="http://schemas.microsoft.com/office/drawing/2014/main" val="2747645507"/>
                    </a:ext>
                  </a:extLst>
                </a:gridCol>
                <a:gridCol w="329184">
                  <a:extLst>
                    <a:ext uri="{9D8B030D-6E8A-4147-A177-3AD203B41FA5}">
                      <a16:colId xmlns:a16="http://schemas.microsoft.com/office/drawing/2014/main" val="1757421007"/>
                    </a:ext>
                  </a:extLst>
                </a:gridCol>
                <a:gridCol w="329184">
                  <a:extLst>
                    <a:ext uri="{9D8B030D-6E8A-4147-A177-3AD203B41FA5}">
                      <a16:colId xmlns:a16="http://schemas.microsoft.com/office/drawing/2014/main" val="3313368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13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Aral AG - 2019-02-26 07:00:00 </a:t>
                      </a:r>
                      <a:r>
                        <a:rPr kumimoji="0" lang="de-DE" sz="1000" b="0" i="0" u="none" strike="noStrike" kern="1200" cap="none" spc="0" normalizeH="0" baseline="0" noProof="0">
                          <a:ln>
                            <a:noFill/>
                          </a:ln>
                          <a:solidFill>
                            <a:prstClr val="black"/>
                          </a:solidFill>
                          <a:effectLst/>
                          <a:uLnTx/>
                          <a:uFillTx/>
                          <a:latin typeface="+mn-lt"/>
                          <a:ea typeface="+mn-ea"/>
                          <a:cs typeface="+mn-cs"/>
                        </a:rPr>
                        <a:t> 
 Multitasking? Für Mütter kein Problem. Noch leichter wird es mit REWE To Go bei Aral.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https://scontent.xx.fbcdn.net/v/t15.13418-10/s720x720/49903111_2214976995381468_2819691277304463360_n.jpg?_nc_cat=109&amp;_nc_ht=scontent.xx&amp;oh=5709e3da129740d8695082c7502e18ec&amp;oe=5CE48B61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3100781"/>
                  </a:ext>
                </a:extLst>
              </a:tr>
            </a:tbl>
          </a:graphicData>
        </a:graphic>
      </p:graphicFrame>
      <p:sp>
        <p:nvSpPr>
          <p:cNvPr id="4" name="Text Placeholder 3">
            <a:extLst>
              <a:ext uri="{FF2B5EF4-FFF2-40B4-BE49-F238E27FC236}">
                <a16:creationId xmlns:a16="http://schemas.microsoft.com/office/drawing/2014/main" id="{B4BC7102-D996-42AD-9EB9-1FB3077A8DE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76634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DCE3-40E7-4E77-BBC0-58C0833B82A2}"/>
              </a:ext>
            </a:extLst>
          </p:cNvPr>
          <p:cNvSpPr>
            <a:spLocks noGrp="1"/>
          </p:cNvSpPr>
          <p:nvPr>
            <p:ph type="title"/>
          </p:nvPr>
        </p:nvSpPr>
        <p:spPr/>
        <p:txBody>
          <a:bodyPr/>
          <a:lstStyle/>
          <a:p>
            <a:r>
              <a:rPr lang="en-US"/>
              <a:t>Facebook Own Posts Table | REWE To Go - 22 of 25</a:t>
            </a:r>
          </a:p>
        </p:txBody>
      </p:sp>
      <p:graphicFrame>
        <p:nvGraphicFramePr>
          <p:cNvPr id="5" name="Table Placeholder 4">
            <a:extLst>
              <a:ext uri="{FF2B5EF4-FFF2-40B4-BE49-F238E27FC236}">
                <a16:creationId xmlns:a16="http://schemas.microsoft.com/office/drawing/2014/main" id="{4E49FE3E-926C-4F59-9393-656A5E231743}"/>
              </a:ext>
            </a:extLst>
          </p:cNvPr>
          <p:cNvGraphicFramePr>
            <a:graphicFrameLocks noGrp="1"/>
          </p:cNvGraphicFramePr>
          <p:nvPr>
            <p:ph type="tbl" sz="quarter" idx="13"/>
            <p:extLst>
              <p:ext uri="{D42A27DB-BD31-4B8C-83A1-F6EECF244321}">
                <p14:modId xmlns:p14="http://schemas.microsoft.com/office/powerpoint/2010/main" val="1521489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0198848"/>
                    </a:ext>
                  </a:extLst>
                </a:gridCol>
                <a:gridCol w="905256">
                  <a:extLst>
                    <a:ext uri="{9D8B030D-6E8A-4147-A177-3AD203B41FA5}">
                      <a16:colId xmlns:a16="http://schemas.microsoft.com/office/drawing/2014/main" val="2273983484"/>
                    </a:ext>
                  </a:extLst>
                </a:gridCol>
                <a:gridCol w="329184">
                  <a:extLst>
                    <a:ext uri="{9D8B030D-6E8A-4147-A177-3AD203B41FA5}">
                      <a16:colId xmlns:a16="http://schemas.microsoft.com/office/drawing/2014/main" val="819297496"/>
                    </a:ext>
                  </a:extLst>
                </a:gridCol>
                <a:gridCol w="329184">
                  <a:extLst>
                    <a:ext uri="{9D8B030D-6E8A-4147-A177-3AD203B41FA5}">
                      <a16:colId xmlns:a16="http://schemas.microsoft.com/office/drawing/2014/main" val="2241585225"/>
                    </a:ext>
                  </a:extLst>
                </a:gridCol>
                <a:gridCol w="329184">
                  <a:extLst>
                    <a:ext uri="{9D8B030D-6E8A-4147-A177-3AD203B41FA5}">
                      <a16:colId xmlns:a16="http://schemas.microsoft.com/office/drawing/2014/main" val="1359231179"/>
                    </a:ext>
                  </a:extLst>
                </a:gridCol>
                <a:gridCol w="329184">
                  <a:extLst>
                    <a:ext uri="{9D8B030D-6E8A-4147-A177-3AD203B41FA5}">
                      <a16:colId xmlns:a16="http://schemas.microsoft.com/office/drawing/2014/main" val="3378321628"/>
                    </a:ext>
                  </a:extLst>
                </a:gridCol>
                <a:gridCol w="329184">
                  <a:extLst>
                    <a:ext uri="{9D8B030D-6E8A-4147-A177-3AD203B41FA5}">
                      <a16:colId xmlns:a16="http://schemas.microsoft.com/office/drawing/2014/main" val="2680798277"/>
                    </a:ext>
                  </a:extLst>
                </a:gridCol>
                <a:gridCol w="329184">
                  <a:extLst>
                    <a:ext uri="{9D8B030D-6E8A-4147-A177-3AD203B41FA5}">
                      <a16:colId xmlns:a16="http://schemas.microsoft.com/office/drawing/2014/main" val="803999713"/>
                    </a:ext>
                  </a:extLst>
                </a:gridCol>
                <a:gridCol w="329184">
                  <a:extLst>
                    <a:ext uri="{9D8B030D-6E8A-4147-A177-3AD203B41FA5}">
                      <a16:colId xmlns:a16="http://schemas.microsoft.com/office/drawing/2014/main" val="3957737087"/>
                    </a:ext>
                  </a:extLst>
                </a:gridCol>
                <a:gridCol w="329184">
                  <a:extLst>
                    <a:ext uri="{9D8B030D-6E8A-4147-A177-3AD203B41FA5}">
                      <a16:colId xmlns:a16="http://schemas.microsoft.com/office/drawing/2014/main" val="3352414673"/>
                    </a:ext>
                  </a:extLst>
                </a:gridCol>
                <a:gridCol w="329184">
                  <a:extLst>
                    <a:ext uri="{9D8B030D-6E8A-4147-A177-3AD203B41FA5}">
                      <a16:colId xmlns:a16="http://schemas.microsoft.com/office/drawing/2014/main" val="3232849418"/>
                    </a:ext>
                  </a:extLst>
                </a:gridCol>
                <a:gridCol w="329184">
                  <a:extLst>
                    <a:ext uri="{9D8B030D-6E8A-4147-A177-3AD203B41FA5}">
                      <a16:colId xmlns:a16="http://schemas.microsoft.com/office/drawing/2014/main" val="273973553"/>
                    </a:ext>
                  </a:extLst>
                </a:gridCol>
                <a:gridCol w="329184">
                  <a:extLst>
                    <a:ext uri="{9D8B030D-6E8A-4147-A177-3AD203B41FA5}">
                      <a16:colId xmlns:a16="http://schemas.microsoft.com/office/drawing/2014/main" val="587022161"/>
                    </a:ext>
                  </a:extLst>
                </a:gridCol>
                <a:gridCol w="329184">
                  <a:extLst>
                    <a:ext uri="{9D8B030D-6E8A-4147-A177-3AD203B41FA5}">
                      <a16:colId xmlns:a16="http://schemas.microsoft.com/office/drawing/2014/main" val="2033080626"/>
                    </a:ext>
                  </a:extLst>
                </a:gridCol>
                <a:gridCol w="329184">
                  <a:extLst>
                    <a:ext uri="{9D8B030D-6E8A-4147-A177-3AD203B41FA5}">
                      <a16:colId xmlns:a16="http://schemas.microsoft.com/office/drawing/2014/main" val="457634440"/>
                    </a:ext>
                  </a:extLst>
                </a:gridCol>
                <a:gridCol w="329184">
                  <a:extLst>
                    <a:ext uri="{9D8B030D-6E8A-4147-A177-3AD203B41FA5}">
                      <a16:colId xmlns:a16="http://schemas.microsoft.com/office/drawing/2014/main" val="3514981371"/>
                    </a:ext>
                  </a:extLst>
                </a:gridCol>
                <a:gridCol w="329184">
                  <a:extLst>
                    <a:ext uri="{9D8B030D-6E8A-4147-A177-3AD203B41FA5}">
                      <a16:colId xmlns:a16="http://schemas.microsoft.com/office/drawing/2014/main" val="645425263"/>
                    </a:ext>
                  </a:extLst>
                </a:gridCol>
                <a:gridCol w="329184">
                  <a:extLst>
                    <a:ext uri="{9D8B030D-6E8A-4147-A177-3AD203B41FA5}">
                      <a16:colId xmlns:a16="http://schemas.microsoft.com/office/drawing/2014/main" val="2971648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490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Ditsch - 2019-02-26 06:00:00 </a:t>
                      </a:r>
                      <a:r>
                        <a:rPr kumimoji="0" lang="de-DE" sz="1000" b="0" i="0" u="none" strike="noStrike" kern="1200" cap="none" spc="0" normalizeH="0" baseline="0" noProof="0">
                          <a:ln>
                            <a:noFill/>
                          </a:ln>
                          <a:solidFill>
                            <a:prstClr val="black"/>
                          </a:solidFill>
                          <a:effectLst/>
                          <a:uLnTx/>
                          <a:uFillTx/>
                          <a:latin typeface="+mn-lt"/>
                          <a:ea typeface="+mn-ea"/>
                          <a:cs typeface="+mn-cs"/>
                        </a:rPr>
                        <a:t> 
 Könnt ihr es auch kaum erwarten, dass die Temperaturen wieder steigen und der Sommer zurückkehrt?
Noch 115 Tage bis zum Sommeranfang…
Es ist zwar noch ein bisschen hin, aber wir machen uns schon mal gaaaanz langsam startklar…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https://scontent.xx.fbcdn.net/v/t1.0-9/s720x720/52908181_2310864482265503_5634089016006541312_n.jpg?_nc_cat=110&amp;_nc_ht=scontent.xx&amp;oh=5c2e94752fea58b904d0ee108f1e4b26&amp;oe=5D1A2AE3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4020999"/>
                  </a:ext>
                </a:extLst>
              </a:tr>
            </a:tbl>
          </a:graphicData>
        </a:graphic>
      </p:graphicFrame>
      <p:sp>
        <p:nvSpPr>
          <p:cNvPr id="4" name="Text Placeholder 3">
            <a:extLst>
              <a:ext uri="{FF2B5EF4-FFF2-40B4-BE49-F238E27FC236}">
                <a16:creationId xmlns:a16="http://schemas.microsoft.com/office/drawing/2014/main" id="{73538515-22B7-46C4-B843-5FA8CEC3B09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08137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E4F9B-6056-41F6-BD57-92E1809AF974}"/>
              </a:ext>
            </a:extLst>
          </p:cNvPr>
          <p:cNvSpPr>
            <a:spLocks noGrp="1"/>
          </p:cNvSpPr>
          <p:nvPr>
            <p:ph type="title"/>
          </p:nvPr>
        </p:nvSpPr>
        <p:spPr/>
        <p:txBody>
          <a:bodyPr/>
          <a:lstStyle/>
          <a:p>
            <a:r>
              <a:rPr lang="en-US"/>
              <a:t>Facebook Own Posts Table | REWE To Go - 23 of 25</a:t>
            </a:r>
          </a:p>
        </p:txBody>
      </p:sp>
      <p:graphicFrame>
        <p:nvGraphicFramePr>
          <p:cNvPr id="5" name="Table Placeholder 4">
            <a:extLst>
              <a:ext uri="{FF2B5EF4-FFF2-40B4-BE49-F238E27FC236}">
                <a16:creationId xmlns:a16="http://schemas.microsoft.com/office/drawing/2014/main" id="{1B891416-F80B-44DC-A3A0-26DC35662C10}"/>
              </a:ext>
            </a:extLst>
          </p:cNvPr>
          <p:cNvGraphicFramePr>
            <a:graphicFrameLocks noGrp="1"/>
          </p:cNvGraphicFramePr>
          <p:nvPr>
            <p:ph type="tbl" sz="quarter" idx="13"/>
            <p:extLst>
              <p:ext uri="{D42A27DB-BD31-4B8C-83A1-F6EECF244321}">
                <p14:modId xmlns:p14="http://schemas.microsoft.com/office/powerpoint/2010/main" val="250736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0289147"/>
                    </a:ext>
                  </a:extLst>
                </a:gridCol>
                <a:gridCol w="905256">
                  <a:extLst>
                    <a:ext uri="{9D8B030D-6E8A-4147-A177-3AD203B41FA5}">
                      <a16:colId xmlns:a16="http://schemas.microsoft.com/office/drawing/2014/main" val="2003475377"/>
                    </a:ext>
                  </a:extLst>
                </a:gridCol>
                <a:gridCol w="329184">
                  <a:extLst>
                    <a:ext uri="{9D8B030D-6E8A-4147-A177-3AD203B41FA5}">
                      <a16:colId xmlns:a16="http://schemas.microsoft.com/office/drawing/2014/main" val="3636368138"/>
                    </a:ext>
                  </a:extLst>
                </a:gridCol>
                <a:gridCol w="329184">
                  <a:extLst>
                    <a:ext uri="{9D8B030D-6E8A-4147-A177-3AD203B41FA5}">
                      <a16:colId xmlns:a16="http://schemas.microsoft.com/office/drawing/2014/main" val="2721460949"/>
                    </a:ext>
                  </a:extLst>
                </a:gridCol>
                <a:gridCol w="329184">
                  <a:extLst>
                    <a:ext uri="{9D8B030D-6E8A-4147-A177-3AD203B41FA5}">
                      <a16:colId xmlns:a16="http://schemas.microsoft.com/office/drawing/2014/main" val="2228631167"/>
                    </a:ext>
                  </a:extLst>
                </a:gridCol>
                <a:gridCol w="329184">
                  <a:extLst>
                    <a:ext uri="{9D8B030D-6E8A-4147-A177-3AD203B41FA5}">
                      <a16:colId xmlns:a16="http://schemas.microsoft.com/office/drawing/2014/main" val="2628130378"/>
                    </a:ext>
                  </a:extLst>
                </a:gridCol>
                <a:gridCol w="329184">
                  <a:extLst>
                    <a:ext uri="{9D8B030D-6E8A-4147-A177-3AD203B41FA5}">
                      <a16:colId xmlns:a16="http://schemas.microsoft.com/office/drawing/2014/main" val="245415186"/>
                    </a:ext>
                  </a:extLst>
                </a:gridCol>
                <a:gridCol w="329184">
                  <a:extLst>
                    <a:ext uri="{9D8B030D-6E8A-4147-A177-3AD203B41FA5}">
                      <a16:colId xmlns:a16="http://schemas.microsoft.com/office/drawing/2014/main" val="3145523785"/>
                    </a:ext>
                  </a:extLst>
                </a:gridCol>
                <a:gridCol w="329184">
                  <a:extLst>
                    <a:ext uri="{9D8B030D-6E8A-4147-A177-3AD203B41FA5}">
                      <a16:colId xmlns:a16="http://schemas.microsoft.com/office/drawing/2014/main" val="742417603"/>
                    </a:ext>
                  </a:extLst>
                </a:gridCol>
                <a:gridCol w="329184">
                  <a:extLst>
                    <a:ext uri="{9D8B030D-6E8A-4147-A177-3AD203B41FA5}">
                      <a16:colId xmlns:a16="http://schemas.microsoft.com/office/drawing/2014/main" val="424679599"/>
                    </a:ext>
                  </a:extLst>
                </a:gridCol>
                <a:gridCol w="329184">
                  <a:extLst>
                    <a:ext uri="{9D8B030D-6E8A-4147-A177-3AD203B41FA5}">
                      <a16:colId xmlns:a16="http://schemas.microsoft.com/office/drawing/2014/main" val="1733483362"/>
                    </a:ext>
                  </a:extLst>
                </a:gridCol>
                <a:gridCol w="329184">
                  <a:extLst>
                    <a:ext uri="{9D8B030D-6E8A-4147-A177-3AD203B41FA5}">
                      <a16:colId xmlns:a16="http://schemas.microsoft.com/office/drawing/2014/main" val="2331795211"/>
                    </a:ext>
                  </a:extLst>
                </a:gridCol>
                <a:gridCol w="329184">
                  <a:extLst>
                    <a:ext uri="{9D8B030D-6E8A-4147-A177-3AD203B41FA5}">
                      <a16:colId xmlns:a16="http://schemas.microsoft.com/office/drawing/2014/main" val="2464683903"/>
                    </a:ext>
                  </a:extLst>
                </a:gridCol>
                <a:gridCol w="329184">
                  <a:extLst>
                    <a:ext uri="{9D8B030D-6E8A-4147-A177-3AD203B41FA5}">
                      <a16:colId xmlns:a16="http://schemas.microsoft.com/office/drawing/2014/main" val="278450699"/>
                    </a:ext>
                  </a:extLst>
                </a:gridCol>
                <a:gridCol w="329184">
                  <a:extLst>
                    <a:ext uri="{9D8B030D-6E8A-4147-A177-3AD203B41FA5}">
                      <a16:colId xmlns:a16="http://schemas.microsoft.com/office/drawing/2014/main" val="2875068845"/>
                    </a:ext>
                  </a:extLst>
                </a:gridCol>
                <a:gridCol w="329184">
                  <a:extLst>
                    <a:ext uri="{9D8B030D-6E8A-4147-A177-3AD203B41FA5}">
                      <a16:colId xmlns:a16="http://schemas.microsoft.com/office/drawing/2014/main" val="3097297117"/>
                    </a:ext>
                  </a:extLst>
                </a:gridCol>
                <a:gridCol w="329184">
                  <a:extLst>
                    <a:ext uri="{9D8B030D-6E8A-4147-A177-3AD203B41FA5}">
                      <a16:colId xmlns:a16="http://schemas.microsoft.com/office/drawing/2014/main" val="2121072501"/>
                    </a:ext>
                  </a:extLst>
                </a:gridCol>
                <a:gridCol w="329184">
                  <a:extLst>
                    <a:ext uri="{9D8B030D-6E8A-4147-A177-3AD203B41FA5}">
                      <a16:colId xmlns:a16="http://schemas.microsoft.com/office/drawing/2014/main" val="2974206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825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- 2019-02-25 15:44:00 </a:t>
                      </a:r>
                      <a:r>
                        <a:rPr kumimoji="0" lang="de-DE" sz="1000" b="0" i="0" u="none" strike="noStrike" kern="1200" cap="none" spc="0" normalizeH="0" baseline="0" noProof="0">
                          <a:ln>
                            <a:noFill/>
                          </a:ln>
                          <a:solidFill>
                            <a:prstClr val="black"/>
                          </a:solidFill>
                          <a:effectLst/>
                          <a:uLnTx/>
                          <a:uFillTx/>
                          <a:latin typeface="+mn-lt"/>
                          <a:ea typeface="+mn-ea"/>
                          <a:cs typeface="+mn-cs"/>
                        </a:rPr>
                        <a:t> 
 Berlin, Berlin, wir stehen in Berlin! 🐻 Eure Fotos im SugarCube zeigen, dass das Leben auch mit weniger Zucker schmeckt. Noch kein 📸? Heute habt ihr in der Eldenaerstraße 42 noch einmal die Chance.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https://scontent.xx.fbcdn.net/v/t1.0-9/p720x720/52833825_2179314395424349_4322684412178202624_o.jpg?_nc_cat=101&amp;_nc_ht=scontent.xx&amp;oh=0adfcdb5eec07e5a15bd9b45e2645311&amp;oe=5D16E209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1889712"/>
                  </a:ext>
                </a:extLst>
              </a:tr>
            </a:tbl>
          </a:graphicData>
        </a:graphic>
      </p:graphicFrame>
      <p:sp>
        <p:nvSpPr>
          <p:cNvPr id="4" name="Text Placeholder 3">
            <a:extLst>
              <a:ext uri="{FF2B5EF4-FFF2-40B4-BE49-F238E27FC236}">
                <a16:creationId xmlns:a16="http://schemas.microsoft.com/office/drawing/2014/main" id="{58F3B76C-9F51-4D1C-B946-D0AFAADD225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186617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3BFB-E711-4D2E-85A1-804F20A5FDDA}"/>
              </a:ext>
            </a:extLst>
          </p:cNvPr>
          <p:cNvSpPr>
            <a:spLocks noGrp="1"/>
          </p:cNvSpPr>
          <p:nvPr>
            <p:ph type="title"/>
          </p:nvPr>
        </p:nvSpPr>
        <p:spPr/>
        <p:txBody>
          <a:bodyPr/>
          <a:lstStyle/>
          <a:p>
            <a:r>
              <a:rPr lang="en-US"/>
              <a:t>Facebook Own Posts Table | REWE To Go - 24 of 25</a:t>
            </a:r>
          </a:p>
        </p:txBody>
      </p:sp>
      <p:graphicFrame>
        <p:nvGraphicFramePr>
          <p:cNvPr id="5" name="Table Placeholder 4">
            <a:extLst>
              <a:ext uri="{FF2B5EF4-FFF2-40B4-BE49-F238E27FC236}">
                <a16:creationId xmlns:a16="http://schemas.microsoft.com/office/drawing/2014/main" id="{2C526312-A2D0-4644-B722-78C42D395EF3}"/>
              </a:ext>
            </a:extLst>
          </p:cNvPr>
          <p:cNvGraphicFramePr>
            <a:graphicFrameLocks noGrp="1"/>
          </p:cNvGraphicFramePr>
          <p:nvPr>
            <p:ph type="tbl" sz="quarter" idx="13"/>
            <p:extLst>
              <p:ext uri="{D42A27DB-BD31-4B8C-83A1-F6EECF244321}">
                <p14:modId xmlns:p14="http://schemas.microsoft.com/office/powerpoint/2010/main" val="294733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6500403"/>
                    </a:ext>
                  </a:extLst>
                </a:gridCol>
                <a:gridCol w="905256">
                  <a:extLst>
                    <a:ext uri="{9D8B030D-6E8A-4147-A177-3AD203B41FA5}">
                      <a16:colId xmlns:a16="http://schemas.microsoft.com/office/drawing/2014/main" val="704331725"/>
                    </a:ext>
                  </a:extLst>
                </a:gridCol>
                <a:gridCol w="329184">
                  <a:extLst>
                    <a:ext uri="{9D8B030D-6E8A-4147-A177-3AD203B41FA5}">
                      <a16:colId xmlns:a16="http://schemas.microsoft.com/office/drawing/2014/main" val="2953056061"/>
                    </a:ext>
                  </a:extLst>
                </a:gridCol>
                <a:gridCol w="329184">
                  <a:extLst>
                    <a:ext uri="{9D8B030D-6E8A-4147-A177-3AD203B41FA5}">
                      <a16:colId xmlns:a16="http://schemas.microsoft.com/office/drawing/2014/main" val="2332761059"/>
                    </a:ext>
                  </a:extLst>
                </a:gridCol>
                <a:gridCol w="329184">
                  <a:extLst>
                    <a:ext uri="{9D8B030D-6E8A-4147-A177-3AD203B41FA5}">
                      <a16:colId xmlns:a16="http://schemas.microsoft.com/office/drawing/2014/main" val="2132991622"/>
                    </a:ext>
                  </a:extLst>
                </a:gridCol>
                <a:gridCol w="329184">
                  <a:extLst>
                    <a:ext uri="{9D8B030D-6E8A-4147-A177-3AD203B41FA5}">
                      <a16:colId xmlns:a16="http://schemas.microsoft.com/office/drawing/2014/main" val="2262706254"/>
                    </a:ext>
                  </a:extLst>
                </a:gridCol>
                <a:gridCol w="329184">
                  <a:extLst>
                    <a:ext uri="{9D8B030D-6E8A-4147-A177-3AD203B41FA5}">
                      <a16:colId xmlns:a16="http://schemas.microsoft.com/office/drawing/2014/main" val="2568048024"/>
                    </a:ext>
                  </a:extLst>
                </a:gridCol>
                <a:gridCol w="329184">
                  <a:extLst>
                    <a:ext uri="{9D8B030D-6E8A-4147-A177-3AD203B41FA5}">
                      <a16:colId xmlns:a16="http://schemas.microsoft.com/office/drawing/2014/main" val="584741532"/>
                    </a:ext>
                  </a:extLst>
                </a:gridCol>
                <a:gridCol w="329184">
                  <a:extLst>
                    <a:ext uri="{9D8B030D-6E8A-4147-A177-3AD203B41FA5}">
                      <a16:colId xmlns:a16="http://schemas.microsoft.com/office/drawing/2014/main" val="3675855278"/>
                    </a:ext>
                  </a:extLst>
                </a:gridCol>
                <a:gridCol w="329184">
                  <a:extLst>
                    <a:ext uri="{9D8B030D-6E8A-4147-A177-3AD203B41FA5}">
                      <a16:colId xmlns:a16="http://schemas.microsoft.com/office/drawing/2014/main" val="2650160280"/>
                    </a:ext>
                  </a:extLst>
                </a:gridCol>
                <a:gridCol w="329184">
                  <a:extLst>
                    <a:ext uri="{9D8B030D-6E8A-4147-A177-3AD203B41FA5}">
                      <a16:colId xmlns:a16="http://schemas.microsoft.com/office/drawing/2014/main" val="3473826044"/>
                    </a:ext>
                  </a:extLst>
                </a:gridCol>
                <a:gridCol w="329184">
                  <a:extLst>
                    <a:ext uri="{9D8B030D-6E8A-4147-A177-3AD203B41FA5}">
                      <a16:colId xmlns:a16="http://schemas.microsoft.com/office/drawing/2014/main" val="3112442058"/>
                    </a:ext>
                  </a:extLst>
                </a:gridCol>
                <a:gridCol w="329184">
                  <a:extLst>
                    <a:ext uri="{9D8B030D-6E8A-4147-A177-3AD203B41FA5}">
                      <a16:colId xmlns:a16="http://schemas.microsoft.com/office/drawing/2014/main" val="72521434"/>
                    </a:ext>
                  </a:extLst>
                </a:gridCol>
                <a:gridCol w="329184">
                  <a:extLst>
                    <a:ext uri="{9D8B030D-6E8A-4147-A177-3AD203B41FA5}">
                      <a16:colId xmlns:a16="http://schemas.microsoft.com/office/drawing/2014/main" val="1088296979"/>
                    </a:ext>
                  </a:extLst>
                </a:gridCol>
                <a:gridCol w="329184">
                  <a:extLst>
                    <a:ext uri="{9D8B030D-6E8A-4147-A177-3AD203B41FA5}">
                      <a16:colId xmlns:a16="http://schemas.microsoft.com/office/drawing/2014/main" val="3714824859"/>
                    </a:ext>
                  </a:extLst>
                </a:gridCol>
                <a:gridCol w="329184">
                  <a:extLst>
                    <a:ext uri="{9D8B030D-6E8A-4147-A177-3AD203B41FA5}">
                      <a16:colId xmlns:a16="http://schemas.microsoft.com/office/drawing/2014/main" val="1921141382"/>
                    </a:ext>
                  </a:extLst>
                </a:gridCol>
                <a:gridCol w="329184">
                  <a:extLst>
                    <a:ext uri="{9D8B030D-6E8A-4147-A177-3AD203B41FA5}">
                      <a16:colId xmlns:a16="http://schemas.microsoft.com/office/drawing/2014/main" val="3705106362"/>
                    </a:ext>
                  </a:extLst>
                </a:gridCol>
                <a:gridCol w="329184">
                  <a:extLst>
                    <a:ext uri="{9D8B030D-6E8A-4147-A177-3AD203B41FA5}">
                      <a16:colId xmlns:a16="http://schemas.microsoft.com/office/drawing/2014/main" val="3721734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757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Yorma's AG - 2019-02-25 11:32:24 </a:t>
                      </a:r>
                      <a:r>
                        <a:rPr kumimoji="0" lang="de-DE" sz="1000" b="0" i="0" u="none" strike="noStrike" kern="1200" cap="none" spc="0" normalizeH="0" baseline="0" noProof="0">
                          <a:ln>
                            <a:noFill/>
                          </a:ln>
                          <a:solidFill>
                            <a:prstClr val="black"/>
                          </a:solidFill>
                          <a:effectLst/>
                          <a:uLnTx/>
                          <a:uFillTx/>
                          <a:latin typeface="+mn-lt"/>
                          <a:ea typeface="+mn-ea"/>
                          <a:cs typeface="+mn-cs"/>
                        </a:rPr>
                        <a:t> 
 Was für ein Wochenende...  🎉🎉🎉
Mit unserer gesamten YORMA`S-Roboter-Armee haben wir die Besucher auf der SENIORita entertaint! Wir hoffen es hat euch gefallen!
Riesen Applaus für Pepper und seine Crew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2765792"/>
                  </a:ext>
                </a:extLst>
              </a:tr>
            </a:tbl>
          </a:graphicData>
        </a:graphic>
      </p:graphicFrame>
      <p:sp>
        <p:nvSpPr>
          <p:cNvPr id="4" name="Text Placeholder 3">
            <a:extLst>
              <a:ext uri="{FF2B5EF4-FFF2-40B4-BE49-F238E27FC236}">
                <a16:creationId xmlns:a16="http://schemas.microsoft.com/office/drawing/2014/main" id="{2E3C9E18-C7DC-4924-AFE2-44EF43564BF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17945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5E038-7452-467E-ADEE-9A09BFBC7BC6}"/>
              </a:ext>
            </a:extLst>
          </p:cNvPr>
          <p:cNvSpPr>
            <a:spLocks noGrp="1"/>
          </p:cNvSpPr>
          <p:nvPr>
            <p:ph type="title"/>
          </p:nvPr>
        </p:nvSpPr>
        <p:spPr/>
        <p:txBody>
          <a:bodyPr/>
          <a:lstStyle/>
          <a:p>
            <a:r>
              <a:rPr lang="en-US"/>
              <a:t>Facebook Own Posts Table | REWE To Go - 25 of 25</a:t>
            </a:r>
          </a:p>
        </p:txBody>
      </p:sp>
      <p:graphicFrame>
        <p:nvGraphicFramePr>
          <p:cNvPr id="5" name="Table Placeholder 4">
            <a:extLst>
              <a:ext uri="{FF2B5EF4-FFF2-40B4-BE49-F238E27FC236}">
                <a16:creationId xmlns:a16="http://schemas.microsoft.com/office/drawing/2014/main" id="{CC3DDA91-0EAA-481E-92B4-A4D49551F3C2}"/>
              </a:ext>
            </a:extLst>
          </p:cNvPr>
          <p:cNvGraphicFramePr>
            <a:graphicFrameLocks noGrp="1"/>
          </p:cNvGraphicFramePr>
          <p:nvPr>
            <p:ph type="tbl" sz="quarter" idx="13"/>
            <p:extLst>
              <p:ext uri="{D42A27DB-BD31-4B8C-83A1-F6EECF244321}">
                <p14:modId xmlns:p14="http://schemas.microsoft.com/office/powerpoint/2010/main" val="142035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6627418"/>
                    </a:ext>
                  </a:extLst>
                </a:gridCol>
                <a:gridCol w="905256">
                  <a:extLst>
                    <a:ext uri="{9D8B030D-6E8A-4147-A177-3AD203B41FA5}">
                      <a16:colId xmlns:a16="http://schemas.microsoft.com/office/drawing/2014/main" val="523139369"/>
                    </a:ext>
                  </a:extLst>
                </a:gridCol>
                <a:gridCol w="329184">
                  <a:extLst>
                    <a:ext uri="{9D8B030D-6E8A-4147-A177-3AD203B41FA5}">
                      <a16:colId xmlns:a16="http://schemas.microsoft.com/office/drawing/2014/main" val="3095993174"/>
                    </a:ext>
                  </a:extLst>
                </a:gridCol>
                <a:gridCol w="329184">
                  <a:extLst>
                    <a:ext uri="{9D8B030D-6E8A-4147-A177-3AD203B41FA5}">
                      <a16:colId xmlns:a16="http://schemas.microsoft.com/office/drawing/2014/main" val="3503780255"/>
                    </a:ext>
                  </a:extLst>
                </a:gridCol>
                <a:gridCol w="329184">
                  <a:extLst>
                    <a:ext uri="{9D8B030D-6E8A-4147-A177-3AD203B41FA5}">
                      <a16:colId xmlns:a16="http://schemas.microsoft.com/office/drawing/2014/main" val="476488643"/>
                    </a:ext>
                  </a:extLst>
                </a:gridCol>
                <a:gridCol w="329184">
                  <a:extLst>
                    <a:ext uri="{9D8B030D-6E8A-4147-A177-3AD203B41FA5}">
                      <a16:colId xmlns:a16="http://schemas.microsoft.com/office/drawing/2014/main" val="177172788"/>
                    </a:ext>
                  </a:extLst>
                </a:gridCol>
                <a:gridCol w="329184">
                  <a:extLst>
                    <a:ext uri="{9D8B030D-6E8A-4147-A177-3AD203B41FA5}">
                      <a16:colId xmlns:a16="http://schemas.microsoft.com/office/drawing/2014/main" val="2029178651"/>
                    </a:ext>
                  </a:extLst>
                </a:gridCol>
                <a:gridCol w="329184">
                  <a:extLst>
                    <a:ext uri="{9D8B030D-6E8A-4147-A177-3AD203B41FA5}">
                      <a16:colId xmlns:a16="http://schemas.microsoft.com/office/drawing/2014/main" val="888849423"/>
                    </a:ext>
                  </a:extLst>
                </a:gridCol>
                <a:gridCol w="329184">
                  <a:extLst>
                    <a:ext uri="{9D8B030D-6E8A-4147-A177-3AD203B41FA5}">
                      <a16:colId xmlns:a16="http://schemas.microsoft.com/office/drawing/2014/main" val="2191828343"/>
                    </a:ext>
                  </a:extLst>
                </a:gridCol>
                <a:gridCol w="329184">
                  <a:extLst>
                    <a:ext uri="{9D8B030D-6E8A-4147-A177-3AD203B41FA5}">
                      <a16:colId xmlns:a16="http://schemas.microsoft.com/office/drawing/2014/main" val="3482783264"/>
                    </a:ext>
                  </a:extLst>
                </a:gridCol>
                <a:gridCol w="329184">
                  <a:extLst>
                    <a:ext uri="{9D8B030D-6E8A-4147-A177-3AD203B41FA5}">
                      <a16:colId xmlns:a16="http://schemas.microsoft.com/office/drawing/2014/main" val="3926104191"/>
                    </a:ext>
                  </a:extLst>
                </a:gridCol>
                <a:gridCol w="329184">
                  <a:extLst>
                    <a:ext uri="{9D8B030D-6E8A-4147-A177-3AD203B41FA5}">
                      <a16:colId xmlns:a16="http://schemas.microsoft.com/office/drawing/2014/main" val="555689103"/>
                    </a:ext>
                  </a:extLst>
                </a:gridCol>
                <a:gridCol w="329184">
                  <a:extLst>
                    <a:ext uri="{9D8B030D-6E8A-4147-A177-3AD203B41FA5}">
                      <a16:colId xmlns:a16="http://schemas.microsoft.com/office/drawing/2014/main" val="3488400937"/>
                    </a:ext>
                  </a:extLst>
                </a:gridCol>
                <a:gridCol w="329184">
                  <a:extLst>
                    <a:ext uri="{9D8B030D-6E8A-4147-A177-3AD203B41FA5}">
                      <a16:colId xmlns:a16="http://schemas.microsoft.com/office/drawing/2014/main" val="2267074112"/>
                    </a:ext>
                  </a:extLst>
                </a:gridCol>
                <a:gridCol w="329184">
                  <a:extLst>
                    <a:ext uri="{9D8B030D-6E8A-4147-A177-3AD203B41FA5}">
                      <a16:colId xmlns:a16="http://schemas.microsoft.com/office/drawing/2014/main" val="873722652"/>
                    </a:ext>
                  </a:extLst>
                </a:gridCol>
                <a:gridCol w="329184">
                  <a:extLst>
                    <a:ext uri="{9D8B030D-6E8A-4147-A177-3AD203B41FA5}">
                      <a16:colId xmlns:a16="http://schemas.microsoft.com/office/drawing/2014/main" val="50771005"/>
                    </a:ext>
                  </a:extLst>
                </a:gridCol>
                <a:gridCol w="329184">
                  <a:extLst>
                    <a:ext uri="{9D8B030D-6E8A-4147-A177-3AD203B41FA5}">
                      <a16:colId xmlns:a16="http://schemas.microsoft.com/office/drawing/2014/main" val="180155854"/>
                    </a:ext>
                  </a:extLst>
                </a:gridCol>
                <a:gridCol w="329184">
                  <a:extLst>
                    <a:ext uri="{9D8B030D-6E8A-4147-A177-3AD203B41FA5}">
                      <a16:colId xmlns:a16="http://schemas.microsoft.com/office/drawing/2014/main" val="634672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764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BACK-FACTORY - 2019-02-25 11:00:47 </a:t>
                      </a:r>
                      <a:r>
                        <a:rPr kumimoji="0" lang="de-DE" sz="1000" b="0" i="0" u="none" strike="noStrike" kern="1200" cap="none" spc="0" normalizeH="0" baseline="0" noProof="0">
                          <a:ln>
                            <a:noFill/>
                          </a:ln>
                          <a:solidFill>
                            <a:prstClr val="black"/>
                          </a:solidFill>
                          <a:effectLst/>
                          <a:uLnTx/>
                          <a:uFillTx/>
                          <a:latin typeface="+mn-lt"/>
                          <a:ea typeface="+mn-ea"/>
                          <a:cs typeface="+mn-cs"/>
                        </a:rPr>
                        <a:t> 
 Nehmt Euch Zeit für die Dinge, die Euch glücklich machen – ein paar Minütchen für unsere 6er Mini-Donuts sollten da schon reichen 😉😛. Diese bekommt Ihr noch bis zum 28. Februar 15% günstiger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https://scontent.xx.fbcdn.net/v/t1.0-0/p180x540/52842289_2158788217549634_1636780618819829760_o.jpg?_nc_cat=107&amp;_nc_ht=scontent.xx&amp;oh=afdb3fdb058cafb0234adca5da4bee3c&amp;oe=5CE79116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7279856"/>
                  </a:ext>
                </a:extLst>
              </a:tr>
            </a:tbl>
          </a:graphicData>
        </a:graphic>
      </p:graphicFrame>
      <p:sp>
        <p:nvSpPr>
          <p:cNvPr id="4" name="Text Placeholder 3">
            <a:extLst>
              <a:ext uri="{FF2B5EF4-FFF2-40B4-BE49-F238E27FC236}">
                <a16:creationId xmlns:a16="http://schemas.microsoft.com/office/drawing/2014/main" id="{ABD461B4-A82D-4020-8CFD-15E5BE32956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970483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20190305_092553</Template>
  <TotalTime>11</TotalTime>
  <Words>2468</Words>
  <Application>Microsoft Office PowerPoint</Application>
  <PresentationFormat>On-screen Show (4:3)</PresentationFormat>
  <Paragraphs>950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REWE To Go - 1 of 25</vt:lpstr>
      <vt:lpstr>Facebook Own Posts Table | REWE To Go - 2 of 25</vt:lpstr>
      <vt:lpstr>Facebook Own Posts Table | REWE To Go - 3 of 25</vt:lpstr>
      <vt:lpstr>Facebook Own Posts Table | REWE To Go - 4 of 25</vt:lpstr>
      <vt:lpstr>Facebook Own Posts Table | REWE To Go - 5 of 25</vt:lpstr>
      <vt:lpstr>Facebook Own Posts Table | REWE To Go - 6 of 25</vt:lpstr>
      <vt:lpstr>Facebook Own Posts Table | REWE To Go - 7 of 25</vt:lpstr>
      <vt:lpstr>Facebook Own Posts Table | REWE To Go - 8 of 25</vt:lpstr>
      <vt:lpstr>Facebook Own Posts Table | REWE To Go - 9 of 25</vt:lpstr>
      <vt:lpstr>Facebook Own Posts Table | REWE To Go - 10 of 25</vt:lpstr>
      <vt:lpstr>Facebook Own Posts Table | REWE To Go - 11 of 25</vt:lpstr>
      <vt:lpstr>Facebook Own Posts Table | REWE To Go - 12 of 25</vt:lpstr>
      <vt:lpstr>Facebook Own Posts Table | REWE To Go - 13 of 25</vt:lpstr>
      <vt:lpstr>Facebook Own Posts Table | REWE To Go - 14 of 25</vt:lpstr>
      <vt:lpstr>Facebook Own Posts Table | REWE To Go - 15 of 25</vt:lpstr>
      <vt:lpstr>Facebook Own Posts Table | REWE To Go - 16 of 25</vt:lpstr>
      <vt:lpstr>Facebook Own Posts Table | REWE To Go - 17 of 25</vt:lpstr>
      <vt:lpstr>Facebook Own Posts Table | REWE To Go - 18 of 25</vt:lpstr>
      <vt:lpstr>Facebook Own Posts Table | REWE To Go - 19 of 25</vt:lpstr>
      <vt:lpstr>Facebook Own Posts Table | REWE To Go - 20 of 25</vt:lpstr>
      <vt:lpstr>Facebook Own Posts Table | REWE To Go - 21 of 25</vt:lpstr>
      <vt:lpstr>Facebook Own Posts Table | REWE To Go - 22 of 25</vt:lpstr>
      <vt:lpstr>Facebook Own Posts Table | REWE To Go - 23 of 25</vt:lpstr>
      <vt:lpstr>Facebook Own Posts Table | REWE To Go - 24 of 25</vt:lpstr>
      <vt:lpstr>Facebook Own Posts Table | REWE To Go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2019-03-05T09:25:54Z</dcterms:created>
  <dcterms:modified xsi:type="dcterms:W3CDTF">2019-03-05T09:37:46Z</dcterms:modified>
</cp:coreProperties>
</file>