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13447" y="614003"/>
            <a:ext cx="2224873" cy="1328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
        <p:nvSpPr>
          <p:cNvPr id="10" name="Source: quintly"/>
          <p:cNvSpPr>
            <a:spLocks noGrp="1"/>
          </p:cNvSpPr>
          <p:nvPr>
            <p:ph type="ftr" sz="quarter" idx="11"/>
          </p:nvPr>
        </p:nvSpPr>
        <p:spPr>
          <a:xfrm>
            <a:off x="7323542" y="6356352"/>
            <a:ext cx="1363257" cy="365125"/>
          </a:xfrm>
        </p:spPr>
        <p:txBody>
          <a:bodyPr/>
          <a:lstStyle/>
          <a:p>
            <a:r>
              <a:rPr lang="de-DE" dirty="0"/>
              <a:t>Source: </a:t>
            </a:r>
            <a:r>
              <a:rPr lang="de-DE" dirty="0" err="1"/>
              <a:t>quintly</a:t>
            </a:r>
            <a:endParaRPr lang="en-US" dirty="0"/>
          </a:p>
        </p:txBody>
      </p:sp>
      <p:pic>
        <p:nvPicPr>
          <p:cNvPr id="11" name="Picture 10" descr="C:\Users\Sina Youn\Downloads\REWE_digital_RGB_White_640.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213475"/>
            <a:ext cx="1079500" cy="64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grpSp>
        <p:nvGrpSpPr>
          <p:cNvPr id="6" name="Group 4"/>
          <p:cNvGrpSpPr>
            <a:grpSpLocks/>
          </p:cNvGrpSpPr>
          <p:nvPr userDrawn="1"/>
        </p:nvGrpSpPr>
        <p:grpSpPr bwMode="auto">
          <a:xfrm>
            <a:off x="1105084" y="6804025"/>
            <a:ext cx="6804025" cy="53975"/>
            <a:chOff x="-1" y="-1"/>
            <a:chExt cx="6858001" cy="91441"/>
          </a:xfrm>
        </p:grpSpPr>
        <p:sp>
          <p:nvSpPr>
            <p:cNvPr id="8" name="AutoShape 5"/>
            <p:cNvSpPr>
              <a:spLocks/>
            </p:cNvSpPr>
            <p:nvPr/>
          </p:nvSpPr>
          <p:spPr bwMode="auto">
            <a:xfrm>
              <a:off x="-1" y="-1"/>
              <a:ext cx="1371280" cy="91441"/>
            </a:xfrm>
            <a:custGeom>
              <a:avLst/>
              <a:gdLst>
                <a:gd name="T0" fmla="*/ 43538203 w 21600"/>
                <a:gd name="T1" fmla="*/ 193554 h 21600"/>
                <a:gd name="T2" fmla="*/ 43538203 w 21600"/>
                <a:gd name="T3" fmla="*/ 193554 h 21600"/>
                <a:gd name="T4" fmla="*/ 43538203 w 21600"/>
                <a:gd name="T5" fmla="*/ 193554 h 21600"/>
                <a:gd name="T6" fmla="*/ 43538203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23C7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9" name="AutoShape 6"/>
            <p:cNvSpPr>
              <a:spLocks/>
            </p:cNvSpPr>
            <p:nvPr/>
          </p:nvSpPr>
          <p:spPr bwMode="auto">
            <a:xfrm>
              <a:off x="137127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D84D5A"/>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0" name="AutoShape 7"/>
            <p:cNvSpPr>
              <a:spLocks/>
            </p:cNvSpPr>
            <p:nvPr/>
          </p:nvSpPr>
          <p:spPr bwMode="auto">
            <a:xfrm>
              <a:off x="2742559" y="-1"/>
              <a:ext cx="1372880" cy="91441"/>
            </a:xfrm>
            <a:custGeom>
              <a:avLst/>
              <a:gdLst>
                <a:gd name="T0" fmla="*/ 43588940 w 21600"/>
                <a:gd name="T1" fmla="*/ 193554 h 21600"/>
                <a:gd name="T2" fmla="*/ 43588940 w 21600"/>
                <a:gd name="T3" fmla="*/ 193554 h 21600"/>
                <a:gd name="T4" fmla="*/ 43588940 w 21600"/>
                <a:gd name="T5" fmla="*/ 193554 h 21600"/>
                <a:gd name="T6" fmla="*/ 435889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A1B7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1" name="AutoShape 8"/>
            <p:cNvSpPr>
              <a:spLocks/>
            </p:cNvSpPr>
            <p:nvPr/>
          </p:nvSpPr>
          <p:spPr bwMode="auto">
            <a:xfrm>
              <a:off x="4115440" y="-1"/>
              <a:ext cx="1371280" cy="91441"/>
            </a:xfrm>
            <a:custGeom>
              <a:avLst/>
              <a:gdLst>
                <a:gd name="T0" fmla="*/ 43538140 w 21600"/>
                <a:gd name="T1" fmla="*/ 193554 h 21600"/>
                <a:gd name="T2" fmla="*/ 43538140 w 21600"/>
                <a:gd name="T3" fmla="*/ 193554 h 21600"/>
                <a:gd name="T4" fmla="*/ 43538140 w 21600"/>
                <a:gd name="T5" fmla="*/ 193554 h 21600"/>
                <a:gd name="T6" fmla="*/ 43538140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FCC94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sp>
          <p:nvSpPr>
            <p:cNvPr id="12" name="AutoShape 9"/>
            <p:cNvSpPr>
              <a:spLocks/>
            </p:cNvSpPr>
            <p:nvPr/>
          </p:nvSpPr>
          <p:spPr bwMode="auto">
            <a:xfrm>
              <a:off x="5486719" y="-1"/>
              <a:ext cx="1371281" cy="91441"/>
            </a:xfrm>
            <a:custGeom>
              <a:avLst/>
              <a:gdLst>
                <a:gd name="T0" fmla="*/ 43538172 w 21600"/>
                <a:gd name="T1" fmla="*/ 193554 h 21600"/>
                <a:gd name="T2" fmla="*/ 43538172 w 21600"/>
                <a:gd name="T3" fmla="*/ 193554 h 21600"/>
                <a:gd name="T4" fmla="*/ 43538172 w 21600"/>
                <a:gd name="T5" fmla="*/ 193554 h 21600"/>
                <a:gd name="T6" fmla="*/ 43538172 w 21600"/>
                <a:gd name="T7" fmla="*/ 19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BFBFB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en-US"/>
            </a:p>
          </p:txBody>
        </p:sp>
      </p:gr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6993F-255A-48AF-8764-871E523A39D2}"/>
              </a:ext>
            </a:extLst>
          </p:cNvPr>
          <p:cNvSpPr>
            <a:spLocks noGrp="1"/>
          </p:cNvSpPr>
          <p:nvPr>
            <p:ph type="title"/>
          </p:nvPr>
        </p:nvSpPr>
        <p:spPr/>
        <p:txBody>
          <a:bodyPr/>
          <a:lstStyle/>
          <a:p>
            <a:r>
              <a:rPr lang="en-US"/>
              <a:t>Facebook Own Posts Table | REWE To Go - 1 of 7</a:t>
            </a:r>
          </a:p>
        </p:txBody>
      </p:sp>
      <p:graphicFrame>
        <p:nvGraphicFramePr>
          <p:cNvPr id="5" name="Table Placeholder 4">
            <a:extLst>
              <a:ext uri="{FF2B5EF4-FFF2-40B4-BE49-F238E27FC236}">
                <a16:creationId xmlns:a16="http://schemas.microsoft.com/office/drawing/2014/main" id="{319EE247-F58B-4935-A4BD-6186D8A78228}"/>
              </a:ext>
            </a:extLst>
          </p:cNvPr>
          <p:cNvGraphicFramePr>
            <a:graphicFrameLocks noGrp="1"/>
          </p:cNvGraphicFramePr>
          <p:nvPr>
            <p:ph type="tbl" sz="quarter" idx="13"/>
            <p:extLst>
              <p:ext uri="{D42A27DB-BD31-4B8C-83A1-F6EECF244321}">
                <p14:modId xmlns:p14="http://schemas.microsoft.com/office/powerpoint/2010/main" val="2676721175"/>
              </p:ext>
            </p:extLst>
          </p:nvPr>
        </p:nvGraphicFramePr>
        <p:xfrm>
          <a:off x="457200" y="1731963"/>
          <a:ext cx="8229599" cy="4267200"/>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3640664700"/>
                    </a:ext>
                  </a:extLst>
                </a:gridCol>
                <a:gridCol w="576072">
                  <a:extLst>
                    <a:ext uri="{9D8B030D-6E8A-4147-A177-3AD203B41FA5}">
                      <a16:colId xmlns:a16="http://schemas.microsoft.com/office/drawing/2014/main" val="4124523274"/>
                    </a:ext>
                  </a:extLst>
                </a:gridCol>
                <a:gridCol w="576072">
                  <a:extLst>
                    <a:ext uri="{9D8B030D-6E8A-4147-A177-3AD203B41FA5}">
                      <a16:colId xmlns:a16="http://schemas.microsoft.com/office/drawing/2014/main" val="2450402552"/>
                    </a:ext>
                  </a:extLst>
                </a:gridCol>
                <a:gridCol w="576072">
                  <a:extLst>
                    <a:ext uri="{9D8B030D-6E8A-4147-A177-3AD203B41FA5}">
                      <a16:colId xmlns:a16="http://schemas.microsoft.com/office/drawing/2014/main" val="57567883"/>
                    </a:ext>
                  </a:extLst>
                </a:gridCol>
                <a:gridCol w="576072">
                  <a:extLst>
                    <a:ext uri="{9D8B030D-6E8A-4147-A177-3AD203B41FA5}">
                      <a16:colId xmlns:a16="http://schemas.microsoft.com/office/drawing/2014/main" val="2169255555"/>
                    </a:ext>
                  </a:extLst>
                </a:gridCol>
                <a:gridCol w="576072">
                  <a:extLst>
                    <a:ext uri="{9D8B030D-6E8A-4147-A177-3AD203B41FA5}">
                      <a16:colId xmlns:a16="http://schemas.microsoft.com/office/drawing/2014/main" val="217939364"/>
                    </a:ext>
                  </a:extLst>
                </a:gridCol>
                <a:gridCol w="576072">
                  <a:extLst>
                    <a:ext uri="{9D8B030D-6E8A-4147-A177-3AD203B41FA5}">
                      <a16:colId xmlns:a16="http://schemas.microsoft.com/office/drawing/2014/main" val="3575936404"/>
                    </a:ext>
                  </a:extLst>
                </a:gridCol>
                <a:gridCol w="576072">
                  <a:extLst>
                    <a:ext uri="{9D8B030D-6E8A-4147-A177-3AD203B41FA5}">
                      <a16:colId xmlns:a16="http://schemas.microsoft.com/office/drawing/2014/main" val="2901741508"/>
                    </a:ext>
                  </a:extLst>
                </a:gridCol>
                <a:gridCol w="576072">
                  <a:extLst>
                    <a:ext uri="{9D8B030D-6E8A-4147-A177-3AD203B41FA5}">
                      <a16:colId xmlns:a16="http://schemas.microsoft.com/office/drawing/2014/main" val="3834828290"/>
                    </a:ext>
                  </a:extLst>
                </a:gridCol>
                <a:gridCol w="576072">
                  <a:extLst>
                    <a:ext uri="{9D8B030D-6E8A-4147-A177-3AD203B41FA5}">
                      <a16:colId xmlns:a16="http://schemas.microsoft.com/office/drawing/2014/main" val="3343105966"/>
                    </a:ext>
                  </a:extLst>
                </a:gridCol>
                <a:gridCol w="658368">
                  <a:extLst>
                    <a:ext uri="{9D8B030D-6E8A-4147-A177-3AD203B41FA5}">
                      <a16:colId xmlns:a16="http://schemas.microsoft.com/office/drawing/2014/main" val="90835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90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- 2018-04-30 07:07:00 </a:t>
                      </a:r>
                      <a:r>
                        <a:rPr kumimoji="0" lang="de-DE" sz="1000" b="0" i="0" u="none" strike="noStrike" kern="1200" cap="none" spc="0" normalizeH="0" baseline="0" noProof="0">
                          <a:ln>
                            <a:noFill/>
                          </a:ln>
                          <a:solidFill>
                            <a:prstClr val="black"/>
                          </a:solidFill>
                          <a:effectLst/>
                          <a:uLnTx/>
                          <a:uFillTx/>
                          <a:latin typeface="+mn-lt"/>
                          <a:ea typeface="+mn-ea"/>
                          <a:cs typeface="+mn-cs"/>
                        </a:rPr>
                        <a:t> 
 🍍 Oh Baby, bei diesen Aussichten wird uns heiß und kalt zugleich: Diese Woche wird gegrillt! 😍 👉 bit.ly/REWE_IDW_Grillen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382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REWE - 2018-04-29 08:00:00 </a:t>
                      </a:r>
                      <a:r>
                        <a:rPr kumimoji="0" lang="en-US" sz="1000" b="0" i="0" u="none" strike="noStrike" kern="1200" cap="none" spc="0" normalizeH="0" baseline="0" noProof="0">
                          <a:ln>
                            <a:noFill/>
                          </a:ln>
                          <a:solidFill>
                            <a:prstClr val="black"/>
                          </a:solidFill>
                          <a:effectLst/>
                          <a:uLnTx/>
                          <a:uFillTx/>
                          <a:latin typeface="+mn-lt"/>
                          <a:ea typeface="+mn-ea"/>
                          <a:cs typeface="+mn-cs"/>
                        </a:rPr>
                        <a:t> 
 😍 Gibt's was besseres als Milka und Oreo im Doppelpack? Alle, die die neue Milka Oreo Sandwich genauso zum Dahinschmelzen finden wie wir, können sich ab sofort unter bit.ly/REWE_Produkttest_Milka_Oreo als Produkttester bewerben.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432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- 2018-04-28 09:11:00 </a:t>
                      </a:r>
                      <a:r>
                        <a:rPr kumimoji="0" lang="de-DE" sz="1000" b="0" i="0" u="none" strike="noStrike" kern="1200" cap="none" spc="0" normalizeH="0" baseline="0" noProof="0">
                          <a:ln>
                            <a:noFill/>
                          </a:ln>
                          <a:solidFill>
                            <a:prstClr val="black"/>
                          </a:solidFill>
                          <a:effectLst/>
                          <a:uLnTx/>
                          <a:uFillTx/>
                          <a:latin typeface="+mn-lt"/>
                          <a:ea typeface="+mn-ea"/>
                          <a:cs typeface="+mn-cs"/>
                        </a:rPr>
                        <a:t> 
 Entspannt durch das Wochenende cruisen und ein cnuspriges Croissant genießen. Ihr cennt 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986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- 2018-04-28 07:37:00 </a:t>
                      </a:r>
                      <a:r>
                        <a:rPr kumimoji="0" lang="de-DE" sz="1000" b="0" i="0" u="none" strike="noStrike" kern="1200" cap="none" spc="0" normalizeH="0" baseline="0" noProof="0">
                          <a:ln>
                            <a:noFill/>
                          </a:ln>
                          <a:solidFill>
                            <a:prstClr val="black"/>
                          </a:solidFill>
                          <a:effectLst/>
                          <a:uLnTx/>
                          <a:uFillTx/>
                          <a:latin typeface="+mn-lt"/>
                          <a:ea typeface="+mn-ea"/>
                          <a:cs typeface="+mn-cs"/>
                        </a:rPr>
                        <a:t> 
 😜 Sollte es auch! Cool bleiben ohne Konto-Freeze geht so: bit.ly/REWE_Eiskreation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9675627"/>
                  </a:ext>
                </a:extLst>
              </a:tr>
            </a:tbl>
          </a:graphicData>
        </a:graphic>
      </p:graphicFrame>
      <p:sp>
        <p:nvSpPr>
          <p:cNvPr id="4" name="Text Placeholder 3">
            <a:extLst>
              <a:ext uri="{FF2B5EF4-FFF2-40B4-BE49-F238E27FC236}">
                <a16:creationId xmlns:a16="http://schemas.microsoft.com/office/drawing/2014/main" id="{C4D3BFB7-2A40-4E81-A4BF-7240D8CE86B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36014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2E0C-8A49-4781-B8FD-1CFF54452475}"/>
              </a:ext>
            </a:extLst>
          </p:cNvPr>
          <p:cNvSpPr>
            <a:spLocks noGrp="1"/>
          </p:cNvSpPr>
          <p:nvPr>
            <p:ph type="title"/>
          </p:nvPr>
        </p:nvSpPr>
        <p:spPr/>
        <p:txBody>
          <a:bodyPr/>
          <a:lstStyle/>
          <a:p>
            <a:r>
              <a:rPr lang="en-US"/>
              <a:t>Facebook Own Posts Table | REWE To Go - 2 of 7</a:t>
            </a:r>
          </a:p>
        </p:txBody>
      </p:sp>
      <p:graphicFrame>
        <p:nvGraphicFramePr>
          <p:cNvPr id="5" name="Table Placeholder 4">
            <a:extLst>
              <a:ext uri="{FF2B5EF4-FFF2-40B4-BE49-F238E27FC236}">
                <a16:creationId xmlns:a16="http://schemas.microsoft.com/office/drawing/2014/main" id="{136F7376-D233-4A5A-B14C-640050C08905}"/>
              </a:ext>
            </a:extLst>
          </p:cNvPr>
          <p:cNvGraphicFramePr>
            <a:graphicFrameLocks noGrp="1"/>
          </p:cNvGraphicFramePr>
          <p:nvPr>
            <p:ph type="tbl" sz="quarter" idx="13"/>
            <p:extLst>
              <p:ext uri="{D42A27DB-BD31-4B8C-83A1-F6EECF244321}">
                <p14:modId xmlns:p14="http://schemas.microsoft.com/office/powerpoint/2010/main" val="287451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851623093"/>
                    </a:ext>
                  </a:extLst>
                </a:gridCol>
                <a:gridCol w="576072">
                  <a:extLst>
                    <a:ext uri="{9D8B030D-6E8A-4147-A177-3AD203B41FA5}">
                      <a16:colId xmlns:a16="http://schemas.microsoft.com/office/drawing/2014/main" val="2866367689"/>
                    </a:ext>
                  </a:extLst>
                </a:gridCol>
                <a:gridCol w="576072">
                  <a:extLst>
                    <a:ext uri="{9D8B030D-6E8A-4147-A177-3AD203B41FA5}">
                      <a16:colId xmlns:a16="http://schemas.microsoft.com/office/drawing/2014/main" val="265721709"/>
                    </a:ext>
                  </a:extLst>
                </a:gridCol>
                <a:gridCol w="576072">
                  <a:extLst>
                    <a:ext uri="{9D8B030D-6E8A-4147-A177-3AD203B41FA5}">
                      <a16:colId xmlns:a16="http://schemas.microsoft.com/office/drawing/2014/main" val="2846968907"/>
                    </a:ext>
                  </a:extLst>
                </a:gridCol>
                <a:gridCol w="576072">
                  <a:extLst>
                    <a:ext uri="{9D8B030D-6E8A-4147-A177-3AD203B41FA5}">
                      <a16:colId xmlns:a16="http://schemas.microsoft.com/office/drawing/2014/main" val="2034424659"/>
                    </a:ext>
                  </a:extLst>
                </a:gridCol>
                <a:gridCol w="576072">
                  <a:extLst>
                    <a:ext uri="{9D8B030D-6E8A-4147-A177-3AD203B41FA5}">
                      <a16:colId xmlns:a16="http://schemas.microsoft.com/office/drawing/2014/main" val="3158771583"/>
                    </a:ext>
                  </a:extLst>
                </a:gridCol>
                <a:gridCol w="576072">
                  <a:extLst>
                    <a:ext uri="{9D8B030D-6E8A-4147-A177-3AD203B41FA5}">
                      <a16:colId xmlns:a16="http://schemas.microsoft.com/office/drawing/2014/main" val="2357946824"/>
                    </a:ext>
                  </a:extLst>
                </a:gridCol>
                <a:gridCol w="576072">
                  <a:extLst>
                    <a:ext uri="{9D8B030D-6E8A-4147-A177-3AD203B41FA5}">
                      <a16:colId xmlns:a16="http://schemas.microsoft.com/office/drawing/2014/main" val="3084460707"/>
                    </a:ext>
                  </a:extLst>
                </a:gridCol>
                <a:gridCol w="576072">
                  <a:extLst>
                    <a:ext uri="{9D8B030D-6E8A-4147-A177-3AD203B41FA5}">
                      <a16:colId xmlns:a16="http://schemas.microsoft.com/office/drawing/2014/main" val="3284690313"/>
                    </a:ext>
                  </a:extLst>
                </a:gridCol>
                <a:gridCol w="576072">
                  <a:extLst>
                    <a:ext uri="{9D8B030D-6E8A-4147-A177-3AD203B41FA5}">
                      <a16:colId xmlns:a16="http://schemas.microsoft.com/office/drawing/2014/main" val="2418875897"/>
                    </a:ext>
                  </a:extLst>
                </a:gridCol>
                <a:gridCol w="658368">
                  <a:extLst>
                    <a:ext uri="{9D8B030D-6E8A-4147-A177-3AD203B41FA5}">
                      <a16:colId xmlns:a16="http://schemas.microsoft.com/office/drawing/2014/main" val="123034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284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- 2018-04-27 08:55:00 </a:t>
                      </a:r>
                      <a:r>
                        <a:rPr kumimoji="0" lang="de-DE" sz="1000" b="0" i="0" u="none" strike="noStrike" kern="1200" cap="none" spc="0" normalizeH="0" baseline="0" noProof="0">
                          <a:ln>
                            <a:noFill/>
                          </a:ln>
                          <a:solidFill>
                            <a:prstClr val="black"/>
                          </a:solidFill>
                          <a:effectLst/>
                          <a:uLnTx/>
                          <a:uFillTx/>
                          <a:latin typeface="+mn-lt"/>
                          <a:ea typeface="+mn-ea"/>
                          <a:cs typeface="+mn-cs"/>
                        </a:rPr>
                        <a:t> 
 Unsere Schlemmerschale für einen guten Start in das Wochenende: Erbsensuppe!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132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- 2018-04-26 09:00:01 </a:t>
                      </a:r>
                      <a:r>
                        <a:rPr kumimoji="0" lang="de-DE" sz="1000" b="0" i="0" u="none" strike="noStrike" kern="1200" cap="none" spc="0" normalizeH="0" baseline="0" noProof="0">
                          <a:ln>
                            <a:noFill/>
                          </a:ln>
                          <a:solidFill>
                            <a:prstClr val="black"/>
                          </a:solidFill>
                          <a:effectLst/>
                          <a:uLnTx/>
                          <a:uFillTx/>
                          <a:latin typeface="+mn-lt"/>
                          <a:ea typeface="+mn-ea"/>
                          <a:cs typeface="+mn-cs"/>
                        </a:rPr>
                        <a:t> 
 💪 Verratet uns in den Kommentaren, wo ihr eure Freizeit am liebsten verbringt und gewinnt einen von 15 coolen Monte-Turnbeuteln- oder Rucksäcken. 😍 Denn egal wann, egal wo: Mit den Monte Produkten von Zott seid ihr auch draußen immer lecker versorgt. Teilnahmebedingungen: bit.ly/REWE_TNB-Monte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593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- 2018-04-25 06:05:00 </a:t>
                      </a:r>
                      <a:r>
                        <a:rPr kumimoji="0" lang="de-DE" sz="1000" b="0" i="0" u="none" strike="noStrike" kern="1200" cap="none" spc="0" normalizeH="0" baseline="0" noProof="0">
                          <a:ln>
                            <a:noFill/>
                          </a:ln>
                          <a:solidFill>
                            <a:prstClr val="black"/>
                          </a:solidFill>
                          <a:effectLst/>
                          <a:uLnTx/>
                          <a:uFillTx/>
                          <a:latin typeface="+mn-lt"/>
                          <a:ea typeface="+mn-ea"/>
                          <a:cs typeface="+mn-cs"/>
                        </a:rPr>
                        <a:t> 
 "Hanami" steht für Kirschblütenfest oder doch Schoko-Kirsch-Fest? 🤔
Egal für was, wir hätten Lust drauf!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2965825"/>
                  </a:ext>
                </a:extLst>
              </a:tr>
            </a:tbl>
          </a:graphicData>
        </a:graphic>
      </p:graphicFrame>
      <p:sp>
        <p:nvSpPr>
          <p:cNvPr id="4" name="Text Placeholder 3">
            <a:extLst>
              <a:ext uri="{FF2B5EF4-FFF2-40B4-BE49-F238E27FC236}">
                <a16:creationId xmlns:a16="http://schemas.microsoft.com/office/drawing/2014/main" id="{B1E9C971-A637-461B-B4BD-E9474A32472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904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B1B1F-7EB9-48E7-ABBA-F12313D22245}"/>
              </a:ext>
            </a:extLst>
          </p:cNvPr>
          <p:cNvSpPr>
            <a:spLocks noGrp="1"/>
          </p:cNvSpPr>
          <p:nvPr>
            <p:ph type="title"/>
          </p:nvPr>
        </p:nvSpPr>
        <p:spPr/>
        <p:txBody>
          <a:bodyPr/>
          <a:lstStyle/>
          <a:p>
            <a:r>
              <a:rPr lang="en-US"/>
              <a:t>Facebook Own Posts Table | REWE To Go - 3 of 7</a:t>
            </a:r>
          </a:p>
        </p:txBody>
      </p:sp>
      <p:graphicFrame>
        <p:nvGraphicFramePr>
          <p:cNvPr id="5" name="Table Placeholder 4">
            <a:extLst>
              <a:ext uri="{FF2B5EF4-FFF2-40B4-BE49-F238E27FC236}">
                <a16:creationId xmlns:a16="http://schemas.microsoft.com/office/drawing/2014/main" id="{79F26A19-3102-43B1-ADAF-F8823DF32F27}"/>
              </a:ext>
            </a:extLst>
          </p:cNvPr>
          <p:cNvGraphicFramePr>
            <a:graphicFrameLocks noGrp="1"/>
          </p:cNvGraphicFramePr>
          <p:nvPr>
            <p:ph type="tbl" sz="quarter" idx="13"/>
            <p:extLst>
              <p:ext uri="{D42A27DB-BD31-4B8C-83A1-F6EECF244321}">
                <p14:modId xmlns:p14="http://schemas.microsoft.com/office/powerpoint/2010/main" val="28485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3107418530"/>
                    </a:ext>
                  </a:extLst>
                </a:gridCol>
                <a:gridCol w="576072">
                  <a:extLst>
                    <a:ext uri="{9D8B030D-6E8A-4147-A177-3AD203B41FA5}">
                      <a16:colId xmlns:a16="http://schemas.microsoft.com/office/drawing/2014/main" val="1267755897"/>
                    </a:ext>
                  </a:extLst>
                </a:gridCol>
                <a:gridCol w="576072">
                  <a:extLst>
                    <a:ext uri="{9D8B030D-6E8A-4147-A177-3AD203B41FA5}">
                      <a16:colId xmlns:a16="http://schemas.microsoft.com/office/drawing/2014/main" val="3715405104"/>
                    </a:ext>
                  </a:extLst>
                </a:gridCol>
                <a:gridCol w="576072">
                  <a:extLst>
                    <a:ext uri="{9D8B030D-6E8A-4147-A177-3AD203B41FA5}">
                      <a16:colId xmlns:a16="http://schemas.microsoft.com/office/drawing/2014/main" val="1466525548"/>
                    </a:ext>
                  </a:extLst>
                </a:gridCol>
                <a:gridCol w="576072">
                  <a:extLst>
                    <a:ext uri="{9D8B030D-6E8A-4147-A177-3AD203B41FA5}">
                      <a16:colId xmlns:a16="http://schemas.microsoft.com/office/drawing/2014/main" val="3626817849"/>
                    </a:ext>
                  </a:extLst>
                </a:gridCol>
                <a:gridCol w="576072">
                  <a:extLst>
                    <a:ext uri="{9D8B030D-6E8A-4147-A177-3AD203B41FA5}">
                      <a16:colId xmlns:a16="http://schemas.microsoft.com/office/drawing/2014/main" val="4218523671"/>
                    </a:ext>
                  </a:extLst>
                </a:gridCol>
                <a:gridCol w="576072">
                  <a:extLst>
                    <a:ext uri="{9D8B030D-6E8A-4147-A177-3AD203B41FA5}">
                      <a16:colId xmlns:a16="http://schemas.microsoft.com/office/drawing/2014/main" val="263743562"/>
                    </a:ext>
                  </a:extLst>
                </a:gridCol>
                <a:gridCol w="576072">
                  <a:extLst>
                    <a:ext uri="{9D8B030D-6E8A-4147-A177-3AD203B41FA5}">
                      <a16:colId xmlns:a16="http://schemas.microsoft.com/office/drawing/2014/main" val="1380758500"/>
                    </a:ext>
                  </a:extLst>
                </a:gridCol>
                <a:gridCol w="576072">
                  <a:extLst>
                    <a:ext uri="{9D8B030D-6E8A-4147-A177-3AD203B41FA5}">
                      <a16:colId xmlns:a16="http://schemas.microsoft.com/office/drawing/2014/main" val="1599472610"/>
                    </a:ext>
                  </a:extLst>
                </a:gridCol>
                <a:gridCol w="576072">
                  <a:extLst>
                    <a:ext uri="{9D8B030D-6E8A-4147-A177-3AD203B41FA5}">
                      <a16:colId xmlns:a16="http://schemas.microsoft.com/office/drawing/2014/main" val="361758199"/>
                    </a:ext>
                  </a:extLst>
                </a:gridCol>
                <a:gridCol w="658368">
                  <a:extLst>
                    <a:ext uri="{9D8B030D-6E8A-4147-A177-3AD203B41FA5}">
                      <a16:colId xmlns:a16="http://schemas.microsoft.com/office/drawing/2014/main" val="235692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469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REWE - 2018-04-24 16:00:02 </a:t>
                      </a:r>
                      <a:r>
                        <a:rPr kumimoji="0" lang="en-US" sz="1000" b="0" i="0" u="none" strike="noStrike" kern="1200" cap="none" spc="0" normalizeH="0" baseline="0" noProof="0">
                          <a:ln>
                            <a:noFill/>
                          </a:ln>
                          <a:solidFill>
                            <a:prstClr val="black"/>
                          </a:solidFill>
                          <a:effectLst/>
                          <a:uLnTx/>
                          <a:uFillTx/>
                          <a:latin typeface="+mn-lt"/>
                          <a:ea typeface="+mn-ea"/>
                          <a:cs typeface="+mn-cs"/>
                        </a:rPr>
                        <a:t> 
 😌 Zeit zum Aufwachen, denn der Geschmacksurlaub ist vorbei: 3.000 Tester haben den neuen Fuze Tea probiert und sind begeistert! 💆 Erfahrungsberichte findet ihr entweder unter #rewetestetfuzetea oder bit.ly/REWE_Produkttest_Fuze-Tea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836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REWE - 2018-04-24 08:27:00 </a:t>
                      </a:r>
                      <a:r>
                        <a:rPr kumimoji="0" lang="en-US" sz="1000" b="0" i="0" u="none" strike="noStrike" kern="1200" cap="none" spc="0" normalizeH="0" baseline="0" noProof="0">
                          <a:ln>
                            <a:noFill/>
                          </a:ln>
                          <a:solidFill>
                            <a:prstClr val="black"/>
                          </a:solidFill>
                          <a:effectLst/>
                          <a:uLnTx/>
                          <a:uFillTx/>
                          <a:latin typeface="+mn-lt"/>
                          <a:ea typeface="+mn-ea"/>
                          <a:cs typeface="+mn-cs"/>
                        </a:rPr>
                        <a:t> 
 🍌 🤷‍♂️ Sind wir jetzt total Banane? Ja! Denn pro verkauftem Kilo geht eine Spende an soziale und ökologische Projekte in den Anbaugebieten. Also, ran an die krummen Dinger und für mehr Infos hier entlang: bit.ly/REWE_Bananenfonds_2018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314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- 2018-04-23 13:11:11 </a:t>
                      </a:r>
                      <a:r>
                        <a:rPr kumimoji="0" lang="de-DE" sz="1000" b="0" i="0" u="none" strike="noStrike" kern="1200" cap="none" spc="0" normalizeH="0" baseline="0" noProof="0">
                          <a:ln>
                            <a:noFill/>
                          </a:ln>
                          <a:solidFill>
                            <a:prstClr val="black"/>
                          </a:solidFill>
                          <a:effectLst/>
                          <a:uLnTx/>
                          <a:uFillTx/>
                          <a:latin typeface="+mn-lt"/>
                          <a:ea typeface="+mn-ea"/>
                          <a:cs typeface="+mn-cs"/>
                        </a:rPr>
                        <a:t> 
 💪 Was für ein starkes Zeichen! Mer und Jonas Hector stonn zo dir, 1. FC Köln! #durchetfüer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6082680"/>
                  </a:ext>
                </a:extLst>
              </a:tr>
            </a:tbl>
          </a:graphicData>
        </a:graphic>
      </p:graphicFrame>
      <p:sp>
        <p:nvSpPr>
          <p:cNvPr id="4" name="Text Placeholder 3">
            <a:extLst>
              <a:ext uri="{FF2B5EF4-FFF2-40B4-BE49-F238E27FC236}">
                <a16:creationId xmlns:a16="http://schemas.microsoft.com/office/drawing/2014/main" id="{9FAE8087-8BC4-4F52-8172-4E99FCA2CA4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31987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8064-1824-4C5D-B15E-F4D685639785}"/>
              </a:ext>
            </a:extLst>
          </p:cNvPr>
          <p:cNvSpPr>
            <a:spLocks noGrp="1"/>
          </p:cNvSpPr>
          <p:nvPr>
            <p:ph type="title"/>
          </p:nvPr>
        </p:nvSpPr>
        <p:spPr/>
        <p:txBody>
          <a:bodyPr/>
          <a:lstStyle/>
          <a:p>
            <a:r>
              <a:rPr lang="en-US"/>
              <a:t>Facebook Own Posts Table | REWE To Go - 4 of 7</a:t>
            </a:r>
          </a:p>
        </p:txBody>
      </p:sp>
      <p:graphicFrame>
        <p:nvGraphicFramePr>
          <p:cNvPr id="5" name="Table Placeholder 4">
            <a:extLst>
              <a:ext uri="{FF2B5EF4-FFF2-40B4-BE49-F238E27FC236}">
                <a16:creationId xmlns:a16="http://schemas.microsoft.com/office/drawing/2014/main" id="{7A9839EF-959A-4FD9-BE21-8F2D588173A2}"/>
              </a:ext>
            </a:extLst>
          </p:cNvPr>
          <p:cNvGraphicFramePr>
            <a:graphicFrameLocks noGrp="1"/>
          </p:cNvGraphicFramePr>
          <p:nvPr>
            <p:ph type="tbl" sz="quarter" idx="13"/>
            <p:extLst>
              <p:ext uri="{D42A27DB-BD31-4B8C-83A1-F6EECF244321}">
                <p14:modId xmlns:p14="http://schemas.microsoft.com/office/powerpoint/2010/main" val="38738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1490060713"/>
                    </a:ext>
                  </a:extLst>
                </a:gridCol>
                <a:gridCol w="576072">
                  <a:extLst>
                    <a:ext uri="{9D8B030D-6E8A-4147-A177-3AD203B41FA5}">
                      <a16:colId xmlns:a16="http://schemas.microsoft.com/office/drawing/2014/main" val="3183649799"/>
                    </a:ext>
                  </a:extLst>
                </a:gridCol>
                <a:gridCol w="576072">
                  <a:extLst>
                    <a:ext uri="{9D8B030D-6E8A-4147-A177-3AD203B41FA5}">
                      <a16:colId xmlns:a16="http://schemas.microsoft.com/office/drawing/2014/main" val="2417081471"/>
                    </a:ext>
                  </a:extLst>
                </a:gridCol>
                <a:gridCol w="576072">
                  <a:extLst>
                    <a:ext uri="{9D8B030D-6E8A-4147-A177-3AD203B41FA5}">
                      <a16:colId xmlns:a16="http://schemas.microsoft.com/office/drawing/2014/main" val="2463624506"/>
                    </a:ext>
                  </a:extLst>
                </a:gridCol>
                <a:gridCol w="576072">
                  <a:extLst>
                    <a:ext uri="{9D8B030D-6E8A-4147-A177-3AD203B41FA5}">
                      <a16:colId xmlns:a16="http://schemas.microsoft.com/office/drawing/2014/main" val="545997513"/>
                    </a:ext>
                  </a:extLst>
                </a:gridCol>
                <a:gridCol w="576072">
                  <a:extLst>
                    <a:ext uri="{9D8B030D-6E8A-4147-A177-3AD203B41FA5}">
                      <a16:colId xmlns:a16="http://schemas.microsoft.com/office/drawing/2014/main" val="1619269143"/>
                    </a:ext>
                  </a:extLst>
                </a:gridCol>
                <a:gridCol w="576072">
                  <a:extLst>
                    <a:ext uri="{9D8B030D-6E8A-4147-A177-3AD203B41FA5}">
                      <a16:colId xmlns:a16="http://schemas.microsoft.com/office/drawing/2014/main" val="1457280882"/>
                    </a:ext>
                  </a:extLst>
                </a:gridCol>
                <a:gridCol w="576072">
                  <a:extLst>
                    <a:ext uri="{9D8B030D-6E8A-4147-A177-3AD203B41FA5}">
                      <a16:colId xmlns:a16="http://schemas.microsoft.com/office/drawing/2014/main" val="3516864919"/>
                    </a:ext>
                  </a:extLst>
                </a:gridCol>
                <a:gridCol w="576072">
                  <a:extLst>
                    <a:ext uri="{9D8B030D-6E8A-4147-A177-3AD203B41FA5}">
                      <a16:colId xmlns:a16="http://schemas.microsoft.com/office/drawing/2014/main" val="1068606497"/>
                    </a:ext>
                  </a:extLst>
                </a:gridCol>
                <a:gridCol w="576072">
                  <a:extLst>
                    <a:ext uri="{9D8B030D-6E8A-4147-A177-3AD203B41FA5}">
                      <a16:colId xmlns:a16="http://schemas.microsoft.com/office/drawing/2014/main" val="302680899"/>
                    </a:ext>
                  </a:extLst>
                </a:gridCol>
                <a:gridCol w="658368">
                  <a:extLst>
                    <a:ext uri="{9D8B030D-6E8A-4147-A177-3AD203B41FA5}">
                      <a16:colId xmlns:a16="http://schemas.microsoft.com/office/drawing/2014/main" val="3968980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278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- 2018-04-23 08:30:00 </a:t>
                      </a:r>
                      <a:r>
                        <a:rPr kumimoji="0" lang="de-DE" sz="1000" b="0" i="0" u="none" strike="noStrike" kern="1200" cap="none" spc="0" normalizeH="0" baseline="0" noProof="0">
                          <a:ln>
                            <a:noFill/>
                          </a:ln>
                          <a:solidFill>
                            <a:prstClr val="black"/>
                          </a:solidFill>
                          <a:effectLst/>
                          <a:uLnTx/>
                          <a:uFillTx/>
                          <a:latin typeface="+mn-lt"/>
                          <a:ea typeface="+mn-ea"/>
                          <a:cs typeface="+mn-cs"/>
                        </a:rPr>
                        <a:t> 
 😄 Wir wollen dich zwar nicht in die Pfanne hauen, aber mit ja! kriegst selbst du unsere Pennycakes hin: bit.ly/REWE_Beeren-Pancakes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728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- 2018-04-23 06:10:00 </a:t>
                      </a:r>
                      <a:r>
                        <a:rPr kumimoji="0" lang="de-DE" sz="1000" b="0" i="0" u="none" strike="noStrike" kern="1200" cap="none" spc="0" normalizeH="0" baseline="0" noProof="0">
                          <a:ln>
                            <a:noFill/>
                          </a:ln>
                          <a:solidFill>
                            <a:prstClr val="black"/>
                          </a:solidFill>
                          <a:effectLst/>
                          <a:uLnTx/>
                          <a:uFillTx/>
                          <a:latin typeface="+mn-lt"/>
                          <a:ea typeface="+mn-ea"/>
                          <a:cs typeface="+mn-cs"/>
                        </a:rPr>
                        <a:t> 
 Heute erklimmen wir völlig neue Geschmackshöhen! 😱
#KunsToGo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243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REWE - 2018-04-21 07:52:00 </a:t>
                      </a:r>
                      <a:r>
                        <a:rPr kumimoji="0" lang="en-US" sz="1000" b="0" i="0" u="none" strike="noStrike" kern="1200" cap="none" spc="0" normalizeH="0" baseline="0" noProof="0">
                          <a:ln>
                            <a:noFill/>
                          </a:ln>
                          <a:solidFill>
                            <a:prstClr val="black"/>
                          </a:solidFill>
                          <a:effectLst/>
                          <a:uLnTx/>
                          <a:uFillTx/>
                          <a:latin typeface="+mn-lt"/>
                          <a:ea typeface="+mn-ea"/>
                          <a:cs typeface="+mn-cs"/>
                        </a:rPr>
                        <a:t> 
 😍 Jetzt geht's rund: Schaut zu, wie Fitness-Ikone Pamela Rf für mehr Energie in eurer Küche sorgt! Ihr Bio Açaí Püree von The Rainforest Company erhaltet ihr ab sofort exklusiv bei 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3209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- 2018-04-20 03:56:00 </a:t>
                      </a:r>
                      <a:r>
                        <a:rPr kumimoji="0" lang="de-DE" sz="1000" b="0" i="0" u="none" strike="noStrike" kern="1200" cap="none" spc="0" normalizeH="0" baseline="0" noProof="0">
                          <a:ln>
                            <a:noFill/>
                          </a:ln>
                          <a:solidFill>
                            <a:prstClr val="black"/>
                          </a:solidFill>
                          <a:effectLst/>
                          <a:uLnTx/>
                          <a:uFillTx/>
                          <a:latin typeface="+mn-lt"/>
                          <a:ea typeface="+mn-ea"/>
                          <a:cs typeface="+mn-cs"/>
                        </a:rPr>
                        <a:t> 
 Und der Gewinner kriegt die Äpfel!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007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- 2018-04-19 08:45:00 </a:t>
                      </a:r>
                      <a:r>
                        <a:rPr kumimoji="0" lang="de-DE" sz="1000" b="0" i="0" u="none" strike="noStrike" kern="1200" cap="none" spc="0" normalizeH="0" baseline="0" noProof="0">
                          <a:ln>
                            <a:noFill/>
                          </a:ln>
                          <a:solidFill>
                            <a:prstClr val="black"/>
                          </a:solidFill>
                          <a:effectLst/>
                          <a:uLnTx/>
                          <a:uFillTx/>
                          <a:latin typeface="+mn-lt"/>
                          <a:ea typeface="+mn-ea"/>
                          <a:cs typeface="+mn-cs"/>
                        </a:rPr>
                        <a:t> 
 Lange nichts mehr aufgegabelt? 😜 Dann wird's mal wieder Zeit: bit.ly/REWE_Spaghetti-Schlemmerteller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9751171"/>
                  </a:ext>
                </a:extLst>
              </a:tr>
            </a:tbl>
          </a:graphicData>
        </a:graphic>
      </p:graphicFrame>
      <p:sp>
        <p:nvSpPr>
          <p:cNvPr id="4" name="Text Placeholder 3">
            <a:extLst>
              <a:ext uri="{FF2B5EF4-FFF2-40B4-BE49-F238E27FC236}">
                <a16:creationId xmlns:a16="http://schemas.microsoft.com/office/drawing/2014/main" id="{505D1BA8-0AF1-4D2B-8B6B-EB4432DAA50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2624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6A1F2-D66B-48C1-9301-CD422823CF8A}"/>
              </a:ext>
            </a:extLst>
          </p:cNvPr>
          <p:cNvSpPr>
            <a:spLocks noGrp="1"/>
          </p:cNvSpPr>
          <p:nvPr>
            <p:ph type="title"/>
          </p:nvPr>
        </p:nvSpPr>
        <p:spPr/>
        <p:txBody>
          <a:bodyPr/>
          <a:lstStyle/>
          <a:p>
            <a:r>
              <a:rPr lang="en-US"/>
              <a:t>Facebook Own Posts Table | REWE To Go - 5 of 7</a:t>
            </a:r>
          </a:p>
        </p:txBody>
      </p:sp>
      <p:graphicFrame>
        <p:nvGraphicFramePr>
          <p:cNvPr id="5" name="Table Placeholder 4">
            <a:extLst>
              <a:ext uri="{FF2B5EF4-FFF2-40B4-BE49-F238E27FC236}">
                <a16:creationId xmlns:a16="http://schemas.microsoft.com/office/drawing/2014/main" id="{784B5101-6289-440C-9E11-E961A3F85F55}"/>
              </a:ext>
            </a:extLst>
          </p:cNvPr>
          <p:cNvGraphicFramePr>
            <a:graphicFrameLocks noGrp="1"/>
          </p:cNvGraphicFramePr>
          <p:nvPr>
            <p:ph type="tbl" sz="quarter" idx="13"/>
            <p:extLst>
              <p:ext uri="{D42A27DB-BD31-4B8C-83A1-F6EECF244321}">
                <p14:modId xmlns:p14="http://schemas.microsoft.com/office/powerpoint/2010/main" val="2824829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753661404"/>
                    </a:ext>
                  </a:extLst>
                </a:gridCol>
                <a:gridCol w="576072">
                  <a:extLst>
                    <a:ext uri="{9D8B030D-6E8A-4147-A177-3AD203B41FA5}">
                      <a16:colId xmlns:a16="http://schemas.microsoft.com/office/drawing/2014/main" val="3631295088"/>
                    </a:ext>
                  </a:extLst>
                </a:gridCol>
                <a:gridCol w="576072">
                  <a:extLst>
                    <a:ext uri="{9D8B030D-6E8A-4147-A177-3AD203B41FA5}">
                      <a16:colId xmlns:a16="http://schemas.microsoft.com/office/drawing/2014/main" val="3834587205"/>
                    </a:ext>
                  </a:extLst>
                </a:gridCol>
                <a:gridCol w="576072">
                  <a:extLst>
                    <a:ext uri="{9D8B030D-6E8A-4147-A177-3AD203B41FA5}">
                      <a16:colId xmlns:a16="http://schemas.microsoft.com/office/drawing/2014/main" val="1335664739"/>
                    </a:ext>
                  </a:extLst>
                </a:gridCol>
                <a:gridCol w="576072">
                  <a:extLst>
                    <a:ext uri="{9D8B030D-6E8A-4147-A177-3AD203B41FA5}">
                      <a16:colId xmlns:a16="http://schemas.microsoft.com/office/drawing/2014/main" val="4151677581"/>
                    </a:ext>
                  </a:extLst>
                </a:gridCol>
                <a:gridCol w="576072">
                  <a:extLst>
                    <a:ext uri="{9D8B030D-6E8A-4147-A177-3AD203B41FA5}">
                      <a16:colId xmlns:a16="http://schemas.microsoft.com/office/drawing/2014/main" val="3614673363"/>
                    </a:ext>
                  </a:extLst>
                </a:gridCol>
                <a:gridCol w="576072">
                  <a:extLst>
                    <a:ext uri="{9D8B030D-6E8A-4147-A177-3AD203B41FA5}">
                      <a16:colId xmlns:a16="http://schemas.microsoft.com/office/drawing/2014/main" val="3091098641"/>
                    </a:ext>
                  </a:extLst>
                </a:gridCol>
                <a:gridCol w="576072">
                  <a:extLst>
                    <a:ext uri="{9D8B030D-6E8A-4147-A177-3AD203B41FA5}">
                      <a16:colId xmlns:a16="http://schemas.microsoft.com/office/drawing/2014/main" val="1511337794"/>
                    </a:ext>
                  </a:extLst>
                </a:gridCol>
                <a:gridCol w="576072">
                  <a:extLst>
                    <a:ext uri="{9D8B030D-6E8A-4147-A177-3AD203B41FA5}">
                      <a16:colId xmlns:a16="http://schemas.microsoft.com/office/drawing/2014/main" val="1770461951"/>
                    </a:ext>
                  </a:extLst>
                </a:gridCol>
                <a:gridCol w="576072">
                  <a:extLst>
                    <a:ext uri="{9D8B030D-6E8A-4147-A177-3AD203B41FA5}">
                      <a16:colId xmlns:a16="http://schemas.microsoft.com/office/drawing/2014/main" val="2911838940"/>
                    </a:ext>
                  </a:extLst>
                </a:gridCol>
                <a:gridCol w="658368">
                  <a:extLst>
                    <a:ext uri="{9D8B030D-6E8A-4147-A177-3AD203B41FA5}">
                      <a16:colId xmlns:a16="http://schemas.microsoft.com/office/drawing/2014/main" val="232084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012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- 2018-04-18 08:59:00 </a:t>
                      </a:r>
                      <a:r>
                        <a:rPr kumimoji="0" lang="de-DE" sz="1000" b="0" i="0" u="none" strike="noStrike" kern="1200" cap="none" spc="0" normalizeH="0" baseline="0" noProof="0">
                          <a:ln>
                            <a:noFill/>
                          </a:ln>
                          <a:solidFill>
                            <a:prstClr val="black"/>
                          </a:solidFill>
                          <a:effectLst/>
                          <a:uLnTx/>
                          <a:uFillTx/>
                          <a:latin typeface="+mn-lt"/>
                          <a:ea typeface="+mn-ea"/>
                          <a:cs typeface="+mn-cs"/>
                        </a:rPr>
                        <a:t> 
 🌴 ☀️ Kleiner Vorgeschmack auf den Sommer gefällig? Dann probiert die erfrischend leckeren Lipton Ice Tea Sorten mit weniger Zucker im neuen Design. Sichert euch passend dazu unter bit.ly/REWE_Lipton-GWS die Chance auf eins von 100 Lipton-Probierpaketen!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251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- 2018-04-18 08:45:00 </a:t>
                      </a:r>
                      <a:r>
                        <a:rPr kumimoji="0" lang="de-DE" sz="1000" b="0" i="0" u="none" strike="noStrike" kern="1200" cap="none" spc="0" normalizeH="0" baseline="0" noProof="0">
                          <a:ln>
                            <a:noFill/>
                          </a:ln>
                          <a:solidFill>
                            <a:prstClr val="black"/>
                          </a:solidFill>
                          <a:effectLst/>
                          <a:uLnTx/>
                          <a:uFillTx/>
                          <a:latin typeface="+mn-lt"/>
                          <a:ea typeface="+mn-ea"/>
                          <a:cs typeface="+mn-cs"/>
                        </a:rPr>
                        <a:t> 
 Heute steht auf unserem Speiseplan ein Klassiker: Unsere Linsensuppe!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095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- 2018-04-17 06:58:00 </a:t>
                      </a:r>
                      <a:r>
                        <a:rPr kumimoji="0" lang="de-DE" sz="1000" b="0" i="0" u="none" strike="noStrike" kern="1200" cap="none" spc="0" normalizeH="0" baseline="0" noProof="0">
                          <a:ln>
                            <a:noFill/>
                          </a:ln>
                          <a:solidFill>
                            <a:prstClr val="black"/>
                          </a:solidFill>
                          <a:effectLst/>
                          <a:uLnTx/>
                          <a:uFillTx/>
                          <a:latin typeface="+mn-lt"/>
                          <a:ea typeface="+mn-ea"/>
                          <a:cs typeface="+mn-cs"/>
                        </a:rPr>
                        <a:t> 
 Markiere jemand, dem du jetzt einen leckeren Liebesbrie schicken möchtest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793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- 2018-04-16 10:23:00 </a:t>
                      </a:r>
                      <a:r>
                        <a:rPr kumimoji="0" lang="de-DE" sz="1000" b="0" i="0" u="none" strike="noStrike" kern="1200" cap="none" spc="0" normalizeH="0" baseline="0" noProof="0">
                          <a:ln>
                            <a:noFill/>
                          </a:ln>
                          <a:solidFill>
                            <a:prstClr val="black"/>
                          </a:solidFill>
                          <a:effectLst/>
                          <a:uLnTx/>
                          <a:uFillTx/>
                          <a:latin typeface="+mn-lt"/>
                          <a:ea typeface="+mn-ea"/>
                          <a:cs typeface="+mn-cs"/>
                        </a:rPr>
                        <a:t> 
 🙄 Da haben wir nun den Waldorf-Salat! Entdeckt ihn und noch mehr seiner Spezies bei unserem Ausflug ins Grüne: bit.ly/REWE_Salate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3024101"/>
                  </a:ext>
                </a:extLst>
              </a:tr>
            </a:tbl>
          </a:graphicData>
        </a:graphic>
      </p:graphicFrame>
      <p:sp>
        <p:nvSpPr>
          <p:cNvPr id="4" name="Text Placeholder 3">
            <a:extLst>
              <a:ext uri="{FF2B5EF4-FFF2-40B4-BE49-F238E27FC236}">
                <a16:creationId xmlns:a16="http://schemas.microsoft.com/office/drawing/2014/main" id="{14E5FC2F-144D-4BDA-8000-6CE71D3A5D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8510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4FB24-D949-4C40-950F-DE6CD81B249E}"/>
              </a:ext>
            </a:extLst>
          </p:cNvPr>
          <p:cNvSpPr>
            <a:spLocks noGrp="1"/>
          </p:cNvSpPr>
          <p:nvPr>
            <p:ph type="title"/>
          </p:nvPr>
        </p:nvSpPr>
        <p:spPr/>
        <p:txBody>
          <a:bodyPr/>
          <a:lstStyle/>
          <a:p>
            <a:r>
              <a:rPr lang="en-US"/>
              <a:t>Facebook Own Posts Table | REWE To Go - 6 of 7</a:t>
            </a:r>
          </a:p>
        </p:txBody>
      </p:sp>
      <p:graphicFrame>
        <p:nvGraphicFramePr>
          <p:cNvPr id="5" name="Table Placeholder 4">
            <a:extLst>
              <a:ext uri="{FF2B5EF4-FFF2-40B4-BE49-F238E27FC236}">
                <a16:creationId xmlns:a16="http://schemas.microsoft.com/office/drawing/2014/main" id="{27641CFF-EB47-48DC-A90B-BF99C1D89721}"/>
              </a:ext>
            </a:extLst>
          </p:cNvPr>
          <p:cNvGraphicFramePr>
            <a:graphicFrameLocks noGrp="1"/>
          </p:cNvGraphicFramePr>
          <p:nvPr>
            <p:ph type="tbl" sz="quarter" idx="13"/>
            <p:extLst>
              <p:ext uri="{D42A27DB-BD31-4B8C-83A1-F6EECF244321}">
                <p14:modId xmlns:p14="http://schemas.microsoft.com/office/powerpoint/2010/main" val="222360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3664388167"/>
                    </a:ext>
                  </a:extLst>
                </a:gridCol>
                <a:gridCol w="576072">
                  <a:extLst>
                    <a:ext uri="{9D8B030D-6E8A-4147-A177-3AD203B41FA5}">
                      <a16:colId xmlns:a16="http://schemas.microsoft.com/office/drawing/2014/main" val="1637239689"/>
                    </a:ext>
                  </a:extLst>
                </a:gridCol>
                <a:gridCol w="576072">
                  <a:extLst>
                    <a:ext uri="{9D8B030D-6E8A-4147-A177-3AD203B41FA5}">
                      <a16:colId xmlns:a16="http://schemas.microsoft.com/office/drawing/2014/main" val="4149098861"/>
                    </a:ext>
                  </a:extLst>
                </a:gridCol>
                <a:gridCol w="576072">
                  <a:extLst>
                    <a:ext uri="{9D8B030D-6E8A-4147-A177-3AD203B41FA5}">
                      <a16:colId xmlns:a16="http://schemas.microsoft.com/office/drawing/2014/main" val="1951232234"/>
                    </a:ext>
                  </a:extLst>
                </a:gridCol>
                <a:gridCol w="576072">
                  <a:extLst>
                    <a:ext uri="{9D8B030D-6E8A-4147-A177-3AD203B41FA5}">
                      <a16:colId xmlns:a16="http://schemas.microsoft.com/office/drawing/2014/main" val="603262585"/>
                    </a:ext>
                  </a:extLst>
                </a:gridCol>
                <a:gridCol w="576072">
                  <a:extLst>
                    <a:ext uri="{9D8B030D-6E8A-4147-A177-3AD203B41FA5}">
                      <a16:colId xmlns:a16="http://schemas.microsoft.com/office/drawing/2014/main" val="3314691339"/>
                    </a:ext>
                  </a:extLst>
                </a:gridCol>
                <a:gridCol w="576072">
                  <a:extLst>
                    <a:ext uri="{9D8B030D-6E8A-4147-A177-3AD203B41FA5}">
                      <a16:colId xmlns:a16="http://schemas.microsoft.com/office/drawing/2014/main" val="4041582607"/>
                    </a:ext>
                  </a:extLst>
                </a:gridCol>
                <a:gridCol w="576072">
                  <a:extLst>
                    <a:ext uri="{9D8B030D-6E8A-4147-A177-3AD203B41FA5}">
                      <a16:colId xmlns:a16="http://schemas.microsoft.com/office/drawing/2014/main" val="3374203758"/>
                    </a:ext>
                  </a:extLst>
                </a:gridCol>
                <a:gridCol w="576072">
                  <a:extLst>
                    <a:ext uri="{9D8B030D-6E8A-4147-A177-3AD203B41FA5}">
                      <a16:colId xmlns:a16="http://schemas.microsoft.com/office/drawing/2014/main" val="3627622358"/>
                    </a:ext>
                  </a:extLst>
                </a:gridCol>
                <a:gridCol w="576072">
                  <a:extLst>
                    <a:ext uri="{9D8B030D-6E8A-4147-A177-3AD203B41FA5}">
                      <a16:colId xmlns:a16="http://schemas.microsoft.com/office/drawing/2014/main" val="2045261246"/>
                    </a:ext>
                  </a:extLst>
                </a:gridCol>
                <a:gridCol w="658368">
                  <a:extLst>
                    <a:ext uri="{9D8B030D-6E8A-4147-A177-3AD203B41FA5}">
                      <a16:colId xmlns:a16="http://schemas.microsoft.com/office/drawing/2014/main" val="2829122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561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- 2018-04-14 08:03:00 </a:t>
                      </a:r>
                      <a:r>
                        <a:rPr kumimoji="0" lang="de-DE" sz="1000" b="0" i="0" u="none" strike="noStrike" kern="1200" cap="none" spc="0" normalizeH="0" baseline="0" noProof="0">
                          <a:ln>
                            <a:noFill/>
                          </a:ln>
                          <a:solidFill>
                            <a:prstClr val="black"/>
                          </a:solidFill>
                          <a:effectLst/>
                          <a:uLnTx/>
                          <a:uFillTx/>
                          <a:latin typeface="+mn-lt"/>
                          <a:ea typeface="+mn-ea"/>
                          <a:cs typeface="+mn-cs"/>
                        </a:rPr>
                        <a:t> 
 ☝️ Und wenn nicht, gibt's was auf dieselbigen, ihr armen Ritter und Edelmänner! 😍 Wie ihr fürstlich speist und vielleicht sogar was für die Herzensdame übrig habt, seht ihr hier: bit.ly/REWE_French-Baguette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847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- 2018-04-13 07:07:24 </a:t>
                      </a:r>
                      <a:r>
                        <a:rPr kumimoji="0" lang="de-DE" sz="1000" b="0" i="0" u="none" strike="noStrike" kern="1200" cap="none" spc="0" normalizeH="0" baseline="0" noProof="0">
                          <a:ln>
                            <a:noFill/>
                          </a:ln>
                          <a:solidFill>
                            <a:prstClr val="black"/>
                          </a:solidFill>
                          <a:effectLst/>
                          <a:uLnTx/>
                          <a:uFillTx/>
                          <a:latin typeface="+mn-lt"/>
                          <a:ea typeface="+mn-ea"/>
                          <a:cs typeface="+mn-cs"/>
                        </a:rPr>
                        <a:t> 
 😱 Du weißt, es ist Freitag der 13., wenn...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168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- 2018-04-13 05:11:00 </a:t>
                      </a:r>
                      <a:r>
                        <a:rPr kumimoji="0" lang="de-DE" sz="1000" b="0" i="0" u="none" strike="noStrike" kern="1200" cap="none" spc="0" normalizeH="0" baseline="0" noProof="0">
                          <a:ln>
                            <a:noFill/>
                          </a:ln>
                          <a:solidFill>
                            <a:prstClr val="black"/>
                          </a:solidFill>
                          <a:effectLst/>
                          <a:uLnTx/>
                          <a:uFillTx/>
                          <a:latin typeface="+mn-lt"/>
                          <a:ea typeface="+mn-ea"/>
                          <a:cs typeface="+mn-cs"/>
                        </a:rPr>
                        <a:t> 
 Unsere Bagel - ob frisch belegt oder unbelegt - sind immer ein geschmackliches Bull's Eye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815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- 2018-04-12 07:00:00 </a:t>
                      </a:r>
                      <a:r>
                        <a:rPr kumimoji="0" lang="de-DE" sz="1000" b="0" i="0" u="none" strike="noStrike" kern="1200" cap="none" spc="0" normalizeH="0" baseline="0" noProof="0">
                          <a:ln>
                            <a:noFill/>
                          </a:ln>
                          <a:solidFill>
                            <a:prstClr val="black"/>
                          </a:solidFill>
                          <a:effectLst/>
                          <a:uLnTx/>
                          <a:uFillTx/>
                          <a:latin typeface="+mn-lt"/>
                          <a:ea typeface="+mn-ea"/>
                          <a:cs typeface="+mn-cs"/>
                        </a:rPr>
                        <a:t> 
 Nur der frühe Vogel fängt die neuen Knupsermüsli und Cerealien von W. K. Kellogg! 💪 Melde dich jetzt unter bit.ly/REWE_Produkttest_WKKellogg an und werde einer von 6.000 aufgeweckten Produkttestern. Es wartet nicht nur ein gesunder Start in den Tag auf dich, sondern auch tolle Gewinne.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9840308"/>
                  </a:ext>
                </a:extLst>
              </a:tr>
            </a:tbl>
          </a:graphicData>
        </a:graphic>
      </p:graphicFrame>
      <p:sp>
        <p:nvSpPr>
          <p:cNvPr id="4" name="Text Placeholder 3">
            <a:extLst>
              <a:ext uri="{FF2B5EF4-FFF2-40B4-BE49-F238E27FC236}">
                <a16:creationId xmlns:a16="http://schemas.microsoft.com/office/drawing/2014/main" id="{84AF5E1B-899E-4262-9248-76799FD9C50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55456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2C38-7EF0-45F2-8521-28F2773F45D0}"/>
              </a:ext>
            </a:extLst>
          </p:cNvPr>
          <p:cNvSpPr>
            <a:spLocks noGrp="1"/>
          </p:cNvSpPr>
          <p:nvPr>
            <p:ph type="title"/>
          </p:nvPr>
        </p:nvSpPr>
        <p:spPr/>
        <p:txBody>
          <a:bodyPr/>
          <a:lstStyle/>
          <a:p>
            <a:r>
              <a:rPr lang="en-US"/>
              <a:t>Facebook Own Posts Table | REWE To Go - 7 of 7</a:t>
            </a:r>
          </a:p>
        </p:txBody>
      </p:sp>
      <p:graphicFrame>
        <p:nvGraphicFramePr>
          <p:cNvPr id="5" name="Table Placeholder 4">
            <a:extLst>
              <a:ext uri="{FF2B5EF4-FFF2-40B4-BE49-F238E27FC236}">
                <a16:creationId xmlns:a16="http://schemas.microsoft.com/office/drawing/2014/main" id="{BE39C901-72F8-4866-BE3D-CB5AEE4E1530}"/>
              </a:ext>
            </a:extLst>
          </p:cNvPr>
          <p:cNvGraphicFramePr>
            <a:graphicFrameLocks noGrp="1"/>
          </p:cNvGraphicFramePr>
          <p:nvPr>
            <p:ph type="tbl" sz="quarter" idx="13"/>
            <p:extLst>
              <p:ext uri="{D42A27DB-BD31-4B8C-83A1-F6EECF244321}">
                <p14:modId xmlns:p14="http://schemas.microsoft.com/office/powerpoint/2010/main" val="1394728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252671634"/>
                    </a:ext>
                  </a:extLst>
                </a:gridCol>
                <a:gridCol w="576072">
                  <a:extLst>
                    <a:ext uri="{9D8B030D-6E8A-4147-A177-3AD203B41FA5}">
                      <a16:colId xmlns:a16="http://schemas.microsoft.com/office/drawing/2014/main" val="4144278388"/>
                    </a:ext>
                  </a:extLst>
                </a:gridCol>
                <a:gridCol w="576072">
                  <a:extLst>
                    <a:ext uri="{9D8B030D-6E8A-4147-A177-3AD203B41FA5}">
                      <a16:colId xmlns:a16="http://schemas.microsoft.com/office/drawing/2014/main" val="346354172"/>
                    </a:ext>
                  </a:extLst>
                </a:gridCol>
                <a:gridCol w="576072">
                  <a:extLst>
                    <a:ext uri="{9D8B030D-6E8A-4147-A177-3AD203B41FA5}">
                      <a16:colId xmlns:a16="http://schemas.microsoft.com/office/drawing/2014/main" val="2328998201"/>
                    </a:ext>
                  </a:extLst>
                </a:gridCol>
                <a:gridCol w="576072">
                  <a:extLst>
                    <a:ext uri="{9D8B030D-6E8A-4147-A177-3AD203B41FA5}">
                      <a16:colId xmlns:a16="http://schemas.microsoft.com/office/drawing/2014/main" val="335814165"/>
                    </a:ext>
                  </a:extLst>
                </a:gridCol>
                <a:gridCol w="576072">
                  <a:extLst>
                    <a:ext uri="{9D8B030D-6E8A-4147-A177-3AD203B41FA5}">
                      <a16:colId xmlns:a16="http://schemas.microsoft.com/office/drawing/2014/main" val="946400253"/>
                    </a:ext>
                  </a:extLst>
                </a:gridCol>
                <a:gridCol w="576072">
                  <a:extLst>
                    <a:ext uri="{9D8B030D-6E8A-4147-A177-3AD203B41FA5}">
                      <a16:colId xmlns:a16="http://schemas.microsoft.com/office/drawing/2014/main" val="2059441354"/>
                    </a:ext>
                  </a:extLst>
                </a:gridCol>
                <a:gridCol w="576072">
                  <a:extLst>
                    <a:ext uri="{9D8B030D-6E8A-4147-A177-3AD203B41FA5}">
                      <a16:colId xmlns:a16="http://schemas.microsoft.com/office/drawing/2014/main" val="1168303608"/>
                    </a:ext>
                  </a:extLst>
                </a:gridCol>
                <a:gridCol w="576072">
                  <a:extLst>
                    <a:ext uri="{9D8B030D-6E8A-4147-A177-3AD203B41FA5}">
                      <a16:colId xmlns:a16="http://schemas.microsoft.com/office/drawing/2014/main" val="4108010871"/>
                    </a:ext>
                  </a:extLst>
                </a:gridCol>
                <a:gridCol w="576072">
                  <a:extLst>
                    <a:ext uri="{9D8B030D-6E8A-4147-A177-3AD203B41FA5}">
                      <a16:colId xmlns:a16="http://schemas.microsoft.com/office/drawing/2014/main" val="2525222927"/>
                    </a:ext>
                  </a:extLst>
                </a:gridCol>
                <a:gridCol w="658368">
                  <a:extLst>
                    <a:ext uri="{9D8B030D-6E8A-4147-A177-3AD203B41FA5}">
                      <a16:colId xmlns:a16="http://schemas.microsoft.com/office/drawing/2014/main" val="2883427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894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- 2018-04-11 09:45:00 </a:t>
                      </a:r>
                      <a:r>
                        <a:rPr kumimoji="0" lang="de-DE" sz="1000" b="0" i="0" u="none" strike="noStrike" kern="1200" cap="none" spc="0" normalizeH="0" baseline="0" noProof="0">
                          <a:ln>
                            <a:noFill/>
                          </a:ln>
                          <a:solidFill>
                            <a:prstClr val="black"/>
                          </a:solidFill>
                          <a:effectLst/>
                          <a:uLnTx/>
                          <a:uFillTx/>
                          <a:latin typeface="+mn-lt"/>
                          <a:ea typeface="+mn-ea"/>
                          <a:cs typeface="+mn-cs"/>
                        </a:rPr>
                        <a:t> 
 Wenig Kohle, heiß wird's trotzdem! Lasst euch von diesem scharfen Stück aus der ja!-Küche verführen: bit.ly/REWE_Burger-vom-Grill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507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REWE To Go - 2018-04-11 04:51:00 </a:t>
                      </a:r>
                      <a:r>
                        <a:rPr kumimoji="0" lang="de-DE" sz="1000" b="0" i="0" u="none" strike="noStrike" kern="1200" cap="none" spc="0" normalizeH="0" baseline="0" noProof="0">
                          <a:ln>
                            <a:noFill/>
                          </a:ln>
                          <a:solidFill>
                            <a:prstClr val="black"/>
                          </a:solidFill>
                          <a:effectLst/>
                          <a:uLnTx/>
                          <a:uFillTx/>
                          <a:latin typeface="+mn-lt"/>
                          <a:ea typeface="+mn-ea"/>
                          <a:cs typeface="+mn-cs"/>
                        </a:rPr>
                        <a:t> 
 )🍪-🍪(
Damit ihr am "Unsichtbarkeitstag" den Durchblick behaltet!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3569053"/>
                  </a:ext>
                </a:extLst>
              </a:tr>
            </a:tbl>
          </a:graphicData>
        </a:graphic>
      </p:graphicFrame>
      <p:sp>
        <p:nvSpPr>
          <p:cNvPr id="4" name="Text Placeholder 3">
            <a:extLst>
              <a:ext uri="{FF2B5EF4-FFF2-40B4-BE49-F238E27FC236}">
                <a16:creationId xmlns:a16="http://schemas.microsoft.com/office/drawing/2014/main" id="{BAEECBB6-DD67-4C01-9A38-319893B1BD5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215547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20180517_120204</Template>
  <TotalTime>3</TotalTime>
  <Words>631</Words>
  <Application>Microsoft Office PowerPoint</Application>
  <PresentationFormat>On-screen Show (4:3)</PresentationFormat>
  <Paragraphs>366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Own Posts Table | REWE To Go - 1 of 7</vt:lpstr>
      <vt:lpstr>Facebook Own Posts Table | REWE To Go - 2 of 7</vt:lpstr>
      <vt:lpstr>Facebook Own Posts Table | REWE To Go - 3 of 7</vt:lpstr>
      <vt:lpstr>Facebook Own Posts Table | REWE To Go - 4 of 7</vt:lpstr>
      <vt:lpstr>Facebook Own Posts Table | REWE To Go - 5 of 7</vt:lpstr>
      <vt:lpstr>Facebook Own Posts Table | REWE To Go - 6 of 7</vt:lpstr>
      <vt:lpstr>Facebook Own Posts Table | REWE To Go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REWE To Go - 1 of 7</dc:title>
  <dc:creator>Administrator</dc:creator>
  <cp:lastModifiedBy>Administrator</cp:lastModifiedBy>
  <cp:revision>1</cp:revision>
  <dcterms:created xsi:type="dcterms:W3CDTF">2018-05-17T12:02:05Z</dcterms:created>
  <dcterms:modified xsi:type="dcterms:W3CDTF">2018-05-17T12:05:51Z</dcterms:modified>
</cp:coreProperties>
</file>