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EAAAE-FDB7-477B-8B1E-59EA92DBDCEE}"/>
              </a:ext>
            </a:extLst>
          </p:cNvPr>
          <p:cNvSpPr>
            <a:spLocks noGrp="1"/>
          </p:cNvSpPr>
          <p:nvPr>
            <p:ph type="title"/>
          </p:nvPr>
        </p:nvSpPr>
        <p:spPr/>
        <p:txBody>
          <a:bodyPr/>
          <a:lstStyle/>
          <a:p>
            <a:r>
              <a:rPr lang="en-US"/>
              <a:t>Facebook Insights Own Posts Table w/ E-Rate | Competition Group - IN - 1 of 25</a:t>
            </a:r>
          </a:p>
        </p:txBody>
      </p:sp>
      <p:graphicFrame>
        <p:nvGraphicFramePr>
          <p:cNvPr id="5" name="Table Placeholder 4">
            <a:extLst>
              <a:ext uri="{FF2B5EF4-FFF2-40B4-BE49-F238E27FC236}">
                <a16:creationId xmlns:a16="http://schemas.microsoft.com/office/drawing/2014/main" id="{9167115C-5664-4B61-A810-13A6D3F4D6DA}"/>
              </a:ext>
            </a:extLst>
          </p:cNvPr>
          <p:cNvGraphicFramePr>
            <a:graphicFrameLocks noGrp="1"/>
          </p:cNvGraphicFramePr>
          <p:nvPr>
            <p:ph type="tbl" sz="quarter" idx="13"/>
            <p:extLst>
              <p:ext uri="{D42A27DB-BD31-4B8C-83A1-F6EECF244321}">
                <p14:modId xmlns:p14="http://schemas.microsoft.com/office/powerpoint/2010/main" val="2153581463"/>
              </p:ext>
            </p:extLst>
          </p:nvPr>
        </p:nvGraphicFramePr>
        <p:xfrm>
          <a:off x="457200" y="1731963"/>
          <a:ext cx="7818120" cy="152908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27729498"/>
                    </a:ext>
                  </a:extLst>
                </a:gridCol>
                <a:gridCol w="493776">
                  <a:extLst>
                    <a:ext uri="{9D8B030D-6E8A-4147-A177-3AD203B41FA5}">
                      <a16:colId xmlns:a16="http://schemas.microsoft.com/office/drawing/2014/main" val="4105473906"/>
                    </a:ext>
                  </a:extLst>
                </a:gridCol>
                <a:gridCol w="493776">
                  <a:extLst>
                    <a:ext uri="{9D8B030D-6E8A-4147-A177-3AD203B41FA5}">
                      <a16:colId xmlns:a16="http://schemas.microsoft.com/office/drawing/2014/main" val="2667490688"/>
                    </a:ext>
                  </a:extLst>
                </a:gridCol>
                <a:gridCol w="329184">
                  <a:extLst>
                    <a:ext uri="{9D8B030D-6E8A-4147-A177-3AD203B41FA5}">
                      <a16:colId xmlns:a16="http://schemas.microsoft.com/office/drawing/2014/main" val="890889789"/>
                    </a:ext>
                  </a:extLst>
                </a:gridCol>
                <a:gridCol w="329184">
                  <a:extLst>
                    <a:ext uri="{9D8B030D-6E8A-4147-A177-3AD203B41FA5}">
                      <a16:colId xmlns:a16="http://schemas.microsoft.com/office/drawing/2014/main" val="3019959080"/>
                    </a:ext>
                  </a:extLst>
                </a:gridCol>
                <a:gridCol w="493776">
                  <a:extLst>
                    <a:ext uri="{9D8B030D-6E8A-4147-A177-3AD203B41FA5}">
                      <a16:colId xmlns:a16="http://schemas.microsoft.com/office/drawing/2014/main" val="4256191180"/>
                    </a:ext>
                  </a:extLst>
                </a:gridCol>
                <a:gridCol w="493776">
                  <a:extLst>
                    <a:ext uri="{9D8B030D-6E8A-4147-A177-3AD203B41FA5}">
                      <a16:colId xmlns:a16="http://schemas.microsoft.com/office/drawing/2014/main" val="682719668"/>
                    </a:ext>
                  </a:extLst>
                </a:gridCol>
                <a:gridCol w="493776">
                  <a:extLst>
                    <a:ext uri="{9D8B030D-6E8A-4147-A177-3AD203B41FA5}">
                      <a16:colId xmlns:a16="http://schemas.microsoft.com/office/drawing/2014/main" val="2321597526"/>
                    </a:ext>
                  </a:extLst>
                </a:gridCol>
                <a:gridCol w="493776">
                  <a:extLst>
                    <a:ext uri="{9D8B030D-6E8A-4147-A177-3AD203B41FA5}">
                      <a16:colId xmlns:a16="http://schemas.microsoft.com/office/drawing/2014/main" val="2356719179"/>
                    </a:ext>
                  </a:extLst>
                </a:gridCol>
                <a:gridCol w="329184">
                  <a:extLst>
                    <a:ext uri="{9D8B030D-6E8A-4147-A177-3AD203B41FA5}">
                      <a16:colId xmlns:a16="http://schemas.microsoft.com/office/drawing/2014/main" val="629147534"/>
                    </a:ext>
                  </a:extLst>
                </a:gridCol>
                <a:gridCol w="493776">
                  <a:extLst>
                    <a:ext uri="{9D8B030D-6E8A-4147-A177-3AD203B41FA5}">
                      <a16:colId xmlns:a16="http://schemas.microsoft.com/office/drawing/2014/main" val="3834503697"/>
                    </a:ext>
                  </a:extLst>
                </a:gridCol>
                <a:gridCol w="493776">
                  <a:extLst>
                    <a:ext uri="{9D8B030D-6E8A-4147-A177-3AD203B41FA5}">
                      <a16:colId xmlns:a16="http://schemas.microsoft.com/office/drawing/2014/main" val="2264669995"/>
                    </a:ext>
                  </a:extLst>
                </a:gridCol>
                <a:gridCol w="493776">
                  <a:extLst>
                    <a:ext uri="{9D8B030D-6E8A-4147-A177-3AD203B41FA5}">
                      <a16:colId xmlns:a16="http://schemas.microsoft.com/office/drawing/2014/main" val="3414600457"/>
                    </a:ext>
                  </a:extLst>
                </a:gridCol>
                <a:gridCol w="329184">
                  <a:extLst>
                    <a:ext uri="{9D8B030D-6E8A-4147-A177-3AD203B41FA5}">
                      <a16:colId xmlns:a16="http://schemas.microsoft.com/office/drawing/2014/main" val="108574472"/>
                    </a:ext>
                  </a:extLst>
                </a:gridCol>
                <a:gridCol w="329184">
                  <a:extLst>
                    <a:ext uri="{9D8B030D-6E8A-4147-A177-3AD203B41FA5}">
                      <a16:colId xmlns:a16="http://schemas.microsoft.com/office/drawing/2014/main" val="3624137290"/>
                    </a:ext>
                  </a:extLst>
                </a:gridCol>
                <a:gridCol w="329184">
                  <a:extLst>
                    <a:ext uri="{9D8B030D-6E8A-4147-A177-3AD203B41FA5}">
                      <a16:colId xmlns:a16="http://schemas.microsoft.com/office/drawing/2014/main" val="750595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5393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- 2025-05-19 14:00:12</a:t>
                      </a:r>
                      <a:r>
                        <a:rPr kumimoji="0" lang="en-US" sz="1000" b="0" i="0" u="none" strike="noStrike" kern="1200" cap="none" spc="0" normalizeH="0" baseline="0" noProof="0">
                          <a:ln>
                            <a:noFill/>
                          </a:ln>
                          <a:solidFill>
                            <a:prstClr val="black"/>
                          </a:solidFill>
                          <a:effectLst/>
                          <a:uLnTx/>
                          <a:uFillTx/>
                          <a:latin typeface="Calibri"/>
                          <a:ea typeface="+mn-ea"/>
                          <a:cs typeface="+mn-cs"/>
                        </a:rPr>
                        <a:t>
 We are honored to be winning, 
🏆Premium Graphic Cards Brand of 2024
🏆Cutting-Edge Gaming Monitor Brand of 2024 
at the recently held NCN Gaming Insight Awards 2024! 
#MSIGamingIndia #MSIIndia #NCN #PremiumGraphicCard #CuttingEdgeMonitor #BestMonitor #QDOLEDMonitors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36.4240 %</a:t>
                      </a:r>
                    </a:p>
                  </a:txBody>
                  <a:tcPr/>
                </a:tc>
                <a:extLst>
                  <a:ext uri="{0D108BD9-81ED-4DB2-BD59-A6C34878D82A}">
                    <a16:rowId xmlns:a16="http://schemas.microsoft.com/office/drawing/2014/main" val="726355540"/>
                  </a:ext>
                </a:extLst>
              </a:tr>
            </a:tbl>
          </a:graphicData>
        </a:graphic>
      </p:graphicFrame>
      <p:sp>
        <p:nvSpPr>
          <p:cNvPr id="4" name="Text Placeholder 3">
            <a:extLst>
              <a:ext uri="{FF2B5EF4-FFF2-40B4-BE49-F238E27FC236}">
                <a16:creationId xmlns:a16="http://schemas.microsoft.com/office/drawing/2014/main" id="{2D8CEA0F-296B-4EBB-94A3-E01C33E0A4EB}"/>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995688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46AB3-F897-4005-AABE-D46073779898}"/>
              </a:ext>
            </a:extLst>
          </p:cNvPr>
          <p:cNvSpPr>
            <a:spLocks noGrp="1"/>
          </p:cNvSpPr>
          <p:nvPr>
            <p:ph type="title"/>
          </p:nvPr>
        </p:nvSpPr>
        <p:spPr/>
        <p:txBody>
          <a:bodyPr/>
          <a:lstStyle/>
          <a:p>
            <a:r>
              <a:rPr lang="en-US"/>
              <a:t>Facebook Insights Own Posts Table w/ E-Rate | Competition Group - IN - 2 of 25</a:t>
            </a:r>
          </a:p>
        </p:txBody>
      </p:sp>
      <p:graphicFrame>
        <p:nvGraphicFramePr>
          <p:cNvPr id="5" name="Table Placeholder 4">
            <a:extLst>
              <a:ext uri="{FF2B5EF4-FFF2-40B4-BE49-F238E27FC236}">
                <a16:creationId xmlns:a16="http://schemas.microsoft.com/office/drawing/2014/main" id="{F07CD097-0186-423D-9E4D-831C17F806C5}"/>
              </a:ext>
            </a:extLst>
          </p:cNvPr>
          <p:cNvGraphicFramePr>
            <a:graphicFrameLocks noGrp="1"/>
          </p:cNvGraphicFramePr>
          <p:nvPr>
            <p:ph type="tbl" sz="quarter" idx="13"/>
            <p:extLst>
              <p:ext uri="{D42A27DB-BD31-4B8C-83A1-F6EECF244321}">
                <p14:modId xmlns:p14="http://schemas.microsoft.com/office/powerpoint/2010/main" val="191189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27184006"/>
                    </a:ext>
                  </a:extLst>
                </a:gridCol>
                <a:gridCol w="493776">
                  <a:extLst>
                    <a:ext uri="{9D8B030D-6E8A-4147-A177-3AD203B41FA5}">
                      <a16:colId xmlns:a16="http://schemas.microsoft.com/office/drawing/2014/main" val="2430862687"/>
                    </a:ext>
                  </a:extLst>
                </a:gridCol>
                <a:gridCol w="493776">
                  <a:extLst>
                    <a:ext uri="{9D8B030D-6E8A-4147-A177-3AD203B41FA5}">
                      <a16:colId xmlns:a16="http://schemas.microsoft.com/office/drawing/2014/main" val="3711938767"/>
                    </a:ext>
                  </a:extLst>
                </a:gridCol>
                <a:gridCol w="329184">
                  <a:extLst>
                    <a:ext uri="{9D8B030D-6E8A-4147-A177-3AD203B41FA5}">
                      <a16:colId xmlns:a16="http://schemas.microsoft.com/office/drawing/2014/main" val="2748286533"/>
                    </a:ext>
                  </a:extLst>
                </a:gridCol>
                <a:gridCol w="329184">
                  <a:extLst>
                    <a:ext uri="{9D8B030D-6E8A-4147-A177-3AD203B41FA5}">
                      <a16:colId xmlns:a16="http://schemas.microsoft.com/office/drawing/2014/main" val="749099017"/>
                    </a:ext>
                  </a:extLst>
                </a:gridCol>
                <a:gridCol w="493776">
                  <a:extLst>
                    <a:ext uri="{9D8B030D-6E8A-4147-A177-3AD203B41FA5}">
                      <a16:colId xmlns:a16="http://schemas.microsoft.com/office/drawing/2014/main" val="2940554167"/>
                    </a:ext>
                  </a:extLst>
                </a:gridCol>
                <a:gridCol w="493776">
                  <a:extLst>
                    <a:ext uri="{9D8B030D-6E8A-4147-A177-3AD203B41FA5}">
                      <a16:colId xmlns:a16="http://schemas.microsoft.com/office/drawing/2014/main" val="826063208"/>
                    </a:ext>
                  </a:extLst>
                </a:gridCol>
                <a:gridCol w="493776">
                  <a:extLst>
                    <a:ext uri="{9D8B030D-6E8A-4147-A177-3AD203B41FA5}">
                      <a16:colId xmlns:a16="http://schemas.microsoft.com/office/drawing/2014/main" val="2469739423"/>
                    </a:ext>
                  </a:extLst>
                </a:gridCol>
                <a:gridCol w="493776">
                  <a:extLst>
                    <a:ext uri="{9D8B030D-6E8A-4147-A177-3AD203B41FA5}">
                      <a16:colId xmlns:a16="http://schemas.microsoft.com/office/drawing/2014/main" val="4093920865"/>
                    </a:ext>
                  </a:extLst>
                </a:gridCol>
                <a:gridCol w="329184">
                  <a:extLst>
                    <a:ext uri="{9D8B030D-6E8A-4147-A177-3AD203B41FA5}">
                      <a16:colId xmlns:a16="http://schemas.microsoft.com/office/drawing/2014/main" val="1156327791"/>
                    </a:ext>
                  </a:extLst>
                </a:gridCol>
                <a:gridCol w="493776">
                  <a:extLst>
                    <a:ext uri="{9D8B030D-6E8A-4147-A177-3AD203B41FA5}">
                      <a16:colId xmlns:a16="http://schemas.microsoft.com/office/drawing/2014/main" val="1468807676"/>
                    </a:ext>
                  </a:extLst>
                </a:gridCol>
                <a:gridCol w="493776">
                  <a:extLst>
                    <a:ext uri="{9D8B030D-6E8A-4147-A177-3AD203B41FA5}">
                      <a16:colId xmlns:a16="http://schemas.microsoft.com/office/drawing/2014/main" val="3751599323"/>
                    </a:ext>
                  </a:extLst>
                </a:gridCol>
                <a:gridCol w="493776">
                  <a:extLst>
                    <a:ext uri="{9D8B030D-6E8A-4147-A177-3AD203B41FA5}">
                      <a16:colId xmlns:a16="http://schemas.microsoft.com/office/drawing/2014/main" val="2537594310"/>
                    </a:ext>
                  </a:extLst>
                </a:gridCol>
                <a:gridCol w="329184">
                  <a:extLst>
                    <a:ext uri="{9D8B030D-6E8A-4147-A177-3AD203B41FA5}">
                      <a16:colId xmlns:a16="http://schemas.microsoft.com/office/drawing/2014/main" val="825924731"/>
                    </a:ext>
                  </a:extLst>
                </a:gridCol>
                <a:gridCol w="329184">
                  <a:extLst>
                    <a:ext uri="{9D8B030D-6E8A-4147-A177-3AD203B41FA5}">
                      <a16:colId xmlns:a16="http://schemas.microsoft.com/office/drawing/2014/main" val="1465959344"/>
                    </a:ext>
                  </a:extLst>
                </a:gridCol>
                <a:gridCol w="329184">
                  <a:extLst>
                    <a:ext uri="{9D8B030D-6E8A-4147-A177-3AD203B41FA5}">
                      <a16:colId xmlns:a16="http://schemas.microsoft.com/office/drawing/2014/main" val="4055140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8370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- 2025-05-14 18:01:03</a:t>
                      </a:r>
                      <a:r>
                        <a:rPr kumimoji="0" lang="en-US" sz="1000" b="0" i="0" u="none" strike="noStrike" kern="1200" cap="none" spc="0" normalizeH="0" baseline="0" noProof="0">
                          <a:ln>
                            <a:noFill/>
                          </a:ln>
                          <a:solidFill>
                            <a:prstClr val="black"/>
                          </a:solidFill>
                          <a:effectLst/>
                          <a:uLnTx/>
                          <a:uFillTx/>
                          <a:latin typeface="Calibri"/>
                          <a:ea typeface="+mn-ea"/>
                          <a:cs typeface="+mn-cs"/>
                        </a:rPr>
                        <a:t>
 We’ve partnered with @NVIDIAGeForce to give away 3 of these epic DOOM: The Dark Ages laptops.
To enter:
🟢 Like + share + comment your favorite DOOM memory
🟢 Earn bonus entries here 👉 https://msi.gm/MSIDoomLaptop-giveaway
📅 Giveaway ends 5/30
Interested in MSI GeForce RTX 50 Series laptop?  Check them out here: https://msi.gm/RTX50Laptop
#MSIRTX50 #DOOM #RTXON #MSIIndia #Laptops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4.1031 %</a:t>
                      </a:r>
                    </a:p>
                  </a:txBody>
                  <a:tcPr/>
                </a:tc>
                <a:extLst>
                  <a:ext uri="{0D108BD9-81ED-4DB2-BD59-A6C34878D82A}">
                    <a16:rowId xmlns:a16="http://schemas.microsoft.com/office/drawing/2014/main" val="329398104"/>
                  </a:ext>
                </a:extLst>
              </a:tr>
            </a:tbl>
          </a:graphicData>
        </a:graphic>
      </p:graphicFrame>
      <p:sp>
        <p:nvSpPr>
          <p:cNvPr id="4" name="Text Placeholder 3">
            <a:extLst>
              <a:ext uri="{FF2B5EF4-FFF2-40B4-BE49-F238E27FC236}">
                <a16:creationId xmlns:a16="http://schemas.microsoft.com/office/drawing/2014/main" id="{723CCF62-18AB-4905-B5C3-DCE4D60B4717}"/>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807797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F9385-E6D4-4CB8-8203-05B217E45F21}"/>
              </a:ext>
            </a:extLst>
          </p:cNvPr>
          <p:cNvSpPr>
            <a:spLocks noGrp="1"/>
          </p:cNvSpPr>
          <p:nvPr>
            <p:ph type="title"/>
          </p:nvPr>
        </p:nvSpPr>
        <p:spPr/>
        <p:txBody>
          <a:bodyPr/>
          <a:lstStyle/>
          <a:p>
            <a:r>
              <a:rPr lang="en-US"/>
              <a:t>Facebook Insights Own Posts Table w/ E-Rate | Competition Group - IN - 3 of 25</a:t>
            </a:r>
          </a:p>
        </p:txBody>
      </p:sp>
      <p:graphicFrame>
        <p:nvGraphicFramePr>
          <p:cNvPr id="5" name="Table Placeholder 4">
            <a:extLst>
              <a:ext uri="{FF2B5EF4-FFF2-40B4-BE49-F238E27FC236}">
                <a16:creationId xmlns:a16="http://schemas.microsoft.com/office/drawing/2014/main" id="{F32E15B4-77E3-40EF-8FD6-41B1F0794D60}"/>
              </a:ext>
            </a:extLst>
          </p:cNvPr>
          <p:cNvGraphicFramePr>
            <a:graphicFrameLocks noGrp="1"/>
          </p:cNvGraphicFramePr>
          <p:nvPr>
            <p:ph type="tbl" sz="quarter" idx="13"/>
            <p:extLst>
              <p:ext uri="{D42A27DB-BD31-4B8C-83A1-F6EECF244321}">
                <p14:modId xmlns:p14="http://schemas.microsoft.com/office/powerpoint/2010/main" val="494087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85853875"/>
                    </a:ext>
                  </a:extLst>
                </a:gridCol>
                <a:gridCol w="493776">
                  <a:extLst>
                    <a:ext uri="{9D8B030D-6E8A-4147-A177-3AD203B41FA5}">
                      <a16:colId xmlns:a16="http://schemas.microsoft.com/office/drawing/2014/main" val="767936536"/>
                    </a:ext>
                  </a:extLst>
                </a:gridCol>
                <a:gridCol w="493776">
                  <a:extLst>
                    <a:ext uri="{9D8B030D-6E8A-4147-A177-3AD203B41FA5}">
                      <a16:colId xmlns:a16="http://schemas.microsoft.com/office/drawing/2014/main" val="1619622668"/>
                    </a:ext>
                  </a:extLst>
                </a:gridCol>
                <a:gridCol w="329184">
                  <a:extLst>
                    <a:ext uri="{9D8B030D-6E8A-4147-A177-3AD203B41FA5}">
                      <a16:colId xmlns:a16="http://schemas.microsoft.com/office/drawing/2014/main" val="2316764677"/>
                    </a:ext>
                  </a:extLst>
                </a:gridCol>
                <a:gridCol w="329184">
                  <a:extLst>
                    <a:ext uri="{9D8B030D-6E8A-4147-A177-3AD203B41FA5}">
                      <a16:colId xmlns:a16="http://schemas.microsoft.com/office/drawing/2014/main" val="492931803"/>
                    </a:ext>
                  </a:extLst>
                </a:gridCol>
                <a:gridCol w="493776">
                  <a:extLst>
                    <a:ext uri="{9D8B030D-6E8A-4147-A177-3AD203B41FA5}">
                      <a16:colId xmlns:a16="http://schemas.microsoft.com/office/drawing/2014/main" val="110488372"/>
                    </a:ext>
                  </a:extLst>
                </a:gridCol>
                <a:gridCol w="493776">
                  <a:extLst>
                    <a:ext uri="{9D8B030D-6E8A-4147-A177-3AD203B41FA5}">
                      <a16:colId xmlns:a16="http://schemas.microsoft.com/office/drawing/2014/main" val="3229193014"/>
                    </a:ext>
                  </a:extLst>
                </a:gridCol>
                <a:gridCol w="493776">
                  <a:extLst>
                    <a:ext uri="{9D8B030D-6E8A-4147-A177-3AD203B41FA5}">
                      <a16:colId xmlns:a16="http://schemas.microsoft.com/office/drawing/2014/main" val="2793068468"/>
                    </a:ext>
                  </a:extLst>
                </a:gridCol>
                <a:gridCol w="493776">
                  <a:extLst>
                    <a:ext uri="{9D8B030D-6E8A-4147-A177-3AD203B41FA5}">
                      <a16:colId xmlns:a16="http://schemas.microsoft.com/office/drawing/2014/main" val="2326293237"/>
                    </a:ext>
                  </a:extLst>
                </a:gridCol>
                <a:gridCol w="329184">
                  <a:extLst>
                    <a:ext uri="{9D8B030D-6E8A-4147-A177-3AD203B41FA5}">
                      <a16:colId xmlns:a16="http://schemas.microsoft.com/office/drawing/2014/main" val="2211367776"/>
                    </a:ext>
                  </a:extLst>
                </a:gridCol>
                <a:gridCol w="493776">
                  <a:extLst>
                    <a:ext uri="{9D8B030D-6E8A-4147-A177-3AD203B41FA5}">
                      <a16:colId xmlns:a16="http://schemas.microsoft.com/office/drawing/2014/main" val="669983063"/>
                    </a:ext>
                  </a:extLst>
                </a:gridCol>
                <a:gridCol w="493776">
                  <a:extLst>
                    <a:ext uri="{9D8B030D-6E8A-4147-A177-3AD203B41FA5}">
                      <a16:colId xmlns:a16="http://schemas.microsoft.com/office/drawing/2014/main" val="2772025095"/>
                    </a:ext>
                  </a:extLst>
                </a:gridCol>
                <a:gridCol w="493776">
                  <a:extLst>
                    <a:ext uri="{9D8B030D-6E8A-4147-A177-3AD203B41FA5}">
                      <a16:colId xmlns:a16="http://schemas.microsoft.com/office/drawing/2014/main" val="2532347253"/>
                    </a:ext>
                  </a:extLst>
                </a:gridCol>
                <a:gridCol w="329184">
                  <a:extLst>
                    <a:ext uri="{9D8B030D-6E8A-4147-A177-3AD203B41FA5}">
                      <a16:colId xmlns:a16="http://schemas.microsoft.com/office/drawing/2014/main" val="3615053134"/>
                    </a:ext>
                  </a:extLst>
                </a:gridCol>
                <a:gridCol w="329184">
                  <a:extLst>
                    <a:ext uri="{9D8B030D-6E8A-4147-A177-3AD203B41FA5}">
                      <a16:colId xmlns:a16="http://schemas.microsoft.com/office/drawing/2014/main" val="3903311559"/>
                    </a:ext>
                  </a:extLst>
                </a:gridCol>
                <a:gridCol w="329184">
                  <a:extLst>
                    <a:ext uri="{9D8B030D-6E8A-4147-A177-3AD203B41FA5}">
                      <a16:colId xmlns:a16="http://schemas.microsoft.com/office/drawing/2014/main" val="633461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13991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- 2025-01-08 04:30:05</a:t>
                      </a:r>
                      <a:r>
                        <a:rPr kumimoji="0" lang="en-US" sz="1000" b="0" i="0" u="none" strike="noStrike" kern="1200" cap="none" spc="0" normalizeH="0" baseline="0" noProof="0">
                          <a:ln>
                            <a:noFill/>
                          </a:ln>
                          <a:solidFill>
                            <a:prstClr val="black"/>
                          </a:solidFill>
                          <a:effectLst/>
                          <a:uLnTx/>
                          <a:uFillTx/>
                          <a:latin typeface="Calibri"/>
                          <a:ea typeface="+mn-ea"/>
                          <a:cs typeface="+mn-cs"/>
                        </a:rPr>
                        <a:t>
 Have you checked out our coolest MSI RTX 50 Series graphics cards at CES? 😎
Powered by NVIDIA Blackwell, our GeForce RTX 50 Series, featuring designs like SUPRIM LIQUID, SUPRIM, VANGUARD, GAMING TRIO, and VENTUS, offers top performance and next-gen gaming with advanced cooling.
Don't miss the chance to see them up close and personal at our booth✨
📍 Location: Venetian Expo, Level 2, Halls A-D, Veronese 2403-2406
#MSIxCES2025 #RTX50 #SUPRIM #SUPRIMLiquid #VANGUARD #GAMINGTrio #MSIIndia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3.0174 %</a:t>
                      </a:r>
                    </a:p>
                  </a:txBody>
                  <a:tcPr/>
                </a:tc>
                <a:extLst>
                  <a:ext uri="{0D108BD9-81ED-4DB2-BD59-A6C34878D82A}">
                    <a16:rowId xmlns:a16="http://schemas.microsoft.com/office/drawing/2014/main" val="2755505883"/>
                  </a:ext>
                </a:extLst>
              </a:tr>
            </a:tbl>
          </a:graphicData>
        </a:graphic>
      </p:graphicFrame>
      <p:sp>
        <p:nvSpPr>
          <p:cNvPr id="4" name="Text Placeholder 3">
            <a:extLst>
              <a:ext uri="{FF2B5EF4-FFF2-40B4-BE49-F238E27FC236}">
                <a16:creationId xmlns:a16="http://schemas.microsoft.com/office/drawing/2014/main" id="{CB077638-257C-46CB-9B19-D710D8D19FE6}"/>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1907122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824DF-ED61-4927-99F0-0D887D2D6064}"/>
              </a:ext>
            </a:extLst>
          </p:cNvPr>
          <p:cNvSpPr>
            <a:spLocks noGrp="1"/>
          </p:cNvSpPr>
          <p:nvPr>
            <p:ph type="title"/>
          </p:nvPr>
        </p:nvSpPr>
        <p:spPr/>
        <p:txBody>
          <a:bodyPr/>
          <a:lstStyle/>
          <a:p>
            <a:r>
              <a:rPr lang="en-US"/>
              <a:t>Facebook Insights Own Posts Table w/ E-Rate | Competition Group - IN - 4 of 25</a:t>
            </a:r>
          </a:p>
        </p:txBody>
      </p:sp>
      <p:graphicFrame>
        <p:nvGraphicFramePr>
          <p:cNvPr id="5" name="Table Placeholder 4">
            <a:extLst>
              <a:ext uri="{FF2B5EF4-FFF2-40B4-BE49-F238E27FC236}">
                <a16:creationId xmlns:a16="http://schemas.microsoft.com/office/drawing/2014/main" id="{8E49E21A-FF01-41EA-816A-B630F9F1D058}"/>
              </a:ext>
            </a:extLst>
          </p:cNvPr>
          <p:cNvGraphicFramePr>
            <a:graphicFrameLocks noGrp="1"/>
          </p:cNvGraphicFramePr>
          <p:nvPr>
            <p:ph type="tbl" sz="quarter" idx="13"/>
            <p:extLst>
              <p:ext uri="{D42A27DB-BD31-4B8C-83A1-F6EECF244321}">
                <p14:modId xmlns:p14="http://schemas.microsoft.com/office/powerpoint/2010/main" val="3551874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90632340"/>
                    </a:ext>
                  </a:extLst>
                </a:gridCol>
                <a:gridCol w="493776">
                  <a:extLst>
                    <a:ext uri="{9D8B030D-6E8A-4147-A177-3AD203B41FA5}">
                      <a16:colId xmlns:a16="http://schemas.microsoft.com/office/drawing/2014/main" val="1721648114"/>
                    </a:ext>
                  </a:extLst>
                </a:gridCol>
                <a:gridCol w="493776">
                  <a:extLst>
                    <a:ext uri="{9D8B030D-6E8A-4147-A177-3AD203B41FA5}">
                      <a16:colId xmlns:a16="http://schemas.microsoft.com/office/drawing/2014/main" val="1675530625"/>
                    </a:ext>
                  </a:extLst>
                </a:gridCol>
                <a:gridCol w="329184">
                  <a:extLst>
                    <a:ext uri="{9D8B030D-6E8A-4147-A177-3AD203B41FA5}">
                      <a16:colId xmlns:a16="http://schemas.microsoft.com/office/drawing/2014/main" val="3547739066"/>
                    </a:ext>
                  </a:extLst>
                </a:gridCol>
                <a:gridCol w="329184">
                  <a:extLst>
                    <a:ext uri="{9D8B030D-6E8A-4147-A177-3AD203B41FA5}">
                      <a16:colId xmlns:a16="http://schemas.microsoft.com/office/drawing/2014/main" val="2138515492"/>
                    </a:ext>
                  </a:extLst>
                </a:gridCol>
                <a:gridCol w="493776">
                  <a:extLst>
                    <a:ext uri="{9D8B030D-6E8A-4147-A177-3AD203B41FA5}">
                      <a16:colId xmlns:a16="http://schemas.microsoft.com/office/drawing/2014/main" val="2497898955"/>
                    </a:ext>
                  </a:extLst>
                </a:gridCol>
                <a:gridCol w="493776">
                  <a:extLst>
                    <a:ext uri="{9D8B030D-6E8A-4147-A177-3AD203B41FA5}">
                      <a16:colId xmlns:a16="http://schemas.microsoft.com/office/drawing/2014/main" val="273655196"/>
                    </a:ext>
                  </a:extLst>
                </a:gridCol>
                <a:gridCol w="493776">
                  <a:extLst>
                    <a:ext uri="{9D8B030D-6E8A-4147-A177-3AD203B41FA5}">
                      <a16:colId xmlns:a16="http://schemas.microsoft.com/office/drawing/2014/main" val="1659339029"/>
                    </a:ext>
                  </a:extLst>
                </a:gridCol>
                <a:gridCol w="493776">
                  <a:extLst>
                    <a:ext uri="{9D8B030D-6E8A-4147-A177-3AD203B41FA5}">
                      <a16:colId xmlns:a16="http://schemas.microsoft.com/office/drawing/2014/main" val="47784645"/>
                    </a:ext>
                  </a:extLst>
                </a:gridCol>
                <a:gridCol w="329184">
                  <a:extLst>
                    <a:ext uri="{9D8B030D-6E8A-4147-A177-3AD203B41FA5}">
                      <a16:colId xmlns:a16="http://schemas.microsoft.com/office/drawing/2014/main" val="4183946351"/>
                    </a:ext>
                  </a:extLst>
                </a:gridCol>
                <a:gridCol w="493776">
                  <a:extLst>
                    <a:ext uri="{9D8B030D-6E8A-4147-A177-3AD203B41FA5}">
                      <a16:colId xmlns:a16="http://schemas.microsoft.com/office/drawing/2014/main" val="2835761751"/>
                    </a:ext>
                  </a:extLst>
                </a:gridCol>
                <a:gridCol w="493776">
                  <a:extLst>
                    <a:ext uri="{9D8B030D-6E8A-4147-A177-3AD203B41FA5}">
                      <a16:colId xmlns:a16="http://schemas.microsoft.com/office/drawing/2014/main" val="2987063539"/>
                    </a:ext>
                  </a:extLst>
                </a:gridCol>
                <a:gridCol w="493776">
                  <a:extLst>
                    <a:ext uri="{9D8B030D-6E8A-4147-A177-3AD203B41FA5}">
                      <a16:colId xmlns:a16="http://schemas.microsoft.com/office/drawing/2014/main" val="1115848577"/>
                    </a:ext>
                  </a:extLst>
                </a:gridCol>
                <a:gridCol w="329184">
                  <a:extLst>
                    <a:ext uri="{9D8B030D-6E8A-4147-A177-3AD203B41FA5}">
                      <a16:colId xmlns:a16="http://schemas.microsoft.com/office/drawing/2014/main" val="2157065604"/>
                    </a:ext>
                  </a:extLst>
                </a:gridCol>
                <a:gridCol w="329184">
                  <a:extLst>
                    <a:ext uri="{9D8B030D-6E8A-4147-A177-3AD203B41FA5}">
                      <a16:colId xmlns:a16="http://schemas.microsoft.com/office/drawing/2014/main" val="3608424084"/>
                    </a:ext>
                  </a:extLst>
                </a:gridCol>
                <a:gridCol w="329184">
                  <a:extLst>
                    <a:ext uri="{9D8B030D-6E8A-4147-A177-3AD203B41FA5}">
                      <a16:colId xmlns:a16="http://schemas.microsoft.com/office/drawing/2014/main" val="4275970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2679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- 2025-04-22 13:00:45</a:t>
                      </a:r>
                      <a:r>
                        <a:rPr kumimoji="0" lang="en-US" sz="1000" b="0" i="0" u="none" strike="noStrike" kern="1200" cap="none" spc="0" normalizeH="0" baseline="0" noProof="0">
                          <a:ln>
                            <a:noFill/>
                          </a:ln>
                          <a:solidFill>
                            <a:prstClr val="black"/>
                          </a:solidFill>
                          <a:effectLst/>
                          <a:uLnTx/>
                          <a:uFillTx/>
                          <a:latin typeface="Calibri"/>
                          <a:ea typeface="+mn-ea"/>
                          <a:cs typeface="+mn-cs"/>
                        </a:rPr>
                        <a:t>
 MSI Z890 motherboards now fully support Intel® 200S Boost technology—unlock next-level DDR5 performance with one click. Engineered for creators and gamers, co-validated with leading memory brands for unmatched power.
-
Learn More: msi.gm/in-blog-200S
Z890 lineup: https://msi.gm/IN-Z890
-
#intel200S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180.7114 %</a:t>
                      </a:r>
                    </a:p>
                  </a:txBody>
                  <a:tcPr/>
                </a:tc>
                <a:extLst>
                  <a:ext uri="{0D108BD9-81ED-4DB2-BD59-A6C34878D82A}">
                    <a16:rowId xmlns:a16="http://schemas.microsoft.com/office/drawing/2014/main" val="2272722064"/>
                  </a:ext>
                </a:extLst>
              </a:tr>
            </a:tbl>
          </a:graphicData>
        </a:graphic>
      </p:graphicFrame>
      <p:sp>
        <p:nvSpPr>
          <p:cNvPr id="4" name="Text Placeholder 3">
            <a:extLst>
              <a:ext uri="{FF2B5EF4-FFF2-40B4-BE49-F238E27FC236}">
                <a16:creationId xmlns:a16="http://schemas.microsoft.com/office/drawing/2014/main" id="{D46E5CEB-BC2D-425C-966F-31F76C5782EA}"/>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033487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E81D0-F0A3-4622-B1C6-E0EEE891725C}"/>
              </a:ext>
            </a:extLst>
          </p:cNvPr>
          <p:cNvSpPr>
            <a:spLocks noGrp="1"/>
          </p:cNvSpPr>
          <p:nvPr>
            <p:ph type="title"/>
          </p:nvPr>
        </p:nvSpPr>
        <p:spPr/>
        <p:txBody>
          <a:bodyPr/>
          <a:lstStyle/>
          <a:p>
            <a:r>
              <a:rPr lang="en-US"/>
              <a:t>Facebook Insights Own Posts Table w/ E-Rate | Competition Group - IN - 5 of 25</a:t>
            </a:r>
          </a:p>
        </p:txBody>
      </p:sp>
      <p:graphicFrame>
        <p:nvGraphicFramePr>
          <p:cNvPr id="5" name="Table Placeholder 4">
            <a:extLst>
              <a:ext uri="{FF2B5EF4-FFF2-40B4-BE49-F238E27FC236}">
                <a16:creationId xmlns:a16="http://schemas.microsoft.com/office/drawing/2014/main" id="{89F2F6A0-C0F8-458F-B49A-B01F9A67EBC3}"/>
              </a:ext>
            </a:extLst>
          </p:cNvPr>
          <p:cNvGraphicFramePr>
            <a:graphicFrameLocks noGrp="1"/>
          </p:cNvGraphicFramePr>
          <p:nvPr>
            <p:ph type="tbl" sz="quarter" idx="13"/>
            <p:extLst>
              <p:ext uri="{D42A27DB-BD31-4B8C-83A1-F6EECF244321}">
                <p14:modId xmlns:p14="http://schemas.microsoft.com/office/powerpoint/2010/main" val="212469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41246327"/>
                    </a:ext>
                  </a:extLst>
                </a:gridCol>
                <a:gridCol w="493776">
                  <a:extLst>
                    <a:ext uri="{9D8B030D-6E8A-4147-A177-3AD203B41FA5}">
                      <a16:colId xmlns:a16="http://schemas.microsoft.com/office/drawing/2014/main" val="2467324394"/>
                    </a:ext>
                  </a:extLst>
                </a:gridCol>
                <a:gridCol w="493776">
                  <a:extLst>
                    <a:ext uri="{9D8B030D-6E8A-4147-A177-3AD203B41FA5}">
                      <a16:colId xmlns:a16="http://schemas.microsoft.com/office/drawing/2014/main" val="1654215415"/>
                    </a:ext>
                  </a:extLst>
                </a:gridCol>
                <a:gridCol w="329184">
                  <a:extLst>
                    <a:ext uri="{9D8B030D-6E8A-4147-A177-3AD203B41FA5}">
                      <a16:colId xmlns:a16="http://schemas.microsoft.com/office/drawing/2014/main" val="419873865"/>
                    </a:ext>
                  </a:extLst>
                </a:gridCol>
                <a:gridCol w="329184">
                  <a:extLst>
                    <a:ext uri="{9D8B030D-6E8A-4147-A177-3AD203B41FA5}">
                      <a16:colId xmlns:a16="http://schemas.microsoft.com/office/drawing/2014/main" val="3232962893"/>
                    </a:ext>
                  </a:extLst>
                </a:gridCol>
                <a:gridCol w="493776">
                  <a:extLst>
                    <a:ext uri="{9D8B030D-6E8A-4147-A177-3AD203B41FA5}">
                      <a16:colId xmlns:a16="http://schemas.microsoft.com/office/drawing/2014/main" val="2588702942"/>
                    </a:ext>
                  </a:extLst>
                </a:gridCol>
                <a:gridCol w="493776">
                  <a:extLst>
                    <a:ext uri="{9D8B030D-6E8A-4147-A177-3AD203B41FA5}">
                      <a16:colId xmlns:a16="http://schemas.microsoft.com/office/drawing/2014/main" val="483980422"/>
                    </a:ext>
                  </a:extLst>
                </a:gridCol>
                <a:gridCol w="493776">
                  <a:extLst>
                    <a:ext uri="{9D8B030D-6E8A-4147-A177-3AD203B41FA5}">
                      <a16:colId xmlns:a16="http://schemas.microsoft.com/office/drawing/2014/main" val="1543645562"/>
                    </a:ext>
                  </a:extLst>
                </a:gridCol>
                <a:gridCol w="493776">
                  <a:extLst>
                    <a:ext uri="{9D8B030D-6E8A-4147-A177-3AD203B41FA5}">
                      <a16:colId xmlns:a16="http://schemas.microsoft.com/office/drawing/2014/main" val="3352161639"/>
                    </a:ext>
                  </a:extLst>
                </a:gridCol>
                <a:gridCol w="329184">
                  <a:extLst>
                    <a:ext uri="{9D8B030D-6E8A-4147-A177-3AD203B41FA5}">
                      <a16:colId xmlns:a16="http://schemas.microsoft.com/office/drawing/2014/main" val="717437627"/>
                    </a:ext>
                  </a:extLst>
                </a:gridCol>
                <a:gridCol w="493776">
                  <a:extLst>
                    <a:ext uri="{9D8B030D-6E8A-4147-A177-3AD203B41FA5}">
                      <a16:colId xmlns:a16="http://schemas.microsoft.com/office/drawing/2014/main" val="364074485"/>
                    </a:ext>
                  </a:extLst>
                </a:gridCol>
                <a:gridCol w="493776">
                  <a:extLst>
                    <a:ext uri="{9D8B030D-6E8A-4147-A177-3AD203B41FA5}">
                      <a16:colId xmlns:a16="http://schemas.microsoft.com/office/drawing/2014/main" val="1877961736"/>
                    </a:ext>
                  </a:extLst>
                </a:gridCol>
                <a:gridCol w="493776">
                  <a:extLst>
                    <a:ext uri="{9D8B030D-6E8A-4147-A177-3AD203B41FA5}">
                      <a16:colId xmlns:a16="http://schemas.microsoft.com/office/drawing/2014/main" val="1899497533"/>
                    </a:ext>
                  </a:extLst>
                </a:gridCol>
                <a:gridCol w="329184">
                  <a:extLst>
                    <a:ext uri="{9D8B030D-6E8A-4147-A177-3AD203B41FA5}">
                      <a16:colId xmlns:a16="http://schemas.microsoft.com/office/drawing/2014/main" val="1487170316"/>
                    </a:ext>
                  </a:extLst>
                </a:gridCol>
                <a:gridCol w="329184">
                  <a:extLst>
                    <a:ext uri="{9D8B030D-6E8A-4147-A177-3AD203B41FA5}">
                      <a16:colId xmlns:a16="http://schemas.microsoft.com/office/drawing/2014/main" val="2623054265"/>
                    </a:ext>
                  </a:extLst>
                </a:gridCol>
                <a:gridCol w="329184">
                  <a:extLst>
                    <a:ext uri="{9D8B030D-6E8A-4147-A177-3AD203B41FA5}">
                      <a16:colId xmlns:a16="http://schemas.microsoft.com/office/drawing/2014/main" val="3516392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47834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- 2025-05-23 04:01:28</a:t>
                      </a:r>
                      <a:r>
                        <a:rPr kumimoji="0" lang="en-US" sz="1000" b="0" i="0" u="none" strike="noStrike" kern="1200" cap="none" spc="0" normalizeH="0" baseline="0" noProof="0">
                          <a:ln>
                            <a:noFill/>
                          </a:ln>
                          <a:solidFill>
                            <a:prstClr val="black"/>
                          </a:solidFill>
                          <a:effectLst/>
                          <a:uLnTx/>
                          <a:uFillTx/>
                          <a:latin typeface="Calibri"/>
                          <a:ea typeface="+mn-ea"/>
                          <a:cs typeface="+mn-cs"/>
                        </a:rPr>
                        <a:t>
 Join us for the final day of #MSIXCOMPUTEX2025 and discover all our latest gaming innovations, from the PinSafe Design and human-detecting AI Care Sensor, to the Ironmouse collaboration, cutting-edge PC components, the all-new AI HMI, and so much more!
Learn more about details👉https://msi.gm/AIGamingMonitors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1.8885 %</a:t>
                      </a:r>
                    </a:p>
                  </a:txBody>
                  <a:tcPr/>
                </a:tc>
                <a:extLst>
                  <a:ext uri="{0D108BD9-81ED-4DB2-BD59-A6C34878D82A}">
                    <a16:rowId xmlns:a16="http://schemas.microsoft.com/office/drawing/2014/main" val="39077883"/>
                  </a:ext>
                </a:extLst>
              </a:tr>
            </a:tbl>
          </a:graphicData>
        </a:graphic>
      </p:graphicFrame>
      <p:sp>
        <p:nvSpPr>
          <p:cNvPr id="4" name="Text Placeholder 3">
            <a:extLst>
              <a:ext uri="{FF2B5EF4-FFF2-40B4-BE49-F238E27FC236}">
                <a16:creationId xmlns:a16="http://schemas.microsoft.com/office/drawing/2014/main" id="{76FAFB41-8211-4AC0-880C-9B8CF5B5FFC6}"/>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130699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32060-5B4A-46EF-8EFF-310334514E26}"/>
              </a:ext>
            </a:extLst>
          </p:cNvPr>
          <p:cNvSpPr>
            <a:spLocks noGrp="1"/>
          </p:cNvSpPr>
          <p:nvPr>
            <p:ph type="title"/>
          </p:nvPr>
        </p:nvSpPr>
        <p:spPr/>
        <p:txBody>
          <a:bodyPr/>
          <a:lstStyle/>
          <a:p>
            <a:r>
              <a:rPr lang="en-US"/>
              <a:t>Facebook Insights Own Posts Table w/ E-Rate | Competition Group - IN - 6 of 25</a:t>
            </a:r>
          </a:p>
        </p:txBody>
      </p:sp>
      <p:graphicFrame>
        <p:nvGraphicFramePr>
          <p:cNvPr id="5" name="Table Placeholder 4">
            <a:extLst>
              <a:ext uri="{FF2B5EF4-FFF2-40B4-BE49-F238E27FC236}">
                <a16:creationId xmlns:a16="http://schemas.microsoft.com/office/drawing/2014/main" id="{83296F4B-69B4-4664-B992-79E25C39E4CB}"/>
              </a:ext>
            </a:extLst>
          </p:cNvPr>
          <p:cNvGraphicFramePr>
            <a:graphicFrameLocks noGrp="1"/>
          </p:cNvGraphicFramePr>
          <p:nvPr>
            <p:ph type="tbl" sz="quarter" idx="13"/>
            <p:extLst>
              <p:ext uri="{D42A27DB-BD31-4B8C-83A1-F6EECF244321}">
                <p14:modId xmlns:p14="http://schemas.microsoft.com/office/powerpoint/2010/main" val="342989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27722945"/>
                    </a:ext>
                  </a:extLst>
                </a:gridCol>
                <a:gridCol w="493776">
                  <a:extLst>
                    <a:ext uri="{9D8B030D-6E8A-4147-A177-3AD203B41FA5}">
                      <a16:colId xmlns:a16="http://schemas.microsoft.com/office/drawing/2014/main" val="3427530602"/>
                    </a:ext>
                  </a:extLst>
                </a:gridCol>
                <a:gridCol w="493776">
                  <a:extLst>
                    <a:ext uri="{9D8B030D-6E8A-4147-A177-3AD203B41FA5}">
                      <a16:colId xmlns:a16="http://schemas.microsoft.com/office/drawing/2014/main" val="3248616087"/>
                    </a:ext>
                  </a:extLst>
                </a:gridCol>
                <a:gridCol w="329184">
                  <a:extLst>
                    <a:ext uri="{9D8B030D-6E8A-4147-A177-3AD203B41FA5}">
                      <a16:colId xmlns:a16="http://schemas.microsoft.com/office/drawing/2014/main" val="348931148"/>
                    </a:ext>
                  </a:extLst>
                </a:gridCol>
                <a:gridCol w="329184">
                  <a:extLst>
                    <a:ext uri="{9D8B030D-6E8A-4147-A177-3AD203B41FA5}">
                      <a16:colId xmlns:a16="http://schemas.microsoft.com/office/drawing/2014/main" val="1371949826"/>
                    </a:ext>
                  </a:extLst>
                </a:gridCol>
                <a:gridCol w="493776">
                  <a:extLst>
                    <a:ext uri="{9D8B030D-6E8A-4147-A177-3AD203B41FA5}">
                      <a16:colId xmlns:a16="http://schemas.microsoft.com/office/drawing/2014/main" val="1339899167"/>
                    </a:ext>
                  </a:extLst>
                </a:gridCol>
                <a:gridCol w="493776">
                  <a:extLst>
                    <a:ext uri="{9D8B030D-6E8A-4147-A177-3AD203B41FA5}">
                      <a16:colId xmlns:a16="http://schemas.microsoft.com/office/drawing/2014/main" val="2748390758"/>
                    </a:ext>
                  </a:extLst>
                </a:gridCol>
                <a:gridCol w="493776">
                  <a:extLst>
                    <a:ext uri="{9D8B030D-6E8A-4147-A177-3AD203B41FA5}">
                      <a16:colId xmlns:a16="http://schemas.microsoft.com/office/drawing/2014/main" val="2323309425"/>
                    </a:ext>
                  </a:extLst>
                </a:gridCol>
                <a:gridCol w="493776">
                  <a:extLst>
                    <a:ext uri="{9D8B030D-6E8A-4147-A177-3AD203B41FA5}">
                      <a16:colId xmlns:a16="http://schemas.microsoft.com/office/drawing/2014/main" val="14613680"/>
                    </a:ext>
                  </a:extLst>
                </a:gridCol>
                <a:gridCol w="329184">
                  <a:extLst>
                    <a:ext uri="{9D8B030D-6E8A-4147-A177-3AD203B41FA5}">
                      <a16:colId xmlns:a16="http://schemas.microsoft.com/office/drawing/2014/main" val="3664486799"/>
                    </a:ext>
                  </a:extLst>
                </a:gridCol>
                <a:gridCol w="493776">
                  <a:extLst>
                    <a:ext uri="{9D8B030D-6E8A-4147-A177-3AD203B41FA5}">
                      <a16:colId xmlns:a16="http://schemas.microsoft.com/office/drawing/2014/main" val="908877894"/>
                    </a:ext>
                  </a:extLst>
                </a:gridCol>
                <a:gridCol w="493776">
                  <a:extLst>
                    <a:ext uri="{9D8B030D-6E8A-4147-A177-3AD203B41FA5}">
                      <a16:colId xmlns:a16="http://schemas.microsoft.com/office/drawing/2014/main" val="1177349672"/>
                    </a:ext>
                  </a:extLst>
                </a:gridCol>
                <a:gridCol w="493776">
                  <a:extLst>
                    <a:ext uri="{9D8B030D-6E8A-4147-A177-3AD203B41FA5}">
                      <a16:colId xmlns:a16="http://schemas.microsoft.com/office/drawing/2014/main" val="3849898126"/>
                    </a:ext>
                  </a:extLst>
                </a:gridCol>
                <a:gridCol w="329184">
                  <a:extLst>
                    <a:ext uri="{9D8B030D-6E8A-4147-A177-3AD203B41FA5}">
                      <a16:colId xmlns:a16="http://schemas.microsoft.com/office/drawing/2014/main" val="3346779860"/>
                    </a:ext>
                  </a:extLst>
                </a:gridCol>
                <a:gridCol w="329184">
                  <a:extLst>
                    <a:ext uri="{9D8B030D-6E8A-4147-A177-3AD203B41FA5}">
                      <a16:colId xmlns:a16="http://schemas.microsoft.com/office/drawing/2014/main" val="3506989824"/>
                    </a:ext>
                  </a:extLst>
                </a:gridCol>
                <a:gridCol w="329184">
                  <a:extLst>
                    <a:ext uri="{9D8B030D-6E8A-4147-A177-3AD203B41FA5}">
                      <a16:colId xmlns:a16="http://schemas.microsoft.com/office/drawing/2014/main" val="2464425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830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- 2025-04-10 15:30:03</a:t>
                      </a:r>
                      <a:r>
                        <a:rPr kumimoji="0" lang="en-US" sz="1000" b="0" i="0" u="none" strike="noStrike" kern="1200" cap="none" spc="0" normalizeH="0" baseline="0" noProof="0">
                          <a:ln>
                            <a:noFill/>
                          </a:ln>
                          <a:solidFill>
                            <a:prstClr val="black"/>
                          </a:solidFill>
                          <a:effectLst/>
                          <a:uLnTx/>
                          <a:uFillTx/>
                          <a:latin typeface="Calibri"/>
                          <a:ea typeface="+mn-ea"/>
                          <a:cs typeface="+mn-cs"/>
                        </a:rPr>
                        <a:t>
 Tame the heat, freeze the beast!❄️ The MAG CORELIQUID I360 lowers your AMD Ryzen 9 9950X3D’s temperature by 8%, ensuring better stability and performance. 
Unlock the superior cooling solution: https://msi.gm/MAG-CORELIQUID-I360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4.4254 %</a:t>
                      </a:r>
                    </a:p>
                  </a:txBody>
                  <a:tcPr/>
                </a:tc>
                <a:extLst>
                  <a:ext uri="{0D108BD9-81ED-4DB2-BD59-A6C34878D82A}">
                    <a16:rowId xmlns:a16="http://schemas.microsoft.com/office/drawing/2014/main" val="1904835423"/>
                  </a:ext>
                </a:extLst>
              </a:tr>
            </a:tbl>
          </a:graphicData>
        </a:graphic>
      </p:graphicFrame>
      <p:sp>
        <p:nvSpPr>
          <p:cNvPr id="4" name="Text Placeholder 3">
            <a:extLst>
              <a:ext uri="{FF2B5EF4-FFF2-40B4-BE49-F238E27FC236}">
                <a16:creationId xmlns:a16="http://schemas.microsoft.com/office/drawing/2014/main" id="{9DBD1D14-A21E-4695-942B-335C0A331BCA}"/>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223917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34001-D547-4C83-AC7D-92C5531F08A3}"/>
              </a:ext>
            </a:extLst>
          </p:cNvPr>
          <p:cNvSpPr>
            <a:spLocks noGrp="1"/>
          </p:cNvSpPr>
          <p:nvPr>
            <p:ph type="title"/>
          </p:nvPr>
        </p:nvSpPr>
        <p:spPr/>
        <p:txBody>
          <a:bodyPr/>
          <a:lstStyle/>
          <a:p>
            <a:r>
              <a:rPr lang="en-US"/>
              <a:t>Facebook Insights Own Posts Table w/ E-Rate | Competition Group - IN - 7 of 25</a:t>
            </a:r>
          </a:p>
        </p:txBody>
      </p:sp>
      <p:graphicFrame>
        <p:nvGraphicFramePr>
          <p:cNvPr id="5" name="Table Placeholder 4">
            <a:extLst>
              <a:ext uri="{FF2B5EF4-FFF2-40B4-BE49-F238E27FC236}">
                <a16:creationId xmlns:a16="http://schemas.microsoft.com/office/drawing/2014/main" id="{38390E07-AFAF-4D69-905F-323CF183291C}"/>
              </a:ext>
            </a:extLst>
          </p:cNvPr>
          <p:cNvGraphicFramePr>
            <a:graphicFrameLocks noGrp="1"/>
          </p:cNvGraphicFramePr>
          <p:nvPr>
            <p:ph type="tbl" sz="quarter" idx="13"/>
            <p:extLst>
              <p:ext uri="{D42A27DB-BD31-4B8C-83A1-F6EECF244321}">
                <p14:modId xmlns:p14="http://schemas.microsoft.com/office/powerpoint/2010/main" val="3987253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3724983"/>
                    </a:ext>
                  </a:extLst>
                </a:gridCol>
                <a:gridCol w="493776">
                  <a:extLst>
                    <a:ext uri="{9D8B030D-6E8A-4147-A177-3AD203B41FA5}">
                      <a16:colId xmlns:a16="http://schemas.microsoft.com/office/drawing/2014/main" val="2962625031"/>
                    </a:ext>
                  </a:extLst>
                </a:gridCol>
                <a:gridCol w="493776">
                  <a:extLst>
                    <a:ext uri="{9D8B030D-6E8A-4147-A177-3AD203B41FA5}">
                      <a16:colId xmlns:a16="http://schemas.microsoft.com/office/drawing/2014/main" val="2595028459"/>
                    </a:ext>
                  </a:extLst>
                </a:gridCol>
                <a:gridCol w="329184">
                  <a:extLst>
                    <a:ext uri="{9D8B030D-6E8A-4147-A177-3AD203B41FA5}">
                      <a16:colId xmlns:a16="http://schemas.microsoft.com/office/drawing/2014/main" val="1345728540"/>
                    </a:ext>
                  </a:extLst>
                </a:gridCol>
                <a:gridCol w="329184">
                  <a:extLst>
                    <a:ext uri="{9D8B030D-6E8A-4147-A177-3AD203B41FA5}">
                      <a16:colId xmlns:a16="http://schemas.microsoft.com/office/drawing/2014/main" val="827095808"/>
                    </a:ext>
                  </a:extLst>
                </a:gridCol>
                <a:gridCol w="493776">
                  <a:extLst>
                    <a:ext uri="{9D8B030D-6E8A-4147-A177-3AD203B41FA5}">
                      <a16:colId xmlns:a16="http://schemas.microsoft.com/office/drawing/2014/main" val="3052510115"/>
                    </a:ext>
                  </a:extLst>
                </a:gridCol>
                <a:gridCol w="493776">
                  <a:extLst>
                    <a:ext uri="{9D8B030D-6E8A-4147-A177-3AD203B41FA5}">
                      <a16:colId xmlns:a16="http://schemas.microsoft.com/office/drawing/2014/main" val="2403067305"/>
                    </a:ext>
                  </a:extLst>
                </a:gridCol>
                <a:gridCol w="493776">
                  <a:extLst>
                    <a:ext uri="{9D8B030D-6E8A-4147-A177-3AD203B41FA5}">
                      <a16:colId xmlns:a16="http://schemas.microsoft.com/office/drawing/2014/main" val="1328932227"/>
                    </a:ext>
                  </a:extLst>
                </a:gridCol>
                <a:gridCol w="493776">
                  <a:extLst>
                    <a:ext uri="{9D8B030D-6E8A-4147-A177-3AD203B41FA5}">
                      <a16:colId xmlns:a16="http://schemas.microsoft.com/office/drawing/2014/main" val="546688789"/>
                    </a:ext>
                  </a:extLst>
                </a:gridCol>
                <a:gridCol w="329184">
                  <a:extLst>
                    <a:ext uri="{9D8B030D-6E8A-4147-A177-3AD203B41FA5}">
                      <a16:colId xmlns:a16="http://schemas.microsoft.com/office/drawing/2014/main" val="2205679057"/>
                    </a:ext>
                  </a:extLst>
                </a:gridCol>
                <a:gridCol w="493776">
                  <a:extLst>
                    <a:ext uri="{9D8B030D-6E8A-4147-A177-3AD203B41FA5}">
                      <a16:colId xmlns:a16="http://schemas.microsoft.com/office/drawing/2014/main" val="1407406752"/>
                    </a:ext>
                  </a:extLst>
                </a:gridCol>
                <a:gridCol w="493776">
                  <a:extLst>
                    <a:ext uri="{9D8B030D-6E8A-4147-A177-3AD203B41FA5}">
                      <a16:colId xmlns:a16="http://schemas.microsoft.com/office/drawing/2014/main" val="1969543703"/>
                    </a:ext>
                  </a:extLst>
                </a:gridCol>
                <a:gridCol w="493776">
                  <a:extLst>
                    <a:ext uri="{9D8B030D-6E8A-4147-A177-3AD203B41FA5}">
                      <a16:colId xmlns:a16="http://schemas.microsoft.com/office/drawing/2014/main" val="4258033540"/>
                    </a:ext>
                  </a:extLst>
                </a:gridCol>
                <a:gridCol w="329184">
                  <a:extLst>
                    <a:ext uri="{9D8B030D-6E8A-4147-A177-3AD203B41FA5}">
                      <a16:colId xmlns:a16="http://schemas.microsoft.com/office/drawing/2014/main" val="2424903909"/>
                    </a:ext>
                  </a:extLst>
                </a:gridCol>
                <a:gridCol w="329184">
                  <a:extLst>
                    <a:ext uri="{9D8B030D-6E8A-4147-A177-3AD203B41FA5}">
                      <a16:colId xmlns:a16="http://schemas.microsoft.com/office/drawing/2014/main" val="2381679393"/>
                    </a:ext>
                  </a:extLst>
                </a:gridCol>
                <a:gridCol w="329184">
                  <a:extLst>
                    <a:ext uri="{9D8B030D-6E8A-4147-A177-3AD203B41FA5}">
                      <a16:colId xmlns:a16="http://schemas.microsoft.com/office/drawing/2014/main" val="1423411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79282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- 2025-05-21 01:00:34</a:t>
                      </a:r>
                      <a:r>
                        <a:rPr kumimoji="0" lang="en-US" sz="1000" b="0" i="0" u="none" strike="noStrike" kern="1200" cap="none" spc="0" normalizeH="0" baseline="0" noProof="0">
                          <a:ln>
                            <a:noFill/>
                          </a:ln>
                          <a:solidFill>
                            <a:prstClr val="black"/>
                          </a:solidFill>
                          <a:effectLst/>
                          <a:uLnTx/>
                          <a:uFillTx/>
                          <a:latin typeface="Calibri"/>
                          <a:ea typeface="+mn-ea"/>
                          <a:cs typeface="+mn-cs"/>
                        </a:rPr>
                        <a:t>
 🏆Crowned with the Best Choice Award 2025, this MEG Vision X AI from @IntelGaming system brings unmatched innovation to the table.
- AI HMI EZ Mode – A clean, newly, simplified UI that puts all system control at your fingertips.
- MSI AI Robot – Featuring NVIDIA G-Assist to enhance security by offering local AI control, in-game tips, and meeting help.
- Silent Storm Cooling AI – AI driven cooling precision for peak performance.
Unlock the future now🚀: msi.gm/VISION-X_AI
#MSIxComputex2025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1.8506 %</a:t>
                      </a:r>
                    </a:p>
                  </a:txBody>
                  <a:tcPr/>
                </a:tc>
                <a:extLst>
                  <a:ext uri="{0D108BD9-81ED-4DB2-BD59-A6C34878D82A}">
                    <a16:rowId xmlns:a16="http://schemas.microsoft.com/office/drawing/2014/main" val="4117995434"/>
                  </a:ext>
                </a:extLst>
              </a:tr>
            </a:tbl>
          </a:graphicData>
        </a:graphic>
      </p:graphicFrame>
      <p:sp>
        <p:nvSpPr>
          <p:cNvPr id="4" name="Text Placeholder 3">
            <a:extLst>
              <a:ext uri="{FF2B5EF4-FFF2-40B4-BE49-F238E27FC236}">
                <a16:creationId xmlns:a16="http://schemas.microsoft.com/office/drawing/2014/main" id="{13FBAA56-E8C8-4AB2-B797-914B7DA580E7}"/>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009696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843A9-8A8F-4959-9B5B-C155F143CC0F}"/>
              </a:ext>
            </a:extLst>
          </p:cNvPr>
          <p:cNvSpPr>
            <a:spLocks noGrp="1"/>
          </p:cNvSpPr>
          <p:nvPr>
            <p:ph type="title"/>
          </p:nvPr>
        </p:nvSpPr>
        <p:spPr/>
        <p:txBody>
          <a:bodyPr/>
          <a:lstStyle/>
          <a:p>
            <a:r>
              <a:rPr lang="en-US"/>
              <a:t>Facebook Insights Own Posts Table w/ E-Rate | Competition Group - IN - 8 of 25</a:t>
            </a:r>
          </a:p>
        </p:txBody>
      </p:sp>
      <p:graphicFrame>
        <p:nvGraphicFramePr>
          <p:cNvPr id="5" name="Table Placeholder 4">
            <a:extLst>
              <a:ext uri="{FF2B5EF4-FFF2-40B4-BE49-F238E27FC236}">
                <a16:creationId xmlns:a16="http://schemas.microsoft.com/office/drawing/2014/main" id="{E530F616-F4FA-4C8A-8B9C-D0594402B6EE}"/>
              </a:ext>
            </a:extLst>
          </p:cNvPr>
          <p:cNvGraphicFramePr>
            <a:graphicFrameLocks noGrp="1"/>
          </p:cNvGraphicFramePr>
          <p:nvPr>
            <p:ph type="tbl" sz="quarter" idx="13"/>
            <p:extLst>
              <p:ext uri="{D42A27DB-BD31-4B8C-83A1-F6EECF244321}">
                <p14:modId xmlns:p14="http://schemas.microsoft.com/office/powerpoint/2010/main" val="742611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75916561"/>
                    </a:ext>
                  </a:extLst>
                </a:gridCol>
                <a:gridCol w="493776">
                  <a:extLst>
                    <a:ext uri="{9D8B030D-6E8A-4147-A177-3AD203B41FA5}">
                      <a16:colId xmlns:a16="http://schemas.microsoft.com/office/drawing/2014/main" val="1918068095"/>
                    </a:ext>
                  </a:extLst>
                </a:gridCol>
                <a:gridCol w="493776">
                  <a:extLst>
                    <a:ext uri="{9D8B030D-6E8A-4147-A177-3AD203B41FA5}">
                      <a16:colId xmlns:a16="http://schemas.microsoft.com/office/drawing/2014/main" val="2672270632"/>
                    </a:ext>
                  </a:extLst>
                </a:gridCol>
                <a:gridCol w="329184">
                  <a:extLst>
                    <a:ext uri="{9D8B030D-6E8A-4147-A177-3AD203B41FA5}">
                      <a16:colId xmlns:a16="http://schemas.microsoft.com/office/drawing/2014/main" val="840070339"/>
                    </a:ext>
                  </a:extLst>
                </a:gridCol>
                <a:gridCol w="329184">
                  <a:extLst>
                    <a:ext uri="{9D8B030D-6E8A-4147-A177-3AD203B41FA5}">
                      <a16:colId xmlns:a16="http://schemas.microsoft.com/office/drawing/2014/main" val="984666991"/>
                    </a:ext>
                  </a:extLst>
                </a:gridCol>
                <a:gridCol w="493776">
                  <a:extLst>
                    <a:ext uri="{9D8B030D-6E8A-4147-A177-3AD203B41FA5}">
                      <a16:colId xmlns:a16="http://schemas.microsoft.com/office/drawing/2014/main" val="2937708828"/>
                    </a:ext>
                  </a:extLst>
                </a:gridCol>
                <a:gridCol w="493776">
                  <a:extLst>
                    <a:ext uri="{9D8B030D-6E8A-4147-A177-3AD203B41FA5}">
                      <a16:colId xmlns:a16="http://schemas.microsoft.com/office/drawing/2014/main" val="2351272603"/>
                    </a:ext>
                  </a:extLst>
                </a:gridCol>
                <a:gridCol w="493776">
                  <a:extLst>
                    <a:ext uri="{9D8B030D-6E8A-4147-A177-3AD203B41FA5}">
                      <a16:colId xmlns:a16="http://schemas.microsoft.com/office/drawing/2014/main" val="2877913042"/>
                    </a:ext>
                  </a:extLst>
                </a:gridCol>
                <a:gridCol w="493776">
                  <a:extLst>
                    <a:ext uri="{9D8B030D-6E8A-4147-A177-3AD203B41FA5}">
                      <a16:colId xmlns:a16="http://schemas.microsoft.com/office/drawing/2014/main" val="2219038068"/>
                    </a:ext>
                  </a:extLst>
                </a:gridCol>
                <a:gridCol w="329184">
                  <a:extLst>
                    <a:ext uri="{9D8B030D-6E8A-4147-A177-3AD203B41FA5}">
                      <a16:colId xmlns:a16="http://schemas.microsoft.com/office/drawing/2014/main" val="2358365142"/>
                    </a:ext>
                  </a:extLst>
                </a:gridCol>
                <a:gridCol w="493776">
                  <a:extLst>
                    <a:ext uri="{9D8B030D-6E8A-4147-A177-3AD203B41FA5}">
                      <a16:colId xmlns:a16="http://schemas.microsoft.com/office/drawing/2014/main" val="993731395"/>
                    </a:ext>
                  </a:extLst>
                </a:gridCol>
                <a:gridCol w="493776">
                  <a:extLst>
                    <a:ext uri="{9D8B030D-6E8A-4147-A177-3AD203B41FA5}">
                      <a16:colId xmlns:a16="http://schemas.microsoft.com/office/drawing/2014/main" val="2794906957"/>
                    </a:ext>
                  </a:extLst>
                </a:gridCol>
                <a:gridCol w="493776">
                  <a:extLst>
                    <a:ext uri="{9D8B030D-6E8A-4147-A177-3AD203B41FA5}">
                      <a16:colId xmlns:a16="http://schemas.microsoft.com/office/drawing/2014/main" val="1963480178"/>
                    </a:ext>
                  </a:extLst>
                </a:gridCol>
                <a:gridCol w="329184">
                  <a:extLst>
                    <a:ext uri="{9D8B030D-6E8A-4147-A177-3AD203B41FA5}">
                      <a16:colId xmlns:a16="http://schemas.microsoft.com/office/drawing/2014/main" val="481282434"/>
                    </a:ext>
                  </a:extLst>
                </a:gridCol>
                <a:gridCol w="329184">
                  <a:extLst>
                    <a:ext uri="{9D8B030D-6E8A-4147-A177-3AD203B41FA5}">
                      <a16:colId xmlns:a16="http://schemas.microsoft.com/office/drawing/2014/main" val="2443406099"/>
                    </a:ext>
                  </a:extLst>
                </a:gridCol>
                <a:gridCol w="329184">
                  <a:extLst>
                    <a:ext uri="{9D8B030D-6E8A-4147-A177-3AD203B41FA5}">
                      <a16:colId xmlns:a16="http://schemas.microsoft.com/office/drawing/2014/main" val="1341744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97097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- 2025-05-20 06:00:27</a:t>
                      </a:r>
                      <a:r>
                        <a:rPr kumimoji="0" lang="en-US" sz="1000" b="0" i="0" u="none" strike="noStrike" kern="1200" cap="none" spc="0" normalizeH="0" baseline="0" noProof="0">
                          <a:ln>
                            <a:noFill/>
                          </a:ln>
                          <a:solidFill>
                            <a:prstClr val="black"/>
                          </a:solidFill>
                          <a:effectLst/>
                          <a:uLnTx/>
                          <a:uFillTx/>
                          <a:latin typeface="Calibri"/>
                          <a:ea typeface="+mn-ea"/>
                          <a:cs typeface="+mn-cs"/>
                        </a:rPr>
                        <a:t>
 The show's on! Get early access to the new AMD 800 Series motherboards at #COMPUTEX2025 
MEG X870E ACE: The highly anticipated flagship for gamers
MAG X870E TOMAHAWK WIFI PZ: All-new AMD 800 Series back-connect motherboard, debuting with a sleek silver-white design
B850M POWER — Making its AMD debut with a 2-DIMM layout for extreme memory overclocking
Get ready to upgrade with the latest tech!
#MSIxComputex2025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2.0045 %</a:t>
                      </a:r>
                    </a:p>
                  </a:txBody>
                  <a:tcPr/>
                </a:tc>
                <a:extLst>
                  <a:ext uri="{0D108BD9-81ED-4DB2-BD59-A6C34878D82A}">
                    <a16:rowId xmlns:a16="http://schemas.microsoft.com/office/drawing/2014/main" val="3013884645"/>
                  </a:ext>
                </a:extLst>
              </a:tr>
            </a:tbl>
          </a:graphicData>
        </a:graphic>
      </p:graphicFrame>
      <p:sp>
        <p:nvSpPr>
          <p:cNvPr id="4" name="Text Placeholder 3">
            <a:extLst>
              <a:ext uri="{FF2B5EF4-FFF2-40B4-BE49-F238E27FC236}">
                <a16:creationId xmlns:a16="http://schemas.microsoft.com/office/drawing/2014/main" id="{069329A0-6D03-49A1-AD4C-501866B0D8BA}"/>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313868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82DE1-879D-4389-9ED8-1F47FA50296B}"/>
              </a:ext>
            </a:extLst>
          </p:cNvPr>
          <p:cNvSpPr>
            <a:spLocks noGrp="1"/>
          </p:cNvSpPr>
          <p:nvPr>
            <p:ph type="title"/>
          </p:nvPr>
        </p:nvSpPr>
        <p:spPr/>
        <p:txBody>
          <a:bodyPr/>
          <a:lstStyle/>
          <a:p>
            <a:r>
              <a:rPr lang="en-US"/>
              <a:t>Facebook Insights Own Posts Table w/ E-Rate | Competition Group - IN - 9 of 25</a:t>
            </a:r>
          </a:p>
        </p:txBody>
      </p:sp>
      <p:graphicFrame>
        <p:nvGraphicFramePr>
          <p:cNvPr id="5" name="Table Placeholder 4">
            <a:extLst>
              <a:ext uri="{FF2B5EF4-FFF2-40B4-BE49-F238E27FC236}">
                <a16:creationId xmlns:a16="http://schemas.microsoft.com/office/drawing/2014/main" id="{7593D8F7-BEF3-415F-B212-9EDC72EEBADB}"/>
              </a:ext>
            </a:extLst>
          </p:cNvPr>
          <p:cNvGraphicFramePr>
            <a:graphicFrameLocks noGrp="1"/>
          </p:cNvGraphicFramePr>
          <p:nvPr>
            <p:ph type="tbl" sz="quarter" idx="13"/>
            <p:extLst>
              <p:ext uri="{D42A27DB-BD31-4B8C-83A1-F6EECF244321}">
                <p14:modId xmlns:p14="http://schemas.microsoft.com/office/powerpoint/2010/main" val="12028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81735306"/>
                    </a:ext>
                  </a:extLst>
                </a:gridCol>
                <a:gridCol w="493776">
                  <a:extLst>
                    <a:ext uri="{9D8B030D-6E8A-4147-A177-3AD203B41FA5}">
                      <a16:colId xmlns:a16="http://schemas.microsoft.com/office/drawing/2014/main" val="760336101"/>
                    </a:ext>
                  </a:extLst>
                </a:gridCol>
                <a:gridCol w="493776">
                  <a:extLst>
                    <a:ext uri="{9D8B030D-6E8A-4147-A177-3AD203B41FA5}">
                      <a16:colId xmlns:a16="http://schemas.microsoft.com/office/drawing/2014/main" val="3241654080"/>
                    </a:ext>
                  </a:extLst>
                </a:gridCol>
                <a:gridCol w="329184">
                  <a:extLst>
                    <a:ext uri="{9D8B030D-6E8A-4147-A177-3AD203B41FA5}">
                      <a16:colId xmlns:a16="http://schemas.microsoft.com/office/drawing/2014/main" val="2404601089"/>
                    </a:ext>
                  </a:extLst>
                </a:gridCol>
                <a:gridCol w="329184">
                  <a:extLst>
                    <a:ext uri="{9D8B030D-6E8A-4147-A177-3AD203B41FA5}">
                      <a16:colId xmlns:a16="http://schemas.microsoft.com/office/drawing/2014/main" val="1355089001"/>
                    </a:ext>
                  </a:extLst>
                </a:gridCol>
                <a:gridCol w="493776">
                  <a:extLst>
                    <a:ext uri="{9D8B030D-6E8A-4147-A177-3AD203B41FA5}">
                      <a16:colId xmlns:a16="http://schemas.microsoft.com/office/drawing/2014/main" val="1391532646"/>
                    </a:ext>
                  </a:extLst>
                </a:gridCol>
                <a:gridCol w="493776">
                  <a:extLst>
                    <a:ext uri="{9D8B030D-6E8A-4147-A177-3AD203B41FA5}">
                      <a16:colId xmlns:a16="http://schemas.microsoft.com/office/drawing/2014/main" val="3032139173"/>
                    </a:ext>
                  </a:extLst>
                </a:gridCol>
                <a:gridCol w="493776">
                  <a:extLst>
                    <a:ext uri="{9D8B030D-6E8A-4147-A177-3AD203B41FA5}">
                      <a16:colId xmlns:a16="http://schemas.microsoft.com/office/drawing/2014/main" val="2579851994"/>
                    </a:ext>
                  </a:extLst>
                </a:gridCol>
                <a:gridCol w="493776">
                  <a:extLst>
                    <a:ext uri="{9D8B030D-6E8A-4147-A177-3AD203B41FA5}">
                      <a16:colId xmlns:a16="http://schemas.microsoft.com/office/drawing/2014/main" val="3220698150"/>
                    </a:ext>
                  </a:extLst>
                </a:gridCol>
                <a:gridCol w="329184">
                  <a:extLst>
                    <a:ext uri="{9D8B030D-6E8A-4147-A177-3AD203B41FA5}">
                      <a16:colId xmlns:a16="http://schemas.microsoft.com/office/drawing/2014/main" val="2055262544"/>
                    </a:ext>
                  </a:extLst>
                </a:gridCol>
                <a:gridCol w="493776">
                  <a:extLst>
                    <a:ext uri="{9D8B030D-6E8A-4147-A177-3AD203B41FA5}">
                      <a16:colId xmlns:a16="http://schemas.microsoft.com/office/drawing/2014/main" val="3684346564"/>
                    </a:ext>
                  </a:extLst>
                </a:gridCol>
                <a:gridCol w="493776">
                  <a:extLst>
                    <a:ext uri="{9D8B030D-6E8A-4147-A177-3AD203B41FA5}">
                      <a16:colId xmlns:a16="http://schemas.microsoft.com/office/drawing/2014/main" val="2683843432"/>
                    </a:ext>
                  </a:extLst>
                </a:gridCol>
                <a:gridCol w="493776">
                  <a:extLst>
                    <a:ext uri="{9D8B030D-6E8A-4147-A177-3AD203B41FA5}">
                      <a16:colId xmlns:a16="http://schemas.microsoft.com/office/drawing/2014/main" val="1080253952"/>
                    </a:ext>
                  </a:extLst>
                </a:gridCol>
                <a:gridCol w="329184">
                  <a:extLst>
                    <a:ext uri="{9D8B030D-6E8A-4147-A177-3AD203B41FA5}">
                      <a16:colId xmlns:a16="http://schemas.microsoft.com/office/drawing/2014/main" val="2850310949"/>
                    </a:ext>
                  </a:extLst>
                </a:gridCol>
                <a:gridCol w="329184">
                  <a:extLst>
                    <a:ext uri="{9D8B030D-6E8A-4147-A177-3AD203B41FA5}">
                      <a16:colId xmlns:a16="http://schemas.microsoft.com/office/drawing/2014/main" val="1697385558"/>
                    </a:ext>
                  </a:extLst>
                </a:gridCol>
                <a:gridCol w="329184">
                  <a:extLst>
                    <a:ext uri="{9D8B030D-6E8A-4147-A177-3AD203B41FA5}">
                      <a16:colId xmlns:a16="http://schemas.microsoft.com/office/drawing/2014/main" val="738812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82556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- 2025-05-21 04:23:07</a:t>
                      </a:r>
                      <a:r>
                        <a:rPr kumimoji="0" lang="en-US" sz="1000" b="0" i="0" u="none" strike="noStrike" kern="1200" cap="none" spc="0" normalizeH="0" baseline="0" noProof="0">
                          <a:ln>
                            <a:noFill/>
                          </a:ln>
                          <a:solidFill>
                            <a:prstClr val="black"/>
                          </a:solidFill>
                          <a:effectLst/>
                          <a:uLnTx/>
                          <a:uFillTx/>
                          <a:latin typeface="Calibri"/>
                          <a:ea typeface="+mn-ea"/>
                          <a:cs typeface="+mn-cs"/>
                        </a:rPr>
                        <a:t>
 Take a look at what's new on MSI's booth at #COMPUTEX2025 ! From a sneak peak of next-gen thin &amp; light laptops, artisan collection laptops with fine craftsmanship, to powerful laptops with RTX50 laptop GPUs and new handhelds with ergonomics in various colors😮...and more, learn about them all in this video!
#MSIxCOMPUTEX2025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0.5702 %</a:t>
                      </a:r>
                    </a:p>
                  </a:txBody>
                  <a:tcPr/>
                </a:tc>
                <a:extLst>
                  <a:ext uri="{0D108BD9-81ED-4DB2-BD59-A6C34878D82A}">
                    <a16:rowId xmlns:a16="http://schemas.microsoft.com/office/drawing/2014/main" val="2889756777"/>
                  </a:ext>
                </a:extLst>
              </a:tr>
            </a:tbl>
          </a:graphicData>
        </a:graphic>
      </p:graphicFrame>
      <p:sp>
        <p:nvSpPr>
          <p:cNvPr id="4" name="Text Placeholder 3">
            <a:extLst>
              <a:ext uri="{FF2B5EF4-FFF2-40B4-BE49-F238E27FC236}">
                <a16:creationId xmlns:a16="http://schemas.microsoft.com/office/drawing/2014/main" id="{00505418-2971-4F02-BEA2-2058ECCA0CAE}"/>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945828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AAAB4-693F-4688-B913-0E04BE8A2BA9}"/>
              </a:ext>
            </a:extLst>
          </p:cNvPr>
          <p:cNvSpPr>
            <a:spLocks noGrp="1"/>
          </p:cNvSpPr>
          <p:nvPr>
            <p:ph type="title"/>
          </p:nvPr>
        </p:nvSpPr>
        <p:spPr/>
        <p:txBody>
          <a:bodyPr/>
          <a:lstStyle/>
          <a:p>
            <a:r>
              <a:rPr lang="en-US"/>
              <a:t>Facebook Insights Own Posts Table w/ E-Rate | Competition Group - IN - 10 of 25</a:t>
            </a:r>
          </a:p>
        </p:txBody>
      </p:sp>
      <p:graphicFrame>
        <p:nvGraphicFramePr>
          <p:cNvPr id="5" name="Table Placeholder 4">
            <a:extLst>
              <a:ext uri="{FF2B5EF4-FFF2-40B4-BE49-F238E27FC236}">
                <a16:creationId xmlns:a16="http://schemas.microsoft.com/office/drawing/2014/main" id="{1655DBD8-C42D-41FC-A2D6-B4F9A91FD5A9}"/>
              </a:ext>
            </a:extLst>
          </p:cNvPr>
          <p:cNvGraphicFramePr>
            <a:graphicFrameLocks noGrp="1"/>
          </p:cNvGraphicFramePr>
          <p:nvPr>
            <p:ph type="tbl" sz="quarter" idx="13"/>
            <p:extLst>
              <p:ext uri="{D42A27DB-BD31-4B8C-83A1-F6EECF244321}">
                <p14:modId xmlns:p14="http://schemas.microsoft.com/office/powerpoint/2010/main" val="343772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95531757"/>
                    </a:ext>
                  </a:extLst>
                </a:gridCol>
                <a:gridCol w="493776">
                  <a:extLst>
                    <a:ext uri="{9D8B030D-6E8A-4147-A177-3AD203B41FA5}">
                      <a16:colId xmlns:a16="http://schemas.microsoft.com/office/drawing/2014/main" val="886225667"/>
                    </a:ext>
                  </a:extLst>
                </a:gridCol>
                <a:gridCol w="493776">
                  <a:extLst>
                    <a:ext uri="{9D8B030D-6E8A-4147-A177-3AD203B41FA5}">
                      <a16:colId xmlns:a16="http://schemas.microsoft.com/office/drawing/2014/main" val="1746284938"/>
                    </a:ext>
                  </a:extLst>
                </a:gridCol>
                <a:gridCol w="329184">
                  <a:extLst>
                    <a:ext uri="{9D8B030D-6E8A-4147-A177-3AD203B41FA5}">
                      <a16:colId xmlns:a16="http://schemas.microsoft.com/office/drawing/2014/main" val="2200333435"/>
                    </a:ext>
                  </a:extLst>
                </a:gridCol>
                <a:gridCol w="329184">
                  <a:extLst>
                    <a:ext uri="{9D8B030D-6E8A-4147-A177-3AD203B41FA5}">
                      <a16:colId xmlns:a16="http://schemas.microsoft.com/office/drawing/2014/main" val="3162203701"/>
                    </a:ext>
                  </a:extLst>
                </a:gridCol>
                <a:gridCol w="493776">
                  <a:extLst>
                    <a:ext uri="{9D8B030D-6E8A-4147-A177-3AD203B41FA5}">
                      <a16:colId xmlns:a16="http://schemas.microsoft.com/office/drawing/2014/main" val="956401343"/>
                    </a:ext>
                  </a:extLst>
                </a:gridCol>
                <a:gridCol w="493776">
                  <a:extLst>
                    <a:ext uri="{9D8B030D-6E8A-4147-A177-3AD203B41FA5}">
                      <a16:colId xmlns:a16="http://schemas.microsoft.com/office/drawing/2014/main" val="753216338"/>
                    </a:ext>
                  </a:extLst>
                </a:gridCol>
                <a:gridCol w="493776">
                  <a:extLst>
                    <a:ext uri="{9D8B030D-6E8A-4147-A177-3AD203B41FA5}">
                      <a16:colId xmlns:a16="http://schemas.microsoft.com/office/drawing/2014/main" val="1811051175"/>
                    </a:ext>
                  </a:extLst>
                </a:gridCol>
                <a:gridCol w="493776">
                  <a:extLst>
                    <a:ext uri="{9D8B030D-6E8A-4147-A177-3AD203B41FA5}">
                      <a16:colId xmlns:a16="http://schemas.microsoft.com/office/drawing/2014/main" val="1012820552"/>
                    </a:ext>
                  </a:extLst>
                </a:gridCol>
                <a:gridCol w="329184">
                  <a:extLst>
                    <a:ext uri="{9D8B030D-6E8A-4147-A177-3AD203B41FA5}">
                      <a16:colId xmlns:a16="http://schemas.microsoft.com/office/drawing/2014/main" val="2402398074"/>
                    </a:ext>
                  </a:extLst>
                </a:gridCol>
                <a:gridCol w="493776">
                  <a:extLst>
                    <a:ext uri="{9D8B030D-6E8A-4147-A177-3AD203B41FA5}">
                      <a16:colId xmlns:a16="http://schemas.microsoft.com/office/drawing/2014/main" val="4119106444"/>
                    </a:ext>
                  </a:extLst>
                </a:gridCol>
                <a:gridCol w="493776">
                  <a:extLst>
                    <a:ext uri="{9D8B030D-6E8A-4147-A177-3AD203B41FA5}">
                      <a16:colId xmlns:a16="http://schemas.microsoft.com/office/drawing/2014/main" val="1064214621"/>
                    </a:ext>
                  </a:extLst>
                </a:gridCol>
                <a:gridCol w="493776">
                  <a:extLst>
                    <a:ext uri="{9D8B030D-6E8A-4147-A177-3AD203B41FA5}">
                      <a16:colId xmlns:a16="http://schemas.microsoft.com/office/drawing/2014/main" val="2021178919"/>
                    </a:ext>
                  </a:extLst>
                </a:gridCol>
                <a:gridCol w="329184">
                  <a:extLst>
                    <a:ext uri="{9D8B030D-6E8A-4147-A177-3AD203B41FA5}">
                      <a16:colId xmlns:a16="http://schemas.microsoft.com/office/drawing/2014/main" val="1956181334"/>
                    </a:ext>
                  </a:extLst>
                </a:gridCol>
                <a:gridCol w="329184">
                  <a:extLst>
                    <a:ext uri="{9D8B030D-6E8A-4147-A177-3AD203B41FA5}">
                      <a16:colId xmlns:a16="http://schemas.microsoft.com/office/drawing/2014/main" val="1018708255"/>
                    </a:ext>
                  </a:extLst>
                </a:gridCol>
                <a:gridCol w="329184">
                  <a:extLst>
                    <a:ext uri="{9D8B030D-6E8A-4147-A177-3AD203B41FA5}">
                      <a16:colId xmlns:a16="http://schemas.microsoft.com/office/drawing/2014/main" val="3277858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5944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- 2025-05-25 13:00:50</a:t>
                      </a:r>
                      <a:r>
                        <a:rPr kumimoji="0" lang="en-US" sz="1000" b="0" i="0" u="none" strike="noStrike" kern="1200" cap="none" spc="0" normalizeH="0" baseline="0" noProof="0">
                          <a:ln>
                            <a:noFill/>
                          </a:ln>
                          <a:solidFill>
                            <a:prstClr val="black"/>
                          </a:solidFill>
                          <a:effectLst/>
                          <a:uLnTx/>
                          <a:uFillTx/>
                          <a:latin typeface="Calibri"/>
                          <a:ea typeface="+mn-ea"/>
                          <a:cs typeface="+mn-cs"/>
                        </a:rPr>
                        <a:t>
 What's your first thing to do when the highend pc is ready?
#GameInMyName #PoweredByMSI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1.4299 %</a:t>
                      </a:r>
                    </a:p>
                  </a:txBody>
                  <a:tcPr/>
                </a:tc>
                <a:extLst>
                  <a:ext uri="{0D108BD9-81ED-4DB2-BD59-A6C34878D82A}">
                    <a16:rowId xmlns:a16="http://schemas.microsoft.com/office/drawing/2014/main" val="3518342526"/>
                  </a:ext>
                </a:extLst>
              </a:tr>
            </a:tbl>
          </a:graphicData>
        </a:graphic>
      </p:graphicFrame>
      <p:sp>
        <p:nvSpPr>
          <p:cNvPr id="4" name="Text Placeholder 3">
            <a:extLst>
              <a:ext uri="{FF2B5EF4-FFF2-40B4-BE49-F238E27FC236}">
                <a16:creationId xmlns:a16="http://schemas.microsoft.com/office/drawing/2014/main" id="{96642A46-5C28-4A4C-A75D-33574F27F1F2}"/>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8244139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24377-4C9B-4773-BB7C-E81A23E8CDB0}"/>
              </a:ext>
            </a:extLst>
          </p:cNvPr>
          <p:cNvSpPr>
            <a:spLocks noGrp="1"/>
          </p:cNvSpPr>
          <p:nvPr>
            <p:ph type="title"/>
          </p:nvPr>
        </p:nvSpPr>
        <p:spPr/>
        <p:txBody>
          <a:bodyPr/>
          <a:lstStyle/>
          <a:p>
            <a:r>
              <a:rPr lang="en-US"/>
              <a:t>Facebook Insights Own Posts Table w/ E-Rate | Competition Group - IN - 11 of 25</a:t>
            </a:r>
          </a:p>
        </p:txBody>
      </p:sp>
      <p:graphicFrame>
        <p:nvGraphicFramePr>
          <p:cNvPr id="5" name="Table Placeholder 4">
            <a:extLst>
              <a:ext uri="{FF2B5EF4-FFF2-40B4-BE49-F238E27FC236}">
                <a16:creationId xmlns:a16="http://schemas.microsoft.com/office/drawing/2014/main" id="{3AD1C0DF-8108-41AE-99A7-BD94AB8D182C}"/>
              </a:ext>
            </a:extLst>
          </p:cNvPr>
          <p:cNvGraphicFramePr>
            <a:graphicFrameLocks noGrp="1"/>
          </p:cNvGraphicFramePr>
          <p:nvPr>
            <p:ph type="tbl" sz="quarter" idx="13"/>
            <p:extLst>
              <p:ext uri="{D42A27DB-BD31-4B8C-83A1-F6EECF244321}">
                <p14:modId xmlns:p14="http://schemas.microsoft.com/office/powerpoint/2010/main" val="2688895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70916274"/>
                    </a:ext>
                  </a:extLst>
                </a:gridCol>
                <a:gridCol w="493776">
                  <a:extLst>
                    <a:ext uri="{9D8B030D-6E8A-4147-A177-3AD203B41FA5}">
                      <a16:colId xmlns:a16="http://schemas.microsoft.com/office/drawing/2014/main" val="149450181"/>
                    </a:ext>
                  </a:extLst>
                </a:gridCol>
                <a:gridCol w="493776">
                  <a:extLst>
                    <a:ext uri="{9D8B030D-6E8A-4147-A177-3AD203B41FA5}">
                      <a16:colId xmlns:a16="http://schemas.microsoft.com/office/drawing/2014/main" val="3398479303"/>
                    </a:ext>
                  </a:extLst>
                </a:gridCol>
                <a:gridCol w="329184">
                  <a:extLst>
                    <a:ext uri="{9D8B030D-6E8A-4147-A177-3AD203B41FA5}">
                      <a16:colId xmlns:a16="http://schemas.microsoft.com/office/drawing/2014/main" val="3438142669"/>
                    </a:ext>
                  </a:extLst>
                </a:gridCol>
                <a:gridCol w="329184">
                  <a:extLst>
                    <a:ext uri="{9D8B030D-6E8A-4147-A177-3AD203B41FA5}">
                      <a16:colId xmlns:a16="http://schemas.microsoft.com/office/drawing/2014/main" val="53692527"/>
                    </a:ext>
                  </a:extLst>
                </a:gridCol>
                <a:gridCol w="493776">
                  <a:extLst>
                    <a:ext uri="{9D8B030D-6E8A-4147-A177-3AD203B41FA5}">
                      <a16:colId xmlns:a16="http://schemas.microsoft.com/office/drawing/2014/main" val="3124298447"/>
                    </a:ext>
                  </a:extLst>
                </a:gridCol>
                <a:gridCol w="493776">
                  <a:extLst>
                    <a:ext uri="{9D8B030D-6E8A-4147-A177-3AD203B41FA5}">
                      <a16:colId xmlns:a16="http://schemas.microsoft.com/office/drawing/2014/main" val="695902266"/>
                    </a:ext>
                  </a:extLst>
                </a:gridCol>
                <a:gridCol w="493776">
                  <a:extLst>
                    <a:ext uri="{9D8B030D-6E8A-4147-A177-3AD203B41FA5}">
                      <a16:colId xmlns:a16="http://schemas.microsoft.com/office/drawing/2014/main" val="252240041"/>
                    </a:ext>
                  </a:extLst>
                </a:gridCol>
                <a:gridCol w="493776">
                  <a:extLst>
                    <a:ext uri="{9D8B030D-6E8A-4147-A177-3AD203B41FA5}">
                      <a16:colId xmlns:a16="http://schemas.microsoft.com/office/drawing/2014/main" val="347660523"/>
                    </a:ext>
                  </a:extLst>
                </a:gridCol>
                <a:gridCol w="329184">
                  <a:extLst>
                    <a:ext uri="{9D8B030D-6E8A-4147-A177-3AD203B41FA5}">
                      <a16:colId xmlns:a16="http://schemas.microsoft.com/office/drawing/2014/main" val="2574434263"/>
                    </a:ext>
                  </a:extLst>
                </a:gridCol>
                <a:gridCol w="493776">
                  <a:extLst>
                    <a:ext uri="{9D8B030D-6E8A-4147-A177-3AD203B41FA5}">
                      <a16:colId xmlns:a16="http://schemas.microsoft.com/office/drawing/2014/main" val="129833923"/>
                    </a:ext>
                  </a:extLst>
                </a:gridCol>
                <a:gridCol w="493776">
                  <a:extLst>
                    <a:ext uri="{9D8B030D-6E8A-4147-A177-3AD203B41FA5}">
                      <a16:colId xmlns:a16="http://schemas.microsoft.com/office/drawing/2014/main" val="3364318840"/>
                    </a:ext>
                  </a:extLst>
                </a:gridCol>
                <a:gridCol w="493776">
                  <a:extLst>
                    <a:ext uri="{9D8B030D-6E8A-4147-A177-3AD203B41FA5}">
                      <a16:colId xmlns:a16="http://schemas.microsoft.com/office/drawing/2014/main" val="2302182478"/>
                    </a:ext>
                  </a:extLst>
                </a:gridCol>
                <a:gridCol w="329184">
                  <a:extLst>
                    <a:ext uri="{9D8B030D-6E8A-4147-A177-3AD203B41FA5}">
                      <a16:colId xmlns:a16="http://schemas.microsoft.com/office/drawing/2014/main" val="3381980562"/>
                    </a:ext>
                  </a:extLst>
                </a:gridCol>
                <a:gridCol w="329184">
                  <a:extLst>
                    <a:ext uri="{9D8B030D-6E8A-4147-A177-3AD203B41FA5}">
                      <a16:colId xmlns:a16="http://schemas.microsoft.com/office/drawing/2014/main" val="2610090458"/>
                    </a:ext>
                  </a:extLst>
                </a:gridCol>
                <a:gridCol w="329184">
                  <a:extLst>
                    <a:ext uri="{9D8B030D-6E8A-4147-A177-3AD203B41FA5}">
                      <a16:colId xmlns:a16="http://schemas.microsoft.com/office/drawing/2014/main" val="3484327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6302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- 2025-03-16 01:08:03</a:t>
                      </a:r>
                      <a:r>
                        <a:rPr kumimoji="0" lang="en-US" sz="1000" b="0" i="0" u="none" strike="noStrike" kern="1200" cap="none" spc="0" normalizeH="0" baseline="0" noProof="0">
                          <a:ln>
                            <a:noFill/>
                          </a:ln>
                          <a:solidFill>
                            <a:prstClr val="black"/>
                          </a:solidFill>
                          <a:effectLst/>
                          <a:uLnTx/>
                          <a:uFillTx/>
                          <a:latin typeface="Calibri"/>
                          <a:ea typeface="+mn-ea"/>
                          <a:cs typeface="+mn-cs"/>
                        </a:rPr>
                        <a:t>
 No overheating, no distractions—just pure gaming dominance. 
Push your Ryzen 9950X3D to the limit with MSI’s AIO liquid coolers.
MAG CORELIQUID A13 360 / WHITE
MAG CORELIQUID I360 / WHITE
❄️Learn More: msi.gm/in-A13-360
🛒Now Available
#CORELIQUID #LIQUIDCOOLER #AIOCOOLER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47.3112 %</a:t>
                      </a:r>
                    </a:p>
                  </a:txBody>
                  <a:tcPr/>
                </a:tc>
                <a:extLst>
                  <a:ext uri="{0D108BD9-81ED-4DB2-BD59-A6C34878D82A}">
                    <a16:rowId xmlns:a16="http://schemas.microsoft.com/office/drawing/2014/main" val="3206466839"/>
                  </a:ext>
                </a:extLst>
              </a:tr>
            </a:tbl>
          </a:graphicData>
        </a:graphic>
      </p:graphicFrame>
      <p:sp>
        <p:nvSpPr>
          <p:cNvPr id="4" name="Text Placeholder 3">
            <a:extLst>
              <a:ext uri="{FF2B5EF4-FFF2-40B4-BE49-F238E27FC236}">
                <a16:creationId xmlns:a16="http://schemas.microsoft.com/office/drawing/2014/main" id="{C8DDC419-E1D9-4BD2-B9CD-43A412C93BC8}"/>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909466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C2AD1-A342-47E6-B9B6-037044B5D28E}"/>
              </a:ext>
            </a:extLst>
          </p:cNvPr>
          <p:cNvSpPr>
            <a:spLocks noGrp="1"/>
          </p:cNvSpPr>
          <p:nvPr>
            <p:ph type="title"/>
          </p:nvPr>
        </p:nvSpPr>
        <p:spPr/>
        <p:txBody>
          <a:bodyPr/>
          <a:lstStyle/>
          <a:p>
            <a:r>
              <a:rPr lang="en-US"/>
              <a:t>Facebook Insights Own Posts Table w/ E-Rate | Competition Group - IN - 12 of 25</a:t>
            </a:r>
          </a:p>
        </p:txBody>
      </p:sp>
      <p:graphicFrame>
        <p:nvGraphicFramePr>
          <p:cNvPr id="5" name="Table Placeholder 4">
            <a:extLst>
              <a:ext uri="{FF2B5EF4-FFF2-40B4-BE49-F238E27FC236}">
                <a16:creationId xmlns:a16="http://schemas.microsoft.com/office/drawing/2014/main" id="{3311698C-FA83-4ADA-BD44-045AB64610CE}"/>
              </a:ext>
            </a:extLst>
          </p:cNvPr>
          <p:cNvGraphicFramePr>
            <a:graphicFrameLocks noGrp="1"/>
          </p:cNvGraphicFramePr>
          <p:nvPr>
            <p:ph type="tbl" sz="quarter" idx="13"/>
            <p:extLst>
              <p:ext uri="{D42A27DB-BD31-4B8C-83A1-F6EECF244321}">
                <p14:modId xmlns:p14="http://schemas.microsoft.com/office/powerpoint/2010/main" val="478072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45273751"/>
                    </a:ext>
                  </a:extLst>
                </a:gridCol>
                <a:gridCol w="493776">
                  <a:extLst>
                    <a:ext uri="{9D8B030D-6E8A-4147-A177-3AD203B41FA5}">
                      <a16:colId xmlns:a16="http://schemas.microsoft.com/office/drawing/2014/main" val="1634105485"/>
                    </a:ext>
                  </a:extLst>
                </a:gridCol>
                <a:gridCol w="493776">
                  <a:extLst>
                    <a:ext uri="{9D8B030D-6E8A-4147-A177-3AD203B41FA5}">
                      <a16:colId xmlns:a16="http://schemas.microsoft.com/office/drawing/2014/main" val="524203098"/>
                    </a:ext>
                  </a:extLst>
                </a:gridCol>
                <a:gridCol w="329184">
                  <a:extLst>
                    <a:ext uri="{9D8B030D-6E8A-4147-A177-3AD203B41FA5}">
                      <a16:colId xmlns:a16="http://schemas.microsoft.com/office/drawing/2014/main" val="4058972944"/>
                    </a:ext>
                  </a:extLst>
                </a:gridCol>
                <a:gridCol w="329184">
                  <a:extLst>
                    <a:ext uri="{9D8B030D-6E8A-4147-A177-3AD203B41FA5}">
                      <a16:colId xmlns:a16="http://schemas.microsoft.com/office/drawing/2014/main" val="687349093"/>
                    </a:ext>
                  </a:extLst>
                </a:gridCol>
                <a:gridCol w="493776">
                  <a:extLst>
                    <a:ext uri="{9D8B030D-6E8A-4147-A177-3AD203B41FA5}">
                      <a16:colId xmlns:a16="http://schemas.microsoft.com/office/drawing/2014/main" val="3877714073"/>
                    </a:ext>
                  </a:extLst>
                </a:gridCol>
                <a:gridCol w="493776">
                  <a:extLst>
                    <a:ext uri="{9D8B030D-6E8A-4147-A177-3AD203B41FA5}">
                      <a16:colId xmlns:a16="http://schemas.microsoft.com/office/drawing/2014/main" val="4263220647"/>
                    </a:ext>
                  </a:extLst>
                </a:gridCol>
                <a:gridCol w="493776">
                  <a:extLst>
                    <a:ext uri="{9D8B030D-6E8A-4147-A177-3AD203B41FA5}">
                      <a16:colId xmlns:a16="http://schemas.microsoft.com/office/drawing/2014/main" val="3834336634"/>
                    </a:ext>
                  </a:extLst>
                </a:gridCol>
                <a:gridCol w="493776">
                  <a:extLst>
                    <a:ext uri="{9D8B030D-6E8A-4147-A177-3AD203B41FA5}">
                      <a16:colId xmlns:a16="http://schemas.microsoft.com/office/drawing/2014/main" val="1172224743"/>
                    </a:ext>
                  </a:extLst>
                </a:gridCol>
                <a:gridCol w="329184">
                  <a:extLst>
                    <a:ext uri="{9D8B030D-6E8A-4147-A177-3AD203B41FA5}">
                      <a16:colId xmlns:a16="http://schemas.microsoft.com/office/drawing/2014/main" val="876029986"/>
                    </a:ext>
                  </a:extLst>
                </a:gridCol>
                <a:gridCol w="493776">
                  <a:extLst>
                    <a:ext uri="{9D8B030D-6E8A-4147-A177-3AD203B41FA5}">
                      <a16:colId xmlns:a16="http://schemas.microsoft.com/office/drawing/2014/main" val="833570129"/>
                    </a:ext>
                  </a:extLst>
                </a:gridCol>
                <a:gridCol w="493776">
                  <a:extLst>
                    <a:ext uri="{9D8B030D-6E8A-4147-A177-3AD203B41FA5}">
                      <a16:colId xmlns:a16="http://schemas.microsoft.com/office/drawing/2014/main" val="487547421"/>
                    </a:ext>
                  </a:extLst>
                </a:gridCol>
                <a:gridCol w="493776">
                  <a:extLst>
                    <a:ext uri="{9D8B030D-6E8A-4147-A177-3AD203B41FA5}">
                      <a16:colId xmlns:a16="http://schemas.microsoft.com/office/drawing/2014/main" val="1292382627"/>
                    </a:ext>
                  </a:extLst>
                </a:gridCol>
                <a:gridCol w="329184">
                  <a:extLst>
                    <a:ext uri="{9D8B030D-6E8A-4147-A177-3AD203B41FA5}">
                      <a16:colId xmlns:a16="http://schemas.microsoft.com/office/drawing/2014/main" val="1202964690"/>
                    </a:ext>
                  </a:extLst>
                </a:gridCol>
                <a:gridCol w="329184">
                  <a:extLst>
                    <a:ext uri="{9D8B030D-6E8A-4147-A177-3AD203B41FA5}">
                      <a16:colId xmlns:a16="http://schemas.microsoft.com/office/drawing/2014/main" val="856944568"/>
                    </a:ext>
                  </a:extLst>
                </a:gridCol>
                <a:gridCol w="329184">
                  <a:extLst>
                    <a:ext uri="{9D8B030D-6E8A-4147-A177-3AD203B41FA5}">
                      <a16:colId xmlns:a16="http://schemas.microsoft.com/office/drawing/2014/main" val="1056562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78994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- 2025-03-30 13:30:02</a:t>
                      </a:r>
                      <a:r>
                        <a:rPr kumimoji="0" lang="en-US" sz="1000" b="0" i="0" u="none" strike="noStrike" kern="1200" cap="none" spc="0" normalizeH="0" baseline="0" noProof="0">
                          <a:ln>
                            <a:noFill/>
                          </a:ln>
                          <a:solidFill>
                            <a:prstClr val="black"/>
                          </a:solidFill>
                          <a:effectLst/>
                          <a:uLnTx/>
                          <a:uFillTx/>
                          <a:latin typeface="Calibri"/>
                          <a:ea typeface="+mn-ea"/>
                          <a:cs typeface="+mn-cs"/>
                        </a:rPr>
                        <a:t>
 Take your Monster Hunter Wilds experience to the next level with MSI BIOS optimization, Memory Try It! + High-Efficiency Mode + X3D Gaming Mode! It gives you a 14.5% performance boost. Get ready for faster, smoother hunts! 
Learn more: msi.gm/AMD-Boost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2.9505 %</a:t>
                      </a:r>
                    </a:p>
                  </a:txBody>
                  <a:tcPr/>
                </a:tc>
                <a:extLst>
                  <a:ext uri="{0D108BD9-81ED-4DB2-BD59-A6C34878D82A}">
                    <a16:rowId xmlns:a16="http://schemas.microsoft.com/office/drawing/2014/main" val="4089928984"/>
                  </a:ext>
                </a:extLst>
              </a:tr>
            </a:tbl>
          </a:graphicData>
        </a:graphic>
      </p:graphicFrame>
      <p:sp>
        <p:nvSpPr>
          <p:cNvPr id="4" name="Text Placeholder 3">
            <a:extLst>
              <a:ext uri="{FF2B5EF4-FFF2-40B4-BE49-F238E27FC236}">
                <a16:creationId xmlns:a16="http://schemas.microsoft.com/office/drawing/2014/main" id="{779303F7-C117-4C82-9A07-8787E19B482C}"/>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259010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198C6-EF40-4260-9F49-8ED71A2422B3}"/>
              </a:ext>
            </a:extLst>
          </p:cNvPr>
          <p:cNvSpPr>
            <a:spLocks noGrp="1"/>
          </p:cNvSpPr>
          <p:nvPr>
            <p:ph type="title"/>
          </p:nvPr>
        </p:nvSpPr>
        <p:spPr/>
        <p:txBody>
          <a:bodyPr/>
          <a:lstStyle/>
          <a:p>
            <a:r>
              <a:rPr lang="en-US"/>
              <a:t>Facebook Insights Own Posts Table w/ E-Rate | Competition Group - IN - 13 of 25</a:t>
            </a:r>
          </a:p>
        </p:txBody>
      </p:sp>
      <p:graphicFrame>
        <p:nvGraphicFramePr>
          <p:cNvPr id="5" name="Table Placeholder 4">
            <a:extLst>
              <a:ext uri="{FF2B5EF4-FFF2-40B4-BE49-F238E27FC236}">
                <a16:creationId xmlns:a16="http://schemas.microsoft.com/office/drawing/2014/main" id="{30509CCA-51AA-4866-8AD5-CC1042E97171}"/>
              </a:ext>
            </a:extLst>
          </p:cNvPr>
          <p:cNvGraphicFramePr>
            <a:graphicFrameLocks noGrp="1"/>
          </p:cNvGraphicFramePr>
          <p:nvPr>
            <p:ph type="tbl" sz="quarter" idx="13"/>
            <p:extLst>
              <p:ext uri="{D42A27DB-BD31-4B8C-83A1-F6EECF244321}">
                <p14:modId xmlns:p14="http://schemas.microsoft.com/office/powerpoint/2010/main" val="292375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18593237"/>
                    </a:ext>
                  </a:extLst>
                </a:gridCol>
                <a:gridCol w="493776">
                  <a:extLst>
                    <a:ext uri="{9D8B030D-6E8A-4147-A177-3AD203B41FA5}">
                      <a16:colId xmlns:a16="http://schemas.microsoft.com/office/drawing/2014/main" val="3240931046"/>
                    </a:ext>
                  </a:extLst>
                </a:gridCol>
                <a:gridCol w="493776">
                  <a:extLst>
                    <a:ext uri="{9D8B030D-6E8A-4147-A177-3AD203B41FA5}">
                      <a16:colId xmlns:a16="http://schemas.microsoft.com/office/drawing/2014/main" val="186498460"/>
                    </a:ext>
                  </a:extLst>
                </a:gridCol>
                <a:gridCol w="329184">
                  <a:extLst>
                    <a:ext uri="{9D8B030D-6E8A-4147-A177-3AD203B41FA5}">
                      <a16:colId xmlns:a16="http://schemas.microsoft.com/office/drawing/2014/main" val="801001725"/>
                    </a:ext>
                  </a:extLst>
                </a:gridCol>
                <a:gridCol w="329184">
                  <a:extLst>
                    <a:ext uri="{9D8B030D-6E8A-4147-A177-3AD203B41FA5}">
                      <a16:colId xmlns:a16="http://schemas.microsoft.com/office/drawing/2014/main" val="1182616222"/>
                    </a:ext>
                  </a:extLst>
                </a:gridCol>
                <a:gridCol w="493776">
                  <a:extLst>
                    <a:ext uri="{9D8B030D-6E8A-4147-A177-3AD203B41FA5}">
                      <a16:colId xmlns:a16="http://schemas.microsoft.com/office/drawing/2014/main" val="2213282095"/>
                    </a:ext>
                  </a:extLst>
                </a:gridCol>
                <a:gridCol w="493776">
                  <a:extLst>
                    <a:ext uri="{9D8B030D-6E8A-4147-A177-3AD203B41FA5}">
                      <a16:colId xmlns:a16="http://schemas.microsoft.com/office/drawing/2014/main" val="1977636817"/>
                    </a:ext>
                  </a:extLst>
                </a:gridCol>
                <a:gridCol w="493776">
                  <a:extLst>
                    <a:ext uri="{9D8B030D-6E8A-4147-A177-3AD203B41FA5}">
                      <a16:colId xmlns:a16="http://schemas.microsoft.com/office/drawing/2014/main" val="3035050769"/>
                    </a:ext>
                  </a:extLst>
                </a:gridCol>
                <a:gridCol w="493776">
                  <a:extLst>
                    <a:ext uri="{9D8B030D-6E8A-4147-A177-3AD203B41FA5}">
                      <a16:colId xmlns:a16="http://schemas.microsoft.com/office/drawing/2014/main" val="2543585106"/>
                    </a:ext>
                  </a:extLst>
                </a:gridCol>
                <a:gridCol w="329184">
                  <a:extLst>
                    <a:ext uri="{9D8B030D-6E8A-4147-A177-3AD203B41FA5}">
                      <a16:colId xmlns:a16="http://schemas.microsoft.com/office/drawing/2014/main" val="2094806294"/>
                    </a:ext>
                  </a:extLst>
                </a:gridCol>
                <a:gridCol w="493776">
                  <a:extLst>
                    <a:ext uri="{9D8B030D-6E8A-4147-A177-3AD203B41FA5}">
                      <a16:colId xmlns:a16="http://schemas.microsoft.com/office/drawing/2014/main" val="722796147"/>
                    </a:ext>
                  </a:extLst>
                </a:gridCol>
                <a:gridCol w="493776">
                  <a:extLst>
                    <a:ext uri="{9D8B030D-6E8A-4147-A177-3AD203B41FA5}">
                      <a16:colId xmlns:a16="http://schemas.microsoft.com/office/drawing/2014/main" val="1245517295"/>
                    </a:ext>
                  </a:extLst>
                </a:gridCol>
                <a:gridCol w="493776">
                  <a:extLst>
                    <a:ext uri="{9D8B030D-6E8A-4147-A177-3AD203B41FA5}">
                      <a16:colId xmlns:a16="http://schemas.microsoft.com/office/drawing/2014/main" val="2544687942"/>
                    </a:ext>
                  </a:extLst>
                </a:gridCol>
                <a:gridCol w="329184">
                  <a:extLst>
                    <a:ext uri="{9D8B030D-6E8A-4147-A177-3AD203B41FA5}">
                      <a16:colId xmlns:a16="http://schemas.microsoft.com/office/drawing/2014/main" val="853222962"/>
                    </a:ext>
                  </a:extLst>
                </a:gridCol>
                <a:gridCol w="329184">
                  <a:extLst>
                    <a:ext uri="{9D8B030D-6E8A-4147-A177-3AD203B41FA5}">
                      <a16:colId xmlns:a16="http://schemas.microsoft.com/office/drawing/2014/main" val="690887772"/>
                    </a:ext>
                  </a:extLst>
                </a:gridCol>
                <a:gridCol w="329184">
                  <a:extLst>
                    <a:ext uri="{9D8B030D-6E8A-4147-A177-3AD203B41FA5}">
                      <a16:colId xmlns:a16="http://schemas.microsoft.com/office/drawing/2014/main" val="548124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12257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- 2025-04-26 11:31:14</a:t>
                      </a:r>
                      <a:r>
                        <a:rPr kumimoji="0" lang="en-US" sz="1000" b="0" i="0" u="none" strike="noStrike" kern="1200" cap="none" spc="0" normalizeH="0" baseline="0" noProof="0">
                          <a:ln>
                            <a:noFill/>
                          </a:ln>
                          <a:solidFill>
                            <a:prstClr val="black"/>
                          </a:solidFill>
                          <a:effectLst/>
                          <a:uLnTx/>
                          <a:uFillTx/>
                          <a:latin typeface="Calibri"/>
                          <a:ea typeface="+mn-ea"/>
                          <a:cs typeface="+mn-cs"/>
                        </a:rPr>
                        <a:t>
 Titan 18 HX AI and Raider 18 HX AI provide unprecedented gaming performance and could run the SLM model smoothly, delivering an outstanding RTX 5090 experience.
#MSI #MSIIndia #Laptop #GamingLaptop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360.9461 %</a:t>
                      </a:r>
                    </a:p>
                  </a:txBody>
                  <a:tcPr/>
                </a:tc>
                <a:extLst>
                  <a:ext uri="{0D108BD9-81ED-4DB2-BD59-A6C34878D82A}">
                    <a16:rowId xmlns:a16="http://schemas.microsoft.com/office/drawing/2014/main" val="300596783"/>
                  </a:ext>
                </a:extLst>
              </a:tr>
            </a:tbl>
          </a:graphicData>
        </a:graphic>
      </p:graphicFrame>
      <p:sp>
        <p:nvSpPr>
          <p:cNvPr id="4" name="Text Placeholder 3">
            <a:extLst>
              <a:ext uri="{FF2B5EF4-FFF2-40B4-BE49-F238E27FC236}">
                <a16:creationId xmlns:a16="http://schemas.microsoft.com/office/drawing/2014/main" id="{24C8A203-F83B-4685-A29D-B37F66F86E7C}"/>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806999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7BCBE-FE49-4B0F-9C6A-190D05D9EE17}"/>
              </a:ext>
            </a:extLst>
          </p:cNvPr>
          <p:cNvSpPr>
            <a:spLocks noGrp="1"/>
          </p:cNvSpPr>
          <p:nvPr>
            <p:ph type="title"/>
          </p:nvPr>
        </p:nvSpPr>
        <p:spPr/>
        <p:txBody>
          <a:bodyPr/>
          <a:lstStyle/>
          <a:p>
            <a:r>
              <a:rPr lang="en-US"/>
              <a:t>Facebook Insights Own Posts Table w/ E-Rate | Competition Group - IN - 14 of 25</a:t>
            </a:r>
          </a:p>
        </p:txBody>
      </p:sp>
      <p:graphicFrame>
        <p:nvGraphicFramePr>
          <p:cNvPr id="5" name="Table Placeholder 4">
            <a:extLst>
              <a:ext uri="{FF2B5EF4-FFF2-40B4-BE49-F238E27FC236}">
                <a16:creationId xmlns:a16="http://schemas.microsoft.com/office/drawing/2014/main" id="{EE515284-CB5B-446A-BAD5-06D36A1D578A}"/>
              </a:ext>
            </a:extLst>
          </p:cNvPr>
          <p:cNvGraphicFramePr>
            <a:graphicFrameLocks noGrp="1"/>
          </p:cNvGraphicFramePr>
          <p:nvPr>
            <p:ph type="tbl" sz="quarter" idx="13"/>
            <p:extLst>
              <p:ext uri="{D42A27DB-BD31-4B8C-83A1-F6EECF244321}">
                <p14:modId xmlns:p14="http://schemas.microsoft.com/office/powerpoint/2010/main" val="2968973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12976600"/>
                    </a:ext>
                  </a:extLst>
                </a:gridCol>
                <a:gridCol w="493776">
                  <a:extLst>
                    <a:ext uri="{9D8B030D-6E8A-4147-A177-3AD203B41FA5}">
                      <a16:colId xmlns:a16="http://schemas.microsoft.com/office/drawing/2014/main" val="3264577912"/>
                    </a:ext>
                  </a:extLst>
                </a:gridCol>
                <a:gridCol w="493776">
                  <a:extLst>
                    <a:ext uri="{9D8B030D-6E8A-4147-A177-3AD203B41FA5}">
                      <a16:colId xmlns:a16="http://schemas.microsoft.com/office/drawing/2014/main" val="110978365"/>
                    </a:ext>
                  </a:extLst>
                </a:gridCol>
                <a:gridCol w="329184">
                  <a:extLst>
                    <a:ext uri="{9D8B030D-6E8A-4147-A177-3AD203B41FA5}">
                      <a16:colId xmlns:a16="http://schemas.microsoft.com/office/drawing/2014/main" val="716719500"/>
                    </a:ext>
                  </a:extLst>
                </a:gridCol>
                <a:gridCol w="329184">
                  <a:extLst>
                    <a:ext uri="{9D8B030D-6E8A-4147-A177-3AD203B41FA5}">
                      <a16:colId xmlns:a16="http://schemas.microsoft.com/office/drawing/2014/main" val="1822820447"/>
                    </a:ext>
                  </a:extLst>
                </a:gridCol>
                <a:gridCol w="493776">
                  <a:extLst>
                    <a:ext uri="{9D8B030D-6E8A-4147-A177-3AD203B41FA5}">
                      <a16:colId xmlns:a16="http://schemas.microsoft.com/office/drawing/2014/main" val="109648933"/>
                    </a:ext>
                  </a:extLst>
                </a:gridCol>
                <a:gridCol w="493776">
                  <a:extLst>
                    <a:ext uri="{9D8B030D-6E8A-4147-A177-3AD203B41FA5}">
                      <a16:colId xmlns:a16="http://schemas.microsoft.com/office/drawing/2014/main" val="4083605920"/>
                    </a:ext>
                  </a:extLst>
                </a:gridCol>
                <a:gridCol w="493776">
                  <a:extLst>
                    <a:ext uri="{9D8B030D-6E8A-4147-A177-3AD203B41FA5}">
                      <a16:colId xmlns:a16="http://schemas.microsoft.com/office/drawing/2014/main" val="1631031321"/>
                    </a:ext>
                  </a:extLst>
                </a:gridCol>
                <a:gridCol w="493776">
                  <a:extLst>
                    <a:ext uri="{9D8B030D-6E8A-4147-A177-3AD203B41FA5}">
                      <a16:colId xmlns:a16="http://schemas.microsoft.com/office/drawing/2014/main" val="2465362336"/>
                    </a:ext>
                  </a:extLst>
                </a:gridCol>
                <a:gridCol w="329184">
                  <a:extLst>
                    <a:ext uri="{9D8B030D-6E8A-4147-A177-3AD203B41FA5}">
                      <a16:colId xmlns:a16="http://schemas.microsoft.com/office/drawing/2014/main" val="3415637367"/>
                    </a:ext>
                  </a:extLst>
                </a:gridCol>
                <a:gridCol w="493776">
                  <a:extLst>
                    <a:ext uri="{9D8B030D-6E8A-4147-A177-3AD203B41FA5}">
                      <a16:colId xmlns:a16="http://schemas.microsoft.com/office/drawing/2014/main" val="1833885777"/>
                    </a:ext>
                  </a:extLst>
                </a:gridCol>
                <a:gridCol w="493776">
                  <a:extLst>
                    <a:ext uri="{9D8B030D-6E8A-4147-A177-3AD203B41FA5}">
                      <a16:colId xmlns:a16="http://schemas.microsoft.com/office/drawing/2014/main" val="1340913716"/>
                    </a:ext>
                  </a:extLst>
                </a:gridCol>
                <a:gridCol w="493776">
                  <a:extLst>
                    <a:ext uri="{9D8B030D-6E8A-4147-A177-3AD203B41FA5}">
                      <a16:colId xmlns:a16="http://schemas.microsoft.com/office/drawing/2014/main" val="233291169"/>
                    </a:ext>
                  </a:extLst>
                </a:gridCol>
                <a:gridCol w="329184">
                  <a:extLst>
                    <a:ext uri="{9D8B030D-6E8A-4147-A177-3AD203B41FA5}">
                      <a16:colId xmlns:a16="http://schemas.microsoft.com/office/drawing/2014/main" val="1231217003"/>
                    </a:ext>
                  </a:extLst>
                </a:gridCol>
                <a:gridCol w="329184">
                  <a:extLst>
                    <a:ext uri="{9D8B030D-6E8A-4147-A177-3AD203B41FA5}">
                      <a16:colId xmlns:a16="http://schemas.microsoft.com/office/drawing/2014/main" val="2671415003"/>
                    </a:ext>
                  </a:extLst>
                </a:gridCol>
                <a:gridCol w="329184">
                  <a:extLst>
                    <a:ext uri="{9D8B030D-6E8A-4147-A177-3AD203B41FA5}">
                      <a16:colId xmlns:a16="http://schemas.microsoft.com/office/drawing/2014/main" val="3860571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3215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- 2025-06-08 13:00:00</a:t>
                      </a:r>
                      <a:r>
                        <a:rPr kumimoji="0" lang="en-US" sz="1000" b="0" i="0" u="none" strike="noStrike" kern="1200" cap="none" spc="0" normalizeH="0" baseline="0" noProof="0">
                          <a:ln>
                            <a:noFill/>
                          </a:ln>
                          <a:solidFill>
                            <a:prstClr val="black"/>
                          </a:solidFill>
                          <a:effectLst/>
                          <a:uLnTx/>
                          <a:uFillTx/>
                          <a:latin typeface="Calibri"/>
                          <a:ea typeface="+mn-ea"/>
                          <a:cs typeface="+mn-cs"/>
                        </a:rPr>
                        <a:t>
 It’s time to upgrade your gaming setup and bring home epic MSI prizes — including the latest #Z890, #X870 motherboards, #RTX5070 #Kingston FURY memory, and more!
Join now!
Learn More https://msi.gm/in-buildforglory
#MSIBuildForGlory #PoweredByMSI #Kingston #Fury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1.2552 %</a:t>
                      </a:r>
                    </a:p>
                  </a:txBody>
                  <a:tcPr/>
                </a:tc>
                <a:extLst>
                  <a:ext uri="{0D108BD9-81ED-4DB2-BD59-A6C34878D82A}">
                    <a16:rowId xmlns:a16="http://schemas.microsoft.com/office/drawing/2014/main" val="1147446798"/>
                  </a:ext>
                </a:extLst>
              </a:tr>
            </a:tbl>
          </a:graphicData>
        </a:graphic>
      </p:graphicFrame>
      <p:sp>
        <p:nvSpPr>
          <p:cNvPr id="4" name="Text Placeholder 3">
            <a:extLst>
              <a:ext uri="{FF2B5EF4-FFF2-40B4-BE49-F238E27FC236}">
                <a16:creationId xmlns:a16="http://schemas.microsoft.com/office/drawing/2014/main" id="{4899BD97-D5E8-4D6E-9B14-786292A42C7C}"/>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448259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07AF-8E70-40A4-9D26-01281DB5FC27}"/>
              </a:ext>
            </a:extLst>
          </p:cNvPr>
          <p:cNvSpPr>
            <a:spLocks noGrp="1"/>
          </p:cNvSpPr>
          <p:nvPr>
            <p:ph type="title"/>
          </p:nvPr>
        </p:nvSpPr>
        <p:spPr/>
        <p:txBody>
          <a:bodyPr/>
          <a:lstStyle/>
          <a:p>
            <a:r>
              <a:rPr lang="en-US"/>
              <a:t>Facebook Insights Own Posts Table w/ E-Rate | Competition Group - IN - 15 of 25</a:t>
            </a:r>
          </a:p>
        </p:txBody>
      </p:sp>
      <p:graphicFrame>
        <p:nvGraphicFramePr>
          <p:cNvPr id="5" name="Table Placeholder 4">
            <a:extLst>
              <a:ext uri="{FF2B5EF4-FFF2-40B4-BE49-F238E27FC236}">
                <a16:creationId xmlns:a16="http://schemas.microsoft.com/office/drawing/2014/main" id="{8AE3381D-1774-482A-A616-FE7855502848}"/>
              </a:ext>
            </a:extLst>
          </p:cNvPr>
          <p:cNvGraphicFramePr>
            <a:graphicFrameLocks noGrp="1"/>
          </p:cNvGraphicFramePr>
          <p:nvPr>
            <p:ph type="tbl" sz="quarter" idx="13"/>
            <p:extLst>
              <p:ext uri="{D42A27DB-BD31-4B8C-83A1-F6EECF244321}">
                <p14:modId xmlns:p14="http://schemas.microsoft.com/office/powerpoint/2010/main" val="1079709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83356723"/>
                    </a:ext>
                  </a:extLst>
                </a:gridCol>
                <a:gridCol w="493776">
                  <a:extLst>
                    <a:ext uri="{9D8B030D-6E8A-4147-A177-3AD203B41FA5}">
                      <a16:colId xmlns:a16="http://schemas.microsoft.com/office/drawing/2014/main" val="1624627160"/>
                    </a:ext>
                  </a:extLst>
                </a:gridCol>
                <a:gridCol w="493776">
                  <a:extLst>
                    <a:ext uri="{9D8B030D-6E8A-4147-A177-3AD203B41FA5}">
                      <a16:colId xmlns:a16="http://schemas.microsoft.com/office/drawing/2014/main" val="4017661394"/>
                    </a:ext>
                  </a:extLst>
                </a:gridCol>
                <a:gridCol w="329184">
                  <a:extLst>
                    <a:ext uri="{9D8B030D-6E8A-4147-A177-3AD203B41FA5}">
                      <a16:colId xmlns:a16="http://schemas.microsoft.com/office/drawing/2014/main" val="2539180055"/>
                    </a:ext>
                  </a:extLst>
                </a:gridCol>
                <a:gridCol w="329184">
                  <a:extLst>
                    <a:ext uri="{9D8B030D-6E8A-4147-A177-3AD203B41FA5}">
                      <a16:colId xmlns:a16="http://schemas.microsoft.com/office/drawing/2014/main" val="2187848520"/>
                    </a:ext>
                  </a:extLst>
                </a:gridCol>
                <a:gridCol w="493776">
                  <a:extLst>
                    <a:ext uri="{9D8B030D-6E8A-4147-A177-3AD203B41FA5}">
                      <a16:colId xmlns:a16="http://schemas.microsoft.com/office/drawing/2014/main" val="3327843993"/>
                    </a:ext>
                  </a:extLst>
                </a:gridCol>
                <a:gridCol w="493776">
                  <a:extLst>
                    <a:ext uri="{9D8B030D-6E8A-4147-A177-3AD203B41FA5}">
                      <a16:colId xmlns:a16="http://schemas.microsoft.com/office/drawing/2014/main" val="3089568564"/>
                    </a:ext>
                  </a:extLst>
                </a:gridCol>
                <a:gridCol w="493776">
                  <a:extLst>
                    <a:ext uri="{9D8B030D-6E8A-4147-A177-3AD203B41FA5}">
                      <a16:colId xmlns:a16="http://schemas.microsoft.com/office/drawing/2014/main" val="2604181050"/>
                    </a:ext>
                  </a:extLst>
                </a:gridCol>
                <a:gridCol w="493776">
                  <a:extLst>
                    <a:ext uri="{9D8B030D-6E8A-4147-A177-3AD203B41FA5}">
                      <a16:colId xmlns:a16="http://schemas.microsoft.com/office/drawing/2014/main" val="2174704206"/>
                    </a:ext>
                  </a:extLst>
                </a:gridCol>
                <a:gridCol w="329184">
                  <a:extLst>
                    <a:ext uri="{9D8B030D-6E8A-4147-A177-3AD203B41FA5}">
                      <a16:colId xmlns:a16="http://schemas.microsoft.com/office/drawing/2014/main" val="1672005961"/>
                    </a:ext>
                  </a:extLst>
                </a:gridCol>
                <a:gridCol w="493776">
                  <a:extLst>
                    <a:ext uri="{9D8B030D-6E8A-4147-A177-3AD203B41FA5}">
                      <a16:colId xmlns:a16="http://schemas.microsoft.com/office/drawing/2014/main" val="61496325"/>
                    </a:ext>
                  </a:extLst>
                </a:gridCol>
                <a:gridCol w="493776">
                  <a:extLst>
                    <a:ext uri="{9D8B030D-6E8A-4147-A177-3AD203B41FA5}">
                      <a16:colId xmlns:a16="http://schemas.microsoft.com/office/drawing/2014/main" val="616727941"/>
                    </a:ext>
                  </a:extLst>
                </a:gridCol>
                <a:gridCol w="493776">
                  <a:extLst>
                    <a:ext uri="{9D8B030D-6E8A-4147-A177-3AD203B41FA5}">
                      <a16:colId xmlns:a16="http://schemas.microsoft.com/office/drawing/2014/main" val="2984859385"/>
                    </a:ext>
                  </a:extLst>
                </a:gridCol>
                <a:gridCol w="329184">
                  <a:extLst>
                    <a:ext uri="{9D8B030D-6E8A-4147-A177-3AD203B41FA5}">
                      <a16:colId xmlns:a16="http://schemas.microsoft.com/office/drawing/2014/main" val="104699631"/>
                    </a:ext>
                  </a:extLst>
                </a:gridCol>
                <a:gridCol w="329184">
                  <a:extLst>
                    <a:ext uri="{9D8B030D-6E8A-4147-A177-3AD203B41FA5}">
                      <a16:colId xmlns:a16="http://schemas.microsoft.com/office/drawing/2014/main" val="2649219262"/>
                    </a:ext>
                  </a:extLst>
                </a:gridCol>
                <a:gridCol w="329184">
                  <a:extLst>
                    <a:ext uri="{9D8B030D-6E8A-4147-A177-3AD203B41FA5}">
                      <a16:colId xmlns:a16="http://schemas.microsoft.com/office/drawing/2014/main" val="938641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1272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- 2025-01-17 11:40:16</a:t>
                      </a:r>
                      <a:r>
                        <a:rPr kumimoji="0" lang="en-US" sz="1000" b="0" i="0" u="none" strike="noStrike" kern="1200" cap="none" spc="0" normalizeH="0" baseline="0" noProof="0">
                          <a:ln>
                            <a:noFill/>
                          </a:ln>
                          <a:solidFill>
                            <a:prstClr val="black"/>
                          </a:solidFill>
                          <a:effectLst/>
                          <a:uLnTx/>
                          <a:uFillTx/>
                          <a:latin typeface="Calibri"/>
                          <a:ea typeface="+mn-ea"/>
                          <a:cs typeface="+mn-cs"/>
                        </a:rPr>
                        <a:t>
 ✨ Explore MSI Made for India Laptops! ✨
Gear up for a fun and interactive journey as we bring you the #MadeInIndia quiz to find your perfect laptop match!
Comment down your thoughts - participate in our quiz, and win an exciting prize!
💡 BONUS ROUND: Take the hunt offline! Visit one of our store locations, snap a selfie with your MSI Made in India laptop, and tag us to score extra points in our Seek &amp; Hunt Challenge!
Let’s celebrate India and innovation together. ❤️
🚀 Start exploring with the Modern 14 and Thin 15 series.
#MSIMadeForYou | #MSIMadeInIndia | #LightweightConvenience | #UnbeatableGaming | #ExploreWithMSI | #IndianInnovation | #MSI | #MSIIndia | #Laptop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0.2096 %</a:t>
                      </a:r>
                    </a:p>
                  </a:txBody>
                  <a:tcPr/>
                </a:tc>
                <a:extLst>
                  <a:ext uri="{0D108BD9-81ED-4DB2-BD59-A6C34878D82A}">
                    <a16:rowId xmlns:a16="http://schemas.microsoft.com/office/drawing/2014/main" val="2987465732"/>
                  </a:ext>
                </a:extLst>
              </a:tr>
            </a:tbl>
          </a:graphicData>
        </a:graphic>
      </p:graphicFrame>
      <p:sp>
        <p:nvSpPr>
          <p:cNvPr id="4" name="Text Placeholder 3">
            <a:extLst>
              <a:ext uri="{FF2B5EF4-FFF2-40B4-BE49-F238E27FC236}">
                <a16:creationId xmlns:a16="http://schemas.microsoft.com/office/drawing/2014/main" id="{BD798A2E-3A62-4583-A28A-083547F580F2}"/>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900980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12E2E-6E7B-4BD0-B79F-616BCF8613BA}"/>
              </a:ext>
            </a:extLst>
          </p:cNvPr>
          <p:cNvSpPr>
            <a:spLocks noGrp="1"/>
          </p:cNvSpPr>
          <p:nvPr>
            <p:ph type="title"/>
          </p:nvPr>
        </p:nvSpPr>
        <p:spPr/>
        <p:txBody>
          <a:bodyPr/>
          <a:lstStyle/>
          <a:p>
            <a:r>
              <a:rPr lang="en-US"/>
              <a:t>Facebook Insights Own Posts Table w/ E-Rate | Competition Group - IN - 16 of 25</a:t>
            </a:r>
          </a:p>
        </p:txBody>
      </p:sp>
      <p:graphicFrame>
        <p:nvGraphicFramePr>
          <p:cNvPr id="5" name="Table Placeholder 4">
            <a:extLst>
              <a:ext uri="{FF2B5EF4-FFF2-40B4-BE49-F238E27FC236}">
                <a16:creationId xmlns:a16="http://schemas.microsoft.com/office/drawing/2014/main" id="{EE96CAF5-BD4C-45CB-9368-FE0A595D8751}"/>
              </a:ext>
            </a:extLst>
          </p:cNvPr>
          <p:cNvGraphicFramePr>
            <a:graphicFrameLocks noGrp="1"/>
          </p:cNvGraphicFramePr>
          <p:nvPr>
            <p:ph type="tbl" sz="quarter" idx="13"/>
            <p:extLst>
              <p:ext uri="{D42A27DB-BD31-4B8C-83A1-F6EECF244321}">
                <p14:modId xmlns:p14="http://schemas.microsoft.com/office/powerpoint/2010/main" val="2444369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65930714"/>
                    </a:ext>
                  </a:extLst>
                </a:gridCol>
                <a:gridCol w="493776">
                  <a:extLst>
                    <a:ext uri="{9D8B030D-6E8A-4147-A177-3AD203B41FA5}">
                      <a16:colId xmlns:a16="http://schemas.microsoft.com/office/drawing/2014/main" val="190117321"/>
                    </a:ext>
                  </a:extLst>
                </a:gridCol>
                <a:gridCol w="493776">
                  <a:extLst>
                    <a:ext uri="{9D8B030D-6E8A-4147-A177-3AD203B41FA5}">
                      <a16:colId xmlns:a16="http://schemas.microsoft.com/office/drawing/2014/main" val="584177944"/>
                    </a:ext>
                  </a:extLst>
                </a:gridCol>
                <a:gridCol w="329184">
                  <a:extLst>
                    <a:ext uri="{9D8B030D-6E8A-4147-A177-3AD203B41FA5}">
                      <a16:colId xmlns:a16="http://schemas.microsoft.com/office/drawing/2014/main" val="1604830381"/>
                    </a:ext>
                  </a:extLst>
                </a:gridCol>
                <a:gridCol w="329184">
                  <a:extLst>
                    <a:ext uri="{9D8B030D-6E8A-4147-A177-3AD203B41FA5}">
                      <a16:colId xmlns:a16="http://schemas.microsoft.com/office/drawing/2014/main" val="727650275"/>
                    </a:ext>
                  </a:extLst>
                </a:gridCol>
                <a:gridCol w="493776">
                  <a:extLst>
                    <a:ext uri="{9D8B030D-6E8A-4147-A177-3AD203B41FA5}">
                      <a16:colId xmlns:a16="http://schemas.microsoft.com/office/drawing/2014/main" val="2964543982"/>
                    </a:ext>
                  </a:extLst>
                </a:gridCol>
                <a:gridCol w="493776">
                  <a:extLst>
                    <a:ext uri="{9D8B030D-6E8A-4147-A177-3AD203B41FA5}">
                      <a16:colId xmlns:a16="http://schemas.microsoft.com/office/drawing/2014/main" val="992662001"/>
                    </a:ext>
                  </a:extLst>
                </a:gridCol>
                <a:gridCol w="493776">
                  <a:extLst>
                    <a:ext uri="{9D8B030D-6E8A-4147-A177-3AD203B41FA5}">
                      <a16:colId xmlns:a16="http://schemas.microsoft.com/office/drawing/2014/main" val="3472201470"/>
                    </a:ext>
                  </a:extLst>
                </a:gridCol>
                <a:gridCol w="493776">
                  <a:extLst>
                    <a:ext uri="{9D8B030D-6E8A-4147-A177-3AD203B41FA5}">
                      <a16:colId xmlns:a16="http://schemas.microsoft.com/office/drawing/2014/main" val="3566502411"/>
                    </a:ext>
                  </a:extLst>
                </a:gridCol>
                <a:gridCol w="329184">
                  <a:extLst>
                    <a:ext uri="{9D8B030D-6E8A-4147-A177-3AD203B41FA5}">
                      <a16:colId xmlns:a16="http://schemas.microsoft.com/office/drawing/2014/main" val="3982187453"/>
                    </a:ext>
                  </a:extLst>
                </a:gridCol>
                <a:gridCol w="493776">
                  <a:extLst>
                    <a:ext uri="{9D8B030D-6E8A-4147-A177-3AD203B41FA5}">
                      <a16:colId xmlns:a16="http://schemas.microsoft.com/office/drawing/2014/main" val="354873748"/>
                    </a:ext>
                  </a:extLst>
                </a:gridCol>
                <a:gridCol w="493776">
                  <a:extLst>
                    <a:ext uri="{9D8B030D-6E8A-4147-A177-3AD203B41FA5}">
                      <a16:colId xmlns:a16="http://schemas.microsoft.com/office/drawing/2014/main" val="1761197964"/>
                    </a:ext>
                  </a:extLst>
                </a:gridCol>
                <a:gridCol w="493776">
                  <a:extLst>
                    <a:ext uri="{9D8B030D-6E8A-4147-A177-3AD203B41FA5}">
                      <a16:colId xmlns:a16="http://schemas.microsoft.com/office/drawing/2014/main" val="1053681175"/>
                    </a:ext>
                  </a:extLst>
                </a:gridCol>
                <a:gridCol w="329184">
                  <a:extLst>
                    <a:ext uri="{9D8B030D-6E8A-4147-A177-3AD203B41FA5}">
                      <a16:colId xmlns:a16="http://schemas.microsoft.com/office/drawing/2014/main" val="1240052578"/>
                    </a:ext>
                  </a:extLst>
                </a:gridCol>
                <a:gridCol w="329184">
                  <a:extLst>
                    <a:ext uri="{9D8B030D-6E8A-4147-A177-3AD203B41FA5}">
                      <a16:colId xmlns:a16="http://schemas.microsoft.com/office/drawing/2014/main" val="3003535870"/>
                    </a:ext>
                  </a:extLst>
                </a:gridCol>
                <a:gridCol w="329184">
                  <a:extLst>
                    <a:ext uri="{9D8B030D-6E8A-4147-A177-3AD203B41FA5}">
                      <a16:colId xmlns:a16="http://schemas.microsoft.com/office/drawing/2014/main" val="2052502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04915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- 2025-04-11 11:15:52</a:t>
                      </a:r>
                      <a:r>
                        <a:rPr kumimoji="0" lang="en-US" sz="1000" b="0" i="0" u="none" strike="noStrike" kern="1200" cap="none" spc="0" normalizeH="0" baseline="0" noProof="0">
                          <a:ln>
                            <a:noFill/>
                          </a:ln>
                          <a:solidFill>
                            <a:prstClr val="black"/>
                          </a:solidFill>
                          <a:effectLst/>
                          <a:uLnTx/>
                          <a:uFillTx/>
                          <a:latin typeface="Calibri"/>
                          <a:ea typeface="+mn-ea"/>
                          <a:cs typeface="+mn-cs"/>
                        </a:rPr>
                        <a:t>
 Swapping out old parts for new means faster processing, better cooling, and a system that’s ready for anything. What’s your next upgrade? 
#GameInMyName #PoweredByMSI
@realgivemchills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0.9607 %</a:t>
                      </a:r>
                    </a:p>
                  </a:txBody>
                  <a:tcPr/>
                </a:tc>
                <a:extLst>
                  <a:ext uri="{0D108BD9-81ED-4DB2-BD59-A6C34878D82A}">
                    <a16:rowId xmlns:a16="http://schemas.microsoft.com/office/drawing/2014/main" val="1892044784"/>
                  </a:ext>
                </a:extLst>
              </a:tr>
            </a:tbl>
          </a:graphicData>
        </a:graphic>
      </p:graphicFrame>
      <p:sp>
        <p:nvSpPr>
          <p:cNvPr id="4" name="Text Placeholder 3">
            <a:extLst>
              <a:ext uri="{FF2B5EF4-FFF2-40B4-BE49-F238E27FC236}">
                <a16:creationId xmlns:a16="http://schemas.microsoft.com/office/drawing/2014/main" id="{2D571C5E-4E3E-4082-A52D-203D936FE218}"/>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174703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E66DA-F924-4ED8-9183-D64205EE6D48}"/>
              </a:ext>
            </a:extLst>
          </p:cNvPr>
          <p:cNvSpPr>
            <a:spLocks noGrp="1"/>
          </p:cNvSpPr>
          <p:nvPr>
            <p:ph type="title"/>
          </p:nvPr>
        </p:nvSpPr>
        <p:spPr/>
        <p:txBody>
          <a:bodyPr/>
          <a:lstStyle/>
          <a:p>
            <a:r>
              <a:rPr lang="en-US"/>
              <a:t>Facebook Insights Own Posts Table w/ E-Rate | Competition Group - IN - 17 of 25</a:t>
            </a:r>
          </a:p>
        </p:txBody>
      </p:sp>
      <p:graphicFrame>
        <p:nvGraphicFramePr>
          <p:cNvPr id="5" name="Table Placeholder 4">
            <a:extLst>
              <a:ext uri="{FF2B5EF4-FFF2-40B4-BE49-F238E27FC236}">
                <a16:creationId xmlns:a16="http://schemas.microsoft.com/office/drawing/2014/main" id="{F66D7AD4-33B6-4B32-B560-97E33D39FC45}"/>
              </a:ext>
            </a:extLst>
          </p:cNvPr>
          <p:cNvGraphicFramePr>
            <a:graphicFrameLocks noGrp="1"/>
          </p:cNvGraphicFramePr>
          <p:nvPr>
            <p:ph type="tbl" sz="quarter" idx="13"/>
            <p:extLst>
              <p:ext uri="{D42A27DB-BD31-4B8C-83A1-F6EECF244321}">
                <p14:modId xmlns:p14="http://schemas.microsoft.com/office/powerpoint/2010/main" val="1067635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95318216"/>
                    </a:ext>
                  </a:extLst>
                </a:gridCol>
                <a:gridCol w="493776">
                  <a:extLst>
                    <a:ext uri="{9D8B030D-6E8A-4147-A177-3AD203B41FA5}">
                      <a16:colId xmlns:a16="http://schemas.microsoft.com/office/drawing/2014/main" val="204570312"/>
                    </a:ext>
                  </a:extLst>
                </a:gridCol>
                <a:gridCol w="493776">
                  <a:extLst>
                    <a:ext uri="{9D8B030D-6E8A-4147-A177-3AD203B41FA5}">
                      <a16:colId xmlns:a16="http://schemas.microsoft.com/office/drawing/2014/main" val="3238809546"/>
                    </a:ext>
                  </a:extLst>
                </a:gridCol>
                <a:gridCol w="329184">
                  <a:extLst>
                    <a:ext uri="{9D8B030D-6E8A-4147-A177-3AD203B41FA5}">
                      <a16:colId xmlns:a16="http://schemas.microsoft.com/office/drawing/2014/main" val="2838386859"/>
                    </a:ext>
                  </a:extLst>
                </a:gridCol>
                <a:gridCol w="329184">
                  <a:extLst>
                    <a:ext uri="{9D8B030D-6E8A-4147-A177-3AD203B41FA5}">
                      <a16:colId xmlns:a16="http://schemas.microsoft.com/office/drawing/2014/main" val="1635781630"/>
                    </a:ext>
                  </a:extLst>
                </a:gridCol>
                <a:gridCol w="493776">
                  <a:extLst>
                    <a:ext uri="{9D8B030D-6E8A-4147-A177-3AD203B41FA5}">
                      <a16:colId xmlns:a16="http://schemas.microsoft.com/office/drawing/2014/main" val="4289024826"/>
                    </a:ext>
                  </a:extLst>
                </a:gridCol>
                <a:gridCol w="493776">
                  <a:extLst>
                    <a:ext uri="{9D8B030D-6E8A-4147-A177-3AD203B41FA5}">
                      <a16:colId xmlns:a16="http://schemas.microsoft.com/office/drawing/2014/main" val="3119257870"/>
                    </a:ext>
                  </a:extLst>
                </a:gridCol>
                <a:gridCol w="493776">
                  <a:extLst>
                    <a:ext uri="{9D8B030D-6E8A-4147-A177-3AD203B41FA5}">
                      <a16:colId xmlns:a16="http://schemas.microsoft.com/office/drawing/2014/main" val="1149140745"/>
                    </a:ext>
                  </a:extLst>
                </a:gridCol>
                <a:gridCol w="493776">
                  <a:extLst>
                    <a:ext uri="{9D8B030D-6E8A-4147-A177-3AD203B41FA5}">
                      <a16:colId xmlns:a16="http://schemas.microsoft.com/office/drawing/2014/main" val="1397317311"/>
                    </a:ext>
                  </a:extLst>
                </a:gridCol>
                <a:gridCol w="329184">
                  <a:extLst>
                    <a:ext uri="{9D8B030D-6E8A-4147-A177-3AD203B41FA5}">
                      <a16:colId xmlns:a16="http://schemas.microsoft.com/office/drawing/2014/main" val="2690812610"/>
                    </a:ext>
                  </a:extLst>
                </a:gridCol>
                <a:gridCol w="493776">
                  <a:extLst>
                    <a:ext uri="{9D8B030D-6E8A-4147-A177-3AD203B41FA5}">
                      <a16:colId xmlns:a16="http://schemas.microsoft.com/office/drawing/2014/main" val="2775118740"/>
                    </a:ext>
                  </a:extLst>
                </a:gridCol>
                <a:gridCol w="493776">
                  <a:extLst>
                    <a:ext uri="{9D8B030D-6E8A-4147-A177-3AD203B41FA5}">
                      <a16:colId xmlns:a16="http://schemas.microsoft.com/office/drawing/2014/main" val="2028773463"/>
                    </a:ext>
                  </a:extLst>
                </a:gridCol>
                <a:gridCol w="493776">
                  <a:extLst>
                    <a:ext uri="{9D8B030D-6E8A-4147-A177-3AD203B41FA5}">
                      <a16:colId xmlns:a16="http://schemas.microsoft.com/office/drawing/2014/main" val="3856868879"/>
                    </a:ext>
                  </a:extLst>
                </a:gridCol>
                <a:gridCol w="329184">
                  <a:extLst>
                    <a:ext uri="{9D8B030D-6E8A-4147-A177-3AD203B41FA5}">
                      <a16:colId xmlns:a16="http://schemas.microsoft.com/office/drawing/2014/main" val="329964145"/>
                    </a:ext>
                  </a:extLst>
                </a:gridCol>
                <a:gridCol w="329184">
                  <a:extLst>
                    <a:ext uri="{9D8B030D-6E8A-4147-A177-3AD203B41FA5}">
                      <a16:colId xmlns:a16="http://schemas.microsoft.com/office/drawing/2014/main" val="2696324444"/>
                    </a:ext>
                  </a:extLst>
                </a:gridCol>
                <a:gridCol w="329184">
                  <a:extLst>
                    <a:ext uri="{9D8B030D-6E8A-4147-A177-3AD203B41FA5}">
                      <a16:colId xmlns:a16="http://schemas.microsoft.com/office/drawing/2014/main" val="3903748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92587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- 2025-05-22 09:10:17</a:t>
                      </a:r>
                      <a:r>
                        <a:rPr kumimoji="0" lang="en-US" sz="1000" b="0" i="0" u="none" strike="noStrike" kern="1200" cap="none" spc="0" normalizeH="0" baseline="0" noProof="0">
                          <a:ln>
                            <a:noFill/>
                          </a:ln>
                          <a:solidFill>
                            <a:prstClr val="black"/>
                          </a:solidFill>
                          <a:effectLst/>
                          <a:uLnTx/>
                          <a:uFillTx/>
                          <a:latin typeface="Calibri"/>
                          <a:ea typeface="+mn-ea"/>
                          <a:cs typeface="+mn-cs"/>
                        </a:rPr>
                        <a:t>
 Welcome Jack Huynh, Senior Vice President and GM, Computing and Graphics Group of @amd.ryzen.radeon to our booth 💪 
Our latest flagship MEG X870E ACE, the B850MPOWER designed for best extreme overclocking experience, and Vtuber Ironmouse themed motherboard earned his highest praise!
He also tried the Claw A8 BZ2EM with Ryzen™ Z2 Extreme processor, and looks like he's a fan of it!😍 Later, he got amazed by Raider A18 HX's power, as well as Modern A14 H AI's thinness and performance. 
@AMD
#MSI #MSIIndia #MSIxComputex2025 #AMD #Computex2025 #Laptops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0.9093 %</a:t>
                      </a:r>
                    </a:p>
                  </a:txBody>
                  <a:tcPr/>
                </a:tc>
                <a:extLst>
                  <a:ext uri="{0D108BD9-81ED-4DB2-BD59-A6C34878D82A}">
                    <a16:rowId xmlns:a16="http://schemas.microsoft.com/office/drawing/2014/main" val="1684421578"/>
                  </a:ext>
                </a:extLst>
              </a:tr>
            </a:tbl>
          </a:graphicData>
        </a:graphic>
      </p:graphicFrame>
      <p:sp>
        <p:nvSpPr>
          <p:cNvPr id="4" name="Text Placeholder 3">
            <a:extLst>
              <a:ext uri="{FF2B5EF4-FFF2-40B4-BE49-F238E27FC236}">
                <a16:creationId xmlns:a16="http://schemas.microsoft.com/office/drawing/2014/main" id="{F348DFF2-B13A-46EF-969B-E1EF1DFCACBA}"/>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3544089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44A48-F4FD-4409-86C2-8FB67500646F}"/>
              </a:ext>
            </a:extLst>
          </p:cNvPr>
          <p:cNvSpPr>
            <a:spLocks noGrp="1"/>
          </p:cNvSpPr>
          <p:nvPr>
            <p:ph type="title"/>
          </p:nvPr>
        </p:nvSpPr>
        <p:spPr/>
        <p:txBody>
          <a:bodyPr/>
          <a:lstStyle/>
          <a:p>
            <a:r>
              <a:rPr lang="en-US"/>
              <a:t>Facebook Insights Own Posts Table w/ E-Rate | Competition Group - IN - 18 of 25</a:t>
            </a:r>
          </a:p>
        </p:txBody>
      </p:sp>
      <p:graphicFrame>
        <p:nvGraphicFramePr>
          <p:cNvPr id="5" name="Table Placeholder 4">
            <a:extLst>
              <a:ext uri="{FF2B5EF4-FFF2-40B4-BE49-F238E27FC236}">
                <a16:creationId xmlns:a16="http://schemas.microsoft.com/office/drawing/2014/main" id="{EFEB87B2-0025-426E-A3C9-2E6E8F6E26FD}"/>
              </a:ext>
            </a:extLst>
          </p:cNvPr>
          <p:cNvGraphicFramePr>
            <a:graphicFrameLocks noGrp="1"/>
          </p:cNvGraphicFramePr>
          <p:nvPr>
            <p:ph type="tbl" sz="quarter" idx="13"/>
            <p:extLst>
              <p:ext uri="{D42A27DB-BD31-4B8C-83A1-F6EECF244321}">
                <p14:modId xmlns:p14="http://schemas.microsoft.com/office/powerpoint/2010/main" val="1763950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46597788"/>
                    </a:ext>
                  </a:extLst>
                </a:gridCol>
                <a:gridCol w="493776">
                  <a:extLst>
                    <a:ext uri="{9D8B030D-6E8A-4147-A177-3AD203B41FA5}">
                      <a16:colId xmlns:a16="http://schemas.microsoft.com/office/drawing/2014/main" val="890694603"/>
                    </a:ext>
                  </a:extLst>
                </a:gridCol>
                <a:gridCol w="493776">
                  <a:extLst>
                    <a:ext uri="{9D8B030D-6E8A-4147-A177-3AD203B41FA5}">
                      <a16:colId xmlns:a16="http://schemas.microsoft.com/office/drawing/2014/main" val="2919792219"/>
                    </a:ext>
                  </a:extLst>
                </a:gridCol>
                <a:gridCol w="329184">
                  <a:extLst>
                    <a:ext uri="{9D8B030D-6E8A-4147-A177-3AD203B41FA5}">
                      <a16:colId xmlns:a16="http://schemas.microsoft.com/office/drawing/2014/main" val="1115748342"/>
                    </a:ext>
                  </a:extLst>
                </a:gridCol>
                <a:gridCol w="329184">
                  <a:extLst>
                    <a:ext uri="{9D8B030D-6E8A-4147-A177-3AD203B41FA5}">
                      <a16:colId xmlns:a16="http://schemas.microsoft.com/office/drawing/2014/main" val="1102550014"/>
                    </a:ext>
                  </a:extLst>
                </a:gridCol>
                <a:gridCol w="493776">
                  <a:extLst>
                    <a:ext uri="{9D8B030D-6E8A-4147-A177-3AD203B41FA5}">
                      <a16:colId xmlns:a16="http://schemas.microsoft.com/office/drawing/2014/main" val="3797110935"/>
                    </a:ext>
                  </a:extLst>
                </a:gridCol>
                <a:gridCol w="493776">
                  <a:extLst>
                    <a:ext uri="{9D8B030D-6E8A-4147-A177-3AD203B41FA5}">
                      <a16:colId xmlns:a16="http://schemas.microsoft.com/office/drawing/2014/main" val="822999199"/>
                    </a:ext>
                  </a:extLst>
                </a:gridCol>
                <a:gridCol w="493776">
                  <a:extLst>
                    <a:ext uri="{9D8B030D-6E8A-4147-A177-3AD203B41FA5}">
                      <a16:colId xmlns:a16="http://schemas.microsoft.com/office/drawing/2014/main" val="3252478607"/>
                    </a:ext>
                  </a:extLst>
                </a:gridCol>
                <a:gridCol w="493776">
                  <a:extLst>
                    <a:ext uri="{9D8B030D-6E8A-4147-A177-3AD203B41FA5}">
                      <a16:colId xmlns:a16="http://schemas.microsoft.com/office/drawing/2014/main" val="2738817388"/>
                    </a:ext>
                  </a:extLst>
                </a:gridCol>
                <a:gridCol w="329184">
                  <a:extLst>
                    <a:ext uri="{9D8B030D-6E8A-4147-A177-3AD203B41FA5}">
                      <a16:colId xmlns:a16="http://schemas.microsoft.com/office/drawing/2014/main" val="3643047241"/>
                    </a:ext>
                  </a:extLst>
                </a:gridCol>
                <a:gridCol w="493776">
                  <a:extLst>
                    <a:ext uri="{9D8B030D-6E8A-4147-A177-3AD203B41FA5}">
                      <a16:colId xmlns:a16="http://schemas.microsoft.com/office/drawing/2014/main" val="3805412402"/>
                    </a:ext>
                  </a:extLst>
                </a:gridCol>
                <a:gridCol w="493776">
                  <a:extLst>
                    <a:ext uri="{9D8B030D-6E8A-4147-A177-3AD203B41FA5}">
                      <a16:colId xmlns:a16="http://schemas.microsoft.com/office/drawing/2014/main" val="1684135184"/>
                    </a:ext>
                  </a:extLst>
                </a:gridCol>
                <a:gridCol w="493776">
                  <a:extLst>
                    <a:ext uri="{9D8B030D-6E8A-4147-A177-3AD203B41FA5}">
                      <a16:colId xmlns:a16="http://schemas.microsoft.com/office/drawing/2014/main" val="1664398895"/>
                    </a:ext>
                  </a:extLst>
                </a:gridCol>
                <a:gridCol w="329184">
                  <a:extLst>
                    <a:ext uri="{9D8B030D-6E8A-4147-A177-3AD203B41FA5}">
                      <a16:colId xmlns:a16="http://schemas.microsoft.com/office/drawing/2014/main" val="30480415"/>
                    </a:ext>
                  </a:extLst>
                </a:gridCol>
                <a:gridCol w="329184">
                  <a:extLst>
                    <a:ext uri="{9D8B030D-6E8A-4147-A177-3AD203B41FA5}">
                      <a16:colId xmlns:a16="http://schemas.microsoft.com/office/drawing/2014/main" val="1471266463"/>
                    </a:ext>
                  </a:extLst>
                </a:gridCol>
                <a:gridCol w="329184">
                  <a:extLst>
                    <a:ext uri="{9D8B030D-6E8A-4147-A177-3AD203B41FA5}">
                      <a16:colId xmlns:a16="http://schemas.microsoft.com/office/drawing/2014/main" val="4055594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120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- 2025-05-20 13:02:01</a:t>
                      </a:r>
                      <a:r>
                        <a:rPr kumimoji="0" lang="en-US" sz="1000" b="0" i="0" u="none" strike="noStrike" kern="1200" cap="none" spc="0" normalizeH="0" baseline="0" noProof="0">
                          <a:ln>
                            <a:noFill/>
                          </a:ln>
                          <a:solidFill>
                            <a:prstClr val="black"/>
                          </a:solidFill>
                          <a:effectLst/>
                          <a:uLnTx/>
                          <a:uFillTx/>
                          <a:latin typeface="Calibri"/>
                          <a:ea typeface="+mn-ea"/>
                          <a:cs typeface="+mn-cs"/>
                        </a:rPr>
                        <a:t>
 Experience the ultimate blend of performance and luxury at Computex. 
MSI and Mercedes-AMG proudly present two new co-creations: the Stealth A16 AI+ and Prestige 16 AI+ Mercedes-AMG Motorsport editions.
With exclusive AMG designs and top-tier specs, these laptops deliver unmatched style and power.
Come see them in person and gear up to accelerate your productivity in style. See you at the finish line! 🏁🏎
#MSI #MSIIndia #MSIxComputex2025 #mercedesamg #mercedesamgmotorsport #Laptops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0.6837 %</a:t>
                      </a:r>
                    </a:p>
                  </a:txBody>
                  <a:tcPr/>
                </a:tc>
                <a:extLst>
                  <a:ext uri="{0D108BD9-81ED-4DB2-BD59-A6C34878D82A}">
                    <a16:rowId xmlns:a16="http://schemas.microsoft.com/office/drawing/2014/main" val="3737159219"/>
                  </a:ext>
                </a:extLst>
              </a:tr>
            </a:tbl>
          </a:graphicData>
        </a:graphic>
      </p:graphicFrame>
      <p:sp>
        <p:nvSpPr>
          <p:cNvPr id="4" name="Text Placeholder 3">
            <a:extLst>
              <a:ext uri="{FF2B5EF4-FFF2-40B4-BE49-F238E27FC236}">
                <a16:creationId xmlns:a16="http://schemas.microsoft.com/office/drawing/2014/main" id="{AE0F9544-EE09-4F5F-8A52-0225913B5519}"/>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781175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45BCA-17AF-4673-BDBD-33DD24A6E234}"/>
              </a:ext>
            </a:extLst>
          </p:cNvPr>
          <p:cNvSpPr>
            <a:spLocks noGrp="1"/>
          </p:cNvSpPr>
          <p:nvPr>
            <p:ph type="title"/>
          </p:nvPr>
        </p:nvSpPr>
        <p:spPr/>
        <p:txBody>
          <a:bodyPr/>
          <a:lstStyle/>
          <a:p>
            <a:r>
              <a:rPr lang="en-US"/>
              <a:t>Facebook Insights Own Posts Table w/ E-Rate | Competition Group - IN - 19 of 25</a:t>
            </a:r>
          </a:p>
        </p:txBody>
      </p:sp>
      <p:graphicFrame>
        <p:nvGraphicFramePr>
          <p:cNvPr id="5" name="Table Placeholder 4">
            <a:extLst>
              <a:ext uri="{FF2B5EF4-FFF2-40B4-BE49-F238E27FC236}">
                <a16:creationId xmlns:a16="http://schemas.microsoft.com/office/drawing/2014/main" id="{70CC05B6-32E4-47C9-9A3F-D43B694A4219}"/>
              </a:ext>
            </a:extLst>
          </p:cNvPr>
          <p:cNvGraphicFramePr>
            <a:graphicFrameLocks noGrp="1"/>
          </p:cNvGraphicFramePr>
          <p:nvPr>
            <p:ph type="tbl" sz="quarter" idx="13"/>
            <p:extLst>
              <p:ext uri="{D42A27DB-BD31-4B8C-83A1-F6EECF244321}">
                <p14:modId xmlns:p14="http://schemas.microsoft.com/office/powerpoint/2010/main" val="1212295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42001878"/>
                    </a:ext>
                  </a:extLst>
                </a:gridCol>
                <a:gridCol w="493776">
                  <a:extLst>
                    <a:ext uri="{9D8B030D-6E8A-4147-A177-3AD203B41FA5}">
                      <a16:colId xmlns:a16="http://schemas.microsoft.com/office/drawing/2014/main" val="1643183504"/>
                    </a:ext>
                  </a:extLst>
                </a:gridCol>
                <a:gridCol w="493776">
                  <a:extLst>
                    <a:ext uri="{9D8B030D-6E8A-4147-A177-3AD203B41FA5}">
                      <a16:colId xmlns:a16="http://schemas.microsoft.com/office/drawing/2014/main" val="1862313271"/>
                    </a:ext>
                  </a:extLst>
                </a:gridCol>
                <a:gridCol w="329184">
                  <a:extLst>
                    <a:ext uri="{9D8B030D-6E8A-4147-A177-3AD203B41FA5}">
                      <a16:colId xmlns:a16="http://schemas.microsoft.com/office/drawing/2014/main" val="886986562"/>
                    </a:ext>
                  </a:extLst>
                </a:gridCol>
                <a:gridCol w="329184">
                  <a:extLst>
                    <a:ext uri="{9D8B030D-6E8A-4147-A177-3AD203B41FA5}">
                      <a16:colId xmlns:a16="http://schemas.microsoft.com/office/drawing/2014/main" val="3307748174"/>
                    </a:ext>
                  </a:extLst>
                </a:gridCol>
                <a:gridCol w="493776">
                  <a:extLst>
                    <a:ext uri="{9D8B030D-6E8A-4147-A177-3AD203B41FA5}">
                      <a16:colId xmlns:a16="http://schemas.microsoft.com/office/drawing/2014/main" val="2246297879"/>
                    </a:ext>
                  </a:extLst>
                </a:gridCol>
                <a:gridCol w="493776">
                  <a:extLst>
                    <a:ext uri="{9D8B030D-6E8A-4147-A177-3AD203B41FA5}">
                      <a16:colId xmlns:a16="http://schemas.microsoft.com/office/drawing/2014/main" val="4059253305"/>
                    </a:ext>
                  </a:extLst>
                </a:gridCol>
                <a:gridCol w="493776">
                  <a:extLst>
                    <a:ext uri="{9D8B030D-6E8A-4147-A177-3AD203B41FA5}">
                      <a16:colId xmlns:a16="http://schemas.microsoft.com/office/drawing/2014/main" val="1522357959"/>
                    </a:ext>
                  </a:extLst>
                </a:gridCol>
                <a:gridCol w="493776">
                  <a:extLst>
                    <a:ext uri="{9D8B030D-6E8A-4147-A177-3AD203B41FA5}">
                      <a16:colId xmlns:a16="http://schemas.microsoft.com/office/drawing/2014/main" val="2751512568"/>
                    </a:ext>
                  </a:extLst>
                </a:gridCol>
                <a:gridCol w="329184">
                  <a:extLst>
                    <a:ext uri="{9D8B030D-6E8A-4147-A177-3AD203B41FA5}">
                      <a16:colId xmlns:a16="http://schemas.microsoft.com/office/drawing/2014/main" val="3806756124"/>
                    </a:ext>
                  </a:extLst>
                </a:gridCol>
                <a:gridCol w="493776">
                  <a:extLst>
                    <a:ext uri="{9D8B030D-6E8A-4147-A177-3AD203B41FA5}">
                      <a16:colId xmlns:a16="http://schemas.microsoft.com/office/drawing/2014/main" val="1260689659"/>
                    </a:ext>
                  </a:extLst>
                </a:gridCol>
                <a:gridCol w="493776">
                  <a:extLst>
                    <a:ext uri="{9D8B030D-6E8A-4147-A177-3AD203B41FA5}">
                      <a16:colId xmlns:a16="http://schemas.microsoft.com/office/drawing/2014/main" val="4172718719"/>
                    </a:ext>
                  </a:extLst>
                </a:gridCol>
                <a:gridCol w="493776">
                  <a:extLst>
                    <a:ext uri="{9D8B030D-6E8A-4147-A177-3AD203B41FA5}">
                      <a16:colId xmlns:a16="http://schemas.microsoft.com/office/drawing/2014/main" val="359494020"/>
                    </a:ext>
                  </a:extLst>
                </a:gridCol>
                <a:gridCol w="329184">
                  <a:extLst>
                    <a:ext uri="{9D8B030D-6E8A-4147-A177-3AD203B41FA5}">
                      <a16:colId xmlns:a16="http://schemas.microsoft.com/office/drawing/2014/main" val="573719489"/>
                    </a:ext>
                  </a:extLst>
                </a:gridCol>
                <a:gridCol w="329184">
                  <a:extLst>
                    <a:ext uri="{9D8B030D-6E8A-4147-A177-3AD203B41FA5}">
                      <a16:colId xmlns:a16="http://schemas.microsoft.com/office/drawing/2014/main" val="3469172888"/>
                    </a:ext>
                  </a:extLst>
                </a:gridCol>
                <a:gridCol w="329184">
                  <a:extLst>
                    <a:ext uri="{9D8B030D-6E8A-4147-A177-3AD203B41FA5}">
                      <a16:colId xmlns:a16="http://schemas.microsoft.com/office/drawing/2014/main" val="2035975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5891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- 2025-03-28 13:58:13</a:t>
                      </a:r>
                      <a:r>
                        <a:rPr kumimoji="0" lang="en-US" sz="1000" b="0" i="0" u="none" strike="noStrike" kern="1200" cap="none" spc="0" normalizeH="0" baseline="0" noProof="0">
                          <a:ln>
                            <a:noFill/>
                          </a:ln>
                          <a:solidFill>
                            <a:prstClr val="black"/>
                          </a:solidFill>
                          <a:effectLst/>
                          <a:uLnTx/>
                          <a:uFillTx/>
                          <a:latin typeface="Calibri"/>
                          <a:ea typeface="+mn-ea"/>
                          <a:cs typeface="+mn-cs"/>
                        </a:rPr>
                        <a:t>
 Two cosmic-level powers converged and lit up like a supernova, thus born the new cosmic-level gaming powerhouse: Raider 18 HX AI. 
Featuring up to Intel® Core™ Ultra 9 processor 285HX and NVIDIA® GeForce RTX™ 5090 Laptop GPU, with improved efficiency and graphics power, overboost ultra getting higher up to 260W paired with an 18" display, witness and experience this new speculator with glamour and power.
#MSI #MSIIndia #Laptop #GamingLaptop #MSIGamingLaptop #Raider18HX #RTX50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0.5037 %</a:t>
                      </a:r>
                    </a:p>
                  </a:txBody>
                  <a:tcPr/>
                </a:tc>
                <a:extLst>
                  <a:ext uri="{0D108BD9-81ED-4DB2-BD59-A6C34878D82A}">
                    <a16:rowId xmlns:a16="http://schemas.microsoft.com/office/drawing/2014/main" val="1338788162"/>
                  </a:ext>
                </a:extLst>
              </a:tr>
            </a:tbl>
          </a:graphicData>
        </a:graphic>
      </p:graphicFrame>
      <p:sp>
        <p:nvSpPr>
          <p:cNvPr id="4" name="Text Placeholder 3">
            <a:extLst>
              <a:ext uri="{FF2B5EF4-FFF2-40B4-BE49-F238E27FC236}">
                <a16:creationId xmlns:a16="http://schemas.microsoft.com/office/drawing/2014/main" id="{A729D860-FC4A-4091-A706-0658E7B4417F}"/>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034866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8F3A2-9B50-42DC-A943-1844C70D0949}"/>
              </a:ext>
            </a:extLst>
          </p:cNvPr>
          <p:cNvSpPr>
            <a:spLocks noGrp="1"/>
          </p:cNvSpPr>
          <p:nvPr>
            <p:ph type="title"/>
          </p:nvPr>
        </p:nvSpPr>
        <p:spPr/>
        <p:txBody>
          <a:bodyPr/>
          <a:lstStyle/>
          <a:p>
            <a:r>
              <a:rPr lang="en-US"/>
              <a:t>Facebook Insights Own Posts Table w/ E-Rate | Competition Group - IN - 20 of 25</a:t>
            </a:r>
          </a:p>
        </p:txBody>
      </p:sp>
      <p:graphicFrame>
        <p:nvGraphicFramePr>
          <p:cNvPr id="5" name="Table Placeholder 4">
            <a:extLst>
              <a:ext uri="{FF2B5EF4-FFF2-40B4-BE49-F238E27FC236}">
                <a16:creationId xmlns:a16="http://schemas.microsoft.com/office/drawing/2014/main" id="{AF6F5E58-20D1-40BA-80B5-4E6805ECB3F4}"/>
              </a:ext>
            </a:extLst>
          </p:cNvPr>
          <p:cNvGraphicFramePr>
            <a:graphicFrameLocks noGrp="1"/>
          </p:cNvGraphicFramePr>
          <p:nvPr>
            <p:ph type="tbl" sz="quarter" idx="13"/>
            <p:extLst>
              <p:ext uri="{D42A27DB-BD31-4B8C-83A1-F6EECF244321}">
                <p14:modId xmlns:p14="http://schemas.microsoft.com/office/powerpoint/2010/main" val="360790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40915297"/>
                    </a:ext>
                  </a:extLst>
                </a:gridCol>
                <a:gridCol w="493776">
                  <a:extLst>
                    <a:ext uri="{9D8B030D-6E8A-4147-A177-3AD203B41FA5}">
                      <a16:colId xmlns:a16="http://schemas.microsoft.com/office/drawing/2014/main" val="2248716228"/>
                    </a:ext>
                  </a:extLst>
                </a:gridCol>
                <a:gridCol w="493776">
                  <a:extLst>
                    <a:ext uri="{9D8B030D-6E8A-4147-A177-3AD203B41FA5}">
                      <a16:colId xmlns:a16="http://schemas.microsoft.com/office/drawing/2014/main" val="29531435"/>
                    </a:ext>
                  </a:extLst>
                </a:gridCol>
                <a:gridCol w="329184">
                  <a:extLst>
                    <a:ext uri="{9D8B030D-6E8A-4147-A177-3AD203B41FA5}">
                      <a16:colId xmlns:a16="http://schemas.microsoft.com/office/drawing/2014/main" val="3762992694"/>
                    </a:ext>
                  </a:extLst>
                </a:gridCol>
                <a:gridCol w="329184">
                  <a:extLst>
                    <a:ext uri="{9D8B030D-6E8A-4147-A177-3AD203B41FA5}">
                      <a16:colId xmlns:a16="http://schemas.microsoft.com/office/drawing/2014/main" val="3839980099"/>
                    </a:ext>
                  </a:extLst>
                </a:gridCol>
                <a:gridCol w="493776">
                  <a:extLst>
                    <a:ext uri="{9D8B030D-6E8A-4147-A177-3AD203B41FA5}">
                      <a16:colId xmlns:a16="http://schemas.microsoft.com/office/drawing/2014/main" val="1774598173"/>
                    </a:ext>
                  </a:extLst>
                </a:gridCol>
                <a:gridCol w="493776">
                  <a:extLst>
                    <a:ext uri="{9D8B030D-6E8A-4147-A177-3AD203B41FA5}">
                      <a16:colId xmlns:a16="http://schemas.microsoft.com/office/drawing/2014/main" val="3238102434"/>
                    </a:ext>
                  </a:extLst>
                </a:gridCol>
                <a:gridCol w="493776">
                  <a:extLst>
                    <a:ext uri="{9D8B030D-6E8A-4147-A177-3AD203B41FA5}">
                      <a16:colId xmlns:a16="http://schemas.microsoft.com/office/drawing/2014/main" val="3793477026"/>
                    </a:ext>
                  </a:extLst>
                </a:gridCol>
                <a:gridCol w="493776">
                  <a:extLst>
                    <a:ext uri="{9D8B030D-6E8A-4147-A177-3AD203B41FA5}">
                      <a16:colId xmlns:a16="http://schemas.microsoft.com/office/drawing/2014/main" val="3158435738"/>
                    </a:ext>
                  </a:extLst>
                </a:gridCol>
                <a:gridCol w="329184">
                  <a:extLst>
                    <a:ext uri="{9D8B030D-6E8A-4147-A177-3AD203B41FA5}">
                      <a16:colId xmlns:a16="http://schemas.microsoft.com/office/drawing/2014/main" val="3314216232"/>
                    </a:ext>
                  </a:extLst>
                </a:gridCol>
                <a:gridCol w="493776">
                  <a:extLst>
                    <a:ext uri="{9D8B030D-6E8A-4147-A177-3AD203B41FA5}">
                      <a16:colId xmlns:a16="http://schemas.microsoft.com/office/drawing/2014/main" val="1733560511"/>
                    </a:ext>
                  </a:extLst>
                </a:gridCol>
                <a:gridCol w="493776">
                  <a:extLst>
                    <a:ext uri="{9D8B030D-6E8A-4147-A177-3AD203B41FA5}">
                      <a16:colId xmlns:a16="http://schemas.microsoft.com/office/drawing/2014/main" val="3886438249"/>
                    </a:ext>
                  </a:extLst>
                </a:gridCol>
                <a:gridCol w="493776">
                  <a:extLst>
                    <a:ext uri="{9D8B030D-6E8A-4147-A177-3AD203B41FA5}">
                      <a16:colId xmlns:a16="http://schemas.microsoft.com/office/drawing/2014/main" val="343685598"/>
                    </a:ext>
                  </a:extLst>
                </a:gridCol>
                <a:gridCol w="329184">
                  <a:extLst>
                    <a:ext uri="{9D8B030D-6E8A-4147-A177-3AD203B41FA5}">
                      <a16:colId xmlns:a16="http://schemas.microsoft.com/office/drawing/2014/main" val="4101956243"/>
                    </a:ext>
                  </a:extLst>
                </a:gridCol>
                <a:gridCol w="329184">
                  <a:extLst>
                    <a:ext uri="{9D8B030D-6E8A-4147-A177-3AD203B41FA5}">
                      <a16:colId xmlns:a16="http://schemas.microsoft.com/office/drawing/2014/main" val="1484622593"/>
                    </a:ext>
                  </a:extLst>
                </a:gridCol>
                <a:gridCol w="329184">
                  <a:extLst>
                    <a:ext uri="{9D8B030D-6E8A-4147-A177-3AD203B41FA5}">
                      <a16:colId xmlns:a16="http://schemas.microsoft.com/office/drawing/2014/main" val="3716942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83139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- 2025-05-20 10:30:31</a:t>
                      </a:r>
                      <a:r>
                        <a:rPr kumimoji="0" lang="en-US" sz="1000" b="0" i="0" u="none" strike="noStrike" kern="1200" cap="none" spc="0" normalizeH="0" baseline="0" noProof="0">
                          <a:ln>
                            <a:noFill/>
                          </a:ln>
                          <a:solidFill>
                            <a:prstClr val="black"/>
                          </a:solidFill>
                          <a:effectLst/>
                          <a:uLnTx/>
                          <a:uFillTx/>
                          <a:latin typeface="Calibri"/>
                          <a:ea typeface="+mn-ea"/>
                          <a:cs typeface="+mn-cs"/>
                        </a:rPr>
                        <a:t>
 We're thrilled to have Jensen Huang, CEO of @NVIDIA at our booth today at #COMPUTEX2025 ！
He signed our best products, including Crosshair 18 HX AI gaming laptop with RTX50 Series Laptop GPU and RTX 5070 GAMING TRIO Limited Edition.
Which signed product would you want the most?😍
 #MSI #MSIIndia #MSIxComputex2025 #NVIDIA #RTX50 #Computex2025 #Laptops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0.5786 %</a:t>
                      </a:r>
                    </a:p>
                  </a:txBody>
                  <a:tcPr/>
                </a:tc>
                <a:extLst>
                  <a:ext uri="{0D108BD9-81ED-4DB2-BD59-A6C34878D82A}">
                    <a16:rowId xmlns:a16="http://schemas.microsoft.com/office/drawing/2014/main" val="1460523735"/>
                  </a:ext>
                </a:extLst>
              </a:tr>
            </a:tbl>
          </a:graphicData>
        </a:graphic>
      </p:graphicFrame>
      <p:sp>
        <p:nvSpPr>
          <p:cNvPr id="4" name="Text Placeholder 3">
            <a:extLst>
              <a:ext uri="{FF2B5EF4-FFF2-40B4-BE49-F238E27FC236}">
                <a16:creationId xmlns:a16="http://schemas.microsoft.com/office/drawing/2014/main" id="{0403880D-49C8-4F33-964F-B4217E815BB0}"/>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557420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B7928-934C-4063-A70C-723913E31446}"/>
              </a:ext>
            </a:extLst>
          </p:cNvPr>
          <p:cNvSpPr>
            <a:spLocks noGrp="1"/>
          </p:cNvSpPr>
          <p:nvPr>
            <p:ph type="title"/>
          </p:nvPr>
        </p:nvSpPr>
        <p:spPr/>
        <p:txBody>
          <a:bodyPr/>
          <a:lstStyle/>
          <a:p>
            <a:r>
              <a:rPr lang="en-US"/>
              <a:t>Facebook Insights Own Posts Table w/ E-Rate | Competition Group - IN - 21 of 25</a:t>
            </a:r>
          </a:p>
        </p:txBody>
      </p:sp>
      <p:graphicFrame>
        <p:nvGraphicFramePr>
          <p:cNvPr id="5" name="Table Placeholder 4">
            <a:extLst>
              <a:ext uri="{FF2B5EF4-FFF2-40B4-BE49-F238E27FC236}">
                <a16:creationId xmlns:a16="http://schemas.microsoft.com/office/drawing/2014/main" id="{0E5D24B5-A4D3-4842-A2C9-8DC514544C16}"/>
              </a:ext>
            </a:extLst>
          </p:cNvPr>
          <p:cNvGraphicFramePr>
            <a:graphicFrameLocks noGrp="1"/>
          </p:cNvGraphicFramePr>
          <p:nvPr>
            <p:ph type="tbl" sz="quarter" idx="13"/>
            <p:extLst>
              <p:ext uri="{D42A27DB-BD31-4B8C-83A1-F6EECF244321}">
                <p14:modId xmlns:p14="http://schemas.microsoft.com/office/powerpoint/2010/main" val="54939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42251"/>
                    </a:ext>
                  </a:extLst>
                </a:gridCol>
                <a:gridCol w="493776">
                  <a:extLst>
                    <a:ext uri="{9D8B030D-6E8A-4147-A177-3AD203B41FA5}">
                      <a16:colId xmlns:a16="http://schemas.microsoft.com/office/drawing/2014/main" val="830626374"/>
                    </a:ext>
                  </a:extLst>
                </a:gridCol>
                <a:gridCol w="493776">
                  <a:extLst>
                    <a:ext uri="{9D8B030D-6E8A-4147-A177-3AD203B41FA5}">
                      <a16:colId xmlns:a16="http://schemas.microsoft.com/office/drawing/2014/main" val="2179811871"/>
                    </a:ext>
                  </a:extLst>
                </a:gridCol>
                <a:gridCol w="329184">
                  <a:extLst>
                    <a:ext uri="{9D8B030D-6E8A-4147-A177-3AD203B41FA5}">
                      <a16:colId xmlns:a16="http://schemas.microsoft.com/office/drawing/2014/main" val="1695072806"/>
                    </a:ext>
                  </a:extLst>
                </a:gridCol>
                <a:gridCol w="329184">
                  <a:extLst>
                    <a:ext uri="{9D8B030D-6E8A-4147-A177-3AD203B41FA5}">
                      <a16:colId xmlns:a16="http://schemas.microsoft.com/office/drawing/2014/main" val="2583387825"/>
                    </a:ext>
                  </a:extLst>
                </a:gridCol>
                <a:gridCol w="493776">
                  <a:extLst>
                    <a:ext uri="{9D8B030D-6E8A-4147-A177-3AD203B41FA5}">
                      <a16:colId xmlns:a16="http://schemas.microsoft.com/office/drawing/2014/main" val="3494896450"/>
                    </a:ext>
                  </a:extLst>
                </a:gridCol>
                <a:gridCol w="493776">
                  <a:extLst>
                    <a:ext uri="{9D8B030D-6E8A-4147-A177-3AD203B41FA5}">
                      <a16:colId xmlns:a16="http://schemas.microsoft.com/office/drawing/2014/main" val="1605345147"/>
                    </a:ext>
                  </a:extLst>
                </a:gridCol>
                <a:gridCol w="493776">
                  <a:extLst>
                    <a:ext uri="{9D8B030D-6E8A-4147-A177-3AD203B41FA5}">
                      <a16:colId xmlns:a16="http://schemas.microsoft.com/office/drawing/2014/main" val="3621395983"/>
                    </a:ext>
                  </a:extLst>
                </a:gridCol>
                <a:gridCol w="493776">
                  <a:extLst>
                    <a:ext uri="{9D8B030D-6E8A-4147-A177-3AD203B41FA5}">
                      <a16:colId xmlns:a16="http://schemas.microsoft.com/office/drawing/2014/main" val="1255248368"/>
                    </a:ext>
                  </a:extLst>
                </a:gridCol>
                <a:gridCol w="329184">
                  <a:extLst>
                    <a:ext uri="{9D8B030D-6E8A-4147-A177-3AD203B41FA5}">
                      <a16:colId xmlns:a16="http://schemas.microsoft.com/office/drawing/2014/main" val="3106725029"/>
                    </a:ext>
                  </a:extLst>
                </a:gridCol>
                <a:gridCol w="493776">
                  <a:extLst>
                    <a:ext uri="{9D8B030D-6E8A-4147-A177-3AD203B41FA5}">
                      <a16:colId xmlns:a16="http://schemas.microsoft.com/office/drawing/2014/main" val="2425517109"/>
                    </a:ext>
                  </a:extLst>
                </a:gridCol>
                <a:gridCol w="493776">
                  <a:extLst>
                    <a:ext uri="{9D8B030D-6E8A-4147-A177-3AD203B41FA5}">
                      <a16:colId xmlns:a16="http://schemas.microsoft.com/office/drawing/2014/main" val="2192096950"/>
                    </a:ext>
                  </a:extLst>
                </a:gridCol>
                <a:gridCol w="493776">
                  <a:extLst>
                    <a:ext uri="{9D8B030D-6E8A-4147-A177-3AD203B41FA5}">
                      <a16:colId xmlns:a16="http://schemas.microsoft.com/office/drawing/2014/main" val="2821108019"/>
                    </a:ext>
                  </a:extLst>
                </a:gridCol>
                <a:gridCol w="329184">
                  <a:extLst>
                    <a:ext uri="{9D8B030D-6E8A-4147-A177-3AD203B41FA5}">
                      <a16:colId xmlns:a16="http://schemas.microsoft.com/office/drawing/2014/main" val="1925315569"/>
                    </a:ext>
                  </a:extLst>
                </a:gridCol>
                <a:gridCol w="329184">
                  <a:extLst>
                    <a:ext uri="{9D8B030D-6E8A-4147-A177-3AD203B41FA5}">
                      <a16:colId xmlns:a16="http://schemas.microsoft.com/office/drawing/2014/main" val="1568218250"/>
                    </a:ext>
                  </a:extLst>
                </a:gridCol>
                <a:gridCol w="329184">
                  <a:extLst>
                    <a:ext uri="{9D8B030D-6E8A-4147-A177-3AD203B41FA5}">
                      <a16:colId xmlns:a16="http://schemas.microsoft.com/office/drawing/2014/main" val="2784676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34678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- 2025-05-23 14:01:28</a:t>
                      </a:r>
                      <a:r>
                        <a:rPr kumimoji="0" lang="en-US" sz="1000" b="0" i="0" u="none" strike="noStrike" kern="1200" cap="none" spc="0" normalizeH="0" baseline="0" noProof="0">
                          <a:ln>
                            <a:noFill/>
                          </a:ln>
                          <a:solidFill>
                            <a:prstClr val="black"/>
                          </a:solidFill>
                          <a:effectLst/>
                          <a:uLnTx/>
                          <a:uFillTx/>
                          <a:latin typeface="Calibri"/>
                          <a:ea typeface="+mn-ea"/>
                          <a:cs typeface="+mn-cs"/>
                        </a:rPr>
                        <a:t>
 Wanna be a PRO? Fly with MSI—P to the R to the O!
P 🟰 Productivity
R 🟰 Reliability
O 🟰 Operability
#MSIxComputex2025 #ProSeries #ModernSeries #CubiSeries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2.7927 %</a:t>
                      </a:r>
                    </a:p>
                  </a:txBody>
                  <a:tcPr/>
                </a:tc>
                <a:extLst>
                  <a:ext uri="{0D108BD9-81ED-4DB2-BD59-A6C34878D82A}">
                    <a16:rowId xmlns:a16="http://schemas.microsoft.com/office/drawing/2014/main" val="424352548"/>
                  </a:ext>
                </a:extLst>
              </a:tr>
            </a:tbl>
          </a:graphicData>
        </a:graphic>
      </p:graphicFrame>
      <p:sp>
        <p:nvSpPr>
          <p:cNvPr id="4" name="Text Placeholder 3">
            <a:extLst>
              <a:ext uri="{FF2B5EF4-FFF2-40B4-BE49-F238E27FC236}">
                <a16:creationId xmlns:a16="http://schemas.microsoft.com/office/drawing/2014/main" id="{410B298D-D0F7-4187-AACE-4ED764A797C2}"/>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494836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BFB9-5744-40B0-9931-2BAD77BA16EE}"/>
              </a:ext>
            </a:extLst>
          </p:cNvPr>
          <p:cNvSpPr>
            <a:spLocks noGrp="1"/>
          </p:cNvSpPr>
          <p:nvPr>
            <p:ph type="title"/>
          </p:nvPr>
        </p:nvSpPr>
        <p:spPr/>
        <p:txBody>
          <a:bodyPr/>
          <a:lstStyle/>
          <a:p>
            <a:r>
              <a:rPr lang="en-US"/>
              <a:t>Facebook Insights Own Posts Table w/ E-Rate | Competition Group - IN - 22 of 25</a:t>
            </a:r>
          </a:p>
        </p:txBody>
      </p:sp>
      <p:graphicFrame>
        <p:nvGraphicFramePr>
          <p:cNvPr id="5" name="Table Placeholder 4">
            <a:extLst>
              <a:ext uri="{FF2B5EF4-FFF2-40B4-BE49-F238E27FC236}">
                <a16:creationId xmlns:a16="http://schemas.microsoft.com/office/drawing/2014/main" id="{FF158110-0333-40E7-8DCA-5E98E52DB38E}"/>
              </a:ext>
            </a:extLst>
          </p:cNvPr>
          <p:cNvGraphicFramePr>
            <a:graphicFrameLocks noGrp="1"/>
          </p:cNvGraphicFramePr>
          <p:nvPr>
            <p:ph type="tbl" sz="quarter" idx="13"/>
            <p:extLst>
              <p:ext uri="{D42A27DB-BD31-4B8C-83A1-F6EECF244321}">
                <p14:modId xmlns:p14="http://schemas.microsoft.com/office/powerpoint/2010/main" val="311521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10413756"/>
                    </a:ext>
                  </a:extLst>
                </a:gridCol>
                <a:gridCol w="493776">
                  <a:extLst>
                    <a:ext uri="{9D8B030D-6E8A-4147-A177-3AD203B41FA5}">
                      <a16:colId xmlns:a16="http://schemas.microsoft.com/office/drawing/2014/main" val="1816632931"/>
                    </a:ext>
                  </a:extLst>
                </a:gridCol>
                <a:gridCol w="493776">
                  <a:extLst>
                    <a:ext uri="{9D8B030D-6E8A-4147-A177-3AD203B41FA5}">
                      <a16:colId xmlns:a16="http://schemas.microsoft.com/office/drawing/2014/main" val="1431502313"/>
                    </a:ext>
                  </a:extLst>
                </a:gridCol>
                <a:gridCol w="329184">
                  <a:extLst>
                    <a:ext uri="{9D8B030D-6E8A-4147-A177-3AD203B41FA5}">
                      <a16:colId xmlns:a16="http://schemas.microsoft.com/office/drawing/2014/main" val="1410222195"/>
                    </a:ext>
                  </a:extLst>
                </a:gridCol>
                <a:gridCol w="329184">
                  <a:extLst>
                    <a:ext uri="{9D8B030D-6E8A-4147-A177-3AD203B41FA5}">
                      <a16:colId xmlns:a16="http://schemas.microsoft.com/office/drawing/2014/main" val="3432946154"/>
                    </a:ext>
                  </a:extLst>
                </a:gridCol>
                <a:gridCol w="493776">
                  <a:extLst>
                    <a:ext uri="{9D8B030D-6E8A-4147-A177-3AD203B41FA5}">
                      <a16:colId xmlns:a16="http://schemas.microsoft.com/office/drawing/2014/main" val="83822596"/>
                    </a:ext>
                  </a:extLst>
                </a:gridCol>
                <a:gridCol w="493776">
                  <a:extLst>
                    <a:ext uri="{9D8B030D-6E8A-4147-A177-3AD203B41FA5}">
                      <a16:colId xmlns:a16="http://schemas.microsoft.com/office/drawing/2014/main" val="195765023"/>
                    </a:ext>
                  </a:extLst>
                </a:gridCol>
                <a:gridCol w="493776">
                  <a:extLst>
                    <a:ext uri="{9D8B030D-6E8A-4147-A177-3AD203B41FA5}">
                      <a16:colId xmlns:a16="http://schemas.microsoft.com/office/drawing/2014/main" val="215839539"/>
                    </a:ext>
                  </a:extLst>
                </a:gridCol>
                <a:gridCol w="493776">
                  <a:extLst>
                    <a:ext uri="{9D8B030D-6E8A-4147-A177-3AD203B41FA5}">
                      <a16:colId xmlns:a16="http://schemas.microsoft.com/office/drawing/2014/main" val="485432517"/>
                    </a:ext>
                  </a:extLst>
                </a:gridCol>
                <a:gridCol w="329184">
                  <a:extLst>
                    <a:ext uri="{9D8B030D-6E8A-4147-A177-3AD203B41FA5}">
                      <a16:colId xmlns:a16="http://schemas.microsoft.com/office/drawing/2014/main" val="418779443"/>
                    </a:ext>
                  </a:extLst>
                </a:gridCol>
                <a:gridCol w="493776">
                  <a:extLst>
                    <a:ext uri="{9D8B030D-6E8A-4147-A177-3AD203B41FA5}">
                      <a16:colId xmlns:a16="http://schemas.microsoft.com/office/drawing/2014/main" val="949610732"/>
                    </a:ext>
                  </a:extLst>
                </a:gridCol>
                <a:gridCol w="493776">
                  <a:extLst>
                    <a:ext uri="{9D8B030D-6E8A-4147-A177-3AD203B41FA5}">
                      <a16:colId xmlns:a16="http://schemas.microsoft.com/office/drawing/2014/main" val="3544295615"/>
                    </a:ext>
                  </a:extLst>
                </a:gridCol>
                <a:gridCol w="493776">
                  <a:extLst>
                    <a:ext uri="{9D8B030D-6E8A-4147-A177-3AD203B41FA5}">
                      <a16:colId xmlns:a16="http://schemas.microsoft.com/office/drawing/2014/main" val="3167699290"/>
                    </a:ext>
                  </a:extLst>
                </a:gridCol>
                <a:gridCol w="329184">
                  <a:extLst>
                    <a:ext uri="{9D8B030D-6E8A-4147-A177-3AD203B41FA5}">
                      <a16:colId xmlns:a16="http://schemas.microsoft.com/office/drawing/2014/main" val="2035998722"/>
                    </a:ext>
                  </a:extLst>
                </a:gridCol>
                <a:gridCol w="329184">
                  <a:extLst>
                    <a:ext uri="{9D8B030D-6E8A-4147-A177-3AD203B41FA5}">
                      <a16:colId xmlns:a16="http://schemas.microsoft.com/office/drawing/2014/main" val="862399410"/>
                    </a:ext>
                  </a:extLst>
                </a:gridCol>
                <a:gridCol w="329184">
                  <a:extLst>
                    <a:ext uri="{9D8B030D-6E8A-4147-A177-3AD203B41FA5}">
                      <a16:colId xmlns:a16="http://schemas.microsoft.com/office/drawing/2014/main" val="3605556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8000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- 2025-06-04 04:43:21</a:t>
                      </a:r>
                      <a:r>
                        <a:rPr kumimoji="0" lang="en-US" sz="1000" b="0" i="0" u="none" strike="noStrike" kern="1200" cap="none" spc="0" normalizeH="0" baseline="0" noProof="0">
                          <a:ln>
                            <a:noFill/>
                          </a:ln>
                          <a:solidFill>
                            <a:prstClr val="black"/>
                          </a:solidFill>
                          <a:effectLst/>
                          <a:uLnTx/>
                          <a:uFillTx/>
                          <a:latin typeface="Calibri"/>
                          <a:ea typeface="+mn-ea"/>
                          <a:cs typeface="+mn-cs"/>
                        </a:rPr>
                        <a:t>
 Build for Glory – Craft Your Gaming Setup Powered by MSI
Check out exclusive desk setup videos from top tech influencers—featuring full MSI PC builds, RGB gear, and clean, high-performance battle stations. 
Get inspired and start building your own!
Explore now: https://msi.gm/in-buildforglory
#MSIBuildForGlory #PoweredByMSI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0.8836 %</a:t>
                      </a:r>
                    </a:p>
                  </a:txBody>
                  <a:tcPr/>
                </a:tc>
                <a:extLst>
                  <a:ext uri="{0D108BD9-81ED-4DB2-BD59-A6C34878D82A}">
                    <a16:rowId xmlns:a16="http://schemas.microsoft.com/office/drawing/2014/main" val="2338775503"/>
                  </a:ext>
                </a:extLst>
              </a:tr>
            </a:tbl>
          </a:graphicData>
        </a:graphic>
      </p:graphicFrame>
      <p:sp>
        <p:nvSpPr>
          <p:cNvPr id="4" name="Text Placeholder 3">
            <a:extLst>
              <a:ext uri="{FF2B5EF4-FFF2-40B4-BE49-F238E27FC236}">
                <a16:creationId xmlns:a16="http://schemas.microsoft.com/office/drawing/2014/main" id="{2CD5A9EE-8C36-4A00-916E-82D51811E29C}"/>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263315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E3DAE-3C09-4A05-964D-ECC7919FD35C}"/>
              </a:ext>
            </a:extLst>
          </p:cNvPr>
          <p:cNvSpPr>
            <a:spLocks noGrp="1"/>
          </p:cNvSpPr>
          <p:nvPr>
            <p:ph type="title"/>
          </p:nvPr>
        </p:nvSpPr>
        <p:spPr/>
        <p:txBody>
          <a:bodyPr/>
          <a:lstStyle/>
          <a:p>
            <a:r>
              <a:rPr lang="en-US"/>
              <a:t>Facebook Insights Own Posts Table w/ E-Rate | Competition Group - IN - 23 of 25</a:t>
            </a:r>
          </a:p>
        </p:txBody>
      </p:sp>
      <p:graphicFrame>
        <p:nvGraphicFramePr>
          <p:cNvPr id="5" name="Table Placeholder 4">
            <a:extLst>
              <a:ext uri="{FF2B5EF4-FFF2-40B4-BE49-F238E27FC236}">
                <a16:creationId xmlns:a16="http://schemas.microsoft.com/office/drawing/2014/main" id="{18997ABB-3549-435D-8770-477E4E3C4BCC}"/>
              </a:ext>
            </a:extLst>
          </p:cNvPr>
          <p:cNvGraphicFramePr>
            <a:graphicFrameLocks noGrp="1"/>
          </p:cNvGraphicFramePr>
          <p:nvPr>
            <p:ph type="tbl" sz="quarter" idx="13"/>
            <p:extLst>
              <p:ext uri="{D42A27DB-BD31-4B8C-83A1-F6EECF244321}">
                <p14:modId xmlns:p14="http://schemas.microsoft.com/office/powerpoint/2010/main" val="190869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99493981"/>
                    </a:ext>
                  </a:extLst>
                </a:gridCol>
                <a:gridCol w="493776">
                  <a:extLst>
                    <a:ext uri="{9D8B030D-6E8A-4147-A177-3AD203B41FA5}">
                      <a16:colId xmlns:a16="http://schemas.microsoft.com/office/drawing/2014/main" val="4042422552"/>
                    </a:ext>
                  </a:extLst>
                </a:gridCol>
                <a:gridCol w="493776">
                  <a:extLst>
                    <a:ext uri="{9D8B030D-6E8A-4147-A177-3AD203B41FA5}">
                      <a16:colId xmlns:a16="http://schemas.microsoft.com/office/drawing/2014/main" val="270285376"/>
                    </a:ext>
                  </a:extLst>
                </a:gridCol>
                <a:gridCol w="329184">
                  <a:extLst>
                    <a:ext uri="{9D8B030D-6E8A-4147-A177-3AD203B41FA5}">
                      <a16:colId xmlns:a16="http://schemas.microsoft.com/office/drawing/2014/main" val="1824233657"/>
                    </a:ext>
                  </a:extLst>
                </a:gridCol>
                <a:gridCol w="329184">
                  <a:extLst>
                    <a:ext uri="{9D8B030D-6E8A-4147-A177-3AD203B41FA5}">
                      <a16:colId xmlns:a16="http://schemas.microsoft.com/office/drawing/2014/main" val="1245263026"/>
                    </a:ext>
                  </a:extLst>
                </a:gridCol>
                <a:gridCol w="493776">
                  <a:extLst>
                    <a:ext uri="{9D8B030D-6E8A-4147-A177-3AD203B41FA5}">
                      <a16:colId xmlns:a16="http://schemas.microsoft.com/office/drawing/2014/main" val="2663385836"/>
                    </a:ext>
                  </a:extLst>
                </a:gridCol>
                <a:gridCol w="493776">
                  <a:extLst>
                    <a:ext uri="{9D8B030D-6E8A-4147-A177-3AD203B41FA5}">
                      <a16:colId xmlns:a16="http://schemas.microsoft.com/office/drawing/2014/main" val="2536126973"/>
                    </a:ext>
                  </a:extLst>
                </a:gridCol>
                <a:gridCol w="493776">
                  <a:extLst>
                    <a:ext uri="{9D8B030D-6E8A-4147-A177-3AD203B41FA5}">
                      <a16:colId xmlns:a16="http://schemas.microsoft.com/office/drawing/2014/main" val="905183538"/>
                    </a:ext>
                  </a:extLst>
                </a:gridCol>
                <a:gridCol w="493776">
                  <a:extLst>
                    <a:ext uri="{9D8B030D-6E8A-4147-A177-3AD203B41FA5}">
                      <a16:colId xmlns:a16="http://schemas.microsoft.com/office/drawing/2014/main" val="462781522"/>
                    </a:ext>
                  </a:extLst>
                </a:gridCol>
                <a:gridCol w="329184">
                  <a:extLst>
                    <a:ext uri="{9D8B030D-6E8A-4147-A177-3AD203B41FA5}">
                      <a16:colId xmlns:a16="http://schemas.microsoft.com/office/drawing/2014/main" val="832133650"/>
                    </a:ext>
                  </a:extLst>
                </a:gridCol>
                <a:gridCol w="493776">
                  <a:extLst>
                    <a:ext uri="{9D8B030D-6E8A-4147-A177-3AD203B41FA5}">
                      <a16:colId xmlns:a16="http://schemas.microsoft.com/office/drawing/2014/main" val="2137350099"/>
                    </a:ext>
                  </a:extLst>
                </a:gridCol>
                <a:gridCol w="493776">
                  <a:extLst>
                    <a:ext uri="{9D8B030D-6E8A-4147-A177-3AD203B41FA5}">
                      <a16:colId xmlns:a16="http://schemas.microsoft.com/office/drawing/2014/main" val="1853866807"/>
                    </a:ext>
                  </a:extLst>
                </a:gridCol>
                <a:gridCol w="493776">
                  <a:extLst>
                    <a:ext uri="{9D8B030D-6E8A-4147-A177-3AD203B41FA5}">
                      <a16:colId xmlns:a16="http://schemas.microsoft.com/office/drawing/2014/main" val="24054491"/>
                    </a:ext>
                  </a:extLst>
                </a:gridCol>
                <a:gridCol w="329184">
                  <a:extLst>
                    <a:ext uri="{9D8B030D-6E8A-4147-A177-3AD203B41FA5}">
                      <a16:colId xmlns:a16="http://schemas.microsoft.com/office/drawing/2014/main" val="216941607"/>
                    </a:ext>
                  </a:extLst>
                </a:gridCol>
                <a:gridCol w="329184">
                  <a:extLst>
                    <a:ext uri="{9D8B030D-6E8A-4147-A177-3AD203B41FA5}">
                      <a16:colId xmlns:a16="http://schemas.microsoft.com/office/drawing/2014/main" val="1013023791"/>
                    </a:ext>
                  </a:extLst>
                </a:gridCol>
                <a:gridCol w="329184">
                  <a:extLst>
                    <a:ext uri="{9D8B030D-6E8A-4147-A177-3AD203B41FA5}">
                      <a16:colId xmlns:a16="http://schemas.microsoft.com/office/drawing/2014/main" val="1364678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57688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- 2025-05-23 10:00:03</a:t>
                      </a:r>
                      <a:r>
                        <a:rPr kumimoji="0" lang="en-US" sz="1000" b="0" i="0" u="none" strike="noStrike" kern="1200" cap="none" spc="0" normalizeH="0" baseline="0" noProof="0">
                          <a:ln>
                            <a:noFill/>
                          </a:ln>
                          <a:solidFill>
                            <a:prstClr val="black"/>
                          </a:solidFill>
                          <a:effectLst/>
                          <a:uLnTx/>
                          <a:uFillTx/>
                          <a:latin typeface="Calibri"/>
                          <a:ea typeface="+mn-ea"/>
                          <a:cs typeface="+mn-cs"/>
                        </a:rPr>
                        <a:t>
 Is water cooling just a hobby? Of course more than that.
Better temps, quieter builds, and amazing look.
MSI has a full lineup of liquid coolers ready for you.
▪️MEG CORELIQUID E13 360
▪️MPG CORELIQUID P13 360
▪️MAG CORELIQUID A15 360
See More latest drops from Computex
#MSIxComputex2025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0.7388 %</a:t>
                      </a:r>
                    </a:p>
                  </a:txBody>
                  <a:tcPr/>
                </a:tc>
                <a:extLst>
                  <a:ext uri="{0D108BD9-81ED-4DB2-BD59-A6C34878D82A}">
                    <a16:rowId xmlns:a16="http://schemas.microsoft.com/office/drawing/2014/main" val="2490228493"/>
                  </a:ext>
                </a:extLst>
              </a:tr>
            </a:tbl>
          </a:graphicData>
        </a:graphic>
      </p:graphicFrame>
      <p:sp>
        <p:nvSpPr>
          <p:cNvPr id="4" name="Text Placeholder 3">
            <a:extLst>
              <a:ext uri="{FF2B5EF4-FFF2-40B4-BE49-F238E27FC236}">
                <a16:creationId xmlns:a16="http://schemas.microsoft.com/office/drawing/2014/main" id="{8ABCCB75-0914-4E20-AF51-866E479974E6}"/>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713966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F91C2-3C67-40C7-8FB3-BB82B211B366}"/>
              </a:ext>
            </a:extLst>
          </p:cNvPr>
          <p:cNvSpPr>
            <a:spLocks noGrp="1"/>
          </p:cNvSpPr>
          <p:nvPr>
            <p:ph type="title"/>
          </p:nvPr>
        </p:nvSpPr>
        <p:spPr/>
        <p:txBody>
          <a:bodyPr/>
          <a:lstStyle/>
          <a:p>
            <a:r>
              <a:rPr lang="en-US"/>
              <a:t>Facebook Insights Own Posts Table w/ E-Rate | Competition Group - IN - 24 of 25</a:t>
            </a:r>
          </a:p>
        </p:txBody>
      </p:sp>
      <p:graphicFrame>
        <p:nvGraphicFramePr>
          <p:cNvPr id="5" name="Table Placeholder 4">
            <a:extLst>
              <a:ext uri="{FF2B5EF4-FFF2-40B4-BE49-F238E27FC236}">
                <a16:creationId xmlns:a16="http://schemas.microsoft.com/office/drawing/2014/main" id="{E5F5D2DC-45AE-4B24-978C-30AFF74E4C70}"/>
              </a:ext>
            </a:extLst>
          </p:cNvPr>
          <p:cNvGraphicFramePr>
            <a:graphicFrameLocks noGrp="1"/>
          </p:cNvGraphicFramePr>
          <p:nvPr>
            <p:ph type="tbl" sz="quarter" idx="13"/>
            <p:extLst>
              <p:ext uri="{D42A27DB-BD31-4B8C-83A1-F6EECF244321}">
                <p14:modId xmlns:p14="http://schemas.microsoft.com/office/powerpoint/2010/main" val="2507005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50423102"/>
                    </a:ext>
                  </a:extLst>
                </a:gridCol>
                <a:gridCol w="493776">
                  <a:extLst>
                    <a:ext uri="{9D8B030D-6E8A-4147-A177-3AD203B41FA5}">
                      <a16:colId xmlns:a16="http://schemas.microsoft.com/office/drawing/2014/main" val="792168716"/>
                    </a:ext>
                  </a:extLst>
                </a:gridCol>
                <a:gridCol w="493776">
                  <a:extLst>
                    <a:ext uri="{9D8B030D-6E8A-4147-A177-3AD203B41FA5}">
                      <a16:colId xmlns:a16="http://schemas.microsoft.com/office/drawing/2014/main" val="4247025741"/>
                    </a:ext>
                  </a:extLst>
                </a:gridCol>
                <a:gridCol w="329184">
                  <a:extLst>
                    <a:ext uri="{9D8B030D-6E8A-4147-A177-3AD203B41FA5}">
                      <a16:colId xmlns:a16="http://schemas.microsoft.com/office/drawing/2014/main" val="1350526691"/>
                    </a:ext>
                  </a:extLst>
                </a:gridCol>
                <a:gridCol w="329184">
                  <a:extLst>
                    <a:ext uri="{9D8B030D-6E8A-4147-A177-3AD203B41FA5}">
                      <a16:colId xmlns:a16="http://schemas.microsoft.com/office/drawing/2014/main" val="2534254705"/>
                    </a:ext>
                  </a:extLst>
                </a:gridCol>
                <a:gridCol w="493776">
                  <a:extLst>
                    <a:ext uri="{9D8B030D-6E8A-4147-A177-3AD203B41FA5}">
                      <a16:colId xmlns:a16="http://schemas.microsoft.com/office/drawing/2014/main" val="3603372486"/>
                    </a:ext>
                  </a:extLst>
                </a:gridCol>
                <a:gridCol w="493776">
                  <a:extLst>
                    <a:ext uri="{9D8B030D-6E8A-4147-A177-3AD203B41FA5}">
                      <a16:colId xmlns:a16="http://schemas.microsoft.com/office/drawing/2014/main" val="19316927"/>
                    </a:ext>
                  </a:extLst>
                </a:gridCol>
                <a:gridCol w="493776">
                  <a:extLst>
                    <a:ext uri="{9D8B030D-6E8A-4147-A177-3AD203B41FA5}">
                      <a16:colId xmlns:a16="http://schemas.microsoft.com/office/drawing/2014/main" val="3905494740"/>
                    </a:ext>
                  </a:extLst>
                </a:gridCol>
                <a:gridCol w="493776">
                  <a:extLst>
                    <a:ext uri="{9D8B030D-6E8A-4147-A177-3AD203B41FA5}">
                      <a16:colId xmlns:a16="http://schemas.microsoft.com/office/drawing/2014/main" val="2524520485"/>
                    </a:ext>
                  </a:extLst>
                </a:gridCol>
                <a:gridCol w="329184">
                  <a:extLst>
                    <a:ext uri="{9D8B030D-6E8A-4147-A177-3AD203B41FA5}">
                      <a16:colId xmlns:a16="http://schemas.microsoft.com/office/drawing/2014/main" val="76026043"/>
                    </a:ext>
                  </a:extLst>
                </a:gridCol>
                <a:gridCol w="493776">
                  <a:extLst>
                    <a:ext uri="{9D8B030D-6E8A-4147-A177-3AD203B41FA5}">
                      <a16:colId xmlns:a16="http://schemas.microsoft.com/office/drawing/2014/main" val="2828472304"/>
                    </a:ext>
                  </a:extLst>
                </a:gridCol>
                <a:gridCol w="493776">
                  <a:extLst>
                    <a:ext uri="{9D8B030D-6E8A-4147-A177-3AD203B41FA5}">
                      <a16:colId xmlns:a16="http://schemas.microsoft.com/office/drawing/2014/main" val="2330742248"/>
                    </a:ext>
                  </a:extLst>
                </a:gridCol>
                <a:gridCol w="493776">
                  <a:extLst>
                    <a:ext uri="{9D8B030D-6E8A-4147-A177-3AD203B41FA5}">
                      <a16:colId xmlns:a16="http://schemas.microsoft.com/office/drawing/2014/main" val="1249392189"/>
                    </a:ext>
                  </a:extLst>
                </a:gridCol>
                <a:gridCol w="329184">
                  <a:extLst>
                    <a:ext uri="{9D8B030D-6E8A-4147-A177-3AD203B41FA5}">
                      <a16:colId xmlns:a16="http://schemas.microsoft.com/office/drawing/2014/main" val="3917753356"/>
                    </a:ext>
                  </a:extLst>
                </a:gridCol>
                <a:gridCol w="329184">
                  <a:extLst>
                    <a:ext uri="{9D8B030D-6E8A-4147-A177-3AD203B41FA5}">
                      <a16:colId xmlns:a16="http://schemas.microsoft.com/office/drawing/2014/main" val="2074263781"/>
                    </a:ext>
                  </a:extLst>
                </a:gridCol>
                <a:gridCol w="329184">
                  <a:extLst>
                    <a:ext uri="{9D8B030D-6E8A-4147-A177-3AD203B41FA5}">
                      <a16:colId xmlns:a16="http://schemas.microsoft.com/office/drawing/2014/main" val="3616612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2810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- 2025-06-05 04:30:15</a:t>
                      </a:r>
                      <a:r>
                        <a:rPr kumimoji="0" lang="en-US" sz="1000" b="0" i="0" u="none" strike="noStrike" kern="1200" cap="none" spc="0" normalizeH="0" baseline="0" noProof="0">
                          <a:ln>
                            <a:noFill/>
                          </a:ln>
                          <a:solidFill>
                            <a:prstClr val="black"/>
                          </a:solidFill>
                          <a:effectLst/>
                          <a:uLnTx/>
                          <a:uFillTx/>
                          <a:latin typeface="Calibri"/>
                          <a:ea typeface="+mn-ea"/>
                          <a:cs typeface="+mn-cs"/>
                        </a:rPr>
                        <a:t>
 Your everyday laptop, now more planet-friendly.
The Modern 14 F13MX blends portability with purpose — made to perform, built to care.
🌱 ENERGY STAR® certified
📦 Packaged with sustainability in mind
This World Environment Day, go greener with your tech.
#MSI #MSIIndia #WorldEnvironmentDay  #SustainableTech #ModernSeries #Laptops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0.6977 %</a:t>
                      </a:r>
                    </a:p>
                  </a:txBody>
                  <a:tcPr/>
                </a:tc>
                <a:extLst>
                  <a:ext uri="{0D108BD9-81ED-4DB2-BD59-A6C34878D82A}">
                    <a16:rowId xmlns:a16="http://schemas.microsoft.com/office/drawing/2014/main" val="322079321"/>
                  </a:ext>
                </a:extLst>
              </a:tr>
            </a:tbl>
          </a:graphicData>
        </a:graphic>
      </p:graphicFrame>
      <p:sp>
        <p:nvSpPr>
          <p:cNvPr id="4" name="Text Placeholder 3">
            <a:extLst>
              <a:ext uri="{FF2B5EF4-FFF2-40B4-BE49-F238E27FC236}">
                <a16:creationId xmlns:a16="http://schemas.microsoft.com/office/drawing/2014/main" id="{0252391C-D735-4832-85A0-509F86E31223}"/>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455121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0D939-BEB7-4D14-B9C7-A6880E8A7C49}"/>
              </a:ext>
            </a:extLst>
          </p:cNvPr>
          <p:cNvSpPr>
            <a:spLocks noGrp="1"/>
          </p:cNvSpPr>
          <p:nvPr>
            <p:ph type="title"/>
          </p:nvPr>
        </p:nvSpPr>
        <p:spPr/>
        <p:txBody>
          <a:bodyPr/>
          <a:lstStyle/>
          <a:p>
            <a:r>
              <a:rPr lang="en-US"/>
              <a:t>Facebook Insights Own Posts Table w/ E-Rate | Competition Group - IN - 25 of 25</a:t>
            </a:r>
          </a:p>
        </p:txBody>
      </p:sp>
      <p:graphicFrame>
        <p:nvGraphicFramePr>
          <p:cNvPr id="5" name="Table Placeholder 4">
            <a:extLst>
              <a:ext uri="{FF2B5EF4-FFF2-40B4-BE49-F238E27FC236}">
                <a16:creationId xmlns:a16="http://schemas.microsoft.com/office/drawing/2014/main" id="{F28A4AD0-3280-4924-9195-E45CA2BB3469}"/>
              </a:ext>
            </a:extLst>
          </p:cNvPr>
          <p:cNvGraphicFramePr>
            <a:graphicFrameLocks noGrp="1"/>
          </p:cNvGraphicFramePr>
          <p:nvPr>
            <p:ph type="tbl" sz="quarter" idx="13"/>
            <p:extLst>
              <p:ext uri="{D42A27DB-BD31-4B8C-83A1-F6EECF244321}">
                <p14:modId xmlns:p14="http://schemas.microsoft.com/office/powerpoint/2010/main" val="1091855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02711326"/>
                    </a:ext>
                  </a:extLst>
                </a:gridCol>
                <a:gridCol w="493776">
                  <a:extLst>
                    <a:ext uri="{9D8B030D-6E8A-4147-A177-3AD203B41FA5}">
                      <a16:colId xmlns:a16="http://schemas.microsoft.com/office/drawing/2014/main" val="4007561821"/>
                    </a:ext>
                  </a:extLst>
                </a:gridCol>
                <a:gridCol w="493776">
                  <a:extLst>
                    <a:ext uri="{9D8B030D-6E8A-4147-A177-3AD203B41FA5}">
                      <a16:colId xmlns:a16="http://schemas.microsoft.com/office/drawing/2014/main" val="1386029398"/>
                    </a:ext>
                  </a:extLst>
                </a:gridCol>
                <a:gridCol w="329184">
                  <a:extLst>
                    <a:ext uri="{9D8B030D-6E8A-4147-A177-3AD203B41FA5}">
                      <a16:colId xmlns:a16="http://schemas.microsoft.com/office/drawing/2014/main" val="314152910"/>
                    </a:ext>
                  </a:extLst>
                </a:gridCol>
                <a:gridCol w="329184">
                  <a:extLst>
                    <a:ext uri="{9D8B030D-6E8A-4147-A177-3AD203B41FA5}">
                      <a16:colId xmlns:a16="http://schemas.microsoft.com/office/drawing/2014/main" val="355143060"/>
                    </a:ext>
                  </a:extLst>
                </a:gridCol>
                <a:gridCol w="493776">
                  <a:extLst>
                    <a:ext uri="{9D8B030D-6E8A-4147-A177-3AD203B41FA5}">
                      <a16:colId xmlns:a16="http://schemas.microsoft.com/office/drawing/2014/main" val="1652995528"/>
                    </a:ext>
                  </a:extLst>
                </a:gridCol>
                <a:gridCol w="493776">
                  <a:extLst>
                    <a:ext uri="{9D8B030D-6E8A-4147-A177-3AD203B41FA5}">
                      <a16:colId xmlns:a16="http://schemas.microsoft.com/office/drawing/2014/main" val="951146628"/>
                    </a:ext>
                  </a:extLst>
                </a:gridCol>
                <a:gridCol w="493776">
                  <a:extLst>
                    <a:ext uri="{9D8B030D-6E8A-4147-A177-3AD203B41FA5}">
                      <a16:colId xmlns:a16="http://schemas.microsoft.com/office/drawing/2014/main" val="2375319978"/>
                    </a:ext>
                  </a:extLst>
                </a:gridCol>
                <a:gridCol w="493776">
                  <a:extLst>
                    <a:ext uri="{9D8B030D-6E8A-4147-A177-3AD203B41FA5}">
                      <a16:colId xmlns:a16="http://schemas.microsoft.com/office/drawing/2014/main" val="957760879"/>
                    </a:ext>
                  </a:extLst>
                </a:gridCol>
                <a:gridCol w="329184">
                  <a:extLst>
                    <a:ext uri="{9D8B030D-6E8A-4147-A177-3AD203B41FA5}">
                      <a16:colId xmlns:a16="http://schemas.microsoft.com/office/drawing/2014/main" val="3816281596"/>
                    </a:ext>
                  </a:extLst>
                </a:gridCol>
                <a:gridCol w="493776">
                  <a:extLst>
                    <a:ext uri="{9D8B030D-6E8A-4147-A177-3AD203B41FA5}">
                      <a16:colId xmlns:a16="http://schemas.microsoft.com/office/drawing/2014/main" val="1631607952"/>
                    </a:ext>
                  </a:extLst>
                </a:gridCol>
                <a:gridCol w="493776">
                  <a:extLst>
                    <a:ext uri="{9D8B030D-6E8A-4147-A177-3AD203B41FA5}">
                      <a16:colId xmlns:a16="http://schemas.microsoft.com/office/drawing/2014/main" val="1361298689"/>
                    </a:ext>
                  </a:extLst>
                </a:gridCol>
                <a:gridCol w="493776">
                  <a:extLst>
                    <a:ext uri="{9D8B030D-6E8A-4147-A177-3AD203B41FA5}">
                      <a16:colId xmlns:a16="http://schemas.microsoft.com/office/drawing/2014/main" val="106780779"/>
                    </a:ext>
                  </a:extLst>
                </a:gridCol>
                <a:gridCol w="329184">
                  <a:extLst>
                    <a:ext uri="{9D8B030D-6E8A-4147-A177-3AD203B41FA5}">
                      <a16:colId xmlns:a16="http://schemas.microsoft.com/office/drawing/2014/main" val="59689920"/>
                    </a:ext>
                  </a:extLst>
                </a:gridCol>
                <a:gridCol w="329184">
                  <a:extLst>
                    <a:ext uri="{9D8B030D-6E8A-4147-A177-3AD203B41FA5}">
                      <a16:colId xmlns:a16="http://schemas.microsoft.com/office/drawing/2014/main" val="1590624220"/>
                    </a:ext>
                  </a:extLst>
                </a:gridCol>
                <a:gridCol w="329184">
                  <a:extLst>
                    <a:ext uri="{9D8B030D-6E8A-4147-A177-3AD203B41FA5}">
                      <a16:colId xmlns:a16="http://schemas.microsoft.com/office/drawing/2014/main" val="2163775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80313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 Gaming - 2025-06-09 02:00:15</a:t>
                      </a:r>
                      <a:r>
                        <a:rPr kumimoji="0" lang="en-US" sz="1000" b="0" i="0" u="none" strike="noStrike" kern="1200" cap="none" spc="0" normalizeH="0" baseline="0" noProof="0">
                          <a:ln>
                            <a:noFill/>
                          </a:ln>
                          <a:solidFill>
                            <a:prstClr val="black"/>
                          </a:solidFill>
                          <a:effectLst/>
                          <a:uLnTx/>
                          <a:uFillTx/>
                          <a:latin typeface="Calibri"/>
                          <a:ea typeface="+mn-ea"/>
                          <a:cs typeface="+mn-cs"/>
                        </a:rPr>
                        <a:t>
 Happy Father’s Day to all the legends, role models, and kings of jokes! 👑🛠️
This one’s for you, Dad — and your so-bad-it’s-good sense of humor. 😄
Think you’ve heard the best dad joke ever? Prove it!
💬 How to enter:
1️⃣ Comment your best dad joke
2️⃣ Tag 2 friends
3️⃣ Follow @msigaming_india &amp; @msi_india
And don’t forget to use #MSIDadJokes to qualify!
🎁 3 winners will receive Amazon vouchers worth ₹500–₹1000!
Let’s celebrate Father’s Day with a laugh — just the way Dad would want.
Bring on the groans, giggles, and glorious puns! 👨‍💻🎉
#MSI #MSIIndia #Laptops #FathersDay #FamilyLove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0.3603 %</a:t>
                      </a:r>
                    </a:p>
                  </a:txBody>
                  <a:tcPr/>
                </a:tc>
                <a:extLst>
                  <a:ext uri="{0D108BD9-81ED-4DB2-BD59-A6C34878D82A}">
                    <a16:rowId xmlns:a16="http://schemas.microsoft.com/office/drawing/2014/main" val="1801521738"/>
                  </a:ext>
                </a:extLst>
              </a:tr>
            </a:tbl>
          </a:graphicData>
        </a:graphic>
      </p:graphicFrame>
      <p:sp>
        <p:nvSpPr>
          <p:cNvPr id="4" name="Text Placeholder 3">
            <a:extLst>
              <a:ext uri="{FF2B5EF4-FFF2-40B4-BE49-F238E27FC236}">
                <a16:creationId xmlns:a16="http://schemas.microsoft.com/office/drawing/2014/main" id="{172A8824-D025-4159-BB6D-E8EBB84C1702}"/>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923796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20250612_114124</Template>
  <TotalTime>6</TotalTime>
  <Words>3796</Words>
  <Application>Microsoft Office PowerPoint</Application>
  <PresentationFormat>On-screen Show (4:3)</PresentationFormat>
  <Paragraphs>850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Facebook Insights Own Posts Table w/ E-Rate | Competition Group - IN - 1 of 25</vt:lpstr>
      <vt:lpstr>Facebook Insights Own Posts Table w/ E-Rate | Competition Group - IN - 2 of 25</vt:lpstr>
      <vt:lpstr>Facebook Insights Own Posts Table w/ E-Rate | Competition Group - IN - 3 of 25</vt:lpstr>
      <vt:lpstr>Facebook Insights Own Posts Table w/ E-Rate | Competition Group - IN - 4 of 25</vt:lpstr>
      <vt:lpstr>Facebook Insights Own Posts Table w/ E-Rate | Competition Group - IN - 5 of 25</vt:lpstr>
      <vt:lpstr>Facebook Insights Own Posts Table w/ E-Rate | Competition Group - IN - 6 of 25</vt:lpstr>
      <vt:lpstr>Facebook Insights Own Posts Table w/ E-Rate | Competition Group - IN - 7 of 25</vt:lpstr>
      <vt:lpstr>Facebook Insights Own Posts Table w/ E-Rate | Competition Group - IN - 8 of 25</vt:lpstr>
      <vt:lpstr>Facebook Insights Own Posts Table w/ E-Rate | Competition Group - IN - 9 of 25</vt:lpstr>
      <vt:lpstr>Facebook Insights Own Posts Table w/ E-Rate | Competition Group - IN - 10 of 25</vt:lpstr>
      <vt:lpstr>Facebook Insights Own Posts Table w/ E-Rate | Competition Group - IN - 11 of 25</vt:lpstr>
      <vt:lpstr>Facebook Insights Own Posts Table w/ E-Rate | Competition Group - IN - 12 of 25</vt:lpstr>
      <vt:lpstr>Facebook Insights Own Posts Table w/ E-Rate | Competition Group - IN - 13 of 25</vt:lpstr>
      <vt:lpstr>Facebook Insights Own Posts Table w/ E-Rate | Competition Group - IN - 14 of 25</vt:lpstr>
      <vt:lpstr>Facebook Insights Own Posts Table w/ E-Rate | Competition Group - IN - 15 of 25</vt:lpstr>
      <vt:lpstr>Facebook Insights Own Posts Table w/ E-Rate | Competition Group - IN - 16 of 25</vt:lpstr>
      <vt:lpstr>Facebook Insights Own Posts Table w/ E-Rate | Competition Group - IN - 17 of 25</vt:lpstr>
      <vt:lpstr>Facebook Insights Own Posts Table w/ E-Rate | Competition Group - IN - 18 of 25</vt:lpstr>
      <vt:lpstr>Facebook Insights Own Posts Table w/ E-Rate | Competition Group - IN - 19 of 25</vt:lpstr>
      <vt:lpstr>Facebook Insights Own Posts Table w/ E-Rate | Competition Group - IN - 20 of 25</vt:lpstr>
      <vt:lpstr>Facebook Insights Own Posts Table w/ E-Rate | Competition Group - IN - 21 of 25</vt:lpstr>
      <vt:lpstr>Facebook Insights Own Posts Table w/ E-Rate | Competition Group - IN - 22 of 25</vt:lpstr>
      <vt:lpstr>Facebook Insights Own Posts Table w/ E-Rate | Competition Group - IN - 23 of 25</vt:lpstr>
      <vt:lpstr>Facebook Insights Own Posts Table w/ E-Rate | Competition Group - IN - 24 of 25</vt:lpstr>
      <vt:lpstr>Facebook Insights Own Posts Table w/ E-Rate | Competition Group - IN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Insights Own Posts Table w/ E-Rate | Competition Group - IN - 1 of 25</dc:title>
  <dc:creator>Frederik Born</dc:creator>
  <cp:lastModifiedBy>Frederik Born</cp:lastModifiedBy>
  <cp:revision>1</cp:revision>
  <dcterms:created xsi:type="dcterms:W3CDTF">2025-06-12T11:41:25Z</dcterms:created>
  <dcterms:modified xsi:type="dcterms:W3CDTF">2025-06-12T11:48:15Z</dcterms:modified>
</cp:coreProperties>
</file>