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E735F-4906-49A3-BECF-958022A00D0E}"/>
              </a:ext>
            </a:extLst>
          </p:cNvPr>
          <p:cNvSpPr>
            <a:spLocks noGrp="1"/>
          </p:cNvSpPr>
          <p:nvPr>
            <p:ph type="title"/>
          </p:nvPr>
        </p:nvSpPr>
        <p:spPr/>
        <p:txBody>
          <a:bodyPr/>
          <a:lstStyle/>
          <a:p>
            <a:r>
              <a:rPr lang="en-US"/>
              <a:t>Instagram Indo-Pac Top posts | 25 profiles - 1 of 13</a:t>
            </a:r>
          </a:p>
        </p:txBody>
      </p:sp>
      <p:graphicFrame>
        <p:nvGraphicFramePr>
          <p:cNvPr id="5" name="Table Placeholder 4">
            <a:extLst>
              <a:ext uri="{FF2B5EF4-FFF2-40B4-BE49-F238E27FC236}">
                <a16:creationId xmlns:a16="http://schemas.microsoft.com/office/drawing/2014/main" id="{3EA95BD8-4138-48FB-ADE7-A68ECF5D86DD}"/>
              </a:ext>
            </a:extLst>
          </p:cNvPr>
          <p:cNvGraphicFramePr>
            <a:graphicFrameLocks noGrp="1"/>
          </p:cNvGraphicFramePr>
          <p:nvPr>
            <p:ph type="tbl" sz="quarter" idx="13"/>
            <p:extLst>
              <p:ext uri="{D42A27DB-BD31-4B8C-83A1-F6EECF244321}">
                <p14:modId xmlns:p14="http://schemas.microsoft.com/office/powerpoint/2010/main" val="1318836090"/>
              </p:ext>
            </p:extLst>
          </p:nvPr>
        </p:nvGraphicFramePr>
        <p:xfrm>
          <a:off x="457200" y="1731963"/>
          <a:ext cx="8147304" cy="39624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098945965"/>
                    </a:ext>
                  </a:extLst>
                </a:gridCol>
                <a:gridCol w="1975104">
                  <a:extLst>
                    <a:ext uri="{9D8B030D-6E8A-4147-A177-3AD203B41FA5}">
                      <a16:colId xmlns:a16="http://schemas.microsoft.com/office/drawing/2014/main" val="3649349875"/>
                    </a:ext>
                  </a:extLst>
                </a:gridCol>
                <a:gridCol w="905256">
                  <a:extLst>
                    <a:ext uri="{9D8B030D-6E8A-4147-A177-3AD203B41FA5}">
                      <a16:colId xmlns:a16="http://schemas.microsoft.com/office/drawing/2014/main" val="2640479523"/>
                    </a:ext>
                  </a:extLst>
                </a:gridCol>
                <a:gridCol w="905256">
                  <a:extLst>
                    <a:ext uri="{9D8B030D-6E8A-4147-A177-3AD203B41FA5}">
                      <a16:colId xmlns:a16="http://schemas.microsoft.com/office/drawing/2014/main" val="1427021571"/>
                    </a:ext>
                  </a:extLst>
                </a:gridCol>
                <a:gridCol w="905256">
                  <a:extLst>
                    <a:ext uri="{9D8B030D-6E8A-4147-A177-3AD203B41FA5}">
                      <a16:colId xmlns:a16="http://schemas.microsoft.com/office/drawing/2014/main" val="1759628323"/>
                    </a:ext>
                  </a:extLst>
                </a:gridCol>
                <a:gridCol w="905256">
                  <a:extLst>
                    <a:ext uri="{9D8B030D-6E8A-4147-A177-3AD203B41FA5}">
                      <a16:colId xmlns:a16="http://schemas.microsoft.com/office/drawing/2014/main" val="118894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43171"/>
                  </a:ext>
                </a:extLst>
              </a:tr>
            </a:tbl>
          </a:graphicData>
        </a:graphic>
      </p:graphicFrame>
      <p:sp>
        <p:nvSpPr>
          <p:cNvPr id="4" name="Text Placeholder 3">
            <a:extLst>
              <a:ext uri="{FF2B5EF4-FFF2-40B4-BE49-F238E27FC236}">
                <a16:creationId xmlns:a16="http://schemas.microsoft.com/office/drawing/2014/main" id="{B676ACF4-985C-41B3-9460-AA67D4D7019E}"/>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14859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436C7-ECA5-4E0B-A616-68D9EE9F5B57}"/>
              </a:ext>
            </a:extLst>
          </p:cNvPr>
          <p:cNvSpPr>
            <a:spLocks noGrp="1"/>
          </p:cNvSpPr>
          <p:nvPr>
            <p:ph type="title"/>
          </p:nvPr>
        </p:nvSpPr>
        <p:spPr/>
        <p:txBody>
          <a:bodyPr/>
          <a:lstStyle/>
          <a:p>
            <a:r>
              <a:rPr lang="en-US"/>
              <a:t>Instagram Indo-Pac Top posts | 25 profiles - 2 of 13</a:t>
            </a:r>
          </a:p>
        </p:txBody>
      </p:sp>
      <p:graphicFrame>
        <p:nvGraphicFramePr>
          <p:cNvPr id="5" name="Table Placeholder 4">
            <a:extLst>
              <a:ext uri="{FF2B5EF4-FFF2-40B4-BE49-F238E27FC236}">
                <a16:creationId xmlns:a16="http://schemas.microsoft.com/office/drawing/2014/main" id="{60A332C1-7641-4E5C-937B-3767658B03DD}"/>
              </a:ext>
            </a:extLst>
          </p:cNvPr>
          <p:cNvGraphicFramePr>
            <a:graphicFrameLocks noGrp="1"/>
          </p:cNvGraphicFramePr>
          <p:nvPr>
            <p:ph type="tbl" sz="quarter" idx="13"/>
            <p:extLst>
              <p:ext uri="{D42A27DB-BD31-4B8C-83A1-F6EECF244321}">
                <p14:modId xmlns:p14="http://schemas.microsoft.com/office/powerpoint/2010/main" val="4251080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40502965"/>
                    </a:ext>
                  </a:extLst>
                </a:gridCol>
                <a:gridCol w="1975104">
                  <a:extLst>
                    <a:ext uri="{9D8B030D-6E8A-4147-A177-3AD203B41FA5}">
                      <a16:colId xmlns:a16="http://schemas.microsoft.com/office/drawing/2014/main" val="2052861063"/>
                    </a:ext>
                  </a:extLst>
                </a:gridCol>
                <a:gridCol w="905256">
                  <a:extLst>
                    <a:ext uri="{9D8B030D-6E8A-4147-A177-3AD203B41FA5}">
                      <a16:colId xmlns:a16="http://schemas.microsoft.com/office/drawing/2014/main" val="907174049"/>
                    </a:ext>
                  </a:extLst>
                </a:gridCol>
                <a:gridCol w="905256">
                  <a:extLst>
                    <a:ext uri="{9D8B030D-6E8A-4147-A177-3AD203B41FA5}">
                      <a16:colId xmlns:a16="http://schemas.microsoft.com/office/drawing/2014/main" val="4218581698"/>
                    </a:ext>
                  </a:extLst>
                </a:gridCol>
                <a:gridCol w="905256">
                  <a:extLst>
                    <a:ext uri="{9D8B030D-6E8A-4147-A177-3AD203B41FA5}">
                      <a16:colId xmlns:a16="http://schemas.microsoft.com/office/drawing/2014/main" val="1492574777"/>
                    </a:ext>
                  </a:extLst>
                </a:gridCol>
                <a:gridCol w="905256">
                  <a:extLst>
                    <a:ext uri="{9D8B030D-6E8A-4147-A177-3AD203B41FA5}">
                      <a16:colId xmlns:a16="http://schemas.microsoft.com/office/drawing/2014/main" val="129815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3769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msi_thailand - 2023-06-16 22:03:54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มาดูความคิวท์ของ </a:t>
                      </a:r>
                      <a:r>
                        <a:rPr kumimoji="0" lang="en-US" sz="1000" b="0" i="0" u="none" strike="noStrike" kern="1200" cap="none" spc="0" normalizeH="0" baseline="0" noProof="0">
                          <a:ln>
                            <a:noFill/>
                          </a:ln>
                          <a:solidFill>
                            <a:prstClr val="black"/>
                          </a:solidFill>
                          <a:effectLst/>
                          <a:uLnTx/>
                          <a:uFillTx/>
                          <a:latin typeface="Calibri"/>
                          <a:ea typeface="+mn-ea"/>
                          <a:cs typeface="+mn-cs"/>
                        </a:rPr>
                        <a:t>MSI Modern 15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ที่วันนี้เราจะพามาแกะกล่องลองดูข้างในว่าหน้าตาของจริงเป็นยังไงและมีฟีเจอร์เจ๋งๆเยอะขนาดไหน! ใครสนใจตามไปกดกันได้เลย ราคาโปรโมชั่นตอนนี้เริ่มต้นที่ 11,990 บาทเท่านั้น!
ขอขอบคุณวิดีโอสุดน่ารักจากทาง ลอฟท์เกม - </a:t>
                      </a:r>
                      <a:r>
                        <a:rPr kumimoji="0" lang="en-US" sz="1000" b="0" i="0" u="none" strike="noStrike" kern="1200" cap="none" spc="0" normalizeH="0" baseline="0" noProof="0">
                          <a:ln>
                            <a:noFill/>
                          </a:ln>
                          <a:solidFill>
                            <a:prstClr val="black"/>
                          </a:solidFill>
                          <a:effectLst/>
                          <a:uLnTx/>
                          <a:uFillTx/>
                          <a:latin typeface="Calibri"/>
                          <a:ea typeface="+mn-ea"/>
                          <a:cs typeface="+mn-cs"/>
                        </a:rPr>
                        <a:t>LOFTGAME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ตามไปตำและดูโปรโมชั่นรุ่นอื่นๆได้ที่
</a:t>
                      </a:r>
                      <a:r>
                        <a:rPr kumimoji="0" lang="en-US" sz="1000" b="0" i="0" u="none" strike="noStrike" kern="1200" cap="none" spc="0" normalizeH="0" baseline="0" noProof="0">
                          <a:ln>
                            <a:noFill/>
                          </a:ln>
                          <a:solidFill>
                            <a:prstClr val="black"/>
                          </a:solidFill>
                          <a:effectLst/>
                          <a:uLnTx/>
                          <a:uFillTx/>
                          <a:latin typeface="Calibri"/>
                          <a:ea typeface="+mn-ea"/>
                          <a:cs typeface="+mn-cs"/>
                        </a:rPr>
                        <a:t>👉: https://msi.gm/BTS2023NBPromotion
.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ระยะเวลาโปรโมชั่น
ตั้งแต่วันที่ 6 มิถุนายน 2566 - 30 มิถุนายน 2566
.
หมายเหตุ
1. ของแถมมีจำนวนจำกัด บริษัทฯขอสงวนสิทธิ์ในการเปลี่ยนแปลงโดยไม่ต้องแจ้งให้ทราบล่วงหน้า
2. ไม่สามารถซื้อหรือออกบิลในนามบริษัท หรือนิติบุคคลได้
3. คำตัดสินของบริษัทถือเป็นที่สิ้นสุด ผู้ร่วมรายการถือได้ว่าตกลงยอมรับในข้อกำหนดและเงื่อนไขข้างต้นทุกประการ
4. โปรโมชั่นนี้เฉพาะลูกค้าที่ซื้อสินค้า </a:t>
                      </a:r>
                      <a:r>
                        <a:rPr kumimoji="0" lang="en-US" sz="1000" b="0" i="0" u="none" strike="noStrike" kern="1200" cap="none" spc="0" normalizeH="0" baseline="0" noProof="0">
                          <a:ln>
                            <a:noFill/>
                          </a:ln>
                          <a:solidFill>
                            <a:prstClr val="black"/>
                          </a:solidFill>
                          <a:effectLst/>
                          <a:uLnTx/>
                          <a:uFillTx/>
                          <a:latin typeface="Calibri"/>
                          <a:ea typeface="+mn-ea"/>
                          <a:cs typeface="+mn-cs"/>
                        </a:rPr>
                        <a:t>MSI Notebook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จากตัวแทนจำหน่ายที่ได้รับการแต่งตั้งอย่างถูกต้องภายในประเทศไทยเท่านั้น
5. ของพรีเมี่ยมไม่สามารถแลกเปลี่ยนเป็นเงินทอนหรือเงินสดได้
6. ระยะเวลาในการรับประกันแบตเตอรี่, อแดปเตอร์, สายไฟ มีระยะเวลาในการรับประกัน 1 ปี
.
#</a:t>
                      </a:r>
                      <a:r>
                        <a:rPr kumimoji="0" lang="en-US" sz="1000" b="0" i="0" u="none" strike="noStrike" kern="1200" cap="none" spc="0" normalizeH="0" baseline="0" noProof="0">
                          <a:ln>
                            <a:noFill/>
                          </a:ln>
                          <a:solidFill>
                            <a:prstClr val="black"/>
                          </a:solidFill>
                          <a:effectLst/>
                          <a:uLnTx/>
                          <a:uFillTx/>
                          <a:latin typeface="Calibri"/>
                          <a:ea typeface="+mn-ea"/>
                          <a:cs typeface="+mn-cs"/>
                        </a:rPr>
                        <a:t>Modern15  #ThinAndLight #Study #Work
#MSI #MSIThailand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https://quintly-image-storage.s3.amazonaws.com/5fd11a68827f6ae395dd0bbb044323ae/4d6d79d05c6c4cd7b1ecc9be65c60972.jpg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123357551"/>
                  </a:ext>
                </a:extLst>
              </a:tr>
            </a:tbl>
          </a:graphicData>
        </a:graphic>
      </p:graphicFrame>
      <p:sp>
        <p:nvSpPr>
          <p:cNvPr id="4" name="Text Placeholder 3">
            <a:extLst>
              <a:ext uri="{FF2B5EF4-FFF2-40B4-BE49-F238E27FC236}">
                <a16:creationId xmlns:a16="http://schemas.microsoft.com/office/drawing/2014/main" id="{BE61B084-1FDB-495C-BFFD-93541BB8A7F0}"/>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818498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A9B16-7D14-4C82-BB5E-809513289C0E}"/>
              </a:ext>
            </a:extLst>
          </p:cNvPr>
          <p:cNvSpPr>
            <a:spLocks noGrp="1"/>
          </p:cNvSpPr>
          <p:nvPr>
            <p:ph type="title"/>
          </p:nvPr>
        </p:nvSpPr>
        <p:spPr/>
        <p:txBody>
          <a:bodyPr/>
          <a:lstStyle/>
          <a:p>
            <a:r>
              <a:rPr lang="en-US"/>
              <a:t>Instagram Indo-Pac Top posts | 25 profiles - 3 of 13</a:t>
            </a:r>
          </a:p>
        </p:txBody>
      </p:sp>
      <p:graphicFrame>
        <p:nvGraphicFramePr>
          <p:cNvPr id="5" name="Table Placeholder 4">
            <a:extLst>
              <a:ext uri="{FF2B5EF4-FFF2-40B4-BE49-F238E27FC236}">
                <a16:creationId xmlns:a16="http://schemas.microsoft.com/office/drawing/2014/main" id="{CB1EEBDB-5BE7-4124-802D-44EBEA613AB2}"/>
              </a:ext>
            </a:extLst>
          </p:cNvPr>
          <p:cNvGraphicFramePr>
            <a:graphicFrameLocks noGrp="1"/>
          </p:cNvGraphicFramePr>
          <p:nvPr>
            <p:ph type="tbl" sz="quarter" idx="13"/>
            <p:extLst>
              <p:ext uri="{D42A27DB-BD31-4B8C-83A1-F6EECF244321}">
                <p14:modId xmlns:p14="http://schemas.microsoft.com/office/powerpoint/2010/main" val="105159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855586018"/>
                    </a:ext>
                  </a:extLst>
                </a:gridCol>
                <a:gridCol w="1975104">
                  <a:extLst>
                    <a:ext uri="{9D8B030D-6E8A-4147-A177-3AD203B41FA5}">
                      <a16:colId xmlns:a16="http://schemas.microsoft.com/office/drawing/2014/main" val="4171733853"/>
                    </a:ext>
                  </a:extLst>
                </a:gridCol>
                <a:gridCol w="905256">
                  <a:extLst>
                    <a:ext uri="{9D8B030D-6E8A-4147-A177-3AD203B41FA5}">
                      <a16:colId xmlns:a16="http://schemas.microsoft.com/office/drawing/2014/main" val="1781790993"/>
                    </a:ext>
                  </a:extLst>
                </a:gridCol>
                <a:gridCol w="905256">
                  <a:extLst>
                    <a:ext uri="{9D8B030D-6E8A-4147-A177-3AD203B41FA5}">
                      <a16:colId xmlns:a16="http://schemas.microsoft.com/office/drawing/2014/main" val="4078003228"/>
                    </a:ext>
                  </a:extLst>
                </a:gridCol>
                <a:gridCol w="905256">
                  <a:extLst>
                    <a:ext uri="{9D8B030D-6E8A-4147-A177-3AD203B41FA5}">
                      <a16:colId xmlns:a16="http://schemas.microsoft.com/office/drawing/2014/main" val="712917121"/>
                    </a:ext>
                  </a:extLst>
                </a:gridCol>
                <a:gridCol w="905256">
                  <a:extLst>
                    <a:ext uri="{9D8B030D-6E8A-4147-A177-3AD203B41FA5}">
                      <a16:colId xmlns:a16="http://schemas.microsoft.com/office/drawing/2014/main" val="147993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78597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msi_india - 2023-01-06 13:35:11</a:t>
                      </a:r>
                      <a:r>
                        <a:rPr kumimoji="0" lang="en-US" sz="1000" b="0" i="0" u="none" strike="noStrike" kern="1200" cap="none" spc="0" normalizeH="0" baseline="0" noProof="0">
                          <a:ln>
                            <a:noFill/>
                          </a:ln>
                          <a:solidFill>
                            <a:prstClr val="black"/>
                          </a:solidFill>
                          <a:effectLst/>
                          <a:uLnTx/>
                          <a:uFillTx/>
                          <a:latin typeface="Calibri"/>
                          <a:ea typeface="+mn-ea"/>
                          <a:cs typeface="+mn-cs"/>
                        </a:rPr>
                        <a:t>
 MSI Brings Pioneering Innovation to CES 2023!
From Jan 5th to 8th, visitors worldwide are welcome to get hands-on experience with MSI’s award-winning lineup and powerful new products, including laptops, desktops, monitors, graphics cards, components, and automotive and commercial solutions.
#MSIxCES2023 #TheLeapToSingularity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https://quintly-image-storage.s3.amazonaws.com/ce41fda5ed92eabf1274da2c6fa2c2a2/0061a259a39d05d9380ff04b47912237.jpg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04283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- 2023-06-13 16:25:15</a:t>
                      </a:r>
                      <a:r>
                        <a:rPr kumimoji="0" lang="en-US" sz="1000" b="0" i="0" u="none" strike="noStrike" kern="1200" cap="none" spc="0" normalizeH="0" baseline="0" noProof="0">
                          <a:ln>
                            <a:noFill/>
                          </a:ln>
                          <a:solidFill>
                            <a:prstClr val="black"/>
                          </a:solidFill>
                          <a:effectLst/>
                          <a:uLnTx/>
                          <a:uFillTx/>
                          <a:latin typeface="Calibri"/>
                          <a:ea typeface="+mn-ea"/>
                          <a:cs typeface="+mn-cs"/>
                        </a:rPr>
                        <a:t>
 Raise your hand if you also have had a similar experience! ✋⁠
Gaming for life!
⁠
#MSI #Gaming #Gaminglaptop #RaiderGE #babies #Friendsandme #MSIIndia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https://quintly-image-storage.s3.amazonaws.com/79d7047c2230e1d6f79aeb1eee2ce1c1/8e5760905471260f7a58c644380b8b3b.jpg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04817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msigaming_thailand - 2023-05-31 12:30:33</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https://quintly-image-storage.s3.amazonaws.com/7d0be0837260fdfbb095a399dd7d068b/570f0c9de07cb17e15d9bbe2fb75398e.jpg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852848982"/>
                  </a:ext>
                </a:extLst>
              </a:tr>
            </a:tbl>
          </a:graphicData>
        </a:graphic>
      </p:graphicFrame>
      <p:sp>
        <p:nvSpPr>
          <p:cNvPr id="4" name="Text Placeholder 3">
            <a:extLst>
              <a:ext uri="{FF2B5EF4-FFF2-40B4-BE49-F238E27FC236}">
                <a16:creationId xmlns:a16="http://schemas.microsoft.com/office/drawing/2014/main" id="{2094F8D7-C365-4AD8-9127-CE468A8C3236}"/>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19587604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58E5F-311D-497A-8790-9A83D4B5639B}"/>
              </a:ext>
            </a:extLst>
          </p:cNvPr>
          <p:cNvSpPr>
            <a:spLocks noGrp="1"/>
          </p:cNvSpPr>
          <p:nvPr>
            <p:ph type="title"/>
          </p:nvPr>
        </p:nvSpPr>
        <p:spPr/>
        <p:txBody>
          <a:bodyPr/>
          <a:lstStyle/>
          <a:p>
            <a:r>
              <a:rPr lang="en-US"/>
              <a:t>Instagram Indo-Pac Top posts | 25 profiles - 4 of 13</a:t>
            </a:r>
          </a:p>
        </p:txBody>
      </p:sp>
      <p:graphicFrame>
        <p:nvGraphicFramePr>
          <p:cNvPr id="5" name="Table Placeholder 4">
            <a:extLst>
              <a:ext uri="{FF2B5EF4-FFF2-40B4-BE49-F238E27FC236}">
                <a16:creationId xmlns:a16="http://schemas.microsoft.com/office/drawing/2014/main" id="{11674BBA-87E5-441F-9F41-BF01FC4548DE}"/>
              </a:ext>
            </a:extLst>
          </p:cNvPr>
          <p:cNvGraphicFramePr>
            <a:graphicFrameLocks noGrp="1"/>
          </p:cNvGraphicFramePr>
          <p:nvPr>
            <p:ph type="tbl" sz="quarter" idx="13"/>
            <p:extLst>
              <p:ext uri="{D42A27DB-BD31-4B8C-83A1-F6EECF244321}">
                <p14:modId xmlns:p14="http://schemas.microsoft.com/office/powerpoint/2010/main" val="2052118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189148692"/>
                    </a:ext>
                  </a:extLst>
                </a:gridCol>
                <a:gridCol w="1975104">
                  <a:extLst>
                    <a:ext uri="{9D8B030D-6E8A-4147-A177-3AD203B41FA5}">
                      <a16:colId xmlns:a16="http://schemas.microsoft.com/office/drawing/2014/main" val="1784161184"/>
                    </a:ext>
                  </a:extLst>
                </a:gridCol>
                <a:gridCol w="905256">
                  <a:extLst>
                    <a:ext uri="{9D8B030D-6E8A-4147-A177-3AD203B41FA5}">
                      <a16:colId xmlns:a16="http://schemas.microsoft.com/office/drawing/2014/main" val="4172920905"/>
                    </a:ext>
                  </a:extLst>
                </a:gridCol>
                <a:gridCol w="905256">
                  <a:extLst>
                    <a:ext uri="{9D8B030D-6E8A-4147-A177-3AD203B41FA5}">
                      <a16:colId xmlns:a16="http://schemas.microsoft.com/office/drawing/2014/main" val="1287843005"/>
                    </a:ext>
                  </a:extLst>
                </a:gridCol>
                <a:gridCol w="905256">
                  <a:extLst>
                    <a:ext uri="{9D8B030D-6E8A-4147-A177-3AD203B41FA5}">
                      <a16:colId xmlns:a16="http://schemas.microsoft.com/office/drawing/2014/main" val="3393695766"/>
                    </a:ext>
                  </a:extLst>
                </a:gridCol>
                <a:gridCol w="905256">
                  <a:extLst>
                    <a:ext uri="{9D8B030D-6E8A-4147-A177-3AD203B41FA5}">
                      <a16:colId xmlns:a16="http://schemas.microsoft.com/office/drawing/2014/main" val="363384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3475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- 2023-01-06 14:46:05</a:t>
                      </a:r>
                      <a:r>
                        <a:rPr kumimoji="0" lang="en-US" sz="1000" b="0" i="0" u="none" strike="noStrike" kern="1200" cap="none" spc="0" normalizeH="0" baseline="0" noProof="0">
                          <a:ln>
                            <a:noFill/>
                          </a:ln>
                          <a:solidFill>
                            <a:prstClr val="black"/>
                          </a:solidFill>
                          <a:effectLst/>
                          <a:uLnTx/>
                          <a:uFillTx/>
                          <a:latin typeface="Calibri"/>
                          <a:ea typeface="+mn-ea"/>
                          <a:cs typeface="+mn-cs"/>
                        </a:rPr>
                        <a:t>
 MSI Brings Pioneering Innovation to CES 2023!
From Jan 5th to 8th, visitors worldwide are welcome to get hands-on experience with MSI’s award-winning lineup and powerful new products, including laptops, desktops, monitors, graphics cards, components, and automotive and commercial solutions.
#MSIxCES2023 #TheLeapToSingularity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https://quintly-image-storage.s3.amazonaws.com/79d7047c2230e1d6f79aeb1eee2ce1c1/05500cf1cd9b9ecd87938cb94b83cc59.jpg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43943547"/>
                  </a:ext>
                </a:extLst>
              </a:tr>
            </a:tbl>
          </a:graphicData>
        </a:graphic>
      </p:graphicFrame>
      <p:sp>
        <p:nvSpPr>
          <p:cNvPr id="4" name="Text Placeholder 3">
            <a:extLst>
              <a:ext uri="{FF2B5EF4-FFF2-40B4-BE49-F238E27FC236}">
                <a16:creationId xmlns:a16="http://schemas.microsoft.com/office/drawing/2014/main" id="{4D7BE588-592E-4927-98E4-66FE9CBA3A9E}"/>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62976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10AFD-51B6-4F04-A182-5A1FD1F7ABBF}"/>
              </a:ext>
            </a:extLst>
          </p:cNvPr>
          <p:cNvSpPr>
            <a:spLocks noGrp="1"/>
          </p:cNvSpPr>
          <p:nvPr>
            <p:ph type="title"/>
          </p:nvPr>
        </p:nvSpPr>
        <p:spPr/>
        <p:txBody>
          <a:bodyPr/>
          <a:lstStyle/>
          <a:p>
            <a:r>
              <a:rPr lang="en-US"/>
              <a:t>Instagram Indo-Pac Top posts | 25 profiles - 5 of 13</a:t>
            </a:r>
          </a:p>
        </p:txBody>
      </p:sp>
      <p:graphicFrame>
        <p:nvGraphicFramePr>
          <p:cNvPr id="5" name="Table Placeholder 4">
            <a:extLst>
              <a:ext uri="{FF2B5EF4-FFF2-40B4-BE49-F238E27FC236}">
                <a16:creationId xmlns:a16="http://schemas.microsoft.com/office/drawing/2014/main" id="{B5F9CE22-7879-4121-B8D4-D4FD52920809}"/>
              </a:ext>
            </a:extLst>
          </p:cNvPr>
          <p:cNvGraphicFramePr>
            <a:graphicFrameLocks noGrp="1"/>
          </p:cNvGraphicFramePr>
          <p:nvPr>
            <p:ph type="tbl" sz="quarter" idx="13"/>
            <p:extLst>
              <p:ext uri="{D42A27DB-BD31-4B8C-83A1-F6EECF244321}">
                <p14:modId xmlns:p14="http://schemas.microsoft.com/office/powerpoint/2010/main" val="322152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436079"/>
                    </a:ext>
                  </a:extLst>
                </a:gridCol>
                <a:gridCol w="1975104">
                  <a:extLst>
                    <a:ext uri="{9D8B030D-6E8A-4147-A177-3AD203B41FA5}">
                      <a16:colId xmlns:a16="http://schemas.microsoft.com/office/drawing/2014/main" val="1483665344"/>
                    </a:ext>
                  </a:extLst>
                </a:gridCol>
                <a:gridCol w="905256">
                  <a:extLst>
                    <a:ext uri="{9D8B030D-6E8A-4147-A177-3AD203B41FA5}">
                      <a16:colId xmlns:a16="http://schemas.microsoft.com/office/drawing/2014/main" val="3268402065"/>
                    </a:ext>
                  </a:extLst>
                </a:gridCol>
                <a:gridCol w="905256">
                  <a:extLst>
                    <a:ext uri="{9D8B030D-6E8A-4147-A177-3AD203B41FA5}">
                      <a16:colId xmlns:a16="http://schemas.microsoft.com/office/drawing/2014/main" val="2197193039"/>
                    </a:ext>
                  </a:extLst>
                </a:gridCol>
                <a:gridCol w="905256">
                  <a:extLst>
                    <a:ext uri="{9D8B030D-6E8A-4147-A177-3AD203B41FA5}">
                      <a16:colId xmlns:a16="http://schemas.microsoft.com/office/drawing/2014/main" val="948470660"/>
                    </a:ext>
                  </a:extLst>
                </a:gridCol>
                <a:gridCol w="905256">
                  <a:extLst>
                    <a:ext uri="{9D8B030D-6E8A-4147-A177-3AD203B41FA5}">
                      <a16:colId xmlns:a16="http://schemas.microsoft.com/office/drawing/2014/main" val="1068743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52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- 2023-07-26 19:13:56</a:t>
                      </a:r>
                      <a:r>
                        <a:rPr kumimoji="0" lang="en-US" sz="1000" b="0" i="0" u="none" strike="noStrike" kern="1200" cap="none" spc="0" normalizeH="0" baseline="0" noProof="0">
                          <a:ln>
                            <a:noFill/>
                          </a:ln>
                          <a:solidFill>
                            <a:prstClr val="black"/>
                          </a:solidFill>
                          <a:effectLst/>
                          <a:uLnTx/>
                          <a:uFillTx/>
                          <a:latin typeface="Calibri"/>
                          <a:ea typeface="+mn-ea"/>
                          <a:cs typeface="+mn-cs"/>
                        </a:rPr>
                        <a:t>
 When GF63 is more important than a "GF"!
Catching up the trend 🎥
Check out the incredible MSI GF63 Thin laptop in action! 💻✨
🏋️♂️ Lightweight and powerful, this sleek design makes it the perfect companion for work or play on the go! 🚀🎮
You can get this GF for sure 😉Available at Brand Stores, Amazon and Flipkart
.
.
#MSIGF63Thin #LaptopGoals #TechTrends #OnTheGo #SlickDesign #PowerfulPerformance #WorkAndPlay #TechGuru #GamingLaptop #TrendingReel #InstaTech #TechieLife #MSI #MSIIndia #Laptop #MSILaptop #GamingLaptop #MSIGamingLaptop #TrendingReel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https://quintly-image-storage.s3.amazonaws.com/79d7047c2230e1d6f79aeb1eee2ce1c1/02e93e5874e9ae91dfd9d497a672249e.jpg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572821428"/>
                  </a:ext>
                </a:extLst>
              </a:tr>
            </a:tbl>
          </a:graphicData>
        </a:graphic>
      </p:graphicFrame>
      <p:sp>
        <p:nvSpPr>
          <p:cNvPr id="4" name="Text Placeholder 3">
            <a:extLst>
              <a:ext uri="{FF2B5EF4-FFF2-40B4-BE49-F238E27FC236}">
                <a16:creationId xmlns:a16="http://schemas.microsoft.com/office/drawing/2014/main" id="{1895059B-DC0B-451B-B4FA-3CA26FCEADF7}"/>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753293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AAD7-CD07-44BB-84F5-90497259ECAF}"/>
              </a:ext>
            </a:extLst>
          </p:cNvPr>
          <p:cNvSpPr>
            <a:spLocks noGrp="1"/>
          </p:cNvSpPr>
          <p:nvPr>
            <p:ph type="title"/>
          </p:nvPr>
        </p:nvSpPr>
        <p:spPr/>
        <p:txBody>
          <a:bodyPr/>
          <a:lstStyle/>
          <a:p>
            <a:r>
              <a:rPr lang="en-US"/>
              <a:t>Instagram Indo-Pac Top posts | 25 profiles - 6 of 13</a:t>
            </a:r>
          </a:p>
        </p:txBody>
      </p:sp>
      <p:graphicFrame>
        <p:nvGraphicFramePr>
          <p:cNvPr id="5" name="Table Placeholder 4">
            <a:extLst>
              <a:ext uri="{FF2B5EF4-FFF2-40B4-BE49-F238E27FC236}">
                <a16:creationId xmlns:a16="http://schemas.microsoft.com/office/drawing/2014/main" id="{F485DC77-F45C-42FF-BC2A-BF1962360D31}"/>
              </a:ext>
            </a:extLst>
          </p:cNvPr>
          <p:cNvGraphicFramePr>
            <a:graphicFrameLocks noGrp="1"/>
          </p:cNvGraphicFramePr>
          <p:nvPr>
            <p:ph type="tbl" sz="quarter" idx="13"/>
            <p:extLst>
              <p:ext uri="{D42A27DB-BD31-4B8C-83A1-F6EECF244321}">
                <p14:modId xmlns:p14="http://schemas.microsoft.com/office/powerpoint/2010/main" val="4224588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997129346"/>
                    </a:ext>
                  </a:extLst>
                </a:gridCol>
                <a:gridCol w="1975104">
                  <a:extLst>
                    <a:ext uri="{9D8B030D-6E8A-4147-A177-3AD203B41FA5}">
                      <a16:colId xmlns:a16="http://schemas.microsoft.com/office/drawing/2014/main" val="2543835972"/>
                    </a:ext>
                  </a:extLst>
                </a:gridCol>
                <a:gridCol w="905256">
                  <a:extLst>
                    <a:ext uri="{9D8B030D-6E8A-4147-A177-3AD203B41FA5}">
                      <a16:colId xmlns:a16="http://schemas.microsoft.com/office/drawing/2014/main" val="1164465798"/>
                    </a:ext>
                  </a:extLst>
                </a:gridCol>
                <a:gridCol w="905256">
                  <a:extLst>
                    <a:ext uri="{9D8B030D-6E8A-4147-A177-3AD203B41FA5}">
                      <a16:colId xmlns:a16="http://schemas.microsoft.com/office/drawing/2014/main" val="1901687276"/>
                    </a:ext>
                  </a:extLst>
                </a:gridCol>
                <a:gridCol w="905256">
                  <a:extLst>
                    <a:ext uri="{9D8B030D-6E8A-4147-A177-3AD203B41FA5}">
                      <a16:colId xmlns:a16="http://schemas.microsoft.com/office/drawing/2014/main" val="3977011647"/>
                    </a:ext>
                  </a:extLst>
                </a:gridCol>
                <a:gridCol w="905256">
                  <a:extLst>
                    <a:ext uri="{9D8B030D-6E8A-4147-A177-3AD203B41FA5}">
                      <a16:colId xmlns:a16="http://schemas.microsoft.com/office/drawing/2014/main" val="239762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7354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- 2023-02-05 23:30:06</a:t>
                      </a:r>
                      <a:r>
                        <a:rPr kumimoji="0" lang="en-US" sz="1000" b="0" i="0" u="none" strike="noStrike" kern="1200" cap="none" spc="0" normalizeH="0" baseline="0" noProof="0">
                          <a:ln>
                            <a:noFill/>
                          </a:ln>
                          <a:solidFill>
                            <a:prstClr val="black"/>
                          </a:solidFill>
                          <a:effectLst/>
                          <a:uLnTx/>
                          <a:uFillTx/>
                          <a:latin typeface="Calibri"/>
                          <a:ea typeface="+mn-ea"/>
                          <a:cs typeface="+mn-cs"/>
                        </a:rPr>
                        <a:t>
 Unlimited gaming experience has gone into a new generation!
You can control all functions with one touch 🔥🔥🔥
The MEG Trident X2 13th is equipped with the latest CPU and 40 series graphics card. With the world 1st HMI 2.0, almost everything can be done by one touch.
Check out the MEG Trident X2 13th more: msi.gm/Trident_X2 
#MSI #MSIGaming #MEGTridentX2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https://quintly-image-storage.s3.amazonaws.com/79d7047c2230e1d6f79aeb1eee2ce1c1/9d61419508b2fca19a00553c4ee3c144.jpg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23055975"/>
                  </a:ext>
                </a:extLst>
              </a:tr>
            </a:tbl>
          </a:graphicData>
        </a:graphic>
      </p:graphicFrame>
      <p:sp>
        <p:nvSpPr>
          <p:cNvPr id="4" name="Text Placeholder 3">
            <a:extLst>
              <a:ext uri="{FF2B5EF4-FFF2-40B4-BE49-F238E27FC236}">
                <a16:creationId xmlns:a16="http://schemas.microsoft.com/office/drawing/2014/main" id="{3113A9AE-05B4-45C8-8D54-FB1B7D18C732}"/>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1422517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BFBDC-9B62-4369-A7CF-70A99430A70D}"/>
              </a:ext>
            </a:extLst>
          </p:cNvPr>
          <p:cNvSpPr>
            <a:spLocks noGrp="1"/>
          </p:cNvSpPr>
          <p:nvPr>
            <p:ph type="title"/>
          </p:nvPr>
        </p:nvSpPr>
        <p:spPr/>
        <p:txBody>
          <a:bodyPr/>
          <a:lstStyle/>
          <a:p>
            <a:r>
              <a:rPr lang="en-US"/>
              <a:t>Instagram Indo-Pac Top posts | 25 profiles - 7 of 13</a:t>
            </a:r>
          </a:p>
        </p:txBody>
      </p:sp>
      <p:graphicFrame>
        <p:nvGraphicFramePr>
          <p:cNvPr id="5" name="Table Placeholder 4">
            <a:extLst>
              <a:ext uri="{FF2B5EF4-FFF2-40B4-BE49-F238E27FC236}">
                <a16:creationId xmlns:a16="http://schemas.microsoft.com/office/drawing/2014/main" id="{7333FEA4-29DD-4F10-AE00-78B282C228DB}"/>
              </a:ext>
            </a:extLst>
          </p:cNvPr>
          <p:cNvGraphicFramePr>
            <a:graphicFrameLocks noGrp="1"/>
          </p:cNvGraphicFramePr>
          <p:nvPr>
            <p:ph type="tbl" sz="quarter" idx="13"/>
            <p:extLst>
              <p:ext uri="{D42A27DB-BD31-4B8C-83A1-F6EECF244321}">
                <p14:modId xmlns:p14="http://schemas.microsoft.com/office/powerpoint/2010/main" val="158046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90283304"/>
                    </a:ext>
                  </a:extLst>
                </a:gridCol>
                <a:gridCol w="1975104">
                  <a:extLst>
                    <a:ext uri="{9D8B030D-6E8A-4147-A177-3AD203B41FA5}">
                      <a16:colId xmlns:a16="http://schemas.microsoft.com/office/drawing/2014/main" val="3031653777"/>
                    </a:ext>
                  </a:extLst>
                </a:gridCol>
                <a:gridCol w="905256">
                  <a:extLst>
                    <a:ext uri="{9D8B030D-6E8A-4147-A177-3AD203B41FA5}">
                      <a16:colId xmlns:a16="http://schemas.microsoft.com/office/drawing/2014/main" val="47358983"/>
                    </a:ext>
                  </a:extLst>
                </a:gridCol>
                <a:gridCol w="905256">
                  <a:extLst>
                    <a:ext uri="{9D8B030D-6E8A-4147-A177-3AD203B41FA5}">
                      <a16:colId xmlns:a16="http://schemas.microsoft.com/office/drawing/2014/main" val="953012803"/>
                    </a:ext>
                  </a:extLst>
                </a:gridCol>
                <a:gridCol w="905256">
                  <a:extLst>
                    <a:ext uri="{9D8B030D-6E8A-4147-A177-3AD203B41FA5}">
                      <a16:colId xmlns:a16="http://schemas.microsoft.com/office/drawing/2014/main" val="1211548539"/>
                    </a:ext>
                  </a:extLst>
                </a:gridCol>
                <a:gridCol w="905256">
                  <a:extLst>
                    <a:ext uri="{9D8B030D-6E8A-4147-A177-3AD203B41FA5}">
                      <a16:colId xmlns:a16="http://schemas.microsoft.com/office/drawing/2014/main" val="94756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58526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0" normalizeH="0" baseline="0" noProof="0">
                          <a:ln>
                            <a:noFill/>
                          </a:ln>
                          <a:solidFill>
                            <a:prstClr val="black"/>
                          </a:solidFill>
                          <a:effectLst/>
                          <a:uLnTx/>
                          <a:uFillTx/>
                          <a:latin typeface="Arial" panose="020B0604020202020204" pitchFamily="34" charset="0"/>
                          <a:ea typeface="+mn-ea"/>
                          <a:cs typeface="+mn-cs"/>
                        </a:rPr>
                        <a:t>msigaming_vietnam - 2023-10-17 20:30:05</a:t>
                      </a:r>
                      <a:r>
                        <a:rPr kumimoji="0" lang="vi-VN" sz="1000" b="0" i="0" u="none" strike="noStrike" kern="1200" cap="none" spc="0" normalizeH="0" baseline="0" noProof="0">
                          <a:ln>
                            <a:noFill/>
                          </a:ln>
                          <a:solidFill>
                            <a:prstClr val="black"/>
                          </a:solidFill>
                          <a:effectLst/>
                          <a:uLnTx/>
                          <a:uFillTx/>
                          <a:latin typeface="Arial" panose="020B0604020202020204" pitchFamily="34" charset="0"/>
                          <a:ea typeface="+mn-ea"/>
                          <a:cs typeface="+mn-cs"/>
                        </a:rPr>
                        <a:t>
 ✨ Giveaway đặc biệt tới từ MSI x Ubisoft ✨
Hãy sẵn sàng cho một cuộc hành trình đầy kì thú!🎮🔥
Tham gia ngay để có cơ hội nhận code game bản quyền Assassin’s Creed Mirage. Cách tham gia rất đơn giản:
1️⃣ Follow Instagram của MSI Việt Nam
2️⃣ Like post này
3️⃣ Comment ở dưới post và tag một người bạn
[🏆Giải thưởng]
10 người may mắn sẽ được lựa chọn ngẫu nhiên để nhận code game Assassin's Creed Mirage.
[📣Công bố kết quả]
Hạn cuối nhận comment tới 20/10/2023, những người thắng cuộc sẽ được MSI trả lời comment trực tiếp và nhận thưởng trước ngày 30/10/2023.
#MSI #Gaming #AssassinsCreedMirageGiveaway 
#WinTheGameCode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https://quintly-image-storage.s3.amazonaws.com/940a6347ca4678fa88c8a231f982d772/510a8a67b83c85f7b5d47bd538c7b879.jpg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1474652918"/>
                  </a:ext>
                </a:extLst>
              </a:tr>
            </a:tbl>
          </a:graphicData>
        </a:graphic>
      </p:graphicFrame>
      <p:sp>
        <p:nvSpPr>
          <p:cNvPr id="4" name="Text Placeholder 3">
            <a:extLst>
              <a:ext uri="{FF2B5EF4-FFF2-40B4-BE49-F238E27FC236}">
                <a16:creationId xmlns:a16="http://schemas.microsoft.com/office/drawing/2014/main" id="{D09BE903-057C-47AC-8DB1-0751F2BA72A5}"/>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22878592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95609-FAA1-4639-8755-707CBB6FF18A}"/>
              </a:ext>
            </a:extLst>
          </p:cNvPr>
          <p:cNvSpPr>
            <a:spLocks noGrp="1"/>
          </p:cNvSpPr>
          <p:nvPr>
            <p:ph type="title"/>
          </p:nvPr>
        </p:nvSpPr>
        <p:spPr/>
        <p:txBody>
          <a:bodyPr/>
          <a:lstStyle/>
          <a:p>
            <a:r>
              <a:rPr lang="en-US"/>
              <a:t>Instagram Indo-Pac Top posts | 25 profiles - 8 of 13</a:t>
            </a:r>
          </a:p>
        </p:txBody>
      </p:sp>
      <p:graphicFrame>
        <p:nvGraphicFramePr>
          <p:cNvPr id="5" name="Table Placeholder 4">
            <a:extLst>
              <a:ext uri="{FF2B5EF4-FFF2-40B4-BE49-F238E27FC236}">
                <a16:creationId xmlns:a16="http://schemas.microsoft.com/office/drawing/2014/main" id="{8F06F062-5E98-46CA-8770-01ACA940BD0D}"/>
              </a:ext>
            </a:extLst>
          </p:cNvPr>
          <p:cNvGraphicFramePr>
            <a:graphicFrameLocks noGrp="1"/>
          </p:cNvGraphicFramePr>
          <p:nvPr>
            <p:ph type="tbl" sz="quarter" idx="13"/>
            <p:extLst>
              <p:ext uri="{D42A27DB-BD31-4B8C-83A1-F6EECF244321}">
                <p14:modId xmlns:p14="http://schemas.microsoft.com/office/powerpoint/2010/main" val="2183278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096726891"/>
                    </a:ext>
                  </a:extLst>
                </a:gridCol>
                <a:gridCol w="1975104">
                  <a:extLst>
                    <a:ext uri="{9D8B030D-6E8A-4147-A177-3AD203B41FA5}">
                      <a16:colId xmlns:a16="http://schemas.microsoft.com/office/drawing/2014/main" val="3720084884"/>
                    </a:ext>
                  </a:extLst>
                </a:gridCol>
                <a:gridCol w="905256">
                  <a:extLst>
                    <a:ext uri="{9D8B030D-6E8A-4147-A177-3AD203B41FA5}">
                      <a16:colId xmlns:a16="http://schemas.microsoft.com/office/drawing/2014/main" val="2584511948"/>
                    </a:ext>
                  </a:extLst>
                </a:gridCol>
                <a:gridCol w="905256">
                  <a:extLst>
                    <a:ext uri="{9D8B030D-6E8A-4147-A177-3AD203B41FA5}">
                      <a16:colId xmlns:a16="http://schemas.microsoft.com/office/drawing/2014/main" val="4094374526"/>
                    </a:ext>
                  </a:extLst>
                </a:gridCol>
                <a:gridCol w="905256">
                  <a:extLst>
                    <a:ext uri="{9D8B030D-6E8A-4147-A177-3AD203B41FA5}">
                      <a16:colId xmlns:a16="http://schemas.microsoft.com/office/drawing/2014/main" val="3565594947"/>
                    </a:ext>
                  </a:extLst>
                </a:gridCol>
                <a:gridCol w="905256">
                  <a:extLst>
                    <a:ext uri="{9D8B030D-6E8A-4147-A177-3AD203B41FA5}">
                      <a16:colId xmlns:a16="http://schemas.microsoft.com/office/drawing/2014/main" val="1907041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47438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- 2023-05-16 19:33:15</a:t>
                      </a:r>
                      <a:r>
                        <a:rPr kumimoji="0" lang="en-US" sz="1000" b="0" i="0" u="none" strike="noStrike" kern="1200" cap="none" spc="0" normalizeH="0" baseline="0" noProof="0">
                          <a:ln>
                            <a:noFill/>
                          </a:ln>
                          <a:solidFill>
                            <a:prstClr val="black"/>
                          </a:solidFill>
                          <a:effectLst/>
                          <a:uLnTx/>
                          <a:uFillTx/>
                          <a:latin typeface="Calibri"/>
                          <a:ea typeface="+mn-ea"/>
                          <a:cs typeface="+mn-cs"/>
                        </a:rPr>
                        <a:t>
 🔥 Behind the Scenes of the Epic Gaming Event &amp; xyaalive fan Meet up and Service Camp! 🔥🎮
Thrilled to share Behind the Scene of our Xayaa Fan Meet up &amp; Gaming Event and Service Camp organized at our MSI Brand Stores in Mumbai and Hyderabad! 🙌
📍 Location: MSI Brand Stores, Mumbai and Hyderabad 
📅 Date: 6th – 7th May and 12th May – 14th May 
Get a glimpse of the vibrant atmosphere and the gamers' excitement; our service experts were hard at work, ensuring every gaming enthusiast received personalized attention and support! 📸🎥 
Stay tuned for more such upcoming events. 
.
.
#MSI #GamingEvent #ServiceCamp #BehindTheScenes #GamingCommunity #DragonSquard #MSIIndia #Mumbai #Hyderabad #Brandstore #Laptop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https://quintly-image-storage.s3.amazonaws.com/79d7047c2230e1d6f79aeb1eee2ce1c1/d95be4b594b4a479d1059c6508f30bf8.jpg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13933983"/>
                  </a:ext>
                </a:extLst>
              </a:tr>
            </a:tbl>
          </a:graphicData>
        </a:graphic>
      </p:graphicFrame>
      <p:sp>
        <p:nvSpPr>
          <p:cNvPr id="4" name="Text Placeholder 3">
            <a:extLst>
              <a:ext uri="{FF2B5EF4-FFF2-40B4-BE49-F238E27FC236}">
                <a16:creationId xmlns:a16="http://schemas.microsoft.com/office/drawing/2014/main" id="{04156ACB-1B89-4F21-AC76-B02C67E58D61}"/>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1590980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CDF8-8DC9-4D6D-B769-89B4724C7337}"/>
              </a:ext>
            </a:extLst>
          </p:cNvPr>
          <p:cNvSpPr>
            <a:spLocks noGrp="1"/>
          </p:cNvSpPr>
          <p:nvPr>
            <p:ph type="title"/>
          </p:nvPr>
        </p:nvSpPr>
        <p:spPr/>
        <p:txBody>
          <a:bodyPr/>
          <a:lstStyle/>
          <a:p>
            <a:r>
              <a:rPr lang="en-US"/>
              <a:t>Instagram Indo-Pac Top posts | 25 profiles - 9 of 13</a:t>
            </a:r>
          </a:p>
        </p:txBody>
      </p:sp>
      <p:graphicFrame>
        <p:nvGraphicFramePr>
          <p:cNvPr id="5" name="Table Placeholder 4">
            <a:extLst>
              <a:ext uri="{FF2B5EF4-FFF2-40B4-BE49-F238E27FC236}">
                <a16:creationId xmlns:a16="http://schemas.microsoft.com/office/drawing/2014/main" id="{BD41E2D6-B887-4DEA-8F14-2419E8512FA3}"/>
              </a:ext>
            </a:extLst>
          </p:cNvPr>
          <p:cNvGraphicFramePr>
            <a:graphicFrameLocks noGrp="1"/>
          </p:cNvGraphicFramePr>
          <p:nvPr>
            <p:ph type="tbl" sz="quarter" idx="13"/>
            <p:extLst>
              <p:ext uri="{D42A27DB-BD31-4B8C-83A1-F6EECF244321}">
                <p14:modId xmlns:p14="http://schemas.microsoft.com/office/powerpoint/2010/main" val="3041525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71611669"/>
                    </a:ext>
                  </a:extLst>
                </a:gridCol>
                <a:gridCol w="1975104">
                  <a:extLst>
                    <a:ext uri="{9D8B030D-6E8A-4147-A177-3AD203B41FA5}">
                      <a16:colId xmlns:a16="http://schemas.microsoft.com/office/drawing/2014/main" val="1424399352"/>
                    </a:ext>
                  </a:extLst>
                </a:gridCol>
                <a:gridCol w="905256">
                  <a:extLst>
                    <a:ext uri="{9D8B030D-6E8A-4147-A177-3AD203B41FA5}">
                      <a16:colId xmlns:a16="http://schemas.microsoft.com/office/drawing/2014/main" val="505945144"/>
                    </a:ext>
                  </a:extLst>
                </a:gridCol>
                <a:gridCol w="905256">
                  <a:extLst>
                    <a:ext uri="{9D8B030D-6E8A-4147-A177-3AD203B41FA5}">
                      <a16:colId xmlns:a16="http://schemas.microsoft.com/office/drawing/2014/main" val="1505596632"/>
                    </a:ext>
                  </a:extLst>
                </a:gridCol>
                <a:gridCol w="905256">
                  <a:extLst>
                    <a:ext uri="{9D8B030D-6E8A-4147-A177-3AD203B41FA5}">
                      <a16:colId xmlns:a16="http://schemas.microsoft.com/office/drawing/2014/main" val="3475304274"/>
                    </a:ext>
                  </a:extLst>
                </a:gridCol>
                <a:gridCol w="905256">
                  <a:extLst>
                    <a:ext uri="{9D8B030D-6E8A-4147-A177-3AD203B41FA5}">
                      <a16:colId xmlns:a16="http://schemas.microsoft.com/office/drawing/2014/main" val="833321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659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msi_myanmar - 2023-06-03 11:30:14</a:t>
                      </a:r>
                      <a:r>
                        <a:rPr kumimoji="0" lang="en-US" sz="1000" b="0" i="0" u="none" strike="noStrike" kern="1200" cap="none" spc="0" normalizeH="0" baseline="0" noProof="0">
                          <a:ln>
                            <a:noFill/>
                          </a:ln>
                          <a:solidFill>
                            <a:prstClr val="black"/>
                          </a:solidFill>
                          <a:effectLst/>
                          <a:uLnTx/>
                          <a:uFillTx/>
                          <a:latin typeface="Calibri"/>
                          <a:ea typeface="+mn-ea"/>
                          <a:cs typeface="+mn-cs"/>
                        </a:rPr>
                        <a:t>
 Computex 2023 </a:t>
                      </a:r>
                      <a:r>
                        <a:rPr kumimoji="0" lang="my-MM" sz="1000" b="0" i="0" u="none" strike="noStrike" kern="1200" cap="none" spc="0" normalizeH="0" baseline="0" noProof="0">
                          <a:ln>
                            <a:noFill/>
                          </a:ln>
                          <a:solidFill>
                            <a:prstClr val="black"/>
                          </a:solidFill>
                          <a:effectLst/>
                          <a:uLnTx/>
                          <a:uFillTx/>
                          <a:latin typeface="Calibri"/>
                          <a:ea typeface="+mn-ea"/>
                          <a:cs typeface="+mn-cs"/>
                        </a:rPr>
                        <a:t>မှာ </a:t>
                      </a:r>
                      <a:r>
                        <a:rPr kumimoji="0" lang="en-US" sz="1000" b="0" i="0" u="none" strike="noStrike" kern="1200" cap="none" spc="0" normalizeH="0" baseline="0" noProof="0">
                          <a:ln>
                            <a:noFill/>
                          </a:ln>
                          <a:solidFill>
                            <a:prstClr val="black"/>
                          </a:solidFill>
                          <a:effectLst/>
                          <a:uLnTx/>
                          <a:uFillTx/>
                          <a:latin typeface="Calibri"/>
                          <a:ea typeface="+mn-ea"/>
                          <a:cs typeface="+mn-cs"/>
                        </a:rPr>
                        <a:t>Stealth 16 Mercedes-AMG Mortorsport </a:t>
                      </a:r>
                      <a:r>
                        <a:rPr kumimoji="0" lang="my-MM" sz="1000" b="0" i="0" u="none" strike="noStrike" kern="1200" cap="none" spc="0" normalizeH="0" baseline="0" noProof="0">
                          <a:ln>
                            <a:noFill/>
                          </a:ln>
                          <a:solidFill>
                            <a:prstClr val="black"/>
                          </a:solidFill>
                          <a:effectLst/>
                          <a:uLnTx/>
                          <a:uFillTx/>
                          <a:latin typeface="Calibri"/>
                          <a:ea typeface="+mn-ea"/>
                          <a:cs typeface="+mn-cs"/>
                        </a:rPr>
                        <a:t>ကို ပူးတွဲ ကြေညာခဲ့တဲ့ ပုံတွေပါ။ </a:t>
                      </a:r>
                      <a:r>
                        <a:rPr kumimoji="0" lang="en-US" sz="1000" b="0" i="0" u="none" strike="noStrike" kern="1200" cap="none" spc="0" normalizeH="0" baseline="0" noProof="0">
                          <a:ln>
                            <a:noFill/>
                          </a:ln>
                          <a:solidFill>
                            <a:prstClr val="black"/>
                          </a:solidFill>
                          <a:effectLst/>
                          <a:uLnTx/>
                          <a:uFillTx/>
                          <a:latin typeface="Calibri"/>
                          <a:ea typeface="+mn-ea"/>
                          <a:cs typeface="+mn-cs"/>
                        </a:rPr>
                        <a:t>Luxury Gaming Experience </a:t>
                      </a:r>
                      <a:r>
                        <a:rPr kumimoji="0" lang="my-MM" sz="1000" b="0" i="0" u="none" strike="noStrike" kern="1200" cap="none" spc="0" normalizeH="0" baseline="0" noProof="0">
                          <a:ln>
                            <a:noFill/>
                          </a:ln>
                          <a:solidFill>
                            <a:prstClr val="black"/>
                          </a:solidFill>
                          <a:effectLst/>
                          <a:uLnTx/>
                          <a:uFillTx/>
                          <a:latin typeface="Calibri"/>
                          <a:ea typeface="+mn-ea"/>
                          <a:cs typeface="+mn-cs"/>
                        </a:rPr>
                        <a:t>ပေးစွမ်းဖို့ ဖန်တီးထားတဲ့ </a:t>
                      </a:r>
                      <a:r>
                        <a:rPr kumimoji="0" lang="en-US" sz="1000" b="0" i="0" u="none" strike="noStrike" kern="1200" cap="none" spc="0" normalizeH="0" baseline="0" noProof="0">
                          <a:ln>
                            <a:noFill/>
                          </a:ln>
                          <a:solidFill>
                            <a:prstClr val="black"/>
                          </a:solidFill>
                          <a:effectLst/>
                          <a:uLnTx/>
                          <a:uFillTx/>
                          <a:latin typeface="Calibri"/>
                          <a:ea typeface="+mn-ea"/>
                          <a:cs typeface="+mn-cs"/>
                        </a:rPr>
                        <a:t>Stealth 16 </a:t>
                      </a:r>
                      <a:r>
                        <a:rPr kumimoji="0" lang="my-MM" sz="1000" b="0" i="0" u="none" strike="noStrike" kern="1200" cap="none" spc="0" normalizeH="0" baseline="0" noProof="0">
                          <a:ln>
                            <a:noFill/>
                          </a:ln>
                          <a:solidFill>
                            <a:prstClr val="black"/>
                          </a:solidFill>
                          <a:effectLst/>
                          <a:uLnTx/>
                          <a:uFillTx/>
                          <a:latin typeface="Calibri"/>
                          <a:ea typeface="+mn-ea"/>
                          <a:cs typeface="+mn-cs"/>
                        </a:rPr>
                        <a:t>မှာ 
</a:t>
                      </a:r>
                      <a:r>
                        <a:rPr kumimoji="0" lang="en-US" sz="1000" b="0" i="0" u="none" strike="noStrike" kern="1200" cap="none" spc="0" normalizeH="0" baseline="0" noProof="0">
                          <a:ln>
                            <a:noFill/>
                          </a:ln>
                          <a:solidFill>
                            <a:prstClr val="black"/>
                          </a:solidFill>
                          <a:effectLst/>
                          <a:uLnTx/>
                          <a:uFillTx/>
                          <a:latin typeface="Calibri"/>
                          <a:ea typeface="+mn-ea"/>
                          <a:cs typeface="+mn-cs"/>
                        </a:rPr>
                        <a:t>Selenite gray color </a:t>
                      </a:r>
                      <a:r>
                        <a:rPr kumimoji="0" lang="my-MM" sz="1000" b="0" i="0" u="none" strike="noStrike" kern="1200" cap="none" spc="0" normalizeH="0" baseline="0" noProof="0">
                          <a:ln>
                            <a:noFill/>
                          </a:ln>
                          <a:solidFill>
                            <a:prstClr val="black"/>
                          </a:solidFill>
                          <a:effectLst/>
                          <a:uLnTx/>
                          <a:uFillTx/>
                          <a:latin typeface="Calibri"/>
                          <a:ea typeface="+mn-ea"/>
                          <a:cs typeface="+mn-cs"/>
                        </a:rPr>
                        <a:t>သုံးထားတဲ့ မဂ္ဂနီဆီယမ် သတ္ထုကိုယ်ထည်
</a:t>
                      </a:r>
                      <a:r>
                        <a:rPr kumimoji="0" lang="en-US" sz="1000" b="0" i="0" u="none" strike="noStrike" kern="1200" cap="none" spc="0" normalizeH="0" baseline="0" noProof="0">
                          <a:ln>
                            <a:noFill/>
                          </a:ln>
                          <a:solidFill>
                            <a:prstClr val="black"/>
                          </a:solidFill>
                          <a:effectLst/>
                          <a:uLnTx/>
                          <a:uFillTx/>
                          <a:latin typeface="Calibri"/>
                          <a:ea typeface="+mn-ea"/>
                          <a:cs typeface="+mn-cs"/>
                        </a:rPr>
                        <a:t>Mercedes-AMG branding, patterns and elements </a:t>
                      </a:r>
                      <a:r>
                        <a:rPr kumimoji="0" lang="my-MM" sz="1000" b="0" i="0" u="none" strike="noStrike" kern="1200" cap="none" spc="0" normalizeH="0" baseline="0" noProof="0">
                          <a:ln>
                            <a:noFill/>
                          </a:ln>
                          <a:solidFill>
                            <a:prstClr val="black"/>
                          </a:solidFill>
                          <a:effectLst/>
                          <a:uLnTx/>
                          <a:uFillTx/>
                          <a:latin typeface="Calibri"/>
                          <a:ea typeface="+mn-ea"/>
                          <a:cs typeface="+mn-cs"/>
                        </a:rPr>
                        <a:t>တွေနဲ့
19.95</a:t>
                      </a:r>
                      <a:r>
                        <a:rPr kumimoji="0" lang="en-US" sz="1000" b="0" i="0" u="none" strike="noStrike" kern="1200" cap="none" spc="0" normalizeH="0" baseline="0" noProof="0">
                          <a:ln>
                            <a:noFill/>
                          </a:ln>
                          <a:solidFill>
                            <a:prstClr val="black"/>
                          </a:solidFill>
                          <a:effectLst/>
                          <a:uLnTx/>
                          <a:uFillTx/>
                          <a:latin typeface="Calibri"/>
                          <a:ea typeface="+mn-ea"/>
                          <a:cs typeface="+mn-cs"/>
                        </a:rPr>
                        <a:t>mm thin, 1.88kg </a:t>
                      </a:r>
                      <a:r>
                        <a:rPr kumimoji="0" lang="my-MM" sz="1000" b="0" i="0" u="none" strike="noStrike" kern="1200" cap="none" spc="0" normalizeH="0" baseline="0" noProof="0">
                          <a:ln>
                            <a:noFill/>
                          </a:ln>
                          <a:solidFill>
                            <a:prstClr val="black"/>
                          </a:solidFill>
                          <a:effectLst/>
                          <a:uLnTx/>
                          <a:uFillTx/>
                          <a:latin typeface="Calibri"/>
                          <a:ea typeface="+mn-ea"/>
                          <a:cs typeface="+mn-cs"/>
                        </a:rPr>
                        <a:t>အလေးချိန် ၊
16:10 </a:t>
                      </a:r>
                      <a:r>
                        <a:rPr kumimoji="0" lang="en-US" sz="1000" b="0" i="0" u="none" strike="noStrike" kern="1200" cap="none" spc="0" normalizeH="0" baseline="0" noProof="0">
                          <a:ln>
                            <a:noFill/>
                          </a:ln>
                          <a:solidFill>
                            <a:prstClr val="black"/>
                          </a:solidFill>
                          <a:effectLst/>
                          <a:uLnTx/>
                          <a:uFillTx/>
                          <a:latin typeface="Calibri"/>
                          <a:ea typeface="+mn-ea"/>
                          <a:cs typeface="+mn-cs"/>
                        </a:rPr>
                        <a:t>UHD+ OLED display </a:t>
                      </a:r>
                      <a:r>
                        <a:rPr kumimoji="0" lang="my-MM" sz="1000" b="0" i="0" u="none" strike="noStrike" kern="1200" cap="none" spc="0" normalizeH="0" baseline="0" noProof="0">
                          <a:ln>
                            <a:noFill/>
                          </a:ln>
                          <a:solidFill>
                            <a:prstClr val="black"/>
                          </a:solidFill>
                          <a:effectLst/>
                          <a:uLnTx/>
                          <a:uFillTx/>
                          <a:latin typeface="Calibri"/>
                          <a:ea typeface="+mn-ea"/>
                          <a:cs typeface="+mn-cs"/>
                        </a:rPr>
                        <a:t>၊ 
</a:t>
                      </a:r>
                      <a:r>
                        <a:rPr kumimoji="0" lang="en-US" sz="1000" b="0" i="0" u="none" strike="noStrike" kern="1200" cap="none" spc="0" normalizeH="0" baseline="0" noProof="0">
                          <a:ln>
                            <a:noFill/>
                          </a:ln>
                          <a:solidFill>
                            <a:prstClr val="black"/>
                          </a:solidFill>
                          <a:effectLst/>
                          <a:uLnTx/>
                          <a:uFillTx/>
                          <a:latin typeface="Calibri"/>
                          <a:ea typeface="+mn-ea"/>
                          <a:cs typeface="+mn-cs"/>
                        </a:rPr>
                        <a:t>Up to 13th Gen Intel Core i9 Processor </a:t>
                      </a:r>
                      <a:r>
                        <a:rPr kumimoji="0" lang="my-MM" sz="1000" b="0" i="0" u="none" strike="noStrike" kern="1200" cap="none" spc="0" normalizeH="0" baseline="0" noProof="0">
                          <a:ln>
                            <a:noFill/>
                          </a:ln>
                          <a:solidFill>
                            <a:prstClr val="black"/>
                          </a:solidFill>
                          <a:effectLst/>
                          <a:uLnTx/>
                          <a:uFillTx/>
                          <a:latin typeface="Calibri"/>
                          <a:ea typeface="+mn-ea"/>
                          <a:cs typeface="+mn-cs"/>
                        </a:rPr>
                        <a:t>နဲ့
</a:t>
                      </a:r>
                      <a:r>
                        <a:rPr kumimoji="0" lang="en-US" sz="1000" b="0" i="0" u="none" strike="noStrike" kern="1200" cap="none" spc="0" normalizeH="0" baseline="0" noProof="0">
                          <a:ln>
                            <a:noFill/>
                          </a:ln>
                          <a:solidFill>
                            <a:prstClr val="black"/>
                          </a:solidFill>
                          <a:effectLst/>
                          <a:uLnTx/>
                          <a:uFillTx/>
                          <a:latin typeface="Calibri"/>
                          <a:ea typeface="+mn-ea"/>
                          <a:cs typeface="+mn-cs"/>
                        </a:rPr>
                        <a:t>Up to NVIDIA RTX4070 Graphics </a:t>
                      </a:r>
                      <a:r>
                        <a:rPr kumimoji="0" lang="my-MM" sz="1000" b="0" i="0" u="none" strike="noStrike" kern="1200" cap="none" spc="0" normalizeH="0" baseline="0" noProof="0">
                          <a:ln>
                            <a:noFill/>
                          </a:ln>
                          <a:solidFill>
                            <a:prstClr val="black"/>
                          </a:solidFill>
                          <a:effectLst/>
                          <a:uLnTx/>
                          <a:uFillTx/>
                          <a:latin typeface="Calibri"/>
                          <a:ea typeface="+mn-ea"/>
                          <a:cs typeface="+mn-cs"/>
                        </a:rPr>
                        <a:t>အစရှိတဲ့ </a:t>
                      </a:r>
                      <a:r>
                        <a:rPr kumimoji="0" lang="en-US" sz="1000" b="0" i="0" u="none" strike="noStrike" kern="1200" cap="none" spc="0" normalizeH="0" baseline="0" noProof="0">
                          <a:ln>
                            <a:noFill/>
                          </a:ln>
                          <a:solidFill>
                            <a:prstClr val="black"/>
                          </a:solidFill>
                          <a:effectLst/>
                          <a:uLnTx/>
                          <a:uFillTx/>
                          <a:latin typeface="Calibri"/>
                          <a:ea typeface="+mn-ea"/>
                          <a:cs typeface="+mn-cs"/>
                        </a:rPr>
                        <a:t>Specs </a:t>
                      </a:r>
                      <a:r>
                        <a:rPr kumimoji="0" lang="my-MM" sz="1000" b="0" i="0" u="none" strike="noStrike" kern="1200" cap="none" spc="0" normalizeH="0" baseline="0" noProof="0">
                          <a:ln>
                            <a:noFill/>
                          </a:ln>
                          <a:solidFill>
                            <a:prstClr val="black"/>
                          </a:solidFill>
                          <a:effectLst/>
                          <a:uLnTx/>
                          <a:uFillTx/>
                          <a:latin typeface="Calibri"/>
                          <a:ea typeface="+mn-ea"/>
                          <a:cs typeface="+mn-cs"/>
                        </a:rPr>
                        <a:t>တို့နဲ့ ကြေညာခဲ့ပါတယ်။ 
#</a:t>
                      </a:r>
                      <a:r>
                        <a:rPr kumimoji="0" lang="en-US" sz="1000" b="0" i="0" u="none" strike="noStrike" kern="1200" cap="none" spc="0" normalizeH="0" baseline="0" noProof="0">
                          <a:ln>
                            <a:noFill/>
                          </a:ln>
                          <a:solidFill>
                            <a:prstClr val="black"/>
                          </a:solidFill>
                          <a:effectLst/>
                          <a:uLnTx/>
                          <a:uFillTx/>
                          <a:latin typeface="Calibri"/>
                          <a:ea typeface="+mn-ea"/>
                          <a:cs typeface="+mn-cs"/>
                        </a:rPr>
                        <a:t>MSIxComputex2023 #Stealth #Gaminglaptop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https://quintly-image-storage.s3.amazonaws.com/6d8da0572f005e1470a6e5a4af983fe8/e21f23b8a7e9e434c628ccc06e1146e3.jpg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060859672"/>
                  </a:ext>
                </a:extLst>
              </a:tr>
            </a:tbl>
          </a:graphicData>
        </a:graphic>
      </p:graphicFrame>
      <p:sp>
        <p:nvSpPr>
          <p:cNvPr id="4" name="Text Placeholder 3">
            <a:extLst>
              <a:ext uri="{FF2B5EF4-FFF2-40B4-BE49-F238E27FC236}">
                <a16:creationId xmlns:a16="http://schemas.microsoft.com/office/drawing/2014/main" id="{BFA7A69D-59F5-4D82-845B-4648EB67E354}"/>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42550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71D55-795F-4AAC-813C-782DD4232021}"/>
              </a:ext>
            </a:extLst>
          </p:cNvPr>
          <p:cNvSpPr>
            <a:spLocks noGrp="1"/>
          </p:cNvSpPr>
          <p:nvPr>
            <p:ph type="title"/>
          </p:nvPr>
        </p:nvSpPr>
        <p:spPr/>
        <p:txBody>
          <a:bodyPr/>
          <a:lstStyle/>
          <a:p>
            <a:r>
              <a:rPr lang="en-US"/>
              <a:t>Instagram Indo-Pac Top posts | 25 profiles - 10 of 13</a:t>
            </a:r>
          </a:p>
        </p:txBody>
      </p:sp>
      <p:graphicFrame>
        <p:nvGraphicFramePr>
          <p:cNvPr id="5" name="Table Placeholder 4">
            <a:extLst>
              <a:ext uri="{FF2B5EF4-FFF2-40B4-BE49-F238E27FC236}">
                <a16:creationId xmlns:a16="http://schemas.microsoft.com/office/drawing/2014/main" id="{50ADC4FD-70DF-45FF-AB7E-63389916060B}"/>
              </a:ext>
            </a:extLst>
          </p:cNvPr>
          <p:cNvGraphicFramePr>
            <a:graphicFrameLocks noGrp="1"/>
          </p:cNvGraphicFramePr>
          <p:nvPr>
            <p:ph type="tbl" sz="quarter" idx="13"/>
            <p:extLst>
              <p:ext uri="{D42A27DB-BD31-4B8C-83A1-F6EECF244321}">
                <p14:modId xmlns:p14="http://schemas.microsoft.com/office/powerpoint/2010/main" val="3713866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84688938"/>
                    </a:ext>
                  </a:extLst>
                </a:gridCol>
                <a:gridCol w="1975104">
                  <a:extLst>
                    <a:ext uri="{9D8B030D-6E8A-4147-A177-3AD203B41FA5}">
                      <a16:colId xmlns:a16="http://schemas.microsoft.com/office/drawing/2014/main" val="1892000288"/>
                    </a:ext>
                  </a:extLst>
                </a:gridCol>
                <a:gridCol w="905256">
                  <a:extLst>
                    <a:ext uri="{9D8B030D-6E8A-4147-A177-3AD203B41FA5}">
                      <a16:colId xmlns:a16="http://schemas.microsoft.com/office/drawing/2014/main" val="3997886641"/>
                    </a:ext>
                  </a:extLst>
                </a:gridCol>
                <a:gridCol w="905256">
                  <a:extLst>
                    <a:ext uri="{9D8B030D-6E8A-4147-A177-3AD203B41FA5}">
                      <a16:colId xmlns:a16="http://schemas.microsoft.com/office/drawing/2014/main" val="4033448190"/>
                    </a:ext>
                  </a:extLst>
                </a:gridCol>
                <a:gridCol w="905256">
                  <a:extLst>
                    <a:ext uri="{9D8B030D-6E8A-4147-A177-3AD203B41FA5}">
                      <a16:colId xmlns:a16="http://schemas.microsoft.com/office/drawing/2014/main" val="1792778859"/>
                    </a:ext>
                  </a:extLst>
                </a:gridCol>
                <a:gridCol w="905256">
                  <a:extLst>
                    <a:ext uri="{9D8B030D-6E8A-4147-A177-3AD203B41FA5}">
                      <a16:colId xmlns:a16="http://schemas.microsoft.com/office/drawing/2014/main" val="3596518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01362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- 2023-07-04 19:43:52</a:t>
                      </a:r>
                      <a:r>
                        <a:rPr kumimoji="0" lang="en-US" sz="1000" b="0" i="0" u="none" strike="noStrike" kern="1200" cap="none" spc="0" normalizeH="0" baseline="0" noProof="0">
                          <a:ln>
                            <a:noFill/>
                          </a:ln>
                          <a:solidFill>
                            <a:prstClr val="black"/>
                          </a:solidFill>
                          <a:effectLst/>
                          <a:uLnTx/>
                          <a:uFillTx/>
                          <a:latin typeface="Calibri"/>
                          <a:ea typeface="+mn-ea"/>
                          <a:cs typeface="+mn-cs"/>
                        </a:rPr>
                        <a:t>
 🎮 Exciting Moments from the Valorant Tournament at Surat's MSI Store! 💥🔥
On the 30th of June and 1st of July, the Surat MSI store transformed into a battleground for skilled gamers, where teams clashed in epic matches showcasing their strategic prowess and lightning-fast reflexes. 🎯⚡
** Video Credit: anis.shaikh.media
#ValorantTournament #SuratMSIStore #EsportsFever #IntenseGaming #IncrediblePlays #GamingCommunity #SuratCity #GamingLegends #MSI #MSIIndia #Laptop #GamingLaptop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https://quintly-image-storage.s3.amazonaws.com/79d7047c2230e1d6f79aeb1eee2ce1c1/ea53187d960175d4bb3fb78cf1ce5ed7.jpg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25626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msigaming_thailand - 2023-09-06 21:06:15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ชมความหรูที่มาคู่ความสุดในทุกทาง </a:t>
                      </a:r>
                      <a:r>
                        <a:rPr kumimoji="0" lang="en-US" sz="1000" b="0" i="0" u="none" strike="noStrike" kern="1200" cap="none" spc="0" normalizeH="0" baseline="0" noProof="0">
                          <a:ln>
                            <a:noFill/>
                          </a:ln>
                          <a:solidFill>
                            <a:prstClr val="black"/>
                          </a:solidFill>
                          <a:effectLst/>
                          <a:uLnTx/>
                          <a:uFillTx/>
                          <a:latin typeface="Calibri"/>
                          <a:ea typeface="+mn-ea"/>
                          <a:cs typeface="+mn-cs"/>
                        </a:rPr>
                        <a:t>Unboxing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จากทาง </a:t>
                      </a:r>
                      <a:r>
                        <a:rPr kumimoji="0" lang="en-US" sz="1000" b="0" i="0" u="none" strike="noStrike" kern="1200" cap="none" spc="0" normalizeH="0" baseline="0" noProof="0">
                          <a:ln>
                            <a:noFill/>
                          </a:ln>
                          <a:solidFill>
                            <a:prstClr val="black"/>
                          </a:solidFill>
                          <a:effectLst/>
                          <a:uLnTx/>
                          <a:uFillTx/>
                          <a:latin typeface="Calibri"/>
                          <a:ea typeface="+mn-ea"/>
                          <a:cs typeface="+mn-cs"/>
                        </a:rPr>
                        <a:t>Extreme IT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ที่แฟนๆ </a:t>
                      </a:r>
                      <a:r>
                        <a:rPr kumimoji="0" lang="en-US" sz="1000" b="0" i="0" u="none" strike="noStrike" kern="1200" cap="none" spc="0" normalizeH="0" baseline="0" noProof="0">
                          <a:ln>
                            <a:noFill/>
                          </a:ln>
                          <a:solidFill>
                            <a:prstClr val="black"/>
                          </a:solidFill>
                          <a:effectLst/>
                          <a:uLnTx/>
                          <a:uFillTx/>
                          <a:latin typeface="Calibri"/>
                          <a:ea typeface="+mn-ea"/>
                          <a:cs typeface="+mn-cs"/>
                        </a:rPr>
                        <a:t>MSI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และ </a:t>
                      </a:r>
                      <a:r>
                        <a:rPr kumimoji="0" lang="en-US" sz="1000" b="0" i="0" u="none" strike="noStrike" kern="1200" cap="none" spc="0" normalizeH="0" baseline="0" noProof="0">
                          <a:ln>
                            <a:noFill/>
                          </a:ln>
                          <a:solidFill>
                            <a:prstClr val="black"/>
                          </a:solidFill>
                          <a:effectLst/>
                          <a:uLnTx/>
                          <a:uFillTx/>
                          <a:latin typeface="Calibri"/>
                          <a:ea typeface="+mn-ea"/>
                          <a:cs typeface="+mn-cs"/>
                        </a:rPr>
                        <a:t>Mercerdes-AMG Motorsport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ห้ามพลาด!</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https://quintly-image-storage.s3.amazonaws.com/7d0be0837260fdfbb095a399dd7d068b/2055a9b2daa69bfa9ed6de4f1af800bc.jpg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564831558"/>
                  </a:ext>
                </a:extLst>
              </a:tr>
            </a:tbl>
          </a:graphicData>
        </a:graphic>
      </p:graphicFrame>
      <p:sp>
        <p:nvSpPr>
          <p:cNvPr id="4" name="Text Placeholder 3">
            <a:extLst>
              <a:ext uri="{FF2B5EF4-FFF2-40B4-BE49-F238E27FC236}">
                <a16:creationId xmlns:a16="http://schemas.microsoft.com/office/drawing/2014/main" id="{574572C3-900A-4D4D-A75D-7238F272F530}"/>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5143364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6E0A2-FECA-4796-86B0-CEE6527A83B4}"/>
              </a:ext>
            </a:extLst>
          </p:cNvPr>
          <p:cNvSpPr>
            <a:spLocks noGrp="1"/>
          </p:cNvSpPr>
          <p:nvPr>
            <p:ph type="title"/>
          </p:nvPr>
        </p:nvSpPr>
        <p:spPr/>
        <p:txBody>
          <a:bodyPr/>
          <a:lstStyle/>
          <a:p>
            <a:r>
              <a:rPr lang="en-US"/>
              <a:t>Instagram Indo-Pac Top posts | 25 profiles - 11 of 13</a:t>
            </a:r>
          </a:p>
        </p:txBody>
      </p:sp>
      <p:graphicFrame>
        <p:nvGraphicFramePr>
          <p:cNvPr id="5" name="Table Placeholder 4">
            <a:extLst>
              <a:ext uri="{FF2B5EF4-FFF2-40B4-BE49-F238E27FC236}">
                <a16:creationId xmlns:a16="http://schemas.microsoft.com/office/drawing/2014/main" id="{CFD52E24-E144-4198-ABD6-5F15CF771644}"/>
              </a:ext>
            </a:extLst>
          </p:cNvPr>
          <p:cNvGraphicFramePr>
            <a:graphicFrameLocks noGrp="1"/>
          </p:cNvGraphicFramePr>
          <p:nvPr>
            <p:ph type="tbl" sz="quarter" idx="13"/>
            <p:extLst>
              <p:ext uri="{D42A27DB-BD31-4B8C-83A1-F6EECF244321}">
                <p14:modId xmlns:p14="http://schemas.microsoft.com/office/powerpoint/2010/main" val="426977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1603199"/>
                    </a:ext>
                  </a:extLst>
                </a:gridCol>
                <a:gridCol w="1975104">
                  <a:extLst>
                    <a:ext uri="{9D8B030D-6E8A-4147-A177-3AD203B41FA5}">
                      <a16:colId xmlns:a16="http://schemas.microsoft.com/office/drawing/2014/main" val="2256395147"/>
                    </a:ext>
                  </a:extLst>
                </a:gridCol>
                <a:gridCol w="905256">
                  <a:extLst>
                    <a:ext uri="{9D8B030D-6E8A-4147-A177-3AD203B41FA5}">
                      <a16:colId xmlns:a16="http://schemas.microsoft.com/office/drawing/2014/main" val="1483069318"/>
                    </a:ext>
                  </a:extLst>
                </a:gridCol>
                <a:gridCol w="905256">
                  <a:extLst>
                    <a:ext uri="{9D8B030D-6E8A-4147-A177-3AD203B41FA5}">
                      <a16:colId xmlns:a16="http://schemas.microsoft.com/office/drawing/2014/main" val="1149999212"/>
                    </a:ext>
                  </a:extLst>
                </a:gridCol>
                <a:gridCol w="905256">
                  <a:extLst>
                    <a:ext uri="{9D8B030D-6E8A-4147-A177-3AD203B41FA5}">
                      <a16:colId xmlns:a16="http://schemas.microsoft.com/office/drawing/2014/main" val="876228855"/>
                    </a:ext>
                  </a:extLst>
                </a:gridCol>
                <a:gridCol w="905256">
                  <a:extLst>
                    <a:ext uri="{9D8B030D-6E8A-4147-A177-3AD203B41FA5}">
                      <a16:colId xmlns:a16="http://schemas.microsoft.com/office/drawing/2014/main" val="3458362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1323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msigaming_thailand - 2023-01-12 10:37:22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สวัสดีปีกระต่ายจาก </a:t>
                      </a:r>
                      <a:r>
                        <a:rPr kumimoji="0" lang="en-US" sz="1000" b="0" i="0" u="none" strike="noStrike" kern="1200" cap="none" spc="0" normalizeH="0" baseline="0" noProof="0">
                          <a:ln>
                            <a:noFill/>
                          </a:ln>
                          <a:solidFill>
                            <a:prstClr val="black"/>
                          </a:solidFill>
                          <a:effectLst/>
                          <a:uLnTx/>
                          <a:uFillTx/>
                          <a:latin typeface="Calibri"/>
                          <a:ea typeface="+mn-ea"/>
                          <a:cs typeface="+mn-cs"/>
                        </a:rPr>
                        <a:t>🐇 MSI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และ </a:t>
                      </a:r>
                      <a:r>
                        <a:rPr kumimoji="0" lang="en-US" sz="1000" b="0" i="0" u="none" strike="noStrike" kern="1200" cap="none" spc="0" normalizeH="0" baseline="0" noProof="0">
                          <a:ln>
                            <a:noFill/>
                          </a:ln>
                          <a:solidFill>
                            <a:prstClr val="black"/>
                          </a:solidFill>
                          <a:effectLst/>
                          <a:uLnTx/>
                          <a:uFillTx/>
                          <a:latin typeface="Calibri"/>
                          <a:ea typeface="+mn-ea"/>
                          <a:cs typeface="+mn-cs"/>
                        </a:rPr>
                        <a:t>Advice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https://quintly-image-storage.s3.amazonaws.com/7d0be0837260fdfbb095a399dd7d068b/4080fe737be38bcfcf43f426eb97086b.jpg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254340396"/>
                  </a:ext>
                </a:extLst>
              </a:tr>
            </a:tbl>
          </a:graphicData>
        </a:graphic>
      </p:graphicFrame>
      <p:sp>
        <p:nvSpPr>
          <p:cNvPr id="4" name="Text Placeholder 3">
            <a:extLst>
              <a:ext uri="{FF2B5EF4-FFF2-40B4-BE49-F238E27FC236}">
                <a16:creationId xmlns:a16="http://schemas.microsoft.com/office/drawing/2014/main" id="{8924E1B2-927D-4B0D-9F86-43F96C1F306C}"/>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809894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F343C-DA86-4851-995E-CDC8C04EF34D}"/>
              </a:ext>
            </a:extLst>
          </p:cNvPr>
          <p:cNvSpPr>
            <a:spLocks noGrp="1"/>
          </p:cNvSpPr>
          <p:nvPr>
            <p:ph type="title"/>
          </p:nvPr>
        </p:nvSpPr>
        <p:spPr/>
        <p:txBody>
          <a:bodyPr/>
          <a:lstStyle/>
          <a:p>
            <a:r>
              <a:rPr lang="en-US"/>
              <a:t>Instagram Indo-Pac Top posts | 25 profiles - 12 of 13</a:t>
            </a:r>
          </a:p>
        </p:txBody>
      </p:sp>
      <p:graphicFrame>
        <p:nvGraphicFramePr>
          <p:cNvPr id="5" name="Table Placeholder 4">
            <a:extLst>
              <a:ext uri="{FF2B5EF4-FFF2-40B4-BE49-F238E27FC236}">
                <a16:creationId xmlns:a16="http://schemas.microsoft.com/office/drawing/2014/main" id="{F442E22A-5351-4F64-8381-294B1A3432BC}"/>
              </a:ext>
            </a:extLst>
          </p:cNvPr>
          <p:cNvGraphicFramePr>
            <a:graphicFrameLocks noGrp="1"/>
          </p:cNvGraphicFramePr>
          <p:nvPr>
            <p:ph type="tbl" sz="quarter" idx="13"/>
            <p:extLst>
              <p:ext uri="{D42A27DB-BD31-4B8C-83A1-F6EECF244321}">
                <p14:modId xmlns:p14="http://schemas.microsoft.com/office/powerpoint/2010/main" val="1608572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24204736"/>
                    </a:ext>
                  </a:extLst>
                </a:gridCol>
                <a:gridCol w="1975104">
                  <a:extLst>
                    <a:ext uri="{9D8B030D-6E8A-4147-A177-3AD203B41FA5}">
                      <a16:colId xmlns:a16="http://schemas.microsoft.com/office/drawing/2014/main" val="3026640978"/>
                    </a:ext>
                  </a:extLst>
                </a:gridCol>
                <a:gridCol w="905256">
                  <a:extLst>
                    <a:ext uri="{9D8B030D-6E8A-4147-A177-3AD203B41FA5}">
                      <a16:colId xmlns:a16="http://schemas.microsoft.com/office/drawing/2014/main" val="314465186"/>
                    </a:ext>
                  </a:extLst>
                </a:gridCol>
                <a:gridCol w="905256">
                  <a:extLst>
                    <a:ext uri="{9D8B030D-6E8A-4147-A177-3AD203B41FA5}">
                      <a16:colId xmlns:a16="http://schemas.microsoft.com/office/drawing/2014/main" val="501897953"/>
                    </a:ext>
                  </a:extLst>
                </a:gridCol>
                <a:gridCol w="905256">
                  <a:extLst>
                    <a:ext uri="{9D8B030D-6E8A-4147-A177-3AD203B41FA5}">
                      <a16:colId xmlns:a16="http://schemas.microsoft.com/office/drawing/2014/main" val="301971997"/>
                    </a:ext>
                  </a:extLst>
                </a:gridCol>
                <a:gridCol w="905256">
                  <a:extLst>
                    <a:ext uri="{9D8B030D-6E8A-4147-A177-3AD203B41FA5}">
                      <a16:colId xmlns:a16="http://schemas.microsoft.com/office/drawing/2014/main" val="2861441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8549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msigaming_india - 2023-10-17 13:55:15</a:t>
                      </a:r>
                      <a:r>
                        <a:rPr kumimoji="0" lang="en-US" sz="1000" b="0" i="0" u="none" strike="noStrike" kern="1200" cap="none" spc="0" normalizeH="0" baseline="0" noProof="0">
                          <a:ln>
                            <a:noFill/>
                          </a:ln>
                          <a:solidFill>
                            <a:prstClr val="black"/>
                          </a:solidFill>
                          <a:effectLst/>
                          <a:uLnTx/>
                          <a:uFillTx/>
                          <a:latin typeface="Calibri"/>
                          <a:ea typeface="+mn-ea"/>
                          <a:cs typeface="+mn-cs"/>
                        </a:rPr>
                        <a:t>
 ✨ MSI x Ubisoft Exclusive Giveaway ✨
You are a few taps away from experiencing your dream journey!🎮🔥
Join our Assassin’s Creed Mirage giveaway for a chance to secure an exclusive game code. To participate, simply follow these steps:
[How to win]
1️⃣ Follow us
2️⃣ Like this post
3️⃣ Leave the answer to the question in the comment section: Sharing with us which Assassin's Creed ability would you want the most?
[🏆Prize]
10 winners will be picked randomly from comments, and the lucky winners will get an exclusive game code.
[📣Winner announcement]
The giveaway ends on October 20th and the winners will be announced on October 30th.
Ready to unlock the hidden secrets of the desert? Don’t miss your chance to experience the ultimate assassin’s journey!
#MSI #Gaming #AssassinsCreedMirageGiveaway #WinTheGameCode #MSIINDIA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https://quintly-image-storage.s3.amazonaws.com/79d7047c2230e1d6f79aeb1eee2ce1c1/e2b1c22177e10d0c48a093a46468d6be.jpg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769863105"/>
                  </a:ext>
                </a:extLst>
              </a:tr>
            </a:tbl>
          </a:graphicData>
        </a:graphic>
      </p:graphicFrame>
      <p:sp>
        <p:nvSpPr>
          <p:cNvPr id="4" name="Text Placeholder 3">
            <a:extLst>
              <a:ext uri="{FF2B5EF4-FFF2-40B4-BE49-F238E27FC236}">
                <a16:creationId xmlns:a16="http://schemas.microsoft.com/office/drawing/2014/main" id="{287E02E4-74D5-49AA-8D8E-D409483D1FE1}"/>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1808725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FA4C-CD60-4078-B177-9514C95B2D86}"/>
              </a:ext>
            </a:extLst>
          </p:cNvPr>
          <p:cNvSpPr>
            <a:spLocks noGrp="1"/>
          </p:cNvSpPr>
          <p:nvPr>
            <p:ph type="title"/>
          </p:nvPr>
        </p:nvSpPr>
        <p:spPr/>
        <p:txBody>
          <a:bodyPr/>
          <a:lstStyle/>
          <a:p>
            <a:r>
              <a:rPr lang="en-US"/>
              <a:t>Instagram Indo-Pac Top posts | 25 profiles - 13 of 13</a:t>
            </a:r>
          </a:p>
        </p:txBody>
      </p:sp>
      <p:graphicFrame>
        <p:nvGraphicFramePr>
          <p:cNvPr id="5" name="Table Placeholder 4">
            <a:extLst>
              <a:ext uri="{FF2B5EF4-FFF2-40B4-BE49-F238E27FC236}">
                <a16:creationId xmlns:a16="http://schemas.microsoft.com/office/drawing/2014/main" id="{F91297B9-B70D-440B-9F4E-8CDF59099F5F}"/>
              </a:ext>
            </a:extLst>
          </p:cNvPr>
          <p:cNvGraphicFramePr>
            <a:graphicFrameLocks noGrp="1"/>
          </p:cNvGraphicFramePr>
          <p:nvPr>
            <p:ph type="tbl" sz="quarter" idx="13"/>
            <p:extLst>
              <p:ext uri="{D42A27DB-BD31-4B8C-83A1-F6EECF244321}">
                <p14:modId xmlns:p14="http://schemas.microsoft.com/office/powerpoint/2010/main" val="211285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34489276"/>
                    </a:ext>
                  </a:extLst>
                </a:gridCol>
                <a:gridCol w="1975104">
                  <a:extLst>
                    <a:ext uri="{9D8B030D-6E8A-4147-A177-3AD203B41FA5}">
                      <a16:colId xmlns:a16="http://schemas.microsoft.com/office/drawing/2014/main" val="465212366"/>
                    </a:ext>
                  </a:extLst>
                </a:gridCol>
                <a:gridCol w="905256">
                  <a:extLst>
                    <a:ext uri="{9D8B030D-6E8A-4147-A177-3AD203B41FA5}">
                      <a16:colId xmlns:a16="http://schemas.microsoft.com/office/drawing/2014/main" val="4169618432"/>
                    </a:ext>
                  </a:extLst>
                </a:gridCol>
                <a:gridCol w="905256">
                  <a:extLst>
                    <a:ext uri="{9D8B030D-6E8A-4147-A177-3AD203B41FA5}">
                      <a16:colId xmlns:a16="http://schemas.microsoft.com/office/drawing/2014/main" val="1461387472"/>
                    </a:ext>
                  </a:extLst>
                </a:gridCol>
                <a:gridCol w="905256">
                  <a:extLst>
                    <a:ext uri="{9D8B030D-6E8A-4147-A177-3AD203B41FA5}">
                      <a16:colId xmlns:a16="http://schemas.microsoft.com/office/drawing/2014/main" val="2659764633"/>
                    </a:ext>
                  </a:extLst>
                </a:gridCol>
                <a:gridCol w="905256">
                  <a:extLst>
                    <a:ext uri="{9D8B030D-6E8A-4147-A177-3AD203B41FA5}">
                      <a16:colId xmlns:a16="http://schemas.microsoft.com/office/drawing/2014/main" val="1101367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24078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msi_thailand - 2023-06-15 21:03:08</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ตัวเลือกหลากหลายสีสันเพื่อสไตล์ในการใช้งานอันหลากหลาย </a:t>
                      </a:r>
                      <a:r>
                        <a:rPr kumimoji="0" lang="en-US" sz="1000" b="0" i="0" u="none" strike="noStrike" kern="1200" cap="none" spc="0" normalizeH="0" baseline="0" noProof="0">
                          <a:ln>
                            <a:noFill/>
                          </a:ln>
                          <a:solidFill>
                            <a:prstClr val="black"/>
                          </a:solidFill>
                          <a:effectLst/>
                          <a:uLnTx/>
                          <a:uFillTx/>
                          <a:latin typeface="Calibri"/>
                          <a:ea typeface="+mn-ea"/>
                          <a:cs typeface="+mn-cs"/>
                        </a:rPr>
                        <a:t>MSI Modern Series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ออกแบบมาเพื่อการพกพานอกสถานที่และการทำงานอย่างมีประสิทธิภาพ ในราคาเริ่มต้นเพียง 11,990 บาท
.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ตามไปตำและดูโปรโมชั่นรุ่นอื่นๆได้ที่
</a:t>
                      </a:r>
                      <a:r>
                        <a:rPr kumimoji="0" lang="en-US" sz="1000" b="0" i="0" u="none" strike="noStrike" kern="1200" cap="none" spc="0" normalizeH="0" baseline="0" noProof="0">
                          <a:ln>
                            <a:noFill/>
                          </a:ln>
                          <a:solidFill>
                            <a:prstClr val="black"/>
                          </a:solidFill>
                          <a:effectLst/>
                          <a:uLnTx/>
                          <a:uFillTx/>
                          <a:latin typeface="Calibri"/>
                          <a:ea typeface="+mn-ea"/>
                          <a:cs typeface="+mn-cs"/>
                        </a:rPr>
                        <a:t>👉: https://msi.gm/BTS2023NBPromotion
.
📅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ระยะเวลาโปรโมชั่น
ตั้งแต่วันที่ 6 มิถุนายน 2566 - 30 มิถุนายน 2566
.
หมายเหตุ
1. ของแถมมีจำนวนจำกัด บริษัทฯขอสงวนสิทธิ์ในการเปลี่ยนแปลงโดยไม่ต้องแจ้งให้ทราบล่วงหน้า
2. ไม่สามารถซื้อหรือออกบิลในนามบริษัท หรือนิติบุคคลได้
3. คำตัดสินของบริษัทถือเป็นที่สิ้นสุด ผู้ร่วมรายการถือได้ว่าตกลงยอมรับในข้อกำหนดและเงื่อนไขข้างต้นทุกประการ
4. โปรโมชั่นนี้เฉพาะลูกค้าที่ซื้อสินค้า </a:t>
                      </a:r>
                      <a:r>
                        <a:rPr kumimoji="0" lang="en-US" sz="1000" b="0" i="0" u="none" strike="noStrike" kern="1200" cap="none" spc="0" normalizeH="0" baseline="0" noProof="0">
                          <a:ln>
                            <a:noFill/>
                          </a:ln>
                          <a:solidFill>
                            <a:prstClr val="black"/>
                          </a:solidFill>
                          <a:effectLst/>
                          <a:uLnTx/>
                          <a:uFillTx/>
                          <a:latin typeface="Calibri"/>
                          <a:ea typeface="+mn-ea"/>
                          <a:cs typeface="+mn-cs"/>
                        </a:rPr>
                        <a:t>MSI Notebook </a:t>
                      </a:r>
                      <a:r>
                        <a:rPr kumimoji="0" lang="th-TH" sz="1000" b="0" i="0" u="none" strike="noStrike" kern="1200" cap="none" spc="0" normalizeH="0" baseline="0" noProof="0">
                          <a:ln>
                            <a:noFill/>
                          </a:ln>
                          <a:solidFill>
                            <a:prstClr val="black"/>
                          </a:solidFill>
                          <a:effectLst/>
                          <a:uLnTx/>
                          <a:uFillTx/>
                          <a:latin typeface="Calibri"/>
                          <a:ea typeface="+mn-ea"/>
                          <a:cs typeface="Cordia New" panose="020B0304020202020204" pitchFamily="34" charset="-34"/>
                        </a:rPr>
                        <a:t>จากตัวแทนจำหน่ายที่ได้รับการแต่งตั้งอย่างถูกต้องภายในประเทศไทยเท่านั้น
5. ของพรีเมี่ยมไม่สามารถแลกเปลี่ยนเป็นเงินทอนหรือเงินสดได้
6. ระยะเวลาในการรับประกันแบตเตอรี่, อแดปเตอร์, สายไฟ มีระยะเวลาในการรับประกัน 1 ปี
.
#</a:t>
                      </a:r>
                      <a:r>
                        <a:rPr kumimoji="0" lang="en-US" sz="1000" b="0" i="0" u="none" strike="noStrike" kern="1200" cap="none" spc="0" normalizeH="0" baseline="0" noProof="0">
                          <a:ln>
                            <a:noFill/>
                          </a:ln>
                          <a:solidFill>
                            <a:prstClr val="black"/>
                          </a:solidFill>
                          <a:effectLst/>
                          <a:uLnTx/>
                          <a:uFillTx/>
                          <a:latin typeface="Calibri"/>
                          <a:ea typeface="+mn-ea"/>
                          <a:cs typeface="+mn-cs"/>
                        </a:rPr>
                        <a:t>Modern15 #Modern14 #MultiColor  #ThinAndLight #Study #Work
#MSI #MSIThailand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https://quintly-image-storage.s3.amazonaws.com/5fd11a68827f6ae395dd0bbb044323ae/49a4d08cc7e0f8622d08f154aaaeed3f.jpg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2445465860"/>
                  </a:ext>
                </a:extLst>
              </a:tr>
            </a:tbl>
          </a:graphicData>
        </a:graphic>
      </p:graphicFrame>
      <p:sp>
        <p:nvSpPr>
          <p:cNvPr id="4" name="Text Placeholder 3">
            <a:extLst>
              <a:ext uri="{FF2B5EF4-FFF2-40B4-BE49-F238E27FC236}">
                <a16:creationId xmlns:a16="http://schemas.microsoft.com/office/drawing/2014/main" id="{AC9EBE39-A5BD-4107-8411-A521BDB1948C}"/>
              </a:ext>
            </a:extLst>
          </p:cNvPr>
          <p:cNvSpPr>
            <a:spLocks noGrp="1"/>
          </p:cNvSpPr>
          <p:nvPr>
            <p:ph type="body" sz="quarter" idx="14"/>
          </p:nvPr>
        </p:nvSpPr>
        <p:spPr/>
        <p:txBody>
          <a:bodyPr/>
          <a:lstStyle/>
          <a:p>
            <a:r>
              <a:rPr lang="en-US"/>
              <a:t>01/01/2023 - 11/23/2023</a:t>
            </a:r>
          </a:p>
        </p:txBody>
      </p:sp>
    </p:spTree>
    <p:extLst>
      <p:ext uri="{BB962C8B-B14F-4D97-AF65-F5344CB8AC3E}">
        <p14:creationId xmlns:p14="http://schemas.microsoft.com/office/powerpoint/2010/main" val="382070328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20240110_033427</Template>
  <TotalTime>1</TotalTime>
  <Words>2352</Words>
  <Application>Microsoft Office PowerPoint</Application>
  <PresentationFormat>On-screen Show (4:3)</PresentationFormat>
  <Paragraphs>194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Indo-Pac Top posts | 25 profiles - 1 of 13</vt:lpstr>
      <vt:lpstr>Instagram Indo-Pac Top posts | 25 profiles - 2 of 13</vt:lpstr>
      <vt:lpstr>Instagram Indo-Pac Top posts | 25 profiles - 3 of 13</vt:lpstr>
      <vt:lpstr>Instagram Indo-Pac Top posts | 25 profiles - 4 of 13</vt:lpstr>
      <vt:lpstr>Instagram Indo-Pac Top posts | 25 profiles - 5 of 13</vt:lpstr>
      <vt:lpstr>Instagram Indo-Pac Top posts | 25 profiles - 6 of 13</vt:lpstr>
      <vt:lpstr>Instagram Indo-Pac Top posts | 25 profiles - 7 of 13</vt:lpstr>
      <vt:lpstr>Instagram Indo-Pac Top posts | 25 profiles - 8 of 13</vt:lpstr>
      <vt:lpstr>Instagram Indo-Pac Top posts | 25 profiles - 9 of 13</vt:lpstr>
      <vt:lpstr>Instagram Indo-Pac Top posts | 25 profiles - 10 of 13</vt:lpstr>
      <vt:lpstr>Instagram Indo-Pac Top posts | 25 profiles - 11 of 13</vt:lpstr>
      <vt:lpstr>Instagram Indo-Pac Top posts | 25 profiles - 12 of 13</vt:lpstr>
      <vt:lpstr>Instagram Indo-Pac Top posts | 25 profiles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Indo-Pac Top posts | 25 profiles - 1 of 13</dc:title>
  <dc:creator>Frederik Born</dc:creator>
  <cp:lastModifiedBy>Frederik Born</cp:lastModifiedBy>
  <cp:revision>1</cp:revision>
  <dcterms:created xsi:type="dcterms:W3CDTF">2024-01-10T03:34:29Z</dcterms:created>
  <dcterms:modified xsi:type="dcterms:W3CDTF">2024-01-10T03:35:46Z</dcterms:modified>
</cp:coreProperties>
</file>