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4" name="Picture 3"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7059" y="917094"/>
            <a:ext cx="2714625" cy="866775"/>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Picture 7"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Picture 9"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BF8A6-EE8C-4B51-884F-9758C6E27C53}"/>
              </a:ext>
            </a:extLst>
          </p:cNvPr>
          <p:cNvSpPr>
            <a:spLocks noGrp="1"/>
          </p:cNvSpPr>
          <p:nvPr>
            <p:ph type="title"/>
          </p:nvPr>
        </p:nvSpPr>
        <p:spPr/>
        <p:txBody>
          <a:bodyPr/>
          <a:lstStyle/>
          <a:p>
            <a:r>
              <a:rPr lang="en-US"/>
              <a:t>Instagram Top Posts | msigaming (HQ) - 1 of 9</a:t>
            </a:r>
          </a:p>
        </p:txBody>
      </p:sp>
      <p:graphicFrame>
        <p:nvGraphicFramePr>
          <p:cNvPr id="5" name="Table Placeholder 4">
            <a:extLst>
              <a:ext uri="{FF2B5EF4-FFF2-40B4-BE49-F238E27FC236}">
                <a16:creationId xmlns:a16="http://schemas.microsoft.com/office/drawing/2014/main" id="{9BB894B6-2790-424D-BF01-A9318BD16199}"/>
              </a:ext>
            </a:extLst>
          </p:cNvPr>
          <p:cNvGraphicFramePr>
            <a:graphicFrameLocks noGrp="1"/>
          </p:cNvGraphicFramePr>
          <p:nvPr>
            <p:ph type="tbl" sz="quarter" idx="13"/>
            <p:extLst>
              <p:ext uri="{D42A27DB-BD31-4B8C-83A1-F6EECF244321}">
                <p14:modId xmlns:p14="http://schemas.microsoft.com/office/powerpoint/2010/main" val="113992304"/>
              </p:ext>
            </p:extLst>
          </p:nvPr>
        </p:nvGraphicFramePr>
        <p:xfrm>
          <a:off x="457200" y="1731963"/>
          <a:ext cx="7982712" cy="3779520"/>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384101697"/>
                    </a:ext>
                  </a:extLst>
                </a:gridCol>
                <a:gridCol w="1152144">
                  <a:extLst>
                    <a:ext uri="{9D8B030D-6E8A-4147-A177-3AD203B41FA5}">
                      <a16:colId xmlns:a16="http://schemas.microsoft.com/office/drawing/2014/main" val="140634475"/>
                    </a:ext>
                  </a:extLst>
                </a:gridCol>
                <a:gridCol w="1152144">
                  <a:extLst>
                    <a:ext uri="{9D8B030D-6E8A-4147-A177-3AD203B41FA5}">
                      <a16:colId xmlns:a16="http://schemas.microsoft.com/office/drawing/2014/main" val="2918669928"/>
                    </a:ext>
                  </a:extLst>
                </a:gridCol>
                <a:gridCol w="1152144">
                  <a:extLst>
                    <a:ext uri="{9D8B030D-6E8A-4147-A177-3AD203B41FA5}">
                      <a16:colId xmlns:a16="http://schemas.microsoft.com/office/drawing/2014/main" val="4047896573"/>
                    </a:ext>
                  </a:extLst>
                </a:gridCol>
                <a:gridCol w="1152144">
                  <a:extLst>
                    <a:ext uri="{9D8B030D-6E8A-4147-A177-3AD203B41FA5}">
                      <a16:colId xmlns:a16="http://schemas.microsoft.com/office/drawing/2014/main" val="856280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7894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- 2021-04-12 21:05:26</a:t>
                      </a:r>
                      <a:r>
                        <a:rPr kumimoji="0" lang="en-US" sz="1000" b="0" i="0" u="none" strike="noStrike" kern="1200" cap="none" spc="0" normalizeH="0" baseline="0" noProof="0">
                          <a:ln>
                            <a:noFill/>
                          </a:ln>
                          <a:solidFill>
                            <a:prstClr val="black"/>
                          </a:solidFill>
                          <a:effectLst/>
                          <a:uLnTx/>
                          <a:uFillTx/>
                          <a:latin typeface="+mn-lt"/>
                          <a:ea typeface="+mn-ea"/>
                          <a:cs typeface="+mn-cs"/>
                        </a:rPr>
                        <a:t>
 👀Enlarge your screen and take a closer look. Finish the sentence below for us.⁠⁠
⁠⁠
The ___ divine beasts are engraved on #GE76 Raider Dragon Edition Tiamat with unique etching technology. Feel the distinct rough notch and texture every time you open it.⁠⁠
⁠⁠
Hint: the answer is a number.⁠⁠
#MSIgaming #Laptop #GEseries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1398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- 2021-04-05 20:44:57</a:t>
                      </a:r>
                      <a:r>
                        <a:rPr kumimoji="0" lang="en-US" sz="1000" b="0" i="0" u="none" strike="noStrike" kern="1200" cap="none" spc="0" normalizeH="0" baseline="0" noProof="0">
                          <a:ln>
                            <a:noFill/>
                          </a:ln>
                          <a:solidFill>
                            <a:prstClr val="black"/>
                          </a:solidFill>
                          <a:effectLst/>
                          <a:uLnTx/>
                          <a:uFillTx/>
                          <a:latin typeface="+mn-lt"/>
                          <a:ea typeface="+mn-ea"/>
                          <a:cs typeface="+mn-cs"/>
                        </a:rPr>
                        <a:t>
 Inherit infinite force from the legend. The power of #MSI #GE76 Raider Dragon Edition Tiamat is GODLIKE.⁠
⁠
☑️ Equipped with the world's fastest NVIDIA GeForce RTX 3080 GPU⁠
☑️ 8 cores 10th Gen Intel Core i9 processor⁠
☑️ Very first WiFi 6E VIP gaming capability⁠
Link in story for MORE👈⁠
⁠
#MSIgaming #Laptop #GEseries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76413145"/>
                  </a:ext>
                </a:extLst>
              </a:tr>
            </a:tbl>
          </a:graphicData>
        </a:graphic>
      </p:graphicFrame>
      <p:sp>
        <p:nvSpPr>
          <p:cNvPr id="4" name="Text Placeholder 3">
            <a:extLst>
              <a:ext uri="{FF2B5EF4-FFF2-40B4-BE49-F238E27FC236}">
                <a16:creationId xmlns:a16="http://schemas.microsoft.com/office/drawing/2014/main" id="{01BE0E32-34C6-47E9-BAD7-56542D040FC1}"/>
              </a:ext>
            </a:extLst>
          </p:cNvPr>
          <p:cNvSpPr>
            <a:spLocks noGrp="1"/>
          </p:cNvSpPr>
          <p:nvPr>
            <p:ph type="body" sz="quarter" idx="14"/>
          </p:nvPr>
        </p:nvSpPr>
        <p:spPr/>
        <p:txBody>
          <a:bodyPr/>
          <a:lstStyle/>
          <a:p>
            <a:r>
              <a:rPr lang="en-US"/>
              <a:t>01/01/2020 - 03/17/2022</a:t>
            </a:r>
          </a:p>
        </p:txBody>
      </p:sp>
    </p:spTree>
    <p:extLst>
      <p:ext uri="{BB962C8B-B14F-4D97-AF65-F5344CB8AC3E}">
        <p14:creationId xmlns:p14="http://schemas.microsoft.com/office/powerpoint/2010/main" val="195593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356DB-E028-4720-A309-5F159EDA241C}"/>
              </a:ext>
            </a:extLst>
          </p:cNvPr>
          <p:cNvSpPr>
            <a:spLocks noGrp="1"/>
          </p:cNvSpPr>
          <p:nvPr>
            <p:ph type="title"/>
          </p:nvPr>
        </p:nvSpPr>
        <p:spPr/>
        <p:txBody>
          <a:bodyPr/>
          <a:lstStyle/>
          <a:p>
            <a:r>
              <a:rPr lang="en-US"/>
              <a:t>Instagram Top Posts | msigaming (HQ) - 2 of 9</a:t>
            </a:r>
          </a:p>
        </p:txBody>
      </p:sp>
      <p:graphicFrame>
        <p:nvGraphicFramePr>
          <p:cNvPr id="5" name="Table Placeholder 4">
            <a:extLst>
              <a:ext uri="{FF2B5EF4-FFF2-40B4-BE49-F238E27FC236}">
                <a16:creationId xmlns:a16="http://schemas.microsoft.com/office/drawing/2014/main" id="{8F45D26F-1A59-45D4-8692-3AB3A536B485}"/>
              </a:ext>
            </a:extLst>
          </p:cNvPr>
          <p:cNvGraphicFramePr>
            <a:graphicFrameLocks noGrp="1"/>
          </p:cNvGraphicFramePr>
          <p:nvPr>
            <p:ph type="tbl" sz="quarter" idx="13"/>
            <p:extLst>
              <p:ext uri="{D42A27DB-BD31-4B8C-83A1-F6EECF244321}">
                <p14:modId xmlns:p14="http://schemas.microsoft.com/office/powerpoint/2010/main" val="2887830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552194837"/>
                    </a:ext>
                  </a:extLst>
                </a:gridCol>
                <a:gridCol w="1152144">
                  <a:extLst>
                    <a:ext uri="{9D8B030D-6E8A-4147-A177-3AD203B41FA5}">
                      <a16:colId xmlns:a16="http://schemas.microsoft.com/office/drawing/2014/main" val="1905323927"/>
                    </a:ext>
                  </a:extLst>
                </a:gridCol>
                <a:gridCol w="1152144">
                  <a:extLst>
                    <a:ext uri="{9D8B030D-6E8A-4147-A177-3AD203B41FA5}">
                      <a16:colId xmlns:a16="http://schemas.microsoft.com/office/drawing/2014/main" val="2890908062"/>
                    </a:ext>
                  </a:extLst>
                </a:gridCol>
                <a:gridCol w="1152144">
                  <a:extLst>
                    <a:ext uri="{9D8B030D-6E8A-4147-A177-3AD203B41FA5}">
                      <a16:colId xmlns:a16="http://schemas.microsoft.com/office/drawing/2014/main" val="1371254186"/>
                    </a:ext>
                  </a:extLst>
                </a:gridCol>
                <a:gridCol w="1152144">
                  <a:extLst>
                    <a:ext uri="{9D8B030D-6E8A-4147-A177-3AD203B41FA5}">
                      <a16:colId xmlns:a16="http://schemas.microsoft.com/office/drawing/2014/main" val="3349556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5694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- 2021-06-30 21:09:28</a:t>
                      </a:r>
                      <a:r>
                        <a:rPr kumimoji="0" lang="en-US" sz="1000" b="0" i="0" u="none" strike="noStrike" kern="1200" cap="none" spc="0" normalizeH="0" baseline="0" noProof="0">
                          <a:ln>
                            <a:noFill/>
                          </a:ln>
                          <a:solidFill>
                            <a:prstClr val="black"/>
                          </a:solidFill>
                          <a:effectLst/>
                          <a:uLnTx/>
                          <a:uFillTx/>
                          <a:latin typeface="+mn-lt"/>
                          <a:ea typeface="+mn-ea"/>
                          <a:cs typeface="+mn-cs"/>
                        </a:rPr>
                        <a:t>
 What do you reckon to this awesome setup of MSI Katana GF66 by andresvidoza ? 
Come unbox with Andres for the “Dragon Blade” outlook design and the ultimate gaming performance of Katana GF66!🔥🐲
Link in story to watch the unbox video👈
#TechMeetsAesthetic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94069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- 2021-04-26 21:02:01</a:t>
                      </a:r>
                      <a:r>
                        <a:rPr kumimoji="0" lang="en-US" sz="1000" b="0" i="0" u="none" strike="noStrike" kern="1200" cap="none" spc="0" normalizeH="0" baseline="0" noProof="0">
                          <a:ln>
                            <a:noFill/>
                          </a:ln>
                          <a:solidFill>
                            <a:prstClr val="black"/>
                          </a:solidFill>
                          <a:effectLst/>
                          <a:uLnTx/>
                          <a:uFillTx/>
                          <a:latin typeface="+mn-lt"/>
                          <a:ea typeface="+mn-ea"/>
                          <a:cs typeface="+mn-cs"/>
                        </a:rPr>
                        <a:t>
 Tag a friend! Tell them which #MSI #RTX30 gaming laptop they should buy for your next birthday.💀💀💀⁠
⁠
#MSIGaming #TheUltimateShockwave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85149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- 2021-08-25 20:56:26</a:t>
                      </a:r>
                      <a:r>
                        <a:rPr kumimoji="0" lang="en-US" sz="1000" b="0" i="0" u="none" strike="noStrike" kern="1200" cap="none" spc="0" normalizeH="0" baseline="0" noProof="0">
                          <a:ln>
                            <a:noFill/>
                          </a:ln>
                          <a:solidFill>
                            <a:prstClr val="black"/>
                          </a:solidFill>
                          <a:effectLst/>
                          <a:uLnTx/>
                          <a:uFillTx/>
                          <a:latin typeface="+mn-lt"/>
                          <a:ea typeface="+mn-ea"/>
                          <a:cs typeface="+mn-cs"/>
                        </a:rPr>
                        <a:t>
 Me after work will be like...☝️these. Comment below to describe your favorite gaming posture.☠️⁠⁠
⁠⁠
#MSI #GEseries #GSseries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80942576"/>
                  </a:ext>
                </a:extLst>
              </a:tr>
            </a:tbl>
          </a:graphicData>
        </a:graphic>
      </p:graphicFrame>
      <p:sp>
        <p:nvSpPr>
          <p:cNvPr id="4" name="Text Placeholder 3">
            <a:extLst>
              <a:ext uri="{FF2B5EF4-FFF2-40B4-BE49-F238E27FC236}">
                <a16:creationId xmlns:a16="http://schemas.microsoft.com/office/drawing/2014/main" id="{73B7AD47-120E-44C8-B202-4CDF63233591}"/>
              </a:ext>
            </a:extLst>
          </p:cNvPr>
          <p:cNvSpPr>
            <a:spLocks noGrp="1"/>
          </p:cNvSpPr>
          <p:nvPr>
            <p:ph type="body" sz="quarter" idx="14"/>
          </p:nvPr>
        </p:nvSpPr>
        <p:spPr/>
        <p:txBody>
          <a:bodyPr/>
          <a:lstStyle/>
          <a:p>
            <a:r>
              <a:rPr lang="en-US"/>
              <a:t>01/01/2020 - 03/17/2022</a:t>
            </a:r>
          </a:p>
        </p:txBody>
      </p:sp>
    </p:spTree>
    <p:extLst>
      <p:ext uri="{BB962C8B-B14F-4D97-AF65-F5344CB8AC3E}">
        <p14:creationId xmlns:p14="http://schemas.microsoft.com/office/powerpoint/2010/main" val="1851529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139CE-3456-4388-A1DA-2B8033EEFBA8}"/>
              </a:ext>
            </a:extLst>
          </p:cNvPr>
          <p:cNvSpPr>
            <a:spLocks noGrp="1"/>
          </p:cNvSpPr>
          <p:nvPr>
            <p:ph type="title"/>
          </p:nvPr>
        </p:nvSpPr>
        <p:spPr/>
        <p:txBody>
          <a:bodyPr/>
          <a:lstStyle/>
          <a:p>
            <a:r>
              <a:rPr lang="en-US"/>
              <a:t>Instagram Top Posts | msigaming (HQ) - 3 of 9</a:t>
            </a:r>
          </a:p>
        </p:txBody>
      </p:sp>
      <p:graphicFrame>
        <p:nvGraphicFramePr>
          <p:cNvPr id="5" name="Table Placeholder 4">
            <a:extLst>
              <a:ext uri="{FF2B5EF4-FFF2-40B4-BE49-F238E27FC236}">
                <a16:creationId xmlns:a16="http://schemas.microsoft.com/office/drawing/2014/main" id="{C7F3962F-307D-4902-97B6-61FDFF665B30}"/>
              </a:ext>
            </a:extLst>
          </p:cNvPr>
          <p:cNvGraphicFramePr>
            <a:graphicFrameLocks noGrp="1"/>
          </p:cNvGraphicFramePr>
          <p:nvPr>
            <p:ph type="tbl" sz="quarter" idx="13"/>
            <p:extLst>
              <p:ext uri="{D42A27DB-BD31-4B8C-83A1-F6EECF244321}">
                <p14:modId xmlns:p14="http://schemas.microsoft.com/office/powerpoint/2010/main" val="4113081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531802965"/>
                    </a:ext>
                  </a:extLst>
                </a:gridCol>
                <a:gridCol w="1152144">
                  <a:extLst>
                    <a:ext uri="{9D8B030D-6E8A-4147-A177-3AD203B41FA5}">
                      <a16:colId xmlns:a16="http://schemas.microsoft.com/office/drawing/2014/main" val="429903932"/>
                    </a:ext>
                  </a:extLst>
                </a:gridCol>
                <a:gridCol w="1152144">
                  <a:extLst>
                    <a:ext uri="{9D8B030D-6E8A-4147-A177-3AD203B41FA5}">
                      <a16:colId xmlns:a16="http://schemas.microsoft.com/office/drawing/2014/main" val="3339865922"/>
                    </a:ext>
                  </a:extLst>
                </a:gridCol>
                <a:gridCol w="1152144">
                  <a:extLst>
                    <a:ext uri="{9D8B030D-6E8A-4147-A177-3AD203B41FA5}">
                      <a16:colId xmlns:a16="http://schemas.microsoft.com/office/drawing/2014/main" val="1140767979"/>
                    </a:ext>
                  </a:extLst>
                </a:gridCol>
                <a:gridCol w="1152144">
                  <a:extLst>
                    <a:ext uri="{9D8B030D-6E8A-4147-A177-3AD203B41FA5}">
                      <a16:colId xmlns:a16="http://schemas.microsoft.com/office/drawing/2014/main" val="4026053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5695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- 2021-04-07 21:01:57</a:t>
                      </a:r>
                      <a:r>
                        <a:rPr kumimoji="0" lang="en-US" sz="1000" b="0" i="0" u="none" strike="noStrike" kern="1200" cap="none" spc="0" normalizeH="0" baseline="0" noProof="0">
                          <a:ln>
                            <a:noFill/>
                          </a:ln>
                          <a:solidFill>
                            <a:prstClr val="black"/>
                          </a:solidFill>
                          <a:effectLst/>
                          <a:uLnTx/>
                          <a:uFillTx/>
                          <a:latin typeface="+mn-lt"/>
                          <a:ea typeface="+mn-ea"/>
                          <a:cs typeface="+mn-cs"/>
                        </a:rPr>
                        <a:t>
 Untethered #MSI performance mix with musculus core black exterior. #GP76 and #GP66 Leopard is steady, durable with any heavy-loading tasks for both gamers and engineers.⁠
⁠
It's exactly what you dream of.
⁠
#MSIgaming #Laptop #GPseries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61800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- 2021-06-21 21:05:09</a:t>
                      </a:r>
                      <a:r>
                        <a:rPr kumimoji="0" lang="en-US" sz="1000" b="0" i="0" u="none" strike="noStrike" kern="1200" cap="none" spc="0" normalizeH="0" baseline="0" noProof="0">
                          <a:ln>
                            <a:noFill/>
                          </a:ln>
                          <a:solidFill>
                            <a:prstClr val="black"/>
                          </a:solidFill>
                          <a:effectLst/>
                          <a:uLnTx/>
                          <a:uFillTx/>
                          <a:latin typeface="+mn-lt"/>
                          <a:ea typeface="+mn-ea"/>
                          <a:cs typeface="+mn-cs"/>
                        </a:rPr>
                        <a:t>
 Which MSI gaming laptop with QHD 240Hz display is your desire?😍⁠⁠
❤️ - Sharp and sleek #GSseries
💬 -  Fully-armed #GEseries ⁠
An unlosable position in game when you can have a high refresh rate and smooth visuals simultaneously!⁠⁠
#MSI #MSIgaming #Laptop #GE76 #GE66 #GS76 #GS66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76689827"/>
                  </a:ext>
                </a:extLst>
              </a:tr>
            </a:tbl>
          </a:graphicData>
        </a:graphic>
      </p:graphicFrame>
      <p:sp>
        <p:nvSpPr>
          <p:cNvPr id="4" name="Text Placeholder 3">
            <a:extLst>
              <a:ext uri="{FF2B5EF4-FFF2-40B4-BE49-F238E27FC236}">
                <a16:creationId xmlns:a16="http://schemas.microsoft.com/office/drawing/2014/main" id="{CFAE3573-6F6F-40E0-AECB-7DB45E7E4846}"/>
              </a:ext>
            </a:extLst>
          </p:cNvPr>
          <p:cNvSpPr>
            <a:spLocks noGrp="1"/>
          </p:cNvSpPr>
          <p:nvPr>
            <p:ph type="body" sz="quarter" idx="14"/>
          </p:nvPr>
        </p:nvSpPr>
        <p:spPr/>
        <p:txBody>
          <a:bodyPr/>
          <a:lstStyle/>
          <a:p>
            <a:r>
              <a:rPr lang="en-US"/>
              <a:t>01/01/2020 - 03/17/2022</a:t>
            </a:r>
          </a:p>
        </p:txBody>
      </p:sp>
    </p:spTree>
    <p:extLst>
      <p:ext uri="{BB962C8B-B14F-4D97-AF65-F5344CB8AC3E}">
        <p14:creationId xmlns:p14="http://schemas.microsoft.com/office/powerpoint/2010/main" val="2406711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5A4E-CB70-401C-846D-17A7A88C8783}"/>
              </a:ext>
            </a:extLst>
          </p:cNvPr>
          <p:cNvSpPr>
            <a:spLocks noGrp="1"/>
          </p:cNvSpPr>
          <p:nvPr>
            <p:ph type="title"/>
          </p:nvPr>
        </p:nvSpPr>
        <p:spPr/>
        <p:txBody>
          <a:bodyPr/>
          <a:lstStyle/>
          <a:p>
            <a:r>
              <a:rPr lang="en-US"/>
              <a:t>Instagram Top Posts | msigaming (HQ) - 4 of 9</a:t>
            </a:r>
          </a:p>
        </p:txBody>
      </p:sp>
      <p:graphicFrame>
        <p:nvGraphicFramePr>
          <p:cNvPr id="5" name="Table Placeholder 4">
            <a:extLst>
              <a:ext uri="{FF2B5EF4-FFF2-40B4-BE49-F238E27FC236}">
                <a16:creationId xmlns:a16="http://schemas.microsoft.com/office/drawing/2014/main" id="{40B5C883-FE96-4C0E-9673-85F73916F721}"/>
              </a:ext>
            </a:extLst>
          </p:cNvPr>
          <p:cNvGraphicFramePr>
            <a:graphicFrameLocks noGrp="1"/>
          </p:cNvGraphicFramePr>
          <p:nvPr>
            <p:ph type="tbl" sz="quarter" idx="13"/>
            <p:extLst>
              <p:ext uri="{D42A27DB-BD31-4B8C-83A1-F6EECF244321}">
                <p14:modId xmlns:p14="http://schemas.microsoft.com/office/powerpoint/2010/main" val="2646017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248808939"/>
                    </a:ext>
                  </a:extLst>
                </a:gridCol>
                <a:gridCol w="1152144">
                  <a:extLst>
                    <a:ext uri="{9D8B030D-6E8A-4147-A177-3AD203B41FA5}">
                      <a16:colId xmlns:a16="http://schemas.microsoft.com/office/drawing/2014/main" val="2010805048"/>
                    </a:ext>
                  </a:extLst>
                </a:gridCol>
                <a:gridCol w="1152144">
                  <a:extLst>
                    <a:ext uri="{9D8B030D-6E8A-4147-A177-3AD203B41FA5}">
                      <a16:colId xmlns:a16="http://schemas.microsoft.com/office/drawing/2014/main" val="1011956926"/>
                    </a:ext>
                  </a:extLst>
                </a:gridCol>
                <a:gridCol w="1152144">
                  <a:extLst>
                    <a:ext uri="{9D8B030D-6E8A-4147-A177-3AD203B41FA5}">
                      <a16:colId xmlns:a16="http://schemas.microsoft.com/office/drawing/2014/main" val="4079233688"/>
                    </a:ext>
                  </a:extLst>
                </a:gridCol>
                <a:gridCol w="1152144">
                  <a:extLst>
                    <a:ext uri="{9D8B030D-6E8A-4147-A177-3AD203B41FA5}">
                      <a16:colId xmlns:a16="http://schemas.microsoft.com/office/drawing/2014/main" val="1389111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71713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- 2021-07-19 21:04:36</a:t>
                      </a:r>
                      <a:r>
                        <a:rPr kumimoji="0" lang="en-US" sz="1000" b="0" i="0" u="none" strike="noStrike" kern="1200" cap="none" spc="0" normalizeH="0" baseline="0" noProof="0">
                          <a:ln>
                            <a:noFill/>
                          </a:ln>
                          <a:solidFill>
                            <a:prstClr val="black"/>
                          </a:solidFill>
                          <a:effectLst/>
                          <a:uLnTx/>
                          <a:uFillTx/>
                          <a:latin typeface="+mn-lt"/>
                          <a:ea typeface="+mn-ea"/>
                          <a:cs typeface="+mn-cs"/>
                        </a:rPr>
                        <a:t>
 Double click when you find the Dragon Shield🛡️ on the Pulse-Powered Armor.⁠⁠
⁠⁠
Designed by maarten_mutte_verhoeven , the titanium-powered armor with pulse energy weapons on this future fighter represent unprecedented in-game performance and futuristic design concept of the new Pulse GL series. ⁠⁠
⁠⁠
Equipped up to Intel 11th gen i7 CPU and RTX 30 series graphics. Who can master this Pulse? Link in bio.⁠⁠
#PulseGL76 #PulseGL66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49871707"/>
                  </a:ext>
                </a:extLst>
              </a:tr>
            </a:tbl>
          </a:graphicData>
        </a:graphic>
      </p:graphicFrame>
      <p:sp>
        <p:nvSpPr>
          <p:cNvPr id="4" name="Text Placeholder 3">
            <a:extLst>
              <a:ext uri="{FF2B5EF4-FFF2-40B4-BE49-F238E27FC236}">
                <a16:creationId xmlns:a16="http://schemas.microsoft.com/office/drawing/2014/main" id="{6136D586-49D8-4E83-BA2A-2372F495758C}"/>
              </a:ext>
            </a:extLst>
          </p:cNvPr>
          <p:cNvSpPr>
            <a:spLocks noGrp="1"/>
          </p:cNvSpPr>
          <p:nvPr>
            <p:ph type="body" sz="quarter" idx="14"/>
          </p:nvPr>
        </p:nvSpPr>
        <p:spPr/>
        <p:txBody>
          <a:bodyPr/>
          <a:lstStyle/>
          <a:p>
            <a:r>
              <a:rPr lang="en-US"/>
              <a:t>01/01/2020 - 03/17/2022</a:t>
            </a:r>
          </a:p>
        </p:txBody>
      </p:sp>
    </p:spTree>
    <p:extLst>
      <p:ext uri="{BB962C8B-B14F-4D97-AF65-F5344CB8AC3E}">
        <p14:creationId xmlns:p14="http://schemas.microsoft.com/office/powerpoint/2010/main" val="3964870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A3837-A1DA-4E97-9F47-9DD34686CDF3}"/>
              </a:ext>
            </a:extLst>
          </p:cNvPr>
          <p:cNvSpPr>
            <a:spLocks noGrp="1"/>
          </p:cNvSpPr>
          <p:nvPr>
            <p:ph type="title"/>
          </p:nvPr>
        </p:nvSpPr>
        <p:spPr/>
        <p:txBody>
          <a:bodyPr/>
          <a:lstStyle/>
          <a:p>
            <a:r>
              <a:rPr lang="en-US"/>
              <a:t>Instagram Top Posts | msigaming (HQ) - 5 of 9</a:t>
            </a:r>
          </a:p>
        </p:txBody>
      </p:sp>
      <p:graphicFrame>
        <p:nvGraphicFramePr>
          <p:cNvPr id="5" name="Table Placeholder 4">
            <a:extLst>
              <a:ext uri="{FF2B5EF4-FFF2-40B4-BE49-F238E27FC236}">
                <a16:creationId xmlns:a16="http://schemas.microsoft.com/office/drawing/2014/main" id="{658D88CC-9C26-48F8-8084-3822AD2F9D56}"/>
              </a:ext>
            </a:extLst>
          </p:cNvPr>
          <p:cNvGraphicFramePr>
            <a:graphicFrameLocks noGrp="1"/>
          </p:cNvGraphicFramePr>
          <p:nvPr>
            <p:ph type="tbl" sz="quarter" idx="13"/>
            <p:extLst>
              <p:ext uri="{D42A27DB-BD31-4B8C-83A1-F6EECF244321}">
                <p14:modId xmlns:p14="http://schemas.microsoft.com/office/powerpoint/2010/main" val="1206129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117522517"/>
                    </a:ext>
                  </a:extLst>
                </a:gridCol>
                <a:gridCol w="1152144">
                  <a:extLst>
                    <a:ext uri="{9D8B030D-6E8A-4147-A177-3AD203B41FA5}">
                      <a16:colId xmlns:a16="http://schemas.microsoft.com/office/drawing/2014/main" val="4244752824"/>
                    </a:ext>
                  </a:extLst>
                </a:gridCol>
                <a:gridCol w="1152144">
                  <a:extLst>
                    <a:ext uri="{9D8B030D-6E8A-4147-A177-3AD203B41FA5}">
                      <a16:colId xmlns:a16="http://schemas.microsoft.com/office/drawing/2014/main" val="1399637219"/>
                    </a:ext>
                  </a:extLst>
                </a:gridCol>
                <a:gridCol w="1152144">
                  <a:extLst>
                    <a:ext uri="{9D8B030D-6E8A-4147-A177-3AD203B41FA5}">
                      <a16:colId xmlns:a16="http://schemas.microsoft.com/office/drawing/2014/main" val="168103357"/>
                    </a:ext>
                  </a:extLst>
                </a:gridCol>
                <a:gridCol w="1152144">
                  <a:extLst>
                    <a:ext uri="{9D8B030D-6E8A-4147-A177-3AD203B41FA5}">
                      <a16:colId xmlns:a16="http://schemas.microsoft.com/office/drawing/2014/main" val="2404291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0356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- 2021-07-12 21:01:23</a:t>
                      </a:r>
                      <a:r>
                        <a:rPr kumimoji="0" lang="en-US" sz="1000" b="0" i="0" u="none" strike="noStrike" kern="1200" cap="none" spc="0" normalizeH="0" baseline="0" noProof="0">
                          <a:ln>
                            <a:noFill/>
                          </a:ln>
                          <a:solidFill>
                            <a:prstClr val="black"/>
                          </a:solidFill>
                          <a:effectLst/>
                          <a:uLnTx/>
                          <a:uFillTx/>
                          <a:latin typeface="+mn-lt"/>
                          <a:ea typeface="+mn-ea"/>
                          <a:cs typeface="+mn-cs"/>
                        </a:rPr>
                        <a:t>
 Meet up with MSI's new gaming mascot - Thunder Bird.⚡️A perfect Lucky's companion represents our brand new amd - powered gaming laptop line-up!⁠⁠
⁠⁠
Stemmed from the advanced technology of AMD platform, the new thunderbird logo on the surface symbolizes a supernatural being of gaming power and strength. The rising winds express MSI's innovation and ⁠⁠determination of helping gamers to reach the highest rank in every game.⁠⁠
⁠⁠
No more waiting and asking. New engine on MSI laptops is dropping.⁠⁠
#AMD #Delta15 #Bravo15 #Alpha15 #Alpha17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25133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- 2021-08-07 21:02:06</a:t>
                      </a:r>
                      <a:r>
                        <a:rPr kumimoji="0" lang="en-US" sz="1000" b="0" i="0" u="none" strike="noStrike" kern="1200" cap="none" spc="0" normalizeH="0" baseline="0" noProof="0">
                          <a:ln>
                            <a:noFill/>
                          </a:ln>
                          <a:solidFill>
                            <a:prstClr val="black"/>
                          </a:solidFill>
                          <a:effectLst/>
                          <a:uLnTx/>
                          <a:uFillTx/>
                          <a:latin typeface="+mn-lt"/>
                          <a:ea typeface="+mn-ea"/>
                          <a:cs typeface="+mn-cs"/>
                        </a:rPr>
                        <a:t>
 How do you position your dual monitors, any recommendations?⁠⁠
.⁠⁠
Setup: ⁠⁠
Monitor: MAG274QRF-QD⁠⁠
Laptop: GE66 Raider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36741588"/>
                  </a:ext>
                </a:extLst>
              </a:tr>
            </a:tbl>
          </a:graphicData>
        </a:graphic>
      </p:graphicFrame>
      <p:sp>
        <p:nvSpPr>
          <p:cNvPr id="4" name="Text Placeholder 3">
            <a:extLst>
              <a:ext uri="{FF2B5EF4-FFF2-40B4-BE49-F238E27FC236}">
                <a16:creationId xmlns:a16="http://schemas.microsoft.com/office/drawing/2014/main" id="{21046577-FDF3-4082-AA44-168B746B3E9F}"/>
              </a:ext>
            </a:extLst>
          </p:cNvPr>
          <p:cNvSpPr>
            <a:spLocks noGrp="1"/>
          </p:cNvSpPr>
          <p:nvPr>
            <p:ph type="body" sz="quarter" idx="14"/>
          </p:nvPr>
        </p:nvSpPr>
        <p:spPr/>
        <p:txBody>
          <a:bodyPr/>
          <a:lstStyle/>
          <a:p>
            <a:r>
              <a:rPr lang="en-US"/>
              <a:t>01/01/2020 - 03/17/2022</a:t>
            </a:r>
          </a:p>
        </p:txBody>
      </p:sp>
    </p:spTree>
    <p:extLst>
      <p:ext uri="{BB962C8B-B14F-4D97-AF65-F5344CB8AC3E}">
        <p14:creationId xmlns:p14="http://schemas.microsoft.com/office/powerpoint/2010/main" val="2577372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9AFE2-293A-41DE-97E4-CC3711F14BEE}"/>
              </a:ext>
            </a:extLst>
          </p:cNvPr>
          <p:cNvSpPr>
            <a:spLocks noGrp="1"/>
          </p:cNvSpPr>
          <p:nvPr>
            <p:ph type="title"/>
          </p:nvPr>
        </p:nvSpPr>
        <p:spPr/>
        <p:txBody>
          <a:bodyPr/>
          <a:lstStyle/>
          <a:p>
            <a:r>
              <a:rPr lang="en-US"/>
              <a:t>Instagram Top Posts | msigaming (HQ) - 6 of 9</a:t>
            </a:r>
          </a:p>
        </p:txBody>
      </p:sp>
      <p:graphicFrame>
        <p:nvGraphicFramePr>
          <p:cNvPr id="5" name="Table Placeholder 4">
            <a:extLst>
              <a:ext uri="{FF2B5EF4-FFF2-40B4-BE49-F238E27FC236}">
                <a16:creationId xmlns:a16="http://schemas.microsoft.com/office/drawing/2014/main" id="{CB4B7CEB-B622-4C92-983D-8D5F933C9A7A}"/>
              </a:ext>
            </a:extLst>
          </p:cNvPr>
          <p:cNvGraphicFramePr>
            <a:graphicFrameLocks noGrp="1"/>
          </p:cNvGraphicFramePr>
          <p:nvPr>
            <p:ph type="tbl" sz="quarter" idx="13"/>
            <p:extLst>
              <p:ext uri="{D42A27DB-BD31-4B8C-83A1-F6EECF244321}">
                <p14:modId xmlns:p14="http://schemas.microsoft.com/office/powerpoint/2010/main" val="104759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378803917"/>
                    </a:ext>
                  </a:extLst>
                </a:gridCol>
                <a:gridCol w="1152144">
                  <a:extLst>
                    <a:ext uri="{9D8B030D-6E8A-4147-A177-3AD203B41FA5}">
                      <a16:colId xmlns:a16="http://schemas.microsoft.com/office/drawing/2014/main" val="538198105"/>
                    </a:ext>
                  </a:extLst>
                </a:gridCol>
                <a:gridCol w="1152144">
                  <a:extLst>
                    <a:ext uri="{9D8B030D-6E8A-4147-A177-3AD203B41FA5}">
                      <a16:colId xmlns:a16="http://schemas.microsoft.com/office/drawing/2014/main" val="1810431528"/>
                    </a:ext>
                  </a:extLst>
                </a:gridCol>
                <a:gridCol w="1152144">
                  <a:extLst>
                    <a:ext uri="{9D8B030D-6E8A-4147-A177-3AD203B41FA5}">
                      <a16:colId xmlns:a16="http://schemas.microsoft.com/office/drawing/2014/main" val="3583834707"/>
                    </a:ext>
                  </a:extLst>
                </a:gridCol>
                <a:gridCol w="1152144">
                  <a:extLst>
                    <a:ext uri="{9D8B030D-6E8A-4147-A177-3AD203B41FA5}">
                      <a16:colId xmlns:a16="http://schemas.microsoft.com/office/drawing/2014/main" val="2385635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5433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- 2021-04-09 21:00:45</a:t>
                      </a:r>
                      <a:r>
                        <a:rPr kumimoji="0" lang="en-US" sz="1000" b="0" i="0" u="none" strike="noStrike" kern="1200" cap="none" spc="0" normalizeH="0" baseline="0" noProof="0">
                          <a:ln>
                            <a:noFill/>
                          </a:ln>
                          <a:solidFill>
                            <a:prstClr val="black"/>
                          </a:solidFill>
                          <a:effectLst/>
                          <a:uLnTx/>
                          <a:uFillTx/>
                          <a:latin typeface="+mn-lt"/>
                          <a:ea typeface="+mn-ea"/>
                          <a:cs typeface="+mn-cs"/>
                        </a:rPr>
                        <a:t>
 The whole package of #GE76 Raider Dragon Edition Tiamat is here to bring you back to Mesopotamia. ⁠
⁠
Under the blessing of Tiamat, create your legendary victory with these exclusive collections. Swipe left to see!⁠
⁠
#MSI #MSIgaming #Laptop #GEseries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58463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- 2021-07-06 21:03:43</a:t>
                      </a:r>
                      <a:r>
                        <a:rPr kumimoji="0" lang="en-US" sz="1000" b="0" i="0" u="none" strike="noStrike" kern="1200" cap="none" spc="0" normalizeH="0" baseline="0" noProof="0">
                          <a:ln>
                            <a:noFill/>
                          </a:ln>
                          <a:solidFill>
                            <a:prstClr val="black"/>
                          </a:solidFill>
                          <a:effectLst/>
                          <a:uLnTx/>
                          <a:uFillTx/>
                          <a:latin typeface="+mn-lt"/>
                          <a:ea typeface="+mn-ea"/>
                          <a:cs typeface="+mn-cs"/>
                        </a:rPr>
                        <a:t>
 Shuttle swiftly across the city with the MSI GS Stealth Series and its sharp and sleek core black chassis. Equipped with the latest 11th Gen Intel Core i9 processor and RTX 30 series graphics, let's unleash the ultimate power anytime, anywhere!⁠
⁠
Sharper in Core Black. Link in bio👈⁠
#TechMeetsAesthetic #GS76 #GS66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55404461"/>
                  </a:ext>
                </a:extLst>
              </a:tr>
            </a:tbl>
          </a:graphicData>
        </a:graphic>
      </p:graphicFrame>
      <p:sp>
        <p:nvSpPr>
          <p:cNvPr id="4" name="Text Placeholder 3">
            <a:extLst>
              <a:ext uri="{FF2B5EF4-FFF2-40B4-BE49-F238E27FC236}">
                <a16:creationId xmlns:a16="http://schemas.microsoft.com/office/drawing/2014/main" id="{E32F056C-EC21-40CC-9995-50A6166EE432}"/>
              </a:ext>
            </a:extLst>
          </p:cNvPr>
          <p:cNvSpPr>
            <a:spLocks noGrp="1"/>
          </p:cNvSpPr>
          <p:nvPr>
            <p:ph type="body" sz="quarter" idx="14"/>
          </p:nvPr>
        </p:nvSpPr>
        <p:spPr/>
        <p:txBody>
          <a:bodyPr/>
          <a:lstStyle/>
          <a:p>
            <a:r>
              <a:rPr lang="en-US"/>
              <a:t>01/01/2020 - 03/17/2022</a:t>
            </a:r>
          </a:p>
        </p:txBody>
      </p:sp>
    </p:spTree>
    <p:extLst>
      <p:ext uri="{BB962C8B-B14F-4D97-AF65-F5344CB8AC3E}">
        <p14:creationId xmlns:p14="http://schemas.microsoft.com/office/powerpoint/2010/main" val="20316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2E5FD-06C9-4D9E-861D-472E524D77B9}"/>
              </a:ext>
            </a:extLst>
          </p:cNvPr>
          <p:cNvSpPr>
            <a:spLocks noGrp="1"/>
          </p:cNvSpPr>
          <p:nvPr>
            <p:ph type="title"/>
          </p:nvPr>
        </p:nvSpPr>
        <p:spPr/>
        <p:txBody>
          <a:bodyPr/>
          <a:lstStyle/>
          <a:p>
            <a:r>
              <a:rPr lang="en-US"/>
              <a:t>Instagram Top Posts | msigaming (HQ) - 7 of 9</a:t>
            </a:r>
          </a:p>
        </p:txBody>
      </p:sp>
      <p:graphicFrame>
        <p:nvGraphicFramePr>
          <p:cNvPr id="5" name="Table Placeholder 4">
            <a:extLst>
              <a:ext uri="{FF2B5EF4-FFF2-40B4-BE49-F238E27FC236}">
                <a16:creationId xmlns:a16="http://schemas.microsoft.com/office/drawing/2014/main" id="{8826126A-B7A9-4A6F-9624-273DFA9D177A}"/>
              </a:ext>
            </a:extLst>
          </p:cNvPr>
          <p:cNvGraphicFramePr>
            <a:graphicFrameLocks noGrp="1"/>
          </p:cNvGraphicFramePr>
          <p:nvPr>
            <p:ph type="tbl" sz="quarter" idx="13"/>
            <p:extLst>
              <p:ext uri="{D42A27DB-BD31-4B8C-83A1-F6EECF244321}">
                <p14:modId xmlns:p14="http://schemas.microsoft.com/office/powerpoint/2010/main" val="4043850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768331912"/>
                    </a:ext>
                  </a:extLst>
                </a:gridCol>
                <a:gridCol w="1152144">
                  <a:extLst>
                    <a:ext uri="{9D8B030D-6E8A-4147-A177-3AD203B41FA5}">
                      <a16:colId xmlns:a16="http://schemas.microsoft.com/office/drawing/2014/main" val="1359705138"/>
                    </a:ext>
                  </a:extLst>
                </a:gridCol>
                <a:gridCol w="1152144">
                  <a:extLst>
                    <a:ext uri="{9D8B030D-6E8A-4147-A177-3AD203B41FA5}">
                      <a16:colId xmlns:a16="http://schemas.microsoft.com/office/drawing/2014/main" val="1495651713"/>
                    </a:ext>
                  </a:extLst>
                </a:gridCol>
                <a:gridCol w="1152144">
                  <a:extLst>
                    <a:ext uri="{9D8B030D-6E8A-4147-A177-3AD203B41FA5}">
                      <a16:colId xmlns:a16="http://schemas.microsoft.com/office/drawing/2014/main" val="1956011131"/>
                    </a:ext>
                  </a:extLst>
                </a:gridCol>
                <a:gridCol w="1152144">
                  <a:extLst>
                    <a:ext uri="{9D8B030D-6E8A-4147-A177-3AD203B41FA5}">
                      <a16:colId xmlns:a16="http://schemas.microsoft.com/office/drawing/2014/main" val="523423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8836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- 2021-07-26 21:06:51</a:t>
                      </a:r>
                      <a:r>
                        <a:rPr kumimoji="0" lang="en-US" sz="1000" b="0" i="0" u="none" strike="noStrike" kern="1200" cap="none" spc="0" normalizeH="0" baseline="0" noProof="0">
                          <a:ln>
                            <a:noFill/>
                          </a:ln>
                          <a:solidFill>
                            <a:prstClr val="black"/>
                          </a:solidFill>
                          <a:effectLst/>
                          <a:uLnTx/>
                          <a:uFillTx/>
                          <a:latin typeface="+mn-lt"/>
                          <a:ea typeface="+mn-ea"/>
                          <a:cs typeface="+mn-cs"/>
                        </a:rPr>
                        <a:t>
 Unbox. Dive into the details of MSI 2021 Pulse GL Series' futuristic design. Your new upgraded future fighter is here, ready to unleash its full potential for all gamers. ⁠⁠
⁠⁠
Equipped up to RTX3060 with 11th Gen Intel Core i7. Get yours now. Link in bio.⁠⁠
⁠⁠
#PulseGL76 #PulseGL66 #RTX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67153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- 2021-07-23 21:03:04</a:t>
                      </a:r>
                      <a:r>
                        <a:rPr kumimoji="0" lang="en-US" sz="1000" b="0" i="0" u="none" strike="noStrike" kern="1200" cap="none" spc="0" normalizeH="0" baseline="0" noProof="0">
                          <a:ln>
                            <a:noFill/>
                          </a:ln>
                          <a:solidFill>
                            <a:prstClr val="black"/>
                          </a:solidFill>
                          <a:effectLst/>
                          <a:uLnTx/>
                          <a:uFillTx/>
                          <a:latin typeface="+mn-lt"/>
                          <a:ea typeface="+mn-ea"/>
                          <a:cs typeface="+mn-cs"/>
                        </a:rPr>
                        <a:t>
 No wrong time for a game night. ⁠⁠
MSI Delta 15, AMD Advantage Edition contains best-in-class gaming specs to satisfy your desire.⁠⁠
⁠⁠
✅Up to AMD Ryzen 9 5900HX CPU⁠⁠
✅AMD Radeon RX 6700M graphics⁠⁠
✅1.9KG, 19MM. Ultra thin &amp; light gaming⁠⁠
✅AMD SmartShift &amp; Smart Access Memory⁠⁠
✅Wi-Fi 6E delivers stunning speed⁠⁠
and more. Link in bio 👈⁠⁠
⁠⁠
#Delta15 #AMD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61765805"/>
                  </a:ext>
                </a:extLst>
              </a:tr>
            </a:tbl>
          </a:graphicData>
        </a:graphic>
      </p:graphicFrame>
      <p:sp>
        <p:nvSpPr>
          <p:cNvPr id="4" name="Text Placeholder 3">
            <a:extLst>
              <a:ext uri="{FF2B5EF4-FFF2-40B4-BE49-F238E27FC236}">
                <a16:creationId xmlns:a16="http://schemas.microsoft.com/office/drawing/2014/main" id="{605102CF-B031-4EB5-B71B-188F9E3543C9}"/>
              </a:ext>
            </a:extLst>
          </p:cNvPr>
          <p:cNvSpPr>
            <a:spLocks noGrp="1"/>
          </p:cNvSpPr>
          <p:nvPr>
            <p:ph type="body" sz="quarter" idx="14"/>
          </p:nvPr>
        </p:nvSpPr>
        <p:spPr/>
        <p:txBody>
          <a:bodyPr/>
          <a:lstStyle/>
          <a:p>
            <a:r>
              <a:rPr lang="en-US"/>
              <a:t>01/01/2020 - 03/17/2022</a:t>
            </a:r>
          </a:p>
        </p:txBody>
      </p:sp>
    </p:spTree>
    <p:extLst>
      <p:ext uri="{BB962C8B-B14F-4D97-AF65-F5344CB8AC3E}">
        <p14:creationId xmlns:p14="http://schemas.microsoft.com/office/powerpoint/2010/main" val="1936589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F9201-55D2-45AA-BD24-816DDAC6A080}"/>
              </a:ext>
            </a:extLst>
          </p:cNvPr>
          <p:cNvSpPr>
            <a:spLocks noGrp="1"/>
          </p:cNvSpPr>
          <p:nvPr>
            <p:ph type="title"/>
          </p:nvPr>
        </p:nvSpPr>
        <p:spPr/>
        <p:txBody>
          <a:bodyPr/>
          <a:lstStyle/>
          <a:p>
            <a:r>
              <a:rPr lang="en-US"/>
              <a:t>Instagram Top Posts | msigaming (HQ) - 8 of 9</a:t>
            </a:r>
          </a:p>
        </p:txBody>
      </p:sp>
      <p:graphicFrame>
        <p:nvGraphicFramePr>
          <p:cNvPr id="5" name="Table Placeholder 4">
            <a:extLst>
              <a:ext uri="{FF2B5EF4-FFF2-40B4-BE49-F238E27FC236}">
                <a16:creationId xmlns:a16="http://schemas.microsoft.com/office/drawing/2014/main" id="{BB0AB559-DB57-4D24-AFBA-CBEF3F01C034}"/>
              </a:ext>
            </a:extLst>
          </p:cNvPr>
          <p:cNvGraphicFramePr>
            <a:graphicFrameLocks noGrp="1"/>
          </p:cNvGraphicFramePr>
          <p:nvPr>
            <p:ph type="tbl" sz="quarter" idx="13"/>
            <p:extLst>
              <p:ext uri="{D42A27DB-BD31-4B8C-83A1-F6EECF244321}">
                <p14:modId xmlns:p14="http://schemas.microsoft.com/office/powerpoint/2010/main" val="1286631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30224629"/>
                    </a:ext>
                  </a:extLst>
                </a:gridCol>
                <a:gridCol w="1152144">
                  <a:extLst>
                    <a:ext uri="{9D8B030D-6E8A-4147-A177-3AD203B41FA5}">
                      <a16:colId xmlns:a16="http://schemas.microsoft.com/office/drawing/2014/main" val="1960759399"/>
                    </a:ext>
                  </a:extLst>
                </a:gridCol>
                <a:gridCol w="1152144">
                  <a:extLst>
                    <a:ext uri="{9D8B030D-6E8A-4147-A177-3AD203B41FA5}">
                      <a16:colId xmlns:a16="http://schemas.microsoft.com/office/drawing/2014/main" val="1072264005"/>
                    </a:ext>
                  </a:extLst>
                </a:gridCol>
                <a:gridCol w="1152144">
                  <a:extLst>
                    <a:ext uri="{9D8B030D-6E8A-4147-A177-3AD203B41FA5}">
                      <a16:colId xmlns:a16="http://schemas.microsoft.com/office/drawing/2014/main" val="377872090"/>
                    </a:ext>
                  </a:extLst>
                </a:gridCol>
                <a:gridCol w="1152144">
                  <a:extLst>
                    <a:ext uri="{9D8B030D-6E8A-4147-A177-3AD203B41FA5}">
                      <a16:colId xmlns:a16="http://schemas.microsoft.com/office/drawing/2014/main" val="1009424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57558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- 2021-04-02 21:07:16</a:t>
                      </a:r>
                      <a:r>
                        <a:rPr kumimoji="0" lang="en-US" sz="1000" b="0" i="0" u="none" strike="noStrike" kern="1200" cap="none" spc="0" normalizeH="0" baseline="0" noProof="0">
                          <a:ln>
                            <a:noFill/>
                          </a:ln>
                          <a:solidFill>
                            <a:prstClr val="black"/>
                          </a:solidFill>
                          <a:effectLst/>
                          <a:uLnTx/>
                          <a:uFillTx/>
                          <a:latin typeface="+mn-lt"/>
                          <a:ea typeface="+mn-ea"/>
                          <a:cs typeface="+mn-cs"/>
                        </a:rPr>
                        <a:t>
 #GE76 Raider - Precision-crafted for those who crave inexhaustible gaming power. Swipe left to enjoy. 👈⁠
⁠
#MSI #MSIgaming #Laptop #GEseries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21713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- 2021-08-27 21:02:32</a:t>
                      </a:r>
                      <a:r>
                        <a:rPr kumimoji="0" lang="en-US" sz="1000" b="0" i="0" u="none" strike="noStrike" kern="1200" cap="none" spc="0" normalizeH="0" baseline="0" noProof="0">
                          <a:ln>
                            <a:noFill/>
                          </a:ln>
                          <a:solidFill>
                            <a:prstClr val="black"/>
                          </a:solidFill>
                          <a:effectLst/>
                          <a:uLnTx/>
                          <a:uFillTx/>
                          <a:latin typeface="+mn-lt"/>
                          <a:ea typeface="+mn-ea"/>
                          <a:cs typeface="+mn-cs"/>
                        </a:rPr>
                        <a:t>
 "Overwhelming beast and its brotherhood" ⁠
How many GE Raider special editions can you recognize?😎⁠
⁠
#MSI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67045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- 2021-03-24 21:02:18</a:t>
                      </a:r>
                      <a:r>
                        <a:rPr kumimoji="0" lang="en-US" sz="1000" b="0" i="0" u="none" strike="noStrike" kern="1200" cap="none" spc="0" normalizeH="0" baseline="0" noProof="0">
                          <a:ln>
                            <a:noFill/>
                          </a:ln>
                          <a:solidFill>
                            <a:prstClr val="black"/>
                          </a:solidFill>
                          <a:effectLst/>
                          <a:uLnTx/>
                          <a:uFillTx/>
                          <a:latin typeface="+mn-lt"/>
                          <a:ea typeface="+mn-ea"/>
                          <a:cs typeface="+mn-cs"/>
                        </a:rPr>
                        <a:t>
 Upgraded, redesigned #GP66 &amp; #GP76 Leopard is now sturdier than ever with #RTX30 series GPU inside. ⁠
The relocated I/O ports also avoid having cables get in the way during use.⁠
⁠
Whether you're gamer or engineer with complex tasks, #MSI #GPseries got you covered!⁠
#MSIGaming #Laptop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45033131"/>
                  </a:ext>
                </a:extLst>
              </a:tr>
            </a:tbl>
          </a:graphicData>
        </a:graphic>
      </p:graphicFrame>
      <p:sp>
        <p:nvSpPr>
          <p:cNvPr id="4" name="Text Placeholder 3">
            <a:extLst>
              <a:ext uri="{FF2B5EF4-FFF2-40B4-BE49-F238E27FC236}">
                <a16:creationId xmlns:a16="http://schemas.microsoft.com/office/drawing/2014/main" id="{77AC52B5-F04D-4E86-9E3E-0CE91B94ADE2}"/>
              </a:ext>
            </a:extLst>
          </p:cNvPr>
          <p:cNvSpPr>
            <a:spLocks noGrp="1"/>
          </p:cNvSpPr>
          <p:nvPr>
            <p:ph type="body" sz="quarter" idx="14"/>
          </p:nvPr>
        </p:nvSpPr>
        <p:spPr/>
        <p:txBody>
          <a:bodyPr/>
          <a:lstStyle/>
          <a:p>
            <a:r>
              <a:rPr lang="en-US"/>
              <a:t>01/01/2020 - 03/17/2022</a:t>
            </a:r>
          </a:p>
        </p:txBody>
      </p:sp>
    </p:spTree>
    <p:extLst>
      <p:ext uri="{BB962C8B-B14F-4D97-AF65-F5344CB8AC3E}">
        <p14:creationId xmlns:p14="http://schemas.microsoft.com/office/powerpoint/2010/main" val="209043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5B3FF-35C9-486F-B81F-93F368233328}"/>
              </a:ext>
            </a:extLst>
          </p:cNvPr>
          <p:cNvSpPr>
            <a:spLocks noGrp="1"/>
          </p:cNvSpPr>
          <p:nvPr>
            <p:ph type="title"/>
          </p:nvPr>
        </p:nvSpPr>
        <p:spPr/>
        <p:txBody>
          <a:bodyPr/>
          <a:lstStyle/>
          <a:p>
            <a:r>
              <a:rPr lang="en-US"/>
              <a:t>Instagram Top Posts | msigaming (HQ) - 9 of 9</a:t>
            </a:r>
          </a:p>
        </p:txBody>
      </p:sp>
      <p:graphicFrame>
        <p:nvGraphicFramePr>
          <p:cNvPr id="5" name="Table Placeholder 4">
            <a:extLst>
              <a:ext uri="{FF2B5EF4-FFF2-40B4-BE49-F238E27FC236}">
                <a16:creationId xmlns:a16="http://schemas.microsoft.com/office/drawing/2014/main" id="{F5734404-AAA0-4B7B-9849-ECD07E97E412}"/>
              </a:ext>
            </a:extLst>
          </p:cNvPr>
          <p:cNvGraphicFramePr>
            <a:graphicFrameLocks noGrp="1"/>
          </p:cNvGraphicFramePr>
          <p:nvPr>
            <p:ph type="tbl" sz="quarter" idx="13"/>
            <p:extLst>
              <p:ext uri="{D42A27DB-BD31-4B8C-83A1-F6EECF244321}">
                <p14:modId xmlns:p14="http://schemas.microsoft.com/office/powerpoint/2010/main" val="705060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823261575"/>
                    </a:ext>
                  </a:extLst>
                </a:gridCol>
                <a:gridCol w="1152144">
                  <a:extLst>
                    <a:ext uri="{9D8B030D-6E8A-4147-A177-3AD203B41FA5}">
                      <a16:colId xmlns:a16="http://schemas.microsoft.com/office/drawing/2014/main" val="3920039463"/>
                    </a:ext>
                  </a:extLst>
                </a:gridCol>
                <a:gridCol w="1152144">
                  <a:extLst>
                    <a:ext uri="{9D8B030D-6E8A-4147-A177-3AD203B41FA5}">
                      <a16:colId xmlns:a16="http://schemas.microsoft.com/office/drawing/2014/main" val="1589294989"/>
                    </a:ext>
                  </a:extLst>
                </a:gridCol>
                <a:gridCol w="1152144">
                  <a:extLst>
                    <a:ext uri="{9D8B030D-6E8A-4147-A177-3AD203B41FA5}">
                      <a16:colId xmlns:a16="http://schemas.microsoft.com/office/drawing/2014/main" val="925544822"/>
                    </a:ext>
                  </a:extLst>
                </a:gridCol>
                <a:gridCol w="1152144">
                  <a:extLst>
                    <a:ext uri="{9D8B030D-6E8A-4147-A177-3AD203B41FA5}">
                      <a16:colId xmlns:a16="http://schemas.microsoft.com/office/drawing/2014/main" val="2948466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078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- 2021-03-10 22:06:56</a:t>
                      </a:r>
                      <a:r>
                        <a:rPr kumimoji="0" lang="en-US" sz="1000" b="0" i="0" u="none" strike="noStrike" kern="1200" cap="none" spc="0" normalizeH="0" baseline="0" noProof="0">
                          <a:ln>
                            <a:noFill/>
                          </a:ln>
                          <a:solidFill>
                            <a:prstClr val="black"/>
                          </a:solidFill>
                          <a:effectLst/>
                          <a:uLnTx/>
                          <a:uFillTx/>
                          <a:latin typeface="+mn-lt"/>
                          <a:ea typeface="+mn-ea"/>
                          <a:cs typeface="+mn-cs"/>
                        </a:rPr>
                        <a:t>
 Carry out a daring raid on the enemy with #MSI #GP76 Leopard.⁠
⁠
Who's with us? ⁠
#MSIGaming #Laptop #GPseries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30413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- 2021-03-22 21:12:28</a:t>
                      </a:r>
                      <a:r>
                        <a:rPr kumimoji="0" lang="en-US" sz="1000" b="0" i="0" u="none" strike="noStrike" kern="1200" cap="none" spc="0" normalizeH="0" baseline="0" noProof="0">
                          <a:ln>
                            <a:noFill/>
                          </a:ln>
                          <a:solidFill>
                            <a:prstClr val="black"/>
                          </a:solidFill>
                          <a:effectLst/>
                          <a:uLnTx/>
                          <a:uFillTx/>
                          <a:latin typeface="+mn-lt"/>
                          <a:ea typeface="+mn-ea"/>
                          <a:cs typeface="+mn-cs"/>
                        </a:rPr>
                        <a:t>
 #MSI #GFseries' thin &amp; light aluminum hair-brushed aesthetic; packed for battle with new DNA 👉 NVIDIA 2nd RTX architecture - new RT Cores, Tensor Cores, and streaming multiprocessors is now available on this fighter!⁠
⁠
Embark on your gaming journey! Link in Story.⁠
#MSIGaming #Laptop #GF75 #GF65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58961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 - 2021-03-15 21:01:47</a:t>
                      </a:r>
                      <a:r>
                        <a:rPr kumimoji="0" lang="en-US" sz="1000" b="0" i="0" u="none" strike="noStrike" kern="1200" cap="none" spc="0" normalizeH="0" baseline="0" noProof="0">
                          <a:ln>
                            <a:noFill/>
                          </a:ln>
                          <a:solidFill>
                            <a:prstClr val="black"/>
                          </a:solidFill>
                          <a:effectLst/>
                          <a:uLnTx/>
                          <a:uFillTx/>
                          <a:latin typeface="+mn-lt"/>
                          <a:ea typeface="+mn-ea"/>
                          <a:cs typeface="+mn-cs"/>
                        </a:rPr>
                        <a:t>
 Stair by stair. We want you to collect all #MSI RTX 30 series gaming laptops!💀⁠
⁠
#MSIGaming #Laptop #TheUltimateShockwave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19943209"/>
                  </a:ext>
                </a:extLst>
              </a:tr>
            </a:tbl>
          </a:graphicData>
        </a:graphic>
      </p:graphicFrame>
      <p:sp>
        <p:nvSpPr>
          <p:cNvPr id="4" name="Text Placeholder 3">
            <a:extLst>
              <a:ext uri="{FF2B5EF4-FFF2-40B4-BE49-F238E27FC236}">
                <a16:creationId xmlns:a16="http://schemas.microsoft.com/office/drawing/2014/main" id="{434E60B9-A59F-45B2-8716-ED0AAB2918AD}"/>
              </a:ext>
            </a:extLst>
          </p:cNvPr>
          <p:cNvSpPr>
            <a:spLocks noGrp="1"/>
          </p:cNvSpPr>
          <p:nvPr>
            <p:ph type="body" sz="quarter" idx="14"/>
          </p:nvPr>
        </p:nvSpPr>
        <p:spPr/>
        <p:txBody>
          <a:bodyPr/>
          <a:lstStyle/>
          <a:p>
            <a:r>
              <a:rPr lang="en-US"/>
              <a:t>01/01/2020 - 03/17/2022</a:t>
            </a:r>
          </a:p>
        </p:txBody>
      </p:sp>
    </p:spTree>
    <p:extLst>
      <p:ext uri="{BB962C8B-B14F-4D97-AF65-F5344CB8AC3E}">
        <p14:creationId xmlns:p14="http://schemas.microsoft.com/office/powerpoint/2010/main" val="10635600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ACB3D734-6B43-4C14-8CA7-35CA28DAB2B4}" vid="{BB6C8173-4B4F-4C9C-840B-53837BF5562B}"/>
    </a:ext>
  </a:extLst>
</a:theme>
</file>

<file path=docProps/app.xml><?xml version="1.0" encoding="utf-8"?>
<Properties xmlns="http://schemas.openxmlformats.org/officeDocument/2006/extended-properties" xmlns:vt="http://schemas.openxmlformats.org/officeDocument/2006/docPropsVTypes">
  <Template>20220317_025622</Template>
  <TotalTime>0</TotalTime>
  <Words>441</Words>
  <Application>Microsoft Office PowerPoint</Application>
  <PresentationFormat>On-screen Show (4:3)</PresentationFormat>
  <Paragraphs>163</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quintly_template</vt:lpstr>
      <vt:lpstr>Instagram Top Posts | msigaming (HQ) - 1 of 9</vt:lpstr>
      <vt:lpstr>Instagram Top Posts | msigaming (HQ) - 2 of 9</vt:lpstr>
      <vt:lpstr>Instagram Top Posts | msigaming (HQ) - 3 of 9</vt:lpstr>
      <vt:lpstr>Instagram Top Posts | msigaming (HQ) - 4 of 9</vt:lpstr>
      <vt:lpstr>Instagram Top Posts | msigaming (HQ) - 5 of 9</vt:lpstr>
      <vt:lpstr>Instagram Top Posts | msigaming (HQ) - 6 of 9</vt:lpstr>
      <vt:lpstr>Instagram Top Posts | msigaming (HQ) - 7 of 9</vt:lpstr>
      <vt:lpstr>Instagram Top Posts | msigaming (HQ) - 8 of 9</vt:lpstr>
      <vt:lpstr>Instagram Top Posts | msigaming (HQ)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Top Posts | msigaming (HQ) - 1 of 9</dc:title>
  <dc:creator>Administrator</dc:creator>
  <cp:lastModifiedBy>Administrator</cp:lastModifiedBy>
  <cp:revision>1</cp:revision>
  <dcterms:created xsi:type="dcterms:W3CDTF">2022-03-17T02:58:25Z</dcterms:created>
  <dcterms:modified xsi:type="dcterms:W3CDTF">2022-03-17T02:59:14Z</dcterms:modified>
</cp:coreProperties>
</file>