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4" name="Picture 3"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7059" y="917094"/>
            <a:ext cx="2714625" cy="866775"/>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Picture 7"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Picture 9"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C2D9A-8343-4AE3-BE4C-FCDD2D8288EE}"/>
              </a:ext>
            </a:extLst>
          </p:cNvPr>
          <p:cNvSpPr>
            <a:spLocks noGrp="1"/>
          </p:cNvSpPr>
          <p:nvPr>
            <p:ph type="title"/>
          </p:nvPr>
        </p:nvSpPr>
        <p:spPr/>
        <p:txBody>
          <a:bodyPr/>
          <a:lstStyle/>
          <a:p>
            <a:r>
              <a:rPr lang="en-US"/>
              <a:t>Instagram Posts Table | msigaming (HQ) - 1 of 19</a:t>
            </a:r>
          </a:p>
        </p:txBody>
      </p:sp>
      <p:graphicFrame>
        <p:nvGraphicFramePr>
          <p:cNvPr id="5" name="Table Placeholder 4">
            <a:extLst>
              <a:ext uri="{FF2B5EF4-FFF2-40B4-BE49-F238E27FC236}">
                <a16:creationId xmlns:a16="http://schemas.microsoft.com/office/drawing/2014/main" id="{3CA6F79E-0BCA-47B1-A7DC-50F9A593206F}"/>
              </a:ext>
            </a:extLst>
          </p:cNvPr>
          <p:cNvGraphicFramePr>
            <a:graphicFrameLocks noGrp="1"/>
          </p:cNvGraphicFramePr>
          <p:nvPr>
            <p:ph type="tbl" sz="quarter" idx="13"/>
            <p:extLst>
              <p:ext uri="{D42A27DB-BD31-4B8C-83A1-F6EECF244321}">
                <p14:modId xmlns:p14="http://schemas.microsoft.com/office/powerpoint/2010/main" val="4223242659"/>
              </p:ext>
            </p:extLst>
          </p:nvPr>
        </p:nvGraphicFramePr>
        <p:xfrm>
          <a:off x="457200" y="1731963"/>
          <a:ext cx="7982712" cy="438912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17525465"/>
                    </a:ext>
                  </a:extLst>
                </a:gridCol>
                <a:gridCol w="658368">
                  <a:extLst>
                    <a:ext uri="{9D8B030D-6E8A-4147-A177-3AD203B41FA5}">
                      <a16:colId xmlns:a16="http://schemas.microsoft.com/office/drawing/2014/main" val="537554106"/>
                    </a:ext>
                  </a:extLst>
                </a:gridCol>
                <a:gridCol w="658368">
                  <a:extLst>
                    <a:ext uri="{9D8B030D-6E8A-4147-A177-3AD203B41FA5}">
                      <a16:colId xmlns:a16="http://schemas.microsoft.com/office/drawing/2014/main" val="1634416828"/>
                    </a:ext>
                  </a:extLst>
                </a:gridCol>
                <a:gridCol w="658368">
                  <a:extLst>
                    <a:ext uri="{9D8B030D-6E8A-4147-A177-3AD203B41FA5}">
                      <a16:colId xmlns:a16="http://schemas.microsoft.com/office/drawing/2014/main" val="334005214"/>
                    </a:ext>
                  </a:extLst>
                </a:gridCol>
                <a:gridCol w="658368">
                  <a:extLst>
                    <a:ext uri="{9D8B030D-6E8A-4147-A177-3AD203B41FA5}">
                      <a16:colId xmlns:a16="http://schemas.microsoft.com/office/drawing/2014/main" val="1357930987"/>
                    </a:ext>
                  </a:extLst>
                </a:gridCol>
                <a:gridCol w="658368">
                  <a:extLst>
                    <a:ext uri="{9D8B030D-6E8A-4147-A177-3AD203B41FA5}">
                      <a16:colId xmlns:a16="http://schemas.microsoft.com/office/drawing/2014/main" val="3418535666"/>
                    </a:ext>
                  </a:extLst>
                </a:gridCol>
                <a:gridCol w="658368">
                  <a:extLst>
                    <a:ext uri="{9D8B030D-6E8A-4147-A177-3AD203B41FA5}">
                      <a16:colId xmlns:a16="http://schemas.microsoft.com/office/drawing/2014/main" val="4094526845"/>
                    </a:ext>
                  </a:extLst>
                </a:gridCol>
                <a:gridCol w="658368">
                  <a:extLst>
                    <a:ext uri="{9D8B030D-6E8A-4147-A177-3AD203B41FA5}">
                      <a16:colId xmlns:a16="http://schemas.microsoft.com/office/drawing/2014/main" val="1073689543"/>
                    </a:ext>
                  </a:extLst>
                </a:gridCol>
                <a:gridCol w="658368">
                  <a:extLst>
                    <a:ext uri="{9D8B030D-6E8A-4147-A177-3AD203B41FA5}">
                      <a16:colId xmlns:a16="http://schemas.microsoft.com/office/drawing/2014/main" val="4145271411"/>
                    </a:ext>
                  </a:extLst>
                </a:gridCol>
                <a:gridCol w="658368">
                  <a:extLst>
                    <a:ext uri="{9D8B030D-6E8A-4147-A177-3AD203B41FA5}">
                      <a16:colId xmlns:a16="http://schemas.microsoft.com/office/drawing/2014/main" val="2886439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765711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- 2021-09-30 21:03:03</a:t>
                      </a:r>
                      <a:r>
                        <a:rPr kumimoji="0" lang="en-US" sz="1000" b="0" i="0" u="none" strike="noStrike" kern="1200" cap="none" spc="0" normalizeH="0" baseline="0" noProof="0">
                          <a:ln>
                            <a:noFill/>
                          </a:ln>
                          <a:solidFill>
                            <a:prstClr val="black"/>
                          </a:solidFill>
                          <a:effectLst/>
                          <a:uLnTx/>
                          <a:uFillTx/>
                          <a:latin typeface="+mn-lt"/>
                          <a:ea typeface="+mn-ea"/>
                          <a:cs typeface="+mn-cs"/>
                        </a:rPr>
                        <a:t>
 Never thought it would be this hard...⁠
Which one would you choose in one go? 🤔⁠
⁠
#MSI #SquidGame #Dalgona #SquidGameEdit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10/04/2021 08:43:09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488598</a:t>
                      </a:r>
                    </a:p>
                  </a:txBody>
                  <a:tcPr/>
                </a:tc>
                <a:extLst>
                  <a:ext uri="{0D108BD9-81ED-4DB2-BD59-A6C34878D82A}">
                    <a16:rowId xmlns:a16="http://schemas.microsoft.com/office/drawing/2014/main" val="1806195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- 2021-09-30 09:00:55</a:t>
                      </a:r>
                      <a:r>
                        <a:rPr kumimoji="0" lang="en-US" sz="1000" b="0" i="0" u="none" strike="noStrike" kern="1200" cap="none" spc="0" normalizeH="0" baseline="0" noProof="0">
                          <a:ln>
                            <a:noFill/>
                          </a:ln>
                          <a:solidFill>
                            <a:prstClr val="black"/>
                          </a:solidFill>
                          <a:effectLst/>
                          <a:uLnTx/>
                          <a:uFillTx/>
                          <a:latin typeface="+mn-lt"/>
                          <a:ea typeface="+mn-ea"/>
                          <a:cs typeface="+mn-cs"/>
                        </a:rPr>
                        <a:t>
 The best rig is the key to win every battle!⁠
Check out how MSI helps @yamahamotogp players win every race with our gaming desktop and gaming monitor:⁠
✔ Powerful and stable system⁠
✔ Esports oriented Display⁠
✔ Software integration⁠
Be the winner with MSI!⁠
**Link in bio for MSI Gaming &amp; Yamaha Motor Racing interview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10/04/2021 08:43:10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47231</a:t>
                      </a:r>
                    </a:p>
                  </a:txBody>
                  <a:tcPr/>
                </a:tc>
                <a:extLst>
                  <a:ext uri="{0D108BD9-81ED-4DB2-BD59-A6C34878D82A}">
                    <a16:rowId xmlns:a16="http://schemas.microsoft.com/office/drawing/2014/main" val="184829223"/>
                  </a:ext>
                </a:extLst>
              </a:tr>
            </a:tbl>
          </a:graphicData>
        </a:graphic>
      </p:graphicFrame>
      <p:sp>
        <p:nvSpPr>
          <p:cNvPr id="4" name="Text Placeholder 3">
            <a:extLst>
              <a:ext uri="{FF2B5EF4-FFF2-40B4-BE49-F238E27FC236}">
                <a16:creationId xmlns:a16="http://schemas.microsoft.com/office/drawing/2014/main" id="{EF242233-8EA3-439F-BB9B-132E11FEAB42}"/>
              </a:ext>
            </a:extLst>
          </p:cNvPr>
          <p:cNvSpPr>
            <a:spLocks noGrp="1"/>
          </p:cNvSpPr>
          <p:nvPr>
            <p:ph type="body" sz="quarter" idx="14"/>
          </p:nvPr>
        </p:nvSpPr>
        <p:spPr/>
        <p:txBody>
          <a:bodyPr/>
          <a:lstStyle/>
          <a:p>
            <a:r>
              <a:rPr lang="en-US"/>
              <a:t>08/16/2021 - 09/30/2021</a:t>
            </a:r>
          </a:p>
        </p:txBody>
      </p:sp>
    </p:spTree>
    <p:extLst>
      <p:ext uri="{BB962C8B-B14F-4D97-AF65-F5344CB8AC3E}">
        <p14:creationId xmlns:p14="http://schemas.microsoft.com/office/powerpoint/2010/main" val="2977280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EFA26-A7B5-4A28-964B-209E56819915}"/>
              </a:ext>
            </a:extLst>
          </p:cNvPr>
          <p:cNvSpPr>
            <a:spLocks noGrp="1"/>
          </p:cNvSpPr>
          <p:nvPr>
            <p:ph type="title"/>
          </p:nvPr>
        </p:nvSpPr>
        <p:spPr/>
        <p:txBody>
          <a:bodyPr/>
          <a:lstStyle/>
          <a:p>
            <a:r>
              <a:rPr lang="en-US"/>
              <a:t>Instagram Posts Table | msigaming (HQ) - 2 of 19</a:t>
            </a:r>
          </a:p>
        </p:txBody>
      </p:sp>
      <p:graphicFrame>
        <p:nvGraphicFramePr>
          <p:cNvPr id="5" name="Table Placeholder 4">
            <a:extLst>
              <a:ext uri="{FF2B5EF4-FFF2-40B4-BE49-F238E27FC236}">
                <a16:creationId xmlns:a16="http://schemas.microsoft.com/office/drawing/2014/main" id="{2D2EB16C-9267-47EA-8063-CF4D29C3DAB4}"/>
              </a:ext>
            </a:extLst>
          </p:cNvPr>
          <p:cNvGraphicFramePr>
            <a:graphicFrameLocks noGrp="1"/>
          </p:cNvGraphicFramePr>
          <p:nvPr>
            <p:ph type="tbl" sz="quarter" idx="13"/>
            <p:extLst>
              <p:ext uri="{D42A27DB-BD31-4B8C-83A1-F6EECF244321}">
                <p14:modId xmlns:p14="http://schemas.microsoft.com/office/powerpoint/2010/main" val="3180900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13611314"/>
                    </a:ext>
                  </a:extLst>
                </a:gridCol>
                <a:gridCol w="658368">
                  <a:extLst>
                    <a:ext uri="{9D8B030D-6E8A-4147-A177-3AD203B41FA5}">
                      <a16:colId xmlns:a16="http://schemas.microsoft.com/office/drawing/2014/main" val="2386191622"/>
                    </a:ext>
                  </a:extLst>
                </a:gridCol>
                <a:gridCol w="658368">
                  <a:extLst>
                    <a:ext uri="{9D8B030D-6E8A-4147-A177-3AD203B41FA5}">
                      <a16:colId xmlns:a16="http://schemas.microsoft.com/office/drawing/2014/main" val="3694541313"/>
                    </a:ext>
                  </a:extLst>
                </a:gridCol>
                <a:gridCol w="658368">
                  <a:extLst>
                    <a:ext uri="{9D8B030D-6E8A-4147-A177-3AD203B41FA5}">
                      <a16:colId xmlns:a16="http://schemas.microsoft.com/office/drawing/2014/main" val="1930763295"/>
                    </a:ext>
                  </a:extLst>
                </a:gridCol>
                <a:gridCol w="658368">
                  <a:extLst>
                    <a:ext uri="{9D8B030D-6E8A-4147-A177-3AD203B41FA5}">
                      <a16:colId xmlns:a16="http://schemas.microsoft.com/office/drawing/2014/main" val="3513930999"/>
                    </a:ext>
                  </a:extLst>
                </a:gridCol>
                <a:gridCol w="658368">
                  <a:extLst>
                    <a:ext uri="{9D8B030D-6E8A-4147-A177-3AD203B41FA5}">
                      <a16:colId xmlns:a16="http://schemas.microsoft.com/office/drawing/2014/main" val="2939848940"/>
                    </a:ext>
                  </a:extLst>
                </a:gridCol>
                <a:gridCol w="658368">
                  <a:extLst>
                    <a:ext uri="{9D8B030D-6E8A-4147-A177-3AD203B41FA5}">
                      <a16:colId xmlns:a16="http://schemas.microsoft.com/office/drawing/2014/main" val="2773845942"/>
                    </a:ext>
                  </a:extLst>
                </a:gridCol>
                <a:gridCol w="658368">
                  <a:extLst>
                    <a:ext uri="{9D8B030D-6E8A-4147-A177-3AD203B41FA5}">
                      <a16:colId xmlns:a16="http://schemas.microsoft.com/office/drawing/2014/main" val="78996202"/>
                    </a:ext>
                  </a:extLst>
                </a:gridCol>
                <a:gridCol w="658368">
                  <a:extLst>
                    <a:ext uri="{9D8B030D-6E8A-4147-A177-3AD203B41FA5}">
                      <a16:colId xmlns:a16="http://schemas.microsoft.com/office/drawing/2014/main" val="959528649"/>
                    </a:ext>
                  </a:extLst>
                </a:gridCol>
                <a:gridCol w="658368">
                  <a:extLst>
                    <a:ext uri="{9D8B030D-6E8A-4147-A177-3AD203B41FA5}">
                      <a16:colId xmlns:a16="http://schemas.microsoft.com/office/drawing/2014/main" val="2167720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627234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- 2021-09-30 01:42:08</a:t>
                      </a:r>
                      <a:r>
                        <a:rPr kumimoji="0" lang="en-US" sz="1000" b="0" i="0" u="none" strike="noStrike" kern="1200" cap="none" spc="0" normalizeH="0" baseline="0" noProof="0">
                          <a:ln>
                            <a:noFill/>
                          </a:ln>
                          <a:solidFill>
                            <a:prstClr val="black"/>
                          </a:solidFill>
                          <a:effectLst/>
                          <a:uLnTx/>
                          <a:uFillTx/>
                          <a:latin typeface="+mn-lt"/>
                          <a:ea typeface="+mn-ea"/>
                          <a:cs typeface="+mn-cs"/>
                        </a:rPr>
                        <a:t>
 At every corner of the universe and every scenario, the Tribe of the Dragon marches through the galaxy, unstoppable and invincible.
Feel the Pulse, armed up your weapon. #PulseGL76 #PulseGL66
🔍 Pulse GL66 11UX
🔍 Pulse GL76 11UX
#MSI #MSIGaming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10/04/2021 08:43:10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53475</a:t>
                      </a:r>
                    </a:p>
                  </a:txBody>
                  <a:tcPr/>
                </a:tc>
                <a:extLst>
                  <a:ext uri="{0D108BD9-81ED-4DB2-BD59-A6C34878D82A}">
                    <a16:rowId xmlns:a16="http://schemas.microsoft.com/office/drawing/2014/main" val="1422378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- 2021-09-28 21:00:36</a:t>
                      </a:r>
                      <a:r>
                        <a:rPr kumimoji="0" lang="en-US" sz="1000" b="0" i="0" u="none" strike="noStrike" kern="1200" cap="none" spc="0" normalizeH="0" baseline="0" noProof="0">
                          <a:ln>
                            <a:noFill/>
                          </a:ln>
                          <a:solidFill>
                            <a:prstClr val="black"/>
                          </a:solidFill>
                          <a:effectLst/>
                          <a:uLnTx/>
                          <a:uFillTx/>
                          <a:latin typeface="+mn-lt"/>
                          <a:ea typeface="+mn-ea"/>
                          <a:cs typeface="+mn-cs"/>
                        </a:rPr>
                        <a:t>
 Do you know the secret of VIGOR GK50 LOW PROFILE being speedy and accurate?
Just look beneath the keycap... 👀✨
#TechMeetsAesthetic #GK50LP #LowProfile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10/04/2021 08:43:10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76050</a:t>
                      </a:r>
                    </a:p>
                  </a:txBody>
                  <a:tcPr/>
                </a:tc>
                <a:extLst>
                  <a:ext uri="{0D108BD9-81ED-4DB2-BD59-A6C34878D82A}">
                    <a16:rowId xmlns:a16="http://schemas.microsoft.com/office/drawing/2014/main" val="2239549959"/>
                  </a:ext>
                </a:extLst>
              </a:tr>
            </a:tbl>
          </a:graphicData>
        </a:graphic>
      </p:graphicFrame>
      <p:sp>
        <p:nvSpPr>
          <p:cNvPr id="4" name="Text Placeholder 3">
            <a:extLst>
              <a:ext uri="{FF2B5EF4-FFF2-40B4-BE49-F238E27FC236}">
                <a16:creationId xmlns:a16="http://schemas.microsoft.com/office/drawing/2014/main" id="{976C30D5-DCD3-46AD-806F-276833DA6B6B}"/>
              </a:ext>
            </a:extLst>
          </p:cNvPr>
          <p:cNvSpPr>
            <a:spLocks noGrp="1"/>
          </p:cNvSpPr>
          <p:nvPr>
            <p:ph type="body" sz="quarter" idx="14"/>
          </p:nvPr>
        </p:nvSpPr>
        <p:spPr/>
        <p:txBody>
          <a:bodyPr/>
          <a:lstStyle/>
          <a:p>
            <a:r>
              <a:rPr lang="en-US"/>
              <a:t>08/16/2021 - 09/30/2021</a:t>
            </a:r>
          </a:p>
        </p:txBody>
      </p:sp>
    </p:spTree>
    <p:extLst>
      <p:ext uri="{BB962C8B-B14F-4D97-AF65-F5344CB8AC3E}">
        <p14:creationId xmlns:p14="http://schemas.microsoft.com/office/powerpoint/2010/main" val="19073951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71AE8-7A01-40A0-8581-FBC6E9907612}"/>
              </a:ext>
            </a:extLst>
          </p:cNvPr>
          <p:cNvSpPr>
            <a:spLocks noGrp="1"/>
          </p:cNvSpPr>
          <p:nvPr>
            <p:ph type="title"/>
          </p:nvPr>
        </p:nvSpPr>
        <p:spPr/>
        <p:txBody>
          <a:bodyPr/>
          <a:lstStyle/>
          <a:p>
            <a:r>
              <a:rPr lang="en-US"/>
              <a:t>Instagram Posts Table | msigaming (HQ) - 3 of 19</a:t>
            </a:r>
          </a:p>
        </p:txBody>
      </p:sp>
      <p:graphicFrame>
        <p:nvGraphicFramePr>
          <p:cNvPr id="5" name="Table Placeholder 4">
            <a:extLst>
              <a:ext uri="{FF2B5EF4-FFF2-40B4-BE49-F238E27FC236}">
                <a16:creationId xmlns:a16="http://schemas.microsoft.com/office/drawing/2014/main" id="{F6EBFFB9-DE09-4462-957D-413EF85E9DAD}"/>
              </a:ext>
            </a:extLst>
          </p:cNvPr>
          <p:cNvGraphicFramePr>
            <a:graphicFrameLocks noGrp="1"/>
          </p:cNvGraphicFramePr>
          <p:nvPr>
            <p:ph type="tbl" sz="quarter" idx="13"/>
            <p:extLst>
              <p:ext uri="{D42A27DB-BD31-4B8C-83A1-F6EECF244321}">
                <p14:modId xmlns:p14="http://schemas.microsoft.com/office/powerpoint/2010/main" val="153191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67010129"/>
                    </a:ext>
                  </a:extLst>
                </a:gridCol>
                <a:gridCol w="658368">
                  <a:extLst>
                    <a:ext uri="{9D8B030D-6E8A-4147-A177-3AD203B41FA5}">
                      <a16:colId xmlns:a16="http://schemas.microsoft.com/office/drawing/2014/main" val="2873646841"/>
                    </a:ext>
                  </a:extLst>
                </a:gridCol>
                <a:gridCol w="658368">
                  <a:extLst>
                    <a:ext uri="{9D8B030D-6E8A-4147-A177-3AD203B41FA5}">
                      <a16:colId xmlns:a16="http://schemas.microsoft.com/office/drawing/2014/main" val="3370935371"/>
                    </a:ext>
                  </a:extLst>
                </a:gridCol>
                <a:gridCol w="658368">
                  <a:extLst>
                    <a:ext uri="{9D8B030D-6E8A-4147-A177-3AD203B41FA5}">
                      <a16:colId xmlns:a16="http://schemas.microsoft.com/office/drawing/2014/main" val="2103294213"/>
                    </a:ext>
                  </a:extLst>
                </a:gridCol>
                <a:gridCol w="658368">
                  <a:extLst>
                    <a:ext uri="{9D8B030D-6E8A-4147-A177-3AD203B41FA5}">
                      <a16:colId xmlns:a16="http://schemas.microsoft.com/office/drawing/2014/main" val="3227022789"/>
                    </a:ext>
                  </a:extLst>
                </a:gridCol>
                <a:gridCol w="658368">
                  <a:extLst>
                    <a:ext uri="{9D8B030D-6E8A-4147-A177-3AD203B41FA5}">
                      <a16:colId xmlns:a16="http://schemas.microsoft.com/office/drawing/2014/main" val="3827037337"/>
                    </a:ext>
                  </a:extLst>
                </a:gridCol>
                <a:gridCol w="658368">
                  <a:extLst>
                    <a:ext uri="{9D8B030D-6E8A-4147-A177-3AD203B41FA5}">
                      <a16:colId xmlns:a16="http://schemas.microsoft.com/office/drawing/2014/main" val="2696119099"/>
                    </a:ext>
                  </a:extLst>
                </a:gridCol>
                <a:gridCol w="658368">
                  <a:extLst>
                    <a:ext uri="{9D8B030D-6E8A-4147-A177-3AD203B41FA5}">
                      <a16:colId xmlns:a16="http://schemas.microsoft.com/office/drawing/2014/main" val="2002940273"/>
                    </a:ext>
                  </a:extLst>
                </a:gridCol>
                <a:gridCol w="658368">
                  <a:extLst>
                    <a:ext uri="{9D8B030D-6E8A-4147-A177-3AD203B41FA5}">
                      <a16:colId xmlns:a16="http://schemas.microsoft.com/office/drawing/2014/main" val="3604136136"/>
                    </a:ext>
                  </a:extLst>
                </a:gridCol>
                <a:gridCol w="658368">
                  <a:extLst>
                    <a:ext uri="{9D8B030D-6E8A-4147-A177-3AD203B41FA5}">
                      <a16:colId xmlns:a16="http://schemas.microsoft.com/office/drawing/2014/main" val="3977944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766473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- 2021-09-28 09:00:47</a:t>
                      </a:r>
                      <a:r>
                        <a:rPr kumimoji="0" lang="en-US" sz="1000" b="0" i="0" u="none" strike="noStrike" kern="1200" cap="none" spc="0" normalizeH="0" baseline="0" noProof="0">
                          <a:ln>
                            <a:noFill/>
                          </a:ln>
                          <a:solidFill>
                            <a:prstClr val="black"/>
                          </a:solidFill>
                          <a:effectLst/>
                          <a:uLnTx/>
                          <a:uFillTx/>
                          <a:latin typeface="+mn-lt"/>
                          <a:ea typeface="+mn-ea"/>
                          <a:cs typeface="+mn-cs"/>
                        </a:rPr>
                        <a:t>
 Together, we will bring you exclusive gaming and lighting experience in Far Cry 6. Stay tuned!⁠
⁠
#UBISOFT #MSI #FARCRY6 #FARCRY⁠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10/04/2021 08:43:10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77905</a:t>
                      </a:r>
                    </a:p>
                  </a:txBody>
                  <a:tcPr/>
                </a:tc>
                <a:extLst>
                  <a:ext uri="{0D108BD9-81ED-4DB2-BD59-A6C34878D82A}">
                    <a16:rowId xmlns:a16="http://schemas.microsoft.com/office/drawing/2014/main" val="2762747984"/>
                  </a:ext>
                </a:extLst>
              </a:tr>
            </a:tbl>
          </a:graphicData>
        </a:graphic>
      </p:graphicFrame>
      <p:sp>
        <p:nvSpPr>
          <p:cNvPr id="4" name="Text Placeholder 3">
            <a:extLst>
              <a:ext uri="{FF2B5EF4-FFF2-40B4-BE49-F238E27FC236}">
                <a16:creationId xmlns:a16="http://schemas.microsoft.com/office/drawing/2014/main" id="{3CE00910-F9FB-42AE-9BC1-BD94F797C471}"/>
              </a:ext>
            </a:extLst>
          </p:cNvPr>
          <p:cNvSpPr>
            <a:spLocks noGrp="1"/>
          </p:cNvSpPr>
          <p:nvPr>
            <p:ph type="body" sz="quarter" idx="14"/>
          </p:nvPr>
        </p:nvSpPr>
        <p:spPr/>
        <p:txBody>
          <a:bodyPr/>
          <a:lstStyle/>
          <a:p>
            <a:r>
              <a:rPr lang="en-US"/>
              <a:t>08/16/2021 - 09/30/2021</a:t>
            </a:r>
          </a:p>
        </p:txBody>
      </p:sp>
    </p:spTree>
    <p:extLst>
      <p:ext uri="{BB962C8B-B14F-4D97-AF65-F5344CB8AC3E}">
        <p14:creationId xmlns:p14="http://schemas.microsoft.com/office/powerpoint/2010/main" val="4144833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28921-740C-4399-821B-7F8AA31B2E1A}"/>
              </a:ext>
            </a:extLst>
          </p:cNvPr>
          <p:cNvSpPr>
            <a:spLocks noGrp="1"/>
          </p:cNvSpPr>
          <p:nvPr>
            <p:ph type="title"/>
          </p:nvPr>
        </p:nvSpPr>
        <p:spPr/>
        <p:txBody>
          <a:bodyPr/>
          <a:lstStyle/>
          <a:p>
            <a:r>
              <a:rPr lang="en-US"/>
              <a:t>Instagram Posts Table | msigaming (HQ) - 4 of 19</a:t>
            </a:r>
          </a:p>
        </p:txBody>
      </p:sp>
      <p:graphicFrame>
        <p:nvGraphicFramePr>
          <p:cNvPr id="5" name="Table Placeholder 4">
            <a:extLst>
              <a:ext uri="{FF2B5EF4-FFF2-40B4-BE49-F238E27FC236}">
                <a16:creationId xmlns:a16="http://schemas.microsoft.com/office/drawing/2014/main" id="{431235AF-ED04-436C-828F-638299336F59}"/>
              </a:ext>
            </a:extLst>
          </p:cNvPr>
          <p:cNvGraphicFramePr>
            <a:graphicFrameLocks noGrp="1"/>
          </p:cNvGraphicFramePr>
          <p:nvPr>
            <p:ph type="tbl" sz="quarter" idx="13"/>
            <p:extLst>
              <p:ext uri="{D42A27DB-BD31-4B8C-83A1-F6EECF244321}">
                <p14:modId xmlns:p14="http://schemas.microsoft.com/office/powerpoint/2010/main" val="2586415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12740336"/>
                    </a:ext>
                  </a:extLst>
                </a:gridCol>
                <a:gridCol w="658368">
                  <a:extLst>
                    <a:ext uri="{9D8B030D-6E8A-4147-A177-3AD203B41FA5}">
                      <a16:colId xmlns:a16="http://schemas.microsoft.com/office/drawing/2014/main" val="3202250645"/>
                    </a:ext>
                  </a:extLst>
                </a:gridCol>
                <a:gridCol w="658368">
                  <a:extLst>
                    <a:ext uri="{9D8B030D-6E8A-4147-A177-3AD203B41FA5}">
                      <a16:colId xmlns:a16="http://schemas.microsoft.com/office/drawing/2014/main" val="3369473441"/>
                    </a:ext>
                  </a:extLst>
                </a:gridCol>
                <a:gridCol w="658368">
                  <a:extLst>
                    <a:ext uri="{9D8B030D-6E8A-4147-A177-3AD203B41FA5}">
                      <a16:colId xmlns:a16="http://schemas.microsoft.com/office/drawing/2014/main" val="3103035499"/>
                    </a:ext>
                  </a:extLst>
                </a:gridCol>
                <a:gridCol w="658368">
                  <a:extLst>
                    <a:ext uri="{9D8B030D-6E8A-4147-A177-3AD203B41FA5}">
                      <a16:colId xmlns:a16="http://schemas.microsoft.com/office/drawing/2014/main" val="2944573109"/>
                    </a:ext>
                  </a:extLst>
                </a:gridCol>
                <a:gridCol w="658368">
                  <a:extLst>
                    <a:ext uri="{9D8B030D-6E8A-4147-A177-3AD203B41FA5}">
                      <a16:colId xmlns:a16="http://schemas.microsoft.com/office/drawing/2014/main" val="3979713662"/>
                    </a:ext>
                  </a:extLst>
                </a:gridCol>
                <a:gridCol w="658368">
                  <a:extLst>
                    <a:ext uri="{9D8B030D-6E8A-4147-A177-3AD203B41FA5}">
                      <a16:colId xmlns:a16="http://schemas.microsoft.com/office/drawing/2014/main" val="2574724765"/>
                    </a:ext>
                  </a:extLst>
                </a:gridCol>
                <a:gridCol w="658368">
                  <a:extLst>
                    <a:ext uri="{9D8B030D-6E8A-4147-A177-3AD203B41FA5}">
                      <a16:colId xmlns:a16="http://schemas.microsoft.com/office/drawing/2014/main" val="2503151034"/>
                    </a:ext>
                  </a:extLst>
                </a:gridCol>
                <a:gridCol w="658368">
                  <a:extLst>
                    <a:ext uri="{9D8B030D-6E8A-4147-A177-3AD203B41FA5}">
                      <a16:colId xmlns:a16="http://schemas.microsoft.com/office/drawing/2014/main" val="2833170482"/>
                    </a:ext>
                  </a:extLst>
                </a:gridCol>
                <a:gridCol w="658368">
                  <a:extLst>
                    <a:ext uri="{9D8B030D-6E8A-4147-A177-3AD203B41FA5}">
                      <a16:colId xmlns:a16="http://schemas.microsoft.com/office/drawing/2014/main" val="3079189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088332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- 2021-09-27 21:09:56</a:t>
                      </a:r>
                      <a:r>
                        <a:rPr kumimoji="0" lang="en-US" sz="1000" b="0" i="0" u="none" strike="noStrike" kern="1200" cap="none" spc="0" normalizeH="0" baseline="0" noProof="0">
                          <a:ln>
                            <a:noFill/>
                          </a:ln>
                          <a:solidFill>
                            <a:prstClr val="black"/>
                          </a:solidFill>
                          <a:effectLst/>
                          <a:uLnTx/>
                          <a:uFillTx/>
                          <a:latin typeface="+mn-lt"/>
                          <a:ea typeface="+mn-ea"/>
                          <a:cs typeface="+mn-cs"/>
                        </a:rPr>
                        <a:t>
 With the MSI App Player, now you can play your favorite mobile games anywhere you want, even on a TV with a Controller!⁠⁠
⁠⁠
🔗 Download the link in the bio to see all of the supported games.⁠⁠
⁠⁠
🎁 [Giveaway]⁠⁠
Tell us your favorite mobile game, and why? Three winners will be selected to win an MSI FORCE GC30.⁠⁠
⁠⁠
👉 Giveaway ends on Sept. 30 at 11:59 PM PDT.⁠⁠
⁠⁠
#Giveaway #MSIAppPlayer #Bluestacks⁠ #MobileGame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10/04/2021 08:43:10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65505</a:t>
                      </a:r>
                    </a:p>
                  </a:txBody>
                  <a:tcPr/>
                </a:tc>
                <a:extLst>
                  <a:ext uri="{0D108BD9-81ED-4DB2-BD59-A6C34878D82A}">
                    <a16:rowId xmlns:a16="http://schemas.microsoft.com/office/drawing/2014/main" val="769969791"/>
                  </a:ext>
                </a:extLst>
              </a:tr>
            </a:tbl>
          </a:graphicData>
        </a:graphic>
      </p:graphicFrame>
      <p:sp>
        <p:nvSpPr>
          <p:cNvPr id="4" name="Text Placeholder 3">
            <a:extLst>
              <a:ext uri="{FF2B5EF4-FFF2-40B4-BE49-F238E27FC236}">
                <a16:creationId xmlns:a16="http://schemas.microsoft.com/office/drawing/2014/main" id="{83843D58-C1BA-4583-8ED4-5AB15374DE53}"/>
              </a:ext>
            </a:extLst>
          </p:cNvPr>
          <p:cNvSpPr>
            <a:spLocks noGrp="1"/>
          </p:cNvSpPr>
          <p:nvPr>
            <p:ph type="body" sz="quarter" idx="14"/>
          </p:nvPr>
        </p:nvSpPr>
        <p:spPr/>
        <p:txBody>
          <a:bodyPr/>
          <a:lstStyle/>
          <a:p>
            <a:r>
              <a:rPr lang="en-US"/>
              <a:t>08/16/2021 - 09/30/2021</a:t>
            </a:r>
          </a:p>
        </p:txBody>
      </p:sp>
    </p:spTree>
    <p:extLst>
      <p:ext uri="{BB962C8B-B14F-4D97-AF65-F5344CB8AC3E}">
        <p14:creationId xmlns:p14="http://schemas.microsoft.com/office/powerpoint/2010/main" val="34396251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01FC1-1390-44E5-B854-1887BE2730A1}"/>
              </a:ext>
            </a:extLst>
          </p:cNvPr>
          <p:cNvSpPr>
            <a:spLocks noGrp="1"/>
          </p:cNvSpPr>
          <p:nvPr>
            <p:ph type="title"/>
          </p:nvPr>
        </p:nvSpPr>
        <p:spPr/>
        <p:txBody>
          <a:bodyPr/>
          <a:lstStyle/>
          <a:p>
            <a:r>
              <a:rPr lang="en-US"/>
              <a:t>Instagram Posts Table | msigaming (HQ) - 5 of 19</a:t>
            </a:r>
          </a:p>
        </p:txBody>
      </p:sp>
      <p:graphicFrame>
        <p:nvGraphicFramePr>
          <p:cNvPr id="5" name="Table Placeholder 4">
            <a:extLst>
              <a:ext uri="{FF2B5EF4-FFF2-40B4-BE49-F238E27FC236}">
                <a16:creationId xmlns:a16="http://schemas.microsoft.com/office/drawing/2014/main" id="{EB7E91EA-D683-4791-A03A-5EA2ED75918D}"/>
              </a:ext>
            </a:extLst>
          </p:cNvPr>
          <p:cNvGraphicFramePr>
            <a:graphicFrameLocks noGrp="1"/>
          </p:cNvGraphicFramePr>
          <p:nvPr>
            <p:ph type="tbl" sz="quarter" idx="13"/>
            <p:extLst>
              <p:ext uri="{D42A27DB-BD31-4B8C-83A1-F6EECF244321}">
                <p14:modId xmlns:p14="http://schemas.microsoft.com/office/powerpoint/2010/main" val="3804421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12412984"/>
                    </a:ext>
                  </a:extLst>
                </a:gridCol>
                <a:gridCol w="658368">
                  <a:extLst>
                    <a:ext uri="{9D8B030D-6E8A-4147-A177-3AD203B41FA5}">
                      <a16:colId xmlns:a16="http://schemas.microsoft.com/office/drawing/2014/main" val="915517758"/>
                    </a:ext>
                  </a:extLst>
                </a:gridCol>
                <a:gridCol w="658368">
                  <a:extLst>
                    <a:ext uri="{9D8B030D-6E8A-4147-A177-3AD203B41FA5}">
                      <a16:colId xmlns:a16="http://schemas.microsoft.com/office/drawing/2014/main" val="1012783547"/>
                    </a:ext>
                  </a:extLst>
                </a:gridCol>
                <a:gridCol w="658368">
                  <a:extLst>
                    <a:ext uri="{9D8B030D-6E8A-4147-A177-3AD203B41FA5}">
                      <a16:colId xmlns:a16="http://schemas.microsoft.com/office/drawing/2014/main" val="992018541"/>
                    </a:ext>
                  </a:extLst>
                </a:gridCol>
                <a:gridCol w="658368">
                  <a:extLst>
                    <a:ext uri="{9D8B030D-6E8A-4147-A177-3AD203B41FA5}">
                      <a16:colId xmlns:a16="http://schemas.microsoft.com/office/drawing/2014/main" val="2555652059"/>
                    </a:ext>
                  </a:extLst>
                </a:gridCol>
                <a:gridCol w="658368">
                  <a:extLst>
                    <a:ext uri="{9D8B030D-6E8A-4147-A177-3AD203B41FA5}">
                      <a16:colId xmlns:a16="http://schemas.microsoft.com/office/drawing/2014/main" val="446045892"/>
                    </a:ext>
                  </a:extLst>
                </a:gridCol>
                <a:gridCol w="658368">
                  <a:extLst>
                    <a:ext uri="{9D8B030D-6E8A-4147-A177-3AD203B41FA5}">
                      <a16:colId xmlns:a16="http://schemas.microsoft.com/office/drawing/2014/main" val="638692283"/>
                    </a:ext>
                  </a:extLst>
                </a:gridCol>
                <a:gridCol w="658368">
                  <a:extLst>
                    <a:ext uri="{9D8B030D-6E8A-4147-A177-3AD203B41FA5}">
                      <a16:colId xmlns:a16="http://schemas.microsoft.com/office/drawing/2014/main" val="3733348747"/>
                    </a:ext>
                  </a:extLst>
                </a:gridCol>
                <a:gridCol w="658368">
                  <a:extLst>
                    <a:ext uri="{9D8B030D-6E8A-4147-A177-3AD203B41FA5}">
                      <a16:colId xmlns:a16="http://schemas.microsoft.com/office/drawing/2014/main" val="2583419363"/>
                    </a:ext>
                  </a:extLst>
                </a:gridCol>
                <a:gridCol w="658368">
                  <a:extLst>
                    <a:ext uri="{9D8B030D-6E8A-4147-A177-3AD203B41FA5}">
                      <a16:colId xmlns:a16="http://schemas.microsoft.com/office/drawing/2014/main" val="3062963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758001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- 2021-09-27 09:00:33</a:t>
                      </a:r>
                      <a:r>
                        <a:rPr kumimoji="0" lang="en-US" sz="1000" b="0" i="0" u="none" strike="noStrike" kern="1200" cap="none" spc="0" normalizeH="0" baseline="0" noProof="0">
                          <a:ln>
                            <a:noFill/>
                          </a:ln>
                          <a:solidFill>
                            <a:prstClr val="black"/>
                          </a:solidFill>
                          <a:effectLst/>
                          <a:uLnTx/>
                          <a:uFillTx/>
                          <a:latin typeface="+mn-lt"/>
                          <a:ea typeface="+mn-ea"/>
                          <a:cs typeface="+mn-cs"/>
                        </a:rPr>
                        <a:t>
 Are you ready to meet up the latest Win 11? It’s just around the corner!⁠
Stay tuned with us for the upcoming change! ⁠
🔍 MSI Windows 11⁠
⁠
#MSI #MSIGaming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10/04/2021 08:43:10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67026</a:t>
                      </a:r>
                    </a:p>
                  </a:txBody>
                  <a:tcPr/>
                </a:tc>
                <a:extLst>
                  <a:ext uri="{0D108BD9-81ED-4DB2-BD59-A6C34878D82A}">
                    <a16:rowId xmlns:a16="http://schemas.microsoft.com/office/drawing/2014/main" val="2893624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- 2021-09-26 21:03:22</a:t>
                      </a:r>
                      <a:r>
                        <a:rPr kumimoji="0" lang="en-US" sz="1000" b="0" i="0" u="none" strike="noStrike" kern="1200" cap="none" spc="0" normalizeH="0" baseline="0" noProof="0">
                          <a:ln>
                            <a:noFill/>
                          </a:ln>
                          <a:solidFill>
                            <a:prstClr val="black"/>
                          </a:solidFill>
                          <a:effectLst/>
                          <a:uLnTx/>
                          <a:uFillTx/>
                          <a:latin typeface="+mn-lt"/>
                          <a:ea typeface="+mn-ea"/>
                          <a:cs typeface="+mn-cs"/>
                        </a:rPr>
                        <a:t>
 Just won the honor of The Best Gaming Monitors 2021 from @toms.hardware! 🎉⁠
🏆The Best For eSports｜#OculuxNXG253R⁠
“Incredibly smooth and fast”⁠
🏆The Best For Color｜#MAG274QRF-QD⁠
“Huge color gamut and fast response”⁠
**Link in bio for Tom’s Hardware editor’s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10/04/2021 08:43:10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61084</a:t>
                      </a:r>
                    </a:p>
                  </a:txBody>
                  <a:tcPr/>
                </a:tc>
                <a:extLst>
                  <a:ext uri="{0D108BD9-81ED-4DB2-BD59-A6C34878D82A}">
                    <a16:rowId xmlns:a16="http://schemas.microsoft.com/office/drawing/2014/main" val="4040724862"/>
                  </a:ext>
                </a:extLst>
              </a:tr>
            </a:tbl>
          </a:graphicData>
        </a:graphic>
      </p:graphicFrame>
      <p:sp>
        <p:nvSpPr>
          <p:cNvPr id="4" name="Text Placeholder 3">
            <a:extLst>
              <a:ext uri="{FF2B5EF4-FFF2-40B4-BE49-F238E27FC236}">
                <a16:creationId xmlns:a16="http://schemas.microsoft.com/office/drawing/2014/main" id="{E2B72322-EA96-4360-9758-1DA0E445A2A6}"/>
              </a:ext>
            </a:extLst>
          </p:cNvPr>
          <p:cNvSpPr>
            <a:spLocks noGrp="1"/>
          </p:cNvSpPr>
          <p:nvPr>
            <p:ph type="body" sz="quarter" idx="14"/>
          </p:nvPr>
        </p:nvSpPr>
        <p:spPr/>
        <p:txBody>
          <a:bodyPr/>
          <a:lstStyle/>
          <a:p>
            <a:r>
              <a:rPr lang="en-US"/>
              <a:t>08/16/2021 - 09/30/2021</a:t>
            </a:r>
          </a:p>
        </p:txBody>
      </p:sp>
    </p:spTree>
    <p:extLst>
      <p:ext uri="{BB962C8B-B14F-4D97-AF65-F5344CB8AC3E}">
        <p14:creationId xmlns:p14="http://schemas.microsoft.com/office/powerpoint/2010/main" val="2951757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6272-5143-4263-A751-4F1926229CB7}"/>
              </a:ext>
            </a:extLst>
          </p:cNvPr>
          <p:cNvSpPr>
            <a:spLocks noGrp="1"/>
          </p:cNvSpPr>
          <p:nvPr>
            <p:ph type="title"/>
          </p:nvPr>
        </p:nvSpPr>
        <p:spPr/>
        <p:txBody>
          <a:bodyPr/>
          <a:lstStyle/>
          <a:p>
            <a:r>
              <a:rPr lang="en-US"/>
              <a:t>Instagram Posts Table | msigaming (HQ) - 6 of 19</a:t>
            </a:r>
          </a:p>
        </p:txBody>
      </p:sp>
      <p:graphicFrame>
        <p:nvGraphicFramePr>
          <p:cNvPr id="5" name="Table Placeholder 4">
            <a:extLst>
              <a:ext uri="{FF2B5EF4-FFF2-40B4-BE49-F238E27FC236}">
                <a16:creationId xmlns:a16="http://schemas.microsoft.com/office/drawing/2014/main" id="{20749295-40E8-408F-8D51-B6916FC21DEC}"/>
              </a:ext>
            </a:extLst>
          </p:cNvPr>
          <p:cNvGraphicFramePr>
            <a:graphicFrameLocks noGrp="1"/>
          </p:cNvGraphicFramePr>
          <p:nvPr>
            <p:ph type="tbl" sz="quarter" idx="13"/>
            <p:extLst>
              <p:ext uri="{D42A27DB-BD31-4B8C-83A1-F6EECF244321}">
                <p14:modId xmlns:p14="http://schemas.microsoft.com/office/powerpoint/2010/main" val="448979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5624465"/>
                    </a:ext>
                  </a:extLst>
                </a:gridCol>
                <a:gridCol w="658368">
                  <a:extLst>
                    <a:ext uri="{9D8B030D-6E8A-4147-A177-3AD203B41FA5}">
                      <a16:colId xmlns:a16="http://schemas.microsoft.com/office/drawing/2014/main" val="3071055739"/>
                    </a:ext>
                  </a:extLst>
                </a:gridCol>
                <a:gridCol w="658368">
                  <a:extLst>
                    <a:ext uri="{9D8B030D-6E8A-4147-A177-3AD203B41FA5}">
                      <a16:colId xmlns:a16="http://schemas.microsoft.com/office/drawing/2014/main" val="3645697324"/>
                    </a:ext>
                  </a:extLst>
                </a:gridCol>
                <a:gridCol w="658368">
                  <a:extLst>
                    <a:ext uri="{9D8B030D-6E8A-4147-A177-3AD203B41FA5}">
                      <a16:colId xmlns:a16="http://schemas.microsoft.com/office/drawing/2014/main" val="3549896478"/>
                    </a:ext>
                  </a:extLst>
                </a:gridCol>
                <a:gridCol w="658368">
                  <a:extLst>
                    <a:ext uri="{9D8B030D-6E8A-4147-A177-3AD203B41FA5}">
                      <a16:colId xmlns:a16="http://schemas.microsoft.com/office/drawing/2014/main" val="841380600"/>
                    </a:ext>
                  </a:extLst>
                </a:gridCol>
                <a:gridCol w="658368">
                  <a:extLst>
                    <a:ext uri="{9D8B030D-6E8A-4147-A177-3AD203B41FA5}">
                      <a16:colId xmlns:a16="http://schemas.microsoft.com/office/drawing/2014/main" val="1229516957"/>
                    </a:ext>
                  </a:extLst>
                </a:gridCol>
                <a:gridCol w="658368">
                  <a:extLst>
                    <a:ext uri="{9D8B030D-6E8A-4147-A177-3AD203B41FA5}">
                      <a16:colId xmlns:a16="http://schemas.microsoft.com/office/drawing/2014/main" val="639144426"/>
                    </a:ext>
                  </a:extLst>
                </a:gridCol>
                <a:gridCol w="658368">
                  <a:extLst>
                    <a:ext uri="{9D8B030D-6E8A-4147-A177-3AD203B41FA5}">
                      <a16:colId xmlns:a16="http://schemas.microsoft.com/office/drawing/2014/main" val="2788834123"/>
                    </a:ext>
                  </a:extLst>
                </a:gridCol>
                <a:gridCol w="658368">
                  <a:extLst>
                    <a:ext uri="{9D8B030D-6E8A-4147-A177-3AD203B41FA5}">
                      <a16:colId xmlns:a16="http://schemas.microsoft.com/office/drawing/2014/main" val="2090223558"/>
                    </a:ext>
                  </a:extLst>
                </a:gridCol>
                <a:gridCol w="658368">
                  <a:extLst>
                    <a:ext uri="{9D8B030D-6E8A-4147-A177-3AD203B41FA5}">
                      <a16:colId xmlns:a16="http://schemas.microsoft.com/office/drawing/2014/main" val="2864681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3442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- 2021-09-25 21:00:42</a:t>
                      </a:r>
                      <a:r>
                        <a:rPr kumimoji="0" lang="en-US" sz="1000" b="0" i="0" u="none" strike="noStrike" kern="1200" cap="none" spc="0" normalizeH="0" baseline="0" noProof="0">
                          <a:ln>
                            <a:noFill/>
                          </a:ln>
                          <a:solidFill>
                            <a:prstClr val="black"/>
                          </a:solidFill>
                          <a:effectLst/>
                          <a:uLnTx/>
                          <a:uFillTx/>
                          <a:latin typeface="+mn-lt"/>
                          <a:ea typeface="+mn-ea"/>
                          <a:cs typeface="+mn-cs"/>
                        </a:rPr>
                        <a:t>
 10-MINUTE fast charging for 9 HOURS usage⚡ Also fully charged in 1.5 hours.
With CLUTCH GM41 LIGHTWEIGHT Wireless, you'll always be ready for the Battle!
#TechMeetsAesthetic #GM41Wireless #FastCharging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10/04/2021 08:43:10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84255</a:t>
                      </a:r>
                    </a:p>
                  </a:txBody>
                  <a:tcPr/>
                </a:tc>
                <a:extLst>
                  <a:ext uri="{0D108BD9-81ED-4DB2-BD59-A6C34878D82A}">
                    <a16:rowId xmlns:a16="http://schemas.microsoft.com/office/drawing/2014/main" val="1637152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- 2021-09-23 21:04:55</a:t>
                      </a:r>
                      <a:r>
                        <a:rPr kumimoji="0" lang="en-US" sz="1000" b="0" i="0" u="none" strike="noStrike" kern="1200" cap="none" spc="0" normalizeH="0" baseline="0" noProof="0">
                          <a:ln>
                            <a:noFill/>
                          </a:ln>
                          <a:solidFill>
                            <a:prstClr val="black"/>
                          </a:solidFill>
                          <a:effectLst/>
                          <a:uLnTx/>
                          <a:uFillTx/>
                          <a:latin typeface="+mn-lt"/>
                          <a:ea typeface="+mn-ea"/>
                          <a:cs typeface="+mn-cs"/>
                        </a:rPr>
                        <a:t>
 The heat never bothered me anyway. 🎵⁠
With the HUGE AIRFLOW of #InfiniteS3 , you can enjoy games in the most smooth way ever!⁠
**Link in bio for more⁠
#GamingPC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10/04/2021 08:43:10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79363</a:t>
                      </a:r>
                    </a:p>
                  </a:txBody>
                  <a:tcPr/>
                </a:tc>
                <a:extLst>
                  <a:ext uri="{0D108BD9-81ED-4DB2-BD59-A6C34878D82A}">
                    <a16:rowId xmlns:a16="http://schemas.microsoft.com/office/drawing/2014/main" val="1638126388"/>
                  </a:ext>
                </a:extLst>
              </a:tr>
            </a:tbl>
          </a:graphicData>
        </a:graphic>
      </p:graphicFrame>
      <p:sp>
        <p:nvSpPr>
          <p:cNvPr id="4" name="Text Placeholder 3">
            <a:extLst>
              <a:ext uri="{FF2B5EF4-FFF2-40B4-BE49-F238E27FC236}">
                <a16:creationId xmlns:a16="http://schemas.microsoft.com/office/drawing/2014/main" id="{712E7AFB-0AB0-48F1-A785-36FEE1F5862A}"/>
              </a:ext>
            </a:extLst>
          </p:cNvPr>
          <p:cNvSpPr>
            <a:spLocks noGrp="1"/>
          </p:cNvSpPr>
          <p:nvPr>
            <p:ph type="body" sz="quarter" idx="14"/>
          </p:nvPr>
        </p:nvSpPr>
        <p:spPr/>
        <p:txBody>
          <a:bodyPr/>
          <a:lstStyle/>
          <a:p>
            <a:r>
              <a:rPr lang="en-US"/>
              <a:t>08/16/2021 - 09/30/2021</a:t>
            </a:r>
          </a:p>
        </p:txBody>
      </p:sp>
    </p:spTree>
    <p:extLst>
      <p:ext uri="{BB962C8B-B14F-4D97-AF65-F5344CB8AC3E}">
        <p14:creationId xmlns:p14="http://schemas.microsoft.com/office/powerpoint/2010/main" val="25926554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1691B-82F8-4D3F-B50B-471CA8467854}"/>
              </a:ext>
            </a:extLst>
          </p:cNvPr>
          <p:cNvSpPr>
            <a:spLocks noGrp="1"/>
          </p:cNvSpPr>
          <p:nvPr>
            <p:ph type="title"/>
          </p:nvPr>
        </p:nvSpPr>
        <p:spPr/>
        <p:txBody>
          <a:bodyPr/>
          <a:lstStyle/>
          <a:p>
            <a:r>
              <a:rPr lang="en-US"/>
              <a:t>Instagram Posts Table | msigaming (HQ) - 7 of 19</a:t>
            </a:r>
          </a:p>
        </p:txBody>
      </p:sp>
      <p:graphicFrame>
        <p:nvGraphicFramePr>
          <p:cNvPr id="5" name="Table Placeholder 4">
            <a:extLst>
              <a:ext uri="{FF2B5EF4-FFF2-40B4-BE49-F238E27FC236}">
                <a16:creationId xmlns:a16="http://schemas.microsoft.com/office/drawing/2014/main" id="{6B24BEEF-1E4D-4215-BF82-D4DDE2AA68D7}"/>
              </a:ext>
            </a:extLst>
          </p:cNvPr>
          <p:cNvGraphicFramePr>
            <a:graphicFrameLocks noGrp="1"/>
          </p:cNvGraphicFramePr>
          <p:nvPr>
            <p:ph type="tbl" sz="quarter" idx="13"/>
            <p:extLst>
              <p:ext uri="{D42A27DB-BD31-4B8C-83A1-F6EECF244321}">
                <p14:modId xmlns:p14="http://schemas.microsoft.com/office/powerpoint/2010/main" val="1137391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73193508"/>
                    </a:ext>
                  </a:extLst>
                </a:gridCol>
                <a:gridCol w="658368">
                  <a:extLst>
                    <a:ext uri="{9D8B030D-6E8A-4147-A177-3AD203B41FA5}">
                      <a16:colId xmlns:a16="http://schemas.microsoft.com/office/drawing/2014/main" val="72154202"/>
                    </a:ext>
                  </a:extLst>
                </a:gridCol>
                <a:gridCol w="658368">
                  <a:extLst>
                    <a:ext uri="{9D8B030D-6E8A-4147-A177-3AD203B41FA5}">
                      <a16:colId xmlns:a16="http://schemas.microsoft.com/office/drawing/2014/main" val="4008674833"/>
                    </a:ext>
                  </a:extLst>
                </a:gridCol>
                <a:gridCol w="658368">
                  <a:extLst>
                    <a:ext uri="{9D8B030D-6E8A-4147-A177-3AD203B41FA5}">
                      <a16:colId xmlns:a16="http://schemas.microsoft.com/office/drawing/2014/main" val="4234092181"/>
                    </a:ext>
                  </a:extLst>
                </a:gridCol>
                <a:gridCol w="658368">
                  <a:extLst>
                    <a:ext uri="{9D8B030D-6E8A-4147-A177-3AD203B41FA5}">
                      <a16:colId xmlns:a16="http://schemas.microsoft.com/office/drawing/2014/main" val="4260093669"/>
                    </a:ext>
                  </a:extLst>
                </a:gridCol>
                <a:gridCol w="658368">
                  <a:extLst>
                    <a:ext uri="{9D8B030D-6E8A-4147-A177-3AD203B41FA5}">
                      <a16:colId xmlns:a16="http://schemas.microsoft.com/office/drawing/2014/main" val="2558796224"/>
                    </a:ext>
                  </a:extLst>
                </a:gridCol>
                <a:gridCol w="658368">
                  <a:extLst>
                    <a:ext uri="{9D8B030D-6E8A-4147-A177-3AD203B41FA5}">
                      <a16:colId xmlns:a16="http://schemas.microsoft.com/office/drawing/2014/main" val="242408096"/>
                    </a:ext>
                  </a:extLst>
                </a:gridCol>
                <a:gridCol w="658368">
                  <a:extLst>
                    <a:ext uri="{9D8B030D-6E8A-4147-A177-3AD203B41FA5}">
                      <a16:colId xmlns:a16="http://schemas.microsoft.com/office/drawing/2014/main" val="3536267793"/>
                    </a:ext>
                  </a:extLst>
                </a:gridCol>
                <a:gridCol w="658368">
                  <a:extLst>
                    <a:ext uri="{9D8B030D-6E8A-4147-A177-3AD203B41FA5}">
                      <a16:colId xmlns:a16="http://schemas.microsoft.com/office/drawing/2014/main" val="1513823806"/>
                    </a:ext>
                  </a:extLst>
                </a:gridCol>
                <a:gridCol w="658368">
                  <a:extLst>
                    <a:ext uri="{9D8B030D-6E8A-4147-A177-3AD203B41FA5}">
                      <a16:colId xmlns:a16="http://schemas.microsoft.com/office/drawing/2014/main" val="2032117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624627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- 2021-09-22 21:02:25</a:t>
                      </a:r>
                      <a:r>
                        <a:rPr kumimoji="0" lang="en-US" sz="1000" b="0" i="0" u="none" strike="noStrike" kern="1200" cap="none" spc="0" normalizeH="0" baseline="0" noProof="0">
                          <a:ln>
                            <a:noFill/>
                          </a:ln>
                          <a:solidFill>
                            <a:prstClr val="black"/>
                          </a:solidFill>
                          <a:effectLst/>
                          <a:uLnTx/>
                          <a:uFillTx/>
                          <a:latin typeface="+mn-lt"/>
                          <a:ea typeface="+mn-ea"/>
                          <a:cs typeface="+mn-cs"/>
                        </a:rPr>
                        <a:t>
 🏆❓💪😎⁠
"1st Place in server"⁠
"Fastest speed"⁠
"Triple chicken dinner"⁠
⁠
Comment below to share your proudest gaming moment with all of gamers!⁠
#MSI #MSIgaming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10/04/2021 08:43:10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99602</a:t>
                      </a:r>
                    </a:p>
                  </a:txBody>
                  <a:tcPr/>
                </a:tc>
                <a:extLst>
                  <a:ext uri="{0D108BD9-81ED-4DB2-BD59-A6C34878D82A}">
                    <a16:rowId xmlns:a16="http://schemas.microsoft.com/office/drawing/2014/main" val="1821954152"/>
                  </a:ext>
                </a:extLst>
              </a:tr>
            </a:tbl>
          </a:graphicData>
        </a:graphic>
      </p:graphicFrame>
      <p:sp>
        <p:nvSpPr>
          <p:cNvPr id="4" name="Text Placeholder 3">
            <a:extLst>
              <a:ext uri="{FF2B5EF4-FFF2-40B4-BE49-F238E27FC236}">
                <a16:creationId xmlns:a16="http://schemas.microsoft.com/office/drawing/2014/main" id="{3CBB1737-6F58-4EB1-B5F5-01BC75F987F3}"/>
              </a:ext>
            </a:extLst>
          </p:cNvPr>
          <p:cNvSpPr>
            <a:spLocks noGrp="1"/>
          </p:cNvSpPr>
          <p:nvPr>
            <p:ph type="body" sz="quarter" idx="14"/>
          </p:nvPr>
        </p:nvSpPr>
        <p:spPr/>
        <p:txBody>
          <a:bodyPr/>
          <a:lstStyle/>
          <a:p>
            <a:r>
              <a:rPr lang="en-US"/>
              <a:t>08/16/2021 - 09/30/2021</a:t>
            </a:r>
          </a:p>
        </p:txBody>
      </p:sp>
    </p:spTree>
    <p:extLst>
      <p:ext uri="{BB962C8B-B14F-4D97-AF65-F5344CB8AC3E}">
        <p14:creationId xmlns:p14="http://schemas.microsoft.com/office/powerpoint/2010/main" val="11181302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306FE-0760-404E-90F4-805A8A04B311}"/>
              </a:ext>
            </a:extLst>
          </p:cNvPr>
          <p:cNvSpPr>
            <a:spLocks noGrp="1"/>
          </p:cNvSpPr>
          <p:nvPr>
            <p:ph type="title"/>
          </p:nvPr>
        </p:nvSpPr>
        <p:spPr/>
        <p:txBody>
          <a:bodyPr/>
          <a:lstStyle/>
          <a:p>
            <a:r>
              <a:rPr lang="en-US"/>
              <a:t>Instagram Posts Table | msigaming (HQ) - 8 of 19</a:t>
            </a:r>
          </a:p>
        </p:txBody>
      </p:sp>
      <p:graphicFrame>
        <p:nvGraphicFramePr>
          <p:cNvPr id="5" name="Table Placeholder 4">
            <a:extLst>
              <a:ext uri="{FF2B5EF4-FFF2-40B4-BE49-F238E27FC236}">
                <a16:creationId xmlns:a16="http://schemas.microsoft.com/office/drawing/2014/main" id="{B4EDD9C1-2586-43FD-AB53-AD3A21291B45}"/>
              </a:ext>
            </a:extLst>
          </p:cNvPr>
          <p:cNvGraphicFramePr>
            <a:graphicFrameLocks noGrp="1"/>
          </p:cNvGraphicFramePr>
          <p:nvPr>
            <p:ph type="tbl" sz="quarter" idx="13"/>
            <p:extLst>
              <p:ext uri="{D42A27DB-BD31-4B8C-83A1-F6EECF244321}">
                <p14:modId xmlns:p14="http://schemas.microsoft.com/office/powerpoint/2010/main" val="97520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45886436"/>
                    </a:ext>
                  </a:extLst>
                </a:gridCol>
                <a:gridCol w="658368">
                  <a:extLst>
                    <a:ext uri="{9D8B030D-6E8A-4147-A177-3AD203B41FA5}">
                      <a16:colId xmlns:a16="http://schemas.microsoft.com/office/drawing/2014/main" val="849860056"/>
                    </a:ext>
                  </a:extLst>
                </a:gridCol>
                <a:gridCol w="658368">
                  <a:extLst>
                    <a:ext uri="{9D8B030D-6E8A-4147-A177-3AD203B41FA5}">
                      <a16:colId xmlns:a16="http://schemas.microsoft.com/office/drawing/2014/main" val="389833643"/>
                    </a:ext>
                  </a:extLst>
                </a:gridCol>
                <a:gridCol w="658368">
                  <a:extLst>
                    <a:ext uri="{9D8B030D-6E8A-4147-A177-3AD203B41FA5}">
                      <a16:colId xmlns:a16="http://schemas.microsoft.com/office/drawing/2014/main" val="2190070818"/>
                    </a:ext>
                  </a:extLst>
                </a:gridCol>
                <a:gridCol w="658368">
                  <a:extLst>
                    <a:ext uri="{9D8B030D-6E8A-4147-A177-3AD203B41FA5}">
                      <a16:colId xmlns:a16="http://schemas.microsoft.com/office/drawing/2014/main" val="2966296351"/>
                    </a:ext>
                  </a:extLst>
                </a:gridCol>
                <a:gridCol w="658368">
                  <a:extLst>
                    <a:ext uri="{9D8B030D-6E8A-4147-A177-3AD203B41FA5}">
                      <a16:colId xmlns:a16="http://schemas.microsoft.com/office/drawing/2014/main" val="1203931984"/>
                    </a:ext>
                  </a:extLst>
                </a:gridCol>
                <a:gridCol w="658368">
                  <a:extLst>
                    <a:ext uri="{9D8B030D-6E8A-4147-A177-3AD203B41FA5}">
                      <a16:colId xmlns:a16="http://schemas.microsoft.com/office/drawing/2014/main" val="2930808665"/>
                    </a:ext>
                  </a:extLst>
                </a:gridCol>
                <a:gridCol w="658368">
                  <a:extLst>
                    <a:ext uri="{9D8B030D-6E8A-4147-A177-3AD203B41FA5}">
                      <a16:colId xmlns:a16="http://schemas.microsoft.com/office/drawing/2014/main" val="2823380831"/>
                    </a:ext>
                  </a:extLst>
                </a:gridCol>
                <a:gridCol w="658368">
                  <a:extLst>
                    <a:ext uri="{9D8B030D-6E8A-4147-A177-3AD203B41FA5}">
                      <a16:colId xmlns:a16="http://schemas.microsoft.com/office/drawing/2014/main" val="2107719655"/>
                    </a:ext>
                  </a:extLst>
                </a:gridCol>
                <a:gridCol w="658368">
                  <a:extLst>
                    <a:ext uri="{9D8B030D-6E8A-4147-A177-3AD203B41FA5}">
                      <a16:colId xmlns:a16="http://schemas.microsoft.com/office/drawing/2014/main" val="1104948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472739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- 2021-09-21 21:00:14</a:t>
                      </a:r>
                      <a:r>
                        <a:rPr kumimoji="0" lang="en-US" sz="1000" b="0" i="0" u="none" strike="noStrike" kern="1200" cap="none" spc="0" normalizeH="0" baseline="0" noProof="0">
                          <a:ln>
                            <a:noFill/>
                          </a:ln>
                          <a:solidFill>
                            <a:prstClr val="black"/>
                          </a:solidFill>
                          <a:effectLst/>
                          <a:uLnTx/>
                          <a:uFillTx/>
                          <a:latin typeface="+mn-lt"/>
                          <a:ea typeface="+mn-ea"/>
                          <a:cs typeface="+mn-cs"/>
                        </a:rPr>
                        <a:t>
 Like crazy stuff? Then you will probably enjoy the last mod we did with Ubisoft for the new FAR CRY 6!
Have you found out where MSI is in this beast?😏
.
.
.
.
.
.
Configuration:
- GPU : MSI Gaming X trio RX6800XT /12G.
- MB : MSI B550-i Gaming Edge Wifi
- CPU : AMD Ryzen5 5600X
#TechMeetsAesthetic #MSIxUBISOFT #FARCRY6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10/04/2021 08:43:10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97549</a:t>
                      </a:r>
                    </a:p>
                  </a:txBody>
                  <a:tcPr/>
                </a:tc>
                <a:extLst>
                  <a:ext uri="{0D108BD9-81ED-4DB2-BD59-A6C34878D82A}">
                    <a16:rowId xmlns:a16="http://schemas.microsoft.com/office/drawing/2014/main" val="2801764153"/>
                  </a:ext>
                </a:extLst>
              </a:tr>
            </a:tbl>
          </a:graphicData>
        </a:graphic>
      </p:graphicFrame>
      <p:sp>
        <p:nvSpPr>
          <p:cNvPr id="4" name="Text Placeholder 3">
            <a:extLst>
              <a:ext uri="{FF2B5EF4-FFF2-40B4-BE49-F238E27FC236}">
                <a16:creationId xmlns:a16="http://schemas.microsoft.com/office/drawing/2014/main" id="{7B6C4577-885D-4F25-8F2C-B97676301CA0}"/>
              </a:ext>
            </a:extLst>
          </p:cNvPr>
          <p:cNvSpPr>
            <a:spLocks noGrp="1"/>
          </p:cNvSpPr>
          <p:nvPr>
            <p:ph type="body" sz="quarter" idx="14"/>
          </p:nvPr>
        </p:nvSpPr>
        <p:spPr/>
        <p:txBody>
          <a:bodyPr/>
          <a:lstStyle/>
          <a:p>
            <a:r>
              <a:rPr lang="en-US"/>
              <a:t>08/16/2021 - 09/30/2021</a:t>
            </a:r>
          </a:p>
        </p:txBody>
      </p:sp>
    </p:spTree>
    <p:extLst>
      <p:ext uri="{BB962C8B-B14F-4D97-AF65-F5344CB8AC3E}">
        <p14:creationId xmlns:p14="http://schemas.microsoft.com/office/powerpoint/2010/main" val="1901227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FCF61-E3FA-4569-8E1E-5F4605793EF2}"/>
              </a:ext>
            </a:extLst>
          </p:cNvPr>
          <p:cNvSpPr>
            <a:spLocks noGrp="1"/>
          </p:cNvSpPr>
          <p:nvPr>
            <p:ph type="title"/>
          </p:nvPr>
        </p:nvSpPr>
        <p:spPr/>
        <p:txBody>
          <a:bodyPr/>
          <a:lstStyle/>
          <a:p>
            <a:r>
              <a:rPr lang="en-US"/>
              <a:t>Instagram Posts Table | msigaming (HQ) - 9 of 19</a:t>
            </a:r>
          </a:p>
        </p:txBody>
      </p:sp>
      <p:graphicFrame>
        <p:nvGraphicFramePr>
          <p:cNvPr id="5" name="Table Placeholder 4">
            <a:extLst>
              <a:ext uri="{FF2B5EF4-FFF2-40B4-BE49-F238E27FC236}">
                <a16:creationId xmlns:a16="http://schemas.microsoft.com/office/drawing/2014/main" id="{14E9C2E3-0E96-414F-8C63-54FF6BAB498B}"/>
              </a:ext>
            </a:extLst>
          </p:cNvPr>
          <p:cNvGraphicFramePr>
            <a:graphicFrameLocks noGrp="1"/>
          </p:cNvGraphicFramePr>
          <p:nvPr>
            <p:ph type="tbl" sz="quarter" idx="13"/>
            <p:extLst>
              <p:ext uri="{D42A27DB-BD31-4B8C-83A1-F6EECF244321}">
                <p14:modId xmlns:p14="http://schemas.microsoft.com/office/powerpoint/2010/main" val="3189462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3849887"/>
                    </a:ext>
                  </a:extLst>
                </a:gridCol>
                <a:gridCol w="658368">
                  <a:extLst>
                    <a:ext uri="{9D8B030D-6E8A-4147-A177-3AD203B41FA5}">
                      <a16:colId xmlns:a16="http://schemas.microsoft.com/office/drawing/2014/main" val="2378842938"/>
                    </a:ext>
                  </a:extLst>
                </a:gridCol>
                <a:gridCol w="658368">
                  <a:extLst>
                    <a:ext uri="{9D8B030D-6E8A-4147-A177-3AD203B41FA5}">
                      <a16:colId xmlns:a16="http://schemas.microsoft.com/office/drawing/2014/main" val="2071948273"/>
                    </a:ext>
                  </a:extLst>
                </a:gridCol>
                <a:gridCol w="658368">
                  <a:extLst>
                    <a:ext uri="{9D8B030D-6E8A-4147-A177-3AD203B41FA5}">
                      <a16:colId xmlns:a16="http://schemas.microsoft.com/office/drawing/2014/main" val="2440282998"/>
                    </a:ext>
                  </a:extLst>
                </a:gridCol>
                <a:gridCol w="658368">
                  <a:extLst>
                    <a:ext uri="{9D8B030D-6E8A-4147-A177-3AD203B41FA5}">
                      <a16:colId xmlns:a16="http://schemas.microsoft.com/office/drawing/2014/main" val="1546898231"/>
                    </a:ext>
                  </a:extLst>
                </a:gridCol>
                <a:gridCol w="658368">
                  <a:extLst>
                    <a:ext uri="{9D8B030D-6E8A-4147-A177-3AD203B41FA5}">
                      <a16:colId xmlns:a16="http://schemas.microsoft.com/office/drawing/2014/main" val="2211864906"/>
                    </a:ext>
                  </a:extLst>
                </a:gridCol>
                <a:gridCol w="658368">
                  <a:extLst>
                    <a:ext uri="{9D8B030D-6E8A-4147-A177-3AD203B41FA5}">
                      <a16:colId xmlns:a16="http://schemas.microsoft.com/office/drawing/2014/main" val="27095378"/>
                    </a:ext>
                  </a:extLst>
                </a:gridCol>
                <a:gridCol w="658368">
                  <a:extLst>
                    <a:ext uri="{9D8B030D-6E8A-4147-A177-3AD203B41FA5}">
                      <a16:colId xmlns:a16="http://schemas.microsoft.com/office/drawing/2014/main" val="3761924648"/>
                    </a:ext>
                  </a:extLst>
                </a:gridCol>
                <a:gridCol w="658368">
                  <a:extLst>
                    <a:ext uri="{9D8B030D-6E8A-4147-A177-3AD203B41FA5}">
                      <a16:colId xmlns:a16="http://schemas.microsoft.com/office/drawing/2014/main" val="2641046698"/>
                    </a:ext>
                  </a:extLst>
                </a:gridCol>
                <a:gridCol w="658368">
                  <a:extLst>
                    <a:ext uri="{9D8B030D-6E8A-4147-A177-3AD203B41FA5}">
                      <a16:colId xmlns:a16="http://schemas.microsoft.com/office/drawing/2014/main" val="4099219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595335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- 2021-09-21 13:03:27</a:t>
                      </a:r>
                      <a:r>
                        <a:rPr kumimoji="0" lang="en-US" sz="1000" b="0" i="0" u="none" strike="noStrike" kern="1200" cap="none" spc="0" normalizeH="0" baseline="0" noProof="0">
                          <a:ln>
                            <a:noFill/>
                          </a:ln>
                          <a:solidFill>
                            <a:prstClr val="black"/>
                          </a:solidFill>
                          <a:effectLst/>
                          <a:uLnTx/>
                          <a:uFillTx/>
                          <a:latin typeface="+mn-lt"/>
                          <a:ea typeface="+mn-ea"/>
                          <a:cs typeface="+mn-cs"/>
                        </a:rPr>
                        <a:t>
 Look up to the sky, what do you expect to see tonight?⁠
A. Lycanthrope⁠
B. Lucky⁠
C. Large Full Moon⁠
⁠
#HappyMoonFestival #HappyMidAutumnFestival #MSIFamily⁠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10/04/2021 08:43:10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57544</a:t>
                      </a:r>
                    </a:p>
                  </a:txBody>
                  <a:tcPr/>
                </a:tc>
                <a:extLst>
                  <a:ext uri="{0D108BD9-81ED-4DB2-BD59-A6C34878D82A}">
                    <a16:rowId xmlns:a16="http://schemas.microsoft.com/office/drawing/2014/main" val="3094887083"/>
                  </a:ext>
                </a:extLst>
              </a:tr>
            </a:tbl>
          </a:graphicData>
        </a:graphic>
      </p:graphicFrame>
      <p:sp>
        <p:nvSpPr>
          <p:cNvPr id="4" name="Text Placeholder 3">
            <a:extLst>
              <a:ext uri="{FF2B5EF4-FFF2-40B4-BE49-F238E27FC236}">
                <a16:creationId xmlns:a16="http://schemas.microsoft.com/office/drawing/2014/main" id="{706E15E4-AF85-47D7-BD6D-4BC120BDE661}"/>
              </a:ext>
            </a:extLst>
          </p:cNvPr>
          <p:cNvSpPr>
            <a:spLocks noGrp="1"/>
          </p:cNvSpPr>
          <p:nvPr>
            <p:ph type="body" sz="quarter" idx="14"/>
          </p:nvPr>
        </p:nvSpPr>
        <p:spPr/>
        <p:txBody>
          <a:bodyPr/>
          <a:lstStyle/>
          <a:p>
            <a:r>
              <a:rPr lang="en-US"/>
              <a:t>08/16/2021 - 09/30/2021</a:t>
            </a:r>
          </a:p>
        </p:txBody>
      </p:sp>
    </p:spTree>
    <p:extLst>
      <p:ext uri="{BB962C8B-B14F-4D97-AF65-F5344CB8AC3E}">
        <p14:creationId xmlns:p14="http://schemas.microsoft.com/office/powerpoint/2010/main" val="4152969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9C6C2-AB64-4D3A-B58C-5E3152DEF76E}"/>
              </a:ext>
            </a:extLst>
          </p:cNvPr>
          <p:cNvSpPr>
            <a:spLocks noGrp="1"/>
          </p:cNvSpPr>
          <p:nvPr>
            <p:ph type="title"/>
          </p:nvPr>
        </p:nvSpPr>
        <p:spPr/>
        <p:txBody>
          <a:bodyPr/>
          <a:lstStyle/>
          <a:p>
            <a:r>
              <a:rPr lang="en-US"/>
              <a:t>Instagram Posts Table | msigaming (HQ) - 10 of 19</a:t>
            </a:r>
          </a:p>
        </p:txBody>
      </p:sp>
      <p:graphicFrame>
        <p:nvGraphicFramePr>
          <p:cNvPr id="5" name="Table Placeholder 4">
            <a:extLst>
              <a:ext uri="{FF2B5EF4-FFF2-40B4-BE49-F238E27FC236}">
                <a16:creationId xmlns:a16="http://schemas.microsoft.com/office/drawing/2014/main" id="{C9F6B572-2AB3-454D-BE7A-94C59149DB13}"/>
              </a:ext>
            </a:extLst>
          </p:cNvPr>
          <p:cNvGraphicFramePr>
            <a:graphicFrameLocks noGrp="1"/>
          </p:cNvGraphicFramePr>
          <p:nvPr>
            <p:ph type="tbl" sz="quarter" idx="13"/>
            <p:extLst>
              <p:ext uri="{D42A27DB-BD31-4B8C-83A1-F6EECF244321}">
                <p14:modId xmlns:p14="http://schemas.microsoft.com/office/powerpoint/2010/main" val="4234563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33254909"/>
                    </a:ext>
                  </a:extLst>
                </a:gridCol>
                <a:gridCol w="658368">
                  <a:extLst>
                    <a:ext uri="{9D8B030D-6E8A-4147-A177-3AD203B41FA5}">
                      <a16:colId xmlns:a16="http://schemas.microsoft.com/office/drawing/2014/main" val="2727154068"/>
                    </a:ext>
                  </a:extLst>
                </a:gridCol>
                <a:gridCol w="658368">
                  <a:extLst>
                    <a:ext uri="{9D8B030D-6E8A-4147-A177-3AD203B41FA5}">
                      <a16:colId xmlns:a16="http://schemas.microsoft.com/office/drawing/2014/main" val="556669198"/>
                    </a:ext>
                  </a:extLst>
                </a:gridCol>
                <a:gridCol w="658368">
                  <a:extLst>
                    <a:ext uri="{9D8B030D-6E8A-4147-A177-3AD203B41FA5}">
                      <a16:colId xmlns:a16="http://schemas.microsoft.com/office/drawing/2014/main" val="2152240595"/>
                    </a:ext>
                  </a:extLst>
                </a:gridCol>
                <a:gridCol w="658368">
                  <a:extLst>
                    <a:ext uri="{9D8B030D-6E8A-4147-A177-3AD203B41FA5}">
                      <a16:colId xmlns:a16="http://schemas.microsoft.com/office/drawing/2014/main" val="58616835"/>
                    </a:ext>
                  </a:extLst>
                </a:gridCol>
                <a:gridCol w="658368">
                  <a:extLst>
                    <a:ext uri="{9D8B030D-6E8A-4147-A177-3AD203B41FA5}">
                      <a16:colId xmlns:a16="http://schemas.microsoft.com/office/drawing/2014/main" val="1438787437"/>
                    </a:ext>
                  </a:extLst>
                </a:gridCol>
                <a:gridCol w="658368">
                  <a:extLst>
                    <a:ext uri="{9D8B030D-6E8A-4147-A177-3AD203B41FA5}">
                      <a16:colId xmlns:a16="http://schemas.microsoft.com/office/drawing/2014/main" val="283760786"/>
                    </a:ext>
                  </a:extLst>
                </a:gridCol>
                <a:gridCol w="658368">
                  <a:extLst>
                    <a:ext uri="{9D8B030D-6E8A-4147-A177-3AD203B41FA5}">
                      <a16:colId xmlns:a16="http://schemas.microsoft.com/office/drawing/2014/main" val="566994526"/>
                    </a:ext>
                  </a:extLst>
                </a:gridCol>
                <a:gridCol w="658368">
                  <a:extLst>
                    <a:ext uri="{9D8B030D-6E8A-4147-A177-3AD203B41FA5}">
                      <a16:colId xmlns:a16="http://schemas.microsoft.com/office/drawing/2014/main" val="1961722094"/>
                    </a:ext>
                  </a:extLst>
                </a:gridCol>
                <a:gridCol w="658368">
                  <a:extLst>
                    <a:ext uri="{9D8B030D-6E8A-4147-A177-3AD203B41FA5}">
                      <a16:colId xmlns:a16="http://schemas.microsoft.com/office/drawing/2014/main" val="3561821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105453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- 2021-09-20 21:02:18</a:t>
                      </a:r>
                      <a:r>
                        <a:rPr kumimoji="0" lang="en-US" sz="1000" b="0" i="0" u="none" strike="noStrike" kern="1200" cap="none" spc="0" normalizeH="0" baseline="0" noProof="0">
                          <a:ln>
                            <a:noFill/>
                          </a:ln>
                          <a:solidFill>
                            <a:prstClr val="black"/>
                          </a:solidFill>
                          <a:effectLst/>
                          <a:uLnTx/>
                          <a:uFillTx/>
                          <a:latin typeface="+mn-lt"/>
                          <a:ea typeface="+mn-ea"/>
                          <a:cs typeface="+mn-cs"/>
                        </a:rPr>
                        <a:t>
 [Challenge &amp; Giveaway] 🎉⁠
Can you guess what gaming motherboard this is? Answer below and have a chance to win the game codes!⁠
⁠
* Prize: 10 Assassin’s Creed Valhalla Game Code⁠s.⁠
* Giveaway ends on September 22nd at 11:59 PM PDT.⁠
⁠
#MSIGaming #Giveaway #MSImotherboard #Motherboard⁠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09/22/2021 08:42:48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259290</a:t>
                      </a:r>
                    </a:p>
                  </a:txBody>
                  <a:tcPr/>
                </a:tc>
                <a:extLst>
                  <a:ext uri="{0D108BD9-81ED-4DB2-BD59-A6C34878D82A}">
                    <a16:rowId xmlns:a16="http://schemas.microsoft.com/office/drawing/2014/main" val="2663481672"/>
                  </a:ext>
                </a:extLst>
              </a:tr>
            </a:tbl>
          </a:graphicData>
        </a:graphic>
      </p:graphicFrame>
      <p:sp>
        <p:nvSpPr>
          <p:cNvPr id="4" name="Text Placeholder 3">
            <a:extLst>
              <a:ext uri="{FF2B5EF4-FFF2-40B4-BE49-F238E27FC236}">
                <a16:creationId xmlns:a16="http://schemas.microsoft.com/office/drawing/2014/main" id="{BB35D39F-03FB-4688-8558-9A063A0E96EB}"/>
              </a:ext>
            </a:extLst>
          </p:cNvPr>
          <p:cNvSpPr>
            <a:spLocks noGrp="1"/>
          </p:cNvSpPr>
          <p:nvPr>
            <p:ph type="body" sz="quarter" idx="14"/>
          </p:nvPr>
        </p:nvSpPr>
        <p:spPr/>
        <p:txBody>
          <a:bodyPr/>
          <a:lstStyle/>
          <a:p>
            <a:r>
              <a:rPr lang="en-US"/>
              <a:t>08/16/2021 - 09/30/2021</a:t>
            </a:r>
          </a:p>
        </p:txBody>
      </p:sp>
    </p:spTree>
    <p:extLst>
      <p:ext uri="{BB962C8B-B14F-4D97-AF65-F5344CB8AC3E}">
        <p14:creationId xmlns:p14="http://schemas.microsoft.com/office/powerpoint/2010/main" val="2977036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C7E7F-4237-4E22-91A0-12C02B289CCA}"/>
              </a:ext>
            </a:extLst>
          </p:cNvPr>
          <p:cNvSpPr>
            <a:spLocks noGrp="1"/>
          </p:cNvSpPr>
          <p:nvPr>
            <p:ph type="title"/>
          </p:nvPr>
        </p:nvSpPr>
        <p:spPr/>
        <p:txBody>
          <a:bodyPr/>
          <a:lstStyle/>
          <a:p>
            <a:r>
              <a:rPr lang="en-US"/>
              <a:t>Instagram Posts Table | msigaming (HQ) - 11 of 19</a:t>
            </a:r>
          </a:p>
        </p:txBody>
      </p:sp>
      <p:graphicFrame>
        <p:nvGraphicFramePr>
          <p:cNvPr id="5" name="Table Placeholder 4">
            <a:extLst>
              <a:ext uri="{FF2B5EF4-FFF2-40B4-BE49-F238E27FC236}">
                <a16:creationId xmlns:a16="http://schemas.microsoft.com/office/drawing/2014/main" id="{B1AACD87-6CA0-4139-9367-A47CADC1F9D5}"/>
              </a:ext>
            </a:extLst>
          </p:cNvPr>
          <p:cNvGraphicFramePr>
            <a:graphicFrameLocks noGrp="1"/>
          </p:cNvGraphicFramePr>
          <p:nvPr>
            <p:ph type="tbl" sz="quarter" idx="13"/>
            <p:extLst>
              <p:ext uri="{D42A27DB-BD31-4B8C-83A1-F6EECF244321}">
                <p14:modId xmlns:p14="http://schemas.microsoft.com/office/powerpoint/2010/main" val="3624992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11558225"/>
                    </a:ext>
                  </a:extLst>
                </a:gridCol>
                <a:gridCol w="658368">
                  <a:extLst>
                    <a:ext uri="{9D8B030D-6E8A-4147-A177-3AD203B41FA5}">
                      <a16:colId xmlns:a16="http://schemas.microsoft.com/office/drawing/2014/main" val="2828537843"/>
                    </a:ext>
                  </a:extLst>
                </a:gridCol>
                <a:gridCol w="658368">
                  <a:extLst>
                    <a:ext uri="{9D8B030D-6E8A-4147-A177-3AD203B41FA5}">
                      <a16:colId xmlns:a16="http://schemas.microsoft.com/office/drawing/2014/main" val="4003362509"/>
                    </a:ext>
                  </a:extLst>
                </a:gridCol>
                <a:gridCol w="658368">
                  <a:extLst>
                    <a:ext uri="{9D8B030D-6E8A-4147-A177-3AD203B41FA5}">
                      <a16:colId xmlns:a16="http://schemas.microsoft.com/office/drawing/2014/main" val="3999323994"/>
                    </a:ext>
                  </a:extLst>
                </a:gridCol>
                <a:gridCol w="658368">
                  <a:extLst>
                    <a:ext uri="{9D8B030D-6E8A-4147-A177-3AD203B41FA5}">
                      <a16:colId xmlns:a16="http://schemas.microsoft.com/office/drawing/2014/main" val="232595925"/>
                    </a:ext>
                  </a:extLst>
                </a:gridCol>
                <a:gridCol w="658368">
                  <a:extLst>
                    <a:ext uri="{9D8B030D-6E8A-4147-A177-3AD203B41FA5}">
                      <a16:colId xmlns:a16="http://schemas.microsoft.com/office/drawing/2014/main" val="1890816894"/>
                    </a:ext>
                  </a:extLst>
                </a:gridCol>
                <a:gridCol w="658368">
                  <a:extLst>
                    <a:ext uri="{9D8B030D-6E8A-4147-A177-3AD203B41FA5}">
                      <a16:colId xmlns:a16="http://schemas.microsoft.com/office/drawing/2014/main" val="3745939137"/>
                    </a:ext>
                  </a:extLst>
                </a:gridCol>
                <a:gridCol w="658368">
                  <a:extLst>
                    <a:ext uri="{9D8B030D-6E8A-4147-A177-3AD203B41FA5}">
                      <a16:colId xmlns:a16="http://schemas.microsoft.com/office/drawing/2014/main" val="144285139"/>
                    </a:ext>
                  </a:extLst>
                </a:gridCol>
                <a:gridCol w="658368">
                  <a:extLst>
                    <a:ext uri="{9D8B030D-6E8A-4147-A177-3AD203B41FA5}">
                      <a16:colId xmlns:a16="http://schemas.microsoft.com/office/drawing/2014/main" val="2038653696"/>
                    </a:ext>
                  </a:extLst>
                </a:gridCol>
                <a:gridCol w="658368">
                  <a:extLst>
                    <a:ext uri="{9D8B030D-6E8A-4147-A177-3AD203B41FA5}">
                      <a16:colId xmlns:a16="http://schemas.microsoft.com/office/drawing/2014/main" val="1719324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664548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- 2021-09-19 21:01:26</a:t>
                      </a:r>
                      <a:r>
                        <a:rPr kumimoji="0" lang="en-US" sz="1000" b="0" i="0" u="none" strike="noStrike" kern="1200" cap="none" spc="0" normalizeH="0" baseline="0" noProof="0">
                          <a:ln>
                            <a:noFill/>
                          </a:ln>
                          <a:solidFill>
                            <a:prstClr val="black"/>
                          </a:solidFill>
                          <a:effectLst/>
                          <a:uLnTx/>
                          <a:uFillTx/>
                          <a:latin typeface="+mn-lt"/>
                          <a:ea typeface="+mn-ea"/>
                          <a:cs typeface="+mn-cs"/>
                        </a:rPr>
                        <a:t>
 Do you know why the first M.2 slot is available with 10th Gen Intel Core Processor on MSI Motherboards?⁠
It’s all about "MSI M.2 Auto Switch"! 😍😍😍⁠
**Link in bio for more⁠
*Eligible model please refer to the MSI website.⁠
#MSIGaming #B560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10/04/2021 08:43:10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106440</a:t>
                      </a:r>
                    </a:p>
                  </a:txBody>
                  <a:tcPr/>
                </a:tc>
                <a:extLst>
                  <a:ext uri="{0D108BD9-81ED-4DB2-BD59-A6C34878D82A}">
                    <a16:rowId xmlns:a16="http://schemas.microsoft.com/office/drawing/2014/main" val="1906978283"/>
                  </a:ext>
                </a:extLst>
              </a:tr>
            </a:tbl>
          </a:graphicData>
        </a:graphic>
      </p:graphicFrame>
      <p:sp>
        <p:nvSpPr>
          <p:cNvPr id="4" name="Text Placeholder 3">
            <a:extLst>
              <a:ext uri="{FF2B5EF4-FFF2-40B4-BE49-F238E27FC236}">
                <a16:creationId xmlns:a16="http://schemas.microsoft.com/office/drawing/2014/main" id="{B2CA22F4-F1C3-4503-92D5-5920B936D350}"/>
              </a:ext>
            </a:extLst>
          </p:cNvPr>
          <p:cNvSpPr>
            <a:spLocks noGrp="1"/>
          </p:cNvSpPr>
          <p:nvPr>
            <p:ph type="body" sz="quarter" idx="14"/>
          </p:nvPr>
        </p:nvSpPr>
        <p:spPr/>
        <p:txBody>
          <a:bodyPr/>
          <a:lstStyle/>
          <a:p>
            <a:r>
              <a:rPr lang="en-US"/>
              <a:t>08/16/2021 - 09/30/2021</a:t>
            </a:r>
          </a:p>
        </p:txBody>
      </p:sp>
    </p:spTree>
    <p:extLst>
      <p:ext uri="{BB962C8B-B14F-4D97-AF65-F5344CB8AC3E}">
        <p14:creationId xmlns:p14="http://schemas.microsoft.com/office/powerpoint/2010/main" val="27006496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C6B14-04DB-47C3-BC58-6D3B1E353015}"/>
              </a:ext>
            </a:extLst>
          </p:cNvPr>
          <p:cNvSpPr>
            <a:spLocks noGrp="1"/>
          </p:cNvSpPr>
          <p:nvPr>
            <p:ph type="title"/>
          </p:nvPr>
        </p:nvSpPr>
        <p:spPr/>
        <p:txBody>
          <a:bodyPr/>
          <a:lstStyle/>
          <a:p>
            <a:r>
              <a:rPr lang="en-US"/>
              <a:t>Instagram Posts Table | msigaming (HQ) - 12 of 19</a:t>
            </a:r>
          </a:p>
        </p:txBody>
      </p:sp>
      <p:graphicFrame>
        <p:nvGraphicFramePr>
          <p:cNvPr id="5" name="Table Placeholder 4">
            <a:extLst>
              <a:ext uri="{FF2B5EF4-FFF2-40B4-BE49-F238E27FC236}">
                <a16:creationId xmlns:a16="http://schemas.microsoft.com/office/drawing/2014/main" id="{FF422785-2699-4F72-992D-8047BC89FAF0}"/>
              </a:ext>
            </a:extLst>
          </p:cNvPr>
          <p:cNvGraphicFramePr>
            <a:graphicFrameLocks noGrp="1"/>
          </p:cNvGraphicFramePr>
          <p:nvPr>
            <p:ph type="tbl" sz="quarter" idx="13"/>
            <p:extLst>
              <p:ext uri="{D42A27DB-BD31-4B8C-83A1-F6EECF244321}">
                <p14:modId xmlns:p14="http://schemas.microsoft.com/office/powerpoint/2010/main" val="3373951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28906114"/>
                    </a:ext>
                  </a:extLst>
                </a:gridCol>
                <a:gridCol w="658368">
                  <a:extLst>
                    <a:ext uri="{9D8B030D-6E8A-4147-A177-3AD203B41FA5}">
                      <a16:colId xmlns:a16="http://schemas.microsoft.com/office/drawing/2014/main" val="3707357965"/>
                    </a:ext>
                  </a:extLst>
                </a:gridCol>
                <a:gridCol w="658368">
                  <a:extLst>
                    <a:ext uri="{9D8B030D-6E8A-4147-A177-3AD203B41FA5}">
                      <a16:colId xmlns:a16="http://schemas.microsoft.com/office/drawing/2014/main" val="1869348874"/>
                    </a:ext>
                  </a:extLst>
                </a:gridCol>
                <a:gridCol w="658368">
                  <a:extLst>
                    <a:ext uri="{9D8B030D-6E8A-4147-A177-3AD203B41FA5}">
                      <a16:colId xmlns:a16="http://schemas.microsoft.com/office/drawing/2014/main" val="4290838095"/>
                    </a:ext>
                  </a:extLst>
                </a:gridCol>
                <a:gridCol w="658368">
                  <a:extLst>
                    <a:ext uri="{9D8B030D-6E8A-4147-A177-3AD203B41FA5}">
                      <a16:colId xmlns:a16="http://schemas.microsoft.com/office/drawing/2014/main" val="1399001205"/>
                    </a:ext>
                  </a:extLst>
                </a:gridCol>
                <a:gridCol w="658368">
                  <a:extLst>
                    <a:ext uri="{9D8B030D-6E8A-4147-A177-3AD203B41FA5}">
                      <a16:colId xmlns:a16="http://schemas.microsoft.com/office/drawing/2014/main" val="491288733"/>
                    </a:ext>
                  </a:extLst>
                </a:gridCol>
                <a:gridCol w="658368">
                  <a:extLst>
                    <a:ext uri="{9D8B030D-6E8A-4147-A177-3AD203B41FA5}">
                      <a16:colId xmlns:a16="http://schemas.microsoft.com/office/drawing/2014/main" val="4219368586"/>
                    </a:ext>
                  </a:extLst>
                </a:gridCol>
                <a:gridCol w="658368">
                  <a:extLst>
                    <a:ext uri="{9D8B030D-6E8A-4147-A177-3AD203B41FA5}">
                      <a16:colId xmlns:a16="http://schemas.microsoft.com/office/drawing/2014/main" val="4240393500"/>
                    </a:ext>
                  </a:extLst>
                </a:gridCol>
                <a:gridCol w="658368">
                  <a:extLst>
                    <a:ext uri="{9D8B030D-6E8A-4147-A177-3AD203B41FA5}">
                      <a16:colId xmlns:a16="http://schemas.microsoft.com/office/drawing/2014/main" val="3234949109"/>
                    </a:ext>
                  </a:extLst>
                </a:gridCol>
                <a:gridCol w="658368">
                  <a:extLst>
                    <a:ext uri="{9D8B030D-6E8A-4147-A177-3AD203B41FA5}">
                      <a16:colId xmlns:a16="http://schemas.microsoft.com/office/drawing/2014/main" val="159415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898200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- 2021-09-19 15:13:07</a:t>
                      </a:r>
                      <a:r>
                        <a:rPr kumimoji="0" lang="en-US" sz="1000" b="0" i="0" u="none" strike="noStrike" kern="1200" cap="none" spc="0" normalizeH="0" baseline="0" noProof="0">
                          <a:ln>
                            <a:noFill/>
                          </a:ln>
                          <a:solidFill>
                            <a:prstClr val="black"/>
                          </a:solidFill>
                          <a:effectLst/>
                          <a:uLnTx/>
                          <a:uFillTx/>
                          <a:latin typeface="+mn-lt"/>
                          <a:ea typeface="+mn-ea"/>
                          <a:cs typeface="+mn-cs"/>
                        </a:rPr>
                        <a:t>
 Can’t wait to beat up enemies with this cool aim dot?⁠
SMART CROSSHAIR, one of our gaming intelligence technologies, can adjust the color automatically depending on the surrounding colors.⁠
See your aim dot clearly before you clear a stage. 👁🎯⁠
**Link in bio for more⁠
#MPG341QR #GamingMonitor⁠
(Image for reference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10/04/2021 08:43:10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64994</a:t>
                      </a:r>
                    </a:p>
                  </a:txBody>
                  <a:tcPr/>
                </a:tc>
                <a:extLst>
                  <a:ext uri="{0D108BD9-81ED-4DB2-BD59-A6C34878D82A}">
                    <a16:rowId xmlns:a16="http://schemas.microsoft.com/office/drawing/2014/main" val="178813254"/>
                  </a:ext>
                </a:extLst>
              </a:tr>
            </a:tbl>
          </a:graphicData>
        </a:graphic>
      </p:graphicFrame>
      <p:sp>
        <p:nvSpPr>
          <p:cNvPr id="4" name="Text Placeholder 3">
            <a:extLst>
              <a:ext uri="{FF2B5EF4-FFF2-40B4-BE49-F238E27FC236}">
                <a16:creationId xmlns:a16="http://schemas.microsoft.com/office/drawing/2014/main" id="{35DCF4F7-0350-4FC0-A0A2-6368D43D4868}"/>
              </a:ext>
            </a:extLst>
          </p:cNvPr>
          <p:cNvSpPr>
            <a:spLocks noGrp="1"/>
          </p:cNvSpPr>
          <p:nvPr>
            <p:ph type="body" sz="quarter" idx="14"/>
          </p:nvPr>
        </p:nvSpPr>
        <p:spPr/>
        <p:txBody>
          <a:bodyPr/>
          <a:lstStyle/>
          <a:p>
            <a:r>
              <a:rPr lang="en-US"/>
              <a:t>08/16/2021 - 09/30/2021</a:t>
            </a:r>
          </a:p>
        </p:txBody>
      </p:sp>
    </p:spTree>
    <p:extLst>
      <p:ext uri="{BB962C8B-B14F-4D97-AF65-F5344CB8AC3E}">
        <p14:creationId xmlns:p14="http://schemas.microsoft.com/office/powerpoint/2010/main" val="2591706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34460-4D53-44E1-9E24-4E773B35AA90}"/>
              </a:ext>
            </a:extLst>
          </p:cNvPr>
          <p:cNvSpPr>
            <a:spLocks noGrp="1"/>
          </p:cNvSpPr>
          <p:nvPr>
            <p:ph type="title"/>
          </p:nvPr>
        </p:nvSpPr>
        <p:spPr/>
        <p:txBody>
          <a:bodyPr/>
          <a:lstStyle/>
          <a:p>
            <a:r>
              <a:rPr lang="en-US"/>
              <a:t>Instagram Posts Table | msigaming (HQ) - 13 of 19</a:t>
            </a:r>
          </a:p>
        </p:txBody>
      </p:sp>
      <p:graphicFrame>
        <p:nvGraphicFramePr>
          <p:cNvPr id="5" name="Table Placeholder 4">
            <a:extLst>
              <a:ext uri="{FF2B5EF4-FFF2-40B4-BE49-F238E27FC236}">
                <a16:creationId xmlns:a16="http://schemas.microsoft.com/office/drawing/2014/main" id="{1A26923E-5A9C-4B50-8446-09D9E927B1ED}"/>
              </a:ext>
            </a:extLst>
          </p:cNvPr>
          <p:cNvGraphicFramePr>
            <a:graphicFrameLocks noGrp="1"/>
          </p:cNvGraphicFramePr>
          <p:nvPr>
            <p:ph type="tbl" sz="quarter" idx="13"/>
            <p:extLst>
              <p:ext uri="{D42A27DB-BD31-4B8C-83A1-F6EECF244321}">
                <p14:modId xmlns:p14="http://schemas.microsoft.com/office/powerpoint/2010/main" val="1172730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01110547"/>
                    </a:ext>
                  </a:extLst>
                </a:gridCol>
                <a:gridCol w="658368">
                  <a:extLst>
                    <a:ext uri="{9D8B030D-6E8A-4147-A177-3AD203B41FA5}">
                      <a16:colId xmlns:a16="http://schemas.microsoft.com/office/drawing/2014/main" val="4266213861"/>
                    </a:ext>
                  </a:extLst>
                </a:gridCol>
                <a:gridCol w="658368">
                  <a:extLst>
                    <a:ext uri="{9D8B030D-6E8A-4147-A177-3AD203B41FA5}">
                      <a16:colId xmlns:a16="http://schemas.microsoft.com/office/drawing/2014/main" val="1961219151"/>
                    </a:ext>
                  </a:extLst>
                </a:gridCol>
                <a:gridCol w="658368">
                  <a:extLst>
                    <a:ext uri="{9D8B030D-6E8A-4147-A177-3AD203B41FA5}">
                      <a16:colId xmlns:a16="http://schemas.microsoft.com/office/drawing/2014/main" val="618670864"/>
                    </a:ext>
                  </a:extLst>
                </a:gridCol>
                <a:gridCol w="658368">
                  <a:extLst>
                    <a:ext uri="{9D8B030D-6E8A-4147-A177-3AD203B41FA5}">
                      <a16:colId xmlns:a16="http://schemas.microsoft.com/office/drawing/2014/main" val="3015161789"/>
                    </a:ext>
                  </a:extLst>
                </a:gridCol>
                <a:gridCol w="658368">
                  <a:extLst>
                    <a:ext uri="{9D8B030D-6E8A-4147-A177-3AD203B41FA5}">
                      <a16:colId xmlns:a16="http://schemas.microsoft.com/office/drawing/2014/main" val="3005096524"/>
                    </a:ext>
                  </a:extLst>
                </a:gridCol>
                <a:gridCol w="658368">
                  <a:extLst>
                    <a:ext uri="{9D8B030D-6E8A-4147-A177-3AD203B41FA5}">
                      <a16:colId xmlns:a16="http://schemas.microsoft.com/office/drawing/2014/main" val="1550544279"/>
                    </a:ext>
                  </a:extLst>
                </a:gridCol>
                <a:gridCol w="658368">
                  <a:extLst>
                    <a:ext uri="{9D8B030D-6E8A-4147-A177-3AD203B41FA5}">
                      <a16:colId xmlns:a16="http://schemas.microsoft.com/office/drawing/2014/main" val="2889491379"/>
                    </a:ext>
                  </a:extLst>
                </a:gridCol>
                <a:gridCol w="658368">
                  <a:extLst>
                    <a:ext uri="{9D8B030D-6E8A-4147-A177-3AD203B41FA5}">
                      <a16:colId xmlns:a16="http://schemas.microsoft.com/office/drawing/2014/main" val="3288396178"/>
                    </a:ext>
                  </a:extLst>
                </a:gridCol>
                <a:gridCol w="658368">
                  <a:extLst>
                    <a:ext uri="{9D8B030D-6E8A-4147-A177-3AD203B41FA5}">
                      <a16:colId xmlns:a16="http://schemas.microsoft.com/office/drawing/2014/main" val="4041162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044096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- 2021-09-19 09:03:20</a:t>
                      </a:r>
                      <a:r>
                        <a:rPr kumimoji="0" lang="en-US" sz="1000" b="0" i="0" u="none" strike="noStrike" kern="1200" cap="none" spc="0" normalizeH="0" baseline="0" noProof="0">
                          <a:ln>
                            <a:noFill/>
                          </a:ln>
                          <a:solidFill>
                            <a:prstClr val="black"/>
                          </a:solidFill>
                          <a:effectLst/>
                          <a:uLnTx/>
                          <a:uFillTx/>
                          <a:latin typeface="+mn-lt"/>
                          <a:ea typeface="+mn-ea"/>
                          <a:cs typeface="+mn-cs"/>
                        </a:rPr>
                        <a:t>
 MSI Gaming PC &amp; Monitor cooperates with @axonsim, @axonsimtw, @dboxmotion and Kunos Simulazioni @assettocorsa to build racing sim rig which located at the MSI flagship service center near by headquarter. 💪🏼⁠
Let’s dominate the game world of racing car! 🚗🚗⁠
#MSI #AXON #DBOX #ACC #SIMRACING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10/04/2021 08:43:10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62362</a:t>
                      </a:r>
                    </a:p>
                  </a:txBody>
                  <a:tcPr/>
                </a:tc>
                <a:extLst>
                  <a:ext uri="{0D108BD9-81ED-4DB2-BD59-A6C34878D82A}">
                    <a16:rowId xmlns:a16="http://schemas.microsoft.com/office/drawing/2014/main" val="1298877707"/>
                  </a:ext>
                </a:extLst>
              </a:tr>
            </a:tbl>
          </a:graphicData>
        </a:graphic>
      </p:graphicFrame>
      <p:sp>
        <p:nvSpPr>
          <p:cNvPr id="4" name="Text Placeholder 3">
            <a:extLst>
              <a:ext uri="{FF2B5EF4-FFF2-40B4-BE49-F238E27FC236}">
                <a16:creationId xmlns:a16="http://schemas.microsoft.com/office/drawing/2014/main" id="{23B73AE1-E0F1-4A11-A08D-F4305BAA2E11}"/>
              </a:ext>
            </a:extLst>
          </p:cNvPr>
          <p:cNvSpPr>
            <a:spLocks noGrp="1"/>
          </p:cNvSpPr>
          <p:nvPr>
            <p:ph type="body" sz="quarter" idx="14"/>
          </p:nvPr>
        </p:nvSpPr>
        <p:spPr/>
        <p:txBody>
          <a:bodyPr/>
          <a:lstStyle/>
          <a:p>
            <a:r>
              <a:rPr lang="en-US"/>
              <a:t>08/16/2021 - 09/30/2021</a:t>
            </a:r>
          </a:p>
        </p:txBody>
      </p:sp>
    </p:spTree>
    <p:extLst>
      <p:ext uri="{BB962C8B-B14F-4D97-AF65-F5344CB8AC3E}">
        <p14:creationId xmlns:p14="http://schemas.microsoft.com/office/powerpoint/2010/main" val="2624593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2396F-A905-47BD-9607-DD6A4CE11CFF}"/>
              </a:ext>
            </a:extLst>
          </p:cNvPr>
          <p:cNvSpPr>
            <a:spLocks noGrp="1"/>
          </p:cNvSpPr>
          <p:nvPr>
            <p:ph type="title"/>
          </p:nvPr>
        </p:nvSpPr>
        <p:spPr/>
        <p:txBody>
          <a:bodyPr/>
          <a:lstStyle/>
          <a:p>
            <a:r>
              <a:rPr lang="en-US"/>
              <a:t>Instagram Posts Table | msigaming (HQ) - 14 of 19</a:t>
            </a:r>
          </a:p>
        </p:txBody>
      </p:sp>
      <p:graphicFrame>
        <p:nvGraphicFramePr>
          <p:cNvPr id="5" name="Table Placeholder 4">
            <a:extLst>
              <a:ext uri="{FF2B5EF4-FFF2-40B4-BE49-F238E27FC236}">
                <a16:creationId xmlns:a16="http://schemas.microsoft.com/office/drawing/2014/main" id="{96270375-0C7C-47D9-BA1A-04BC68005F33}"/>
              </a:ext>
            </a:extLst>
          </p:cNvPr>
          <p:cNvGraphicFramePr>
            <a:graphicFrameLocks noGrp="1"/>
          </p:cNvGraphicFramePr>
          <p:nvPr>
            <p:ph type="tbl" sz="quarter" idx="13"/>
            <p:extLst>
              <p:ext uri="{D42A27DB-BD31-4B8C-83A1-F6EECF244321}">
                <p14:modId xmlns:p14="http://schemas.microsoft.com/office/powerpoint/2010/main" val="882235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81321994"/>
                    </a:ext>
                  </a:extLst>
                </a:gridCol>
                <a:gridCol w="658368">
                  <a:extLst>
                    <a:ext uri="{9D8B030D-6E8A-4147-A177-3AD203B41FA5}">
                      <a16:colId xmlns:a16="http://schemas.microsoft.com/office/drawing/2014/main" val="2120297321"/>
                    </a:ext>
                  </a:extLst>
                </a:gridCol>
                <a:gridCol w="658368">
                  <a:extLst>
                    <a:ext uri="{9D8B030D-6E8A-4147-A177-3AD203B41FA5}">
                      <a16:colId xmlns:a16="http://schemas.microsoft.com/office/drawing/2014/main" val="8045471"/>
                    </a:ext>
                  </a:extLst>
                </a:gridCol>
                <a:gridCol w="658368">
                  <a:extLst>
                    <a:ext uri="{9D8B030D-6E8A-4147-A177-3AD203B41FA5}">
                      <a16:colId xmlns:a16="http://schemas.microsoft.com/office/drawing/2014/main" val="1345007201"/>
                    </a:ext>
                  </a:extLst>
                </a:gridCol>
                <a:gridCol w="658368">
                  <a:extLst>
                    <a:ext uri="{9D8B030D-6E8A-4147-A177-3AD203B41FA5}">
                      <a16:colId xmlns:a16="http://schemas.microsoft.com/office/drawing/2014/main" val="347152698"/>
                    </a:ext>
                  </a:extLst>
                </a:gridCol>
                <a:gridCol w="658368">
                  <a:extLst>
                    <a:ext uri="{9D8B030D-6E8A-4147-A177-3AD203B41FA5}">
                      <a16:colId xmlns:a16="http://schemas.microsoft.com/office/drawing/2014/main" val="217129348"/>
                    </a:ext>
                  </a:extLst>
                </a:gridCol>
                <a:gridCol w="658368">
                  <a:extLst>
                    <a:ext uri="{9D8B030D-6E8A-4147-A177-3AD203B41FA5}">
                      <a16:colId xmlns:a16="http://schemas.microsoft.com/office/drawing/2014/main" val="3550896508"/>
                    </a:ext>
                  </a:extLst>
                </a:gridCol>
                <a:gridCol w="658368">
                  <a:extLst>
                    <a:ext uri="{9D8B030D-6E8A-4147-A177-3AD203B41FA5}">
                      <a16:colId xmlns:a16="http://schemas.microsoft.com/office/drawing/2014/main" val="2783208462"/>
                    </a:ext>
                  </a:extLst>
                </a:gridCol>
                <a:gridCol w="658368">
                  <a:extLst>
                    <a:ext uri="{9D8B030D-6E8A-4147-A177-3AD203B41FA5}">
                      <a16:colId xmlns:a16="http://schemas.microsoft.com/office/drawing/2014/main" val="275615085"/>
                    </a:ext>
                  </a:extLst>
                </a:gridCol>
                <a:gridCol w="658368">
                  <a:extLst>
                    <a:ext uri="{9D8B030D-6E8A-4147-A177-3AD203B41FA5}">
                      <a16:colId xmlns:a16="http://schemas.microsoft.com/office/drawing/2014/main" val="954506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060418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- 2021-09-17 21:02:19</a:t>
                      </a:r>
                      <a:r>
                        <a:rPr kumimoji="0" lang="en-US" sz="1000" b="0" i="0" u="none" strike="noStrike" kern="1200" cap="none" spc="0" normalizeH="0" baseline="0" noProof="0">
                          <a:ln>
                            <a:noFill/>
                          </a:ln>
                          <a:solidFill>
                            <a:prstClr val="black"/>
                          </a:solidFill>
                          <a:effectLst/>
                          <a:uLnTx/>
                          <a:uFillTx/>
                          <a:latin typeface="+mn-lt"/>
                          <a:ea typeface="+mn-ea"/>
                          <a:cs typeface="+mn-cs"/>
                        </a:rPr>
                        <a:t>
 "It offers a fast, bright display paired with some of the most powerful mobile components, resulting in a great esports setup or big-screen option for AAA games."⁠
⁠
- Tom's Hardware Editor Choice for GE76 Raider.⁠
⁠
👉Link in bio to check out this beast.⁠
#MSI #GE76 #GEseries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10/04/2021 08:43:10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77423</a:t>
                      </a:r>
                    </a:p>
                  </a:txBody>
                  <a:tcPr/>
                </a:tc>
                <a:extLst>
                  <a:ext uri="{0D108BD9-81ED-4DB2-BD59-A6C34878D82A}">
                    <a16:rowId xmlns:a16="http://schemas.microsoft.com/office/drawing/2014/main" val="4226713791"/>
                  </a:ext>
                </a:extLst>
              </a:tr>
            </a:tbl>
          </a:graphicData>
        </a:graphic>
      </p:graphicFrame>
      <p:sp>
        <p:nvSpPr>
          <p:cNvPr id="4" name="Text Placeholder 3">
            <a:extLst>
              <a:ext uri="{FF2B5EF4-FFF2-40B4-BE49-F238E27FC236}">
                <a16:creationId xmlns:a16="http://schemas.microsoft.com/office/drawing/2014/main" id="{E3583312-BDDB-4597-B997-AABACD0E6385}"/>
              </a:ext>
            </a:extLst>
          </p:cNvPr>
          <p:cNvSpPr>
            <a:spLocks noGrp="1"/>
          </p:cNvSpPr>
          <p:nvPr>
            <p:ph type="body" sz="quarter" idx="14"/>
          </p:nvPr>
        </p:nvSpPr>
        <p:spPr/>
        <p:txBody>
          <a:bodyPr/>
          <a:lstStyle/>
          <a:p>
            <a:r>
              <a:rPr lang="en-US"/>
              <a:t>08/16/2021 - 09/30/2021</a:t>
            </a:r>
          </a:p>
        </p:txBody>
      </p:sp>
    </p:spTree>
    <p:extLst>
      <p:ext uri="{BB962C8B-B14F-4D97-AF65-F5344CB8AC3E}">
        <p14:creationId xmlns:p14="http://schemas.microsoft.com/office/powerpoint/2010/main" val="2211925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4764C-61A6-4543-8F56-068AAB9849FF}"/>
              </a:ext>
            </a:extLst>
          </p:cNvPr>
          <p:cNvSpPr>
            <a:spLocks noGrp="1"/>
          </p:cNvSpPr>
          <p:nvPr>
            <p:ph type="title"/>
          </p:nvPr>
        </p:nvSpPr>
        <p:spPr/>
        <p:txBody>
          <a:bodyPr/>
          <a:lstStyle/>
          <a:p>
            <a:r>
              <a:rPr lang="en-US"/>
              <a:t>Instagram Posts Table | msigaming (HQ) - 15 of 19</a:t>
            </a:r>
          </a:p>
        </p:txBody>
      </p:sp>
      <p:graphicFrame>
        <p:nvGraphicFramePr>
          <p:cNvPr id="5" name="Table Placeholder 4">
            <a:extLst>
              <a:ext uri="{FF2B5EF4-FFF2-40B4-BE49-F238E27FC236}">
                <a16:creationId xmlns:a16="http://schemas.microsoft.com/office/drawing/2014/main" id="{66A1C2EF-BDC4-419F-A62C-04A2E7D1015A}"/>
              </a:ext>
            </a:extLst>
          </p:cNvPr>
          <p:cNvGraphicFramePr>
            <a:graphicFrameLocks noGrp="1"/>
          </p:cNvGraphicFramePr>
          <p:nvPr>
            <p:ph type="tbl" sz="quarter" idx="13"/>
            <p:extLst>
              <p:ext uri="{D42A27DB-BD31-4B8C-83A1-F6EECF244321}">
                <p14:modId xmlns:p14="http://schemas.microsoft.com/office/powerpoint/2010/main" val="3766444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78328609"/>
                    </a:ext>
                  </a:extLst>
                </a:gridCol>
                <a:gridCol w="658368">
                  <a:extLst>
                    <a:ext uri="{9D8B030D-6E8A-4147-A177-3AD203B41FA5}">
                      <a16:colId xmlns:a16="http://schemas.microsoft.com/office/drawing/2014/main" val="2006271138"/>
                    </a:ext>
                  </a:extLst>
                </a:gridCol>
                <a:gridCol w="658368">
                  <a:extLst>
                    <a:ext uri="{9D8B030D-6E8A-4147-A177-3AD203B41FA5}">
                      <a16:colId xmlns:a16="http://schemas.microsoft.com/office/drawing/2014/main" val="3577705103"/>
                    </a:ext>
                  </a:extLst>
                </a:gridCol>
                <a:gridCol w="658368">
                  <a:extLst>
                    <a:ext uri="{9D8B030D-6E8A-4147-A177-3AD203B41FA5}">
                      <a16:colId xmlns:a16="http://schemas.microsoft.com/office/drawing/2014/main" val="723873480"/>
                    </a:ext>
                  </a:extLst>
                </a:gridCol>
                <a:gridCol w="658368">
                  <a:extLst>
                    <a:ext uri="{9D8B030D-6E8A-4147-A177-3AD203B41FA5}">
                      <a16:colId xmlns:a16="http://schemas.microsoft.com/office/drawing/2014/main" val="4063805071"/>
                    </a:ext>
                  </a:extLst>
                </a:gridCol>
                <a:gridCol w="658368">
                  <a:extLst>
                    <a:ext uri="{9D8B030D-6E8A-4147-A177-3AD203B41FA5}">
                      <a16:colId xmlns:a16="http://schemas.microsoft.com/office/drawing/2014/main" val="1597458389"/>
                    </a:ext>
                  </a:extLst>
                </a:gridCol>
                <a:gridCol w="658368">
                  <a:extLst>
                    <a:ext uri="{9D8B030D-6E8A-4147-A177-3AD203B41FA5}">
                      <a16:colId xmlns:a16="http://schemas.microsoft.com/office/drawing/2014/main" val="4231498215"/>
                    </a:ext>
                  </a:extLst>
                </a:gridCol>
                <a:gridCol w="658368">
                  <a:extLst>
                    <a:ext uri="{9D8B030D-6E8A-4147-A177-3AD203B41FA5}">
                      <a16:colId xmlns:a16="http://schemas.microsoft.com/office/drawing/2014/main" val="2190108440"/>
                    </a:ext>
                  </a:extLst>
                </a:gridCol>
                <a:gridCol w="658368">
                  <a:extLst>
                    <a:ext uri="{9D8B030D-6E8A-4147-A177-3AD203B41FA5}">
                      <a16:colId xmlns:a16="http://schemas.microsoft.com/office/drawing/2014/main" val="682814169"/>
                    </a:ext>
                  </a:extLst>
                </a:gridCol>
                <a:gridCol w="658368">
                  <a:extLst>
                    <a:ext uri="{9D8B030D-6E8A-4147-A177-3AD203B41FA5}">
                      <a16:colId xmlns:a16="http://schemas.microsoft.com/office/drawing/2014/main" val="2600087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562159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- 2021-09-16 21:02:51</a:t>
                      </a:r>
                      <a:r>
                        <a:rPr kumimoji="0" lang="en-US" sz="1000" b="0" i="0" u="none" strike="noStrike" kern="1200" cap="none" spc="0" normalizeH="0" baseline="0" noProof="0">
                          <a:ln>
                            <a:noFill/>
                          </a:ln>
                          <a:solidFill>
                            <a:prstClr val="black"/>
                          </a:solidFill>
                          <a:effectLst/>
                          <a:uLnTx/>
                          <a:uFillTx/>
                          <a:latin typeface="+mn-lt"/>
                          <a:ea typeface="+mn-ea"/>
                          <a:cs typeface="+mn-cs"/>
                        </a:rPr>
                        <a:t>
 One step left to start your game! ✨⁠
Get Far Cry 6 and Resident Evil Village when you buy an MSI Radeon RX 6900 XT graphics card.⁠
⁠
Link in Bio to check MSI Radeon RX 6900 XT Series👈⁠
⁠
#TechMeetsAesthetic #AMD #6900XT #FarCry #ResidentEvil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10/04/2021 08:43:10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92101</a:t>
                      </a:r>
                    </a:p>
                  </a:txBody>
                  <a:tcPr/>
                </a:tc>
                <a:extLst>
                  <a:ext uri="{0D108BD9-81ED-4DB2-BD59-A6C34878D82A}">
                    <a16:rowId xmlns:a16="http://schemas.microsoft.com/office/drawing/2014/main" val="3498466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- 2021-09-15 21:02:36</a:t>
                      </a:r>
                      <a:r>
                        <a:rPr kumimoji="0" lang="en-US" sz="1000" b="0" i="0" u="none" strike="noStrike" kern="1200" cap="none" spc="0" normalizeH="0" baseline="0" noProof="0">
                          <a:ln>
                            <a:noFill/>
                          </a:ln>
                          <a:solidFill>
                            <a:prstClr val="black"/>
                          </a:solidFill>
                          <a:effectLst/>
                          <a:uLnTx/>
                          <a:uFillTx/>
                          <a:latin typeface="+mn-lt"/>
                          <a:ea typeface="+mn-ea"/>
                          <a:cs typeface="+mn-cs"/>
                        </a:rPr>
                        <a:t>
 Hashtag one game you're not done playing.😭⁠
⁠
#MSI #MSIGaming #GEseries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10/04/2021 08:43:10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133496</a:t>
                      </a:r>
                    </a:p>
                  </a:txBody>
                  <a:tcPr/>
                </a:tc>
                <a:extLst>
                  <a:ext uri="{0D108BD9-81ED-4DB2-BD59-A6C34878D82A}">
                    <a16:rowId xmlns:a16="http://schemas.microsoft.com/office/drawing/2014/main" val="2612275248"/>
                  </a:ext>
                </a:extLst>
              </a:tr>
            </a:tbl>
          </a:graphicData>
        </a:graphic>
      </p:graphicFrame>
      <p:sp>
        <p:nvSpPr>
          <p:cNvPr id="4" name="Text Placeholder 3">
            <a:extLst>
              <a:ext uri="{FF2B5EF4-FFF2-40B4-BE49-F238E27FC236}">
                <a16:creationId xmlns:a16="http://schemas.microsoft.com/office/drawing/2014/main" id="{2448921B-D53F-445A-A9AE-296617471F45}"/>
              </a:ext>
            </a:extLst>
          </p:cNvPr>
          <p:cNvSpPr>
            <a:spLocks noGrp="1"/>
          </p:cNvSpPr>
          <p:nvPr>
            <p:ph type="body" sz="quarter" idx="14"/>
          </p:nvPr>
        </p:nvSpPr>
        <p:spPr/>
        <p:txBody>
          <a:bodyPr/>
          <a:lstStyle/>
          <a:p>
            <a:r>
              <a:rPr lang="en-US"/>
              <a:t>08/16/2021 - 09/30/2021</a:t>
            </a:r>
          </a:p>
        </p:txBody>
      </p:sp>
    </p:spTree>
    <p:extLst>
      <p:ext uri="{BB962C8B-B14F-4D97-AF65-F5344CB8AC3E}">
        <p14:creationId xmlns:p14="http://schemas.microsoft.com/office/powerpoint/2010/main" val="2074455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E2818-9F83-4642-9E9F-E96F9F7581D9}"/>
              </a:ext>
            </a:extLst>
          </p:cNvPr>
          <p:cNvSpPr>
            <a:spLocks noGrp="1"/>
          </p:cNvSpPr>
          <p:nvPr>
            <p:ph type="title"/>
          </p:nvPr>
        </p:nvSpPr>
        <p:spPr/>
        <p:txBody>
          <a:bodyPr/>
          <a:lstStyle/>
          <a:p>
            <a:r>
              <a:rPr lang="en-US"/>
              <a:t>Instagram Posts Table | msigaming (HQ) - 16 of 19</a:t>
            </a:r>
          </a:p>
        </p:txBody>
      </p:sp>
      <p:graphicFrame>
        <p:nvGraphicFramePr>
          <p:cNvPr id="5" name="Table Placeholder 4">
            <a:extLst>
              <a:ext uri="{FF2B5EF4-FFF2-40B4-BE49-F238E27FC236}">
                <a16:creationId xmlns:a16="http://schemas.microsoft.com/office/drawing/2014/main" id="{7D6A24DA-C825-40F3-8C97-3C6FFF56BC94}"/>
              </a:ext>
            </a:extLst>
          </p:cNvPr>
          <p:cNvGraphicFramePr>
            <a:graphicFrameLocks noGrp="1"/>
          </p:cNvGraphicFramePr>
          <p:nvPr>
            <p:ph type="tbl" sz="quarter" idx="13"/>
            <p:extLst>
              <p:ext uri="{D42A27DB-BD31-4B8C-83A1-F6EECF244321}">
                <p14:modId xmlns:p14="http://schemas.microsoft.com/office/powerpoint/2010/main" val="290687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97708227"/>
                    </a:ext>
                  </a:extLst>
                </a:gridCol>
                <a:gridCol w="658368">
                  <a:extLst>
                    <a:ext uri="{9D8B030D-6E8A-4147-A177-3AD203B41FA5}">
                      <a16:colId xmlns:a16="http://schemas.microsoft.com/office/drawing/2014/main" val="3926040485"/>
                    </a:ext>
                  </a:extLst>
                </a:gridCol>
                <a:gridCol w="658368">
                  <a:extLst>
                    <a:ext uri="{9D8B030D-6E8A-4147-A177-3AD203B41FA5}">
                      <a16:colId xmlns:a16="http://schemas.microsoft.com/office/drawing/2014/main" val="3824912827"/>
                    </a:ext>
                  </a:extLst>
                </a:gridCol>
                <a:gridCol w="658368">
                  <a:extLst>
                    <a:ext uri="{9D8B030D-6E8A-4147-A177-3AD203B41FA5}">
                      <a16:colId xmlns:a16="http://schemas.microsoft.com/office/drawing/2014/main" val="2790725307"/>
                    </a:ext>
                  </a:extLst>
                </a:gridCol>
                <a:gridCol w="658368">
                  <a:extLst>
                    <a:ext uri="{9D8B030D-6E8A-4147-A177-3AD203B41FA5}">
                      <a16:colId xmlns:a16="http://schemas.microsoft.com/office/drawing/2014/main" val="486260048"/>
                    </a:ext>
                  </a:extLst>
                </a:gridCol>
                <a:gridCol w="658368">
                  <a:extLst>
                    <a:ext uri="{9D8B030D-6E8A-4147-A177-3AD203B41FA5}">
                      <a16:colId xmlns:a16="http://schemas.microsoft.com/office/drawing/2014/main" val="1469475490"/>
                    </a:ext>
                  </a:extLst>
                </a:gridCol>
                <a:gridCol w="658368">
                  <a:extLst>
                    <a:ext uri="{9D8B030D-6E8A-4147-A177-3AD203B41FA5}">
                      <a16:colId xmlns:a16="http://schemas.microsoft.com/office/drawing/2014/main" val="254532542"/>
                    </a:ext>
                  </a:extLst>
                </a:gridCol>
                <a:gridCol w="658368">
                  <a:extLst>
                    <a:ext uri="{9D8B030D-6E8A-4147-A177-3AD203B41FA5}">
                      <a16:colId xmlns:a16="http://schemas.microsoft.com/office/drawing/2014/main" val="2630000813"/>
                    </a:ext>
                  </a:extLst>
                </a:gridCol>
                <a:gridCol w="658368">
                  <a:extLst>
                    <a:ext uri="{9D8B030D-6E8A-4147-A177-3AD203B41FA5}">
                      <a16:colId xmlns:a16="http://schemas.microsoft.com/office/drawing/2014/main" val="1675218090"/>
                    </a:ext>
                  </a:extLst>
                </a:gridCol>
                <a:gridCol w="658368">
                  <a:extLst>
                    <a:ext uri="{9D8B030D-6E8A-4147-A177-3AD203B41FA5}">
                      <a16:colId xmlns:a16="http://schemas.microsoft.com/office/drawing/2014/main" val="1035693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387557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- 2021-09-14 21:00:44</a:t>
                      </a:r>
                      <a:r>
                        <a:rPr kumimoji="0" lang="en-US" sz="1000" b="0" i="0" u="none" strike="noStrike" kern="1200" cap="none" spc="0" normalizeH="0" baseline="0" noProof="0">
                          <a:ln>
                            <a:noFill/>
                          </a:ln>
                          <a:solidFill>
                            <a:prstClr val="black"/>
                          </a:solidFill>
                          <a:effectLst/>
                          <a:uLnTx/>
                          <a:uFillTx/>
                          <a:latin typeface="+mn-lt"/>
                          <a:ea typeface="+mn-ea"/>
                          <a:cs typeface="+mn-cs"/>
                        </a:rPr>
                        <a:t>
 "SPATIUM M480 are extremely impressive. Random IO, mixed, read, and write are higher than any other drive we've ever tested..." --TechPowerUp
TechPowerUp also said that we have "one of the best-looking heatsink designs" for our SPATIUM M480 HS🤩 Thanks to @techpowerupofficial 🙌
#TechMeetsAesthetic #SPATIUM #MSIssd #M480HS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10/04/2021 08:43:10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60532</a:t>
                      </a:r>
                    </a:p>
                  </a:txBody>
                  <a:tcPr/>
                </a:tc>
                <a:extLst>
                  <a:ext uri="{0D108BD9-81ED-4DB2-BD59-A6C34878D82A}">
                    <a16:rowId xmlns:a16="http://schemas.microsoft.com/office/drawing/2014/main" val="3040514218"/>
                  </a:ext>
                </a:extLst>
              </a:tr>
            </a:tbl>
          </a:graphicData>
        </a:graphic>
      </p:graphicFrame>
      <p:sp>
        <p:nvSpPr>
          <p:cNvPr id="4" name="Text Placeholder 3">
            <a:extLst>
              <a:ext uri="{FF2B5EF4-FFF2-40B4-BE49-F238E27FC236}">
                <a16:creationId xmlns:a16="http://schemas.microsoft.com/office/drawing/2014/main" id="{259CD3F3-5A50-42B1-88CD-8F92A27DE322}"/>
              </a:ext>
            </a:extLst>
          </p:cNvPr>
          <p:cNvSpPr>
            <a:spLocks noGrp="1"/>
          </p:cNvSpPr>
          <p:nvPr>
            <p:ph type="body" sz="quarter" idx="14"/>
          </p:nvPr>
        </p:nvSpPr>
        <p:spPr/>
        <p:txBody>
          <a:bodyPr/>
          <a:lstStyle/>
          <a:p>
            <a:r>
              <a:rPr lang="en-US"/>
              <a:t>08/16/2021 - 09/30/2021</a:t>
            </a:r>
          </a:p>
        </p:txBody>
      </p:sp>
    </p:spTree>
    <p:extLst>
      <p:ext uri="{BB962C8B-B14F-4D97-AF65-F5344CB8AC3E}">
        <p14:creationId xmlns:p14="http://schemas.microsoft.com/office/powerpoint/2010/main" val="26128042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793FC-D612-4150-81CE-D7B485AF678A}"/>
              </a:ext>
            </a:extLst>
          </p:cNvPr>
          <p:cNvSpPr>
            <a:spLocks noGrp="1"/>
          </p:cNvSpPr>
          <p:nvPr>
            <p:ph type="title"/>
          </p:nvPr>
        </p:nvSpPr>
        <p:spPr/>
        <p:txBody>
          <a:bodyPr/>
          <a:lstStyle/>
          <a:p>
            <a:r>
              <a:rPr lang="en-US"/>
              <a:t>Instagram Posts Table | msigaming (HQ) - 17 of 19</a:t>
            </a:r>
          </a:p>
        </p:txBody>
      </p:sp>
      <p:graphicFrame>
        <p:nvGraphicFramePr>
          <p:cNvPr id="5" name="Table Placeholder 4">
            <a:extLst>
              <a:ext uri="{FF2B5EF4-FFF2-40B4-BE49-F238E27FC236}">
                <a16:creationId xmlns:a16="http://schemas.microsoft.com/office/drawing/2014/main" id="{F6DB923D-92CA-4DFD-AC68-524D7CBC45AA}"/>
              </a:ext>
            </a:extLst>
          </p:cNvPr>
          <p:cNvGraphicFramePr>
            <a:graphicFrameLocks noGrp="1"/>
          </p:cNvGraphicFramePr>
          <p:nvPr>
            <p:ph type="tbl" sz="quarter" idx="13"/>
            <p:extLst>
              <p:ext uri="{D42A27DB-BD31-4B8C-83A1-F6EECF244321}">
                <p14:modId xmlns:p14="http://schemas.microsoft.com/office/powerpoint/2010/main" val="3071311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90396965"/>
                    </a:ext>
                  </a:extLst>
                </a:gridCol>
                <a:gridCol w="658368">
                  <a:extLst>
                    <a:ext uri="{9D8B030D-6E8A-4147-A177-3AD203B41FA5}">
                      <a16:colId xmlns:a16="http://schemas.microsoft.com/office/drawing/2014/main" val="1611845934"/>
                    </a:ext>
                  </a:extLst>
                </a:gridCol>
                <a:gridCol w="658368">
                  <a:extLst>
                    <a:ext uri="{9D8B030D-6E8A-4147-A177-3AD203B41FA5}">
                      <a16:colId xmlns:a16="http://schemas.microsoft.com/office/drawing/2014/main" val="1520269810"/>
                    </a:ext>
                  </a:extLst>
                </a:gridCol>
                <a:gridCol w="658368">
                  <a:extLst>
                    <a:ext uri="{9D8B030D-6E8A-4147-A177-3AD203B41FA5}">
                      <a16:colId xmlns:a16="http://schemas.microsoft.com/office/drawing/2014/main" val="366635137"/>
                    </a:ext>
                  </a:extLst>
                </a:gridCol>
                <a:gridCol w="658368">
                  <a:extLst>
                    <a:ext uri="{9D8B030D-6E8A-4147-A177-3AD203B41FA5}">
                      <a16:colId xmlns:a16="http://schemas.microsoft.com/office/drawing/2014/main" val="869736491"/>
                    </a:ext>
                  </a:extLst>
                </a:gridCol>
                <a:gridCol w="658368">
                  <a:extLst>
                    <a:ext uri="{9D8B030D-6E8A-4147-A177-3AD203B41FA5}">
                      <a16:colId xmlns:a16="http://schemas.microsoft.com/office/drawing/2014/main" val="3007992484"/>
                    </a:ext>
                  </a:extLst>
                </a:gridCol>
                <a:gridCol w="658368">
                  <a:extLst>
                    <a:ext uri="{9D8B030D-6E8A-4147-A177-3AD203B41FA5}">
                      <a16:colId xmlns:a16="http://schemas.microsoft.com/office/drawing/2014/main" val="3896081276"/>
                    </a:ext>
                  </a:extLst>
                </a:gridCol>
                <a:gridCol w="658368">
                  <a:extLst>
                    <a:ext uri="{9D8B030D-6E8A-4147-A177-3AD203B41FA5}">
                      <a16:colId xmlns:a16="http://schemas.microsoft.com/office/drawing/2014/main" val="2940377131"/>
                    </a:ext>
                  </a:extLst>
                </a:gridCol>
                <a:gridCol w="658368">
                  <a:extLst>
                    <a:ext uri="{9D8B030D-6E8A-4147-A177-3AD203B41FA5}">
                      <a16:colId xmlns:a16="http://schemas.microsoft.com/office/drawing/2014/main" val="166968293"/>
                    </a:ext>
                  </a:extLst>
                </a:gridCol>
                <a:gridCol w="658368">
                  <a:extLst>
                    <a:ext uri="{9D8B030D-6E8A-4147-A177-3AD203B41FA5}">
                      <a16:colId xmlns:a16="http://schemas.microsoft.com/office/drawing/2014/main" val="1722352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046818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- 2021-09-13 21:02:12</a:t>
                      </a:r>
                      <a:r>
                        <a:rPr kumimoji="0" lang="en-US" sz="1000" b="0" i="0" u="none" strike="noStrike" kern="1200" cap="none" spc="0" normalizeH="0" baseline="0" noProof="0">
                          <a:ln>
                            <a:noFill/>
                          </a:ln>
                          <a:solidFill>
                            <a:prstClr val="black"/>
                          </a:solidFill>
                          <a:effectLst/>
                          <a:uLnTx/>
                          <a:uFillTx/>
                          <a:latin typeface="+mn-lt"/>
                          <a:ea typeface="+mn-ea"/>
                          <a:cs typeface="+mn-cs"/>
                        </a:rPr>
                        <a:t>
 Have you ever experienced the days when two friends would play a game together using just one single keyboard?⁠
⁠
🙋🏻‍♂️Tag a friend who you played with!⁠
⁠
#GamerLife #Gamingmemes #MultiplayerGaming #keyboard #GamingController #MSI #ForceGC30 #Wireless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10/04/2021 08:43:10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305102</a:t>
                      </a:r>
                    </a:p>
                  </a:txBody>
                  <a:tcPr/>
                </a:tc>
                <a:extLst>
                  <a:ext uri="{0D108BD9-81ED-4DB2-BD59-A6C34878D82A}">
                    <a16:rowId xmlns:a16="http://schemas.microsoft.com/office/drawing/2014/main" val="1985537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- 2021-09-12 21:03:28</a:t>
                      </a:r>
                      <a:r>
                        <a:rPr kumimoji="0" lang="en-US" sz="1000" b="0" i="0" u="none" strike="noStrike" kern="1200" cap="none" spc="0" normalizeH="0" baseline="0" noProof="0">
                          <a:ln>
                            <a:noFill/>
                          </a:ln>
                          <a:solidFill>
                            <a:prstClr val="black"/>
                          </a:solidFill>
                          <a:effectLst/>
                          <a:uLnTx/>
                          <a:uFillTx/>
                          <a:latin typeface="+mn-lt"/>
                          <a:ea typeface="+mn-ea"/>
                          <a:cs typeface="+mn-cs"/>
                        </a:rPr>
                        <a:t>
 Too fast to catch up with!⁠
We’re ready for USB 3.2 Gen 2x2.⁠
See you in the future. 😎⁠
✅2x faster than USB 3.2 Gen 2⁠
#MSIPCcase #gamingmotherboard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10/04/2021 08:43:10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68050</a:t>
                      </a:r>
                    </a:p>
                  </a:txBody>
                  <a:tcPr/>
                </a:tc>
                <a:extLst>
                  <a:ext uri="{0D108BD9-81ED-4DB2-BD59-A6C34878D82A}">
                    <a16:rowId xmlns:a16="http://schemas.microsoft.com/office/drawing/2014/main" val="3749849751"/>
                  </a:ext>
                </a:extLst>
              </a:tr>
            </a:tbl>
          </a:graphicData>
        </a:graphic>
      </p:graphicFrame>
      <p:sp>
        <p:nvSpPr>
          <p:cNvPr id="4" name="Text Placeholder 3">
            <a:extLst>
              <a:ext uri="{FF2B5EF4-FFF2-40B4-BE49-F238E27FC236}">
                <a16:creationId xmlns:a16="http://schemas.microsoft.com/office/drawing/2014/main" id="{5F91FEFD-D26C-4E1D-99C6-E2FDC64E0DE0}"/>
              </a:ext>
            </a:extLst>
          </p:cNvPr>
          <p:cNvSpPr>
            <a:spLocks noGrp="1"/>
          </p:cNvSpPr>
          <p:nvPr>
            <p:ph type="body" sz="quarter" idx="14"/>
          </p:nvPr>
        </p:nvSpPr>
        <p:spPr/>
        <p:txBody>
          <a:bodyPr/>
          <a:lstStyle/>
          <a:p>
            <a:r>
              <a:rPr lang="en-US"/>
              <a:t>08/16/2021 - 09/30/2021</a:t>
            </a:r>
          </a:p>
        </p:txBody>
      </p:sp>
    </p:spTree>
    <p:extLst>
      <p:ext uri="{BB962C8B-B14F-4D97-AF65-F5344CB8AC3E}">
        <p14:creationId xmlns:p14="http://schemas.microsoft.com/office/powerpoint/2010/main" val="4031715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79A70-0A7C-4186-AAC8-CFB7DCC118DF}"/>
              </a:ext>
            </a:extLst>
          </p:cNvPr>
          <p:cNvSpPr>
            <a:spLocks noGrp="1"/>
          </p:cNvSpPr>
          <p:nvPr>
            <p:ph type="title"/>
          </p:nvPr>
        </p:nvSpPr>
        <p:spPr/>
        <p:txBody>
          <a:bodyPr/>
          <a:lstStyle/>
          <a:p>
            <a:r>
              <a:rPr lang="en-US"/>
              <a:t>Instagram Posts Table | msigaming (HQ) - 18 of 19</a:t>
            </a:r>
          </a:p>
        </p:txBody>
      </p:sp>
      <p:graphicFrame>
        <p:nvGraphicFramePr>
          <p:cNvPr id="5" name="Table Placeholder 4">
            <a:extLst>
              <a:ext uri="{FF2B5EF4-FFF2-40B4-BE49-F238E27FC236}">
                <a16:creationId xmlns:a16="http://schemas.microsoft.com/office/drawing/2014/main" id="{35897C2C-73AC-4ED5-85B7-AF60155F03FB}"/>
              </a:ext>
            </a:extLst>
          </p:cNvPr>
          <p:cNvGraphicFramePr>
            <a:graphicFrameLocks noGrp="1"/>
          </p:cNvGraphicFramePr>
          <p:nvPr>
            <p:ph type="tbl" sz="quarter" idx="13"/>
            <p:extLst>
              <p:ext uri="{D42A27DB-BD31-4B8C-83A1-F6EECF244321}">
                <p14:modId xmlns:p14="http://schemas.microsoft.com/office/powerpoint/2010/main" val="3697289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50489226"/>
                    </a:ext>
                  </a:extLst>
                </a:gridCol>
                <a:gridCol w="658368">
                  <a:extLst>
                    <a:ext uri="{9D8B030D-6E8A-4147-A177-3AD203B41FA5}">
                      <a16:colId xmlns:a16="http://schemas.microsoft.com/office/drawing/2014/main" val="2201759617"/>
                    </a:ext>
                  </a:extLst>
                </a:gridCol>
                <a:gridCol w="658368">
                  <a:extLst>
                    <a:ext uri="{9D8B030D-6E8A-4147-A177-3AD203B41FA5}">
                      <a16:colId xmlns:a16="http://schemas.microsoft.com/office/drawing/2014/main" val="2888814086"/>
                    </a:ext>
                  </a:extLst>
                </a:gridCol>
                <a:gridCol w="658368">
                  <a:extLst>
                    <a:ext uri="{9D8B030D-6E8A-4147-A177-3AD203B41FA5}">
                      <a16:colId xmlns:a16="http://schemas.microsoft.com/office/drawing/2014/main" val="204462572"/>
                    </a:ext>
                  </a:extLst>
                </a:gridCol>
                <a:gridCol w="658368">
                  <a:extLst>
                    <a:ext uri="{9D8B030D-6E8A-4147-A177-3AD203B41FA5}">
                      <a16:colId xmlns:a16="http://schemas.microsoft.com/office/drawing/2014/main" val="3492093660"/>
                    </a:ext>
                  </a:extLst>
                </a:gridCol>
                <a:gridCol w="658368">
                  <a:extLst>
                    <a:ext uri="{9D8B030D-6E8A-4147-A177-3AD203B41FA5}">
                      <a16:colId xmlns:a16="http://schemas.microsoft.com/office/drawing/2014/main" val="2783335706"/>
                    </a:ext>
                  </a:extLst>
                </a:gridCol>
                <a:gridCol w="658368">
                  <a:extLst>
                    <a:ext uri="{9D8B030D-6E8A-4147-A177-3AD203B41FA5}">
                      <a16:colId xmlns:a16="http://schemas.microsoft.com/office/drawing/2014/main" val="3619795140"/>
                    </a:ext>
                  </a:extLst>
                </a:gridCol>
                <a:gridCol w="658368">
                  <a:extLst>
                    <a:ext uri="{9D8B030D-6E8A-4147-A177-3AD203B41FA5}">
                      <a16:colId xmlns:a16="http://schemas.microsoft.com/office/drawing/2014/main" val="1672286042"/>
                    </a:ext>
                  </a:extLst>
                </a:gridCol>
                <a:gridCol w="658368">
                  <a:extLst>
                    <a:ext uri="{9D8B030D-6E8A-4147-A177-3AD203B41FA5}">
                      <a16:colId xmlns:a16="http://schemas.microsoft.com/office/drawing/2014/main" val="3876583472"/>
                    </a:ext>
                  </a:extLst>
                </a:gridCol>
                <a:gridCol w="658368">
                  <a:extLst>
                    <a:ext uri="{9D8B030D-6E8A-4147-A177-3AD203B41FA5}">
                      <a16:colId xmlns:a16="http://schemas.microsoft.com/office/drawing/2014/main" val="1176552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816066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- 2021-09-11 21:01:01</a:t>
                      </a:r>
                      <a:r>
                        <a:rPr kumimoji="0" lang="en-US" sz="1000" b="0" i="0" u="none" strike="noStrike" kern="1200" cap="none" spc="0" normalizeH="0" baseline="0" noProof="0">
                          <a:ln>
                            <a:noFill/>
                          </a:ln>
                          <a:solidFill>
                            <a:prstClr val="black"/>
                          </a:solidFill>
                          <a:effectLst/>
                          <a:uLnTx/>
                          <a:uFillTx/>
                          <a:latin typeface="+mn-lt"/>
                          <a:ea typeface="+mn-ea"/>
                          <a:cs typeface="+mn-cs"/>
                        </a:rPr>
                        <a:t>
 Don't forget to take a break from your work or battles, and have some REAL conversation!
The one you wanna talk to is far away? Maybe IMMERSE GH61 headset can help🎧
#TechMeetsAesthetic #GH61 #Headset #GM41Wireless #Mouse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10/04/2021 08:43:10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60978</a:t>
                      </a:r>
                    </a:p>
                  </a:txBody>
                  <a:tcPr/>
                </a:tc>
                <a:extLst>
                  <a:ext uri="{0D108BD9-81ED-4DB2-BD59-A6C34878D82A}">
                    <a16:rowId xmlns:a16="http://schemas.microsoft.com/office/drawing/2014/main" val="2592800106"/>
                  </a:ext>
                </a:extLst>
              </a:tr>
            </a:tbl>
          </a:graphicData>
        </a:graphic>
      </p:graphicFrame>
      <p:sp>
        <p:nvSpPr>
          <p:cNvPr id="4" name="Text Placeholder 3">
            <a:extLst>
              <a:ext uri="{FF2B5EF4-FFF2-40B4-BE49-F238E27FC236}">
                <a16:creationId xmlns:a16="http://schemas.microsoft.com/office/drawing/2014/main" id="{97097B55-F54C-4427-AFBE-7CC5C7C472A5}"/>
              </a:ext>
            </a:extLst>
          </p:cNvPr>
          <p:cNvSpPr>
            <a:spLocks noGrp="1"/>
          </p:cNvSpPr>
          <p:nvPr>
            <p:ph type="body" sz="quarter" idx="14"/>
          </p:nvPr>
        </p:nvSpPr>
        <p:spPr/>
        <p:txBody>
          <a:bodyPr/>
          <a:lstStyle/>
          <a:p>
            <a:r>
              <a:rPr lang="en-US"/>
              <a:t>08/16/2021 - 09/30/2021</a:t>
            </a:r>
          </a:p>
        </p:txBody>
      </p:sp>
    </p:spTree>
    <p:extLst>
      <p:ext uri="{BB962C8B-B14F-4D97-AF65-F5344CB8AC3E}">
        <p14:creationId xmlns:p14="http://schemas.microsoft.com/office/powerpoint/2010/main" val="19454740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7F715-9129-4C6A-BBAD-976D676E8BF9}"/>
              </a:ext>
            </a:extLst>
          </p:cNvPr>
          <p:cNvSpPr>
            <a:spLocks noGrp="1"/>
          </p:cNvSpPr>
          <p:nvPr>
            <p:ph type="title"/>
          </p:nvPr>
        </p:nvSpPr>
        <p:spPr/>
        <p:txBody>
          <a:bodyPr/>
          <a:lstStyle/>
          <a:p>
            <a:r>
              <a:rPr lang="en-US"/>
              <a:t>Instagram Posts Table | msigaming (HQ) - 19 of 19</a:t>
            </a:r>
          </a:p>
        </p:txBody>
      </p:sp>
      <p:graphicFrame>
        <p:nvGraphicFramePr>
          <p:cNvPr id="5" name="Table Placeholder 4">
            <a:extLst>
              <a:ext uri="{FF2B5EF4-FFF2-40B4-BE49-F238E27FC236}">
                <a16:creationId xmlns:a16="http://schemas.microsoft.com/office/drawing/2014/main" id="{A316A54E-12DD-4C3B-8469-57AF48CE0D53}"/>
              </a:ext>
            </a:extLst>
          </p:cNvPr>
          <p:cNvGraphicFramePr>
            <a:graphicFrameLocks noGrp="1"/>
          </p:cNvGraphicFramePr>
          <p:nvPr>
            <p:ph type="tbl" sz="quarter" idx="13"/>
            <p:extLst>
              <p:ext uri="{D42A27DB-BD31-4B8C-83A1-F6EECF244321}">
                <p14:modId xmlns:p14="http://schemas.microsoft.com/office/powerpoint/2010/main" val="2986672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13680826"/>
                    </a:ext>
                  </a:extLst>
                </a:gridCol>
                <a:gridCol w="658368">
                  <a:extLst>
                    <a:ext uri="{9D8B030D-6E8A-4147-A177-3AD203B41FA5}">
                      <a16:colId xmlns:a16="http://schemas.microsoft.com/office/drawing/2014/main" val="65647828"/>
                    </a:ext>
                  </a:extLst>
                </a:gridCol>
                <a:gridCol w="658368">
                  <a:extLst>
                    <a:ext uri="{9D8B030D-6E8A-4147-A177-3AD203B41FA5}">
                      <a16:colId xmlns:a16="http://schemas.microsoft.com/office/drawing/2014/main" val="2015447576"/>
                    </a:ext>
                  </a:extLst>
                </a:gridCol>
                <a:gridCol w="658368">
                  <a:extLst>
                    <a:ext uri="{9D8B030D-6E8A-4147-A177-3AD203B41FA5}">
                      <a16:colId xmlns:a16="http://schemas.microsoft.com/office/drawing/2014/main" val="3446534731"/>
                    </a:ext>
                  </a:extLst>
                </a:gridCol>
                <a:gridCol w="658368">
                  <a:extLst>
                    <a:ext uri="{9D8B030D-6E8A-4147-A177-3AD203B41FA5}">
                      <a16:colId xmlns:a16="http://schemas.microsoft.com/office/drawing/2014/main" val="3560291678"/>
                    </a:ext>
                  </a:extLst>
                </a:gridCol>
                <a:gridCol w="658368">
                  <a:extLst>
                    <a:ext uri="{9D8B030D-6E8A-4147-A177-3AD203B41FA5}">
                      <a16:colId xmlns:a16="http://schemas.microsoft.com/office/drawing/2014/main" val="1898929305"/>
                    </a:ext>
                  </a:extLst>
                </a:gridCol>
                <a:gridCol w="658368">
                  <a:extLst>
                    <a:ext uri="{9D8B030D-6E8A-4147-A177-3AD203B41FA5}">
                      <a16:colId xmlns:a16="http://schemas.microsoft.com/office/drawing/2014/main" val="2407459196"/>
                    </a:ext>
                  </a:extLst>
                </a:gridCol>
                <a:gridCol w="658368">
                  <a:extLst>
                    <a:ext uri="{9D8B030D-6E8A-4147-A177-3AD203B41FA5}">
                      <a16:colId xmlns:a16="http://schemas.microsoft.com/office/drawing/2014/main" val="2257207499"/>
                    </a:ext>
                  </a:extLst>
                </a:gridCol>
                <a:gridCol w="658368">
                  <a:extLst>
                    <a:ext uri="{9D8B030D-6E8A-4147-A177-3AD203B41FA5}">
                      <a16:colId xmlns:a16="http://schemas.microsoft.com/office/drawing/2014/main" val="4172620184"/>
                    </a:ext>
                  </a:extLst>
                </a:gridCol>
                <a:gridCol w="658368">
                  <a:extLst>
                    <a:ext uri="{9D8B030D-6E8A-4147-A177-3AD203B41FA5}">
                      <a16:colId xmlns:a16="http://schemas.microsoft.com/office/drawing/2014/main" val="1845559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090333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- 2021-09-10 21:04:56</a:t>
                      </a:r>
                      <a:r>
                        <a:rPr kumimoji="0" lang="en-US" sz="1000" b="0" i="0" u="none" strike="noStrike" kern="1200" cap="none" spc="0" normalizeH="0" baseline="0" noProof="0">
                          <a:ln>
                            <a:noFill/>
                          </a:ln>
                          <a:solidFill>
                            <a:prstClr val="black"/>
                          </a:solidFill>
                          <a:effectLst/>
                          <a:uLnTx/>
                          <a:uFillTx/>
                          <a:latin typeface="+mn-lt"/>
                          <a:ea typeface="+mn-ea"/>
                          <a:cs typeface="+mn-cs"/>
                        </a:rPr>
                        <a:t>
 Wondering what's in your backpack in the new semester?🎒⁠⁠
Comment below to share with us!⁠⁠
·⁠⁠
·⁠⁠
·⁠⁠
My stuff when I was a student...⁠⁠
☑️ MSI Gaming Laptop⁠⁠
Nothing else.🤣⁠⁠
⁠⁠
#MSI #backtoschool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10/04/2021 08:43:10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76590</a:t>
                      </a:r>
                    </a:p>
                  </a:txBody>
                  <a:tcPr/>
                </a:tc>
                <a:extLst>
                  <a:ext uri="{0D108BD9-81ED-4DB2-BD59-A6C34878D82A}">
                    <a16:rowId xmlns:a16="http://schemas.microsoft.com/office/drawing/2014/main" val="2127322800"/>
                  </a:ext>
                </a:extLst>
              </a:tr>
            </a:tbl>
          </a:graphicData>
        </a:graphic>
      </p:graphicFrame>
      <p:sp>
        <p:nvSpPr>
          <p:cNvPr id="4" name="Text Placeholder 3">
            <a:extLst>
              <a:ext uri="{FF2B5EF4-FFF2-40B4-BE49-F238E27FC236}">
                <a16:creationId xmlns:a16="http://schemas.microsoft.com/office/drawing/2014/main" id="{FDFE0300-3C63-4DBA-975A-FE5F19DF4CEB}"/>
              </a:ext>
            </a:extLst>
          </p:cNvPr>
          <p:cNvSpPr>
            <a:spLocks noGrp="1"/>
          </p:cNvSpPr>
          <p:nvPr>
            <p:ph type="body" sz="quarter" idx="14"/>
          </p:nvPr>
        </p:nvSpPr>
        <p:spPr/>
        <p:txBody>
          <a:bodyPr/>
          <a:lstStyle/>
          <a:p>
            <a:r>
              <a:rPr lang="en-US"/>
              <a:t>08/16/2021 - 09/30/2021</a:t>
            </a:r>
          </a:p>
        </p:txBody>
      </p:sp>
    </p:spTree>
    <p:extLst>
      <p:ext uri="{BB962C8B-B14F-4D97-AF65-F5344CB8AC3E}">
        <p14:creationId xmlns:p14="http://schemas.microsoft.com/office/powerpoint/2010/main" val="12861635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7" id="{ACB3D734-6B43-4C14-8CA7-35CA28DAB2B4}" vid="{BB6C8173-4B4F-4C9C-840B-53837BF5562B}"/>
    </a:ext>
  </a:extLst>
</a:theme>
</file>

<file path=docProps/app.xml><?xml version="1.0" encoding="utf-8"?>
<Properties xmlns="http://schemas.openxmlformats.org/officeDocument/2006/extended-properties" xmlns:vt="http://schemas.openxmlformats.org/officeDocument/2006/docPropsVTypes">
  <Template>20211004_013316</Template>
  <TotalTime>2</TotalTime>
  <Words>1287</Words>
  <Application>Microsoft Office PowerPoint</Application>
  <PresentationFormat>On-screen Show (4:3)</PresentationFormat>
  <Paragraphs>478</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Instagram Posts Table | msigaming (HQ) - 1 of 19</vt:lpstr>
      <vt:lpstr>Instagram Posts Table | msigaming (HQ) - 2 of 19</vt:lpstr>
      <vt:lpstr>Instagram Posts Table | msigaming (HQ) - 3 of 19</vt:lpstr>
      <vt:lpstr>Instagram Posts Table | msigaming (HQ) - 4 of 19</vt:lpstr>
      <vt:lpstr>Instagram Posts Table | msigaming (HQ) - 5 of 19</vt:lpstr>
      <vt:lpstr>Instagram Posts Table | msigaming (HQ) - 6 of 19</vt:lpstr>
      <vt:lpstr>Instagram Posts Table | msigaming (HQ) - 7 of 19</vt:lpstr>
      <vt:lpstr>Instagram Posts Table | msigaming (HQ) - 8 of 19</vt:lpstr>
      <vt:lpstr>Instagram Posts Table | msigaming (HQ) - 9 of 19</vt:lpstr>
      <vt:lpstr>Instagram Posts Table | msigaming (HQ) - 10 of 19</vt:lpstr>
      <vt:lpstr>Instagram Posts Table | msigaming (HQ) - 11 of 19</vt:lpstr>
      <vt:lpstr>Instagram Posts Table | msigaming (HQ) - 12 of 19</vt:lpstr>
      <vt:lpstr>Instagram Posts Table | msigaming (HQ) - 13 of 19</vt:lpstr>
      <vt:lpstr>Instagram Posts Table | msigaming (HQ) - 14 of 19</vt:lpstr>
      <vt:lpstr>Instagram Posts Table | msigaming (HQ) - 15 of 19</vt:lpstr>
      <vt:lpstr>Instagram Posts Table | msigaming (HQ) - 16 of 19</vt:lpstr>
      <vt:lpstr>Instagram Posts Table | msigaming (HQ) - 17 of 19</vt:lpstr>
      <vt:lpstr>Instagram Posts Table | msigaming (HQ) - 18 of 19</vt:lpstr>
      <vt:lpstr>Instagram Posts Table | msigaming (HQ)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msigaming (HQ) - 1 of 19</dc:title>
  <dc:creator>Frederik Peiniger</dc:creator>
  <cp:lastModifiedBy>Frederik Peiniger</cp:lastModifiedBy>
  <cp:revision>1</cp:revision>
  <dcterms:created xsi:type="dcterms:W3CDTF">2021-10-04T01:33:17Z</dcterms:created>
  <dcterms:modified xsi:type="dcterms:W3CDTF">2021-10-04T01:36:06Z</dcterms:modified>
</cp:coreProperties>
</file>