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B537D-2114-42CC-A494-DB13D44C181C}"/>
              </a:ext>
            </a:extLst>
          </p:cNvPr>
          <p:cNvSpPr>
            <a:spLocks noGrp="1"/>
          </p:cNvSpPr>
          <p:nvPr>
            <p:ph type="title"/>
          </p:nvPr>
        </p:nvSpPr>
        <p:spPr/>
        <p:txBody>
          <a:bodyPr/>
          <a:lstStyle/>
          <a:p>
            <a:r>
              <a:rPr lang="en-US"/>
              <a:t>Instagram Posts Table | razer - 1 of 20</a:t>
            </a:r>
          </a:p>
        </p:txBody>
      </p:sp>
      <p:graphicFrame>
        <p:nvGraphicFramePr>
          <p:cNvPr id="5" name="Table Placeholder 4">
            <a:extLst>
              <a:ext uri="{FF2B5EF4-FFF2-40B4-BE49-F238E27FC236}">
                <a16:creationId xmlns:a16="http://schemas.microsoft.com/office/drawing/2014/main" id="{A1648E46-5C78-4CFB-9A62-0A64225B6C81}"/>
              </a:ext>
            </a:extLst>
          </p:cNvPr>
          <p:cNvGraphicFramePr>
            <a:graphicFrameLocks noGrp="1"/>
          </p:cNvGraphicFramePr>
          <p:nvPr>
            <p:ph type="tbl" sz="quarter" idx="13"/>
            <p:extLst>
              <p:ext uri="{D42A27DB-BD31-4B8C-83A1-F6EECF244321}">
                <p14:modId xmlns:p14="http://schemas.microsoft.com/office/powerpoint/2010/main" val="3363285343"/>
              </p:ext>
            </p:extLst>
          </p:nvPr>
        </p:nvGraphicFramePr>
        <p:xfrm>
          <a:off x="457200" y="1731963"/>
          <a:ext cx="7900416" cy="70104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99624526"/>
                    </a:ext>
                  </a:extLst>
                </a:gridCol>
                <a:gridCol w="1975104">
                  <a:extLst>
                    <a:ext uri="{9D8B030D-6E8A-4147-A177-3AD203B41FA5}">
                      <a16:colId xmlns:a16="http://schemas.microsoft.com/office/drawing/2014/main" val="1217095658"/>
                    </a:ext>
                  </a:extLst>
                </a:gridCol>
                <a:gridCol w="658368">
                  <a:extLst>
                    <a:ext uri="{9D8B030D-6E8A-4147-A177-3AD203B41FA5}">
                      <a16:colId xmlns:a16="http://schemas.microsoft.com/office/drawing/2014/main" val="3887677273"/>
                    </a:ext>
                  </a:extLst>
                </a:gridCol>
                <a:gridCol w="658368">
                  <a:extLst>
                    <a:ext uri="{9D8B030D-6E8A-4147-A177-3AD203B41FA5}">
                      <a16:colId xmlns:a16="http://schemas.microsoft.com/office/drawing/2014/main" val="3473196606"/>
                    </a:ext>
                  </a:extLst>
                </a:gridCol>
                <a:gridCol w="658368">
                  <a:extLst>
                    <a:ext uri="{9D8B030D-6E8A-4147-A177-3AD203B41FA5}">
                      <a16:colId xmlns:a16="http://schemas.microsoft.com/office/drawing/2014/main" val="1884451826"/>
                    </a:ext>
                  </a:extLst>
                </a:gridCol>
                <a:gridCol w="658368">
                  <a:extLst>
                    <a:ext uri="{9D8B030D-6E8A-4147-A177-3AD203B41FA5}">
                      <a16:colId xmlns:a16="http://schemas.microsoft.com/office/drawing/2014/main" val="941740999"/>
                    </a:ext>
                  </a:extLst>
                </a:gridCol>
                <a:gridCol w="658368">
                  <a:extLst>
                    <a:ext uri="{9D8B030D-6E8A-4147-A177-3AD203B41FA5}">
                      <a16:colId xmlns:a16="http://schemas.microsoft.com/office/drawing/2014/main" val="2786278204"/>
                    </a:ext>
                  </a:extLst>
                </a:gridCol>
                <a:gridCol w="658368">
                  <a:extLst>
                    <a:ext uri="{9D8B030D-6E8A-4147-A177-3AD203B41FA5}">
                      <a16:colId xmlns:a16="http://schemas.microsoft.com/office/drawing/2014/main" val="90185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4969629"/>
                  </a:ext>
                </a:extLst>
              </a:tr>
            </a:tbl>
          </a:graphicData>
        </a:graphic>
      </p:graphicFrame>
      <p:sp>
        <p:nvSpPr>
          <p:cNvPr id="4" name="Text Placeholder 3">
            <a:extLst>
              <a:ext uri="{FF2B5EF4-FFF2-40B4-BE49-F238E27FC236}">
                <a16:creationId xmlns:a16="http://schemas.microsoft.com/office/drawing/2014/main" id="{66881404-4EDA-41FC-BE09-8A00E799768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63198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75FA0-AB38-4CF0-B48C-7B82B03038F7}"/>
              </a:ext>
            </a:extLst>
          </p:cNvPr>
          <p:cNvSpPr>
            <a:spLocks noGrp="1"/>
          </p:cNvSpPr>
          <p:nvPr>
            <p:ph type="title"/>
          </p:nvPr>
        </p:nvSpPr>
        <p:spPr/>
        <p:txBody>
          <a:bodyPr/>
          <a:lstStyle/>
          <a:p>
            <a:r>
              <a:rPr lang="en-US"/>
              <a:t>Instagram Posts Table | razer - 2 of 20</a:t>
            </a:r>
          </a:p>
        </p:txBody>
      </p:sp>
      <p:graphicFrame>
        <p:nvGraphicFramePr>
          <p:cNvPr id="5" name="Table Placeholder 4">
            <a:extLst>
              <a:ext uri="{FF2B5EF4-FFF2-40B4-BE49-F238E27FC236}">
                <a16:creationId xmlns:a16="http://schemas.microsoft.com/office/drawing/2014/main" id="{207C072F-9C05-4FB2-9839-6AEAFFB40C24}"/>
              </a:ext>
            </a:extLst>
          </p:cNvPr>
          <p:cNvGraphicFramePr>
            <a:graphicFrameLocks noGrp="1"/>
          </p:cNvGraphicFramePr>
          <p:nvPr>
            <p:ph type="tbl" sz="quarter" idx="13"/>
            <p:extLst>
              <p:ext uri="{D42A27DB-BD31-4B8C-83A1-F6EECF244321}">
                <p14:modId xmlns:p14="http://schemas.microsoft.com/office/powerpoint/2010/main" val="618154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819132403"/>
                    </a:ext>
                  </a:extLst>
                </a:gridCol>
                <a:gridCol w="1975104">
                  <a:extLst>
                    <a:ext uri="{9D8B030D-6E8A-4147-A177-3AD203B41FA5}">
                      <a16:colId xmlns:a16="http://schemas.microsoft.com/office/drawing/2014/main" val="490810713"/>
                    </a:ext>
                  </a:extLst>
                </a:gridCol>
                <a:gridCol w="658368">
                  <a:extLst>
                    <a:ext uri="{9D8B030D-6E8A-4147-A177-3AD203B41FA5}">
                      <a16:colId xmlns:a16="http://schemas.microsoft.com/office/drawing/2014/main" val="1851678835"/>
                    </a:ext>
                  </a:extLst>
                </a:gridCol>
                <a:gridCol w="658368">
                  <a:extLst>
                    <a:ext uri="{9D8B030D-6E8A-4147-A177-3AD203B41FA5}">
                      <a16:colId xmlns:a16="http://schemas.microsoft.com/office/drawing/2014/main" val="3952595165"/>
                    </a:ext>
                  </a:extLst>
                </a:gridCol>
                <a:gridCol w="658368">
                  <a:extLst>
                    <a:ext uri="{9D8B030D-6E8A-4147-A177-3AD203B41FA5}">
                      <a16:colId xmlns:a16="http://schemas.microsoft.com/office/drawing/2014/main" val="1515961895"/>
                    </a:ext>
                  </a:extLst>
                </a:gridCol>
                <a:gridCol w="658368">
                  <a:extLst>
                    <a:ext uri="{9D8B030D-6E8A-4147-A177-3AD203B41FA5}">
                      <a16:colId xmlns:a16="http://schemas.microsoft.com/office/drawing/2014/main" val="977870202"/>
                    </a:ext>
                  </a:extLst>
                </a:gridCol>
                <a:gridCol w="658368">
                  <a:extLst>
                    <a:ext uri="{9D8B030D-6E8A-4147-A177-3AD203B41FA5}">
                      <a16:colId xmlns:a16="http://schemas.microsoft.com/office/drawing/2014/main" val="4084406614"/>
                    </a:ext>
                  </a:extLst>
                </a:gridCol>
                <a:gridCol w="658368">
                  <a:extLst>
                    <a:ext uri="{9D8B030D-6E8A-4147-A177-3AD203B41FA5}">
                      <a16:colId xmlns:a16="http://schemas.microsoft.com/office/drawing/2014/main" val="3597060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456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- 2021-04-28 23:02:20</a:t>
                      </a:r>
                      <a:r>
                        <a:rPr kumimoji="0" lang="en-US" sz="1000" b="0" i="0" u="none" strike="noStrike" kern="1200" cap="none" spc="0" normalizeH="0" baseline="0" noProof="0">
                          <a:ln>
                            <a:noFill/>
                          </a:ln>
                          <a:solidFill>
                            <a:prstClr val="black"/>
                          </a:solidFill>
                          <a:effectLst/>
                          <a:uLnTx/>
                          <a:uFillTx/>
                          <a:latin typeface="+mn-lt"/>
                          <a:ea typeface="+mn-ea"/>
                          <a:cs typeface="+mn-cs"/>
                        </a:rPr>
                        <a:t>
 Calling all Razer fans! Time to turn your mask game up a notch. We want to see how amazing Project Hazel looks on you while we work hard on making it a reality - link in bio.⁠
⁠
Join our giveaway now and show us your best look on Instagram. All you have to do is:⁠
✅ Share a photo/video using the AR filter on Instagram Stories⁠
✅ Tag razer and use hashtag #RazerProjectHazel⁠
⁠
3 lucky winners will be picked at random to win a Razer DeathAdder V2. Giveaway ends April 30th 11:59 PM PDT. ⁠
⁠
Bonus Prize: Multiple entries will increase your chances of winning a Project Hazel smart mask when we launch. GLHF!⁠
⁠
#razer #razerprojecthazel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05/30/2021 20:08:18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983152"/>
                  </a:ext>
                </a:extLst>
              </a:tr>
            </a:tbl>
          </a:graphicData>
        </a:graphic>
      </p:graphicFrame>
      <p:sp>
        <p:nvSpPr>
          <p:cNvPr id="4" name="Text Placeholder 3">
            <a:extLst>
              <a:ext uri="{FF2B5EF4-FFF2-40B4-BE49-F238E27FC236}">
                <a16:creationId xmlns:a16="http://schemas.microsoft.com/office/drawing/2014/main" id="{F3BDB82E-F11E-4C43-839B-3475070AF3C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847810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E282C-F280-4FA7-9897-468B2DB202C5}"/>
              </a:ext>
            </a:extLst>
          </p:cNvPr>
          <p:cNvSpPr>
            <a:spLocks noGrp="1"/>
          </p:cNvSpPr>
          <p:nvPr>
            <p:ph type="title"/>
          </p:nvPr>
        </p:nvSpPr>
        <p:spPr/>
        <p:txBody>
          <a:bodyPr/>
          <a:lstStyle/>
          <a:p>
            <a:r>
              <a:rPr lang="en-US"/>
              <a:t>Instagram Posts Table | razer - 3 of 20</a:t>
            </a:r>
          </a:p>
        </p:txBody>
      </p:sp>
      <p:graphicFrame>
        <p:nvGraphicFramePr>
          <p:cNvPr id="5" name="Table Placeholder 4">
            <a:extLst>
              <a:ext uri="{FF2B5EF4-FFF2-40B4-BE49-F238E27FC236}">
                <a16:creationId xmlns:a16="http://schemas.microsoft.com/office/drawing/2014/main" id="{BE53465A-C561-4457-951B-43D131721505}"/>
              </a:ext>
            </a:extLst>
          </p:cNvPr>
          <p:cNvGraphicFramePr>
            <a:graphicFrameLocks noGrp="1"/>
          </p:cNvGraphicFramePr>
          <p:nvPr>
            <p:ph type="tbl" sz="quarter" idx="13"/>
            <p:extLst>
              <p:ext uri="{D42A27DB-BD31-4B8C-83A1-F6EECF244321}">
                <p14:modId xmlns:p14="http://schemas.microsoft.com/office/powerpoint/2010/main" val="4035721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84056875"/>
                    </a:ext>
                  </a:extLst>
                </a:gridCol>
                <a:gridCol w="1975104">
                  <a:extLst>
                    <a:ext uri="{9D8B030D-6E8A-4147-A177-3AD203B41FA5}">
                      <a16:colId xmlns:a16="http://schemas.microsoft.com/office/drawing/2014/main" val="1962354674"/>
                    </a:ext>
                  </a:extLst>
                </a:gridCol>
                <a:gridCol w="658368">
                  <a:extLst>
                    <a:ext uri="{9D8B030D-6E8A-4147-A177-3AD203B41FA5}">
                      <a16:colId xmlns:a16="http://schemas.microsoft.com/office/drawing/2014/main" val="4228851056"/>
                    </a:ext>
                  </a:extLst>
                </a:gridCol>
                <a:gridCol w="658368">
                  <a:extLst>
                    <a:ext uri="{9D8B030D-6E8A-4147-A177-3AD203B41FA5}">
                      <a16:colId xmlns:a16="http://schemas.microsoft.com/office/drawing/2014/main" val="2918102829"/>
                    </a:ext>
                  </a:extLst>
                </a:gridCol>
                <a:gridCol w="658368">
                  <a:extLst>
                    <a:ext uri="{9D8B030D-6E8A-4147-A177-3AD203B41FA5}">
                      <a16:colId xmlns:a16="http://schemas.microsoft.com/office/drawing/2014/main" val="433485545"/>
                    </a:ext>
                  </a:extLst>
                </a:gridCol>
                <a:gridCol w="658368">
                  <a:extLst>
                    <a:ext uri="{9D8B030D-6E8A-4147-A177-3AD203B41FA5}">
                      <a16:colId xmlns:a16="http://schemas.microsoft.com/office/drawing/2014/main" val="1885288180"/>
                    </a:ext>
                  </a:extLst>
                </a:gridCol>
                <a:gridCol w="658368">
                  <a:extLst>
                    <a:ext uri="{9D8B030D-6E8A-4147-A177-3AD203B41FA5}">
                      <a16:colId xmlns:a16="http://schemas.microsoft.com/office/drawing/2014/main" val="1852056259"/>
                    </a:ext>
                  </a:extLst>
                </a:gridCol>
                <a:gridCol w="658368">
                  <a:extLst>
                    <a:ext uri="{9D8B030D-6E8A-4147-A177-3AD203B41FA5}">
                      <a16:colId xmlns:a16="http://schemas.microsoft.com/office/drawing/2014/main" val="3928574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167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- 2021-02-06 00:02:33</a:t>
                      </a:r>
                      <a:r>
                        <a:rPr kumimoji="0" lang="en-US" sz="1000" b="0" i="0" u="none" strike="noStrike" kern="1200" cap="none" spc="0" normalizeH="0" baseline="0" noProof="0">
                          <a:ln>
                            <a:noFill/>
                          </a:ln>
                          <a:solidFill>
                            <a:prstClr val="black"/>
                          </a:solidFill>
                          <a:effectLst/>
                          <a:uLnTx/>
                          <a:uFillTx/>
                          <a:latin typeface="+mn-lt"/>
                          <a:ea typeface="+mn-ea"/>
                          <a:cs typeface="+mn-cs"/>
                        </a:rPr>
                        <a:t>
 Designed to be safe and intuitive, the Razer Chroma RGB on Project Hazel will notify its user when its filter needs to be replaced. It also displays battery/charging status information, so you always know when it’s ready to roll. Learn more about Project Hazel at the link in our bio.
#Gaming #Razer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89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- 2021-03-26 23:07:27</a:t>
                      </a:r>
                      <a:r>
                        <a:rPr kumimoji="0" lang="en-US" sz="1000" b="0" i="0" u="none" strike="noStrike" kern="1200" cap="none" spc="0" normalizeH="0" baseline="0" noProof="0">
                          <a:ln>
                            <a:noFill/>
                          </a:ln>
                          <a:solidFill>
                            <a:prstClr val="black"/>
                          </a:solidFill>
                          <a:effectLst/>
                          <a:uLnTx/>
                          <a:uFillTx/>
                          <a:latin typeface="+mn-lt"/>
                          <a:ea typeface="+mn-ea"/>
                          <a:cs typeface="+mn-cs"/>
                        </a:rPr>
                        <a:t>
 Straws suck, but this one doesn’t. The Razer Reusable Straw arrives as part of our #GoGreenWithRazer initiative. Portable and eco-friendly with a cleaning brush – start lowering your single-use plastic use today.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04/23/2021 02:14:21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32705588"/>
                  </a:ext>
                </a:extLst>
              </a:tr>
            </a:tbl>
          </a:graphicData>
        </a:graphic>
      </p:graphicFrame>
      <p:sp>
        <p:nvSpPr>
          <p:cNvPr id="4" name="Text Placeholder 3">
            <a:extLst>
              <a:ext uri="{FF2B5EF4-FFF2-40B4-BE49-F238E27FC236}">
                <a16:creationId xmlns:a16="http://schemas.microsoft.com/office/drawing/2014/main" id="{11714D83-9AC9-4B0B-8927-B43F2B20E4C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099362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635DF-2E79-4164-8F90-BC7B4957D216}"/>
              </a:ext>
            </a:extLst>
          </p:cNvPr>
          <p:cNvSpPr>
            <a:spLocks noGrp="1"/>
          </p:cNvSpPr>
          <p:nvPr>
            <p:ph type="title"/>
          </p:nvPr>
        </p:nvSpPr>
        <p:spPr/>
        <p:txBody>
          <a:bodyPr/>
          <a:lstStyle/>
          <a:p>
            <a:r>
              <a:rPr lang="en-US"/>
              <a:t>Instagram Posts Table | razer - 4 of 20</a:t>
            </a:r>
          </a:p>
        </p:txBody>
      </p:sp>
      <p:graphicFrame>
        <p:nvGraphicFramePr>
          <p:cNvPr id="5" name="Table Placeholder 4">
            <a:extLst>
              <a:ext uri="{FF2B5EF4-FFF2-40B4-BE49-F238E27FC236}">
                <a16:creationId xmlns:a16="http://schemas.microsoft.com/office/drawing/2014/main" id="{005F6E2B-39D6-4449-A4AD-36900BAA4FD6}"/>
              </a:ext>
            </a:extLst>
          </p:cNvPr>
          <p:cNvGraphicFramePr>
            <a:graphicFrameLocks noGrp="1"/>
          </p:cNvGraphicFramePr>
          <p:nvPr>
            <p:ph type="tbl" sz="quarter" idx="13"/>
            <p:extLst>
              <p:ext uri="{D42A27DB-BD31-4B8C-83A1-F6EECF244321}">
                <p14:modId xmlns:p14="http://schemas.microsoft.com/office/powerpoint/2010/main" val="1574239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5178038"/>
                    </a:ext>
                  </a:extLst>
                </a:gridCol>
                <a:gridCol w="1975104">
                  <a:extLst>
                    <a:ext uri="{9D8B030D-6E8A-4147-A177-3AD203B41FA5}">
                      <a16:colId xmlns:a16="http://schemas.microsoft.com/office/drawing/2014/main" val="1685145311"/>
                    </a:ext>
                  </a:extLst>
                </a:gridCol>
                <a:gridCol w="658368">
                  <a:extLst>
                    <a:ext uri="{9D8B030D-6E8A-4147-A177-3AD203B41FA5}">
                      <a16:colId xmlns:a16="http://schemas.microsoft.com/office/drawing/2014/main" val="500595990"/>
                    </a:ext>
                  </a:extLst>
                </a:gridCol>
                <a:gridCol w="658368">
                  <a:extLst>
                    <a:ext uri="{9D8B030D-6E8A-4147-A177-3AD203B41FA5}">
                      <a16:colId xmlns:a16="http://schemas.microsoft.com/office/drawing/2014/main" val="1461566146"/>
                    </a:ext>
                  </a:extLst>
                </a:gridCol>
                <a:gridCol w="658368">
                  <a:extLst>
                    <a:ext uri="{9D8B030D-6E8A-4147-A177-3AD203B41FA5}">
                      <a16:colId xmlns:a16="http://schemas.microsoft.com/office/drawing/2014/main" val="736954005"/>
                    </a:ext>
                  </a:extLst>
                </a:gridCol>
                <a:gridCol w="658368">
                  <a:extLst>
                    <a:ext uri="{9D8B030D-6E8A-4147-A177-3AD203B41FA5}">
                      <a16:colId xmlns:a16="http://schemas.microsoft.com/office/drawing/2014/main" val="1587151417"/>
                    </a:ext>
                  </a:extLst>
                </a:gridCol>
                <a:gridCol w="658368">
                  <a:extLst>
                    <a:ext uri="{9D8B030D-6E8A-4147-A177-3AD203B41FA5}">
                      <a16:colId xmlns:a16="http://schemas.microsoft.com/office/drawing/2014/main" val="1094185727"/>
                    </a:ext>
                  </a:extLst>
                </a:gridCol>
                <a:gridCol w="658368">
                  <a:extLst>
                    <a:ext uri="{9D8B030D-6E8A-4147-A177-3AD203B41FA5}">
                      <a16:colId xmlns:a16="http://schemas.microsoft.com/office/drawing/2014/main" val="1966216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799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- 2021-04-01 23:02:01</a:t>
                      </a:r>
                      <a:r>
                        <a:rPr kumimoji="0" lang="en-US" sz="1000" b="0" i="0" u="none" strike="noStrike" kern="1200" cap="none" spc="0" normalizeH="0" baseline="0" noProof="0">
                          <a:ln>
                            <a:noFill/>
                          </a:ln>
                          <a:solidFill>
                            <a:prstClr val="black"/>
                          </a:solidFill>
                          <a:effectLst/>
                          <a:uLnTx/>
                          <a:uFillTx/>
                          <a:latin typeface="+mn-lt"/>
                          <a:ea typeface="+mn-ea"/>
                          <a:cs typeface="+mn-cs"/>
                        </a:rPr>
                        <a:t>
 Dazzle without the frazzle with our revolutionary Razer Rapunzel Chroma Hair Dye that’s powered by Razer Chroma RGB. Sync up and customize lighting effects easily on our Chroma Studio. You just have to see it to believe it - get your glow on at the link in our bio.⁠
⁠
#ChromaEverything #Razer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04/29/2021 20:08:54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0647039"/>
                  </a:ext>
                </a:extLst>
              </a:tr>
            </a:tbl>
          </a:graphicData>
        </a:graphic>
      </p:graphicFrame>
      <p:sp>
        <p:nvSpPr>
          <p:cNvPr id="4" name="Text Placeholder 3">
            <a:extLst>
              <a:ext uri="{FF2B5EF4-FFF2-40B4-BE49-F238E27FC236}">
                <a16:creationId xmlns:a16="http://schemas.microsoft.com/office/drawing/2014/main" id="{895933EF-27B9-4DE3-88FA-7CFE204D0EF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900727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4C5A3-35A6-4F02-9BD1-12EFFE82062A}"/>
              </a:ext>
            </a:extLst>
          </p:cNvPr>
          <p:cNvSpPr>
            <a:spLocks noGrp="1"/>
          </p:cNvSpPr>
          <p:nvPr>
            <p:ph type="title"/>
          </p:nvPr>
        </p:nvSpPr>
        <p:spPr/>
        <p:txBody>
          <a:bodyPr/>
          <a:lstStyle/>
          <a:p>
            <a:r>
              <a:rPr lang="en-US"/>
              <a:t>Instagram Posts Table | razer - 5 of 20</a:t>
            </a:r>
          </a:p>
        </p:txBody>
      </p:sp>
      <p:graphicFrame>
        <p:nvGraphicFramePr>
          <p:cNvPr id="5" name="Table Placeholder 4">
            <a:extLst>
              <a:ext uri="{FF2B5EF4-FFF2-40B4-BE49-F238E27FC236}">
                <a16:creationId xmlns:a16="http://schemas.microsoft.com/office/drawing/2014/main" id="{F8B3E699-72D2-4F6C-AD30-616D3BA557B3}"/>
              </a:ext>
            </a:extLst>
          </p:cNvPr>
          <p:cNvGraphicFramePr>
            <a:graphicFrameLocks noGrp="1"/>
          </p:cNvGraphicFramePr>
          <p:nvPr>
            <p:ph type="tbl" sz="quarter" idx="13"/>
            <p:extLst>
              <p:ext uri="{D42A27DB-BD31-4B8C-83A1-F6EECF244321}">
                <p14:modId xmlns:p14="http://schemas.microsoft.com/office/powerpoint/2010/main" val="190011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48786368"/>
                    </a:ext>
                  </a:extLst>
                </a:gridCol>
                <a:gridCol w="1975104">
                  <a:extLst>
                    <a:ext uri="{9D8B030D-6E8A-4147-A177-3AD203B41FA5}">
                      <a16:colId xmlns:a16="http://schemas.microsoft.com/office/drawing/2014/main" val="926301674"/>
                    </a:ext>
                  </a:extLst>
                </a:gridCol>
                <a:gridCol w="658368">
                  <a:extLst>
                    <a:ext uri="{9D8B030D-6E8A-4147-A177-3AD203B41FA5}">
                      <a16:colId xmlns:a16="http://schemas.microsoft.com/office/drawing/2014/main" val="4037216823"/>
                    </a:ext>
                  </a:extLst>
                </a:gridCol>
                <a:gridCol w="658368">
                  <a:extLst>
                    <a:ext uri="{9D8B030D-6E8A-4147-A177-3AD203B41FA5}">
                      <a16:colId xmlns:a16="http://schemas.microsoft.com/office/drawing/2014/main" val="1881371198"/>
                    </a:ext>
                  </a:extLst>
                </a:gridCol>
                <a:gridCol w="658368">
                  <a:extLst>
                    <a:ext uri="{9D8B030D-6E8A-4147-A177-3AD203B41FA5}">
                      <a16:colId xmlns:a16="http://schemas.microsoft.com/office/drawing/2014/main" val="2053899094"/>
                    </a:ext>
                  </a:extLst>
                </a:gridCol>
                <a:gridCol w="658368">
                  <a:extLst>
                    <a:ext uri="{9D8B030D-6E8A-4147-A177-3AD203B41FA5}">
                      <a16:colId xmlns:a16="http://schemas.microsoft.com/office/drawing/2014/main" val="2435715891"/>
                    </a:ext>
                  </a:extLst>
                </a:gridCol>
                <a:gridCol w="658368">
                  <a:extLst>
                    <a:ext uri="{9D8B030D-6E8A-4147-A177-3AD203B41FA5}">
                      <a16:colId xmlns:a16="http://schemas.microsoft.com/office/drawing/2014/main" val="2317895593"/>
                    </a:ext>
                  </a:extLst>
                </a:gridCol>
                <a:gridCol w="658368">
                  <a:extLst>
                    <a:ext uri="{9D8B030D-6E8A-4147-A177-3AD203B41FA5}">
                      <a16:colId xmlns:a16="http://schemas.microsoft.com/office/drawing/2014/main" val="3276803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885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- 2021-04-24 23:06:14</a:t>
                      </a:r>
                      <a:r>
                        <a:rPr kumimoji="0" lang="en-US" sz="1000" b="0" i="0" u="none" strike="noStrike" kern="1200" cap="none" spc="0" normalizeH="0" baseline="0" noProof="0">
                          <a:ln>
                            <a:noFill/>
                          </a:ln>
                          <a:solidFill>
                            <a:prstClr val="black"/>
                          </a:solidFill>
                          <a:effectLst/>
                          <a:uLnTx/>
                          <a:uFillTx/>
                          <a:latin typeface="+mn-lt"/>
                          <a:ea typeface="+mn-ea"/>
                          <a:cs typeface="+mn-cs"/>
                        </a:rPr>
                        <a:t>
 We know you’ve been waiting for the Project Hazel smart mask to become a reality – we’re working on it and there’ll be news soon! Meantime, we’ve made our Project Hazel smart mask available as an Instagram AR Filter. Check it out here to see what it’ll look like on you - link in bio.⁠
⁠
Try it out and share your photo or video on Instagram Stories with #RazerProjectHazel. We’ll pick 3 lucky winners to win a Razer DeathAdder V2. Giveaway ends 30 April, 23:59 PDT. ⁠
⁠
#razer #razerprojecthazel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05/25/2021 20:08:21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657425"/>
                  </a:ext>
                </a:extLst>
              </a:tr>
            </a:tbl>
          </a:graphicData>
        </a:graphic>
      </p:graphicFrame>
      <p:sp>
        <p:nvSpPr>
          <p:cNvPr id="4" name="Text Placeholder 3">
            <a:extLst>
              <a:ext uri="{FF2B5EF4-FFF2-40B4-BE49-F238E27FC236}">
                <a16:creationId xmlns:a16="http://schemas.microsoft.com/office/drawing/2014/main" id="{15BE5E0C-402B-40A7-B925-11061972AE2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798942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6030E-4F80-4492-8F8E-DE2ED7560E73}"/>
              </a:ext>
            </a:extLst>
          </p:cNvPr>
          <p:cNvSpPr>
            <a:spLocks noGrp="1"/>
          </p:cNvSpPr>
          <p:nvPr>
            <p:ph type="title"/>
          </p:nvPr>
        </p:nvSpPr>
        <p:spPr/>
        <p:txBody>
          <a:bodyPr/>
          <a:lstStyle/>
          <a:p>
            <a:r>
              <a:rPr lang="en-US"/>
              <a:t>Instagram Posts Table | razer - 6 of 20</a:t>
            </a:r>
          </a:p>
        </p:txBody>
      </p:sp>
      <p:graphicFrame>
        <p:nvGraphicFramePr>
          <p:cNvPr id="5" name="Table Placeholder 4">
            <a:extLst>
              <a:ext uri="{FF2B5EF4-FFF2-40B4-BE49-F238E27FC236}">
                <a16:creationId xmlns:a16="http://schemas.microsoft.com/office/drawing/2014/main" id="{325710C2-586B-49F0-BAAA-A85833F3CF76}"/>
              </a:ext>
            </a:extLst>
          </p:cNvPr>
          <p:cNvGraphicFramePr>
            <a:graphicFrameLocks noGrp="1"/>
          </p:cNvGraphicFramePr>
          <p:nvPr>
            <p:ph type="tbl" sz="quarter" idx="13"/>
            <p:extLst>
              <p:ext uri="{D42A27DB-BD31-4B8C-83A1-F6EECF244321}">
                <p14:modId xmlns:p14="http://schemas.microsoft.com/office/powerpoint/2010/main" val="1134112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35141069"/>
                    </a:ext>
                  </a:extLst>
                </a:gridCol>
                <a:gridCol w="1975104">
                  <a:extLst>
                    <a:ext uri="{9D8B030D-6E8A-4147-A177-3AD203B41FA5}">
                      <a16:colId xmlns:a16="http://schemas.microsoft.com/office/drawing/2014/main" val="3718647269"/>
                    </a:ext>
                  </a:extLst>
                </a:gridCol>
                <a:gridCol w="658368">
                  <a:extLst>
                    <a:ext uri="{9D8B030D-6E8A-4147-A177-3AD203B41FA5}">
                      <a16:colId xmlns:a16="http://schemas.microsoft.com/office/drawing/2014/main" val="2238147571"/>
                    </a:ext>
                  </a:extLst>
                </a:gridCol>
                <a:gridCol w="658368">
                  <a:extLst>
                    <a:ext uri="{9D8B030D-6E8A-4147-A177-3AD203B41FA5}">
                      <a16:colId xmlns:a16="http://schemas.microsoft.com/office/drawing/2014/main" val="3699646718"/>
                    </a:ext>
                  </a:extLst>
                </a:gridCol>
                <a:gridCol w="658368">
                  <a:extLst>
                    <a:ext uri="{9D8B030D-6E8A-4147-A177-3AD203B41FA5}">
                      <a16:colId xmlns:a16="http://schemas.microsoft.com/office/drawing/2014/main" val="1106220028"/>
                    </a:ext>
                  </a:extLst>
                </a:gridCol>
                <a:gridCol w="658368">
                  <a:extLst>
                    <a:ext uri="{9D8B030D-6E8A-4147-A177-3AD203B41FA5}">
                      <a16:colId xmlns:a16="http://schemas.microsoft.com/office/drawing/2014/main" val="2677635763"/>
                    </a:ext>
                  </a:extLst>
                </a:gridCol>
                <a:gridCol w="658368">
                  <a:extLst>
                    <a:ext uri="{9D8B030D-6E8A-4147-A177-3AD203B41FA5}">
                      <a16:colId xmlns:a16="http://schemas.microsoft.com/office/drawing/2014/main" val="3683075134"/>
                    </a:ext>
                  </a:extLst>
                </a:gridCol>
                <a:gridCol w="658368">
                  <a:extLst>
                    <a:ext uri="{9D8B030D-6E8A-4147-A177-3AD203B41FA5}">
                      <a16:colId xmlns:a16="http://schemas.microsoft.com/office/drawing/2014/main" val="16428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333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- 2021-03-26 03:01:50</a:t>
                      </a:r>
                      <a:r>
                        <a:rPr kumimoji="0" lang="en-US" sz="1000" b="0" i="0" u="none" strike="noStrike" kern="1200" cap="none" spc="0" normalizeH="0" baseline="0" noProof="0">
                          <a:ln>
                            <a:noFill/>
                          </a:ln>
                          <a:solidFill>
                            <a:prstClr val="black"/>
                          </a:solidFill>
                          <a:effectLst/>
                          <a:uLnTx/>
                          <a:uFillTx/>
                          <a:latin typeface="+mn-lt"/>
                          <a:ea typeface="+mn-ea"/>
                          <a:cs typeface="+mn-cs"/>
                        </a:rPr>
                        <a:t>
 To celebrate the PC Open Beta launch of #MagicLegends, we’ve teamed up with Magic: Legends for an exclusive giveaway to help you begin your journey into the Magic Multiverse. Enter for a chance to win 1 of 3 prize packs.⁣⁠
⁣⁠
✅ Like⁣⁠
✅ Follow⁣⁠
✅ Comment with your favorite character⁣⁠
⁣⁠
Prize packs include:⁣⁠
🥇Razer BlackWidow V3 Pro, Naga Pro, Gigantus V2 3XL, Planeswalker Bundle⁣⁠
🥈Razer Wolverine V2, BlackShark V2, Planeswalker Bundle⁣⁠
🥉Razer Naga Pro, Planeswalker Bundle⁣⁠
⁣⁠
Giveaway ends April 9th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14:15:32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0072808"/>
                  </a:ext>
                </a:extLst>
              </a:tr>
            </a:tbl>
          </a:graphicData>
        </a:graphic>
      </p:graphicFrame>
      <p:sp>
        <p:nvSpPr>
          <p:cNvPr id="4" name="Text Placeholder 3">
            <a:extLst>
              <a:ext uri="{FF2B5EF4-FFF2-40B4-BE49-F238E27FC236}">
                <a16:creationId xmlns:a16="http://schemas.microsoft.com/office/drawing/2014/main" id="{5E72CD85-E9DE-402B-9017-105CFEF9CEF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65492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F2E2C-5447-4618-A717-534A70C7F90F}"/>
              </a:ext>
            </a:extLst>
          </p:cNvPr>
          <p:cNvSpPr>
            <a:spLocks noGrp="1"/>
          </p:cNvSpPr>
          <p:nvPr>
            <p:ph type="title"/>
          </p:nvPr>
        </p:nvSpPr>
        <p:spPr/>
        <p:txBody>
          <a:bodyPr/>
          <a:lstStyle/>
          <a:p>
            <a:r>
              <a:rPr lang="en-US"/>
              <a:t>Instagram Posts Table | razer - 7 of 20</a:t>
            </a:r>
          </a:p>
        </p:txBody>
      </p:sp>
      <p:graphicFrame>
        <p:nvGraphicFramePr>
          <p:cNvPr id="5" name="Table Placeholder 4">
            <a:extLst>
              <a:ext uri="{FF2B5EF4-FFF2-40B4-BE49-F238E27FC236}">
                <a16:creationId xmlns:a16="http://schemas.microsoft.com/office/drawing/2014/main" id="{AA845464-2A74-4C77-8575-10BD06372A4E}"/>
              </a:ext>
            </a:extLst>
          </p:cNvPr>
          <p:cNvGraphicFramePr>
            <a:graphicFrameLocks noGrp="1"/>
          </p:cNvGraphicFramePr>
          <p:nvPr>
            <p:ph type="tbl" sz="quarter" idx="13"/>
            <p:extLst>
              <p:ext uri="{D42A27DB-BD31-4B8C-83A1-F6EECF244321}">
                <p14:modId xmlns:p14="http://schemas.microsoft.com/office/powerpoint/2010/main" val="4179356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7151657"/>
                    </a:ext>
                  </a:extLst>
                </a:gridCol>
                <a:gridCol w="1975104">
                  <a:extLst>
                    <a:ext uri="{9D8B030D-6E8A-4147-A177-3AD203B41FA5}">
                      <a16:colId xmlns:a16="http://schemas.microsoft.com/office/drawing/2014/main" val="3893183897"/>
                    </a:ext>
                  </a:extLst>
                </a:gridCol>
                <a:gridCol w="658368">
                  <a:extLst>
                    <a:ext uri="{9D8B030D-6E8A-4147-A177-3AD203B41FA5}">
                      <a16:colId xmlns:a16="http://schemas.microsoft.com/office/drawing/2014/main" val="855623866"/>
                    </a:ext>
                  </a:extLst>
                </a:gridCol>
                <a:gridCol w="658368">
                  <a:extLst>
                    <a:ext uri="{9D8B030D-6E8A-4147-A177-3AD203B41FA5}">
                      <a16:colId xmlns:a16="http://schemas.microsoft.com/office/drawing/2014/main" val="3127836623"/>
                    </a:ext>
                  </a:extLst>
                </a:gridCol>
                <a:gridCol w="658368">
                  <a:extLst>
                    <a:ext uri="{9D8B030D-6E8A-4147-A177-3AD203B41FA5}">
                      <a16:colId xmlns:a16="http://schemas.microsoft.com/office/drawing/2014/main" val="2857785551"/>
                    </a:ext>
                  </a:extLst>
                </a:gridCol>
                <a:gridCol w="658368">
                  <a:extLst>
                    <a:ext uri="{9D8B030D-6E8A-4147-A177-3AD203B41FA5}">
                      <a16:colId xmlns:a16="http://schemas.microsoft.com/office/drawing/2014/main" val="3412208791"/>
                    </a:ext>
                  </a:extLst>
                </a:gridCol>
                <a:gridCol w="658368">
                  <a:extLst>
                    <a:ext uri="{9D8B030D-6E8A-4147-A177-3AD203B41FA5}">
                      <a16:colId xmlns:a16="http://schemas.microsoft.com/office/drawing/2014/main" val="3413864393"/>
                    </a:ext>
                  </a:extLst>
                </a:gridCol>
                <a:gridCol w="658368">
                  <a:extLst>
                    <a:ext uri="{9D8B030D-6E8A-4147-A177-3AD203B41FA5}">
                      <a16:colId xmlns:a16="http://schemas.microsoft.com/office/drawing/2014/main" val="3039456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3016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- 2021-04-01 08:01:06</a:t>
                      </a:r>
                      <a:r>
                        <a:rPr kumimoji="0" lang="en-US" sz="1000" b="0" i="0" u="none" strike="noStrike" kern="1200" cap="none" spc="0" normalizeH="0" baseline="0" noProof="0">
                          <a:ln>
                            <a:noFill/>
                          </a:ln>
                          <a:solidFill>
                            <a:prstClr val="black"/>
                          </a:solidFill>
                          <a:effectLst/>
                          <a:uLnTx/>
                          <a:uFillTx/>
                          <a:latin typeface="+mn-lt"/>
                          <a:ea typeface="+mn-ea"/>
                          <a:cs typeface="+mn-cs"/>
                        </a:rPr>
                        <a:t>
 We get it - Razer Chroma RGB for your hair sounds unbelievable, but the future is here. As we accept beta testers, why not try our Rapunzel AR filter and start getting used to your upcoming new Chroma hairdo? Check out our filter now and send us a pic, best looks win prizes from us. Link in bio.⁠
⁠
#Razer #ChromaEverything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04/29/2021 08:08:18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3815397"/>
                  </a:ext>
                </a:extLst>
              </a:tr>
            </a:tbl>
          </a:graphicData>
        </a:graphic>
      </p:graphicFrame>
      <p:sp>
        <p:nvSpPr>
          <p:cNvPr id="4" name="Text Placeholder 3">
            <a:extLst>
              <a:ext uri="{FF2B5EF4-FFF2-40B4-BE49-F238E27FC236}">
                <a16:creationId xmlns:a16="http://schemas.microsoft.com/office/drawing/2014/main" id="{CF7850F2-824B-430D-8C9B-827C6402D81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918541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0C385-78A2-49F7-9F2F-C99C0C673B87}"/>
              </a:ext>
            </a:extLst>
          </p:cNvPr>
          <p:cNvSpPr>
            <a:spLocks noGrp="1"/>
          </p:cNvSpPr>
          <p:nvPr>
            <p:ph type="title"/>
          </p:nvPr>
        </p:nvSpPr>
        <p:spPr/>
        <p:txBody>
          <a:bodyPr/>
          <a:lstStyle/>
          <a:p>
            <a:r>
              <a:rPr lang="en-US"/>
              <a:t>Instagram Posts Table | razer - 8 of 20</a:t>
            </a:r>
          </a:p>
        </p:txBody>
      </p:sp>
      <p:graphicFrame>
        <p:nvGraphicFramePr>
          <p:cNvPr id="5" name="Table Placeholder 4">
            <a:extLst>
              <a:ext uri="{FF2B5EF4-FFF2-40B4-BE49-F238E27FC236}">
                <a16:creationId xmlns:a16="http://schemas.microsoft.com/office/drawing/2014/main" id="{83D10306-A6E9-4E3E-8C5E-08AD0FB8E3E4}"/>
              </a:ext>
            </a:extLst>
          </p:cNvPr>
          <p:cNvGraphicFramePr>
            <a:graphicFrameLocks noGrp="1"/>
          </p:cNvGraphicFramePr>
          <p:nvPr>
            <p:ph type="tbl" sz="quarter" idx="13"/>
            <p:extLst>
              <p:ext uri="{D42A27DB-BD31-4B8C-83A1-F6EECF244321}">
                <p14:modId xmlns:p14="http://schemas.microsoft.com/office/powerpoint/2010/main" val="849700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65023267"/>
                    </a:ext>
                  </a:extLst>
                </a:gridCol>
                <a:gridCol w="1975104">
                  <a:extLst>
                    <a:ext uri="{9D8B030D-6E8A-4147-A177-3AD203B41FA5}">
                      <a16:colId xmlns:a16="http://schemas.microsoft.com/office/drawing/2014/main" val="850443935"/>
                    </a:ext>
                  </a:extLst>
                </a:gridCol>
                <a:gridCol w="658368">
                  <a:extLst>
                    <a:ext uri="{9D8B030D-6E8A-4147-A177-3AD203B41FA5}">
                      <a16:colId xmlns:a16="http://schemas.microsoft.com/office/drawing/2014/main" val="1309383177"/>
                    </a:ext>
                  </a:extLst>
                </a:gridCol>
                <a:gridCol w="658368">
                  <a:extLst>
                    <a:ext uri="{9D8B030D-6E8A-4147-A177-3AD203B41FA5}">
                      <a16:colId xmlns:a16="http://schemas.microsoft.com/office/drawing/2014/main" val="370771597"/>
                    </a:ext>
                  </a:extLst>
                </a:gridCol>
                <a:gridCol w="658368">
                  <a:extLst>
                    <a:ext uri="{9D8B030D-6E8A-4147-A177-3AD203B41FA5}">
                      <a16:colId xmlns:a16="http://schemas.microsoft.com/office/drawing/2014/main" val="730958506"/>
                    </a:ext>
                  </a:extLst>
                </a:gridCol>
                <a:gridCol w="658368">
                  <a:extLst>
                    <a:ext uri="{9D8B030D-6E8A-4147-A177-3AD203B41FA5}">
                      <a16:colId xmlns:a16="http://schemas.microsoft.com/office/drawing/2014/main" val="1713520827"/>
                    </a:ext>
                  </a:extLst>
                </a:gridCol>
                <a:gridCol w="658368">
                  <a:extLst>
                    <a:ext uri="{9D8B030D-6E8A-4147-A177-3AD203B41FA5}">
                      <a16:colId xmlns:a16="http://schemas.microsoft.com/office/drawing/2014/main" val="786755971"/>
                    </a:ext>
                  </a:extLst>
                </a:gridCol>
                <a:gridCol w="658368">
                  <a:extLst>
                    <a:ext uri="{9D8B030D-6E8A-4147-A177-3AD203B41FA5}">
                      <a16:colId xmlns:a16="http://schemas.microsoft.com/office/drawing/2014/main" val="41387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424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- 2021-04-02 23:01:10</a:t>
                      </a:r>
                      <a:r>
                        <a:rPr kumimoji="0" lang="en-US" sz="1000" b="0" i="0" u="none" strike="noStrike" kern="1200" cap="none" spc="0" normalizeH="0" baseline="0" noProof="0">
                          <a:ln>
                            <a:noFill/>
                          </a:ln>
                          <a:solidFill>
                            <a:prstClr val="black"/>
                          </a:solidFill>
                          <a:effectLst/>
                          <a:uLnTx/>
                          <a:uFillTx/>
                          <a:latin typeface="+mn-lt"/>
                          <a:ea typeface="+mn-ea"/>
                          <a:cs typeface="+mn-cs"/>
                        </a:rPr>
                        <a:t>
 Happy April Fool’s - thank you for taking part and we hope you’ve enjoyed Razer Rapunzel which will remain a… concept for now. While we work towards Razer Chroma powering everything, check out the link below to enter our April Fool’s giveaway and try out our Razer Chroma AR filter at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05/01/2021 02:15:17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044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- 2021-05-30 23:04:06</a:t>
                      </a:r>
                      <a:r>
                        <a:rPr kumimoji="0" lang="en-US" sz="1000" b="0" i="0" u="none" strike="noStrike" kern="1200" cap="none" spc="0" normalizeH="0" baseline="0" noProof="0">
                          <a:ln>
                            <a:noFill/>
                          </a:ln>
                          <a:solidFill>
                            <a:prstClr val="black"/>
                          </a:solidFill>
                          <a:effectLst/>
                          <a:uLnTx/>
                          <a:uFillTx/>
                          <a:latin typeface="+mn-lt"/>
                          <a:ea typeface="+mn-ea"/>
                          <a:cs typeface="+mn-cs"/>
                        </a:rPr>
                        <a:t>
 Good vibes only.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06/27/2021 02:13:32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8885664"/>
                  </a:ext>
                </a:extLst>
              </a:tr>
            </a:tbl>
          </a:graphicData>
        </a:graphic>
      </p:graphicFrame>
      <p:sp>
        <p:nvSpPr>
          <p:cNvPr id="4" name="Text Placeholder 3">
            <a:extLst>
              <a:ext uri="{FF2B5EF4-FFF2-40B4-BE49-F238E27FC236}">
                <a16:creationId xmlns:a16="http://schemas.microsoft.com/office/drawing/2014/main" id="{2E5A0B93-C04D-423E-BCDC-0FF54119A7C0}"/>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71874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19BA-B29A-49CC-8468-CA3AB67219F7}"/>
              </a:ext>
            </a:extLst>
          </p:cNvPr>
          <p:cNvSpPr>
            <a:spLocks noGrp="1"/>
          </p:cNvSpPr>
          <p:nvPr>
            <p:ph type="title"/>
          </p:nvPr>
        </p:nvSpPr>
        <p:spPr/>
        <p:txBody>
          <a:bodyPr/>
          <a:lstStyle/>
          <a:p>
            <a:r>
              <a:rPr lang="en-US"/>
              <a:t>Instagram Posts Table | razer - 9 of 20</a:t>
            </a:r>
          </a:p>
        </p:txBody>
      </p:sp>
      <p:graphicFrame>
        <p:nvGraphicFramePr>
          <p:cNvPr id="5" name="Table Placeholder 4">
            <a:extLst>
              <a:ext uri="{FF2B5EF4-FFF2-40B4-BE49-F238E27FC236}">
                <a16:creationId xmlns:a16="http://schemas.microsoft.com/office/drawing/2014/main" id="{F3F871AF-1FD5-4A17-A12B-AFE6DA9CF1AF}"/>
              </a:ext>
            </a:extLst>
          </p:cNvPr>
          <p:cNvGraphicFramePr>
            <a:graphicFrameLocks noGrp="1"/>
          </p:cNvGraphicFramePr>
          <p:nvPr>
            <p:ph type="tbl" sz="quarter" idx="13"/>
            <p:extLst>
              <p:ext uri="{D42A27DB-BD31-4B8C-83A1-F6EECF244321}">
                <p14:modId xmlns:p14="http://schemas.microsoft.com/office/powerpoint/2010/main" val="415730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65015051"/>
                    </a:ext>
                  </a:extLst>
                </a:gridCol>
                <a:gridCol w="1975104">
                  <a:extLst>
                    <a:ext uri="{9D8B030D-6E8A-4147-A177-3AD203B41FA5}">
                      <a16:colId xmlns:a16="http://schemas.microsoft.com/office/drawing/2014/main" val="2781626952"/>
                    </a:ext>
                  </a:extLst>
                </a:gridCol>
                <a:gridCol w="658368">
                  <a:extLst>
                    <a:ext uri="{9D8B030D-6E8A-4147-A177-3AD203B41FA5}">
                      <a16:colId xmlns:a16="http://schemas.microsoft.com/office/drawing/2014/main" val="196780895"/>
                    </a:ext>
                  </a:extLst>
                </a:gridCol>
                <a:gridCol w="658368">
                  <a:extLst>
                    <a:ext uri="{9D8B030D-6E8A-4147-A177-3AD203B41FA5}">
                      <a16:colId xmlns:a16="http://schemas.microsoft.com/office/drawing/2014/main" val="3544620200"/>
                    </a:ext>
                  </a:extLst>
                </a:gridCol>
                <a:gridCol w="658368">
                  <a:extLst>
                    <a:ext uri="{9D8B030D-6E8A-4147-A177-3AD203B41FA5}">
                      <a16:colId xmlns:a16="http://schemas.microsoft.com/office/drawing/2014/main" val="67209495"/>
                    </a:ext>
                  </a:extLst>
                </a:gridCol>
                <a:gridCol w="658368">
                  <a:extLst>
                    <a:ext uri="{9D8B030D-6E8A-4147-A177-3AD203B41FA5}">
                      <a16:colId xmlns:a16="http://schemas.microsoft.com/office/drawing/2014/main" val="3466501532"/>
                    </a:ext>
                  </a:extLst>
                </a:gridCol>
                <a:gridCol w="658368">
                  <a:extLst>
                    <a:ext uri="{9D8B030D-6E8A-4147-A177-3AD203B41FA5}">
                      <a16:colId xmlns:a16="http://schemas.microsoft.com/office/drawing/2014/main" val="2314200727"/>
                    </a:ext>
                  </a:extLst>
                </a:gridCol>
                <a:gridCol w="658368">
                  <a:extLst>
                    <a:ext uri="{9D8B030D-6E8A-4147-A177-3AD203B41FA5}">
                      <a16:colId xmlns:a16="http://schemas.microsoft.com/office/drawing/2014/main" val="762786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228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- 2021-02-04 15:00:53</a:t>
                      </a:r>
                      <a:r>
                        <a:rPr kumimoji="0" lang="en-US" sz="1000" b="0" i="0" u="none" strike="noStrike" kern="1200" cap="none" spc="0" normalizeH="0" baseline="0" noProof="0">
                          <a:ln>
                            <a:noFill/>
                          </a:ln>
                          <a:solidFill>
                            <a:prstClr val="black"/>
                          </a:solidFill>
                          <a:effectLst/>
                          <a:uLnTx/>
                          <a:uFillTx/>
                          <a:latin typeface="+mn-lt"/>
                          <a:ea typeface="+mn-ea"/>
                          <a:cs typeface="+mn-cs"/>
                        </a:rPr>
                        <a:t>
 Deliver your moves with speed and precision with the Razer Kishi, now with controller support for Genshin Impact on iOS! To celebrate the arrival of Version 1.3, take part in our giveaway for a chance to win some awesome Genshin Impact merch, as well as up to 0 in Razer Gold that can be used to purchase Genesis Crystals. Here’s how to take part:
✅Like this post
✅Follow us
✅Comment in the post with your favorite Genshin Impact character
Giveaway ends February 8 at 11:59PM PST. 
#Giveaway #Razer #GenshinImpact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2886676"/>
                  </a:ext>
                </a:extLst>
              </a:tr>
            </a:tbl>
          </a:graphicData>
        </a:graphic>
      </p:graphicFrame>
      <p:sp>
        <p:nvSpPr>
          <p:cNvPr id="4" name="Text Placeholder 3">
            <a:extLst>
              <a:ext uri="{FF2B5EF4-FFF2-40B4-BE49-F238E27FC236}">
                <a16:creationId xmlns:a16="http://schemas.microsoft.com/office/drawing/2014/main" id="{48FBE8CE-AF0B-46BA-8339-CA7032E5139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101122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3A280-7BCB-4665-A523-27FE1E0274C2}"/>
              </a:ext>
            </a:extLst>
          </p:cNvPr>
          <p:cNvSpPr>
            <a:spLocks noGrp="1"/>
          </p:cNvSpPr>
          <p:nvPr>
            <p:ph type="title"/>
          </p:nvPr>
        </p:nvSpPr>
        <p:spPr/>
        <p:txBody>
          <a:bodyPr/>
          <a:lstStyle/>
          <a:p>
            <a:r>
              <a:rPr lang="en-US"/>
              <a:t>Instagram Posts Table | razer - 10 of 20</a:t>
            </a:r>
          </a:p>
        </p:txBody>
      </p:sp>
      <p:graphicFrame>
        <p:nvGraphicFramePr>
          <p:cNvPr id="5" name="Table Placeholder 4">
            <a:extLst>
              <a:ext uri="{FF2B5EF4-FFF2-40B4-BE49-F238E27FC236}">
                <a16:creationId xmlns:a16="http://schemas.microsoft.com/office/drawing/2014/main" id="{35E08B95-E05F-4D22-87F4-F2C5F280A62C}"/>
              </a:ext>
            </a:extLst>
          </p:cNvPr>
          <p:cNvGraphicFramePr>
            <a:graphicFrameLocks noGrp="1"/>
          </p:cNvGraphicFramePr>
          <p:nvPr>
            <p:ph type="tbl" sz="quarter" idx="13"/>
            <p:extLst>
              <p:ext uri="{D42A27DB-BD31-4B8C-83A1-F6EECF244321}">
                <p14:modId xmlns:p14="http://schemas.microsoft.com/office/powerpoint/2010/main" val="2548698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96160745"/>
                    </a:ext>
                  </a:extLst>
                </a:gridCol>
                <a:gridCol w="1975104">
                  <a:extLst>
                    <a:ext uri="{9D8B030D-6E8A-4147-A177-3AD203B41FA5}">
                      <a16:colId xmlns:a16="http://schemas.microsoft.com/office/drawing/2014/main" val="1062475351"/>
                    </a:ext>
                  </a:extLst>
                </a:gridCol>
                <a:gridCol w="658368">
                  <a:extLst>
                    <a:ext uri="{9D8B030D-6E8A-4147-A177-3AD203B41FA5}">
                      <a16:colId xmlns:a16="http://schemas.microsoft.com/office/drawing/2014/main" val="2399110609"/>
                    </a:ext>
                  </a:extLst>
                </a:gridCol>
                <a:gridCol w="658368">
                  <a:extLst>
                    <a:ext uri="{9D8B030D-6E8A-4147-A177-3AD203B41FA5}">
                      <a16:colId xmlns:a16="http://schemas.microsoft.com/office/drawing/2014/main" val="3689558257"/>
                    </a:ext>
                  </a:extLst>
                </a:gridCol>
                <a:gridCol w="658368">
                  <a:extLst>
                    <a:ext uri="{9D8B030D-6E8A-4147-A177-3AD203B41FA5}">
                      <a16:colId xmlns:a16="http://schemas.microsoft.com/office/drawing/2014/main" val="1173817536"/>
                    </a:ext>
                  </a:extLst>
                </a:gridCol>
                <a:gridCol w="658368">
                  <a:extLst>
                    <a:ext uri="{9D8B030D-6E8A-4147-A177-3AD203B41FA5}">
                      <a16:colId xmlns:a16="http://schemas.microsoft.com/office/drawing/2014/main" val="4169555716"/>
                    </a:ext>
                  </a:extLst>
                </a:gridCol>
                <a:gridCol w="658368">
                  <a:extLst>
                    <a:ext uri="{9D8B030D-6E8A-4147-A177-3AD203B41FA5}">
                      <a16:colId xmlns:a16="http://schemas.microsoft.com/office/drawing/2014/main" val="1544879255"/>
                    </a:ext>
                  </a:extLst>
                </a:gridCol>
                <a:gridCol w="658368">
                  <a:extLst>
                    <a:ext uri="{9D8B030D-6E8A-4147-A177-3AD203B41FA5}">
                      <a16:colId xmlns:a16="http://schemas.microsoft.com/office/drawing/2014/main" val="1995247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379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- 2021-03-05 11:15:05</a:t>
                      </a:r>
                      <a:r>
                        <a:rPr kumimoji="0" lang="en-US" sz="1000" b="0" i="0" u="none" strike="noStrike" kern="1200" cap="none" spc="0" normalizeH="0" baseline="0" noProof="0">
                          <a:ln>
                            <a:noFill/>
                          </a:ln>
                          <a:solidFill>
                            <a:prstClr val="black"/>
                          </a:solidFill>
                          <a:effectLst/>
                          <a:uLnTx/>
                          <a:uFillTx/>
                          <a:latin typeface="+mn-lt"/>
                          <a:ea typeface="+mn-ea"/>
                          <a:cs typeface="+mn-cs"/>
                        </a:rPr>
                        <a:t>
 Rethink eyewear and experience visionary sound with the Razer Anzu Smart Glasses—designed to both protect your eyes and deliver immersive audio to your ears. 
The Razer Anzu comes with blue light-filtering lenses that reduce screen glare and eye strain so that your eyes stay fresh and focused on work or entertainment. Choose from two designs and two sizes according to your style, whether you’re working from home or heading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3786788"/>
                  </a:ext>
                </a:extLst>
              </a:tr>
            </a:tbl>
          </a:graphicData>
        </a:graphic>
      </p:graphicFrame>
      <p:sp>
        <p:nvSpPr>
          <p:cNvPr id="4" name="Text Placeholder 3">
            <a:extLst>
              <a:ext uri="{FF2B5EF4-FFF2-40B4-BE49-F238E27FC236}">
                <a16:creationId xmlns:a16="http://schemas.microsoft.com/office/drawing/2014/main" id="{1D641928-E80A-4F3A-B51A-7FA3ECC4D74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84559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3B7B4-0E33-4741-9B53-1478E2F1F7D6}"/>
              </a:ext>
            </a:extLst>
          </p:cNvPr>
          <p:cNvSpPr>
            <a:spLocks noGrp="1"/>
          </p:cNvSpPr>
          <p:nvPr>
            <p:ph type="title"/>
          </p:nvPr>
        </p:nvSpPr>
        <p:spPr/>
        <p:txBody>
          <a:bodyPr/>
          <a:lstStyle/>
          <a:p>
            <a:r>
              <a:rPr lang="en-US"/>
              <a:t>Instagram Posts Table | razer - 11 of 20</a:t>
            </a:r>
          </a:p>
        </p:txBody>
      </p:sp>
      <p:graphicFrame>
        <p:nvGraphicFramePr>
          <p:cNvPr id="5" name="Table Placeholder 4">
            <a:extLst>
              <a:ext uri="{FF2B5EF4-FFF2-40B4-BE49-F238E27FC236}">
                <a16:creationId xmlns:a16="http://schemas.microsoft.com/office/drawing/2014/main" id="{28CD617B-86D9-4E16-B2D1-635F1A493976}"/>
              </a:ext>
            </a:extLst>
          </p:cNvPr>
          <p:cNvGraphicFramePr>
            <a:graphicFrameLocks noGrp="1"/>
          </p:cNvGraphicFramePr>
          <p:nvPr>
            <p:ph type="tbl" sz="quarter" idx="13"/>
            <p:extLst>
              <p:ext uri="{D42A27DB-BD31-4B8C-83A1-F6EECF244321}">
                <p14:modId xmlns:p14="http://schemas.microsoft.com/office/powerpoint/2010/main" val="3579457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32380489"/>
                    </a:ext>
                  </a:extLst>
                </a:gridCol>
                <a:gridCol w="1975104">
                  <a:extLst>
                    <a:ext uri="{9D8B030D-6E8A-4147-A177-3AD203B41FA5}">
                      <a16:colId xmlns:a16="http://schemas.microsoft.com/office/drawing/2014/main" val="4131072694"/>
                    </a:ext>
                  </a:extLst>
                </a:gridCol>
                <a:gridCol w="658368">
                  <a:extLst>
                    <a:ext uri="{9D8B030D-6E8A-4147-A177-3AD203B41FA5}">
                      <a16:colId xmlns:a16="http://schemas.microsoft.com/office/drawing/2014/main" val="3797167600"/>
                    </a:ext>
                  </a:extLst>
                </a:gridCol>
                <a:gridCol w="658368">
                  <a:extLst>
                    <a:ext uri="{9D8B030D-6E8A-4147-A177-3AD203B41FA5}">
                      <a16:colId xmlns:a16="http://schemas.microsoft.com/office/drawing/2014/main" val="3779175790"/>
                    </a:ext>
                  </a:extLst>
                </a:gridCol>
                <a:gridCol w="658368">
                  <a:extLst>
                    <a:ext uri="{9D8B030D-6E8A-4147-A177-3AD203B41FA5}">
                      <a16:colId xmlns:a16="http://schemas.microsoft.com/office/drawing/2014/main" val="4262775620"/>
                    </a:ext>
                  </a:extLst>
                </a:gridCol>
                <a:gridCol w="658368">
                  <a:extLst>
                    <a:ext uri="{9D8B030D-6E8A-4147-A177-3AD203B41FA5}">
                      <a16:colId xmlns:a16="http://schemas.microsoft.com/office/drawing/2014/main" val="93709246"/>
                    </a:ext>
                  </a:extLst>
                </a:gridCol>
                <a:gridCol w="658368">
                  <a:extLst>
                    <a:ext uri="{9D8B030D-6E8A-4147-A177-3AD203B41FA5}">
                      <a16:colId xmlns:a16="http://schemas.microsoft.com/office/drawing/2014/main" val="262810782"/>
                    </a:ext>
                  </a:extLst>
                </a:gridCol>
                <a:gridCol w="658368">
                  <a:extLst>
                    <a:ext uri="{9D8B030D-6E8A-4147-A177-3AD203B41FA5}">
                      <a16:colId xmlns:a16="http://schemas.microsoft.com/office/drawing/2014/main" val="195772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455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- 2021-06-10 14:00:15</a:t>
                      </a:r>
                      <a:r>
                        <a:rPr kumimoji="0" lang="en-US" sz="1000" b="0" i="0" u="none" strike="noStrike" kern="1200" cap="none" spc="0" normalizeH="0" baseline="0" noProof="0">
                          <a:ln>
                            <a:noFill/>
                          </a:ln>
                          <a:solidFill>
                            <a:prstClr val="black"/>
                          </a:solidFill>
                          <a:effectLst/>
                          <a:uLnTx/>
                          <a:uFillTx/>
                          <a:latin typeface="+mn-lt"/>
                          <a:ea typeface="+mn-ea"/>
                          <a:cs typeface="+mn-cs"/>
                        </a:rPr>
                        <a:t>
 Our partnership with clearbothk is one of the many sustainability startups we intend to support as part of our #GoGreenWithRazer initiative. Developed together with Clearbot, the newly designed AI and solar-powered robot can retrieve up to 250kg of marine plastics in just one cycle. 
Join our efforts in saving the environment – help the Clearbot robot improve on its AI algorithm by submitting photos of commonly found marine plastic waste in open waters. Learn more at the link in our bio. 
#Razer #GoGreenWithRazer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07/06/2021 20:15:33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8582130"/>
                  </a:ext>
                </a:extLst>
              </a:tr>
            </a:tbl>
          </a:graphicData>
        </a:graphic>
      </p:graphicFrame>
      <p:sp>
        <p:nvSpPr>
          <p:cNvPr id="4" name="Text Placeholder 3">
            <a:extLst>
              <a:ext uri="{FF2B5EF4-FFF2-40B4-BE49-F238E27FC236}">
                <a16:creationId xmlns:a16="http://schemas.microsoft.com/office/drawing/2014/main" id="{2021D299-0DC1-474B-BE87-699AB515D53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968224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79B7-F551-4BFD-88DF-AC6F6F2016FE}"/>
              </a:ext>
            </a:extLst>
          </p:cNvPr>
          <p:cNvSpPr>
            <a:spLocks noGrp="1"/>
          </p:cNvSpPr>
          <p:nvPr>
            <p:ph type="title"/>
          </p:nvPr>
        </p:nvSpPr>
        <p:spPr/>
        <p:txBody>
          <a:bodyPr/>
          <a:lstStyle/>
          <a:p>
            <a:r>
              <a:rPr lang="en-US"/>
              <a:t>Instagram Posts Table | razer - 12 of 20</a:t>
            </a:r>
          </a:p>
        </p:txBody>
      </p:sp>
      <p:graphicFrame>
        <p:nvGraphicFramePr>
          <p:cNvPr id="5" name="Table Placeholder 4">
            <a:extLst>
              <a:ext uri="{FF2B5EF4-FFF2-40B4-BE49-F238E27FC236}">
                <a16:creationId xmlns:a16="http://schemas.microsoft.com/office/drawing/2014/main" id="{7E931435-5F29-4398-9165-67AF38EB70C8}"/>
              </a:ext>
            </a:extLst>
          </p:cNvPr>
          <p:cNvGraphicFramePr>
            <a:graphicFrameLocks noGrp="1"/>
          </p:cNvGraphicFramePr>
          <p:nvPr>
            <p:ph type="tbl" sz="quarter" idx="13"/>
            <p:extLst>
              <p:ext uri="{D42A27DB-BD31-4B8C-83A1-F6EECF244321}">
                <p14:modId xmlns:p14="http://schemas.microsoft.com/office/powerpoint/2010/main" val="296614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24474884"/>
                    </a:ext>
                  </a:extLst>
                </a:gridCol>
                <a:gridCol w="1975104">
                  <a:extLst>
                    <a:ext uri="{9D8B030D-6E8A-4147-A177-3AD203B41FA5}">
                      <a16:colId xmlns:a16="http://schemas.microsoft.com/office/drawing/2014/main" val="3550270721"/>
                    </a:ext>
                  </a:extLst>
                </a:gridCol>
                <a:gridCol w="658368">
                  <a:extLst>
                    <a:ext uri="{9D8B030D-6E8A-4147-A177-3AD203B41FA5}">
                      <a16:colId xmlns:a16="http://schemas.microsoft.com/office/drawing/2014/main" val="2697181644"/>
                    </a:ext>
                  </a:extLst>
                </a:gridCol>
                <a:gridCol w="658368">
                  <a:extLst>
                    <a:ext uri="{9D8B030D-6E8A-4147-A177-3AD203B41FA5}">
                      <a16:colId xmlns:a16="http://schemas.microsoft.com/office/drawing/2014/main" val="2570151383"/>
                    </a:ext>
                  </a:extLst>
                </a:gridCol>
                <a:gridCol w="658368">
                  <a:extLst>
                    <a:ext uri="{9D8B030D-6E8A-4147-A177-3AD203B41FA5}">
                      <a16:colId xmlns:a16="http://schemas.microsoft.com/office/drawing/2014/main" val="3031773113"/>
                    </a:ext>
                  </a:extLst>
                </a:gridCol>
                <a:gridCol w="658368">
                  <a:extLst>
                    <a:ext uri="{9D8B030D-6E8A-4147-A177-3AD203B41FA5}">
                      <a16:colId xmlns:a16="http://schemas.microsoft.com/office/drawing/2014/main" val="3530528984"/>
                    </a:ext>
                  </a:extLst>
                </a:gridCol>
                <a:gridCol w="658368">
                  <a:extLst>
                    <a:ext uri="{9D8B030D-6E8A-4147-A177-3AD203B41FA5}">
                      <a16:colId xmlns:a16="http://schemas.microsoft.com/office/drawing/2014/main" val="3527325423"/>
                    </a:ext>
                  </a:extLst>
                </a:gridCol>
                <a:gridCol w="658368">
                  <a:extLst>
                    <a:ext uri="{9D8B030D-6E8A-4147-A177-3AD203B41FA5}">
                      <a16:colId xmlns:a16="http://schemas.microsoft.com/office/drawing/2014/main" val="3661117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760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- 2021-05-03 23:01:15</a:t>
                      </a:r>
                      <a:r>
                        <a:rPr kumimoji="0" lang="en-US" sz="1000" b="0" i="0" u="none" strike="noStrike" kern="1200" cap="none" spc="0" normalizeH="0" baseline="0" noProof="0">
                          <a:ln>
                            <a:noFill/>
                          </a:ln>
                          <a:solidFill>
                            <a:prstClr val="black"/>
                          </a:solidFill>
                          <a:effectLst/>
                          <a:uLnTx/>
                          <a:uFillTx/>
                          <a:latin typeface="+mn-lt"/>
                          <a:ea typeface="+mn-ea"/>
                          <a:cs typeface="+mn-cs"/>
                        </a:rPr>
                        <a:t>
 Project Hazel is a product for the community and your input will help influence the final product. Tell us the top 3 features that you’ll like to see when we launch Project Hazel and at what price range you would consider purchasing it.
Meanwhile, try out our Project Hazel AR filter on Instagram to see how you look with it - link in bio.
#RazerProjectHazel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06/04/2021 02:14:21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54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- 2021-02-27 00:00:36</a:t>
                      </a:r>
                      <a:r>
                        <a:rPr kumimoji="0" lang="en-US" sz="1000" b="0" i="0" u="none" strike="noStrike" kern="1200" cap="none" spc="0" normalizeH="0" baseline="0" noProof="0">
                          <a:ln>
                            <a:noFill/>
                          </a:ln>
                          <a:solidFill>
                            <a:prstClr val="black"/>
                          </a:solidFill>
                          <a:effectLst/>
                          <a:uLnTx/>
                          <a:uFillTx/>
                          <a:latin typeface="+mn-lt"/>
                          <a:ea typeface="+mn-ea"/>
                          <a:cs typeface="+mn-cs"/>
                        </a:rPr>
                        <a:t>
 Trainers, which generation has the best starter Pokémon? #PokemonDay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3862876"/>
                  </a:ext>
                </a:extLst>
              </a:tr>
            </a:tbl>
          </a:graphicData>
        </a:graphic>
      </p:graphicFrame>
      <p:sp>
        <p:nvSpPr>
          <p:cNvPr id="4" name="Text Placeholder 3">
            <a:extLst>
              <a:ext uri="{FF2B5EF4-FFF2-40B4-BE49-F238E27FC236}">
                <a16:creationId xmlns:a16="http://schemas.microsoft.com/office/drawing/2014/main" id="{4DA71949-A5B4-49C9-9A87-A580E38094E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766729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AF0E-569E-4F2F-AE79-43741976CE73}"/>
              </a:ext>
            </a:extLst>
          </p:cNvPr>
          <p:cNvSpPr>
            <a:spLocks noGrp="1"/>
          </p:cNvSpPr>
          <p:nvPr>
            <p:ph type="title"/>
          </p:nvPr>
        </p:nvSpPr>
        <p:spPr/>
        <p:txBody>
          <a:bodyPr/>
          <a:lstStyle/>
          <a:p>
            <a:r>
              <a:rPr lang="en-US"/>
              <a:t>Instagram Posts Table | razer - 13 of 20</a:t>
            </a:r>
          </a:p>
        </p:txBody>
      </p:sp>
      <p:graphicFrame>
        <p:nvGraphicFramePr>
          <p:cNvPr id="5" name="Table Placeholder 4">
            <a:extLst>
              <a:ext uri="{FF2B5EF4-FFF2-40B4-BE49-F238E27FC236}">
                <a16:creationId xmlns:a16="http://schemas.microsoft.com/office/drawing/2014/main" id="{0B5FF740-C7B6-4D9F-A682-A7E5C3ED9D30}"/>
              </a:ext>
            </a:extLst>
          </p:cNvPr>
          <p:cNvGraphicFramePr>
            <a:graphicFrameLocks noGrp="1"/>
          </p:cNvGraphicFramePr>
          <p:nvPr>
            <p:ph type="tbl" sz="quarter" idx="13"/>
            <p:extLst>
              <p:ext uri="{D42A27DB-BD31-4B8C-83A1-F6EECF244321}">
                <p14:modId xmlns:p14="http://schemas.microsoft.com/office/powerpoint/2010/main" val="2675435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31191958"/>
                    </a:ext>
                  </a:extLst>
                </a:gridCol>
                <a:gridCol w="1975104">
                  <a:extLst>
                    <a:ext uri="{9D8B030D-6E8A-4147-A177-3AD203B41FA5}">
                      <a16:colId xmlns:a16="http://schemas.microsoft.com/office/drawing/2014/main" val="915477754"/>
                    </a:ext>
                  </a:extLst>
                </a:gridCol>
                <a:gridCol w="658368">
                  <a:extLst>
                    <a:ext uri="{9D8B030D-6E8A-4147-A177-3AD203B41FA5}">
                      <a16:colId xmlns:a16="http://schemas.microsoft.com/office/drawing/2014/main" val="3666708539"/>
                    </a:ext>
                  </a:extLst>
                </a:gridCol>
                <a:gridCol w="658368">
                  <a:extLst>
                    <a:ext uri="{9D8B030D-6E8A-4147-A177-3AD203B41FA5}">
                      <a16:colId xmlns:a16="http://schemas.microsoft.com/office/drawing/2014/main" val="3643243683"/>
                    </a:ext>
                  </a:extLst>
                </a:gridCol>
                <a:gridCol w="658368">
                  <a:extLst>
                    <a:ext uri="{9D8B030D-6E8A-4147-A177-3AD203B41FA5}">
                      <a16:colId xmlns:a16="http://schemas.microsoft.com/office/drawing/2014/main" val="2106229990"/>
                    </a:ext>
                  </a:extLst>
                </a:gridCol>
                <a:gridCol w="658368">
                  <a:extLst>
                    <a:ext uri="{9D8B030D-6E8A-4147-A177-3AD203B41FA5}">
                      <a16:colId xmlns:a16="http://schemas.microsoft.com/office/drawing/2014/main" val="2745710713"/>
                    </a:ext>
                  </a:extLst>
                </a:gridCol>
                <a:gridCol w="658368">
                  <a:extLst>
                    <a:ext uri="{9D8B030D-6E8A-4147-A177-3AD203B41FA5}">
                      <a16:colId xmlns:a16="http://schemas.microsoft.com/office/drawing/2014/main" val="1439948098"/>
                    </a:ext>
                  </a:extLst>
                </a:gridCol>
                <a:gridCol w="658368">
                  <a:extLst>
                    <a:ext uri="{9D8B030D-6E8A-4147-A177-3AD203B41FA5}">
                      <a16:colId xmlns:a16="http://schemas.microsoft.com/office/drawing/2014/main" val="1331293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064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- 2021-06-15 06:49:40</a:t>
                      </a:r>
                      <a:r>
                        <a:rPr kumimoji="0" lang="en-US" sz="1000" b="0" i="0" u="none" strike="noStrike" kern="1200" cap="none" spc="0" normalizeH="0" baseline="0" noProof="0">
                          <a:ln>
                            <a:noFill/>
                          </a:ln>
                          <a:solidFill>
                            <a:prstClr val="black"/>
                          </a:solidFill>
                          <a:effectLst/>
                          <a:uLnTx/>
                          <a:uFillTx/>
                          <a:latin typeface="+mn-lt"/>
                          <a:ea typeface="+mn-ea"/>
                          <a:cs typeface="+mn-cs"/>
                        </a:rPr>
                        <a:t>
 Small enough to fit in your pocket! The new Razer USB-C GaN Charger combines tremendous charging capability with ease of use, all while being able to charge up to 4 devices at once, including Razer Laptops, peripherals, smartphones, M1 MacBook’s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07/10/2021 20:14:18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9809135"/>
                  </a:ext>
                </a:extLst>
              </a:tr>
            </a:tbl>
          </a:graphicData>
        </a:graphic>
      </p:graphicFrame>
      <p:sp>
        <p:nvSpPr>
          <p:cNvPr id="4" name="Text Placeholder 3">
            <a:extLst>
              <a:ext uri="{FF2B5EF4-FFF2-40B4-BE49-F238E27FC236}">
                <a16:creationId xmlns:a16="http://schemas.microsoft.com/office/drawing/2014/main" id="{8D0487A8-C7BE-49B4-BE45-94921116C70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374266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C97AA-ED22-471A-B4D0-E1AE24467350}"/>
              </a:ext>
            </a:extLst>
          </p:cNvPr>
          <p:cNvSpPr>
            <a:spLocks noGrp="1"/>
          </p:cNvSpPr>
          <p:nvPr>
            <p:ph type="title"/>
          </p:nvPr>
        </p:nvSpPr>
        <p:spPr/>
        <p:txBody>
          <a:bodyPr/>
          <a:lstStyle/>
          <a:p>
            <a:r>
              <a:rPr lang="en-US"/>
              <a:t>Instagram Posts Table | razer - 14 of 20</a:t>
            </a:r>
          </a:p>
        </p:txBody>
      </p:sp>
      <p:graphicFrame>
        <p:nvGraphicFramePr>
          <p:cNvPr id="5" name="Table Placeholder 4">
            <a:extLst>
              <a:ext uri="{FF2B5EF4-FFF2-40B4-BE49-F238E27FC236}">
                <a16:creationId xmlns:a16="http://schemas.microsoft.com/office/drawing/2014/main" id="{BE4AD4AB-0842-4D48-BFC9-D4765FCBB485}"/>
              </a:ext>
            </a:extLst>
          </p:cNvPr>
          <p:cNvGraphicFramePr>
            <a:graphicFrameLocks noGrp="1"/>
          </p:cNvGraphicFramePr>
          <p:nvPr>
            <p:ph type="tbl" sz="quarter" idx="13"/>
            <p:extLst>
              <p:ext uri="{D42A27DB-BD31-4B8C-83A1-F6EECF244321}">
                <p14:modId xmlns:p14="http://schemas.microsoft.com/office/powerpoint/2010/main" val="2855351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74067239"/>
                    </a:ext>
                  </a:extLst>
                </a:gridCol>
                <a:gridCol w="1975104">
                  <a:extLst>
                    <a:ext uri="{9D8B030D-6E8A-4147-A177-3AD203B41FA5}">
                      <a16:colId xmlns:a16="http://schemas.microsoft.com/office/drawing/2014/main" val="887295066"/>
                    </a:ext>
                  </a:extLst>
                </a:gridCol>
                <a:gridCol w="658368">
                  <a:extLst>
                    <a:ext uri="{9D8B030D-6E8A-4147-A177-3AD203B41FA5}">
                      <a16:colId xmlns:a16="http://schemas.microsoft.com/office/drawing/2014/main" val="259221345"/>
                    </a:ext>
                  </a:extLst>
                </a:gridCol>
                <a:gridCol w="658368">
                  <a:extLst>
                    <a:ext uri="{9D8B030D-6E8A-4147-A177-3AD203B41FA5}">
                      <a16:colId xmlns:a16="http://schemas.microsoft.com/office/drawing/2014/main" val="3837801192"/>
                    </a:ext>
                  </a:extLst>
                </a:gridCol>
                <a:gridCol w="658368">
                  <a:extLst>
                    <a:ext uri="{9D8B030D-6E8A-4147-A177-3AD203B41FA5}">
                      <a16:colId xmlns:a16="http://schemas.microsoft.com/office/drawing/2014/main" val="172835675"/>
                    </a:ext>
                  </a:extLst>
                </a:gridCol>
                <a:gridCol w="658368">
                  <a:extLst>
                    <a:ext uri="{9D8B030D-6E8A-4147-A177-3AD203B41FA5}">
                      <a16:colId xmlns:a16="http://schemas.microsoft.com/office/drawing/2014/main" val="1472460115"/>
                    </a:ext>
                  </a:extLst>
                </a:gridCol>
                <a:gridCol w="658368">
                  <a:extLst>
                    <a:ext uri="{9D8B030D-6E8A-4147-A177-3AD203B41FA5}">
                      <a16:colId xmlns:a16="http://schemas.microsoft.com/office/drawing/2014/main" val="2063535280"/>
                    </a:ext>
                  </a:extLst>
                </a:gridCol>
                <a:gridCol w="658368">
                  <a:extLst>
                    <a:ext uri="{9D8B030D-6E8A-4147-A177-3AD203B41FA5}">
                      <a16:colId xmlns:a16="http://schemas.microsoft.com/office/drawing/2014/main" val="3601545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942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- 2021-06-23 23:01:17</a:t>
                      </a:r>
                      <a:r>
                        <a:rPr kumimoji="0" lang="en-US" sz="1000" b="0" i="0" u="none" strike="noStrike" kern="1200" cap="none" spc="0" normalizeH="0" baseline="0" noProof="0">
                          <a:ln>
                            <a:noFill/>
                          </a:ln>
                          <a:solidFill>
                            <a:prstClr val="black"/>
                          </a:solidFill>
                          <a:effectLst/>
                          <a:uLnTx/>
                          <a:uFillTx/>
                          <a:latin typeface="+mn-lt"/>
                          <a:ea typeface="+mn-ea"/>
                          <a:cs typeface="+mn-cs"/>
                        </a:rPr>
                        <a:t>
 Stay safe, social and sustainable with the Project Hazel smart mask – an award-winning concept made reality and will start shipping early Q4 2021. Designed with replaceable N95 grade filters for maximum protection, get your hands on one by signing up to get notified for the limited drop - link in bio.
If you can’t wait to see how it looks on you, try it on using our Project Hazel Instagram AR filter and tag us!
#Razer #RazerProjectHazel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07/16/2021 20:10:58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8161026"/>
                  </a:ext>
                </a:extLst>
              </a:tr>
            </a:tbl>
          </a:graphicData>
        </a:graphic>
      </p:graphicFrame>
      <p:sp>
        <p:nvSpPr>
          <p:cNvPr id="4" name="Text Placeholder 3">
            <a:extLst>
              <a:ext uri="{FF2B5EF4-FFF2-40B4-BE49-F238E27FC236}">
                <a16:creationId xmlns:a16="http://schemas.microsoft.com/office/drawing/2014/main" id="{F59622F1-C0C6-4637-B092-C7B87EA3C25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939334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A5F2E-F917-455F-B47B-AF97D75F8209}"/>
              </a:ext>
            </a:extLst>
          </p:cNvPr>
          <p:cNvSpPr>
            <a:spLocks noGrp="1"/>
          </p:cNvSpPr>
          <p:nvPr>
            <p:ph type="title"/>
          </p:nvPr>
        </p:nvSpPr>
        <p:spPr/>
        <p:txBody>
          <a:bodyPr/>
          <a:lstStyle/>
          <a:p>
            <a:r>
              <a:rPr lang="en-US"/>
              <a:t>Instagram Posts Table | razer - 15 of 20</a:t>
            </a:r>
          </a:p>
        </p:txBody>
      </p:sp>
      <p:graphicFrame>
        <p:nvGraphicFramePr>
          <p:cNvPr id="5" name="Table Placeholder 4">
            <a:extLst>
              <a:ext uri="{FF2B5EF4-FFF2-40B4-BE49-F238E27FC236}">
                <a16:creationId xmlns:a16="http://schemas.microsoft.com/office/drawing/2014/main" id="{5B4226D0-2EB4-4ECD-A696-0469B735227E}"/>
              </a:ext>
            </a:extLst>
          </p:cNvPr>
          <p:cNvGraphicFramePr>
            <a:graphicFrameLocks noGrp="1"/>
          </p:cNvGraphicFramePr>
          <p:nvPr>
            <p:ph type="tbl" sz="quarter" idx="13"/>
            <p:extLst>
              <p:ext uri="{D42A27DB-BD31-4B8C-83A1-F6EECF244321}">
                <p14:modId xmlns:p14="http://schemas.microsoft.com/office/powerpoint/2010/main" val="3292620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41073253"/>
                    </a:ext>
                  </a:extLst>
                </a:gridCol>
                <a:gridCol w="1975104">
                  <a:extLst>
                    <a:ext uri="{9D8B030D-6E8A-4147-A177-3AD203B41FA5}">
                      <a16:colId xmlns:a16="http://schemas.microsoft.com/office/drawing/2014/main" val="138887498"/>
                    </a:ext>
                  </a:extLst>
                </a:gridCol>
                <a:gridCol w="658368">
                  <a:extLst>
                    <a:ext uri="{9D8B030D-6E8A-4147-A177-3AD203B41FA5}">
                      <a16:colId xmlns:a16="http://schemas.microsoft.com/office/drawing/2014/main" val="3098865447"/>
                    </a:ext>
                  </a:extLst>
                </a:gridCol>
                <a:gridCol w="658368">
                  <a:extLst>
                    <a:ext uri="{9D8B030D-6E8A-4147-A177-3AD203B41FA5}">
                      <a16:colId xmlns:a16="http://schemas.microsoft.com/office/drawing/2014/main" val="2128947185"/>
                    </a:ext>
                  </a:extLst>
                </a:gridCol>
                <a:gridCol w="658368">
                  <a:extLst>
                    <a:ext uri="{9D8B030D-6E8A-4147-A177-3AD203B41FA5}">
                      <a16:colId xmlns:a16="http://schemas.microsoft.com/office/drawing/2014/main" val="923483371"/>
                    </a:ext>
                  </a:extLst>
                </a:gridCol>
                <a:gridCol w="658368">
                  <a:extLst>
                    <a:ext uri="{9D8B030D-6E8A-4147-A177-3AD203B41FA5}">
                      <a16:colId xmlns:a16="http://schemas.microsoft.com/office/drawing/2014/main" val="4062687907"/>
                    </a:ext>
                  </a:extLst>
                </a:gridCol>
                <a:gridCol w="658368">
                  <a:extLst>
                    <a:ext uri="{9D8B030D-6E8A-4147-A177-3AD203B41FA5}">
                      <a16:colId xmlns:a16="http://schemas.microsoft.com/office/drawing/2014/main" val="3233433168"/>
                    </a:ext>
                  </a:extLst>
                </a:gridCol>
                <a:gridCol w="658368">
                  <a:extLst>
                    <a:ext uri="{9D8B030D-6E8A-4147-A177-3AD203B41FA5}">
                      <a16:colId xmlns:a16="http://schemas.microsoft.com/office/drawing/2014/main" val="1792760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789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- 2021-03-07 09:00:48</a:t>
                      </a:r>
                      <a:r>
                        <a:rPr kumimoji="0" lang="en-US" sz="1000" b="0" i="0" u="none" strike="noStrike" kern="1200" cap="none" spc="0" normalizeH="0" baseline="0" noProof="0">
                          <a:ln>
                            <a:noFill/>
                          </a:ln>
                          <a:solidFill>
                            <a:prstClr val="black"/>
                          </a:solidFill>
                          <a:effectLst/>
                          <a:uLnTx/>
                          <a:uFillTx/>
                          <a:latin typeface="+mn-lt"/>
                          <a:ea typeface="+mn-ea"/>
                          <a:cs typeface="+mn-cs"/>
                        </a:rPr>
                        <a:t>
 The Razer Tomahawk Gaming Desktop now comes bundled with an NVIDIAGeForce RTX 3080 FE GPU, offering exceptional performance in a small form factor build. Due to popular demand, we’re currently sold out but have more units on the way. Reserve yours today with the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829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- 2021-02-08 00:01:55</a:t>
                      </a:r>
                      <a:r>
                        <a:rPr kumimoji="0" lang="en-US" sz="1000" b="0" i="0" u="none" strike="noStrike" kern="1200" cap="none" spc="0" normalizeH="0" baseline="0" noProof="0">
                          <a:ln>
                            <a:noFill/>
                          </a:ln>
                          <a:solidFill>
                            <a:prstClr val="black"/>
                          </a:solidFill>
                          <a:effectLst/>
                          <a:uLnTx/>
                          <a:uFillTx/>
                          <a:latin typeface="+mn-lt"/>
                          <a:ea typeface="+mn-ea"/>
                          <a:cs typeface="+mn-cs"/>
                        </a:rPr>
                        <a:t>
 Perfectly balanced. Like all things should be ☯️⁠
⁠
CR : crispicus.ttv⁠
#Razer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4772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- 2021-02-03 19:00:18</a:t>
                      </a:r>
                      <a:r>
                        <a:rPr kumimoji="0" lang="en-US" sz="1000" b="0" i="0" u="none" strike="noStrike" kern="1200" cap="none" spc="0" normalizeH="0" baseline="0" noProof="0">
                          <a:ln>
                            <a:noFill/>
                          </a:ln>
                          <a:solidFill>
                            <a:prstClr val="black"/>
                          </a:solidFill>
                          <a:effectLst/>
                          <a:uLnTx/>
                          <a:uFillTx/>
                          <a:latin typeface="+mn-lt"/>
                          <a:ea typeface="+mn-ea"/>
                          <a:cs typeface="+mn-cs"/>
                        </a:rPr>
                        <a:t>
 ... at least you can carry Sneki Snek with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5604429"/>
                  </a:ext>
                </a:extLst>
              </a:tr>
            </a:tbl>
          </a:graphicData>
        </a:graphic>
      </p:graphicFrame>
      <p:sp>
        <p:nvSpPr>
          <p:cNvPr id="4" name="Text Placeholder 3">
            <a:extLst>
              <a:ext uri="{FF2B5EF4-FFF2-40B4-BE49-F238E27FC236}">
                <a16:creationId xmlns:a16="http://schemas.microsoft.com/office/drawing/2014/main" id="{7C38C287-3740-44F1-B794-0C326520B08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61483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A3007-60D6-4DD2-AAF6-7A399FF8B0A7}"/>
              </a:ext>
            </a:extLst>
          </p:cNvPr>
          <p:cNvSpPr>
            <a:spLocks noGrp="1"/>
          </p:cNvSpPr>
          <p:nvPr>
            <p:ph type="title"/>
          </p:nvPr>
        </p:nvSpPr>
        <p:spPr/>
        <p:txBody>
          <a:bodyPr/>
          <a:lstStyle/>
          <a:p>
            <a:r>
              <a:rPr lang="en-US"/>
              <a:t>Instagram Posts Table | razer - 16 of 20</a:t>
            </a:r>
          </a:p>
        </p:txBody>
      </p:sp>
      <p:graphicFrame>
        <p:nvGraphicFramePr>
          <p:cNvPr id="5" name="Table Placeholder 4">
            <a:extLst>
              <a:ext uri="{FF2B5EF4-FFF2-40B4-BE49-F238E27FC236}">
                <a16:creationId xmlns:a16="http://schemas.microsoft.com/office/drawing/2014/main" id="{74D384BC-B783-4656-AB8B-94DBC6271F1B}"/>
              </a:ext>
            </a:extLst>
          </p:cNvPr>
          <p:cNvGraphicFramePr>
            <a:graphicFrameLocks noGrp="1"/>
          </p:cNvGraphicFramePr>
          <p:nvPr>
            <p:ph type="tbl" sz="quarter" idx="13"/>
            <p:extLst>
              <p:ext uri="{D42A27DB-BD31-4B8C-83A1-F6EECF244321}">
                <p14:modId xmlns:p14="http://schemas.microsoft.com/office/powerpoint/2010/main" val="1871711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08743062"/>
                    </a:ext>
                  </a:extLst>
                </a:gridCol>
                <a:gridCol w="1975104">
                  <a:extLst>
                    <a:ext uri="{9D8B030D-6E8A-4147-A177-3AD203B41FA5}">
                      <a16:colId xmlns:a16="http://schemas.microsoft.com/office/drawing/2014/main" val="3484577803"/>
                    </a:ext>
                  </a:extLst>
                </a:gridCol>
                <a:gridCol w="658368">
                  <a:extLst>
                    <a:ext uri="{9D8B030D-6E8A-4147-A177-3AD203B41FA5}">
                      <a16:colId xmlns:a16="http://schemas.microsoft.com/office/drawing/2014/main" val="636979544"/>
                    </a:ext>
                  </a:extLst>
                </a:gridCol>
                <a:gridCol w="658368">
                  <a:extLst>
                    <a:ext uri="{9D8B030D-6E8A-4147-A177-3AD203B41FA5}">
                      <a16:colId xmlns:a16="http://schemas.microsoft.com/office/drawing/2014/main" val="2963610254"/>
                    </a:ext>
                  </a:extLst>
                </a:gridCol>
                <a:gridCol w="658368">
                  <a:extLst>
                    <a:ext uri="{9D8B030D-6E8A-4147-A177-3AD203B41FA5}">
                      <a16:colId xmlns:a16="http://schemas.microsoft.com/office/drawing/2014/main" val="2055457057"/>
                    </a:ext>
                  </a:extLst>
                </a:gridCol>
                <a:gridCol w="658368">
                  <a:extLst>
                    <a:ext uri="{9D8B030D-6E8A-4147-A177-3AD203B41FA5}">
                      <a16:colId xmlns:a16="http://schemas.microsoft.com/office/drawing/2014/main" val="2537085462"/>
                    </a:ext>
                  </a:extLst>
                </a:gridCol>
                <a:gridCol w="658368">
                  <a:extLst>
                    <a:ext uri="{9D8B030D-6E8A-4147-A177-3AD203B41FA5}">
                      <a16:colId xmlns:a16="http://schemas.microsoft.com/office/drawing/2014/main" val="1584460180"/>
                    </a:ext>
                  </a:extLst>
                </a:gridCol>
                <a:gridCol w="658368">
                  <a:extLst>
                    <a:ext uri="{9D8B030D-6E8A-4147-A177-3AD203B41FA5}">
                      <a16:colId xmlns:a16="http://schemas.microsoft.com/office/drawing/2014/main" val="3889644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20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- 2021-02-07 00:02:02</a:t>
                      </a:r>
                      <a:r>
                        <a:rPr kumimoji="0" lang="en-US" sz="1000" b="0" i="0" u="none" strike="noStrike" kern="1200" cap="none" spc="0" normalizeH="0" baseline="0" noProof="0">
                          <a:ln>
                            <a:noFill/>
                          </a:ln>
                          <a:solidFill>
                            <a:prstClr val="black"/>
                          </a:solidFill>
                          <a:effectLst/>
                          <a:uLnTx/>
                          <a:uFillTx/>
                          <a:latin typeface="+mn-lt"/>
                          <a:ea typeface="+mn-ea"/>
                          <a:cs typeface="+mn-cs"/>
                        </a:rPr>
                        <a:t>
 Thrive at the highest level of play in ultimate style—we're giving away 2 Razer BlackShark V2 Pro headsets with one-of-a-kind custom paint job. Here’s how you can win one:⁠
⁠
🎧 Follow Razer ⁠
🎧 Tell us why you would like to win ⁠
🎧 Share this post on your Instagram Story⁠
⁠
Contest ends Feb 10, 23:59 PST. GL HF. #Giveaway #Razer⁠
Customization by mouseclinicsg
———
Congrats Alec. C and Zyri for winning! We will DM you shortly.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1165140"/>
                  </a:ext>
                </a:extLst>
              </a:tr>
            </a:tbl>
          </a:graphicData>
        </a:graphic>
      </p:graphicFrame>
      <p:sp>
        <p:nvSpPr>
          <p:cNvPr id="4" name="Text Placeholder 3">
            <a:extLst>
              <a:ext uri="{FF2B5EF4-FFF2-40B4-BE49-F238E27FC236}">
                <a16:creationId xmlns:a16="http://schemas.microsoft.com/office/drawing/2014/main" id="{0FC07E32-A5B8-4D1F-A095-CD2553575BB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182105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A2FF6-452F-4E9E-A0E4-1FC82D1B0BDB}"/>
              </a:ext>
            </a:extLst>
          </p:cNvPr>
          <p:cNvSpPr>
            <a:spLocks noGrp="1"/>
          </p:cNvSpPr>
          <p:nvPr>
            <p:ph type="title"/>
          </p:nvPr>
        </p:nvSpPr>
        <p:spPr/>
        <p:txBody>
          <a:bodyPr/>
          <a:lstStyle/>
          <a:p>
            <a:r>
              <a:rPr lang="en-US"/>
              <a:t>Instagram Posts Table | razer - 17 of 20</a:t>
            </a:r>
          </a:p>
        </p:txBody>
      </p:sp>
      <p:graphicFrame>
        <p:nvGraphicFramePr>
          <p:cNvPr id="5" name="Table Placeholder 4">
            <a:extLst>
              <a:ext uri="{FF2B5EF4-FFF2-40B4-BE49-F238E27FC236}">
                <a16:creationId xmlns:a16="http://schemas.microsoft.com/office/drawing/2014/main" id="{A3219CFE-329C-4484-B31B-CDD809F3D44E}"/>
              </a:ext>
            </a:extLst>
          </p:cNvPr>
          <p:cNvGraphicFramePr>
            <a:graphicFrameLocks noGrp="1"/>
          </p:cNvGraphicFramePr>
          <p:nvPr>
            <p:ph type="tbl" sz="quarter" idx="13"/>
            <p:extLst>
              <p:ext uri="{D42A27DB-BD31-4B8C-83A1-F6EECF244321}">
                <p14:modId xmlns:p14="http://schemas.microsoft.com/office/powerpoint/2010/main" val="422928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20035596"/>
                    </a:ext>
                  </a:extLst>
                </a:gridCol>
                <a:gridCol w="1975104">
                  <a:extLst>
                    <a:ext uri="{9D8B030D-6E8A-4147-A177-3AD203B41FA5}">
                      <a16:colId xmlns:a16="http://schemas.microsoft.com/office/drawing/2014/main" val="390023155"/>
                    </a:ext>
                  </a:extLst>
                </a:gridCol>
                <a:gridCol w="658368">
                  <a:extLst>
                    <a:ext uri="{9D8B030D-6E8A-4147-A177-3AD203B41FA5}">
                      <a16:colId xmlns:a16="http://schemas.microsoft.com/office/drawing/2014/main" val="2435130280"/>
                    </a:ext>
                  </a:extLst>
                </a:gridCol>
                <a:gridCol w="658368">
                  <a:extLst>
                    <a:ext uri="{9D8B030D-6E8A-4147-A177-3AD203B41FA5}">
                      <a16:colId xmlns:a16="http://schemas.microsoft.com/office/drawing/2014/main" val="673719590"/>
                    </a:ext>
                  </a:extLst>
                </a:gridCol>
                <a:gridCol w="658368">
                  <a:extLst>
                    <a:ext uri="{9D8B030D-6E8A-4147-A177-3AD203B41FA5}">
                      <a16:colId xmlns:a16="http://schemas.microsoft.com/office/drawing/2014/main" val="1199156584"/>
                    </a:ext>
                  </a:extLst>
                </a:gridCol>
                <a:gridCol w="658368">
                  <a:extLst>
                    <a:ext uri="{9D8B030D-6E8A-4147-A177-3AD203B41FA5}">
                      <a16:colId xmlns:a16="http://schemas.microsoft.com/office/drawing/2014/main" val="3963394375"/>
                    </a:ext>
                  </a:extLst>
                </a:gridCol>
                <a:gridCol w="658368">
                  <a:extLst>
                    <a:ext uri="{9D8B030D-6E8A-4147-A177-3AD203B41FA5}">
                      <a16:colId xmlns:a16="http://schemas.microsoft.com/office/drawing/2014/main" val="266193013"/>
                    </a:ext>
                  </a:extLst>
                </a:gridCol>
                <a:gridCol w="658368">
                  <a:extLst>
                    <a:ext uri="{9D8B030D-6E8A-4147-A177-3AD203B41FA5}">
                      <a16:colId xmlns:a16="http://schemas.microsoft.com/office/drawing/2014/main" val="1610812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2987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- 2021-01-19 01:30:40</a:t>
                      </a:r>
                      <a:r>
                        <a:rPr kumimoji="0" lang="en-US" sz="1000" b="0" i="0" u="none" strike="noStrike" kern="1200" cap="none" spc="0" normalizeH="0" baseline="0" noProof="0">
                          <a:ln>
                            <a:noFill/>
                          </a:ln>
                          <a:solidFill>
                            <a:prstClr val="black"/>
                          </a:solidFill>
                          <a:effectLst/>
                          <a:uLnTx/>
                          <a:uFillTx/>
                          <a:latin typeface="+mn-lt"/>
                          <a:ea typeface="+mn-ea"/>
                          <a:cs typeface="+mn-cs"/>
                        </a:rPr>
                        <a:t>
 POV: You’re about to begin the ultimate co-op experience. Tag a partner-in-crime that you’d want with you in this room.
📸: lvlupduo
#razer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2925903"/>
                  </a:ext>
                </a:extLst>
              </a:tr>
            </a:tbl>
          </a:graphicData>
        </a:graphic>
      </p:graphicFrame>
      <p:sp>
        <p:nvSpPr>
          <p:cNvPr id="4" name="Text Placeholder 3">
            <a:extLst>
              <a:ext uri="{FF2B5EF4-FFF2-40B4-BE49-F238E27FC236}">
                <a16:creationId xmlns:a16="http://schemas.microsoft.com/office/drawing/2014/main" id="{31F92A56-6A2A-4AC6-A8C8-05E57B04A51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86976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230BB-F001-4A93-B3F1-4E32E1296868}"/>
              </a:ext>
            </a:extLst>
          </p:cNvPr>
          <p:cNvSpPr>
            <a:spLocks noGrp="1"/>
          </p:cNvSpPr>
          <p:nvPr>
            <p:ph type="title"/>
          </p:nvPr>
        </p:nvSpPr>
        <p:spPr/>
        <p:txBody>
          <a:bodyPr/>
          <a:lstStyle/>
          <a:p>
            <a:r>
              <a:rPr lang="en-US"/>
              <a:t>Instagram Posts Table | razer - 18 of 20</a:t>
            </a:r>
          </a:p>
        </p:txBody>
      </p:sp>
      <p:graphicFrame>
        <p:nvGraphicFramePr>
          <p:cNvPr id="5" name="Table Placeholder 4">
            <a:extLst>
              <a:ext uri="{FF2B5EF4-FFF2-40B4-BE49-F238E27FC236}">
                <a16:creationId xmlns:a16="http://schemas.microsoft.com/office/drawing/2014/main" id="{3DD24B4B-7D99-4DD1-ADC4-EE3964681535}"/>
              </a:ext>
            </a:extLst>
          </p:cNvPr>
          <p:cNvGraphicFramePr>
            <a:graphicFrameLocks noGrp="1"/>
          </p:cNvGraphicFramePr>
          <p:nvPr>
            <p:ph type="tbl" sz="quarter" idx="13"/>
            <p:extLst>
              <p:ext uri="{D42A27DB-BD31-4B8C-83A1-F6EECF244321}">
                <p14:modId xmlns:p14="http://schemas.microsoft.com/office/powerpoint/2010/main" val="3787735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90825611"/>
                    </a:ext>
                  </a:extLst>
                </a:gridCol>
                <a:gridCol w="1975104">
                  <a:extLst>
                    <a:ext uri="{9D8B030D-6E8A-4147-A177-3AD203B41FA5}">
                      <a16:colId xmlns:a16="http://schemas.microsoft.com/office/drawing/2014/main" val="1139012544"/>
                    </a:ext>
                  </a:extLst>
                </a:gridCol>
                <a:gridCol w="658368">
                  <a:extLst>
                    <a:ext uri="{9D8B030D-6E8A-4147-A177-3AD203B41FA5}">
                      <a16:colId xmlns:a16="http://schemas.microsoft.com/office/drawing/2014/main" val="4033004380"/>
                    </a:ext>
                  </a:extLst>
                </a:gridCol>
                <a:gridCol w="658368">
                  <a:extLst>
                    <a:ext uri="{9D8B030D-6E8A-4147-A177-3AD203B41FA5}">
                      <a16:colId xmlns:a16="http://schemas.microsoft.com/office/drawing/2014/main" val="1287056528"/>
                    </a:ext>
                  </a:extLst>
                </a:gridCol>
                <a:gridCol w="658368">
                  <a:extLst>
                    <a:ext uri="{9D8B030D-6E8A-4147-A177-3AD203B41FA5}">
                      <a16:colId xmlns:a16="http://schemas.microsoft.com/office/drawing/2014/main" val="3955513522"/>
                    </a:ext>
                  </a:extLst>
                </a:gridCol>
                <a:gridCol w="658368">
                  <a:extLst>
                    <a:ext uri="{9D8B030D-6E8A-4147-A177-3AD203B41FA5}">
                      <a16:colId xmlns:a16="http://schemas.microsoft.com/office/drawing/2014/main" val="2692397011"/>
                    </a:ext>
                  </a:extLst>
                </a:gridCol>
                <a:gridCol w="658368">
                  <a:extLst>
                    <a:ext uri="{9D8B030D-6E8A-4147-A177-3AD203B41FA5}">
                      <a16:colId xmlns:a16="http://schemas.microsoft.com/office/drawing/2014/main" val="2887532608"/>
                    </a:ext>
                  </a:extLst>
                </a:gridCol>
                <a:gridCol w="658368">
                  <a:extLst>
                    <a:ext uri="{9D8B030D-6E8A-4147-A177-3AD203B41FA5}">
                      <a16:colId xmlns:a16="http://schemas.microsoft.com/office/drawing/2014/main" val="416100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9991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- 2021-03-05 19:01:33</a:t>
                      </a:r>
                      <a:r>
                        <a:rPr kumimoji="0" lang="en-US" sz="1000" b="0" i="0" u="none" strike="noStrike" kern="1200" cap="none" spc="0" normalizeH="0" baseline="0" noProof="0">
                          <a:ln>
                            <a:noFill/>
                          </a:ln>
                          <a:solidFill>
                            <a:prstClr val="black"/>
                          </a:solidFill>
                          <a:effectLst/>
                          <a:uLnTx/>
                          <a:uFillTx/>
                          <a:latin typeface="+mn-lt"/>
                          <a:ea typeface="+mn-ea"/>
                          <a:cs typeface="+mn-cs"/>
                        </a:rPr>
                        <a:t>
 Fans of Razer’s chief gaming mascot, Sneki Snek: we heard you and the wait is over. Support your gaming while supporting conservation with our cutest gaming chair add-on—introducing the new Razer Sneki Snek Head Pillow.⁠
⁠
Made to fit most gaming chairs, this cutie doubles up as a huggable cushion to keep you company, and the sale of each one will help our friends at conservationorg save 10 trees. Plus, with every 250,000 trees saved, we'll release new Sneki Snek merch! Track the progress here and be a part of our initiative to protect 1 million trees.⁠
⁠
Link in Bio.⁠
#Razer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4288640"/>
                  </a:ext>
                </a:extLst>
              </a:tr>
            </a:tbl>
          </a:graphicData>
        </a:graphic>
      </p:graphicFrame>
      <p:sp>
        <p:nvSpPr>
          <p:cNvPr id="4" name="Text Placeholder 3">
            <a:extLst>
              <a:ext uri="{FF2B5EF4-FFF2-40B4-BE49-F238E27FC236}">
                <a16:creationId xmlns:a16="http://schemas.microsoft.com/office/drawing/2014/main" id="{1AC9D106-8040-4007-B511-A494F0CCFA3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0970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7F36-D4A8-45BB-9450-2739B14FAD1A}"/>
              </a:ext>
            </a:extLst>
          </p:cNvPr>
          <p:cNvSpPr>
            <a:spLocks noGrp="1"/>
          </p:cNvSpPr>
          <p:nvPr>
            <p:ph type="title"/>
          </p:nvPr>
        </p:nvSpPr>
        <p:spPr/>
        <p:txBody>
          <a:bodyPr/>
          <a:lstStyle/>
          <a:p>
            <a:r>
              <a:rPr lang="en-US"/>
              <a:t>Instagram Posts Table | razer - 19 of 20</a:t>
            </a:r>
          </a:p>
        </p:txBody>
      </p:sp>
      <p:graphicFrame>
        <p:nvGraphicFramePr>
          <p:cNvPr id="5" name="Table Placeholder 4">
            <a:extLst>
              <a:ext uri="{FF2B5EF4-FFF2-40B4-BE49-F238E27FC236}">
                <a16:creationId xmlns:a16="http://schemas.microsoft.com/office/drawing/2014/main" id="{A1091E7A-C16E-4510-B169-0194212A7F3C}"/>
              </a:ext>
            </a:extLst>
          </p:cNvPr>
          <p:cNvGraphicFramePr>
            <a:graphicFrameLocks noGrp="1"/>
          </p:cNvGraphicFramePr>
          <p:nvPr>
            <p:ph type="tbl" sz="quarter" idx="13"/>
            <p:extLst>
              <p:ext uri="{D42A27DB-BD31-4B8C-83A1-F6EECF244321}">
                <p14:modId xmlns:p14="http://schemas.microsoft.com/office/powerpoint/2010/main" val="2572440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03398548"/>
                    </a:ext>
                  </a:extLst>
                </a:gridCol>
                <a:gridCol w="1975104">
                  <a:extLst>
                    <a:ext uri="{9D8B030D-6E8A-4147-A177-3AD203B41FA5}">
                      <a16:colId xmlns:a16="http://schemas.microsoft.com/office/drawing/2014/main" val="589776656"/>
                    </a:ext>
                  </a:extLst>
                </a:gridCol>
                <a:gridCol w="658368">
                  <a:extLst>
                    <a:ext uri="{9D8B030D-6E8A-4147-A177-3AD203B41FA5}">
                      <a16:colId xmlns:a16="http://schemas.microsoft.com/office/drawing/2014/main" val="1391478327"/>
                    </a:ext>
                  </a:extLst>
                </a:gridCol>
                <a:gridCol w="658368">
                  <a:extLst>
                    <a:ext uri="{9D8B030D-6E8A-4147-A177-3AD203B41FA5}">
                      <a16:colId xmlns:a16="http://schemas.microsoft.com/office/drawing/2014/main" val="1545686093"/>
                    </a:ext>
                  </a:extLst>
                </a:gridCol>
                <a:gridCol w="658368">
                  <a:extLst>
                    <a:ext uri="{9D8B030D-6E8A-4147-A177-3AD203B41FA5}">
                      <a16:colId xmlns:a16="http://schemas.microsoft.com/office/drawing/2014/main" val="4046811969"/>
                    </a:ext>
                  </a:extLst>
                </a:gridCol>
                <a:gridCol w="658368">
                  <a:extLst>
                    <a:ext uri="{9D8B030D-6E8A-4147-A177-3AD203B41FA5}">
                      <a16:colId xmlns:a16="http://schemas.microsoft.com/office/drawing/2014/main" val="636735435"/>
                    </a:ext>
                  </a:extLst>
                </a:gridCol>
                <a:gridCol w="658368">
                  <a:extLst>
                    <a:ext uri="{9D8B030D-6E8A-4147-A177-3AD203B41FA5}">
                      <a16:colId xmlns:a16="http://schemas.microsoft.com/office/drawing/2014/main" val="1240828897"/>
                    </a:ext>
                  </a:extLst>
                </a:gridCol>
                <a:gridCol w="658368">
                  <a:extLst>
                    <a:ext uri="{9D8B030D-6E8A-4147-A177-3AD203B41FA5}">
                      <a16:colId xmlns:a16="http://schemas.microsoft.com/office/drawing/2014/main" val="41290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299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- 2021-01-14 13:42:29</a:t>
                      </a:r>
                      <a:r>
                        <a:rPr kumimoji="0" lang="en-US" sz="1000" b="0" i="0" u="none" strike="noStrike" kern="1200" cap="none" spc="0" normalizeH="0" baseline="0" noProof="0">
                          <a:ln>
                            <a:noFill/>
                          </a:ln>
                          <a:solidFill>
                            <a:prstClr val="black"/>
                          </a:solidFill>
                          <a:effectLst/>
                          <a:uLnTx/>
                          <a:uFillTx/>
                          <a:latin typeface="+mn-lt"/>
                          <a:ea typeface="+mn-ea"/>
                          <a:cs typeface="+mn-cs"/>
                        </a:rPr>
                        <a:t>
 Ready to enter a world of ultimate gaming immersion? Your throne awaits. #CES2021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402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- 2021-01-18 00:01:51</a:t>
                      </a:r>
                      <a:r>
                        <a:rPr kumimoji="0" lang="en-US" sz="1000" b="0" i="0" u="none" strike="noStrike" kern="1200" cap="none" spc="0" normalizeH="0" baseline="0" noProof="0">
                          <a:ln>
                            <a:noFill/>
                          </a:ln>
                          <a:solidFill>
                            <a:prstClr val="black"/>
                          </a:solidFill>
                          <a:effectLst/>
                          <a:uLnTx/>
                          <a:uFillTx/>
                          <a:latin typeface="+mn-lt"/>
                          <a:ea typeface="+mn-ea"/>
                          <a:cs typeface="+mn-cs"/>
                        </a:rPr>
                        <a:t>
 The Razer Hammerhead True Wireless Pro features a low-latency game mode that brings response time down to a snappy 60ms. Activate it with a simple touch gesture, jump back in the game and experience some serious lag-free wireless audio. Tap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0841096"/>
                  </a:ext>
                </a:extLst>
              </a:tr>
            </a:tbl>
          </a:graphicData>
        </a:graphic>
      </p:graphicFrame>
      <p:sp>
        <p:nvSpPr>
          <p:cNvPr id="4" name="Text Placeholder 3">
            <a:extLst>
              <a:ext uri="{FF2B5EF4-FFF2-40B4-BE49-F238E27FC236}">
                <a16:creationId xmlns:a16="http://schemas.microsoft.com/office/drawing/2014/main" id="{6238954C-24E6-432D-864F-FA0A61D63F4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489242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06E8B-7E7A-4D78-A444-CD16A9A5052A}"/>
              </a:ext>
            </a:extLst>
          </p:cNvPr>
          <p:cNvSpPr>
            <a:spLocks noGrp="1"/>
          </p:cNvSpPr>
          <p:nvPr>
            <p:ph type="title"/>
          </p:nvPr>
        </p:nvSpPr>
        <p:spPr/>
        <p:txBody>
          <a:bodyPr/>
          <a:lstStyle/>
          <a:p>
            <a:r>
              <a:rPr lang="en-US"/>
              <a:t>Instagram Posts Table | razer - 20 of 20</a:t>
            </a:r>
          </a:p>
        </p:txBody>
      </p:sp>
      <p:graphicFrame>
        <p:nvGraphicFramePr>
          <p:cNvPr id="5" name="Table Placeholder 4">
            <a:extLst>
              <a:ext uri="{FF2B5EF4-FFF2-40B4-BE49-F238E27FC236}">
                <a16:creationId xmlns:a16="http://schemas.microsoft.com/office/drawing/2014/main" id="{59DE554B-FCFE-4582-AB43-10190179B171}"/>
              </a:ext>
            </a:extLst>
          </p:cNvPr>
          <p:cNvGraphicFramePr>
            <a:graphicFrameLocks noGrp="1"/>
          </p:cNvGraphicFramePr>
          <p:nvPr>
            <p:ph type="tbl" sz="quarter" idx="13"/>
            <p:extLst>
              <p:ext uri="{D42A27DB-BD31-4B8C-83A1-F6EECF244321}">
                <p14:modId xmlns:p14="http://schemas.microsoft.com/office/powerpoint/2010/main" val="2480830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19149433"/>
                    </a:ext>
                  </a:extLst>
                </a:gridCol>
                <a:gridCol w="1975104">
                  <a:extLst>
                    <a:ext uri="{9D8B030D-6E8A-4147-A177-3AD203B41FA5}">
                      <a16:colId xmlns:a16="http://schemas.microsoft.com/office/drawing/2014/main" val="2656948050"/>
                    </a:ext>
                  </a:extLst>
                </a:gridCol>
                <a:gridCol w="658368">
                  <a:extLst>
                    <a:ext uri="{9D8B030D-6E8A-4147-A177-3AD203B41FA5}">
                      <a16:colId xmlns:a16="http://schemas.microsoft.com/office/drawing/2014/main" val="1807101261"/>
                    </a:ext>
                  </a:extLst>
                </a:gridCol>
                <a:gridCol w="658368">
                  <a:extLst>
                    <a:ext uri="{9D8B030D-6E8A-4147-A177-3AD203B41FA5}">
                      <a16:colId xmlns:a16="http://schemas.microsoft.com/office/drawing/2014/main" val="1371210852"/>
                    </a:ext>
                  </a:extLst>
                </a:gridCol>
                <a:gridCol w="658368">
                  <a:extLst>
                    <a:ext uri="{9D8B030D-6E8A-4147-A177-3AD203B41FA5}">
                      <a16:colId xmlns:a16="http://schemas.microsoft.com/office/drawing/2014/main" val="2053293523"/>
                    </a:ext>
                  </a:extLst>
                </a:gridCol>
                <a:gridCol w="658368">
                  <a:extLst>
                    <a:ext uri="{9D8B030D-6E8A-4147-A177-3AD203B41FA5}">
                      <a16:colId xmlns:a16="http://schemas.microsoft.com/office/drawing/2014/main" val="2274542694"/>
                    </a:ext>
                  </a:extLst>
                </a:gridCol>
                <a:gridCol w="658368">
                  <a:extLst>
                    <a:ext uri="{9D8B030D-6E8A-4147-A177-3AD203B41FA5}">
                      <a16:colId xmlns:a16="http://schemas.microsoft.com/office/drawing/2014/main" val="3818068668"/>
                    </a:ext>
                  </a:extLst>
                </a:gridCol>
                <a:gridCol w="658368">
                  <a:extLst>
                    <a:ext uri="{9D8B030D-6E8A-4147-A177-3AD203B41FA5}">
                      <a16:colId xmlns:a16="http://schemas.microsoft.com/office/drawing/2014/main" val="384136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605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- 2021-04-21 08:04:25</a:t>
                      </a:r>
                      <a:r>
                        <a:rPr kumimoji="0" lang="en-US" sz="1000" b="0" i="0" u="none" strike="noStrike" kern="1200" cap="none" spc="0" normalizeH="0" baseline="0" noProof="0">
                          <a:ln>
                            <a:noFill/>
                          </a:ln>
                          <a:solidFill>
                            <a:prstClr val="black"/>
                          </a:solidFill>
                          <a:effectLst/>
                          <a:uLnTx/>
                          <a:uFillTx/>
                          <a:latin typeface="+mn-lt"/>
                          <a:ea typeface="+mn-ea"/>
                          <a:cs typeface="+mn-cs"/>
                        </a:rPr>
                        <a:t>
 Seize control with the Razer Universal Grip Tape—customizable grips for every type of gaming gear. From mice to controllers - apply where needed for an instant boost to tactility and control. Available in 4 pre-cut sizes with self-adhesive backing. Get a grip on victory today - link in bio.⁠⁠
⁠⁠
#Razer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20:08:02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0454131"/>
                  </a:ext>
                </a:extLst>
              </a:tr>
            </a:tbl>
          </a:graphicData>
        </a:graphic>
      </p:graphicFrame>
      <p:sp>
        <p:nvSpPr>
          <p:cNvPr id="4" name="Text Placeholder 3">
            <a:extLst>
              <a:ext uri="{FF2B5EF4-FFF2-40B4-BE49-F238E27FC236}">
                <a16:creationId xmlns:a16="http://schemas.microsoft.com/office/drawing/2014/main" id="{6E7E3BC7-B5C4-46B2-A405-FE36DEDCA1A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8875015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20210729_080632</Template>
  <TotalTime>1</TotalTime>
  <Words>960</Words>
  <Application>Microsoft Office PowerPoint</Application>
  <PresentationFormat>On-screen Show (4:3)</PresentationFormat>
  <Paragraphs>375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Instagram Posts Table | razer - 1 of 20</vt:lpstr>
      <vt:lpstr>Instagram Posts Table | razer - 2 of 20</vt:lpstr>
      <vt:lpstr>Instagram Posts Table | razer - 3 of 20</vt:lpstr>
      <vt:lpstr>Instagram Posts Table | razer - 4 of 20</vt:lpstr>
      <vt:lpstr>Instagram Posts Table | razer - 5 of 20</vt:lpstr>
      <vt:lpstr>Instagram Posts Table | razer - 6 of 20</vt:lpstr>
      <vt:lpstr>Instagram Posts Table | razer - 7 of 20</vt:lpstr>
      <vt:lpstr>Instagram Posts Table | razer - 8 of 20</vt:lpstr>
      <vt:lpstr>Instagram Posts Table | razer - 9 of 20</vt:lpstr>
      <vt:lpstr>Instagram Posts Table | razer - 10 of 20</vt:lpstr>
      <vt:lpstr>Instagram Posts Table | razer - 11 of 20</vt:lpstr>
      <vt:lpstr>Instagram Posts Table | razer - 12 of 20</vt:lpstr>
      <vt:lpstr>Instagram Posts Table | razer - 13 of 20</vt:lpstr>
      <vt:lpstr>Instagram Posts Table | razer - 14 of 20</vt:lpstr>
      <vt:lpstr>Instagram Posts Table | razer - 15 of 20</vt:lpstr>
      <vt:lpstr>Instagram Posts Table | razer - 16 of 20</vt:lpstr>
      <vt:lpstr>Instagram Posts Table | razer - 17 of 20</vt:lpstr>
      <vt:lpstr>Instagram Posts Table | razer - 18 of 20</vt:lpstr>
      <vt:lpstr>Instagram Posts Table | razer - 19 of 20</vt:lpstr>
      <vt:lpstr>Instagram Posts Table | razer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razer - 1 of 20</dc:title>
  <dc:creator>Frederik Peiniger</dc:creator>
  <cp:lastModifiedBy>Frederik Peiniger</cp:lastModifiedBy>
  <cp:revision>1</cp:revision>
  <dcterms:created xsi:type="dcterms:W3CDTF">2021-07-29T08:06:33Z</dcterms:created>
  <dcterms:modified xsi:type="dcterms:W3CDTF">2021-07-29T08:08:21Z</dcterms:modified>
</cp:coreProperties>
</file>