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34FB-6009-42D8-8A0E-AC793D83AAF9}"/>
              </a:ext>
            </a:extLst>
          </p:cNvPr>
          <p:cNvSpPr>
            <a:spLocks noGrp="1"/>
          </p:cNvSpPr>
          <p:nvPr>
            <p:ph type="title"/>
          </p:nvPr>
        </p:nvSpPr>
        <p:spPr/>
        <p:txBody>
          <a:bodyPr/>
          <a:lstStyle/>
          <a:p>
            <a:r>
              <a:rPr lang="en-US"/>
              <a:t>Instagram Posts Table | msigaming_japan (JP) - 1 of 18</a:t>
            </a:r>
          </a:p>
        </p:txBody>
      </p:sp>
      <p:graphicFrame>
        <p:nvGraphicFramePr>
          <p:cNvPr id="5" name="Table Placeholder 4">
            <a:extLst>
              <a:ext uri="{FF2B5EF4-FFF2-40B4-BE49-F238E27FC236}">
                <a16:creationId xmlns:a16="http://schemas.microsoft.com/office/drawing/2014/main" id="{238B221C-DAA1-4F0B-B201-AC81724F74B6}"/>
              </a:ext>
            </a:extLst>
          </p:cNvPr>
          <p:cNvGraphicFramePr>
            <a:graphicFrameLocks noGrp="1"/>
          </p:cNvGraphicFramePr>
          <p:nvPr>
            <p:ph type="tbl" sz="quarter" idx="13"/>
            <p:extLst>
              <p:ext uri="{D42A27DB-BD31-4B8C-83A1-F6EECF244321}">
                <p14:modId xmlns:p14="http://schemas.microsoft.com/office/powerpoint/2010/main" val="867640034"/>
              </p:ext>
            </p:extLst>
          </p:nvPr>
        </p:nvGraphicFramePr>
        <p:xfrm>
          <a:off x="457200" y="1731963"/>
          <a:ext cx="7900416" cy="4084320"/>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28959488"/>
                    </a:ext>
                  </a:extLst>
                </a:gridCol>
                <a:gridCol w="1975104">
                  <a:extLst>
                    <a:ext uri="{9D8B030D-6E8A-4147-A177-3AD203B41FA5}">
                      <a16:colId xmlns:a16="http://schemas.microsoft.com/office/drawing/2014/main" val="3590800794"/>
                    </a:ext>
                  </a:extLst>
                </a:gridCol>
                <a:gridCol w="658368">
                  <a:extLst>
                    <a:ext uri="{9D8B030D-6E8A-4147-A177-3AD203B41FA5}">
                      <a16:colId xmlns:a16="http://schemas.microsoft.com/office/drawing/2014/main" val="3323484061"/>
                    </a:ext>
                  </a:extLst>
                </a:gridCol>
                <a:gridCol w="658368">
                  <a:extLst>
                    <a:ext uri="{9D8B030D-6E8A-4147-A177-3AD203B41FA5}">
                      <a16:colId xmlns:a16="http://schemas.microsoft.com/office/drawing/2014/main" val="2268601018"/>
                    </a:ext>
                  </a:extLst>
                </a:gridCol>
                <a:gridCol w="658368">
                  <a:extLst>
                    <a:ext uri="{9D8B030D-6E8A-4147-A177-3AD203B41FA5}">
                      <a16:colId xmlns:a16="http://schemas.microsoft.com/office/drawing/2014/main" val="1830322415"/>
                    </a:ext>
                  </a:extLst>
                </a:gridCol>
                <a:gridCol w="658368">
                  <a:extLst>
                    <a:ext uri="{9D8B030D-6E8A-4147-A177-3AD203B41FA5}">
                      <a16:colId xmlns:a16="http://schemas.microsoft.com/office/drawing/2014/main" val="2994022714"/>
                    </a:ext>
                  </a:extLst>
                </a:gridCol>
                <a:gridCol w="658368">
                  <a:extLst>
                    <a:ext uri="{9D8B030D-6E8A-4147-A177-3AD203B41FA5}">
                      <a16:colId xmlns:a16="http://schemas.microsoft.com/office/drawing/2014/main" val="1430768605"/>
                    </a:ext>
                  </a:extLst>
                </a:gridCol>
                <a:gridCol w="658368">
                  <a:extLst>
                    <a:ext uri="{9D8B030D-6E8A-4147-A177-3AD203B41FA5}">
                      <a16:colId xmlns:a16="http://schemas.microsoft.com/office/drawing/2014/main" val="2102386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5625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msigaming_japan - 2021-01-30 17:08:47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いつも想像を超えた、</a:t>
                      </a:r>
                      <a:r>
                        <a:rPr kumimoji="0" lang="en-US" sz="1000" b="0" i="0" u="none" strike="noStrike" kern="1200" cap="none" spc="0" normalizeH="0" baseline="0" noProof="0">
                          <a:ln>
                            <a:noFill/>
                          </a:ln>
                          <a:solidFill>
                            <a:prstClr val="black"/>
                          </a:solidFill>
                          <a:effectLst/>
                          <a:uLnTx/>
                          <a:uFillTx/>
                          <a:latin typeface="+mn-lt"/>
                          <a:ea typeface="+mn-ea"/>
                          <a:cs typeface="+mn-cs"/>
                        </a:rPr>
                        <a:t>GODLIKE”
#MEGZ590GODLIKE #Z590"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07/19/2021 14:09:22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95797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- 2021-01-26 11:02:28</a:t>
                      </a:r>
                      <a:r>
                        <a:rPr kumimoji="0" lang="en-US" altLang="ja-JP" sz="1000" b="0" i="0" u="none" strike="noStrike" kern="1200" cap="none" spc="0" normalizeH="0" baseline="0" noProof="0">
                          <a:ln>
                            <a:noFill/>
                          </a:ln>
                          <a:solidFill>
                            <a:prstClr val="black"/>
                          </a:solidFill>
                          <a:effectLst/>
                          <a:uLnTx/>
                          <a:uFillTx/>
                          <a:latin typeface="+mn-lt"/>
                          <a:ea typeface="+mn-ea"/>
                          <a:cs typeface="+mn-cs"/>
                        </a:rPr>
                        <a:t>
 【MSI×</a:t>
                      </a:r>
                      <a:r>
                        <a:rPr kumimoji="0" lang="ja-JP" altLang="en-US" sz="1000" b="0" i="0" u="none" strike="noStrike" kern="1200" cap="none" spc="0" normalizeH="0" baseline="0" noProof="0">
                          <a:ln>
                            <a:noFill/>
                          </a:ln>
                          <a:solidFill>
                            <a:prstClr val="black"/>
                          </a:solidFill>
                          <a:effectLst/>
                          <a:uLnTx/>
                          <a:uFillTx/>
                          <a:latin typeface="+mn-lt"/>
                          <a:ea typeface="+mn-ea"/>
                          <a:cs typeface="+mn-cs"/>
                        </a:rPr>
                        <a:t>にじさんじ🌈｜</a:t>
                      </a:r>
                      <a:r>
                        <a:rPr kumimoji="0" lang="en-US" altLang="ja-JP" sz="1000" b="0" i="0" u="none" strike="noStrike" kern="1200" cap="none" spc="0" normalizeH="0" baseline="0" noProof="0">
                          <a:ln>
                            <a:noFill/>
                          </a:ln>
                          <a:solidFill>
                            <a:prstClr val="black"/>
                          </a:solidFill>
                          <a:effectLst/>
                          <a:uLnTx/>
                          <a:uFillTx/>
                          <a:latin typeface="+mn-lt"/>
                          <a:ea typeface="+mn-ea"/>
                          <a:cs typeface="+mn-cs"/>
                        </a:rPr>
                        <a:t>#MSI</a:t>
                      </a:r>
                      <a:r>
                        <a:rPr kumimoji="0" lang="ja-JP" altLang="en-US" sz="1000" b="0" i="0" u="none" strike="noStrike" kern="1200" cap="none" spc="0" normalizeH="0" baseline="0" noProof="0">
                          <a:ln>
                            <a:noFill/>
                          </a:ln>
                          <a:solidFill>
                            <a:prstClr val="black"/>
                          </a:solidFill>
                          <a:effectLst/>
                          <a:uLnTx/>
                          <a:uFillTx/>
                          <a:latin typeface="+mn-lt"/>
                          <a:ea typeface="+mn-ea"/>
                          <a:cs typeface="+mn-cs"/>
                        </a:rPr>
                        <a:t>ずしり</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ゲーミングノート</a:t>
                      </a:r>
                      <a:r>
                        <a:rPr kumimoji="0" lang="en-US" altLang="ja-JP" sz="1000" b="0" i="0" u="none" strike="noStrike" kern="1200" cap="none" spc="0" normalizeH="0" baseline="0" noProof="0">
                          <a:ln>
                            <a:noFill/>
                          </a:ln>
                          <a:solidFill>
                            <a:prstClr val="black"/>
                          </a:solidFill>
                          <a:effectLst/>
                          <a:uLnTx/>
                          <a:uFillTx/>
                          <a:latin typeface="+mn-lt"/>
                          <a:ea typeface="+mn-ea"/>
                          <a:cs typeface="+mn-cs"/>
                        </a:rPr>
                        <a:t>PC</a:t>
                      </a:r>
                      <a:r>
                        <a:rPr kumimoji="0" lang="ja-JP" altLang="en-US" sz="1000" b="0" i="0" u="none" strike="noStrike" kern="1200" cap="none" spc="0" normalizeH="0" baseline="0" noProof="0">
                          <a:ln>
                            <a:noFill/>
                          </a:ln>
                          <a:solidFill>
                            <a:prstClr val="black"/>
                          </a:solidFill>
                          <a:effectLst/>
                          <a:uLnTx/>
                          <a:uFillTx/>
                          <a:latin typeface="+mn-lt"/>
                          <a:ea typeface="+mn-ea"/>
                          <a:cs typeface="+mn-cs"/>
                        </a:rPr>
                        <a:t>新製品発売記念「</a:t>
                      </a:r>
                      <a:r>
                        <a:rPr kumimoji="0" lang="en-US" altLang="ja-JP" sz="1000" b="0" i="0" u="none" strike="noStrike" kern="1200" cap="none" spc="0" normalizeH="0" baseline="0" noProof="0">
                          <a:ln>
                            <a:noFill/>
                          </a:ln>
                          <a:solidFill>
                            <a:prstClr val="black"/>
                          </a:solidFill>
                          <a:effectLst/>
                          <a:uLnTx/>
                          <a:uFillTx/>
                          <a:latin typeface="+mn-lt"/>
                          <a:ea typeface="+mn-ea"/>
                          <a:cs typeface="+mn-cs"/>
                        </a:rPr>
                        <a:t>MSI×</a:t>
                      </a:r>
                      <a:r>
                        <a:rPr kumimoji="0" lang="ja-JP" altLang="en-US" sz="1000" b="0" i="0" u="none" strike="noStrike" kern="1200" cap="none" spc="0" normalizeH="0" baseline="0" noProof="0">
                          <a:ln>
                            <a:noFill/>
                          </a:ln>
                          <a:solidFill>
                            <a:prstClr val="black"/>
                          </a:solidFill>
                          <a:effectLst/>
                          <a:uLnTx/>
                          <a:uFillTx/>
                          <a:latin typeface="+mn-lt"/>
                          <a:ea typeface="+mn-ea"/>
                          <a:cs typeface="+mn-cs"/>
                        </a:rPr>
                        <a:t>にじさんじ」コラボレーションを実施します！
</a:t>
                      </a:r>
                      <a:r>
                        <a:rPr kumimoji="0" lang="en-US" altLang="ja-JP" sz="1000" b="0" i="0" u="none" strike="noStrike" kern="1200" cap="none" spc="0" normalizeH="0" baseline="0" noProof="0">
                          <a:ln>
                            <a:noFill/>
                          </a:ln>
                          <a:solidFill>
                            <a:prstClr val="black"/>
                          </a:solidFill>
                          <a:effectLst/>
                          <a:uLnTx/>
                          <a:uFillTx/>
                          <a:latin typeface="+mn-lt"/>
                          <a:ea typeface="+mn-ea"/>
                          <a:cs typeface="+mn-cs"/>
                        </a:rPr>
                        <a:t>1/27(</a:t>
                      </a:r>
                      <a:r>
                        <a:rPr kumimoji="0" lang="ja-JP" altLang="en-US" sz="1000" b="0" i="0" u="none" strike="noStrike" kern="1200" cap="none" spc="0" normalizeH="0" baseline="0" noProof="0">
                          <a:ln>
                            <a:noFill/>
                          </a:ln>
                          <a:solidFill>
                            <a:prstClr val="black"/>
                          </a:solidFill>
                          <a:effectLst/>
                          <a:uLnTx/>
                          <a:uFillTx/>
                          <a:latin typeface="+mn-lt"/>
                          <a:ea typeface="+mn-ea"/>
                          <a:cs typeface="+mn-cs"/>
                        </a:rPr>
                        <a:t>木</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に「ずしり」によるコラボ配信が行われるほか、描き下ろしイラストグッズなどがゲットできるキャンペーンや広告ジャックを開催✨
詳しくは </a:t>
                      </a:r>
                      <a:r>
                        <a:rPr kumimoji="0" lang="en-US" altLang="ja-JP" sz="1000" b="0" i="0" u="none" strike="noStrike" kern="1200" cap="none" spc="0" normalizeH="0" baseline="0" noProof="0">
                          <a:ln>
                            <a:noFill/>
                          </a:ln>
                          <a:solidFill>
                            <a:prstClr val="black"/>
                          </a:solidFill>
                          <a:effectLst/>
                          <a:uLnTx/>
                          <a:uFillTx/>
                          <a:latin typeface="+mn-lt"/>
                          <a:ea typeface="+mn-ea"/>
                          <a:cs typeface="+mn-cs"/>
                        </a:rPr>
                        <a:t>[MSI </a:t>
                      </a:r>
                      <a:r>
                        <a:rPr kumimoji="0" lang="ja-JP" altLang="en-US" sz="1000" b="0" i="0" u="none" strike="noStrike" kern="1200" cap="none" spc="0" normalizeH="0" baseline="0" noProof="0">
                          <a:ln>
                            <a:noFill/>
                          </a:ln>
                          <a:solidFill>
                            <a:prstClr val="black"/>
                          </a:solidFill>
                          <a:effectLst/>
                          <a:uLnTx/>
                          <a:uFillTx/>
                          <a:latin typeface="+mn-lt"/>
                          <a:ea typeface="+mn-ea"/>
                          <a:cs typeface="+mn-cs"/>
                        </a:rPr>
                        <a:t>にじさんじ</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で検索🔎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07/19/2021 08:09:04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1373484"/>
                  </a:ext>
                </a:extLst>
              </a:tr>
            </a:tbl>
          </a:graphicData>
        </a:graphic>
      </p:graphicFrame>
      <p:sp>
        <p:nvSpPr>
          <p:cNvPr id="4" name="Text Placeholder 3">
            <a:extLst>
              <a:ext uri="{FF2B5EF4-FFF2-40B4-BE49-F238E27FC236}">
                <a16:creationId xmlns:a16="http://schemas.microsoft.com/office/drawing/2014/main" id="{4FF3370F-83F2-4317-B4B8-602BF7B4386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586166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2594C-F38D-4066-9DCF-5D4E391C1E51}"/>
              </a:ext>
            </a:extLst>
          </p:cNvPr>
          <p:cNvSpPr>
            <a:spLocks noGrp="1"/>
          </p:cNvSpPr>
          <p:nvPr>
            <p:ph type="title"/>
          </p:nvPr>
        </p:nvSpPr>
        <p:spPr/>
        <p:txBody>
          <a:bodyPr/>
          <a:lstStyle/>
          <a:p>
            <a:r>
              <a:rPr lang="en-US"/>
              <a:t>Instagram Posts Table | msigaming_japan (JP) - 2 of 18</a:t>
            </a:r>
          </a:p>
        </p:txBody>
      </p:sp>
      <p:graphicFrame>
        <p:nvGraphicFramePr>
          <p:cNvPr id="5" name="Table Placeholder 4">
            <a:extLst>
              <a:ext uri="{FF2B5EF4-FFF2-40B4-BE49-F238E27FC236}">
                <a16:creationId xmlns:a16="http://schemas.microsoft.com/office/drawing/2014/main" id="{C05F3DEA-3558-4297-9CCC-AE367D6F5A10}"/>
              </a:ext>
            </a:extLst>
          </p:cNvPr>
          <p:cNvGraphicFramePr>
            <a:graphicFrameLocks noGrp="1"/>
          </p:cNvGraphicFramePr>
          <p:nvPr>
            <p:ph type="tbl" sz="quarter" idx="13"/>
            <p:extLst>
              <p:ext uri="{D42A27DB-BD31-4B8C-83A1-F6EECF244321}">
                <p14:modId xmlns:p14="http://schemas.microsoft.com/office/powerpoint/2010/main" val="1004671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088969303"/>
                    </a:ext>
                  </a:extLst>
                </a:gridCol>
                <a:gridCol w="1975104">
                  <a:extLst>
                    <a:ext uri="{9D8B030D-6E8A-4147-A177-3AD203B41FA5}">
                      <a16:colId xmlns:a16="http://schemas.microsoft.com/office/drawing/2014/main" val="590798705"/>
                    </a:ext>
                  </a:extLst>
                </a:gridCol>
                <a:gridCol w="658368">
                  <a:extLst>
                    <a:ext uri="{9D8B030D-6E8A-4147-A177-3AD203B41FA5}">
                      <a16:colId xmlns:a16="http://schemas.microsoft.com/office/drawing/2014/main" val="2553650475"/>
                    </a:ext>
                  </a:extLst>
                </a:gridCol>
                <a:gridCol w="658368">
                  <a:extLst>
                    <a:ext uri="{9D8B030D-6E8A-4147-A177-3AD203B41FA5}">
                      <a16:colId xmlns:a16="http://schemas.microsoft.com/office/drawing/2014/main" val="2816866281"/>
                    </a:ext>
                  </a:extLst>
                </a:gridCol>
                <a:gridCol w="658368">
                  <a:extLst>
                    <a:ext uri="{9D8B030D-6E8A-4147-A177-3AD203B41FA5}">
                      <a16:colId xmlns:a16="http://schemas.microsoft.com/office/drawing/2014/main" val="3614625817"/>
                    </a:ext>
                  </a:extLst>
                </a:gridCol>
                <a:gridCol w="658368">
                  <a:extLst>
                    <a:ext uri="{9D8B030D-6E8A-4147-A177-3AD203B41FA5}">
                      <a16:colId xmlns:a16="http://schemas.microsoft.com/office/drawing/2014/main" val="186606752"/>
                    </a:ext>
                  </a:extLst>
                </a:gridCol>
                <a:gridCol w="658368">
                  <a:extLst>
                    <a:ext uri="{9D8B030D-6E8A-4147-A177-3AD203B41FA5}">
                      <a16:colId xmlns:a16="http://schemas.microsoft.com/office/drawing/2014/main" val="3649835082"/>
                    </a:ext>
                  </a:extLst>
                </a:gridCol>
                <a:gridCol w="658368">
                  <a:extLst>
                    <a:ext uri="{9D8B030D-6E8A-4147-A177-3AD203B41FA5}">
                      <a16:colId xmlns:a16="http://schemas.microsoft.com/office/drawing/2014/main" val="1512323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7144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- 2021-06-29 11:38:52</a:t>
                      </a:r>
                      <a:r>
                        <a:rPr kumimoji="0" lang="en-US" altLang="ja-JP" sz="1000" b="0" i="0" u="none" strike="noStrike" kern="1200" cap="none" spc="0" normalizeH="0" baseline="0" noProof="0">
                          <a:ln>
                            <a:noFill/>
                          </a:ln>
                          <a:solidFill>
                            <a:prstClr val="black"/>
                          </a:solidFill>
                          <a:effectLst/>
                          <a:uLnTx/>
                          <a:uFillTx/>
                          <a:latin typeface="+mn-lt"/>
                          <a:ea typeface="+mn-ea"/>
                          <a:cs typeface="+mn-cs"/>
                        </a:rPr>
                        <a:t>
 #MarksFabication </a:t>
                      </a:r>
                      <a:r>
                        <a:rPr kumimoji="0" lang="ja-JP" altLang="en-US" sz="1000" b="0" i="0" u="none" strike="noStrike" kern="1200" cap="none" spc="0" normalizeH="0" baseline="0" noProof="0">
                          <a:ln>
                            <a:noFill/>
                          </a:ln>
                          <a:solidFill>
                            <a:prstClr val="black"/>
                          </a:solidFill>
                          <a:effectLst/>
                          <a:uLnTx/>
                          <a:uFillTx/>
                          <a:latin typeface="+mn-lt"/>
                          <a:ea typeface="+mn-ea"/>
                          <a:cs typeface="+mn-cs"/>
                        </a:rPr>
                        <a:t>による黒いピラミッド型の</a:t>
                      </a:r>
                      <a:r>
                        <a:rPr kumimoji="0" lang="en-US" altLang="ja-JP" sz="1000" b="0" i="0" u="none" strike="noStrike" kern="1200" cap="none" spc="0" normalizeH="0" baseline="0" noProof="0">
                          <a:ln>
                            <a:noFill/>
                          </a:ln>
                          <a:solidFill>
                            <a:prstClr val="black"/>
                          </a:solidFill>
                          <a:effectLst/>
                          <a:uLnTx/>
                          <a:uFillTx/>
                          <a:latin typeface="+mn-lt"/>
                          <a:ea typeface="+mn-ea"/>
                          <a:cs typeface="+mn-cs"/>
                        </a:rPr>
                        <a:t>MOD PC
</a:t>
                      </a:r>
                      <a:r>
                        <a:rPr kumimoji="0" lang="ja-JP" altLang="en-US" sz="1000" b="0" i="0" u="none" strike="noStrike" kern="1200" cap="none" spc="0" normalizeH="0" baseline="0" noProof="0">
                          <a:ln>
                            <a:noFill/>
                          </a:ln>
                          <a:solidFill>
                            <a:prstClr val="black"/>
                          </a:solidFill>
                          <a:effectLst/>
                          <a:uLnTx/>
                          <a:uFillTx/>
                          <a:latin typeface="+mn-lt"/>
                          <a:ea typeface="+mn-ea"/>
                          <a:cs typeface="+mn-cs"/>
                        </a:rPr>
                        <a:t>スタイリッシュな特別なヒートシンクを使用することで統一感あるデザインとなっています！カッコいい！
</a:t>
                      </a:r>
                      <a:r>
                        <a:rPr kumimoji="0" lang="en-US" altLang="ja-JP" sz="1000" b="0" i="0" u="none" strike="noStrike" kern="1200" cap="none" spc="0" normalizeH="0" baseline="0" noProof="0">
                          <a:ln>
                            <a:noFill/>
                          </a:ln>
                          <a:solidFill>
                            <a:prstClr val="black"/>
                          </a:solidFill>
                          <a:effectLst/>
                          <a:uLnTx/>
                          <a:uFillTx/>
                          <a:latin typeface="+mn-lt"/>
                          <a:ea typeface="+mn-ea"/>
                          <a:cs typeface="+mn-cs"/>
                        </a:rPr>
                        <a:t>MB</a:t>
                      </a:r>
                      <a:r>
                        <a:rPr kumimoji="0" lang="ja-JP" altLang="en-US" sz="1000" b="0" i="0" u="none" strike="noStrike" kern="1200" cap="none" spc="0" normalizeH="0" baseline="0" noProof="0">
                          <a:ln>
                            <a:noFill/>
                          </a:ln>
                          <a:solidFill>
                            <a:prstClr val="black"/>
                          </a:solidFill>
                          <a:effectLst/>
                          <a:uLnTx/>
                          <a:uFillTx/>
                          <a:latin typeface="+mn-lt"/>
                          <a:ea typeface="+mn-ea"/>
                          <a:cs typeface="+mn-cs"/>
                        </a:rPr>
                        <a:t>：</a:t>
                      </a:r>
                      <a:r>
                        <a:rPr kumimoji="0" lang="en-US" altLang="ja-JP" sz="1000" b="0" i="0" u="none" strike="noStrike" kern="1200" cap="none" spc="0" normalizeH="0" baseline="0" noProof="0">
                          <a:ln>
                            <a:noFill/>
                          </a:ln>
                          <a:solidFill>
                            <a:prstClr val="black"/>
                          </a:solidFill>
                          <a:effectLst/>
                          <a:uLnTx/>
                          <a:uFillTx/>
                          <a:latin typeface="+mn-lt"/>
                          <a:ea typeface="+mn-ea"/>
                          <a:cs typeface="+mn-cs"/>
                        </a:rPr>
                        <a:t>MEG Z590 ACE
</a:t>
                      </a:r>
                      <a:r>
                        <a:rPr kumimoji="0" lang="ja-JP" altLang="en-US" sz="1000" b="0" i="0" u="none" strike="noStrike" kern="1200" cap="none" spc="0" normalizeH="0" baseline="0" noProof="0">
                          <a:ln>
                            <a:noFill/>
                          </a:ln>
                          <a:solidFill>
                            <a:prstClr val="black"/>
                          </a:solidFill>
                          <a:effectLst/>
                          <a:uLnTx/>
                          <a:uFillTx/>
                          <a:latin typeface="+mn-lt"/>
                          <a:ea typeface="+mn-ea"/>
                          <a:cs typeface="+mn-cs"/>
                        </a:rPr>
                        <a:t>メモリ：</a:t>
                      </a:r>
                      <a:r>
                        <a:rPr kumimoji="0" lang="en-US" altLang="ja-JP" sz="1000" b="0" i="0" u="none" strike="noStrike" kern="1200" cap="none" spc="0" normalizeH="0" baseline="0" noProof="0">
                          <a:ln>
                            <a:noFill/>
                          </a:ln>
                          <a:solidFill>
                            <a:prstClr val="black"/>
                          </a:solidFill>
                          <a:effectLst/>
                          <a:uLnTx/>
                          <a:uFillTx/>
                          <a:latin typeface="+mn-lt"/>
                          <a:ea typeface="+mn-ea"/>
                          <a:cs typeface="+mn-cs"/>
                        </a:rPr>
                        <a:t>GSkill
 Trident Z Royal
</a:t>
                      </a:r>
                      <a:r>
                        <a:rPr kumimoji="0" lang="ja-JP" altLang="en-US" sz="1000" b="0" i="0" u="none" strike="noStrike" kern="1200" cap="none" spc="0" normalizeH="0" baseline="0" noProof="0">
                          <a:ln>
                            <a:noFill/>
                          </a:ln>
                          <a:solidFill>
                            <a:prstClr val="black"/>
                          </a:solidFill>
                          <a:effectLst/>
                          <a:uLnTx/>
                          <a:uFillTx/>
                          <a:latin typeface="+mn-lt"/>
                          <a:ea typeface="+mn-ea"/>
                          <a:cs typeface="+mn-cs"/>
                        </a:rPr>
                        <a:t>グラフィックカード：</a:t>
                      </a:r>
                      <a:r>
                        <a:rPr kumimoji="0" lang="en-US" altLang="ja-JP" sz="1000" b="0" i="0" u="none" strike="noStrike" kern="1200" cap="none" spc="0" normalizeH="0" baseline="0" noProof="0">
                          <a:ln>
                            <a:noFill/>
                          </a:ln>
                          <a:solidFill>
                            <a:prstClr val="black"/>
                          </a:solidFill>
                          <a:effectLst/>
                          <a:uLnTx/>
                          <a:uFillTx/>
                          <a:latin typeface="+mn-lt"/>
                          <a:ea typeface="+mn-ea"/>
                          <a:cs typeface="+mn-cs"/>
                        </a:rPr>
                        <a:t>RTX 2070 SUPER GAMING X TRIO
CPU</a:t>
                      </a:r>
                      <a:r>
                        <a:rPr kumimoji="0" lang="ja-JP" altLang="en-US" sz="1000" b="0" i="0" u="none" strike="noStrike" kern="1200" cap="none" spc="0" normalizeH="0" baseline="0" noProof="0">
                          <a:ln>
                            <a:noFill/>
                          </a:ln>
                          <a:solidFill>
                            <a:prstClr val="black"/>
                          </a:solidFill>
                          <a:effectLst/>
                          <a:uLnTx/>
                          <a:uFillTx/>
                          <a:latin typeface="+mn-lt"/>
                          <a:ea typeface="+mn-ea"/>
                          <a:cs typeface="+mn-cs"/>
                        </a:rPr>
                        <a:t>：</a:t>
                      </a:r>
                      <a:r>
                        <a:rPr kumimoji="0" lang="en-US" altLang="ja-JP" sz="1000" b="0" i="0" u="none" strike="noStrike" kern="1200" cap="none" spc="0" normalizeH="0" baseline="0" noProof="0">
                          <a:ln>
                            <a:noFill/>
                          </a:ln>
                          <a:solidFill>
                            <a:prstClr val="black"/>
                          </a:solidFill>
                          <a:effectLst/>
                          <a:uLnTx/>
                          <a:uFillTx/>
                          <a:latin typeface="+mn-lt"/>
                          <a:ea typeface="+mn-ea"/>
                          <a:cs typeface="+mn-cs"/>
                        </a:rPr>
                        <a:t>intelgaming
 i9-11900K
#z590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14:10:36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26990406"/>
                  </a:ext>
                </a:extLst>
              </a:tr>
            </a:tbl>
          </a:graphicData>
        </a:graphic>
      </p:graphicFrame>
      <p:sp>
        <p:nvSpPr>
          <p:cNvPr id="4" name="Text Placeholder 3">
            <a:extLst>
              <a:ext uri="{FF2B5EF4-FFF2-40B4-BE49-F238E27FC236}">
                <a16:creationId xmlns:a16="http://schemas.microsoft.com/office/drawing/2014/main" id="{F033BA57-86BE-4A32-85B1-1BF64064A5A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454803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B8097-9FE8-4D33-A547-C684A41DBE64}"/>
              </a:ext>
            </a:extLst>
          </p:cNvPr>
          <p:cNvSpPr>
            <a:spLocks noGrp="1"/>
          </p:cNvSpPr>
          <p:nvPr>
            <p:ph type="title"/>
          </p:nvPr>
        </p:nvSpPr>
        <p:spPr/>
        <p:txBody>
          <a:bodyPr/>
          <a:lstStyle/>
          <a:p>
            <a:r>
              <a:rPr lang="en-US"/>
              <a:t>Instagram Posts Table | msigaming_japan (JP) - 3 of 18</a:t>
            </a:r>
          </a:p>
        </p:txBody>
      </p:sp>
      <p:graphicFrame>
        <p:nvGraphicFramePr>
          <p:cNvPr id="5" name="Table Placeholder 4">
            <a:extLst>
              <a:ext uri="{FF2B5EF4-FFF2-40B4-BE49-F238E27FC236}">
                <a16:creationId xmlns:a16="http://schemas.microsoft.com/office/drawing/2014/main" id="{E0741FAA-533C-4588-9C01-6DA47657F608}"/>
              </a:ext>
            </a:extLst>
          </p:cNvPr>
          <p:cNvGraphicFramePr>
            <a:graphicFrameLocks noGrp="1"/>
          </p:cNvGraphicFramePr>
          <p:nvPr>
            <p:ph type="tbl" sz="quarter" idx="13"/>
            <p:extLst>
              <p:ext uri="{D42A27DB-BD31-4B8C-83A1-F6EECF244321}">
                <p14:modId xmlns:p14="http://schemas.microsoft.com/office/powerpoint/2010/main" val="2591421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018654191"/>
                    </a:ext>
                  </a:extLst>
                </a:gridCol>
                <a:gridCol w="1975104">
                  <a:extLst>
                    <a:ext uri="{9D8B030D-6E8A-4147-A177-3AD203B41FA5}">
                      <a16:colId xmlns:a16="http://schemas.microsoft.com/office/drawing/2014/main" val="3219439960"/>
                    </a:ext>
                  </a:extLst>
                </a:gridCol>
                <a:gridCol w="658368">
                  <a:extLst>
                    <a:ext uri="{9D8B030D-6E8A-4147-A177-3AD203B41FA5}">
                      <a16:colId xmlns:a16="http://schemas.microsoft.com/office/drawing/2014/main" val="1172108228"/>
                    </a:ext>
                  </a:extLst>
                </a:gridCol>
                <a:gridCol w="658368">
                  <a:extLst>
                    <a:ext uri="{9D8B030D-6E8A-4147-A177-3AD203B41FA5}">
                      <a16:colId xmlns:a16="http://schemas.microsoft.com/office/drawing/2014/main" val="1141169882"/>
                    </a:ext>
                  </a:extLst>
                </a:gridCol>
                <a:gridCol w="658368">
                  <a:extLst>
                    <a:ext uri="{9D8B030D-6E8A-4147-A177-3AD203B41FA5}">
                      <a16:colId xmlns:a16="http://schemas.microsoft.com/office/drawing/2014/main" val="3003943636"/>
                    </a:ext>
                  </a:extLst>
                </a:gridCol>
                <a:gridCol w="658368">
                  <a:extLst>
                    <a:ext uri="{9D8B030D-6E8A-4147-A177-3AD203B41FA5}">
                      <a16:colId xmlns:a16="http://schemas.microsoft.com/office/drawing/2014/main" val="1569289913"/>
                    </a:ext>
                  </a:extLst>
                </a:gridCol>
                <a:gridCol w="658368">
                  <a:extLst>
                    <a:ext uri="{9D8B030D-6E8A-4147-A177-3AD203B41FA5}">
                      <a16:colId xmlns:a16="http://schemas.microsoft.com/office/drawing/2014/main" val="1696733395"/>
                    </a:ext>
                  </a:extLst>
                </a:gridCol>
                <a:gridCol w="658368">
                  <a:extLst>
                    <a:ext uri="{9D8B030D-6E8A-4147-A177-3AD203B41FA5}">
                      <a16:colId xmlns:a16="http://schemas.microsoft.com/office/drawing/2014/main" val="2333123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189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- 2021-04-15 18:22:27</a:t>
                      </a:r>
                      <a:r>
                        <a:rPr kumimoji="0" lang="en-US" altLang="ja-JP" sz="1000" b="0" i="0" u="none" strike="noStrike" kern="1200" cap="none" spc="0" normalizeH="0" baseline="0" noProof="0">
                          <a:ln>
                            <a:noFill/>
                          </a:ln>
                          <a:solidFill>
                            <a:prstClr val="black"/>
                          </a:solidFill>
                          <a:effectLst/>
                          <a:uLnTx/>
                          <a:uFillTx/>
                          <a:latin typeface="+mn-lt"/>
                          <a:ea typeface="+mn-ea"/>
                          <a:cs typeface="+mn-cs"/>
                        </a:rPr>
                        <a:t>
 MPG Z590 GAMING FORCE</a:t>
                      </a:r>
                      <a:r>
                        <a:rPr kumimoji="0" lang="ja-JP" altLang="en-US" sz="1000" b="0" i="0" u="none" strike="noStrike" kern="1200" cap="none" spc="0" normalizeH="0" baseline="0" noProof="0">
                          <a:ln>
                            <a:noFill/>
                          </a:ln>
                          <a:solidFill>
                            <a:prstClr val="black"/>
                          </a:solidFill>
                          <a:effectLst/>
                          <a:uLnTx/>
                          <a:uFillTx/>
                          <a:latin typeface="+mn-lt"/>
                          <a:ea typeface="+mn-ea"/>
                          <a:cs typeface="+mn-cs"/>
                        </a:rPr>
                        <a:t>のカラーに合わせて
ケースを少し変更しました
紫のハート
黄色のハート
デザインしてくれて
</a:t>
                      </a:r>
                      <a:r>
                        <a:rPr kumimoji="0" lang="en-US" altLang="ja-JP" sz="1000" b="0" i="0" u="none" strike="noStrike" kern="1200" cap="none" spc="0" normalizeH="0" baseline="0" noProof="0">
                          <a:ln>
                            <a:noFill/>
                          </a:ln>
                          <a:solidFill>
                            <a:prstClr val="black"/>
                          </a:solidFill>
                          <a:effectLst/>
                          <a:uLnTx/>
                          <a:uFillTx/>
                          <a:latin typeface="+mn-lt"/>
                          <a:ea typeface="+mn-ea"/>
                          <a:cs typeface="+mn-cs"/>
                        </a:rPr>
                        <a:t>kmstudio_mod</a:t>
                      </a:r>
                      <a:r>
                        <a:rPr kumimoji="0" lang="ja-JP" altLang="en-US" sz="1000" b="0" i="0" u="none" strike="noStrike" kern="1200" cap="none" spc="0" normalizeH="0" baseline="0" noProof="0">
                          <a:ln>
                            <a:noFill/>
                          </a:ln>
                          <a:solidFill>
                            <a:prstClr val="black"/>
                          </a:solidFill>
                          <a:effectLst/>
                          <a:uLnTx/>
                          <a:uFillTx/>
                          <a:latin typeface="+mn-lt"/>
                          <a:ea typeface="+mn-ea"/>
                          <a:cs typeface="+mn-cs"/>
                        </a:rPr>
                        <a:t>ありがとうございます。！！
</a:t>
                      </a:r>
                      <a:r>
                        <a:rPr kumimoji="0" lang="en-US" altLang="ja-JP" sz="1000" b="0" i="0" u="none" strike="noStrike" kern="1200" cap="none" spc="0" normalizeH="0" baseline="0" noProof="0">
                          <a:ln>
                            <a:noFill/>
                          </a:ln>
                          <a:solidFill>
                            <a:prstClr val="black"/>
                          </a:solidFill>
                          <a:effectLst/>
                          <a:uLnTx/>
                          <a:uFillTx/>
                          <a:latin typeface="+mn-lt"/>
                          <a:ea typeface="+mn-ea"/>
                          <a:cs typeface="+mn-cs"/>
                        </a:rPr>
                        <a:t>#MPG 
#Z590
#</a:t>
                      </a:r>
                      <a:r>
                        <a:rPr kumimoji="0" lang="ja-JP" altLang="en-US" sz="1000" b="0" i="0" u="none" strike="noStrike" kern="1200" cap="none" spc="0" normalizeH="0" baseline="0" noProof="0">
                          <a:ln>
                            <a:noFill/>
                          </a:ln>
                          <a:solidFill>
                            <a:prstClr val="black"/>
                          </a:solidFill>
                          <a:effectLst/>
                          <a:uLnTx/>
                          <a:uFillTx/>
                          <a:latin typeface="+mn-lt"/>
                          <a:ea typeface="+mn-ea"/>
                          <a:cs typeface="+mn-cs"/>
                        </a:rPr>
                        <a:t>ゲーミング 
</a:t>
                      </a:r>
                      <a:r>
                        <a:rPr kumimoji="0" lang="en-US" altLang="ja-JP" sz="1000" b="0" i="0" u="none" strike="noStrike" kern="1200" cap="none" spc="0" normalizeH="0" baseline="0" noProof="0">
                          <a:ln>
                            <a:noFill/>
                          </a:ln>
                          <a:solidFill>
                            <a:prstClr val="black"/>
                          </a:solidFill>
                          <a:effectLst/>
                          <a:uLnTx/>
                          <a:uFillTx/>
                          <a:latin typeface="+mn-lt"/>
                          <a:ea typeface="+mn-ea"/>
                          <a:cs typeface="+mn-cs"/>
                        </a:rPr>
                        <a:t>#MSI
#</a:t>
                      </a:r>
                      <a:r>
                        <a:rPr kumimoji="0" lang="ja-JP" altLang="en-US" sz="1000" b="0" i="0" u="none" strike="noStrike" kern="1200" cap="none" spc="0" normalizeH="0" baseline="0" noProof="0">
                          <a:ln>
                            <a:noFill/>
                          </a:ln>
                          <a:solidFill>
                            <a:prstClr val="black"/>
                          </a:solidFill>
                          <a:effectLst/>
                          <a:uLnTx/>
                          <a:uFillTx/>
                          <a:latin typeface="+mn-lt"/>
                          <a:ea typeface="+mn-ea"/>
                          <a:cs typeface="+mn-cs"/>
                        </a:rPr>
                        <a:t>フォースと共に</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14:10:36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35260527"/>
                  </a:ext>
                </a:extLst>
              </a:tr>
            </a:tbl>
          </a:graphicData>
        </a:graphic>
      </p:graphicFrame>
      <p:sp>
        <p:nvSpPr>
          <p:cNvPr id="4" name="Text Placeholder 3">
            <a:extLst>
              <a:ext uri="{FF2B5EF4-FFF2-40B4-BE49-F238E27FC236}">
                <a16:creationId xmlns:a16="http://schemas.microsoft.com/office/drawing/2014/main" id="{1ADACDCB-4061-41B3-901C-D408CB4D618D}"/>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683890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91807-8E35-4436-A084-D15B8A5EEDEA}"/>
              </a:ext>
            </a:extLst>
          </p:cNvPr>
          <p:cNvSpPr>
            <a:spLocks noGrp="1"/>
          </p:cNvSpPr>
          <p:nvPr>
            <p:ph type="title"/>
          </p:nvPr>
        </p:nvSpPr>
        <p:spPr/>
        <p:txBody>
          <a:bodyPr/>
          <a:lstStyle/>
          <a:p>
            <a:r>
              <a:rPr lang="en-US"/>
              <a:t>Instagram Posts Table | msigaming_japan (JP) - 4 of 18</a:t>
            </a:r>
          </a:p>
        </p:txBody>
      </p:sp>
      <p:graphicFrame>
        <p:nvGraphicFramePr>
          <p:cNvPr id="5" name="Table Placeholder 4">
            <a:extLst>
              <a:ext uri="{FF2B5EF4-FFF2-40B4-BE49-F238E27FC236}">
                <a16:creationId xmlns:a16="http://schemas.microsoft.com/office/drawing/2014/main" id="{9AE165A9-9DC4-4B16-AA60-27CDE9880562}"/>
              </a:ext>
            </a:extLst>
          </p:cNvPr>
          <p:cNvGraphicFramePr>
            <a:graphicFrameLocks noGrp="1"/>
          </p:cNvGraphicFramePr>
          <p:nvPr>
            <p:ph type="tbl" sz="quarter" idx="13"/>
            <p:extLst>
              <p:ext uri="{D42A27DB-BD31-4B8C-83A1-F6EECF244321}">
                <p14:modId xmlns:p14="http://schemas.microsoft.com/office/powerpoint/2010/main" val="777504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766967028"/>
                    </a:ext>
                  </a:extLst>
                </a:gridCol>
                <a:gridCol w="1975104">
                  <a:extLst>
                    <a:ext uri="{9D8B030D-6E8A-4147-A177-3AD203B41FA5}">
                      <a16:colId xmlns:a16="http://schemas.microsoft.com/office/drawing/2014/main" val="2496843993"/>
                    </a:ext>
                  </a:extLst>
                </a:gridCol>
                <a:gridCol w="658368">
                  <a:extLst>
                    <a:ext uri="{9D8B030D-6E8A-4147-A177-3AD203B41FA5}">
                      <a16:colId xmlns:a16="http://schemas.microsoft.com/office/drawing/2014/main" val="894242173"/>
                    </a:ext>
                  </a:extLst>
                </a:gridCol>
                <a:gridCol w="658368">
                  <a:extLst>
                    <a:ext uri="{9D8B030D-6E8A-4147-A177-3AD203B41FA5}">
                      <a16:colId xmlns:a16="http://schemas.microsoft.com/office/drawing/2014/main" val="3878794062"/>
                    </a:ext>
                  </a:extLst>
                </a:gridCol>
                <a:gridCol w="658368">
                  <a:extLst>
                    <a:ext uri="{9D8B030D-6E8A-4147-A177-3AD203B41FA5}">
                      <a16:colId xmlns:a16="http://schemas.microsoft.com/office/drawing/2014/main" val="2940710908"/>
                    </a:ext>
                  </a:extLst>
                </a:gridCol>
                <a:gridCol w="658368">
                  <a:extLst>
                    <a:ext uri="{9D8B030D-6E8A-4147-A177-3AD203B41FA5}">
                      <a16:colId xmlns:a16="http://schemas.microsoft.com/office/drawing/2014/main" val="1485475732"/>
                    </a:ext>
                  </a:extLst>
                </a:gridCol>
                <a:gridCol w="658368">
                  <a:extLst>
                    <a:ext uri="{9D8B030D-6E8A-4147-A177-3AD203B41FA5}">
                      <a16:colId xmlns:a16="http://schemas.microsoft.com/office/drawing/2014/main" val="4010839382"/>
                    </a:ext>
                  </a:extLst>
                </a:gridCol>
                <a:gridCol w="658368">
                  <a:extLst>
                    <a:ext uri="{9D8B030D-6E8A-4147-A177-3AD203B41FA5}">
                      <a16:colId xmlns:a16="http://schemas.microsoft.com/office/drawing/2014/main" val="2498055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2688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- 2021-04-02 12:10:04</a:t>
                      </a:r>
                      <a:r>
                        <a:rPr kumimoji="0" lang="en-US" altLang="ja-JP" sz="1000" b="0" i="0" u="none" strike="noStrike" kern="1200" cap="none" spc="0" normalizeH="0" baseline="0" noProof="0">
                          <a:ln>
                            <a:noFill/>
                          </a:ln>
                          <a:solidFill>
                            <a:prstClr val="black"/>
                          </a:solidFill>
                          <a:effectLst/>
                          <a:uLnTx/>
                          <a:uFillTx/>
                          <a:latin typeface="+mn-lt"/>
                          <a:ea typeface="+mn-ea"/>
                          <a:cs typeface="+mn-cs"/>
                        </a:rPr>
                        <a:t>
 #GE76 Raider - </a:t>
                      </a:r>
                      <a:r>
                        <a:rPr kumimoji="0" lang="ja-JP" altLang="en-US" sz="1000" b="0" i="0" u="none" strike="noStrike" kern="1200" cap="none" spc="0" normalizeH="0" baseline="0" noProof="0">
                          <a:ln>
                            <a:noFill/>
                          </a:ln>
                          <a:solidFill>
                            <a:prstClr val="black"/>
                          </a:solidFill>
                          <a:effectLst/>
                          <a:uLnTx/>
                          <a:uFillTx/>
                          <a:latin typeface="+mn-lt"/>
                          <a:ea typeface="+mn-ea"/>
                          <a:cs typeface="+mn-cs"/>
                        </a:rPr>
                        <a:t>圧倒的ゲーミングパワーを求めるゲーマーの為に、精巧作られたハイエンドゲーミングノートです💪
</a:t>
                      </a:r>
                      <a:r>
                        <a:rPr kumimoji="0" lang="en-US" altLang="ja-JP" sz="1000" b="0" i="0" u="none" strike="noStrike" kern="1200" cap="none" spc="0" normalizeH="0" baseline="0" noProof="0">
                          <a:ln>
                            <a:noFill/>
                          </a:ln>
                          <a:solidFill>
                            <a:prstClr val="black"/>
                          </a:solidFill>
                          <a:effectLst/>
                          <a:uLnTx/>
                          <a:uFillTx/>
                          <a:latin typeface="+mn-lt"/>
                          <a:ea typeface="+mn-ea"/>
                          <a:cs typeface="+mn-cs"/>
                        </a:rPr>
                        <a:t>#MSI #</a:t>
                      </a:r>
                      <a:r>
                        <a:rPr kumimoji="0" lang="ja-JP" altLang="en-US" sz="1000" b="0" i="0" u="none" strike="noStrike" kern="1200" cap="none" spc="0" normalizeH="0" baseline="0" noProof="0">
                          <a:ln>
                            <a:noFill/>
                          </a:ln>
                          <a:solidFill>
                            <a:prstClr val="black"/>
                          </a:solidFill>
                          <a:effectLst/>
                          <a:uLnTx/>
                          <a:uFillTx/>
                          <a:latin typeface="+mn-lt"/>
                          <a:ea typeface="+mn-ea"/>
                          <a:cs typeface="+mn-cs"/>
                        </a:rPr>
                        <a:t>ノートパソコン </a:t>
                      </a:r>
                      <a:r>
                        <a:rPr kumimoji="0" lang="en-US" altLang="ja-JP" sz="1000" b="0" i="0" u="none" strike="noStrike" kern="1200" cap="none" spc="0" normalizeH="0" baseline="0" noProof="0">
                          <a:ln>
                            <a:noFill/>
                          </a:ln>
                          <a:solidFill>
                            <a:prstClr val="black"/>
                          </a:solidFill>
                          <a:effectLst/>
                          <a:uLnTx/>
                          <a:uFillTx/>
                          <a:latin typeface="+mn-lt"/>
                          <a:ea typeface="+mn-ea"/>
                          <a:cs typeface="+mn-cs"/>
                        </a:rPr>
                        <a:t>#MSIgaming #GEseries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14:10:36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02486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- 2021-05-17 13:51:25</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「最高に快適なゲーミングシート</a:t>
                      </a:r>
                      <a:r>
                        <a:rPr kumimoji="0" lang="en-US" altLang="ja-JP" sz="1000" b="0" i="0" u="none" strike="noStrike" kern="1200" cap="none" spc="0" normalizeH="0" baseline="0" noProof="0">
                          <a:ln>
                            <a:noFill/>
                          </a:ln>
                          <a:solidFill>
                            <a:prstClr val="black"/>
                          </a:solidFill>
                          <a:effectLst/>
                          <a:uLnTx/>
                          <a:uFillTx/>
                          <a:latin typeface="+mn-lt"/>
                          <a:ea typeface="+mn-ea"/>
                          <a:cs typeface="+mn-cs"/>
                        </a:rPr>
                        <a:t>-MAG CH130X</a:t>
                      </a:r>
                      <a:r>
                        <a:rPr kumimoji="0" lang="ja-JP" altLang="en-US" sz="1000" b="0" i="0" u="none" strike="noStrike" kern="1200" cap="none" spc="0" normalizeH="0" baseline="0" noProof="0">
                          <a:ln>
                            <a:noFill/>
                          </a:ln>
                          <a:solidFill>
                            <a:prstClr val="black"/>
                          </a:solidFill>
                          <a:effectLst/>
                          <a:uLnTx/>
                          <a:uFillTx/>
                          <a:latin typeface="+mn-lt"/>
                          <a:ea typeface="+mn-ea"/>
                          <a:cs typeface="+mn-cs"/>
                        </a:rPr>
                        <a:t>。
🔴サイドに使用された高級ベルベットの質感
🔴人間工学に基づいたデザイン
🔴最大</a:t>
                      </a:r>
                      <a:r>
                        <a:rPr kumimoji="0" lang="en-US" altLang="ja-JP" sz="1000" b="0" i="0" u="none" strike="noStrike" kern="1200" cap="none" spc="0" normalizeH="0" baseline="0" noProof="0">
                          <a:ln>
                            <a:noFill/>
                          </a:ln>
                          <a:solidFill>
                            <a:prstClr val="black"/>
                          </a:solidFill>
                          <a:effectLst/>
                          <a:uLnTx/>
                          <a:uFillTx/>
                          <a:latin typeface="+mn-lt"/>
                          <a:ea typeface="+mn-ea"/>
                          <a:cs typeface="+mn-cs"/>
                        </a:rPr>
                        <a:t>165°</a:t>
                      </a:r>
                      <a:r>
                        <a:rPr kumimoji="0" lang="ja-JP" altLang="en-US" sz="1000" b="0" i="0" u="none" strike="noStrike" kern="1200" cap="none" spc="0" normalizeH="0" baseline="0" noProof="0">
                          <a:ln>
                            <a:noFill/>
                          </a:ln>
                          <a:solidFill>
                            <a:prstClr val="black"/>
                          </a:solidFill>
                          <a:effectLst/>
                          <a:uLnTx/>
                          <a:uFillTx/>
                          <a:latin typeface="+mn-lt"/>
                          <a:ea typeface="+mn-ea"/>
                          <a:cs typeface="+mn-cs"/>
                        </a:rPr>
                        <a:t>リクライニング可能
詳細については、
👉</a:t>
                      </a:r>
                      <a:r>
                        <a:rPr kumimoji="0" lang="en-US" altLang="ja-JP" sz="1000" b="0" i="0" u="none" strike="noStrike" kern="1200" cap="none" spc="0" normalizeH="0" baseline="0" noProof="0">
                          <a:ln>
                            <a:noFill/>
                          </a:ln>
                          <a:solidFill>
                            <a:prstClr val="black"/>
                          </a:solidFill>
                          <a:effectLst/>
                          <a:uLnTx/>
                          <a:uFillTx/>
                          <a:latin typeface="+mn-lt"/>
                          <a:ea typeface="+mn-ea"/>
                          <a:cs typeface="+mn-cs"/>
                        </a:rPr>
                        <a:t>https://jp.msi.com/Gaming-Gear/MAG-CH130-X</a:t>
                      </a:r>
                      <a:r>
                        <a:rPr kumimoji="0" lang="ja-JP" altLang="en-US" sz="1000" b="0" i="0" u="none" strike="noStrike" kern="1200" cap="none" spc="0" normalizeH="0" baseline="0" noProof="0">
                          <a:ln>
                            <a:noFill/>
                          </a:ln>
                          <a:solidFill>
                            <a:prstClr val="black"/>
                          </a:solidFill>
                          <a:effectLst/>
                          <a:uLnTx/>
                          <a:uFillTx/>
                          <a:latin typeface="+mn-lt"/>
                          <a:ea typeface="+mn-ea"/>
                          <a:cs typeface="+mn-cs"/>
                        </a:rPr>
                        <a:t>をご覧ください。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[CND] Gaming Chair 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14:10:36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46599977"/>
                  </a:ext>
                </a:extLst>
              </a:tr>
            </a:tbl>
          </a:graphicData>
        </a:graphic>
      </p:graphicFrame>
      <p:sp>
        <p:nvSpPr>
          <p:cNvPr id="4" name="Text Placeholder 3">
            <a:extLst>
              <a:ext uri="{FF2B5EF4-FFF2-40B4-BE49-F238E27FC236}">
                <a16:creationId xmlns:a16="http://schemas.microsoft.com/office/drawing/2014/main" id="{B103F068-FF67-4A2A-A1FF-02A2E3F33897}"/>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219551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4A96E-7813-419F-A473-AD957AD5205C}"/>
              </a:ext>
            </a:extLst>
          </p:cNvPr>
          <p:cNvSpPr>
            <a:spLocks noGrp="1"/>
          </p:cNvSpPr>
          <p:nvPr>
            <p:ph type="title"/>
          </p:nvPr>
        </p:nvSpPr>
        <p:spPr/>
        <p:txBody>
          <a:bodyPr/>
          <a:lstStyle/>
          <a:p>
            <a:r>
              <a:rPr lang="en-US"/>
              <a:t>Instagram Posts Table | msigaming_japan (JP) - 5 of 18</a:t>
            </a:r>
          </a:p>
        </p:txBody>
      </p:sp>
      <p:graphicFrame>
        <p:nvGraphicFramePr>
          <p:cNvPr id="5" name="Table Placeholder 4">
            <a:extLst>
              <a:ext uri="{FF2B5EF4-FFF2-40B4-BE49-F238E27FC236}">
                <a16:creationId xmlns:a16="http://schemas.microsoft.com/office/drawing/2014/main" id="{8582E087-FFF9-4198-9359-34962A2CDC68}"/>
              </a:ext>
            </a:extLst>
          </p:cNvPr>
          <p:cNvGraphicFramePr>
            <a:graphicFrameLocks noGrp="1"/>
          </p:cNvGraphicFramePr>
          <p:nvPr>
            <p:ph type="tbl" sz="quarter" idx="13"/>
            <p:extLst>
              <p:ext uri="{D42A27DB-BD31-4B8C-83A1-F6EECF244321}">
                <p14:modId xmlns:p14="http://schemas.microsoft.com/office/powerpoint/2010/main" val="1673160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549198816"/>
                    </a:ext>
                  </a:extLst>
                </a:gridCol>
                <a:gridCol w="1975104">
                  <a:extLst>
                    <a:ext uri="{9D8B030D-6E8A-4147-A177-3AD203B41FA5}">
                      <a16:colId xmlns:a16="http://schemas.microsoft.com/office/drawing/2014/main" val="3643510622"/>
                    </a:ext>
                  </a:extLst>
                </a:gridCol>
                <a:gridCol w="658368">
                  <a:extLst>
                    <a:ext uri="{9D8B030D-6E8A-4147-A177-3AD203B41FA5}">
                      <a16:colId xmlns:a16="http://schemas.microsoft.com/office/drawing/2014/main" val="3227008606"/>
                    </a:ext>
                  </a:extLst>
                </a:gridCol>
                <a:gridCol w="658368">
                  <a:extLst>
                    <a:ext uri="{9D8B030D-6E8A-4147-A177-3AD203B41FA5}">
                      <a16:colId xmlns:a16="http://schemas.microsoft.com/office/drawing/2014/main" val="3565095892"/>
                    </a:ext>
                  </a:extLst>
                </a:gridCol>
                <a:gridCol w="658368">
                  <a:extLst>
                    <a:ext uri="{9D8B030D-6E8A-4147-A177-3AD203B41FA5}">
                      <a16:colId xmlns:a16="http://schemas.microsoft.com/office/drawing/2014/main" val="1347627511"/>
                    </a:ext>
                  </a:extLst>
                </a:gridCol>
                <a:gridCol w="658368">
                  <a:extLst>
                    <a:ext uri="{9D8B030D-6E8A-4147-A177-3AD203B41FA5}">
                      <a16:colId xmlns:a16="http://schemas.microsoft.com/office/drawing/2014/main" val="1101348444"/>
                    </a:ext>
                  </a:extLst>
                </a:gridCol>
                <a:gridCol w="658368">
                  <a:extLst>
                    <a:ext uri="{9D8B030D-6E8A-4147-A177-3AD203B41FA5}">
                      <a16:colId xmlns:a16="http://schemas.microsoft.com/office/drawing/2014/main" val="859340070"/>
                    </a:ext>
                  </a:extLst>
                </a:gridCol>
                <a:gridCol w="658368">
                  <a:extLst>
                    <a:ext uri="{9D8B030D-6E8A-4147-A177-3AD203B41FA5}">
                      <a16:colId xmlns:a16="http://schemas.microsoft.com/office/drawing/2014/main" val="1916052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9430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msigaming_japan - 2021-01-05 16:17:24</a:t>
                      </a:r>
                      <a:r>
                        <a:rPr kumimoji="0" lang="en-US" sz="1000" b="0" i="0" u="none" strike="noStrike" kern="1200" cap="none" spc="0" normalizeH="0" baseline="0" noProof="0">
                          <a:ln>
                            <a:noFill/>
                          </a:ln>
                          <a:solidFill>
                            <a:prstClr val="black"/>
                          </a:solidFill>
                          <a:effectLst/>
                          <a:uLnTx/>
                          <a:uFillTx/>
                          <a:latin typeface="+mn-lt"/>
                          <a:ea typeface="+mn-ea"/>
                          <a:cs typeface="+mn-cs"/>
                        </a:rPr>
                        <a:t>
 2021</a:t>
                      </a:r>
                      <a:r>
                        <a:rPr kumimoji="0" lang="ja-JP" altLang="en-US" sz="1000" b="0" i="0" u="none" strike="noStrike" kern="1200" cap="none" spc="0" normalizeH="0" baseline="0" noProof="0">
                          <a:ln>
                            <a:noFill/>
                          </a:ln>
                          <a:solidFill>
                            <a:prstClr val="black"/>
                          </a:solidFill>
                          <a:effectLst/>
                          <a:uLnTx/>
                          <a:uFillTx/>
                          <a:latin typeface="+mn-lt"/>
                          <a:ea typeface="+mn-ea"/>
                          <a:cs typeface="+mn-cs"/>
                        </a:rPr>
                        <a:t>年</a:t>
                      </a:r>
                      <a:r>
                        <a:rPr kumimoji="0" lang="en-US" altLang="ja-JP" sz="1000" b="0" i="0" u="none" strike="noStrike" kern="1200" cap="none" spc="0" normalizeH="0" baseline="0" noProof="0">
                          <a:ln>
                            <a:noFill/>
                          </a:ln>
                          <a:solidFill>
                            <a:prstClr val="black"/>
                          </a:solidFill>
                          <a:effectLst/>
                          <a:uLnTx/>
                          <a:uFillTx/>
                          <a:latin typeface="+mn-lt"/>
                          <a:ea typeface="+mn-ea"/>
                          <a:cs typeface="+mn-cs"/>
                        </a:rPr>
                        <a:t>1</a:t>
                      </a:r>
                      <a:r>
                        <a:rPr kumimoji="0" lang="ja-JP"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ja-JP" sz="1000" b="0" i="0" u="none" strike="noStrike" kern="1200" cap="none" spc="0" normalizeH="0" baseline="0" noProof="0">
                          <a:ln>
                            <a:noFill/>
                          </a:ln>
                          <a:solidFill>
                            <a:prstClr val="black"/>
                          </a:solidFill>
                          <a:effectLst/>
                          <a:uLnTx/>
                          <a:uFillTx/>
                          <a:latin typeface="+mn-lt"/>
                          <a:ea typeface="+mn-ea"/>
                          <a:cs typeface="+mn-cs"/>
                        </a:rPr>
                        <a:t>14</a:t>
                      </a:r>
                      <a:r>
                        <a:rPr kumimoji="0" lang="ja-JP" altLang="en-US" sz="1000" b="0" i="0" u="none" strike="noStrike" kern="1200" cap="none" spc="0" normalizeH="0" baseline="0" noProof="0">
                          <a:ln>
                            <a:noFill/>
                          </a:ln>
                          <a:solidFill>
                            <a:prstClr val="black"/>
                          </a:solidFill>
                          <a:effectLst/>
                          <a:uLnTx/>
                          <a:uFillTx/>
                          <a:latin typeface="+mn-lt"/>
                          <a:ea typeface="+mn-ea"/>
                          <a:cs typeface="+mn-cs"/>
                        </a:rPr>
                        <a:t>日</a:t>
                      </a:r>
                      <a:r>
                        <a:rPr kumimoji="0" lang="en-US" sz="1000" b="0" i="0" u="none" strike="noStrike" kern="1200" cap="none" spc="0" normalizeH="0" baseline="0" noProof="0">
                          <a:ln>
                            <a:noFill/>
                          </a:ln>
                          <a:solidFill>
                            <a:prstClr val="black"/>
                          </a:solidFill>
                          <a:effectLst/>
                          <a:uLnTx/>
                          <a:uFillTx/>
                          <a:latin typeface="+mn-lt"/>
                          <a:ea typeface="+mn-ea"/>
                          <a:cs typeface="+mn-cs"/>
                        </a:rPr>
                        <a:t>AM4:00(</a:t>
                      </a:r>
                      <a:r>
                        <a:rPr kumimoji="0" lang="ja-JP" altLang="en-US" sz="1000" b="0" i="0" u="none" strike="noStrike" kern="1200" cap="none" spc="0" normalizeH="0" baseline="0" noProof="0">
                          <a:ln>
                            <a:noFill/>
                          </a:ln>
                          <a:solidFill>
                            <a:prstClr val="black"/>
                          </a:solidFill>
                          <a:effectLst/>
                          <a:uLnTx/>
                          <a:uFillTx/>
                          <a:latin typeface="+mn-lt"/>
                          <a:ea typeface="+mn-ea"/>
                          <a:cs typeface="+mn-cs"/>
                        </a:rPr>
                        <a:t>日本時間</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に</a:t>
                      </a:r>
                      <a:r>
                        <a:rPr kumimoji="0" lang="en-US" sz="1000" b="0" i="0" u="none" strike="noStrike" kern="1200" cap="none" spc="0" normalizeH="0" baseline="0" noProof="0">
                          <a:ln>
                            <a:noFill/>
                          </a:ln>
                          <a:solidFill>
                            <a:prstClr val="black"/>
                          </a:solidFill>
                          <a:effectLst/>
                          <a:uLnTx/>
                          <a:uFillTx/>
                          <a:latin typeface="+mn-lt"/>
                          <a:ea typeface="+mn-ea"/>
                          <a:cs typeface="+mn-cs"/>
                        </a:rPr>
                        <a:t>MSI Premiere 2021</a:t>
                      </a:r>
                      <a:r>
                        <a:rPr kumimoji="0" lang="ja-JP" altLang="en-US" sz="1000" b="0" i="0" u="none" strike="noStrike" kern="1200" cap="none" spc="0" normalizeH="0" baseline="0" noProof="0">
                          <a:ln>
                            <a:noFill/>
                          </a:ln>
                          <a:solidFill>
                            <a:prstClr val="black"/>
                          </a:solidFill>
                          <a:effectLst/>
                          <a:uLnTx/>
                          <a:uFillTx/>
                          <a:latin typeface="+mn-lt"/>
                          <a:ea typeface="+mn-ea"/>
                          <a:cs typeface="+mn-cs"/>
                        </a:rPr>
                        <a:t>をチェックして賞品をゲットしよう！</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放送に参加してコメントするだけで賞品が当たるチャンス！</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詳細は下記</a:t>
                      </a:r>
                      <a:r>
                        <a:rPr kumimoji="0" lang="en-US" sz="1000" b="0" i="0" u="none" strike="noStrike" kern="1200" cap="none" spc="0" normalizeH="0" baseline="0" noProof="0">
                          <a:ln>
                            <a:noFill/>
                          </a:ln>
                          <a:solidFill>
                            <a:prstClr val="black"/>
                          </a:solidFill>
                          <a:effectLst/>
                          <a:uLnTx/>
                          <a:uFillTx/>
                          <a:latin typeface="+mn-lt"/>
                          <a:ea typeface="+mn-ea"/>
                          <a:cs typeface="+mn-cs"/>
                        </a:rPr>
                        <a:t>URL</a:t>
                      </a:r>
                      <a:r>
                        <a:rPr kumimoji="0" lang="ja-JP" altLang="en-US" sz="1000" b="0" i="0" u="none" strike="noStrike" kern="1200" cap="none" spc="0" normalizeH="0" baseline="0" noProof="0">
                          <a:ln>
                            <a:noFill/>
                          </a:ln>
                          <a:solidFill>
                            <a:prstClr val="black"/>
                          </a:solidFill>
                          <a:effectLst/>
                          <a:uLnTx/>
                          <a:uFillTx/>
                          <a:latin typeface="+mn-lt"/>
                          <a:ea typeface="+mn-ea"/>
                          <a:cs typeface="+mn-cs"/>
                        </a:rPr>
                        <a:t>をご確認ください。</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https://jp.msi.com/Landing/msipremiere2021</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＃msipremiere2021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06/29/2021 08:08:26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0149285"/>
                  </a:ext>
                </a:extLst>
              </a:tr>
            </a:tbl>
          </a:graphicData>
        </a:graphic>
      </p:graphicFrame>
      <p:sp>
        <p:nvSpPr>
          <p:cNvPr id="4" name="Text Placeholder 3">
            <a:extLst>
              <a:ext uri="{FF2B5EF4-FFF2-40B4-BE49-F238E27FC236}">
                <a16:creationId xmlns:a16="http://schemas.microsoft.com/office/drawing/2014/main" id="{3BD3B394-19F3-46CE-AD88-F64032C7638A}"/>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844975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B0537-C392-43AF-AFA0-6A1868AE4BBC}"/>
              </a:ext>
            </a:extLst>
          </p:cNvPr>
          <p:cNvSpPr>
            <a:spLocks noGrp="1"/>
          </p:cNvSpPr>
          <p:nvPr>
            <p:ph type="title"/>
          </p:nvPr>
        </p:nvSpPr>
        <p:spPr/>
        <p:txBody>
          <a:bodyPr/>
          <a:lstStyle/>
          <a:p>
            <a:r>
              <a:rPr lang="en-US"/>
              <a:t>Instagram Posts Table | msigaming_japan (JP) - 6 of 18</a:t>
            </a:r>
          </a:p>
        </p:txBody>
      </p:sp>
      <p:graphicFrame>
        <p:nvGraphicFramePr>
          <p:cNvPr id="5" name="Table Placeholder 4">
            <a:extLst>
              <a:ext uri="{FF2B5EF4-FFF2-40B4-BE49-F238E27FC236}">
                <a16:creationId xmlns:a16="http://schemas.microsoft.com/office/drawing/2014/main" id="{EEFF8B21-EDF0-4218-AFC3-A67324BD4592}"/>
              </a:ext>
            </a:extLst>
          </p:cNvPr>
          <p:cNvGraphicFramePr>
            <a:graphicFrameLocks noGrp="1"/>
          </p:cNvGraphicFramePr>
          <p:nvPr>
            <p:ph type="tbl" sz="quarter" idx="13"/>
            <p:extLst>
              <p:ext uri="{D42A27DB-BD31-4B8C-83A1-F6EECF244321}">
                <p14:modId xmlns:p14="http://schemas.microsoft.com/office/powerpoint/2010/main" val="3995698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884551169"/>
                    </a:ext>
                  </a:extLst>
                </a:gridCol>
                <a:gridCol w="1975104">
                  <a:extLst>
                    <a:ext uri="{9D8B030D-6E8A-4147-A177-3AD203B41FA5}">
                      <a16:colId xmlns:a16="http://schemas.microsoft.com/office/drawing/2014/main" val="458618869"/>
                    </a:ext>
                  </a:extLst>
                </a:gridCol>
                <a:gridCol w="658368">
                  <a:extLst>
                    <a:ext uri="{9D8B030D-6E8A-4147-A177-3AD203B41FA5}">
                      <a16:colId xmlns:a16="http://schemas.microsoft.com/office/drawing/2014/main" val="1060695595"/>
                    </a:ext>
                  </a:extLst>
                </a:gridCol>
                <a:gridCol w="658368">
                  <a:extLst>
                    <a:ext uri="{9D8B030D-6E8A-4147-A177-3AD203B41FA5}">
                      <a16:colId xmlns:a16="http://schemas.microsoft.com/office/drawing/2014/main" val="1084030451"/>
                    </a:ext>
                  </a:extLst>
                </a:gridCol>
                <a:gridCol w="658368">
                  <a:extLst>
                    <a:ext uri="{9D8B030D-6E8A-4147-A177-3AD203B41FA5}">
                      <a16:colId xmlns:a16="http://schemas.microsoft.com/office/drawing/2014/main" val="390509623"/>
                    </a:ext>
                  </a:extLst>
                </a:gridCol>
                <a:gridCol w="658368">
                  <a:extLst>
                    <a:ext uri="{9D8B030D-6E8A-4147-A177-3AD203B41FA5}">
                      <a16:colId xmlns:a16="http://schemas.microsoft.com/office/drawing/2014/main" val="1472724787"/>
                    </a:ext>
                  </a:extLst>
                </a:gridCol>
                <a:gridCol w="658368">
                  <a:extLst>
                    <a:ext uri="{9D8B030D-6E8A-4147-A177-3AD203B41FA5}">
                      <a16:colId xmlns:a16="http://schemas.microsoft.com/office/drawing/2014/main" val="2238914806"/>
                    </a:ext>
                  </a:extLst>
                </a:gridCol>
                <a:gridCol w="658368">
                  <a:extLst>
                    <a:ext uri="{9D8B030D-6E8A-4147-A177-3AD203B41FA5}">
                      <a16:colId xmlns:a16="http://schemas.microsoft.com/office/drawing/2014/main" val="2099143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2514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- 2021-03-24 12:00:37</a:t>
                      </a:r>
                      <a:r>
                        <a:rPr kumimoji="0" lang="en-US" altLang="ja-JP" sz="1000" b="0" i="0" u="none" strike="noStrike" kern="1200" cap="none" spc="0" normalizeH="0" baseline="0" noProof="0">
                          <a:ln>
                            <a:noFill/>
                          </a:ln>
                          <a:solidFill>
                            <a:prstClr val="black"/>
                          </a:solidFill>
                          <a:effectLst/>
                          <a:uLnTx/>
                          <a:uFillTx/>
                          <a:latin typeface="+mn-lt"/>
                          <a:ea typeface="+mn-ea"/>
                          <a:cs typeface="+mn-cs"/>
                        </a:rPr>
                        <a:t>
 MSI </a:t>
                      </a:r>
                      <a:r>
                        <a:rPr kumimoji="0" lang="ja-JP" altLang="en-US" sz="1000" b="0" i="0" u="none" strike="noStrike" kern="1200" cap="none" spc="0" normalizeH="0" baseline="0" noProof="0">
                          <a:ln>
                            <a:noFill/>
                          </a:ln>
                          <a:solidFill>
                            <a:prstClr val="black"/>
                          </a:solidFill>
                          <a:effectLst/>
                          <a:uLnTx/>
                          <a:uFillTx/>
                          <a:latin typeface="+mn-lt"/>
                          <a:ea typeface="+mn-ea"/>
                          <a:cs typeface="+mn-cs"/>
                        </a:rPr>
                        <a:t>「</a:t>
                      </a:r>
                      <a:r>
                        <a:rPr kumimoji="0" lang="en-US" altLang="ja-JP" sz="1000" b="0" i="0" u="none" strike="noStrike" kern="1200" cap="none" spc="0" normalizeH="0" baseline="0" noProof="0">
                          <a:ln>
                            <a:noFill/>
                          </a:ln>
                          <a:solidFill>
                            <a:prstClr val="black"/>
                          </a:solidFill>
                          <a:effectLst/>
                          <a:uLnTx/>
                          <a:uFillTx/>
                          <a:latin typeface="+mn-lt"/>
                          <a:ea typeface="+mn-ea"/>
                          <a:cs typeface="+mn-cs"/>
                        </a:rPr>
                        <a:t>GF</a:t>
                      </a:r>
                      <a:r>
                        <a:rPr kumimoji="0" lang="ja-JP" altLang="en-US" sz="1000" b="0" i="0" u="none" strike="noStrike" kern="1200" cap="none" spc="0" normalizeH="0" baseline="0" noProof="0">
                          <a:ln>
                            <a:noFill/>
                          </a:ln>
                          <a:solidFill>
                            <a:prstClr val="black"/>
                          </a:solidFill>
                          <a:effectLst/>
                          <a:uLnTx/>
                          <a:uFillTx/>
                          <a:latin typeface="+mn-lt"/>
                          <a:ea typeface="+mn-ea"/>
                          <a:cs typeface="+mn-cs"/>
                        </a:rPr>
                        <a:t>シリーズ」の薄さ＆軽さとヘアライン加工アルミパネルの美しさは戦いのために詰め込まれた</a:t>
                      </a:r>
                      <a:r>
                        <a:rPr kumimoji="0" lang="en-US" altLang="ja-JP" sz="1000" b="0" i="0" u="none" strike="noStrike" kern="1200" cap="none" spc="0" normalizeH="0" baseline="0" noProof="0">
                          <a:ln>
                            <a:noFill/>
                          </a:ln>
                          <a:solidFill>
                            <a:prstClr val="black"/>
                          </a:solidFill>
                          <a:effectLst/>
                          <a:uLnTx/>
                          <a:uFillTx/>
                          <a:latin typeface="+mn-lt"/>
                          <a:ea typeface="+mn-ea"/>
                          <a:cs typeface="+mn-cs"/>
                        </a:rPr>
                        <a:t>GF</a:t>
                      </a:r>
                      <a:r>
                        <a:rPr kumimoji="0" lang="ja-JP" altLang="en-US" sz="1000" b="0" i="0" u="none" strike="noStrike" kern="1200" cap="none" spc="0" normalizeH="0" baseline="0" noProof="0">
                          <a:ln>
                            <a:noFill/>
                          </a:ln>
                          <a:solidFill>
                            <a:prstClr val="black"/>
                          </a:solidFill>
                          <a:effectLst/>
                          <a:uLnTx/>
                          <a:uFillTx/>
                          <a:latin typeface="+mn-lt"/>
                          <a:ea typeface="+mn-ea"/>
                          <a:cs typeface="+mn-cs"/>
                        </a:rPr>
                        <a:t>シリーズの</a:t>
                      </a:r>
                      <a:r>
                        <a:rPr kumimoji="0" lang="en-US" altLang="ja-JP" sz="1000" b="0" i="0" u="none" strike="noStrike" kern="1200" cap="none" spc="0" normalizeH="0" baseline="0" noProof="0">
                          <a:ln>
                            <a:noFill/>
                          </a:ln>
                          <a:solidFill>
                            <a:prstClr val="black"/>
                          </a:solidFill>
                          <a:effectLst/>
                          <a:uLnTx/>
                          <a:uFillTx/>
                          <a:latin typeface="+mn-lt"/>
                          <a:ea typeface="+mn-ea"/>
                          <a:cs typeface="+mn-cs"/>
                        </a:rPr>
                        <a:t>DNA</a:t>
                      </a:r>
                      <a:r>
                        <a:rPr kumimoji="0" lang="ja-JP" altLang="en-US" sz="1000" b="0" i="0" u="none" strike="noStrike" kern="1200" cap="none" spc="0" normalizeH="0" baseline="0" noProof="0">
                          <a:ln>
                            <a:noFill/>
                          </a:ln>
                          <a:solidFill>
                            <a:prstClr val="black"/>
                          </a:solidFill>
                          <a:effectLst/>
                          <a:uLnTx/>
                          <a:uFillTx/>
                          <a:latin typeface="+mn-lt"/>
                          <a:ea typeface="+mn-ea"/>
                          <a:cs typeface="+mn-cs"/>
                        </a:rPr>
                        <a:t>とも呼べます
第二世代</a:t>
                      </a:r>
                      <a:r>
                        <a:rPr kumimoji="0" lang="en-US" altLang="ja-JP" sz="1000" b="0" i="0" u="none" strike="noStrike" kern="1200" cap="none" spc="0" normalizeH="0" baseline="0" noProof="0">
                          <a:ln>
                            <a:noFill/>
                          </a:ln>
                          <a:solidFill>
                            <a:prstClr val="black"/>
                          </a:solidFill>
                          <a:effectLst/>
                          <a:uLnTx/>
                          <a:uFillTx/>
                          <a:latin typeface="+mn-lt"/>
                          <a:ea typeface="+mn-ea"/>
                          <a:cs typeface="+mn-cs"/>
                        </a:rPr>
                        <a:t>NVIDIA RTX</a:t>
                      </a:r>
                      <a:r>
                        <a:rPr kumimoji="0" lang="ja-JP" altLang="en-US" sz="1000" b="0" i="0" u="none" strike="noStrike" kern="1200" cap="none" spc="0" normalizeH="0" baseline="0" noProof="0">
                          <a:ln>
                            <a:noFill/>
                          </a:ln>
                          <a:solidFill>
                            <a:prstClr val="black"/>
                          </a:solidFill>
                          <a:effectLst/>
                          <a:uLnTx/>
                          <a:uFillTx/>
                          <a:latin typeface="+mn-lt"/>
                          <a:ea typeface="+mn-ea"/>
                          <a:cs typeface="+mn-cs"/>
                        </a:rPr>
                        <a:t>アーキテクチャ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新しい</a:t>
                      </a:r>
                      <a:r>
                        <a:rPr kumimoji="0" lang="en-US" altLang="ja-JP" sz="1000" b="0" i="0" u="none" strike="noStrike" kern="1200" cap="none" spc="0" normalizeH="0" baseline="0" noProof="0">
                          <a:ln>
                            <a:noFill/>
                          </a:ln>
                          <a:solidFill>
                            <a:prstClr val="black"/>
                          </a:solidFill>
                          <a:effectLst/>
                          <a:uLnTx/>
                          <a:uFillTx/>
                          <a:latin typeface="+mn-lt"/>
                          <a:ea typeface="+mn-ea"/>
                          <a:cs typeface="+mn-cs"/>
                        </a:rPr>
                        <a:t>RT</a:t>
                      </a:r>
                      <a:r>
                        <a:rPr kumimoji="0" lang="ja-JP" altLang="en-US" sz="1000" b="0" i="0" u="none" strike="noStrike" kern="1200" cap="none" spc="0" normalizeH="0" baseline="0" noProof="0">
                          <a:ln>
                            <a:noFill/>
                          </a:ln>
                          <a:solidFill>
                            <a:prstClr val="black"/>
                          </a:solidFill>
                          <a:effectLst/>
                          <a:uLnTx/>
                          <a:uFillTx/>
                          <a:latin typeface="+mn-lt"/>
                          <a:ea typeface="+mn-ea"/>
                          <a:cs typeface="+mn-cs"/>
                        </a:rPr>
                        <a:t>コア、</a:t>
                      </a:r>
                      <a:r>
                        <a:rPr kumimoji="0" lang="en-US" altLang="ja-JP" sz="1000" b="0" i="0" u="none" strike="noStrike" kern="1200" cap="none" spc="0" normalizeH="0" baseline="0" noProof="0">
                          <a:ln>
                            <a:noFill/>
                          </a:ln>
                          <a:solidFill>
                            <a:prstClr val="black"/>
                          </a:solidFill>
                          <a:effectLst/>
                          <a:uLnTx/>
                          <a:uFillTx/>
                          <a:latin typeface="+mn-lt"/>
                          <a:ea typeface="+mn-ea"/>
                          <a:cs typeface="+mn-cs"/>
                        </a:rPr>
                        <a:t>Tensor</a:t>
                      </a:r>
                      <a:r>
                        <a:rPr kumimoji="0" lang="ja-JP" altLang="en-US" sz="1000" b="0" i="0" u="none" strike="noStrike" kern="1200" cap="none" spc="0" normalizeH="0" baseline="0" noProof="0">
                          <a:ln>
                            <a:noFill/>
                          </a:ln>
                          <a:solidFill>
                            <a:prstClr val="black"/>
                          </a:solidFill>
                          <a:effectLst/>
                          <a:uLnTx/>
                          <a:uFillTx/>
                          <a:latin typeface="+mn-lt"/>
                          <a:ea typeface="+mn-ea"/>
                          <a:cs typeface="+mn-cs"/>
                        </a:rPr>
                        <a:t>コア、ストリーミングマルチプロセッサがこの”戦闘機”に搭載されました！
あなたのゲーミングを始めましょう！
</a:t>
                      </a:r>
                      <a:r>
                        <a:rPr kumimoji="0" lang="en-US" altLang="ja-JP" sz="1000" b="0" i="0" u="none" strike="noStrike" kern="1200" cap="none" spc="0" normalizeH="0" baseline="0" noProof="0">
                          <a:ln>
                            <a:noFill/>
                          </a:ln>
                          <a:solidFill>
                            <a:prstClr val="black"/>
                          </a:solidFill>
                          <a:effectLst/>
                          <a:uLnTx/>
                          <a:uFillTx/>
                          <a:latin typeface="+mn-lt"/>
                          <a:ea typeface="+mn-ea"/>
                          <a:cs typeface="+mn-cs"/>
                        </a:rPr>
                        <a:t>#MSIGaming #</a:t>
                      </a:r>
                      <a:r>
                        <a:rPr kumimoji="0" lang="ja-JP" altLang="en-US" sz="1000" b="0" i="0" u="none" strike="noStrike" kern="1200" cap="none" spc="0" normalizeH="0" baseline="0" noProof="0">
                          <a:ln>
                            <a:noFill/>
                          </a:ln>
                          <a:solidFill>
                            <a:prstClr val="black"/>
                          </a:solidFill>
                          <a:effectLst/>
                          <a:uLnTx/>
                          <a:uFillTx/>
                          <a:latin typeface="+mn-lt"/>
                          <a:ea typeface="+mn-ea"/>
                          <a:cs typeface="+mn-cs"/>
                        </a:rPr>
                        <a:t>ノートパソコン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ゲーミング</a:t>
                      </a:r>
                      <a:r>
                        <a:rPr kumimoji="0" lang="en-US" altLang="ja-JP" sz="1000" b="0" i="0" u="none" strike="noStrike" kern="1200" cap="none" spc="0" normalizeH="0" baseline="0" noProof="0">
                          <a:ln>
                            <a:noFill/>
                          </a:ln>
                          <a:solidFill>
                            <a:prstClr val="black"/>
                          </a:solidFill>
                          <a:effectLst/>
                          <a:uLnTx/>
                          <a:uFillTx/>
                          <a:latin typeface="+mn-lt"/>
                          <a:ea typeface="+mn-ea"/>
                          <a:cs typeface="+mn-cs"/>
                        </a:rPr>
                        <a:t>PC #</a:t>
                      </a:r>
                      <a:r>
                        <a:rPr kumimoji="0" lang="ja-JP" altLang="en-US" sz="1000" b="0" i="0" u="none" strike="noStrike" kern="1200" cap="none" spc="0" normalizeH="0" baseline="0" noProof="0">
                          <a:ln>
                            <a:noFill/>
                          </a:ln>
                          <a:solidFill>
                            <a:prstClr val="black"/>
                          </a:solidFill>
                          <a:effectLst/>
                          <a:uLnTx/>
                          <a:uFillTx/>
                          <a:latin typeface="+mn-lt"/>
                          <a:ea typeface="+mn-ea"/>
                          <a:cs typeface="+mn-cs"/>
                        </a:rPr>
                        <a:t>ゲーム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ゲーミングノート </a:t>
                      </a:r>
                      <a:r>
                        <a:rPr kumimoji="0" lang="en-US" altLang="ja-JP" sz="1000" b="0" i="0" u="none" strike="noStrike" kern="1200" cap="none" spc="0" normalizeH="0" baseline="0" noProof="0">
                          <a:ln>
                            <a:noFill/>
                          </a:ln>
                          <a:solidFill>
                            <a:prstClr val="black"/>
                          </a:solidFill>
                          <a:effectLst/>
                          <a:uLnTx/>
                          <a:uFillTx/>
                          <a:latin typeface="+mn-lt"/>
                          <a:ea typeface="+mn-ea"/>
                          <a:cs typeface="+mn-cs"/>
                        </a:rPr>
                        <a:t>#GF</a:t>
                      </a:r>
                      <a:r>
                        <a:rPr kumimoji="0" lang="ja-JP" altLang="en-US" sz="1000" b="0" i="0" u="none" strike="noStrike" kern="1200" cap="none" spc="0" normalizeH="0" baseline="0" noProof="0">
                          <a:ln>
                            <a:noFill/>
                          </a:ln>
                          <a:solidFill>
                            <a:prstClr val="black"/>
                          </a:solidFill>
                          <a:effectLst/>
                          <a:uLnTx/>
                          <a:uFillTx/>
                          <a:latin typeface="+mn-lt"/>
                          <a:ea typeface="+mn-ea"/>
                          <a:cs typeface="+mn-cs"/>
                        </a:rPr>
                        <a:t>シリーズ </a:t>
                      </a:r>
                      <a:r>
                        <a:rPr kumimoji="0" lang="en-US" altLang="ja-JP" sz="1000" b="0" i="0" u="none" strike="noStrike" kern="1200" cap="none" spc="0" normalizeH="0" baseline="0" noProof="0">
                          <a:ln>
                            <a:noFill/>
                          </a:ln>
                          <a:solidFill>
                            <a:prstClr val="black"/>
                          </a:solidFill>
                          <a:effectLst/>
                          <a:uLnTx/>
                          <a:uFillTx/>
                          <a:latin typeface="+mn-lt"/>
                          <a:ea typeface="+mn-ea"/>
                          <a:cs typeface="+mn-cs"/>
                        </a:rPr>
                        <a:t>#GF65 #GF75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[NB] Regular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14:10:37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1877419"/>
                  </a:ext>
                </a:extLst>
              </a:tr>
            </a:tbl>
          </a:graphicData>
        </a:graphic>
      </p:graphicFrame>
      <p:sp>
        <p:nvSpPr>
          <p:cNvPr id="4" name="Text Placeholder 3">
            <a:extLst>
              <a:ext uri="{FF2B5EF4-FFF2-40B4-BE49-F238E27FC236}">
                <a16:creationId xmlns:a16="http://schemas.microsoft.com/office/drawing/2014/main" id="{81F9345A-93EA-455B-9A6F-5124E4E936A9}"/>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880437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02483-5B7F-4FC0-B814-75F43F18E00C}"/>
              </a:ext>
            </a:extLst>
          </p:cNvPr>
          <p:cNvSpPr>
            <a:spLocks noGrp="1"/>
          </p:cNvSpPr>
          <p:nvPr>
            <p:ph type="title"/>
          </p:nvPr>
        </p:nvSpPr>
        <p:spPr/>
        <p:txBody>
          <a:bodyPr/>
          <a:lstStyle/>
          <a:p>
            <a:r>
              <a:rPr lang="en-US"/>
              <a:t>Instagram Posts Table | msigaming_japan (JP) - 7 of 18</a:t>
            </a:r>
          </a:p>
        </p:txBody>
      </p:sp>
      <p:graphicFrame>
        <p:nvGraphicFramePr>
          <p:cNvPr id="5" name="Table Placeholder 4">
            <a:extLst>
              <a:ext uri="{FF2B5EF4-FFF2-40B4-BE49-F238E27FC236}">
                <a16:creationId xmlns:a16="http://schemas.microsoft.com/office/drawing/2014/main" id="{E69E1A00-66F9-4942-844D-DF69D45FDF9E}"/>
              </a:ext>
            </a:extLst>
          </p:cNvPr>
          <p:cNvGraphicFramePr>
            <a:graphicFrameLocks noGrp="1"/>
          </p:cNvGraphicFramePr>
          <p:nvPr>
            <p:ph type="tbl" sz="quarter" idx="13"/>
            <p:extLst>
              <p:ext uri="{D42A27DB-BD31-4B8C-83A1-F6EECF244321}">
                <p14:modId xmlns:p14="http://schemas.microsoft.com/office/powerpoint/2010/main" val="2186104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794179622"/>
                    </a:ext>
                  </a:extLst>
                </a:gridCol>
                <a:gridCol w="1975104">
                  <a:extLst>
                    <a:ext uri="{9D8B030D-6E8A-4147-A177-3AD203B41FA5}">
                      <a16:colId xmlns:a16="http://schemas.microsoft.com/office/drawing/2014/main" val="1317940284"/>
                    </a:ext>
                  </a:extLst>
                </a:gridCol>
                <a:gridCol w="658368">
                  <a:extLst>
                    <a:ext uri="{9D8B030D-6E8A-4147-A177-3AD203B41FA5}">
                      <a16:colId xmlns:a16="http://schemas.microsoft.com/office/drawing/2014/main" val="774159902"/>
                    </a:ext>
                  </a:extLst>
                </a:gridCol>
                <a:gridCol w="658368">
                  <a:extLst>
                    <a:ext uri="{9D8B030D-6E8A-4147-A177-3AD203B41FA5}">
                      <a16:colId xmlns:a16="http://schemas.microsoft.com/office/drawing/2014/main" val="1968221006"/>
                    </a:ext>
                  </a:extLst>
                </a:gridCol>
                <a:gridCol w="658368">
                  <a:extLst>
                    <a:ext uri="{9D8B030D-6E8A-4147-A177-3AD203B41FA5}">
                      <a16:colId xmlns:a16="http://schemas.microsoft.com/office/drawing/2014/main" val="469540772"/>
                    </a:ext>
                  </a:extLst>
                </a:gridCol>
                <a:gridCol w="658368">
                  <a:extLst>
                    <a:ext uri="{9D8B030D-6E8A-4147-A177-3AD203B41FA5}">
                      <a16:colId xmlns:a16="http://schemas.microsoft.com/office/drawing/2014/main" val="1449078970"/>
                    </a:ext>
                  </a:extLst>
                </a:gridCol>
                <a:gridCol w="658368">
                  <a:extLst>
                    <a:ext uri="{9D8B030D-6E8A-4147-A177-3AD203B41FA5}">
                      <a16:colId xmlns:a16="http://schemas.microsoft.com/office/drawing/2014/main" val="1453818396"/>
                    </a:ext>
                  </a:extLst>
                </a:gridCol>
                <a:gridCol w="658368">
                  <a:extLst>
                    <a:ext uri="{9D8B030D-6E8A-4147-A177-3AD203B41FA5}">
                      <a16:colId xmlns:a16="http://schemas.microsoft.com/office/drawing/2014/main" val="2575746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2298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- 2021-03-08 18:34:16</a:t>
                      </a:r>
                      <a:r>
                        <a:rPr kumimoji="0" lang="en-US" altLang="ja-JP" sz="1000" b="0" i="0" u="none" strike="noStrike" kern="1200" cap="none" spc="0" normalizeH="0" baseline="0" noProof="0">
                          <a:ln>
                            <a:noFill/>
                          </a:ln>
                          <a:solidFill>
                            <a:prstClr val="black"/>
                          </a:solidFill>
                          <a:effectLst/>
                          <a:uLnTx/>
                          <a:uFillTx/>
                          <a:latin typeface="+mn-lt"/>
                          <a:ea typeface="+mn-ea"/>
                          <a:cs typeface="+mn-cs"/>
                        </a:rPr>
                        <a:t>
 MSI</a:t>
                      </a:r>
                      <a:r>
                        <a:rPr kumimoji="0" lang="ja-JP" altLang="en-US" sz="1000" b="0" i="0" u="none" strike="noStrike" kern="1200" cap="none" spc="0" normalizeH="0" baseline="0" noProof="0">
                          <a:ln>
                            <a:noFill/>
                          </a:ln>
                          <a:solidFill>
                            <a:prstClr val="black"/>
                          </a:solidFill>
                          <a:effectLst/>
                          <a:uLnTx/>
                          <a:uFillTx/>
                          <a:latin typeface="+mn-lt"/>
                          <a:ea typeface="+mn-ea"/>
                          <a:cs typeface="+mn-cs"/>
                        </a:rPr>
                        <a:t>ドラゴンセンターのゲーミングモードが </a:t>
                      </a:r>
                      <a:r>
                        <a:rPr kumimoji="0" lang="en-US" altLang="ja-JP" sz="1000" b="0" i="0" u="none" strike="noStrike" kern="1200" cap="none" spc="0" normalizeH="0" baseline="0" noProof="0">
                          <a:ln>
                            <a:noFill/>
                          </a:ln>
                          <a:solidFill>
                            <a:prstClr val="black"/>
                          </a:solidFill>
                          <a:effectLst/>
                          <a:uLnTx/>
                          <a:uFillTx/>
                          <a:latin typeface="+mn-lt"/>
                          <a:ea typeface="+mn-ea"/>
                          <a:cs typeface="+mn-cs"/>
                        </a:rPr>
                        <a:t>#Cyberpunk2077 </a:t>
                      </a:r>
                      <a:r>
                        <a:rPr kumimoji="0" lang="ja-JP" altLang="en-US" sz="1000" b="0" i="0" u="none" strike="noStrike" kern="1200" cap="none" spc="0" normalizeH="0" baseline="0" noProof="0">
                          <a:ln>
                            <a:noFill/>
                          </a:ln>
                          <a:solidFill>
                            <a:prstClr val="black"/>
                          </a:solidFill>
                          <a:effectLst/>
                          <a:uLnTx/>
                          <a:uFillTx/>
                          <a:latin typeface="+mn-lt"/>
                          <a:ea typeface="+mn-ea"/>
                          <a:cs typeface="+mn-cs"/>
                        </a:rPr>
                        <a:t>に対応しました🎮
ワンクリックで</a:t>
                      </a:r>
                      <a:r>
                        <a:rPr kumimoji="0" lang="en-US" altLang="ja-JP" sz="1000" b="0" i="0" u="none" strike="noStrike" kern="1200" cap="none" spc="0" normalizeH="0" baseline="0" noProof="0">
                          <a:ln>
                            <a:noFill/>
                          </a:ln>
                          <a:solidFill>
                            <a:prstClr val="black"/>
                          </a:solidFill>
                          <a:effectLst/>
                          <a:uLnTx/>
                          <a:uFillTx/>
                          <a:latin typeface="+mn-lt"/>
                          <a:ea typeface="+mn-ea"/>
                          <a:cs typeface="+mn-cs"/>
                        </a:rPr>
                        <a:t>PC</a:t>
                      </a:r>
                      <a:r>
                        <a:rPr kumimoji="0" lang="ja-JP" altLang="en-US" sz="1000" b="0" i="0" u="none" strike="noStrike" kern="1200" cap="none" spc="0" normalizeH="0" baseline="0" noProof="0">
                          <a:ln>
                            <a:noFill/>
                          </a:ln>
                          <a:solidFill>
                            <a:prstClr val="black"/>
                          </a:solidFill>
                          <a:effectLst/>
                          <a:uLnTx/>
                          <a:uFillTx/>
                          <a:latin typeface="+mn-lt"/>
                          <a:ea typeface="+mn-ea"/>
                          <a:cs typeface="+mn-cs"/>
                        </a:rPr>
                        <a:t>をゲームに最適化します💻
</a:t>
                      </a:r>
                      <a:r>
                        <a:rPr kumimoji="0" lang="en-US" altLang="ja-JP" sz="1000" b="0" i="0" u="none" strike="noStrike" kern="1200" cap="none" spc="0" normalizeH="0" baseline="0" noProof="0">
                          <a:ln>
                            <a:noFill/>
                          </a:ln>
                          <a:solidFill>
                            <a:prstClr val="black"/>
                          </a:solidFill>
                          <a:effectLst/>
                          <a:uLnTx/>
                          <a:uFillTx/>
                          <a:latin typeface="+mn-lt"/>
                          <a:ea typeface="+mn-ea"/>
                          <a:cs typeface="+mn-cs"/>
                        </a:rPr>
                        <a:t>#MSI #msigaming #</a:t>
                      </a:r>
                      <a:r>
                        <a:rPr kumimoji="0" lang="ja-JP" altLang="en-US" sz="1000" b="0" i="0" u="none" strike="noStrike" kern="1200" cap="none" spc="0" normalizeH="0" baseline="0" noProof="0">
                          <a:ln>
                            <a:noFill/>
                          </a:ln>
                          <a:solidFill>
                            <a:prstClr val="black"/>
                          </a:solidFill>
                          <a:effectLst/>
                          <a:uLnTx/>
                          <a:uFillTx/>
                          <a:latin typeface="+mn-lt"/>
                          <a:ea typeface="+mn-ea"/>
                          <a:cs typeface="+mn-cs"/>
                        </a:rPr>
                        <a:t>ゲーミングノート </a:t>
                      </a:r>
                      <a:r>
                        <a:rPr kumimoji="0" lang="en-US" altLang="ja-JP" sz="1000" b="0" i="0" u="none" strike="noStrike" kern="1200" cap="none" spc="0" normalizeH="0" baseline="0" noProof="0">
                          <a:ln>
                            <a:noFill/>
                          </a:ln>
                          <a:solidFill>
                            <a:prstClr val="black"/>
                          </a:solidFill>
                          <a:effectLst/>
                          <a:uLnTx/>
                          <a:uFillTx/>
                          <a:latin typeface="+mn-lt"/>
                          <a:ea typeface="+mn-ea"/>
                          <a:cs typeface="+mn-cs"/>
                        </a:rPr>
                        <a:t>#PC</a:t>
                      </a:r>
                      <a:r>
                        <a:rPr kumimoji="0" lang="ja-JP" altLang="en-US" sz="1000" b="0" i="0" u="none" strike="noStrike" kern="1200" cap="none" spc="0" normalizeH="0" baseline="0" noProof="0">
                          <a:ln>
                            <a:noFill/>
                          </a:ln>
                          <a:solidFill>
                            <a:prstClr val="black"/>
                          </a:solidFill>
                          <a:effectLst/>
                          <a:uLnTx/>
                          <a:uFillTx/>
                          <a:latin typeface="+mn-lt"/>
                          <a:ea typeface="+mn-ea"/>
                          <a:cs typeface="+mn-cs"/>
                        </a:rPr>
                        <a:t>ゲーム </a:t>
                      </a:r>
                      <a:r>
                        <a:rPr kumimoji="0" lang="en-US" altLang="ja-JP" sz="1000" b="0" i="0" u="none" strike="noStrike" kern="1200" cap="none" spc="0" normalizeH="0" baseline="0" noProof="0">
                          <a:ln>
                            <a:noFill/>
                          </a:ln>
                          <a:solidFill>
                            <a:prstClr val="black"/>
                          </a:solidFill>
                          <a:effectLst/>
                          <a:uLnTx/>
                          <a:uFillTx/>
                          <a:latin typeface="+mn-lt"/>
                          <a:ea typeface="+mn-ea"/>
                          <a:cs typeface="+mn-cs"/>
                        </a:rPr>
                        <a:t>#GS66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[NB] Regular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763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msigaming_japan - 2021-06-14 00:32:20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写真中のデバイスはどれか一番好きですか？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GamingMouse #GM41Wireless #Keyboard #GH50LP #HeadSet #GH50 #WristRest #WR01 #HeadsetStand #HS01 #Controller #GC30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[GNP] Regular Content, [GNP] HQ DM Content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14:10:36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77685606"/>
                  </a:ext>
                </a:extLst>
              </a:tr>
            </a:tbl>
          </a:graphicData>
        </a:graphic>
      </p:graphicFrame>
      <p:sp>
        <p:nvSpPr>
          <p:cNvPr id="4" name="Text Placeholder 3">
            <a:extLst>
              <a:ext uri="{FF2B5EF4-FFF2-40B4-BE49-F238E27FC236}">
                <a16:creationId xmlns:a16="http://schemas.microsoft.com/office/drawing/2014/main" id="{33F87CB2-8EBE-4DE9-800F-3FD823AAA8CD}"/>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960983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B5CF0-4894-447B-B6CE-2FF028EA458E}"/>
              </a:ext>
            </a:extLst>
          </p:cNvPr>
          <p:cNvSpPr>
            <a:spLocks noGrp="1"/>
          </p:cNvSpPr>
          <p:nvPr>
            <p:ph type="title"/>
          </p:nvPr>
        </p:nvSpPr>
        <p:spPr/>
        <p:txBody>
          <a:bodyPr/>
          <a:lstStyle/>
          <a:p>
            <a:r>
              <a:rPr lang="en-US"/>
              <a:t>Instagram Posts Table | msigaming_japan (JP) - 8 of 18</a:t>
            </a:r>
          </a:p>
        </p:txBody>
      </p:sp>
      <p:graphicFrame>
        <p:nvGraphicFramePr>
          <p:cNvPr id="5" name="Table Placeholder 4">
            <a:extLst>
              <a:ext uri="{FF2B5EF4-FFF2-40B4-BE49-F238E27FC236}">
                <a16:creationId xmlns:a16="http://schemas.microsoft.com/office/drawing/2014/main" id="{52D35112-97A5-4A7A-AF27-BA0AFC054062}"/>
              </a:ext>
            </a:extLst>
          </p:cNvPr>
          <p:cNvGraphicFramePr>
            <a:graphicFrameLocks noGrp="1"/>
          </p:cNvGraphicFramePr>
          <p:nvPr>
            <p:ph type="tbl" sz="quarter" idx="13"/>
            <p:extLst>
              <p:ext uri="{D42A27DB-BD31-4B8C-83A1-F6EECF244321}">
                <p14:modId xmlns:p14="http://schemas.microsoft.com/office/powerpoint/2010/main" val="3672181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900395561"/>
                    </a:ext>
                  </a:extLst>
                </a:gridCol>
                <a:gridCol w="1975104">
                  <a:extLst>
                    <a:ext uri="{9D8B030D-6E8A-4147-A177-3AD203B41FA5}">
                      <a16:colId xmlns:a16="http://schemas.microsoft.com/office/drawing/2014/main" val="1540598325"/>
                    </a:ext>
                  </a:extLst>
                </a:gridCol>
                <a:gridCol w="658368">
                  <a:extLst>
                    <a:ext uri="{9D8B030D-6E8A-4147-A177-3AD203B41FA5}">
                      <a16:colId xmlns:a16="http://schemas.microsoft.com/office/drawing/2014/main" val="2669929476"/>
                    </a:ext>
                  </a:extLst>
                </a:gridCol>
                <a:gridCol w="658368">
                  <a:extLst>
                    <a:ext uri="{9D8B030D-6E8A-4147-A177-3AD203B41FA5}">
                      <a16:colId xmlns:a16="http://schemas.microsoft.com/office/drawing/2014/main" val="1954454562"/>
                    </a:ext>
                  </a:extLst>
                </a:gridCol>
                <a:gridCol w="658368">
                  <a:extLst>
                    <a:ext uri="{9D8B030D-6E8A-4147-A177-3AD203B41FA5}">
                      <a16:colId xmlns:a16="http://schemas.microsoft.com/office/drawing/2014/main" val="1596360604"/>
                    </a:ext>
                  </a:extLst>
                </a:gridCol>
                <a:gridCol w="658368">
                  <a:extLst>
                    <a:ext uri="{9D8B030D-6E8A-4147-A177-3AD203B41FA5}">
                      <a16:colId xmlns:a16="http://schemas.microsoft.com/office/drawing/2014/main" val="922993229"/>
                    </a:ext>
                  </a:extLst>
                </a:gridCol>
                <a:gridCol w="658368">
                  <a:extLst>
                    <a:ext uri="{9D8B030D-6E8A-4147-A177-3AD203B41FA5}">
                      <a16:colId xmlns:a16="http://schemas.microsoft.com/office/drawing/2014/main" val="3322432969"/>
                    </a:ext>
                  </a:extLst>
                </a:gridCol>
                <a:gridCol w="658368">
                  <a:extLst>
                    <a:ext uri="{9D8B030D-6E8A-4147-A177-3AD203B41FA5}">
                      <a16:colId xmlns:a16="http://schemas.microsoft.com/office/drawing/2014/main" val="1390553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8269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- 2021-02-25 11:45:00</a:t>
                      </a:r>
                      <a:r>
                        <a:rPr kumimoji="0" lang="en-US" altLang="ja-JP" sz="1000" b="0" i="0" u="none" strike="noStrike" kern="1200" cap="none" spc="0" normalizeH="0" baseline="0" noProof="0">
                          <a:ln>
                            <a:noFill/>
                          </a:ln>
                          <a:solidFill>
                            <a:prstClr val="black"/>
                          </a:solidFill>
                          <a:effectLst/>
                          <a:uLnTx/>
                          <a:uFillTx/>
                          <a:latin typeface="+mn-lt"/>
                          <a:ea typeface="+mn-ea"/>
                          <a:cs typeface="+mn-cs"/>
                        </a:rPr>
                        <a:t>
 【MSI×</a:t>
                      </a:r>
                      <a:r>
                        <a:rPr kumimoji="0" lang="ja-JP" altLang="en-US" sz="1000" b="0" i="0" u="none" strike="noStrike" kern="1200" cap="none" spc="0" normalizeH="0" baseline="0" noProof="0">
                          <a:ln>
                            <a:noFill/>
                          </a:ln>
                          <a:solidFill>
                            <a:prstClr val="black"/>
                          </a:solidFill>
                          <a:effectLst/>
                          <a:uLnTx/>
                          <a:uFillTx/>
                          <a:latin typeface="+mn-lt"/>
                          <a:ea typeface="+mn-ea"/>
                          <a:cs typeface="+mn-cs"/>
                        </a:rPr>
                        <a:t>にじさんじ🌈｜コラボクリアファイル</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描き下ろしコラボイラストクリアファイルのデザインが完成しましたのでお披露目します✨
</a:t>
                      </a:r>
                      <a:r>
                        <a:rPr kumimoji="0" lang="en-US" altLang="ja-JP" sz="1000" b="0" i="0" u="none" strike="noStrike" kern="1200" cap="none" spc="0" normalizeH="0" baseline="0" noProof="0">
                          <a:ln>
                            <a:noFill/>
                          </a:ln>
                          <a:solidFill>
                            <a:prstClr val="black"/>
                          </a:solidFill>
                          <a:effectLst/>
                          <a:uLnTx/>
                          <a:uFillTx/>
                          <a:latin typeface="+mn-lt"/>
                          <a:ea typeface="+mn-ea"/>
                          <a:cs typeface="+mn-cs"/>
                        </a:rPr>
                        <a:t>#MSI #</a:t>
                      </a:r>
                      <a:r>
                        <a:rPr kumimoji="0" lang="ja-JP" altLang="en-US" sz="1000" b="0" i="0" u="none" strike="noStrike" kern="1200" cap="none" spc="0" normalizeH="0" baseline="0" noProof="0">
                          <a:ln>
                            <a:noFill/>
                          </a:ln>
                          <a:solidFill>
                            <a:prstClr val="black"/>
                          </a:solidFill>
                          <a:effectLst/>
                          <a:uLnTx/>
                          <a:uFillTx/>
                          <a:latin typeface="+mn-lt"/>
                          <a:ea typeface="+mn-ea"/>
                          <a:cs typeface="+mn-cs"/>
                        </a:rPr>
                        <a:t>にじさんじ </a:t>
                      </a:r>
                      <a:r>
                        <a:rPr kumimoji="0" lang="en-US" altLang="ja-JP" sz="1000" b="0" i="0" u="none" strike="noStrike" kern="1200" cap="none" spc="0" normalizeH="0" baseline="0" noProof="0">
                          <a:ln>
                            <a:noFill/>
                          </a:ln>
                          <a:solidFill>
                            <a:prstClr val="black"/>
                          </a:solidFill>
                          <a:effectLst/>
                          <a:uLnTx/>
                          <a:uFillTx/>
                          <a:latin typeface="+mn-lt"/>
                          <a:ea typeface="+mn-ea"/>
                          <a:cs typeface="+mn-cs"/>
                        </a:rPr>
                        <a:t>#MSI</a:t>
                      </a:r>
                      <a:r>
                        <a:rPr kumimoji="0" lang="ja-JP" altLang="en-US" sz="1000" b="0" i="0" u="none" strike="noStrike" kern="1200" cap="none" spc="0" normalizeH="0" baseline="0" noProof="0">
                          <a:ln>
                            <a:noFill/>
                          </a:ln>
                          <a:solidFill>
                            <a:prstClr val="black"/>
                          </a:solidFill>
                          <a:effectLst/>
                          <a:uLnTx/>
                          <a:uFillTx/>
                          <a:latin typeface="+mn-lt"/>
                          <a:ea typeface="+mn-ea"/>
                          <a:cs typeface="+mn-cs"/>
                        </a:rPr>
                        <a:t>ずしり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葛葉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椎名唯華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魔界ノりりむ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ずしり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ゲーミングノート</a:t>
                      </a:r>
                      <a:r>
                        <a:rPr kumimoji="0" lang="en-US" altLang="ja-JP" sz="1000" b="0" i="0" u="none" strike="noStrike" kern="1200" cap="none" spc="0" normalizeH="0" baseline="0" noProof="0">
                          <a:ln>
                            <a:noFill/>
                          </a:ln>
                          <a:solidFill>
                            <a:prstClr val="black"/>
                          </a:solidFill>
                          <a:effectLst/>
                          <a:uLnTx/>
                          <a:uFillTx/>
                          <a:latin typeface="+mn-lt"/>
                          <a:ea typeface="+mn-ea"/>
                          <a:cs typeface="+mn-cs"/>
                        </a:rPr>
                        <a:t>PC #</a:t>
                      </a:r>
                      <a:r>
                        <a:rPr kumimoji="0" lang="ja-JP" altLang="en-US" sz="1000" b="0" i="0" u="none" strike="noStrike" kern="1200" cap="none" spc="0" normalizeH="0" baseline="0" noProof="0">
                          <a:ln>
                            <a:noFill/>
                          </a:ln>
                          <a:solidFill>
                            <a:prstClr val="black"/>
                          </a:solidFill>
                          <a:effectLst/>
                          <a:uLnTx/>
                          <a:uFillTx/>
                          <a:latin typeface="+mn-lt"/>
                          <a:ea typeface="+mn-ea"/>
                          <a:cs typeface="+mn-cs"/>
                        </a:rPr>
                        <a:t>アルティメットノート </a:t>
                      </a:r>
                      <a:r>
                        <a:rPr kumimoji="0" lang="en-US" altLang="ja-JP" sz="1000" b="0" i="0" u="none" strike="noStrike" kern="1200" cap="none" spc="0" normalizeH="0" baseline="0" noProof="0">
                          <a:ln>
                            <a:noFill/>
                          </a:ln>
                          <a:solidFill>
                            <a:prstClr val="black"/>
                          </a:solidFill>
                          <a:effectLst/>
                          <a:uLnTx/>
                          <a:uFillTx/>
                          <a:latin typeface="+mn-lt"/>
                          <a:ea typeface="+mn-ea"/>
                          <a:cs typeface="+mn-cs"/>
                        </a:rPr>
                        <a:t>#RTX30 #GeForce #GeForceRTX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07/21/2021 14:09:31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0880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- 2021-04-27 16:21:58</a:t>
                      </a:r>
                      <a:r>
                        <a:rPr kumimoji="0" lang="en-US" altLang="ja-JP" sz="1000" b="0" i="0" u="none" strike="noStrike" kern="1200" cap="none" spc="0" normalizeH="0" baseline="0" noProof="0">
                          <a:ln>
                            <a:noFill/>
                          </a:ln>
                          <a:solidFill>
                            <a:prstClr val="black"/>
                          </a:solidFill>
                          <a:effectLst/>
                          <a:uLnTx/>
                          <a:uFillTx/>
                          <a:latin typeface="+mn-lt"/>
                          <a:ea typeface="+mn-ea"/>
                          <a:cs typeface="+mn-cs"/>
                        </a:rPr>
                        <a:t>
 VIGOR GK50 ELITE</a:t>
                      </a:r>
                      <a:r>
                        <a:rPr kumimoji="0" lang="ja-JP" altLang="en-US" sz="1000" b="0" i="0" u="none" strike="noStrike" kern="1200" cap="none" spc="0" normalizeH="0" baseline="0" noProof="0">
                          <a:ln>
                            <a:noFill/>
                          </a:ln>
                          <a:solidFill>
                            <a:prstClr val="black"/>
                          </a:solidFill>
                          <a:effectLst/>
                          <a:uLnTx/>
                          <a:uFillTx/>
                          <a:latin typeface="+mn-lt"/>
                          <a:ea typeface="+mn-ea"/>
                          <a:cs typeface="+mn-cs"/>
                        </a:rPr>
                        <a:t>は、数百万色の</a:t>
                      </a:r>
                      <a:r>
                        <a:rPr kumimoji="0" lang="en-US" altLang="ja-JP" sz="1000" b="0" i="0" u="none" strike="noStrike" kern="1200" cap="none" spc="0" normalizeH="0" baseline="0" noProof="0">
                          <a:ln>
                            <a:noFill/>
                          </a:ln>
                          <a:solidFill>
                            <a:prstClr val="black"/>
                          </a:solidFill>
                          <a:effectLst/>
                          <a:uLnTx/>
                          <a:uFillTx/>
                          <a:latin typeface="+mn-lt"/>
                          <a:ea typeface="+mn-ea"/>
                          <a:cs typeface="+mn-cs"/>
                        </a:rPr>
                        <a:t>RGB</a:t>
                      </a:r>
                      <a:r>
                        <a:rPr kumimoji="0" lang="ja-JP" altLang="en-US" sz="1000" b="0" i="0" u="none" strike="noStrike" kern="1200" cap="none" spc="0" normalizeH="0" baseline="0" noProof="0">
                          <a:ln>
                            <a:noFill/>
                          </a:ln>
                          <a:solidFill>
                            <a:prstClr val="black"/>
                          </a:solidFill>
                          <a:effectLst/>
                          <a:uLnTx/>
                          <a:uFillTx/>
                          <a:latin typeface="+mn-lt"/>
                          <a:ea typeface="+mn-ea"/>
                          <a:cs typeface="+mn-cs"/>
                        </a:rPr>
                        <a:t>ライティングと八角形のキーキャップで、あなたのゲーム魂を隅々まで満足します</a:t>
                      </a:r>
                      <a:r>
                        <a:rPr kumimoji="0" lang="en-US" altLang="ja-JP" sz="1000" b="0" i="0" u="none" strike="noStrike" kern="1200" cap="none" spc="0" normalizeH="0" baseline="0" noProof="0">
                          <a:ln>
                            <a:noFill/>
                          </a:ln>
                          <a:solidFill>
                            <a:prstClr val="black"/>
                          </a:solidFill>
                          <a:effectLst/>
                          <a:uLnTx/>
                          <a:uFillTx/>
                          <a:latin typeface="+mn-lt"/>
                          <a:ea typeface="+mn-ea"/>
                          <a:cs typeface="+mn-cs"/>
                        </a:rPr>
                        <a:t>!
#Keyboard #GK50ELITE #GamingGear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[GNP] Regular Content, [GNP] HQ DM Content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14:10:36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76695339"/>
                  </a:ext>
                </a:extLst>
              </a:tr>
            </a:tbl>
          </a:graphicData>
        </a:graphic>
      </p:graphicFrame>
      <p:sp>
        <p:nvSpPr>
          <p:cNvPr id="4" name="Text Placeholder 3">
            <a:extLst>
              <a:ext uri="{FF2B5EF4-FFF2-40B4-BE49-F238E27FC236}">
                <a16:creationId xmlns:a16="http://schemas.microsoft.com/office/drawing/2014/main" id="{0514EAA1-6905-4DFE-9F0B-F473EEDE2B90}"/>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062626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7DE8A-AFE5-411E-80EC-0EB723346208}"/>
              </a:ext>
            </a:extLst>
          </p:cNvPr>
          <p:cNvSpPr>
            <a:spLocks noGrp="1"/>
          </p:cNvSpPr>
          <p:nvPr>
            <p:ph type="title"/>
          </p:nvPr>
        </p:nvSpPr>
        <p:spPr/>
        <p:txBody>
          <a:bodyPr/>
          <a:lstStyle/>
          <a:p>
            <a:r>
              <a:rPr lang="en-US"/>
              <a:t>Instagram Posts Table | msigaming_japan (JP) - 9 of 18</a:t>
            </a:r>
          </a:p>
        </p:txBody>
      </p:sp>
      <p:graphicFrame>
        <p:nvGraphicFramePr>
          <p:cNvPr id="5" name="Table Placeholder 4">
            <a:extLst>
              <a:ext uri="{FF2B5EF4-FFF2-40B4-BE49-F238E27FC236}">
                <a16:creationId xmlns:a16="http://schemas.microsoft.com/office/drawing/2014/main" id="{BF1B5002-F414-4461-AA62-9F0E29932C69}"/>
              </a:ext>
            </a:extLst>
          </p:cNvPr>
          <p:cNvGraphicFramePr>
            <a:graphicFrameLocks noGrp="1"/>
          </p:cNvGraphicFramePr>
          <p:nvPr>
            <p:ph type="tbl" sz="quarter" idx="13"/>
            <p:extLst>
              <p:ext uri="{D42A27DB-BD31-4B8C-83A1-F6EECF244321}">
                <p14:modId xmlns:p14="http://schemas.microsoft.com/office/powerpoint/2010/main" val="1091424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561432041"/>
                    </a:ext>
                  </a:extLst>
                </a:gridCol>
                <a:gridCol w="1975104">
                  <a:extLst>
                    <a:ext uri="{9D8B030D-6E8A-4147-A177-3AD203B41FA5}">
                      <a16:colId xmlns:a16="http://schemas.microsoft.com/office/drawing/2014/main" val="1855127609"/>
                    </a:ext>
                  </a:extLst>
                </a:gridCol>
                <a:gridCol w="658368">
                  <a:extLst>
                    <a:ext uri="{9D8B030D-6E8A-4147-A177-3AD203B41FA5}">
                      <a16:colId xmlns:a16="http://schemas.microsoft.com/office/drawing/2014/main" val="428620564"/>
                    </a:ext>
                  </a:extLst>
                </a:gridCol>
                <a:gridCol w="658368">
                  <a:extLst>
                    <a:ext uri="{9D8B030D-6E8A-4147-A177-3AD203B41FA5}">
                      <a16:colId xmlns:a16="http://schemas.microsoft.com/office/drawing/2014/main" val="2524533760"/>
                    </a:ext>
                  </a:extLst>
                </a:gridCol>
                <a:gridCol w="658368">
                  <a:extLst>
                    <a:ext uri="{9D8B030D-6E8A-4147-A177-3AD203B41FA5}">
                      <a16:colId xmlns:a16="http://schemas.microsoft.com/office/drawing/2014/main" val="2167848918"/>
                    </a:ext>
                  </a:extLst>
                </a:gridCol>
                <a:gridCol w="658368">
                  <a:extLst>
                    <a:ext uri="{9D8B030D-6E8A-4147-A177-3AD203B41FA5}">
                      <a16:colId xmlns:a16="http://schemas.microsoft.com/office/drawing/2014/main" val="472961028"/>
                    </a:ext>
                  </a:extLst>
                </a:gridCol>
                <a:gridCol w="658368">
                  <a:extLst>
                    <a:ext uri="{9D8B030D-6E8A-4147-A177-3AD203B41FA5}">
                      <a16:colId xmlns:a16="http://schemas.microsoft.com/office/drawing/2014/main" val="1973781675"/>
                    </a:ext>
                  </a:extLst>
                </a:gridCol>
                <a:gridCol w="658368">
                  <a:extLst>
                    <a:ext uri="{9D8B030D-6E8A-4147-A177-3AD203B41FA5}">
                      <a16:colId xmlns:a16="http://schemas.microsoft.com/office/drawing/2014/main" val="1627645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7681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- 2021-04-26 09:23:11</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ゴールデンウイークカウントダウン！
</a:t>
                      </a:r>
                      <a:r>
                        <a:rPr kumimoji="0" lang="en-US" altLang="ja-JP" sz="1000" b="0" i="0" u="none" strike="noStrike" kern="1200" cap="none" spc="0" normalizeH="0" baseline="0" noProof="0">
                          <a:ln>
                            <a:noFill/>
                          </a:ln>
                          <a:solidFill>
                            <a:prstClr val="black"/>
                          </a:solidFill>
                          <a:effectLst/>
                          <a:uLnTx/>
                          <a:uFillTx/>
                          <a:latin typeface="+mn-lt"/>
                          <a:ea typeface="+mn-ea"/>
                          <a:cs typeface="+mn-cs"/>
                        </a:rPr>
                        <a:t>IMMERSE GH50</a:t>
                      </a:r>
                      <a:r>
                        <a:rPr kumimoji="0" lang="ja-JP" altLang="en-US" sz="1000" b="0" i="0" u="none" strike="noStrike" kern="1200" cap="none" spc="0" normalizeH="0" baseline="0" noProof="0">
                          <a:ln>
                            <a:noFill/>
                          </a:ln>
                          <a:solidFill>
                            <a:prstClr val="black"/>
                          </a:solidFill>
                          <a:effectLst/>
                          <a:uLnTx/>
                          <a:uFillTx/>
                          <a:latin typeface="+mn-lt"/>
                          <a:ea typeface="+mn-ea"/>
                          <a:cs typeface="+mn-cs"/>
                        </a:rPr>
                        <a:t>はあなたの最高の味方である！
是非使ってみてください！
</a:t>
                      </a:r>
                      <a:r>
                        <a:rPr kumimoji="0" lang="en-US" altLang="ja-JP" sz="1000" b="0" i="0" u="none" strike="noStrike" kern="1200" cap="none" spc="0" normalizeH="0" baseline="0" noProof="0">
                          <a:ln>
                            <a:noFill/>
                          </a:ln>
                          <a:solidFill>
                            <a:prstClr val="black"/>
                          </a:solidFill>
                          <a:effectLst/>
                          <a:uLnTx/>
                          <a:uFillTx/>
                          <a:latin typeface="+mn-lt"/>
                          <a:ea typeface="+mn-ea"/>
                          <a:cs typeface="+mn-cs"/>
                        </a:rPr>
                        <a:t>#Headset #GH50 #gaminggear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[GNP] Regular Content, [GNP] HQ DM Content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14:10:36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1867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msigaming_japan - 2021-06-11 17:47:49</a:t>
                      </a:r>
                      <a:r>
                        <a:rPr kumimoji="0" lang="en-US" sz="1000" b="0" i="0" u="none" strike="noStrike" kern="1200" cap="none" spc="0" normalizeH="0" baseline="0" noProof="0">
                          <a:ln>
                            <a:noFill/>
                          </a:ln>
                          <a:solidFill>
                            <a:prstClr val="black"/>
                          </a:solidFill>
                          <a:effectLst/>
                          <a:uLnTx/>
                          <a:uFillTx/>
                          <a:latin typeface="+mn-lt"/>
                          <a:ea typeface="+mn-ea"/>
                          <a:cs typeface="+mn-cs"/>
                        </a:rPr>
                        <a:t>
 GPU</a:t>
                      </a:r>
                      <a:r>
                        <a:rPr kumimoji="0" lang="ja-JP" altLang="en-US" sz="1000" b="0" i="0" u="none" strike="noStrike" kern="1200" cap="none" spc="0" normalizeH="0" baseline="0" noProof="0">
                          <a:ln>
                            <a:noFill/>
                          </a:ln>
                          <a:solidFill>
                            <a:prstClr val="black"/>
                          </a:solidFill>
                          <a:effectLst/>
                          <a:uLnTx/>
                          <a:uFillTx/>
                          <a:latin typeface="+mn-lt"/>
                          <a:ea typeface="+mn-ea"/>
                          <a:cs typeface="+mn-cs"/>
                        </a:rPr>
                        <a:t>ファミリーさらに増えました！
ようこそ！</a:t>
                      </a:r>
                      <a:r>
                        <a:rPr kumimoji="0" lang="en-US" sz="1000" b="0" i="0" u="none" strike="noStrike" kern="1200" cap="none" spc="0" normalizeH="0" baseline="0" noProof="0">
                          <a:ln>
                            <a:noFill/>
                          </a:ln>
                          <a:solidFill>
                            <a:prstClr val="black"/>
                          </a:solidFill>
                          <a:effectLst/>
                          <a:uLnTx/>
                          <a:uFillTx/>
                          <a:latin typeface="+mn-lt"/>
                          <a:ea typeface="+mn-ea"/>
                          <a:cs typeface="+mn-cs"/>
                        </a:rPr>
                        <a:t>MSI GeForce RTX 3080 Ti and 3070 Ti </a:t>
                      </a:r>
                      <a:r>
                        <a:rPr kumimoji="0" lang="ja-JP" altLang="en-US" sz="1000" b="0" i="0" u="none" strike="noStrike" kern="1200" cap="none" spc="0" normalizeH="0" baseline="0" noProof="0">
                          <a:ln>
                            <a:noFill/>
                          </a:ln>
                          <a:solidFill>
                            <a:prstClr val="black"/>
                          </a:solidFill>
                          <a:effectLst/>
                          <a:uLnTx/>
                          <a:uFillTx/>
                          <a:latin typeface="+mn-lt"/>
                          <a:ea typeface="+mn-ea"/>
                          <a:cs typeface="+mn-cs"/>
                        </a:rPr>
                        <a:t>シリーズ</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どれが一番気に入りでしょうか？？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MSI NVIDIAGeForce #GraphicsCard #3080Ti #3070Ti #SUPRIM #GAMINGTRIO #VENTUS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[GNP] Regular Content, [GNP] HQ DM Content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14:10:36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3363921"/>
                  </a:ext>
                </a:extLst>
              </a:tr>
            </a:tbl>
          </a:graphicData>
        </a:graphic>
      </p:graphicFrame>
      <p:sp>
        <p:nvSpPr>
          <p:cNvPr id="4" name="Text Placeholder 3">
            <a:extLst>
              <a:ext uri="{FF2B5EF4-FFF2-40B4-BE49-F238E27FC236}">
                <a16:creationId xmlns:a16="http://schemas.microsoft.com/office/drawing/2014/main" id="{32FB952A-B520-4052-9464-A6FED56420B3}"/>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193666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BD696-0C2C-474E-8383-1BF81B9FA852}"/>
              </a:ext>
            </a:extLst>
          </p:cNvPr>
          <p:cNvSpPr>
            <a:spLocks noGrp="1"/>
          </p:cNvSpPr>
          <p:nvPr>
            <p:ph type="title"/>
          </p:nvPr>
        </p:nvSpPr>
        <p:spPr/>
        <p:txBody>
          <a:bodyPr/>
          <a:lstStyle/>
          <a:p>
            <a:r>
              <a:rPr lang="en-US"/>
              <a:t>Instagram Posts Table | msigaming_japan (JP) - 10 of 18</a:t>
            </a:r>
          </a:p>
        </p:txBody>
      </p:sp>
      <p:graphicFrame>
        <p:nvGraphicFramePr>
          <p:cNvPr id="5" name="Table Placeholder 4">
            <a:extLst>
              <a:ext uri="{FF2B5EF4-FFF2-40B4-BE49-F238E27FC236}">
                <a16:creationId xmlns:a16="http://schemas.microsoft.com/office/drawing/2014/main" id="{FB209695-71E9-457B-A216-6D27D5AD3A8D}"/>
              </a:ext>
            </a:extLst>
          </p:cNvPr>
          <p:cNvGraphicFramePr>
            <a:graphicFrameLocks noGrp="1"/>
          </p:cNvGraphicFramePr>
          <p:nvPr>
            <p:ph type="tbl" sz="quarter" idx="13"/>
            <p:extLst>
              <p:ext uri="{D42A27DB-BD31-4B8C-83A1-F6EECF244321}">
                <p14:modId xmlns:p14="http://schemas.microsoft.com/office/powerpoint/2010/main" val="1330194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091914348"/>
                    </a:ext>
                  </a:extLst>
                </a:gridCol>
                <a:gridCol w="1975104">
                  <a:extLst>
                    <a:ext uri="{9D8B030D-6E8A-4147-A177-3AD203B41FA5}">
                      <a16:colId xmlns:a16="http://schemas.microsoft.com/office/drawing/2014/main" val="2163688886"/>
                    </a:ext>
                  </a:extLst>
                </a:gridCol>
                <a:gridCol w="658368">
                  <a:extLst>
                    <a:ext uri="{9D8B030D-6E8A-4147-A177-3AD203B41FA5}">
                      <a16:colId xmlns:a16="http://schemas.microsoft.com/office/drawing/2014/main" val="1009660746"/>
                    </a:ext>
                  </a:extLst>
                </a:gridCol>
                <a:gridCol w="658368">
                  <a:extLst>
                    <a:ext uri="{9D8B030D-6E8A-4147-A177-3AD203B41FA5}">
                      <a16:colId xmlns:a16="http://schemas.microsoft.com/office/drawing/2014/main" val="1059524619"/>
                    </a:ext>
                  </a:extLst>
                </a:gridCol>
                <a:gridCol w="658368">
                  <a:extLst>
                    <a:ext uri="{9D8B030D-6E8A-4147-A177-3AD203B41FA5}">
                      <a16:colId xmlns:a16="http://schemas.microsoft.com/office/drawing/2014/main" val="3393508006"/>
                    </a:ext>
                  </a:extLst>
                </a:gridCol>
                <a:gridCol w="658368">
                  <a:extLst>
                    <a:ext uri="{9D8B030D-6E8A-4147-A177-3AD203B41FA5}">
                      <a16:colId xmlns:a16="http://schemas.microsoft.com/office/drawing/2014/main" val="373752893"/>
                    </a:ext>
                  </a:extLst>
                </a:gridCol>
                <a:gridCol w="658368">
                  <a:extLst>
                    <a:ext uri="{9D8B030D-6E8A-4147-A177-3AD203B41FA5}">
                      <a16:colId xmlns:a16="http://schemas.microsoft.com/office/drawing/2014/main" val="1704116485"/>
                    </a:ext>
                  </a:extLst>
                </a:gridCol>
                <a:gridCol w="658368">
                  <a:extLst>
                    <a:ext uri="{9D8B030D-6E8A-4147-A177-3AD203B41FA5}">
                      <a16:colId xmlns:a16="http://schemas.microsoft.com/office/drawing/2014/main" val="962412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6882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- 2021-06-15 17:18:21</a:t>
                      </a:r>
                      <a:r>
                        <a:rPr kumimoji="0" lang="en-US" altLang="ja-JP" sz="1000" b="0" i="0" u="none" strike="noStrike" kern="1200" cap="none" spc="0" normalizeH="0" baseline="0" noProof="0">
                          <a:ln>
                            <a:noFill/>
                          </a:ln>
                          <a:solidFill>
                            <a:prstClr val="black"/>
                          </a:solidFill>
                          <a:effectLst/>
                          <a:uLnTx/>
                          <a:uFillTx/>
                          <a:latin typeface="+mn-lt"/>
                          <a:ea typeface="+mn-ea"/>
                          <a:cs typeface="+mn-cs"/>
                        </a:rPr>
                        <a:t>
 VIGOR GK50 ELITE</a:t>
                      </a:r>
                      <a:r>
                        <a:rPr kumimoji="0" lang="ja-JP" altLang="en-US" sz="1000" b="0" i="0" u="none" strike="noStrike" kern="1200" cap="none" spc="0" normalizeH="0" baseline="0" noProof="0">
                          <a:ln>
                            <a:noFill/>
                          </a:ln>
                          <a:solidFill>
                            <a:prstClr val="black"/>
                          </a:solidFill>
                          <a:effectLst/>
                          <a:uLnTx/>
                          <a:uFillTx/>
                          <a:latin typeface="+mn-lt"/>
                          <a:ea typeface="+mn-ea"/>
                          <a:cs typeface="+mn-cs"/>
                        </a:rPr>
                        <a:t>の人間工学に基づいたデザインは、手や手首を自然な姿勢に保ち、負担や痛みを軽減します。
皆さんどう思いますか？
</a:t>
                      </a:r>
                      <a:r>
                        <a:rPr kumimoji="0" lang="en-US" altLang="ja-JP" sz="1000" b="0" i="0" u="none" strike="noStrike" kern="1200" cap="none" spc="0" normalizeH="0" baseline="0" noProof="0">
                          <a:ln>
                            <a:noFill/>
                          </a:ln>
                          <a:solidFill>
                            <a:prstClr val="black"/>
                          </a:solidFill>
                          <a:effectLst/>
                          <a:uLnTx/>
                          <a:uFillTx/>
                          <a:latin typeface="+mn-lt"/>
                          <a:ea typeface="+mn-ea"/>
                          <a:cs typeface="+mn-cs"/>
                        </a:rPr>
                        <a:t>#GK50Elite #GamingKeyboard #Keyboard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[GNP] Regular Content, [GNP] HQ DM Content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14:10:36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22749069"/>
                  </a:ext>
                </a:extLst>
              </a:tr>
            </a:tbl>
          </a:graphicData>
        </a:graphic>
      </p:graphicFrame>
      <p:sp>
        <p:nvSpPr>
          <p:cNvPr id="4" name="Text Placeholder 3">
            <a:extLst>
              <a:ext uri="{FF2B5EF4-FFF2-40B4-BE49-F238E27FC236}">
                <a16:creationId xmlns:a16="http://schemas.microsoft.com/office/drawing/2014/main" id="{95CF4121-E37A-4A05-BE63-B3EED6E6C03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225546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C8667-21F4-437A-BA9B-75B92360E858}"/>
              </a:ext>
            </a:extLst>
          </p:cNvPr>
          <p:cNvSpPr>
            <a:spLocks noGrp="1"/>
          </p:cNvSpPr>
          <p:nvPr>
            <p:ph type="title"/>
          </p:nvPr>
        </p:nvSpPr>
        <p:spPr/>
        <p:txBody>
          <a:bodyPr/>
          <a:lstStyle/>
          <a:p>
            <a:r>
              <a:rPr lang="en-US"/>
              <a:t>Instagram Posts Table | msigaming_japan (JP) - 11 of 18</a:t>
            </a:r>
          </a:p>
        </p:txBody>
      </p:sp>
      <p:graphicFrame>
        <p:nvGraphicFramePr>
          <p:cNvPr id="5" name="Table Placeholder 4">
            <a:extLst>
              <a:ext uri="{FF2B5EF4-FFF2-40B4-BE49-F238E27FC236}">
                <a16:creationId xmlns:a16="http://schemas.microsoft.com/office/drawing/2014/main" id="{8DFFF08C-3952-461B-BE10-D9540B692F26}"/>
              </a:ext>
            </a:extLst>
          </p:cNvPr>
          <p:cNvGraphicFramePr>
            <a:graphicFrameLocks noGrp="1"/>
          </p:cNvGraphicFramePr>
          <p:nvPr>
            <p:ph type="tbl" sz="quarter" idx="13"/>
            <p:extLst>
              <p:ext uri="{D42A27DB-BD31-4B8C-83A1-F6EECF244321}">
                <p14:modId xmlns:p14="http://schemas.microsoft.com/office/powerpoint/2010/main" val="1594808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96922807"/>
                    </a:ext>
                  </a:extLst>
                </a:gridCol>
                <a:gridCol w="1975104">
                  <a:extLst>
                    <a:ext uri="{9D8B030D-6E8A-4147-A177-3AD203B41FA5}">
                      <a16:colId xmlns:a16="http://schemas.microsoft.com/office/drawing/2014/main" val="1857315251"/>
                    </a:ext>
                  </a:extLst>
                </a:gridCol>
                <a:gridCol w="658368">
                  <a:extLst>
                    <a:ext uri="{9D8B030D-6E8A-4147-A177-3AD203B41FA5}">
                      <a16:colId xmlns:a16="http://schemas.microsoft.com/office/drawing/2014/main" val="2527986019"/>
                    </a:ext>
                  </a:extLst>
                </a:gridCol>
                <a:gridCol w="658368">
                  <a:extLst>
                    <a:ext uri="{9D8B030D-6E8A-4147-A177-3AD203B41FA5}">
                      <a16:colId xmlns:a16="http://schemas.microsoft.com/office/drawing/2014/main" val="386946551"/>
                    </a:ext>
                  </a:extLst>
                </a:gridCol>
                <a:gridCol w="658368">
                  <a:extLst>
                    <a:ext uri="{9D8B030D-6E8A-4147-A177-3AD203B41FA5}">
                      <a16:colId xmlns:a16="http://schemas.microsoft.com/office/drawing/2014/main" val="4163124210"/>
                    </a:ext>
                  </a:extLst>
                </a:gridCol>
                <a:gridCol w="658368">
                  <a:extLst>
                    <a:ext uri="{9D8B030D-6E8A-4147-A177-3AD203B41FA5}">
                      <a16:colId xmlns:a16="http://schemas.microsoft.com/office/drawing/2014/main" val="1615281331"/>
                    </a:ext>
                  </a:extLst>
                </a:gridCol>
                <a:gridCol w="658368">
                  <a:extLst>
                    <a:ext uri="{9D8B030D-6E8A-4147-A177-3AD203B41FA5}">
                      <a16:colId xmlns:a16="http://schemas.microsoft.com/office/drawing/2014/main" val="1586212273"/>
                    </a:ext>
                  </a:extLst>
                </a:gridCol>
                <a:gridCol w="658368">
                  <a:extLst>
                    <a:ext uri="{9D8B030D-6E8A-4147-A177-3AD203B41FA5}">
                      <a16:colId xmlns:a16="http://schemas.microsoft.com/office/drawing/2014/main" val="3794378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1706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msigaming_japan - 2021-06-18 23:31:59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皆様いつもご応援いただきありがとうございます！
この度、</a:t>
                      </a:r>
                      <a:r>
                        <a:rPr kumimoji="0" lang="en-US" sz="1000" b="0" i="0" u="none" strike="noStrike" kern="1200" cap="none" spc="0" normalizeH="0" baseline="0" noProof="0">
                          <a:ln>
                            <a:noFill/>
                          </a:ln>
                          <a:solidFill>
                            <a:prstClr val="black"/>
                          </a:solidFill>
                          <a:effectLst/>
                          <a:uLnTx/>
                          <a:uFillTx/>
                          <a:latin typeface="+mn-lt"/>
                          <a:ea typeface="+mn-ea"/>
                          <a:cs typeface="+mn-cs"/>
                        </a:rPr>
                        <a:t>MSI GeForce RTX 3080 GAMING Z TRIO</a:t>
                      </a:r>
                      <a:r>
                        <a:rPr kumimoji="0" lang="ja-JP" altLang="en-US" sz="1000" b="0" i="0" u="none" strike="noStrike" kern="1200" cap="none" spc="0" normalizeH="0" baseline="0" noProof="0">
                          <a:ln>
                            <a:noFill/>
                          </a:ln>
                          <a:solidFill>
                            <a:prstClr val="black"/>
                          </a:solidFill>
                          <a:effectLst/>
                          <a:uLnTx/>
                          <a:uFillTx/>
                          <a:latin typeface="+mn-lt"/>
                          <a:ea typeface="+mn-ea"/>
                          <a:cs typeface="+mn-cs"/>
                        </a:rPr>
                        <a:t>は</a:t>
                      </a:r>
                      <a:r>
                        <a:rPr kumimoji="0" lang="en-US" sz="1000" b="0" i="0" u="none" strike="noStrike" kern="1200" cap="none" spc="0" normalizeH="0" baseline="0" noProof="0">
                          <a:ln>
                            <a:noFill/>
                          </a:ln>
                          <a:solidFill>
                            <a:prstClr val="black"/>
                          </a:solidFill>
                          <a:effectLst/>
                          <a:uLnTx/>
                          <a:uFillTx/>
                          <a:latin typeface="+mn-lt"/>
                          <a:ea typeface="+mn-ea"/>
                          <a:cs typeface="+mn-cs"/>
                        </a:rPr>
                        <a:t>European Hardware Association</a:t>
                      </a:r>
                      <a:r>
                        <a:rPr kumimoji="0" lang="ja-JP" altLang="en-US" sz="1000" b="0" i="0" u="none" strike="noStrike" kern="1200" cap="none" spc="0" normalizeH="0" baseline="0" noProof="0">
                          <a:ln>
                            <a:noFill/>
                          </a:ln>
                          <a:solidFill>
                            <a:prstClr val="black"/>
                          </a:solidFill>
                          <a:effectLst/>
                          <a:uLnTx/>
                          <a:uFillTx/>
                          <a:latin typeface="+mn-lt"/>
                          <a:ea typeface="+mn-ea"/>
                          <a:cs typeface="+mn-cs"/>
                        </a:rPr>
                        <a:t>の「</a:t>
                      </a:r>
                      <a:r>
                        <a:rPr kumimoji="0" lang="en-US" altLang="ja-JP" sz="1000" b="0" i="0" u="none" strike="noStrike" kern="1200" cap="none" spc="0" normalizeH="0" baseline="0" noProof="0">
                          <a:ln>
                            <a:noFill/>
                          </a:ln>
                          <a:solidFill>
                            <a:prstClr val="black"/>
                          </a:solidFill>
                          <a:effectLst/>
                          <a:uLnTx/>
                          <a:uFillTx/>
                          <a:latin typeface="+mn-lt"/>
                          <a:ea typeface="+mn-ea"/>
                          <a:cs typeface="+mn-cs"/>
                        </a:rPr>
                        <a:t>2021 </a:t>
                      </a:r>
                      <a:r>
                        <a:rPr kumimoji="0" lang="en-US" sz="1000" b="0" i="0" u="none" strike="noStrike" kern="1200" cap="none" spc="0" normalizeH="0" baseline="0" noProof="0">
                          <a:ln>
                            <a:noFill/>
                          </a:ln>
                          <a:solidFill>
                            <a:prstClr val="black"/>
                          </a:solidFill>
                          <a:effectLst/>
                          <a:uLnTx/>
                          <a:uFillTx/>
                          <a:latin typeface="+mn-lt"/>
                          <a:ea typeface="+mn-ea"/>
                          <a:cs typeface="+mn-cs"/>
                        </a:rPr>
                        <a:t>Best NVIDIA Based Graphics Card」</a:t>
                      </a:r>
                      <a:r>
                        <a:rPr kumimoji="0" lang="ja-JP" altLang="en-US" sz="1000" b="0" i="0" u="none" strike="noStrike" kern="1200" cap="none" spc="0" normalizeH="0" baseline="0" noProof="0">
                          <a:ln>
                            <a:noFill/>
                          </a:ln>
                          <a:solidFill>
                            <a:prstClr val="black"/>
                          </a:solidFill>
                          <a:effectLst/>
                          <a:uLnTx/>
                          <a:uFillTx/>
                          <a:latin typeface="+mn-lt"/>
                          <a:ea typeface="+mn-ea"/>
                          <a:cs typeface="+mn-cs"/>
                        </a:rPr>
                        <a:t>に選出されました！
これからもよろしくお願いします！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BestGraphicsCard #MSI #EuropeanHardwareAward #GAMINGTrio #RTX30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[GNP] Regular Content, [GNP] HQ DM Content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14:10:36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66474348"/>
                  </a:ext>
                </a:extLst>
              </a:tr>
            </a:tbl>
          </a:graphicData>
        </a:graphic>
      </p:graphicFrame>
      <p:sp>
        <p:nvSpPr>
          <p:cNvPr id="4" name="Text Placeholder 3">
            <a:extLst>
              <a:ext uri="{FF2B5EF4-FFF2-40B4-BE49-F238E27FC236}">
                <a16:creationId xmlns:a16="http://schemas.microsoft.com/office/drawing/2014/main" id="{F3B00933-87C7-4607-BF37-29159FCBF1E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026887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CB467-B1E3-491E-8480-9AC0D64F186E}"/>
              </a:ext>
            </a:extLst>
          </p:cNvPr>
          <p:cNvSpPr>
            <a:spLocks noGrp="1"/>
          </p:cNvSpPr>
          <p:nvPr>
            <p:ph type="title"/>
          </p:nvPr>
        </p:nvSpPr>
        <p:spPr/>
        <p:txBody>
          <a:bodyPr/>
          <a:lstStyle/>
          <a:p>
            <a:r>
              <a:rPr lang="en-US"/>
              <a:t>Instagram Posts Table | msigaming_japan (JP) - 12 of 18</a:t>
            </a:r>
          </a:p>
        </p:txBody>
      </p:sp>
      <p:graphicFrame>
        <p:nvGraphicFramePr>
          <p:cNvPr id="5" name="Table Placeholder 4">
            <a:extLst>
              <a:ext uri="{FF2B5EF4-FFF2-40B4-BE49-F238E27FC236}">
                <a16:creationId xmlns:a16="http://schemas.microsoft.com/office/drawing/2014/main" id="{0C365C3E-26B4-41F4-96A4-E9FE987DEDDE}"/>
              </a:ext>
            </a:extLst>
          </p:cNvPr>
          <p:cNvGraphicFramePr>
            <a:graphicFrameLocks noGrp="1"/>
          </p:cNvGraphicFramePr>
          <p:nvPr>
            <p:ph type="tbl" sz="quarter" idx="13"/>
            <p:extLst>
              <p:ext uri="{D42A27DB-BD31-4B8C-83A1-F6EECF244321}">
                <p14:modId xmlns:p14="http://schemas.microsoft.com/office/powerpoint/2010/main" val="2691568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677814600"/>
                    </a:ext>
                  </a:extLst>
                </a:gridCol>
                <a:gridCol w="1975104">
                  <a:extLst>
                    <a:ext uri="{9D8B030D-6E8A-4147-A177-3AD203B41FA5}">
                      <a16:colId xmlns:a16="http://schemas.microsoft.com/office/drawing/2014/main" val="3309343173"/>
                    </a:ext>
                  </a:extLst>
                </a:gridCol>
                <a:gridCol w="658368">
                  <a:extLst>
                    <a:ext uri="{9D8B030D-6E8A-4147-A177-3AD203B41FA5}">
                      <a16:colId xmlns:a16="http://schemas.microsoft.com/office/drawing/2014/main" val="2731188645"/>
                    </a:ext>
                  </a:extLst>
                </a:gridCol>
                <a:gridCol w="658368">
                  <a:extLst>
                    <a:ext uri="{9D8B030D-6E8A-4147-A177-3AD203B41FA5}">
                      <a16:colId xmlns:a16="http://schemas.microsoft.com/office/drawing/2014/main" val="2292249015"/>
                    </a:ext>
                  </a:extLst>
                </a:gridCol>
                <a:gridCol w="658368">
                  <a:extLst>
                    <a:ext uri="{9D8B030D-6E8A-4147-A177-3AD203B41FA5}">
                      <a16:colId xmlns:a16="http://schemas.microsoft.com/office/drawing/2014/main" val="3027414558"/>
                    </a:ext>
                  </a:extLst>
                </a:gridCol>
                <a:gridCol w="658368">
                  <a:extLst>
                    <a:ext uri="{9D8B030D-6E8A-4147-A177-3AD203B41FA5}">
                      <a16:colId xmlns:a16="http://schemas.microsoft.com/office/drawing/2014/main" val="1584409593"/>
                    </a:ext>
                  </a:extLst>
                </a:gridCol>
                <a:gridCol w="658368">
                  <a:extLst>
                    <a:ext uri="{9D8B030D-6E8A-4147-A177-3AD203B41FA5}">
                      <a16:colId xmlns:a16="http://schemas.microsoft.com/office/drawing/2014/main" val="3150837756"/>
                    </a:ext>
                  </a:extLst>
                </a:gridCol>
                <a:gridCol w="658368">
                  <a:extLst>
                    <a:ext uri="{9D8B030D-6E8A-4147-A177-3AD203B41FA5}">
                      <a16:colId xmlns:a16="http://schemas.microsoft.com/office/drawing/2014/main" val="731409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0932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- 2021-03-31 17:43:11</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メモリ周波数の世界記録</a:t>
                      </a:r>
                      <a:r>
                        <a:rPr kumimoji="0" lang="en-US" altLang="ja-JP" sz="1000" b="0" i="0" u="none" strike="noStrike" kern="1200" cap="none" spc="0" normalizeH="0" baseline="0" noProof="0">
                          <a:ln>
                            <a:noFill/>
                          </a:ln>
                          <a:solidFill>
                            <a:prstClr val="black"/>
                          </a:solidFill>
                          <a:effectLst/>
                          <a:uLnTx/>
                          <a:uFillTx/>
                          <a:latin typeface="+mn-lt"/>
                          <a:ea typeface="+mn-ea"/>
                          <a:cs typeface="+mn-cs"/>
                        </a:rPr>
                        <a:t>-
OC</a:t>
                      </a:r>
                      <a:r>
                        <a:rPr kumimoji="0" lang="ja-JP" altLang="en-US" sz="1000" b="0" i="0" u="none" strike="noStrike" kern="1200" cap="none" spc="0" normalizeH="0" baseline="0" noProof="0">
                          <a:ln>
                            <a:noFill/>
                          </a:ln>
                          <a:solidFill>
                            <a:prstClr val="black"/>
                          </a:solidFill>
                          <a:effectLst/>
                          <a:uLnTx/>
                          <a:uFillTx/>
                          <a:latin typeface="+mn-lt"/>
                          <a:ea typeface="+mn-ea"/>
                          <a:cs typeface="+mn-cs"/>
                        </a:rPr>
                        <a:t>チーム　</a:t>
                      </a:r>
                      <a:r>
                        <a:rPr kumimoji="0" lang="en-US" altLang="ja-JP" sz="1000" b="0" i="0" u="none" strike="noStrike" kern="1200" cap="none" spc="0" normalizeH="0" baseline="0" noProof="0">
                          <a:ln>
                            <a:noFill/>
                          </a:ln>
                          <a:solidFill>
                            <a:prstClr val="black"/>
                          </a:solidFill>
                          <a:effectLst/>
                          <a:uLnTx/>
                          <a:uFillTx/>
                          <a:latin typeface="+mn-lt"/>
                          <a:ea typeface="+mn-ea"/>
                          <a:cs typeface="+mn-cs"/>
                        </a:rPr>
                        <a:t>#MSI MEG Z590IUNIFY</a:t>
                      </a:r>
                      <a:r>
                        <a:rPr kumimoji="0" lang="ja-JP" altLang="en-US" sz="1000" b="0" i="0" u="none" strike="noStrike" kern="1200" cap="none" spc="0" normalizeH="0" baseline="0" noProof="0">
                          <a:ln>
                            <a:noFill/>
                          </a:ln>
                          <a:solidFill>
                            <a:prstClr val="black"/>
                          </a:solidFill>
                          <a:effectLst/>
                          <a:uLnTx/>
                          <a:uFillTx/>
                          <a:latin typeface="+mn-lt"/>
                          <a:ea typeface="+mn-ea"/>
                          <a:cs typeface="+mn-cs"/>
                        </a:rPr>
                        <a:t>を使用し、</a:t>
                      </a:r>
                      <a:r>
                        <a:rPr kumimoji="0" lang="en-US" altLang="ja-JP" sz="1000" b="0" i="0" u="none" strike="noStrike" kern="1200" cap="none" spc="0" normalizeH="0" baseline="0" noProof="0">
                          <a:ln>
                            <a:noFill/>
                          </a:ln>
                          <a:solidFill>
                            <a:prstClr val="black"/>
                          </a:solidFill>
                          <a:effectLst/>
                          <a:uLnTx/>
                          <a:uFillTx/>
                          <a:latin typeface="+mn-lt"/>
                          <a:ea typeface="+mn-ea"/>
                          <a:cs typeface="+mn-cs"/>
                        </a:rPr>
                        <a:t>HWBOT</a:t>
                      </a:r>
                      <a:r>
                        <a:rPr kumimoji="0" lang="ja-JP" altLang="en-US" sz="1000" b="0" i="0" u="none" strike="noStrike" kern="1200" cap="none" spc="0" normalizeH="0" baseline="0" noProof="0">
                          <a:ln>
                            <a:noFill/>
                          </a:ln>
                          <a:solidFill>
                            <a:prstClr val="black"/>
                          </a:solidFill>
                          <a:effectLst/>
                          <a:uLnTx/>
                          <a:uFillTx/>
                          <a:latin typeface="+mn-lt"/>
                          <a:ea typeface="+mn-ea"/>
                          <a:cs typeface="+mn-cs"/>
                        </a:rPr>
                        <a:t>でメモリ</a:t>
                      </a:r>
                      <a:r>
                        <a:rPr kumimoji="0" lang="en-US" altLang="ja-JP" sz="1000" b="0" i="0" u="none" strike="noStrike" kern="1200" cap="none" spc="0" normalizeH="0" baseline="0" noProof="0">
                          <a:ln>
                            <a:noFill/>
                          </a:ln>
                          <a:solidFill>
                            <a:prstClr val="black"/>
                          </a:solidFill>
                          <a:effectLst/>
                          <a:uLnTx/>
                          <a:uFillTx/>
                          <a:latin typeface="+mn-lt"/>
                          <a:ea typeface="+mn-ea"/>
                          <a:cs typeface="+mn-cs"/>
                        </a:rPr>
                        <a:t>DDR4-7156MHz</a:t>
                      </a:r>
                      <a:r>
                        <a:rPr kumimoji="0" lang="ja-JP" altLang="en-US" sz="1000" b="0" i="0" u="none" strike="noStrike" kern="1200" cap="none" spc="0" normalizeH="0" baseline="0" noProof="0">
                          <a:ln>
                            <a:noFill/>
                          </a:ln>
                          <a:solidFill>
                            <a:prstClr val="black"/>
                          </a:solidFill>
                          <a:effectLst/>
                          <a:uLnTx/>
                          <a:uFillTx/>
                          <a:latin typeface="+mn-lt"/>
                          <a:ea typeface="+mn-ea"/>
                          <a:cs typeface="+mn-cs"/>
                        </a:rPr>
                        <a:t>の世界記録達成されました！！
昨日に、清水さん</a:t>
                      </a:r>
                      <a:r>
                        <a:rPr kumimoji="0" lang="en-US" altLang="ja-JP" sz="1000" b="0" i="0" u="none" strike="noStrike" kern="1200" cap="none" spc="0" normalizeH="0" baseline="0" noProof="0">
                          <a:ln>
                            <a:noFill/>
                          </a:ln>
                          <a:solidFill>
                            <a:prstClr val="black"/>
                          </a:solidFill>
                          <a:effectLst/>
                          <a:uLnTx/>
                          <a:uFillTx/>
                          <a:latin typeface="+mn-lt"/>
                          <a:ea typeface="+mn-ea"/>
                          <a:cs typeface="+mn-cs"/>
                        </a:rPr>
                        <a:t>Shimizu_OC
 </a:t>
                      </a:r>
                      <a:r>
                        <a:rPr kumimoji="0" lang="ja-JP" altLang="en-US" sz="1000" b="0" i="0" u="none" strike="noStrike" kern="1200" cap="none" spc="0" normalizeH="0" baseline="0" noProof="0">
                          <a:ln>
                            <a:noFill/>
                          </a:ln>
                          <a:solidFill>
                            <a:prstClr val="black"/>
                          </a:solidFill>
                          <a:effectLst/>
                          <a:uLnTx/>
                          <a:uFillTx/>
                          <a:latin typeface="+mn-lt"/>
                          <a:ea typeface="+mn-ea"/>
                          <a:cs typeface="+mn-cs"/>
                        </a:rPr>
                        <a:t>の配信で少しお話した記録です。 
見ていない方には下記の</a:t>
                      </a:r>
                      <a:r>
                        <a:rPr kumimoji="0" lang="en-US" altLang="ja-JP" sz="1000" b="0" i="0" u="none" strike="noStrike" kern="1200" cap="none" spc="0" normalizeH="0" baseline="0" noProof="0">
                          <a:ln>
                            <a:noFill/>
                          </a:ln>
                          <a:solidFill>
                            <a:prstClr val="black"/>
                          </a:solidFill>
                          <a:effectLst/>
                          <a:uLnTx/>
                          <a:uFillTx/>
                          <a:latin typeface="+mn-lt"/>
                          <a:ea typeface="+mn-ea"/>
                          <a:cs typeface="+mn-cs"/>
                        </a:rPr>
                        <a:t>URL</a:t>
                      </a:r>
                      <a:r>
                        <a:rPr kumimoji="0" lang="ja-JP" altLang="en-US" sz="1000" b="0" i="0" u="none" strike="noStrike" kern="1200" cap="none" spc="0" normalizeH="0" baseline="0" noProof="0">
                          <a:ln>
                            <a:noFill/>
                          </a:ln>
                          <a:solidFill>
                            <a:prstClr val="black"/>
                          </a:solidFill>
                          <a:effectLst/>
                          <a:uLnTx/>
                          <a:uFillTx/>
                          <a:latin typeface="+mn-lt"/>
                          <a:ea typeface="+mn-ea"/>
                          <a:cs typeface="+mn-cs"/>
                        </a:rPr>
                        <a:t>まで！！
</a:t>
                      </a:r>
                      <a:r>
                        <a:rPr kumimoji="0" lang="en-US" altLang="ja-JP" sz="1000" b="0" i="0" u="none" strike="noStrike" kern="1200" cap="none" spc="0" normalizeH="0" baseline="0" noProof="0">
                          <a:ln>
                            <a:noFill/>
                          </a:ln>
                          <a:solidFill>
                            <a:prstClr val="black"/>
                          </a:solidFill>
                          <a:effectLst/>
                          <a:uLnTx/>
                          <a:uFillTx/>
                          <a:latin typeface="+mn-lt"/>
                          <a:ea typeface="+mn-ea"/>
                          <a:cs typeface="+mn-cs"/>
                        </a:rPr>
                        <a:t>https://youtu.be/nyBpA3tQ52w
#MSIZ590</a:t>
                      </a:r>
                      <a:r>
                        <a:rPr kumimoji="0" lang="ja-JP" altLang="en-US" sz="1000" b="0" i="0" u="none" strike="noStrike" kern="1200" cap="none" spc="0" normalizeH="0" baseline="0" noProof="0">
                          <a:ln>
                            <a:noFill/>
                          </a:ln>
                          <a:solidFill>
                            <a:prstClr val="black"/>
                          </a:solidFill>
                          <a:effectLst/>
                          <a:uLnTx/>
                          <a:uFillTx/>
                          <a:latin typeface="+mn-lt"/>
                          <a:ea typeface="+mn-ea"/>
                          <a:cs typeface="+mn-cs"/>
                        </a:rPr>
                        <a:t>　</a:t>
                      </a:r>
                      <a:r>
                        <a:rPr kumimoji="0" lang="en-US" altLang="ja-JP" sz="1000" b="0" i="0" u="none" strike="noStrike" kern="1200" cap="none" spc="0" normalizeH="0" baseline="0" noProof="0">
                          <a:ln>
                            <a:noFill/>
                          </a:ln>
                          <a:solidFill>
                            <a:prstClr val="black"/>
                          </a:solidFill>
                          <a:effectLst/>
                          <a:uLnTx/>
                          <a:uFillTx/>
                          <a:latin typeface="+mn-lt"/>
                          <a:ea typeface="+mn-ea"/>
                          <a:cs typeface="+mn-cs"/>
                        </a:rPr>
                        <a:t>#OC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14:10:36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692350"/>
                  </a:ext>
                </a:extLst>
              </a:tr>
            </a:tbl>
          </a:graphicData>
        </a:graphic>
      </p:graphicFrame>
      <p:sp>
        <p:nvSpPr>
          <p:cNvPr id="4" name="Text Placeholder 3">
            <a:extLst>
              <a:ext uri="{FF2B5EF4-FFF2-40B4-BE49-F238E27FC236}">
                <a16:creationId xmlns:a16="http://schemas.microsoft.com/office/drawing/2014/main" id="{B7DF3871-A45B-4B4F-9BA9-3227F766B6D2}"/>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948356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7FC11-BD1F-4385-AFE5-D352BE61D59B}"/>
              </a:ext>
            </a:extLst>
          </p:cNvPr>
          <p:cNvSpPr>
            <a:spLocks noGrp="1"/>
          </p:cNvSpPr>
          <p:nvPr>
            <p:ph type="title"/>
          </p:nvPr>
        </p:nvSpPr>
        <p:spPr/>
        <p:txBody>
          <a:bodyPr/>
          <a:lstStyle/>
          <a:p>
            <a:r>
              <a:rPr lang="en-US"/>
              <a:t>Instagram Posts Table | msigaming_japan (JP) - 13 of 18</a:t>
            </a:r>
          </a:p>
        </p:txBody>
      </p:sp>
      <p:graphicFrame>
        <p:nvGraphicFramePr>
          <p:cNvPr id="5" name="Table Placeholder 4">
            <a:extLst>
              <a:ext uri="{FF2B5EF4-FFF2-40B4-BE49-F238E27FC236}">
                <a16:creationId xmlns:a16="http://schemas.microsoft.com/office/drawing/2014/main" id="{59A2B8D6-EC7D-46BD-8971-BA7863514915}"/>
              </a:ext>
            </a:extLst>
          </p:cNvPr>
          <p:cNvGraphicFramePr>
            <a:graphicFrameLocks noGrp="1"/>
          </p:cNvGraphicFramePr>
          <p:nvPr>
            <p:ph type="tbl" sz="quarter" idx="13"/>
            <p:extLst>
              <p:ext uri="{D42A27DB-BD31-4B8C-83A1-F6EECF244321}">
                <p14:modId xmlns:p14="http://schemas.microsoft.com/office/powerpoint/2010/main" val="2625955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229897827"/>
                    </a:ext>
                  </a:extLst>
                </a:gridCol>
                <a:gridCol w="1975104">
                  <a:extLst>
                    <a:ext uri="{9D8B030D-6E8A-4147-A177-3AD203B41FA5}">
                      <a16:colId xmlns:a16="http://schemas.microsoft.com/office/drawing/2014/main" val="276808847"/>
                    </a:ext>
                  </a:extLst>
                </a:gridCol>
                <a:gridCol w="658368">
                  <a:extLst>
                    <a:ext uri="{9D8B030D-6E8A-4147-A177-3AD203B41FA5}">
                      <a16:colId xmlns:a16="http://schemas.microsoft.com/office/drawing/2014/main" val="150929103"/>
                    </a:ext>
                  </a:extLst>
                </a:gridCol>
                <a:gridCol w="658368">
                  <a:extLst>
                    <a:ext uri="{9D8B030D-6E8A-4147-A177-3AD203B41FA5}">
                      <a16:colId xmlns:a16="http://schemas.microsoft.com/office/drawing/2014/main" val="2578070133"/>
                    </a:ext>
                  </a:extLst>
                </a:gridCol>
                <a:gridCol w="658368">
                  <a:extLst>
                    <a:ext uri="{9D8B030D-6E8A-4147-A177-3AD203B41FA5}">
                      <a16:colId xmlns:a16="http://schemas.microsoft.com/office/drawing/2014/main" val="1566988806"/>
                    </a:ext>
                  </a:extLst>
                </a:gridCol>
                <a:gridCol w="658368">
                  <a:extLst>
                    <a:ext uri="{9D8B030D-6E8A-4147-A177-3AD203B41FA5}">
                      <a16:colId xmlns:a16="http://schemas.microsoft.com/office/drawing/2014/main" val="2069602381"/>
                    </a:ext>
                  </a:extLst>
                </a:gridCol>
                <a:gridCol w="658368">
                  <a:extLst>
                    <a:ext uri="{9D8B030D-6E8A-4147-A177-3AD203B41FA5}">
                      <a16:colId xmlns:a16="http://schemas.microsoft.com/office/drawing/2014/main" val="698097081"/>
                    </a:ext>
                  </a:extLst>
                </a:gridCol>
                <a:gridCol w="658368">
                  <a:extLst>
                    <a:ext uri="{9D8B030D-6E8A-4147-A177-3AD203B41FA5}">
                      <a16:colId xmlns:a16="http://schemas.microsoft.com/office/drawing/2014/main" val="1577056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5916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- 2021-05-21 16:25:52</a:t>
                      </a:r>
                      <a:r>
                        <a:rPr kumimoji="0" lang="en-US" altLang="ja-JP" sz="1000" b="0" i="0" u="none" strike="noStrike" kern="1200" cap="none" spc="0" normalizeH="0" baseline="0" noProof="0">
                          <a:ln>
                            <a:noFill/>
                          </a:ln>
                          <a:solidFill>
                            <a:prstClr val="black"/>
                          </a:solidFill>
                          <a:effectLst/>
                          <a:uLnTx/>
                          <a:uFillTx/>
                          <a:latin typeface="+mn-lt"/>
                          <a:ea typeface="+mn-ea"/>
                          <a:cs typeface="+mn-cs"/>
                        </a:rPr>
                        <a:t>
 #MSIology </a:t>
                      </a:r>
                      <a:r>
                        <a:rPr kumimoji="0" lang="ja-JP" altLang="en-US" sz="1000" b="0" i="0" u="none" strike="noStrike" kern="1200" cap="none" spc="0" normalizeH="0" baseline="0" noProof="0">
                          <a:ln>
                            <a:noFill/>
                          </a:ln>
                          <a:solidFill>
                            <a:prstClr val="black"/>
                          </a:solidFill>
                          <a:effectLst/>
                          <a:uLnTx/>
                          <a:uFillTx/>
                          <a:latin typeface="+mn-lt"/>
                          <a:ea typeface="+mn-ea"/>
                          <a:cs typeface="+mn-cs"/>
                        </a:rPr>
                        <a:t>で発表した新たなノート</a:t>
                      </a:r>
                      <a:r>
                        <a:rPr kumimoji="0" lang="en-US" altLang="ja-JP" sz="1000" b="0" i="0" u="none" strike="noStrike" kern="1200" cap="none" spc="0" normalizeH="0" baseline="0" noProof="0">
                          <a:ln>
                            <a:noFill/>
                          </a:ln>
                          <a:solidFill>
                            <a:prstClr val="black"/>
                          </a:solidFill>
                          <a:effectLst/>
                          <a:uLnTx/>
                          <a:uFillTx/>
                          <a:latin typeface="+mn-lt"/>
                          <a:ea typeface="+mn-ea"/>
                          <a:cs typeface="+mn-cs"/>
                        </a:rPr>
                        <a:t>PC</a:t>
                      </a:r>
                      <a:r>
                        <a:rPr kumimoji="0" lang="ja-JP" altLang="en-US" sz="1000" b="0" i="0" u="none" strike="noStrike" kern="1200" cap="none" spc="0" normalizeH="0" baseline="0" noProof="0">
                          <a:ln>
                            <a:noFill/>
                          </a:ln>
                          <a:solidFill>
                            <a:prstClr val="black"/>
                          </a:solidFill>
                          <a:effectLst/>
                          <a:uLnTx/>
                          <a:uFillTx/>
                          <a:latin typeface="+mn-lt"/>
                          <a:ea typeface="+mn-ea"/>
                          <a:cs typeface="+mn-cs"/>
                        </a:rPr>
                        <a:t>は、最新の第</a:t>
                      </a:r>
                      <a:r>
                        <a:rPr kumimoji="0" lang="en-US" altLang="ja-JP" sz="1000" b="0" i="0" u="none" strike="noStrike" kern="1200" cap="none" spc="0" normalizeH="0" baseline="0" noProof="0">
                          <a:ln>
                            <a:noFill/>
                          </a:ln>
                          <a:solidFill>
                            <a:prstClr val="black"/>
                          </a:solidFill>
                          <a:effectLst/>
                          <a:uLnTx/>
                          <a:uFillTx/>
                          <a:latin typeface="+mn-lt"/>
                          <a:ea typeface="+mn-ea"/>
                          <a:cs typeface="+mn-cs"/>
                        </a:rPr>
                        <a:t>11</a:t>
                      </a:r>
                      <a:r>
                        <a:rPr kumimoji="0" lang="ja-JP" altLang="en-US" sz="1000" b="0" i="0" u="none" strike="noStrike" kern="1200" cap="none" spc="0" normalizeH="0" baseline="0" noProof="0">
                          <a:ln>
                            <a:noFill/>
                          </a:ln>
                          <a:solidFill>
                            <a:prstClr val="black"/>
                          </a:solidFill>
                          <a:effectLst/>
                          <a:uLnTx/>
                          <a:uFillTx/>
                          <a:latin typeface="+mn-lt"/>
                          <a:ea typeface="+mn-ea"/>
                          <a:cs typeface="+mn-cs"/>
                        </a:rPr>
                        <a:t>世代インテル</a:t>
                      </a:r>
                      <a:r>
                        <a:rPr kumimoji="0" lang="en-US" altLang="ja-JP" sz="1000" b="0" i="0" u="none" strike="noStrike" kern="1200" cap="none" spc="0" normalizeH="0" baseline="0" noProof="0">
                          <a:ln>
                            <a:noFill/>
                          </a:ln>
                          <a:solidFill>
                            <a:prstClr val="black"/>
                          </a:solidFill>
                          <a:effectLst/>
                          <a:uLnTx/>
                          <a:uFillTx/>
                          <a:latin typeface="+mn-lt"/>
                          <a:ea typeface="+mn-ea"/>
                          <a:cs typeface="+mn-cs"/>
                        </a:rPr>
                        <a:t>® Core™ H</a:t>
                      </a:r>
                      <a:r>
                        <a:rPr kumimoji="0" lang="ja-JP" altLang="en-US" sz="1000" b="0" i="0" u="none" strike="noStrike" kern="1200" cap="none" spc="0" normalizeH="0" baseline="0" noProof="0">
                          <a:ln>
                            <a:noFill/>
                          </a:ln>
                          <a:solidFill>
                            <a:prstClr val="black"/>
                          </a:solidFill>
                          <a:effectLst/>
                          <a:uLnTx/>
                          <a:uFillTx/>
                          <a:latin typeface="+mn-lt"/>
                          <a:ea typeface="+mn-ea"/>
                          <a:cs typeface="+mn-cs"/>
                        </a:rPr>
                        <a:t>プロセッサーと</a:t>
                      </a:r>
                      <a:r>
                        <a:rPr kumimoji="0" lang="en-US" altLang="ja-JP" sz="1000" b="0" i="0" u="none" strike="noStrike" kern="1200" cap="none" spc="0" normalizeH="0" baseline="0" noProof="0">
                          <a:ln>
                            <a:noFill/>
                          </a:ln>
                          <a:solidFill>
                            <a:prstClr val="black"/>
                          </a:solidFill>
                          <a:effectLst/>
                          <a:uLnTx/>
                          <a:uFillTx/>
                          <a:latin typeface="+mn-lt"/>
                          <a:ea typeface="+mn-ea"/>
                          <a:cs typeface="+mn-cs"/>
                        </a:rPr>
                        <a:t>GeForce RTX™ 30</a:t>
                      </a:r>
                      <a:r>
                        <a:rPr kumimoji="0" lang="ja-JP" altLang="en-US" sz="1000" b="0" i="0" u="none" strike="noStrike" kern="1200" cap="none" spc="0" normalizeH="0" baseline="0" noProof="0">
                          <a:ln>
                            <a:noFill/>
                          </a:ln>
                          <a:solidFill>
                            <a:prstClr val="black"/>
                          </a:solidFill>
                          <a:effectLst/>
                          <a:uLnTx/>
                          <a:uFillTx/>
                          <a:latin typeface="+mn-lt"/>
                          <a:ea typeface="+mn-ea"/>
                          <a:cs typeface="+mn-cs"/>
                        </a:rPr>
                        <a:t>シリーズグラフィックスを搭載し、そして性能だけでなくデザイン性にも拘り設計されました。
新製品の詳細はこちら</a:t>
                      </a:r>
                      <a:r>
                        <a:rPr kumimoji="0" lang="en-US" altLang="ja-JP" sz="1000" b="0" i="0" u="none" strike="noStrike" kern="1200" cap="none" spc="0" normalizeH="0" baseline="0" noProof="0">
                          <a:ln>
                            <a:noFill/>
                          </a:ln>
                          <a:solidFill>
                            <a:prstClr val="black"/>
                          </a:solidFill>
                          <a:effectLst/>
                          <a:uLnTx/>
                          <a:uFillTx/>
                          <a:latin typeface="+mn-lt"/>
                          <a:ea typeface="+mn-ea"/>
                          <a:cs typeface="+mn-cs"/>
                        </a:rPr>
                        <a:t>bio</a:t>
                      </a:r>
                      <a:r>
                        <a:rPr kumimoji="0" lang="ja-JP" altLang="en-US" sz="1000" b="0" i="0" u="none" strike="noStrike" kern="1200" cap="none" spc="0" normalizeH="0" baseline="0" noProof="0">
                          <a:ln>
                            <a:noFill/>
                          </a:ln>
                          <a:solidFill>
                            <a:prstClr val="black"/>
                          </a:solidFill>
                          <a:effectLst/>
                          <a:uLnTx/>
                          <a:uFillTx/>
                          <a:latin typeface="+mn-lt"/>
                          <a:ea typeface="+mn-ea"/>
                          <a:cs typeface="+mn-cs"/>
                        </a:rPr>
                        <a:t>のリンクからチェック✅
</a:t>
                      </a:r>
                      <a:r>
                        <a:rPr kumimoji="0" lang="en-US" altLang="ja-JP" sz="1000" b="0" i="0" u="none" strike="noStrike" kern="1200" cap="none" spc="0" normalizeH="0" baseline="0" noProof="0">
                          <a:ln>
                            <a:noFill/>
                          </a:ln>
                          <a:solidFill>
                            <a:prstClr val="black"/>
                          </a:solidFill>
                          <a:effectLst/>
                          <a:uLnTx/>
                          <a:uFillTx/>
                          <a:latin typeface="+mn-lt"/>
                          <a:ea typeface="+mn-ea"/>
                          <a:cs typeface="+mn-cs"/>
                        </a:rPr>
                        <a:t>#MSI #</a:t>
                      </a:r>
                      <a:r>
                        <a:rPr kumimoji="0" lang="ja-JP" altLang="en-US" sz="1000" b="0" i="0" u="none" strike="noStrike" kern="1200" cap="none" spc="0" normalizeH="0" baseline="0" noProof="0">
                          <a:ln>
                            <a:noFill/>
                          </a:ln>
                          <a:solidFill>
                            <a:prstClr val="black"/>
                          </a:solidFill>
                          <a:effectLst/>
                          <a:uLnTx/>
                          <a:uFillTx/>
                          <a:latin typeface="+mn-lt"/>
                          <a:ea typeface="+mn-ea"/>
                          <a:cs typeface="+mn-cs"/>
                        </a:rPr>
                        <a:t>ノート</a:t>
                      </a:r>
                      <a:r>
                        <a:rPr kumimoji="0" lang="en-US" altLang="ja-JP" sz="1000" b="0" i="0" u="none" strike="noStrike" kern="1200" cap="none" spc="0" normalizeH="0" baseline="0" noProof="0">
                          <a:ln>
                            <a:noFill/>
                          </a:ln>
                          <a:solidFill>
                            <a:prstClr val="black"/>
                          </a:solidFill>
                          <a:effectLst/>
                          <a:uLnTx/>
                          <a:uFillTx/>
                          <a:latin typeface="+mn-lt"/>
                          <a:ea typeface="+mn-ea"/>
                          <a:cs typeface="+mn-cs"/>
                        </a:rPr>
                        <a:t>PC #TechMeetsAesthetic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14:10:36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28953891"/>
                  </a:ext>
                </a:extLst>
              </a:tr>
            </a:tbl>
          </a:graphicData>
        </a:graphic>
      </p:graphicFrame>
      <p:sp>
        <p:nvSpPr>
          <p:cNvPr id="4" name="Text Placeholder 3">
            <a:extLst>
              <a:ext uri="{FF2B5EF4-FFF2-40B4-BE49-F238E27FC236}">
                <a16:creationId xmlns:a16="http://schemas.microsoft.com/office/drawing/2014/main" id="{3DD78E45-E696-4AF7-A662-4B61F0241911}"/>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203560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8946D-1674-4CFD-A7F7-D2A8D23896B9}"/>
              </a:ext>
            </a:extLst>
          </p:cNvPr>
          <p:cNvSpPr>
            <a:spLocks noGrp="1"/>
          </p:cNvSpPr>
          <p:nvPr>
            <p:ph type="title"/>
          </p:nvPr>
        </p:nvSpPr>
        <p:spPr/>
        <p:txBody>
          <a:bodyPr/>
          <a:lstStyle/>
          <a:p>
            <a:r>
              <a:rPr lang="en-US"/>
              <a:t>Instagram Posts Table | msigaming_japan (JP) - 14 of 18</a:t>
            </a:r>
          </a:p>
        </p:txBody>
      </p:sp>
      <p:graphicFrame>
        <p:nvGraphicFramePr>
          <p:cNvPr id="5" name="Table Placeholder 4">
            <a:extLst>
              <a:ext uri="{FF2B5EF4-FFF2-40B4-BE49-F238E27FC236}">
                <a16:creationId xmlns:a16="http://schemas.microsoft.com/office/drawing/2014/main" id="{B792B2C4-494F-4773-B4FF-4240806C2ED4}"/>
              </a:ext>
            </a:extLst>
          </p:cNvPr>
          <p:cNvGraphicFramePr>
            <a:graphicFrameLocks noGrp="1"/>
          </p:cNvGraphicFramePr>
          <p:nvPr>
            <p:ph type="tbl" sz="quarter" idx="13"/>
            <p:extLst>
              <p:ext uri="{D42A27DB-BD31-4B8C-83A1-F6EECF244321}">
                <p14:modId xmlns:p14="http://schemas.microsoft.com/office/powerpoint/2010/main" val="840040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547027010"/>
                    </a:ext>
                  </a:extLst>
                </a:gridCol>
                <a:gridCol w="1975104">
                  <a:extLst>
                    <a:ext uri="{9D8B030D-6E8A-4147-A177-3AD203B41FA5}">
                      <a16:colId xmlns:a16="http://schemas.microsoft.com/office/drawing/2014/main" val="665503834"/>
                    </a:ext>
                  </a:extLst>
                </a:gridCol>
                <a:gridCol w="658368">
                  <a:extLst>
                    <a:ext uri="{9D8B030D-6E8A-4147-A177-3AD203B41FA5}">
                      <a16:colId xmlns:a16="http://schemas.microsoft.com/office/drawing/2014/main" val="2125990878"/>
                    </a:ext>
                  </a:extLst>
                </a:gridCol>
                <a:gridCol w="658368">
                  <a:extLst>
                    <a:ext uri="{9D8B030D-6E8A-4147-A177-3AD203B41FA5}">
                      <a16:colId xmlns:a16="http://schemas.microsoft.com/office/drawing/2014/main" val="313274917"/>
                    </a:ext>
                  </a:extLst>
                </a:gridCol>
                <a:gridCol w="658368">
                  <a:extLst>
                    <a:ext uri="{9D8B030D-6E8A-4147-A177-3AD203B41FA5}">
                      <a16:colId xmlns:a16="http://schemas.microsoft.com/office/drawing/2014/main" val="2119359609"/>
                    </a:ext>
                  </a:extLst>
                </a:gridCol>
                <a:gridCol w="658368">
                  <a:extLst>
                    <a:ext uri="{9D8B030D-6E8A-4147-A177-3AD203B41FA5}">
                      <a16:colId xmlns:a16="http://schemas.microsoft.com/office/drawing/2014/main" val="1483710782"/>
                    </a:ext>
                  </a:extLst>
                </a:gridCol>
                <a:gridCol w="658368">
                  <a:extLst>
                    <a:ext uri="{9D8B030D-6E8A-4147-A177-3AD203B41FA5}">
                      <a16:colId xmlns:a16="http://schemas.microsoft.com/office/drawing/2014/main" val="3886966059"/>
                    </a:ext>
                  </a:extLst>
                </a:gridCol>
                <a:gridCol w="658368">
                  <a:extLst>
                    <a:ext uri="{9D8B030D-6E8A-4147-A177-3AD203B41FA5}">
                      <a16:colId xmlns:a16="http://schemas.microsoft.com/office/drawing/2014/main" val="3039915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6143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- 2021-01-01 18:00:23</a:t>
                      </a:r>
                      <a:r>
                        <a:rPr kumimoji="0" lang="en-US" altLang="ja-JP" sz="1000" b="0" i="0" u="none" strike="noStrike" kern="1200" cap="none" spc="0" normalizeH="0" baseline="0" noProof="0">
                          <a:ln>
                            <a:noFill/>
                          </a:ln>
                          <a:solidFill>
                            <a:prstClr val="black"/>
                          </a:solidFill>
                          <a:effectLst/>
                          <a:uLnTx/>
                          <a:uFillTx/>
                          <a:latin typeface="+mn-lt"/>
                          <a:ea typeface="+mn-ea"/>
                          <a:cs typeface="+mn-cs"/>
                        </a:rPr>
                        <a:t>
 #MSIology </a:t>
                      </a:r>
                      <a:r>
                        <a:rPr kumimoji="0" lang="ja-JP" altLang="en-US" sz="1000" b="0" i="0" u="none" strike="noStrike" kern="1200" cap="none" spc="0" normalizeH="0" baseline="0" noProof="0">
                          <a:ln>
                            <a:noFill/>
                          </a:ln>
                          <a:solidFill>
                            <a:prstClr val="black"/>
                          </a:solidFill>
                          <a:effectLst/>
                          <a:uLnTx/>
                          <a:uFillTx/>
                          <a:latin typeface="+mn-lt"/>
                          <a:ea typeface="+mn-ea"/>
                          <a:cs typeface="+mn-cs"/>
                        </a:rPr>
                        <a:t>その全貌が</a:t>
                      </a:r>
                      <a:r>
                        <a:rPr kumimoji="0" lang="en-US" altLang="ja-JP" sz="1000" b="0" i="0" u="none" strike="noStrike" kern="1200" cap="none" spc="0" normalizeH="0" baseline="0" noProof="0">
                          <a:ln>
                            <a:noFill/>
                          </a:ln>
                          <a:solidFill>
                            <a:prstClr val="black"/>
                          </a:solidFill>
                          <a:effectLst/>
                          <a:uLnTx/>
                          <a:uFillTx/>
                          <a:latin typeface="+mn-lt"/>
                          <a:ea typeface="+mn-ea"/>
                          <a:cs typeface="+mn-cs"/>
                        </a:rPr>
                        <a:t>2021/1/14</a:t>
                      </a:r>
                      <a:r>
                        <a:rPr kumimoji="0" lang="ja-JP" altLang="en-US" sz="1000" b="0" i="0" u="none" strike="noStrike" kern="1200" cap="none" spc="0" normalizeH="0" baseline="0" noProof="0">
                          <a:ln>
                            <a:noFill/>
                          </a:ln>
                          <a:solidFill>
                            <a:prstClr val="black"/>
                          </a:solidFill>
                          <a:effectLst/>
                          <a:uLnTx/>
                          <a:uFillTx/>
                          <a:latin typeface="+mn-lt"/>
                          <a:ea typeface="+mn-ea"/>
                          <a:cs typeface="+mn-cs"/>
                        </a:rPr>
                        <a:t>（日本時間）に明かされます。
最先端技術を搭載した次世代のラインアップが世に </a:t>
                      </a:r>
                      <a:r>
                        <a:rPr kumimoji="0" lang="en-US" altLang="ja-JP" sz="1000" b="0" i="0" u="none" strike="noStrike" kern="1200" cap="none" spc="0" normalizeH="0" baseline="0" noProof="0">
                          <a:ln>
                            <a:noFill/>
                          </a:ln>
                          <a:solidFill>
                            <a:prstClr val="black"/>
                          </a:solidFill>
                          <a:effectLst/>
                          <a:uLnTx/>
                          <a:uFillTx/>
                          <a:latin typeface="+mn-lt"/>
                          <a:ea typeface="+mn-ea"/>
                          <a:cs typeface="+mn-cs"/>
                        </a:rPr>
                        <a:t>#TheUltimateShockwave - </a:t>
                      </a:r>
                      <a:r>
                        <a:rPr kumimoji="0" lang="ja-JP" altLang="en-US" sz="1000" b="0" i="0" u="none" strike="noStrike" kern="1200" cap="none" spc="0" normalizeH="0" baseline="0" noProof="0">
                          <a:ln>
                            <a:noFill/>
                          </a:ln>
                          <a:solidFill>
                            <a:prstClr val="black"/>
                          </a:solidFill>
                          <a:effectLst/>
                          <a:uLnTx/>
                          <a:uFillTx/>
                          <a:latin typeface="+mn-lt"/>
                          <a:ea typeface="+mn-ea"/>
                          <a:cs typeface="+mn-cs"/>
                        </a:rPr>
                        <a:t>究極的衝撃を起こすことでしょう。
最新情報はプロフィールのリンクからチェック
</a:t>
                      </a:r>
                      <a:r>
                        <a:rPr kumimoji="0" lang="en-US" altLang="ja-JP" sz="1000" b="0" i="0" u="none" strike="noStrike" kern="1200" cap="none" spc="0" normalizeH="0" baseline="0" noProof="0">
                          <a:ln>
                            <a:noFill/>
                          </a:ln>
                          <a:solidFill>
                            <a:prstClr val="black"/>
                          </a:solidFill>
                          <a:effectLst/>
                          <a:uLnTx/>
                          <a:uFillTx/>
                          <a:latin typeface="+mn-lt"/>
                          <a:ea typeface="+mn-ea"/>
                          <a:cs typeface="+mn-cs"/>
                        </a:rPr>
                        <a:t>#MSI #</a:t>
                      </a:r>
                      <a:r>
                        <a:rPr kumimoji="0" lang="ja-JP" altLang="en-US" sz="1000" b="0" i="0" u="none" strike="noStrike" kern="1200" cap="none" spc="0" normalizeH="0" baseline="0" noProof="0">
                          <a:ln>
                            <a:noFill/>
                          </a:ln>
                          <a:solidFill>
                            <a:prstClr val="black"/>
                          </a:solidFill>
                          <a:effectLst/>
                          <a:uLnTx/>
                          <a:uFillTx/>
                          <a:latin typeface="+mn-lt"/>
                          <a:ea typeface="+mn-ea"/>
                          <a:cs typeface="+mn-cs"/>
                        </a:rPr>
                        <a:t>ノートパソコン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06/15/2021 14:11:34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30350966"/>
                  </a:ext>
                </a:extLst>
              </a:tr>
            </a:tbl>
          </a:graphicData>
        </a:graphic>
      </p:graphicFrame>
      <p:sp>
        <p:nvSpPr>
          <p:cNvPr id="4" name="Text Placeholder 3">
            <a:extLst>
              <a:ext uri="{FF2B5EF4-FFF2-40B4-BE49-F238E27FC236}">
                <a16:creationId xmlns:a16="http://schemas.microsoft.com/office/drawing/2014/main" id="{7E83ECAC-5D9A-4A98-A5CF-B3EE8387DC9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919820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4E91A-D52E-4ECB-8AD1-F989C24CB145}"/>
              </a:ext>
            </a:extLst>
          </p:cNvPr>
          <p:cNvSpPr>
            <a:spLocks noGrp="1"/>
          </p:cNvSpPr>
          <p:nvPr>
            <p:ph type="title"/>
          </p:nvPr>
        </p:nvSpPr>
        <p:spPr/>
        <p:txBody>
          <a:bodyPr/>
          <a:lstStyle/>
          <a:p>
            <a:r>
              <a:rPr lang="en-US"/>
              <a:t>Instagram Posts Table | msigaming_japan (JP) - 15 of 18</a:t>
            </a:r>
          </a:p>
        </p:txBody>
      </p:sp>
      <p:graphicFrame>
        <p:nvGraphicFramePr>
          <p:cNvPr id="5" name="Table Placeholder 4">
            <a:extLst>
              <a:ext uri="{FF2B5EF4-FFF2-40B4-BE49-F238E27FC236}">
                <a16:creationId xmlns:a16="http://schemas.microsoft.com/office/drawing/2014/main" id="{E7A4D411-0B1F-4375-A0DD-6EC7D2491AEA}"/>
              </a:ext>
            </a:extLst>
          </p:cNvPr>
          <p:cNvGraphicFramePr>
            <a:graphicFrameLocks noGrp="1"/>
          </p:cNvGraphicFramePr>
          <p:nvPr>
            <p:ph type="tbl" sz="quarter" idx="13"/>
            <p:extLst>
              <p:ext uri="{D42A27DB-BD31-4B8C-83A1-F6EECF244321}">
                <p14:modId xmlns:p14="http://schemas.microsoft.com/office/powerpoint/2010/main" val="1908624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58840204"/>
                    </a:ext>
                  </a:extLst>
                </a:gridCol>
                <a:gridCol w="1975104">
                  <a:extLst>
                    <a:ext uri="{9D8B030D-6E8A-4147-A177-3AD203B41FA5}">
                      <a16:colId xmlns:a16="http://schemas.microsoft.com/office/drawing/2014/main" val="2843656739"/>
                    </a:ext>
                  </a:extLst>
                </a:gridCol>
                <a:gridCol w="658368">
                  <a:extLst>
                    <a:ext uri="{9D8B030D-6E8A-4147-A177-3AD203B41FA5}">
                      <a16:colId xmlns:a16="http://schemas.microsoft.com/office/drawing/2014/main" val="1667465403"/>
                    </a:ext>
                  </a:extLst>
                </a:gridCol>
                <a:gridCol w="658368">
                  <a:extLst>
                    <a:ext uri="{9D8B030D-6E8A-4147-A177-3AD203B41FA5}">
                      <a16:colId xmlns:a16="http://schemas.microsoft.com/office/drawing/2014/main" val="3599343531"/>
                    </a:ext>
                  </a:extLst>
                </a:gridCol>
                <a:gridCol w="658368">
                  <a:extLst>
                    <a:ext uri="{9D8B030D-6E8A-4147-A177-3AD203B41FA5}">
                      <a16:colId xmlns:a16="http://schemas.microsoft.com/office/drawing/2014/main" val="796854459"/>
                    </a:ext>
                  </a:extLst>
                </a:gridCol>
                <a:gridCol w="658368">
                  <a:extLst>
                    <a:ext uri="{9D8B030D-6E8A-4147-A177-3AD203B41FA5}">
                      <a16:colId xmlns:a16="http://schemas.microsoft.com/office/drawing/2014/main" val="484110690"/>
                    </a:ext>
                  </a:extLst>
                </a:gridCol>
                <a:gridCol w="658368">
                  <a:extLst>
                    <a:ext uri="{9D8B030D-6E8A-4147-A177-3AD203B41FA5}">
                      <a16:colId xmlns:a16="http://schemas.microsoft.com/office/drawing/2014/main" val="2735459154"/>
                    </a:ext>
                  </a:extLst>
                </a:gridCol>
                <a:gridCol w="658368">
                  <a:extLst>
                    <a:ext uri="{9D8B030D-6E8A-4147-A177-3AD203B41FA5}">
                      <a16:colId xmlns:a16="http://schemas.microsoft.com/office/drawing/2014/main" val="617387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9614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- 2021-01-17 20:56:49</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最新の</a:t>
                      </a:r>
                      <a:r>
                        <a:rPr kumimoji="0" lang="en-US" altLang="ja-JP" sz="1000" b="0" i="0" u="none" strike="noStrike" kern="1200" cap="none" spc="0" normalizeH="0" baseline="0" noProof="0">
                          <a:ln>
                            <a:noFill/>
                          </a:ln>
                          <a:solidFill>
                            <a:prstClr val="black"/>
                          </a:solidFill>
                          <a:effectLst/>
                          <a:uLnTx/>
                          <a:uFillTx/>
                          <a:latin typeface="+mn-lt"/>
                          <a:ea typeface="+mn-ea"/>
                          <a:cs typeface="+mn-cs"/>
                        </a:rPr>
                        <a:t>RTX 30</a:t>
                      </a:r>
                      <a:r>
                        <a:rPr kumimoji="0" lang="ja-JP" altLang="en-US" sz="1000" b="0" i="0" u="none" strike="noStrike" kern="1200" cap="none" spc="0" normalizeH="0" baseline="0" noProof="0">
                          <a:ln>
                            <a:noFill/>
                          </a:ln>
                          <a:solidFill>
                            <a:prstClr val="black"/>
                          </a:solidFill>
                          <a:effectLst/>
                          <a:uLnTx/>
                          <a:uFillTx/>
                          <a:latin typeface="+mn-lt"/>
                          <a:ea typeface="+mn-ea"/>
                          <a:cs typeface="+mn-cs"/>
                        </a:rPr>
                        <a:t>シリーズ搭載 </a:t>
                      </a:r>
                      <a:r>
                        <a:rPr kumimoji="0" lang="en-US" altLang="ja-JP" sz="1000" b="0" i="0" u="none" strike="noStrike" kern="1200" cap="none" spc="0" normalizeH="0" baseline="0" noProof="0">
                          <a:ln>
                            <a:noFill/>
                          </a:ln>
                          <a:solidFill>
                            <a:prstClr val="black"/>
                          </a:solidFill>
                          <a:effectLst/>
                          <a:uLnTx/>
                          <a:uFillTx/>
                          <a:latin typeface="+mn-lt"/>
                          <a:ea typeface="+mn-ea"/>
                          <a:cs typeface="+mn-cs"/>
                        </a:rPr>
                        <a:t>#MSI </a:t>
                      </a:r>
                      <a:r>
                        <a:rPr kumimoji="0" lang="ja-JP" altLang="en-US" sz="1000" b="0" i="0" u="none" strike="noStrike" kern="1200" cap="none" spc="0" normalizeH="0" baseline="0" noProof="0">
                          <a:ln>
                            <a:noFill/>
                          </a:ln>
                          <a:solidFill>
                            <a:prstClr val="black"/>
                          </a:solidFill>
                          <a:effectLst/>
                          <a:uLnTx/>
                          <a:uFillTx/>
                          <a:latin typeface="+mn-lt"/>
                          <a:ea typeface="+mn-ea"/>
                          <a:cs typeface="+mn-cs"/>
                        </a:rPr>
                        <a:t>ゲーミング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ノートパソコン の背景ストーリーは、バビロニア神話と最も有名なドラゴンの</a:t>
                      </a:r>
                      <a:r>
                        <a:rPr kumimoji="0" lang="en-US" altLang="ja-JP" sz="1000" b="0" i="0" u="none" strike="noStrike" kern="1200" cap="none" spc="0" normalizeH="0" baseline="0" noProof="0">
                          <a:ln>
                            <a:noFill/>
                          </a:ln>
                          <a:solidFill>
                            <a:prstClr val="black"/>
                          </a:solidFill>
                          <a:effectLst/>
                          <a:uLnTx/>
                          <a:uFillTx/>
                          <a:latin typeface="+mn-lt"/>
                          <a:ea typeface="+mn-ea"/>
                          <a:cs typeface="+mn-cs"/>
                        </a:rPr>
                        <a:t>1</a:t>
                      </a:r>
                      <a:r>
                        <a:rPr kumimoji="0" lang="ja-JP" altLang="en-US" sz="1000" b="0" i="0" u="none" strike="noStrike" kern="1200" cap="none" spc="0" normalizeH="0" baseline="0" noProof="0">
                          <a:ln>
                            <a:noFill/>
                          </a:ln>
                          <a:solidFill>
                            <a:prstClr val="black"/>
                          </a:solidFill>
                          <a:effectLst/>
                          <a:uLnTx/>
                          <a:uFillTx/>
                          <a:latin typeface="+mn-lt"/>
                          <a:ea typeface="+mn-ea"/>
                          <a:cs typeface="+mn-cs"/>
                        </a:rPr>
                        <a:t>つであるティアマトの起源に由来しています。
</a:t>
                      </a:r>
                      <a:r>
                        <a:rPr kumimoji="0" lang="en-US" altLang="ja-JP" sz="1000" b="0" i="0" u="none" strike="noStrike" kern="1200" cap="none" spc="0" normalizeH="0" baseline="0" noProof="0">
                          <a:ln>
                            <a:noFill/>
                          </a:ln>
                          <a:solidFill>
                            <a:prstClr val="black"/>
                          </a:solidFill>
                          <a:effectLst/>
                          <a:uLnTx/>
                          <a:uFillTx/>
                          <a:latin typeface="+mn-lt"/>
                          <a:ea typeface="+mn-ea"/>
                          <a:cs typeface="+mn-cs"/>
                        </a:rPr>
                        <a:t>MSI</a:t>
                      </a:r>
                      <a:r>
                        <a:rPr kumimoji="0" lang="ja-JP" altLang="en-US" sz="1000" b="0" i="0" u="none" strike="noStrike" kern="1200" cap="none" spc="0" normalizeH="0" baseline="0" noProof="0">
                          <a:ln>
                            <a:noFill/>
                          </a:ln>
                          <a:solidFill>
                            <a:prstClr val="black"/>
                          </a:solidFill>
                          <a:effectLst/>
                          <a:uLnTx/>
                          <a:uFillTx/>
                          <a:latin typeface="+mn-lt"/>
                          <a:ea typeface="+mn-ea"/>
                          <a:cs typeface="+mn-cs"/>
                        </a:rPr>
                        <a:t>はティアマトの精神を受け継ぎ、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アルティメットノート を生み出しました！
詳しくはプロフィールのリンクをチェックしてください！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07/13/2021 14:11:02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09586524"/>
                  </a:ext>
                </a:extLst>
              </a:tr>
            </a:tbl>
          </a:graphicData>
        </a:graphic>
      </p:graphicFrame>
      <p:sp>
        <p:nvSpPr>
          <p:cNvPr id="4" name="Text Placeholder 3">
            <a:extLst>
              <a:ext uri="{FF2B5EF4-FFF2-40B4-BE49-F238E27FC236}">
                <a16:creationId xmlns:a16="http://schemas.microsoft.com/office/drawing/2014/main" id="{445E30DD-F206-47B1-A3E9-9008A885F36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630082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EE342-B0AD-4912-9AEC-1C6CDBB10F6B}"/>
              </a:ext>
            </a:extLst>
          </p:cNvPr>
          <p:cNvSpPr>
            <a:spLocks noGrp="1"/>
          </p:cNvSpPr>
          <p:nvPr>
            <p:ph type="title"/>
          </p:nvPr>
        </p:nvSpPr>
        <p:spPr/>
        <p:txBody>
          <a:bodyPr/>
          <a:lstStyle/>
          <a:p>
            <a:r>
              <a:rPr lang="en-US"/>
              <a:t>Instagram Posts Table | msigaming_japan (JP) - 16 of 18</a:t>
            </a:r>
          </a:p>
        </p:txBody>
      </p:sp>
      <p:graphicFrame>
        <p:nvGraphicFramePr>
          <p:cNvPr id="5" name="Table Placeholder 4">
            <a:extLst>
              <a:ext uri="{FF2B5EF4-FFF2-40B4-BE49-F238E27FC236}">
                <a16:creationId xmlns:a16="http://schemas.microsoft.com/office/drawing/2014/main" id="{A91C4977-AD2A-4246-B2CF-344E11EDB279}"/>
              </a:ext>
            </a:extLst>
          </p:cNvPr>
          <p:cNvGraphicFramePr>
            <a:graphicFrameLocks noGrp="1"/>
          </p:cNvGraphicFramePr>
          <p:nvPr>
            <p:ph type="tbl" sz="quarter" idx="13"/>
            <p:extLst>
              <p:ext uri="{D42A27DB-BD31-4B8C-83A1-F6EECF244321}">
                <p14:modId xmlns:p14="http://schemas.microsoft.com/office/powerpoint/2010/main" val="2950003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633015172"/>
                    </a:ext>
                  </a:extLst>
                </a:gridCol>
                <a:gridCol w="1975104">
                  <a:extLst>
                    <a:ext uri="{9D8B030D-6E8A-4147-A177-3AD203B41FA5}">
                      <a16:colId xmlns:a16="http://schemas.microsoft.com/office/drawing/2014/main" val="3806937562"/>
                    </a:ext>
                  </a:extLst>
                </a:gridCol>
                <a:gridCol w="658368">
                  <a:extLst>
                    <a:ext uri="{9D8B030D-6E8A-4147-A177-3AD203B41FA5}">
                      <a16:colId xmlns:a16="http://schemas.microsoft.com/office/drawing/2014/main" val="1813000836"/>
                    </a:ext>
                  </a:extLst>
                </a:gridCol>
                <a:gridCol w="658368">
                  <a:extLst>
                    <a:ext uri="{9D8B030D-6E8A-4147-A177-3AD203B41FA5}">
                      <a16:colId xmlns:a16="http://schemas.microsoft.com/office/drawing/2014/main" val="454826587"/>
                    </a:ext>
                  </a:extLst>
                </a:gridCol>
                <a:gridCol w="658368">
                  <a:extLst>
                    <a:ext uri="{9D8B030D-6E8A-4147-A177-3AD203B41FA5}">
                      <a16:colId xmlns:a16="http://schemas.microsoft.com/office/drawing/2014/main" val="1055485637"/>
                    </a:ext>
                  </a:extLst>
                </a:gridCol>
                <a:gridCol w="658368">
                  <a:extLst>
                    <a:ext uri="{9D8B030D-6E8A-4147-A177-3AD203B41FA5}">
                      <a16:colId xmlns:a16="http://schemas.microsoft.com/office/drawing/2014/main" val="1272998362"/>
                    </a:ext>
                  </a:extLst>
                </a:gridCol>
                <a:gridCol w="658368">
                  <a:extLst>
                    <a:ext uri="{9D8B030D-6E8A-4147-A177-3AD203B41FA5}">
                      <a16:colId xmlns:a16="http://schemas.microsoft.com/office/drawing/2014/main" val="3815263150"/>
                    </a:ext>
                  </a:extLst>
                </a:gridCol>
                <a:gridCol w="658368">
                  <a:extLst>
                    <a:ext uri="{9D8B030D-6E8A-4147-A177-3AD203B41FA5}">
                      <a16:colId xmlns:a16="http://schemas.microsoft.com/office/drawing/2014/main" val="3332968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680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- 2021-01-03 18:00:16</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その起源は今からおよそ</a:t>
                      </a:r>
                      <a:r>
                        <a:rPr kumimoji="0" lang="en-US" altLang="ja-JP" sz="1000" b="0" i="0" u="none" strike="noStrike" kern="1200" cap="none" spc="0" normalizeH="0" baseline="0" noProof="0">
                          <a:ln>
                            <a:noFill/>
                          </a:ln>
                          <a:solidFill>
                            <a:prstClr val="black"/>
                          </a:solidFill>
                          <a:effectLst/>
                          <a:uLnTx/>
                          <a:uFillTx/>
                          <a:latin typeface="+mn-lt"/>
                          <a:ea typeface="+mn-ea"/>
                          <a:cs typeface="+mn-cs"/>
                        </a:rPr>
                        <a:t>4300</a:t>
                      </a:r>
                      <a:r>
                        <a:rPr kumimoji="0" lang="ja-JP" altLang="en-US" sz="1000" b="0" i="0" u="none" strike="noStrike" kern="1200" cap="none" spc="0" normalizeH="0" baseline="0" noProof="0">
                          <a:ln>
                            <a:noFill/>
                          </a:ln>
                          <a:solidFill>
                            <a:prstClr val="black"/>
                          </a:solidFill>
                          <a:effectLst/>
                          <a:uLnTx/>
                          <a:uFillTx/>
                          <a:latin typeface="+mn-lt"/>
                          <a:ea typeface="+mn-ea"/>
                          <a:cs typeface="+mn-cs"/>
                        </a:rPr>
                        <a:t>年前、古代都市バビロンに隠された謎に迫る時が来ました。
紀元前</a:t>
                      </a:r>
                      <a:r>
                        <a:rPr kumimoji="0" lang="en-US" altLang="ja-JP" sz="1000" b="0" i="0" u="none" strike="noStrike" kern="1200" cap="none" spc="0" normalizeH="0" baseline="0" noProof="0">
                          <a:ln>
                            <a:noFill/>
                          </a:ln>
                          <a:solidFill>
                            <a:prstClr val="black"/>
                          </a:solidFill>
                          <a:effectLst/>
                          <a:uLnTx/>
                          <a:uFillTx/>
                          <a:latin typeface="+mn-lt"/>
                          <a:ea typeface="+mn-ea"/>
                          <a:cs typeface="+mn-cs"/>
                        </a:rPr>
                        <a:t>2300</a:t>
                      </a:r>
                      <a:r>
                        <a:rPr kumimoji="0" lang="ja-JP" altLang="en-US" sz="1000" b="0" i="0" u="none" strike="noStrike" kern="1200" cap="none" spc="0" normalizeH="0" baseline="0" noProof="0">
                          <a:ln>
                            <a:noFill/>
                          </a:ln>
                          <a:solidFill>
                            <a:prstClr val="black"/>
                          </a:solidFill>
                          <a:effectLst/>
                          <a:uLnTx/>
                          <a:uFillTx/>
                          <a:latin typeface="+mn-lt"/>
                          <a:ea typeface="+mn-ea"/>
                          <a:cs typeface="+mn-cs"/>
                        </a:rPr>
                        <a:t>年から西暦</a:t>
                      </a:r>
                      <a:r>
                        <a:rPr kumimoji="0" lang="en-US" altLang="ja-JP" sz="1000" b="0" i="0" u="none" strike="noStrike" kern="1200" cap="none" spc="0" normalizeH="0" baseline="0" noProof="0">
                          <a:ln>
                            <a:noFill/>
                          </a:ln>
                          <a:solidFill>
                            <a:prstClr val="black"/>
                          </a:solidFill>
                          <a:effectLst/>
                          <a:uLnTx/>
                          <a:uFillTx/>
                          <a:latin typeface="+mn-lt"/>
                          <a:ea typeface="+mn-ea"/>
                          <a:cs typeface="+mn-cs"/>
                        </a:rPr>
                        <a:t>2021</a:t>
                      </a:r>
                      <a:r>
                        <a:rPr kumimoji="0" lang="ja-JP" altLang="en-US" sz="1000" b="0" i="0" u="none" strike="noStrike" kern="1200" cap="none" spc="0" normalizeH="0" baseline="0" noProof="0">
                          <a:ln>
                            <a:noFill/>
                          </a:ln>
                          <a:solidFill>
                            <a:prstClr val="black"/>
                          </a:solidFill>
                          <a:effectLst/>
                          <a:uLnTx/>
                          <a:uFillTx/>
                          <a:latin typeface="+mn-lt"/>
                          <a:ea typeface="+mn-ea"/>
                          <a:cs typeface="+mn-cs"/>
                        </a:rPr>
                        <a:t>年にて、王国の強大なパワーが再び甦ります。
</a:t>
                      </a:r>
                      <a:r>
                        <a:rPr kumimoji="0" lang="en-US" altLang="ja-JP" sz="1000" b="0" i="0" u="none" strike="noStrike" kern="1200" cap="none" spc="0" normalizeH="0" baseline="0" noProof="0">
                          <a:ln>
                            <a:noFill/>
                          </a:ln>
                          <a:solidFill>
                            <a:prstClr val="black"/>
                          </a:solidFill>
                          <a:effectLst/>
                          <a:uLnTx/>
                          <a:uFillTx/>
                          <a:latin typeface="+mn-lt"/>
                          <a:ea typeface="+mn-ea"/>
                          <a:cs typeface="+mn-cs"/>
                        </a:rPr>
                        <a:t>2021/1/14</a:t>
                      </a:r>
                      <a:r>
                        <a:rPr kumimoji="0" lang="ja-JP" altLang="en-US" sz="1000" b="0" i="0" u="none" strike="noStrike" kern="1200" cap="none" spc="0" normalizeH="0" baseline="0" noProof="0">
                          <a:ln>
                            <a:noFill/>
                          </a:ln>
                          <a:solidFill>
                            <a:prstClr val="black"/>
                          </a:solidFill>
                          <a:effectLst/>
                          <a:uLnTx/>
                          <a:uFillTx/>
                          <a:latin typeface="+mn-lt"/>
                          <a:ea typeface="+mn-ea"/>
                          <a:cs typeface="+mn-cs"/>
                        </a:rPr>
                        <a:t>、黄金時代の復活を目撃せよ。
プロフィールのリンクをチェック！
</a:t>
                      </a:r>
                      <a:r>
                        <a:rPr kumimoji="0" lang="en-US" altLang="ja-JP" sz="1000" b="0" i="0" u="none" strike="noStrike" kern="1200" cap="none" spc="0" normalizeH="0" baseline="0" noProof="0">
                          <a:ln>
                            <a:noFill/>
                          </a:ln>
                          <a:solidFill>
                            <a:prstClr val="black"/>
                          </a:solidFill>
                          <a:effectLst/>
                          <a:uLnTx/>
                          <a:uFillTx/>
                          <a:latin typeface="+mn-lt"/>
                          <a:ea typeface="+mn-ea"/>
                          <a:cs typeface="+mn-cs"/>
                        </a:rPr>
                        <a:t>#MSI #</a:t>
                      </a:r>
                      <a:r>
                        <a:rPr kumimoji="0" lang="ja-JP" altLang="en-US" sz="1000" b="0" i="0" u="none" strike="noStrike" kern="1200" cap="none" spc="0" normalizeH="0" baseline="0" noProof="0">
                          <a:ln>
                            <a:noFill/>
                          </a:ln>
                          <a:solidFill>
                            <a:prstClr val="black"/>
                          </a:solidFill>
                          <a:effectLst/>
                          <a:uLnTx/>
                          <a:uFillTx/>
                          <a:latin typeface="+mn-lt"/>
                          <a:ea typeface="+mn-ea"/>
                          <a:cs typeface="+mn-cs"/>
                        </a:rPr>
                        <a:t>ノートパソコン </a:t>
                      </a:r>
                      <a:r>
                        <a:rPr kumimoji="0" lang="en-US" altLang="ja-JP" sz="1000" b="0" i="0" u="none" strike="noStrike" kern="1200" cap="none" spc="0" normalizeH="0" baseline="0" noProof="0">
                          <a:ln>
                            <a:noFill/>
                          </a:ln>
                          <a:solidFill>
                            <a:prstClr val="black"/>
                          </a:solidFill>
                          <a:effectLst/>
                          <a:uLnTx/>
                          <a:uFillTx/>
                          <a:latin typeface="+mn-lt"/>
                          <a:ea typeface="+mn-ea"/>
                          <a:cs typeface="+mn-cs"/>
                        </a:rPr>
                        <a:t>#TheUltimateShockwave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06/22/2021 08:07:56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6204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msigaming_japan - 2021-06-22 09:56:08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何が来る</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14:10:36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63461604"/>
                  </a:ext>
                </a:extLst>
              </a:tr>
            </a:tbl>
          </a:graphicData>
        </a:graphic>
      </p:graphicFrame>
      <p:sp>
        <p:nvSpPr>
          <p:cNvPr id="4" name="Text Placeholder 3">
            <a:extLst>
              <a:ext uri="{FF2B5EF4-FFF2-40B4-BE49-F238E27FC236}">
                <a16:creationId xmlns:a16="http://schemas.microsoft.com/office/drawing/2014/main" id="{2D1863E1-8761-4EAC-9E7B-7F4878048314}"/>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229449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8A6B7-7F5C-4A71-BC77-5184D5C49130}"/>
              </a:ext>
            </a:extLst>
          </p:cNvPr>
          <p:cNvSpPr>
            <a:spLocks noGrp="1"/>
          </p:cNvSpPr>
          <p:nvPr>
            <p:ph type="title"/>
          </p:nvPr>
        </p:nvSpPr>
        <p:spPr/>
        <p:txBody>
          <a:bodyPr/>
          <a:lstStyle/>
          <a:p>
            <a:r>
              <a:rPr lang="en-US"/>
              <a:t>Instagram Posts Table | msigaming_japan (JP) - 17 of 18</a:t>
            </a:r>
          </a:p>
        </p:txBody>
      </p:sp>
      <p:graphicFrame>
        <p:nvGraphicFramePr>
          <p:cNvPr id="5" name="Table Placeholder 4">
            <a:extLst>
              <a:ext uri="{FF2B5EF4-FFF2-40B4-BE49-F238E27FC236}">
                <a16:creationId xmlns:a16="http://schemas.microsoft.com/office/drawing/2014/main" id="{E09E62F4-9785-46E8-93A3-A1A08D87B7A4}"/>
              </a:ext>
            </a:extLst>
          </p:cNvPr>
          <p:cNvGraphicFramePr>
            <a:graphicFrameLocks noGrp="1"/>
          </p:cNvGraphicFramePr>
          <p:nvPr>
            <p:ph type="tbl" sz="quarter" idx="13"/>
            <p:extLst>
              <p:ext uri="{D42A27DB-BD31-4B8C-83A1-F6EECF244321}">
                <p14:modId xmlns:p14="http://schemas.microsoft.com/office/powerpoint/2010/main" val="809384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870612521"/>
                    </a:ext>
                  </a:extLst>
                </a:gridCol>
                <a:gridCol w="1975104">
                  <a:extLst>
                    <a:ext uri="{9D8B030D-6E8A-4147-A177-3AD203B41FA5}">
                      <a16:colId xmlns:a16="http://schemas.microsoft.com/office/drawing/2014/main" val="3347044711"/>
                    </a:ext>
                  </a:extLst>
                </a:gridCol>
                <a:gridCol w="658368">
                  <a:extLst>
                    <a:ext uri="{9D8B030D-6E8A-4147-A177-3AD203B41FA5}">
                      <a16:colId xmlns:a16="http://schemas.microsoft.com/office/drawing/2014/main" val="3038968503"/>
                    </a:ext>
                  </a:extLst>
                </a:gridCol>
                <a:gridCol w="658368">
                  <a:extLst>
                    <a:ext uri="{9D8B030D-6E8A-4147-A177-3AD203B41FA5}">
                      <a16:colId xmlns:a16="http://schemas.microsoft.com/office/drawing/2014/main" val="3019405213"/>
                    </a:ext>
                  </a:extLst>
                </a:gridCol>
                <a:gridCol w="658368">
                  <a:extLst>
                    <a:ext uri="{9D8B030D-6E8A-4147-A177-3AD203B41FA5}">
                      <a16:colId xmlns:a16="http://schemas.microsoft.com/office/drawing/2014/main" val="390638445"/>
                    </a:ext>
                  </a:extLst>
                </a:gridCol>
                <a:gridCol w="658368">
                  <a:extLst>
                    <a:ext uri="{9D8B030D-6E8A-4147-A177-3AD203B41FA5}">
                      <a16:colId xmlns:a16="http://schemas.microsoft.com/office/drawing/2014/main" val="1522269224"/>
                    </a:ext>
                  </a:extLst>
                </a:gridCol>
                <a:gridCol w="658368">
                  <a:extLst>
                    <a:ext uri="{9D8B030D-6E8A-4147-A177-3AD203B41FA5}">
                      <a16:colId xmlns:a16="http://schemas.microsoft.com/office/drawing/2014/main" val="1823470498"/>
                    </a:ext>
                  </a:extLst>
                </a:gridCol>
                <a:gridCol w="658368">
                  <a:extLst>
                    <a:ext uri="{9D8B030D-6E8A-4147-A177-3AD203B41FA5}">
                      <a16:colId xmlns:a16="http://schemas.microsoft.com/office/drawing/2014/main" val="2880600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8432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- 2021-01-18 10:19:22</a:t>
                      </a:r>
                      <a:r>
                        <a:rPr kumimoji="0" lang="en-US" altLang="ja-JP" sz="1000" b="0" i="0" u="none" strike="noStrike" kern="1200" cap="none" spc="0" normalizeH="0" baseline="0" noProof="0">
                          <a:ln>
                            <a:noFill/>
                          </a:ln>
                          <a:solidFill>
                            <a:prstClr val="black"/>
                          </a:solidFill>
                          <a:effectLst/>
                          <a:uLnTx/>
                          <a:uFillTx/>
                          <a:latin typeface="+mn-lt"/>
                          <a:ea typeface="+mn-ea"/>
                          <a:cs typeface="+mn-cs"/>
                        </a:rPr>
                        <a:t>
 #MSI </a:t>
                      </a:r>
                      <a:r>
                        <a:rPr kumimoji="0" lang="ja-JP" altLang="en-US" sz="1000" b="0" i="0" u="none" strike="noStrike" kern="1200" cap="none" spc="0" normalizeH="0" baseline="0" noProof="0">
                          <a:ln>
                            <a:noFill/>
                          </a:ln>
                          <a:solidFill>
                            <a:prstClr val="black"/>
                          </a:solidFill>
                          <a:effectLst/>
                          <a:uLnTx/>
                          <a:uFillTx/>
                          <a:latin typeface="+mn-lt"/>
                          <a:ea typeface="+mn-ea"/>
                          <a:cs typeface="+mn-cs"/>
                        </a:rPr>
                        <a:t>ゲーミング ノート</a:t>
                      </a:r>
                      <a:r>
                        <a:rPr kumimoji="0" lang="en-US" altLang="ja-JP" sz="1000" b="0" i="0" u="none" strike="noStrike" kern="1200" cap="none" spc="0" normalizeH="0" baseline="0" noProof="0">
                          <a:ln>
                            <a:noFill/>
                          </a:ln>
                          <a:solidFill>
                            <a:prstClr val="black"/>
                          </a:solidFill>
                          <a:effectLst/>
                          <a:uLnTx/>
                          <a:uFillTx/>
                          <a:latin typeface="+mn-lt"/>
                          <a:ea typeface="+mn-ea"/>
                          <a:cs typeface="+mn-cs"/>
                        </a:rPr>
                        <a:t>PC</a:t>
                      </a:r>
                      <a:r>
                        <a:rPr kumimoji="0" lang="ja-JP" altLang="en-US" sz="1000" b="0" i="0" u="none" strike="noStrike" kern="1200" cap="none" spc="0" normalizeH="0" baseline="0" noProof="0">
                          <a:ln>
                            <a:noFill/>
                          </a:ln>
                          <a:solidFill>
                            <a:prstClr val="black"/>
                          </a:solidFill>
                          <a:effectLst/>
                          <a:uLnTx/>
                          <a:uFillTx/>
                          <a:latin typeface="+mn-lt"/>
                          <a:ea typeface="+mn-ea"/>
                          <a:cs typeface="+mn-cs"/>
                        </a:rPr>
                        <a:t>に新時代の到来です💪
最先端の </a:t>
                      </a:r>
                      <a:r>
                        <a:rPr kumimoji="0" lang="en-US" altLang="ja-JP" sz="1000" b="0" i="0" u="none" strike="noStrike" kern="1200" cap="none" spc="0" normalizeH="0" baseline="0" noProof="0">
                          <a:ln>
                            <a:noFill/>
                          </a:ln>
                          <a:solidFill>
                            <a:prstClr val="black"/>
                          </a:solidFill>
                          <a:effectLst/>
                          <a:uLnTx/>
                          <a:uFillTx/>
                          <a:latin typeface="+mn-lt"/>
                          <a:ea typeface="+mn-ea"/>
                          <a:cs typeface="+mn-cs"/>
                        </a:rPr>
                        <a:t>GeForce RTX 30</a:t>
                      </a:r>
                      <a:r>
                        <a:rPr kumimoji="0" lang="ja-JP" altLang="en-US" sz="1000" b="0" i="0" u="none" strike="noStrike" kern="1200" cap="none" spc="0" normalizeH="0" baseline="0" noProof="0">
                          <a:ln>
                            <a:noFill/>
                          </a:ln>
                          <a:solidFill>
                            <a:prstClr val="black"/>
                          </a:solidFill>
                          <a:effectLst/>
                          <a:uLnTx/>
                          <a:uFillTx/>
                          <a:latin typeface="+mn-lt"/>
                          <a:ea typeface="+mn-ea"/>
                          <a:cs typeface="+mn-cs"/>
                        </a:rPr>
                        <a:t>シリーズテクノロジーが、ゲーマーやクリエイターのために世界最速のノート</a:t>
                      </a:r>
                      <a:r>
                        <a:rPr kumimoji="0" lang="en-US" altLang="ja-JP" sz="1000" b="0" i="0" u="none" strike="noStrike" kern="1200" cap="none" spc="0" normalizeH="0" baseline="0" noProof="0">
                          <a:ln>
                            <a:noFill/>
                          </a:ln>
                          <a:solidFill>
                            <a:prstClr val="black"/>
                          </a:solidFill>
                          <a:effectLst/>
                          <a:uLnTx/>
                          <a:uFillTx/>
                          <a:latin typeface="+mn-lt"/>
                          <a:ea typeface="+mn-ea"/>
                          <a:cs typeface="+mn-cs"/>
                        </a:rPr>
                        <a:t>PC</a:t>
                      </a:r>
                      <a:r>
                        <a:rPr kumimoji="0" lang="ja-JP" altLang="en-US" sz="1000" b="0" i="0" u="none" strike="noStrike" kern="1200" cap="none" spc="0" normalizeH="0" baseline="0" noProof="0">
                          <a:ln>
                            <a:noFill/>
                          </a:ln>
                          <a:solidFill>
                            <a:prstClr val="black"/>
                          </a:solidFill>
                          <a:effectLst/>
                          <a:uLnTx/>
                          <a:uFillTx/>
                          <a:latin typeface="+mn-lt"/>
                          <a:ea typeface="+mn-ea"/>
                          <a:cs typeface="+mn-cs"/>
                        </a:rPr>
                        <a:t>へとパワーアップさせました！
</a:t>
                      </a:r>
                      <a:r>
                        <a:rPr kumimoji="0" lang="en-US" altLang="ja-JP" sz="1000" b="0" i="0" u="none" strike="noStrike" kern="1200" cap="none" spc="0" normalizeH="0" baseline="0" noProof="0">
                          <a:ln>
                            <a:noFill/>
                          </a:ln>
                          <a:solidFill>
                            <a:prstClr val="black"/>
                          </a:solidFill>
                          <a:effectLst/>
                          <a:uLnTx/>
                          <a:uFillTx/>
                          <a:latin typeface="+mn-lt"/>
                          <a:ea typeface="+mn-ea"/>
                          <a:cs typeface="+mn-cs"/>
                        </a:rPr>
                        <a:t>MSI</a:t>
                      </a:r>
                      <a:r>
                        <a:rPr kumimoji="0" lang="ja-JP" altLang="en-US" sz="1000" b="0" i="0" u="none" strike="noStrike" kern="1200" cap="none" spc="0" normalizeH="0" baseline="0" noProof="0">
                          <a:ln>
                            <a:noFill/>
                          </a:ln>
                          <a:solidFill>
                            <a:prstClr val="black"/>
                          </a:solidFill>
                          <a:effectLst/>
                          <a:uLnTx/>
                          <a:uFillTx/>
                          <a:latin typeface="+mn-lt"/>
                          <a:ea typeface="+mn-ea"/>
                          <a:cs typeface="+mn-cs"/>
                        </a:rPr>
                        <a:t>ストアでの予約キャンペーンやレビューキャンペーンの新製品限定増量も開催！
詳しくはプロフィールのリンクをチェック！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07/14/2021 14:14:26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6798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- 2021-04-16 11:21:09</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たまに隣に居るドラゴンが急に炎を出すことがありますよね？
安心してください、</a:t>
                      </a:r>
                      <a:r>
                        <a:rPr kumimoji="0" lang="en-US" altLang="ja-JP" sz="1000" b="0" i="0" u="none" strike="noStrike" kern="1200" cap="none" spc="0" normalizeH="0" baseline="0" noProof="0">
                          <a:ln>
                            <a:noFill/>
                          </a:ln>
                          <a:solidFill>
                            <a:prstClr val="black"/>
                          </a:solidFill>
                          <a:effectLst/>
                          <a:uLnTx/>
                          <a:uFillTx/>
                          <a:latin typeface="+mn-lt"/>
                          <a:ea typeface="+mn-ea"/>
                          <a:cs typeface="+mn-cs"/>
                        </a:rPr>
                        <a:t>GF</a:t>
                      </a:r>
                      <a:r>
                        <a:rPr kumimoji="0" lang="ja-JP" altLang="en-US" sz="1000" b="0" i="0" u="none" strike="noStrike" kern="1200" cap="none" spc="0" normalizeH="0" baseline="0" noProof="0">
                          <a:ln>
                            <a:noFill/>
                          </a:ln>
                          <a:solidFill>
                            <a:prstClr val="black"/>
                          </a:solidFill>
                          <a:effectLst/>
                          <a:uLnTx/>
                          <a:uFillTx/>
                          <a:latin typeface="+mn-lt"/>
                          <a:ea typeface="+mn-ea"/>
                          <a:cs typeface="+mn-cs"/>
                        </a:rPr>
                        <a:t>シリーズの強力冷却システムならゲームプレイへの支障はありません😎</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14:10:36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27637079"/>
                  </a:ext>
                </a:extLst>
              </a:tr>
            </a:tbl>
          </a:graphicData>
        </a:graphic>
      </p:graphicFrame>
      <p:sp>
        <p:nvSpPr>
          <p:cNvPr id="4" name="Text Placeholder 3">
            <a:extLst>
              <a:ext uri="{FF2B5EF4-FFF2-40B4-BE49-F238E27FC236}">
                <a16:creationId xmlns:a16="http://schemas.microsoft.com/office/drawing/2014/main" id="{98C07AB9-9ED5-4B5F-9FC2-B05FEB3CA01C}"/>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174231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B90A5-1883-4A85-B2AE-5896E0CB1B15}"/>
              </a:ext>
            </a:extLst>
          </p:cNvPr>
          <p:cNvSpPr>
            <a:spLocks noGrp="1"/>
          </p:cNvSpPr>
          <p:nvPr>
            <p:ph type="title"/>
          </p:nvPr>
        </p:nvSpPr>
        <p:spPr/>
        <p:txBody>
          <a:bodyPr/>
          <a:lstStyle/>
          <a:p>
            <a:r>
              <a:rPr lang="en-US"/>
              <a:t>Instagram Posts Table | msigaming_japan (JP) - 18 of 18</a:t>
            </a:r>
          </a:p>
        </p:txBody>
      </p:sp>
      <p:graphicFrame>
        <p:nvGraphicFramePr>
          <p:cNvPr id="5" name="Table Placeholder 4">
            <a:extLst>
              <a:ext uri="{FF2B5EF4-FFF2-40B4-BE49-F238E27FC236}">
                <a16:creationId xmlns:a16="http://schemas.microsoft.com/office/drawing/2014/main" id="{88EB0F33-B2C2-4330-9E5D-60030C50F58F}"/>
              </a:ext>
            </a:extLst>
          </p:cNvPr>
          <p:cNvGraphicFramePr>
            <a:graphicFrameLocks noGrp="1"/>
          </p:cNvGraphicFramePr>
          <p:nvPr>
            <p:ph type="tbl" sz="quarter" idx="13"/>
            <p:extLst>
              <p:ext uri="{D42A27DB-BD31-4B8C-83A1-F6EECF244321}">
                <p14:modId xmlns:p14="http://schemas.microsoft.com/office/powerpoint/2010/main" val="3001411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798325927"/>
                    </a:ext>
                  </a:extLst>
                </a:gridCol>
                <a:gridCol w="1975104">
                  <a:extLst>
                    <a:ext uri="{9D8B030D-6E8A-4147-A177-3AD203B41FA5}">
                      <a16:colId xmlns:a16="http://schemas.microsoft.com/office/drawing/2014/main" val="1934681531"/>
                    </a:ext>
                  </a:extLst>
                </a:gridCol>
                <a:gridCol w="658368">
                  <a:extLst>
                    <a:ext uri="{9D8B030D-6E8A-4147-A177-3AD203B41FA5}">
                      <a16:colId xmlns:a16="http://schemas.microsoft.com/office/drawing/2014/main" val="2333674222"/>
                    </a:ext>
                  </a:extLst>
                </a:gridCol>
                <a:gridCol w="658368">
                  <a:extLst>
                    <a:ext uri="{9D8B030D-6E8A-4147-A177-3AD203B41FA5}">
                      <a16:colId xmlns:a16="http://schemas.microsoft.com/office/drawing/2014/main" val="143279086"/>
                    </a:ext>
                  </a:extLst>
                </a:gridCol>
                <a:gridCol w="658368">
                  <a:extLst>
                    <a:ext uri="{9D8B030D-6E8A-4147-A177-3AD203B41FA5}">
                      <a16:colId xmlns:a16="http://schemas.microsoft.com/office/drawing/2014/main" val="3911903271"/>
                    </a:ext>
                  </a:extLst>
                </a:gridCol>
                <a:gridCol w="658368">
                  <a:extLst>
                    <a:ext uri="{9D8B030D-6E8A-4147-A177-3AD203B41FA5}">
                      <a16:colId xmlns:a16="http://schemas.microsoft.com/office/drawing/2014/main" val="3179231060"/>
                    </a:ext>
                  </a:extLst>
                </a:gridCol>
                <a:gridCol w="658368">
                  <a:extLst>
                    <a:ext uri="{9D8B030D-6E8A-4147-A177-3AD203B41FA5}">
                      <a16:colId xmlns:a16="http://schemas.microsoft.com/office/drawing/2014/main" val="942253923"/>
                    </a:ext>
                  </a:extLst>
                </a:gridCol>
                <a:gridCol w="658368">
                  <a:extLst>
                    <a:ext uri="{9D8B030D-6E8A-4147-A177-3AD203B41FA5}">
                      <a16:colId xmlns:a16="http://schemas.microsoft.com/office/drawing/2014/main" val="3580910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453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msigaming_japan - 2021-05-02 09:36:11</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するべきかしないべきか、それが問題だ。
</a:t>
                      </a:r>
                      <a:r>
                        <a:rPr kumimoji="0" lang="en-US" altLang="ja-JP" sz="1000" b="0" i="0" u="none" strike="noStrike" kern="1200" cap="none" spc="0" normalizeH="0" baseline="0" noProof="0">
                          <a:ln>
                            <a:noFill/>
                          </a:ln>
                          <a:solidFill>
                            <a:prstClr val="black"/>
                          </a:solidFill>
                          <a:effectLst/>
                          <a:uLnTx/>
                          <a:uFillTx/>
                          <a:latin typeface="+mn-lt"/>
                          <a:ea typeface="+mn-ea"/>
                          <a:cs typeface="+mn-cs"/>
                        </a:rPr>
                        <a:t>IMMERSE GH50</a:t>
                      </a:r>
                      <a:r>
                        <a:rPr kumimoji="0" lang="ja-JP" altLang="en-US" sz="1000" b="0" i="0" u="none" strike="noStrike" kern="1200" cap="none" spc="0" normalizeH="0" baseline="0" noProof="0">
                          <a:ln>
                            <a:noFill/>
                          </a:ln>
                          <a:solidFill>
                            <a:prstClr val="black"/>
                          </a:solidFill>
                          <a:effectLst/>
                          <a:uLnTx/>
                          <a:uFillTx/>
                          <a:latin typeface="+mn-lt"/>
                          <a:ea typeface="+mn-ea"/>
                          <a:cs typeface="+mn-cs"/>
                        </a:rPr>
                        <a:t>は装着しても</a:t>
                      </a:r>
                      <a:r>
                        <a:rPr kumimoji="0" lang="en-US" altLang="ja-JP" sz="1000" b="0" i="0" u="none" strike="noStrike" kern="1200" cap="none" spc="0" normalizeH="0" baseline="0" noProof="0">
                          <a:ln>
                            <a:noFill/>
                          </a:ln>
                          <a:solidFill>
                            <a:prstClr val="black"/>
                          </a:solidFill>
                          <a:effectLst/>
                          <a:uLnTx/>
                          <a:uFillTx/>
                          <a:latin typeface="+mn-lt"/>
                          <a:ea typeface="+mn-ea"/>
                          <a:cs typeface="+mn-cs"/>
                        </a:rPr>
                        <a:t>HS01</a:t>
                      </a:r>
                      <a:r>
                        <a:rPr kumimoji="0" lang="ja-JP" altLang="en-US" sz="1000" b="0" i="0" u="none" strike="noStrike" kern="1200" cap="none" spc="0" normalizeH="0" baseline="0" noProof="0">
                          <a:ln>
                            <a:noFill/>
                          </a:ln>
                          <a:solidFill>
                            <a:prstClr val="black"/>
                          </a:solidFill>
                          <a:effectLst/>
                          <a:uLnTx/>
                          <a:uFillTx/>
                          <a:latin typeface="+mn-lt"/>
                          <a:ea typeface="+mn-ea"/>
                          <a:cs typeface="+mn-cs"/>
                        </a:rPr>
                        <a:t>ヘッドセットスタンドに置いても完璧です。
</a:t>
                      </a:r>
                      <a:r>
                        <a:rPr kumimoji="0" lang="en-US" altLang="ja-JP" sz="1000" b="0" i="0" u="none" strike="noStrike" kern="1200" cap="none" spc="0" normalizeH="0" baseline="0" noProof="0">
                          <a:ln>
                            <a:noFill/>
                          </a:ln>
                          <a:solidFill>
                            <a:prstClr val="black"/>
                          </a:solidFill>
                          <a:effectLst/>
                          <a:uLnTx/>
                          <a:uFillTx/>
                          <a:latin typeface="+mn-lt"/>
                          <a:ea typeface="+mn-ea"/>
                          <a:cs typeface="+mn-cs"/>
                        </a:rPr>
                        <a:t>#Headset #GH50 #HeadsetStand #HS01 #GamingGear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[GNP] Regular Content, [GNP] HQ DM Content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14:10:36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87239526"/>
                  </a:ext>
                </a:extLst>
              </a:tr>
            </a:tbl>
          </a:graphicData>
        </a:graphic>
      </p:graphicFrame>
      <p:sp>
        <p:nvSpPr>
          <p:cNvPr id="4" name="Text Placeholder 3">
            <a:extLst>
              <a:ext uri="{FF2B5EF4-FFF2-40B4-BE49-F238E27FC236}">
                <a16:creationId xmlns:a16="http://schemas.microsoft.com/office/drawing/2014/main" id="{752200E9-D3BE-43FD-9528-CDAC08383826}"/>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8169985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20210728_092234</Template>
  <TotalTime>1</TotalTime>
  <Words>1134</Words>
  <Application>Microsoft Office PowerPoint</Application>
  <PresentationFormat>On-screen Show (4:3)</PresentationFormat>
  <Paragraphs>369</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Instagram Posts Table | msigaming_japan (JP) - 1 of 18</vt:lpstr>
      <vt:lpstr>Instagram Posts Table | msigaming_japan (JP) - 2 of 18</vt:lpstr>
      <vt:lpstr>Instagram Posts Table | msigaming_japan (JP) - 3 of 18</vt:lpstr>
      <vt:lpstr>Instagram Posts Table | msigaming_japan (JP) - 4 of 18</vt:lpstr>
      <vt:lpstr>Instagram Posts Table | msigaming_japan (JP) - 5 of 18</vt:lpstr>
      <vt:lpstr>Instagram Posts Table | msigaming_japan (JP) - 6 of 18</vt:lpstr>
      <vt:lpstr>Instagram Posts Table | msigaming_japan (JP) - 7 of 18</vt:lpstr>
      <vt:lpstr>Instagram Posts Table | msigaming_japan (JP) - 8 of 18</vt:lpstr>
      <vt:lpstr>Instagram Posts Table | msigaming_japan (JP) - 9 of 18</vt:lpstr>
      <vt:lpstr>Instagram Posts Table | msigaming_japan (JP) - 10 of 18</vt:lpstr>
      <vt:lpstr>Instagram Posts Table | msigaming_japan (JP) - 11 of 18</vt:lpstr>
      <vt:lpstr>Instagram Posts Table | msigaming_japan (JP) - 12 of 18</vt:lpstr>
      <vt:lpstr>Instagram Posts Table | msigaming_japan (JP) - 13 of 18</vt:lpstr>
      <vt:lpstr>Instagram Posts Table | msigaming_japan (JP) - 14 of 18</vt:lpstr>
      <vt:lpstr>Instagram Posts Table | msigaming_japan (JP) - 15 of 18</vt:lpstr>
      <vt:lpstr>Instagram Posts Table | msigaming_japan (JP) - 16 of 18</vt:lpstr>
      <vt:lpstr>Instagram Posts Table | msigaming_japan (JP) - 17 of 18</vt:lpstr>
      <vt:lpstr>Instagram Posts Table | msigaming_japan (JP)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msigaming_japan (JP) - 1 of 18</dc:title>
  <dc:creator>Frederik Peiniger</dc:creator>
  <cp:lastModifiedBy>Frederik Peiniger</cp:lastModifiedBy>
  <cp:revision>1</cp:revision>
  <dcterms:created xsi:type="dcterms:W3CDTF">2021-07-28T09:22:34Z</dcterms:created>
  <dcterms:modified xsi:type="dcterms:W3CDTF">2021-07-28T09:24:25Z</dcterms:modified>
</cp:coreProperties>
</file>