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21C3-9FB0-4BAD-8C8C-5CD6F01BA1A1}"/>
              </a:ext>
            </a:extLst>
          </p:cNvPr>
          <p:cNvSpPr>
            <a:spLocks noGrp="1"/>
          </p:cNvSpPr>
          <p:nvPr>
            <p:ph type="title"/>
          </p:nvPr>
        </p:nvSpPr>
        <p:spPr/>
        <p:txBody>
          <a:bodyPr/>
          <a:lstStyle/>
          <a:p>
            <a:r>
              <a:rPr lang="en-US"/>
              <a:t>Instagram Posts Table | msius (US) - 1 of 10</a:t>
            </a:r>
          </a:p>
        </p:txBody>
      </p:sp>
      <p:graphicFrame>
        <p:nvGraphicFramePr>
          <p:cNvPr id="5" name="Table Placeholder 4">
            <a:extLst>
              <a:ext uri="{FF2B5EF4-FFF2-40B4-BE49-F238E27FC236}">
                <a16:creationId xmlns:a16="http://schemas.microsoft.com/office/drawing/2014/main" id="{B3446C12-FF93-47D9-BC92-F844EB1BB373}"/>
              </a:ext>
            </a:extLst>
          </p:cNvPr>
          <p:cNvGraphicFramePr>
            <a:graphicFrameLocks noGrp="1"/>
          </p:cNvGraphicFramePr>
          <p:nvPr>
            <p:ph type="tbl" sz="quarter" idx="13"/>
            <p:extLst>
              <p:ext uri="{D42A27DB-BD31-4B8C-83A1-F6EECF244321}">
                <p14:modId xmlns:p14="http://schemas.microsoft.com/office/powerpoint/2010/main" val="614405141"/>
              </p:ext>
            </p:extLst>
          </p:nvPr>
        </p:nvGraphicFramePr>
        <p:xfrm>
          <a:off x="457200" y="1731963"/>
          <a:ext cx="7818120" cy="240792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5616680"/>
                    </a:ext>
                  </a:extLst>
                </a:gridCol>
                <a:gridCol w="987552">
                  <a:extLst>
                    <a:ext uri="{9D8B030D-6E8A-4147-A177-3AD203B41FA5}">
                      <a16:colId xmlns:a16="http://schemas.microsoft.com/office/drawing/2014/main" val="3847922128"/>
                    </a:ext>
                  </a:extLst>
                </a:gridCol>
                <a:gridCol w="987552">
                  <a:extLst>
                    <a:ext uri="{9D8B030D-6E8A-4147-A177-3AD203B41FA5}">
                      <a16:colId xmlns:a16="http://schemas.microsoft.com/office/drawing/2014/main" val="1477813329"/>
                    </a:ext>
                  </a:extLst>
                </a:gridCol>
                <a:gridCol w="987552">
                  <a:extLst>
                    <a:ext uri="{9D8B030D-6E8A-4147-A177-3AD203B41FA5}">
                      <a16:colId xmlns:a16="http://schemas.microsoft.com/office/drawing/2014/main" val="1058779953"/>
                    </a:ext>
                  </a:extLst>
                </a:gridCol>
                <a:gridCol w="987552">
                  <a:extLst>
                    <a:ext uri="{9D8B030D-6E8A-4147-A177-3AD203B41FA5}">
                      <a16:colId xmlns:a16="http://schemas.microsoft.com/office/drawing/2014/main" val="4237856362"/>
                    </a:ext>
                  </a:extLst>
                </a:gridCol>
                <a:gridCol w="987552">
                  <a:extLst>
                    <a:ext uri="{9D8B030D-6E8A-4147-A177-3AD203B41FA5}">
                      <a16:colId xmlns:a16="http://schemas.microsoft.com/office/drawing/2014/main" val="409437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18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- 2021-02-21 00:40:09</a:t>
                      </a:r>
                      <a:r>
                        <a:rPr kumimoji="0" lang="en-US" sz="1000" b="0" i="0" u="none" strike="noStrike" kern="1200" cap="none" spc="0" normalizeH="0" baseline="0" noProof="0">
                          <a:ln>
                            <a:noFill/>
                          </a:ln>
                          <a:solidFill>
                            <a:prstClr val="black"/>
                          </a:solidFill>
                          <a:effectLst/>
                          <a:uLnTx/>
                          <a:uFillTx/>
                          <a:latin typeface="+mn-lt"/>
                          <a:ea typeface="+mn-ea"/>
                          <a:cs typeface="+mn-cs"/>
                        </a:rPr>
                        <a:t>
 Be ready to strike with our latest MSI gaming gear! How does your Persona 5 Strikers setup look like? #GT76 #GK50Elite #GM20 #GM20Elite #GH61 #WR01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376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- 2021-02-28 00:03:06</a:t>
                      </a:r>
                      <a:r>
                        <a:rPr kumimoji="0" lang="en-US" sz="1000" b="0" i="0" u="none" strike="noStrike" kern="1200" cap="none" spc="0" normalizeH="0" baseline="0" noProof="0">
                          <a:ln>
                            <a:noFill/>
                          </a:ln>
                          <a:solidFill>
                            <a:prstClr val="black"/>
                          </a:solidFill>
                          <a:effectLst/>
                          <a:uLnTx/>
                          <a:uFillTx/>
                          <a:latin typeface="+mn-lt"/>
                          <a:ea typeface="+mn-ea"/>
                          <a:cs typeface="+mn-cs"/>
                        </a:rPr>
                        <a:t>
 The futuristic MEG Aegis Ti5 lets you control and customize your gaming experience at the turn of a dial! ⁠⁠
Tap the product tag to check out the MEG Aegis Ti5, now available at newegg.⁠⁠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8025742"/>
                  </a:ext>
                </a:extLst>
              </a:tr>
            </a:tbl>
          </a:graphicData>
        </a:graphic>
      </p:graphicFrame>
      <p:sp>
        <p:nvSpPr>
          <p:cNvPr id="4" name="Text Placeholder 3">
            <a:extLst>
              <a:ext uri="{FF2B5EF4-FFF2-40B4-BE49-F238E27FC236}">
                <a16:creationId xmlns:a16="http://schemas.microsoft.com/office/drawing/2014/main" id="{6EDD634E-3D25-4B06-BEDE-2F63BFE929C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44987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13E2-FEB5-4B86-A1DD-2081D78AB64D}"/>
              </a:ext>
            </a:extLst>
          </p:cNvPr>
          <p:cNvSpPr>
            <a:spLocks noGrp="1"/>
          </p:cNvSpPr>
          <p:nvPr>
            <p:ph type="title"/>
          </p:nvPr>
        </p:nvSpPr>
        <p:spPr/>
        <p:txBody>
          <a:bodyPr/>
          <a:lstStyle/>
          <a:p>
            <a:r>
              <a:rPr lang="en-US"/>
              <a:t>Instagram Posts Table | msius (US) - 2 of 10</a:t>
            </a:r>
          </a:p>
        </p:txBody>
      </p:sp>
      <p:graphicFrame>
        <p:nvGraphicFramePr>
          <p:cNvPr id="5" name="Table Placeholder 4">
            <a:extLst>
              <a:ext uri="{FF2B5EF4-FFF2-40B4-BE49-F238E27FC236}">
                <a16:creationId xmlns:a16="http://schemas.microsoft.com/office/drawing/2014/main" id="{4C7CC086-212C-4596-9113-D5097BA6157E}"/>
              </a:ext>
            </a:extLst>
          </p:cNvPr>
          <p:cNvGraphicFramePr>
            <a:graphicFrameLocks noGrp="1"/>
          </p:cNvGraphicFramePr>
          <p:nvPr>
            <p:ph type="tbl" sz="quarter" idx="13"/>
            <p:extLst>
              <p:ext uri="{D42A27DB-BD31-4B8C-83A1-F6EECF244321}">
                <p14:modId xmlns:p14="http://schemas.microsoft.com/office/powerpoint/2010/main" val="272700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11221527"/>
                    </a:ext>
                  </a:extLst>
                </a:gridCol>
                <a:gridCol w="987552">
                  <a:extLst>
                    <a:ext uri="{9D8B030D-6E8A-4147-A177-3AD203B41FA5}">
                      <a16:colId xmlns:a16="http://schemas.microsoft.com/office/drawing/2014/main" val="4275879091"/>
                    </a:ext>
                  </a:extLst>
                </a:gridCol>
                <a:gridCol w="987552">
                  <a:extLst>
                    <a:ext uri="{9D8B030D-6E8A-4147-A177-3AD203B41FA5}">
                      <a16:colId xmlns:a16="http://schemas.microsoft.com/office/drawing/2014/main" val="3442836969"/>
                    </a:ext>
                  </a:extLst>
                </a:gridCol>
                <a:gridCol w="987552">
                  <a:extLst>
                    <a:ext uri="{9D8B030D-6E8A-4147-A177-3AD203B41FA5}">
                      <a16:colId xmlns:a16="http://schemas.microsoft.com/office/drawing/2014/main" val="2510440798"/>
                    </a:ext>
                  </a:extLst>
                </a:gridCol>
                <a:gridCol w="987552">
                  <a:extLst>
                    <a:ext uri="{9D8B030D-6E8A-4147-A177-3AD203B41FA5}">
                      <a16:colId xmlns:a16="http://schemas.microsoft.com/office/drawing/2014/main" val="1421917750"/>
                    </a:ext>
                  </a:extLst>
                </a:gridCol>
                <a:gridCol w="987552">
                  <a:extLst>
                    <a:ext uri="{9D8B030D-6E8A-4147-A177-3AD203B41FA5}">
                      <a16:colId xmlns:a16="http://schemas.microsoft.com/office/drawing/2014/main" val="1866943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043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- 2021-05-07 22:02:07</a:t>
                      </a:r>
                      <a:r>
                        <a:rPr kumimoji="0" lang="en-US" sz="1000" b="0" i="0" u="none" strike="noStrike" kern="1200" cap="none" spc="0" normalizeH="0" baseline="0" noProof="0">
                          <a:ln>
                            <a:noFill/>
                          </a:ln>
                          <a:solidFill>
                            <a:prstClr val="black"/>
                          </a:solidFill>
                          <a:effectLst/>
                          <a:uLnTx/>
                          <a:uFillTx/>
                          <a:latin typeface="+mn-lt"/>
                          <a:ea typeface="+mn-ea"/>
                          <a:cs typeface="+mn-cs"/>
                        </a:rPr>
                        <a:t>
 As we celebrate our mothers on Sunday, we must not forget the other “mother” we PC gamers require.. our hardworking motherboards! That’s why we’re excited to launch our Mother’s Board Day giveaway campaign!⁠
Pictured is the limited MEG Z590 ACE GOLD EDITION motherboard along with our new flagship GeForce RTX 3080 SUPRIM X 10G graphics card - just a few of many cool prizes we’re giving away. ⁠
⁠
How to enter:⁠
⁠
1. Reply with the hashtag #MothersBoardDay and your most memorable gaming experience during the pandemic.⁠
2. Enter your information on our GLEAM in order to get more entry options!⁠
3. You will automatically be entered to win a Steam Gift Card for participating in this campaign:⁠
40x , and 20x 0 Steam Gift card (60 Random winners)⁠
⁠
Link to enter in our bio! Good luck! ⁠
⁠
**No purchase necessary⁠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2896983"/>
                  </a:ext>
                </a:extLst>
              </a:tr>
            </a:tbl>
          </a:graphicData>
        </a:graphic>
      </p:graphicFrame>
      <p:sp>
        <p:nvSpPr>
          <p:cNvPr id="4" name="Text Placeholder 3">
            <a:extLst>
              <a:ext uri="{FF2B5EF4-FFF2-40B4-BE49-F238E27FC236}">
                <a16:creationId xmlns:a16="http://schemas.microsoft.com/office/drawing/2014/main" id="{C62B0F99-8B33-4542-B311-66830C824C7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90262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E47ED-8B86-4841-9779-E152FA8D232C}"/>
              </a:ext>
            </a:extLst>
          </p:cNvPr>
          <p:cNvSpPr>
            <a:spLocks noGrp="1"/>
          </p:cNvSpPr>
          <p:nvPr>
            <p:ph type="title"/>
          </p:nvPr>
        </p:nvSpPr>
        <p:spPr/>
        <p:txBody>
          <a:bodyPr/>
          <a:lstStyle/>
          <a:p>
            <a:r>
              <a:rPr lang="en-US"/>
              <a:t>Instagram Posts Table | msius (US) - 3 of 10</a:t>
            </a:r>
          </a:p>
        </p:txBody>
      </p:sp>
      <p:graphicFrame>
        <p:nvGraphicFramePr>
          <p:cNvPr id="5" name="Table Placeholder 4">
            <a:extLst>
              <a:ext uri="{FF2B5EF4-FFF2-40B4-BE49-F238E27FC236}">
                <a16:creationId xmlns:a16="http://schemas.microsoft.com/office/drawing/2014/main" id="{69B9C6C2-71C3-430A-BD4E-80F07188D5C0}"/>
              </a:ext>
            </a:extLst>
          </p:cNvPr>
          <p:cNvGraphicFramePr>
            <a:graphicFrameLocks noGrp="1"/>
          </p:cNvGraphicFramePr>
          <p:nvPr>
            <p:ph type="tbl" sz="quarter" idx="13"/>
            <p:extLst>
              <p:ext uri="{D42A27DB-BD31-4B8C-83A1-F6EECF244321}">
                <p14:modId xmlns:p14="http://schemas.microsoft.com/office/powerpoint/2010/main" val="62565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16319480"/>
                    </a:ext>
                  </a:extLst>
                </a:gridCol>
                <a:gridCol w="987552">
                  <a:extLst>
                    <a:ext uri="{9D8B030D-6E8A-4147-A177-3AD203B41FA5}">
                      <a16:colId xmlns:a16="http://schemas.microsoft.com/office/drawing/2014/main" val="139196793"/>
                    </a:ext>
                  </a:extLst>
                </a:gridCol>
                <a:gridCol w="987552">
                  <a:extLst>
                    <a:ext uri="{9D8B030D-6E8A-4147-A177-3AD203B41FA5}">
                      <a16:colId xmlns:a16="http://schemas.microsoft.com/office/drawing/2014/main" val="2899575352"/>
                    </a:ext>
                  </a:extLst>
                </a:gridCol>
                <a:gridCol w="987552">
                  <a:extLst>
                    <a:ext uri="{9D8B030D-6E8A-4147-A177-3AD203B41FA5}">
                      <a16:colId xmlns:a16="http://schemas.microsoft.com/office/drawing/2014/main" val="2251209230"/>
                    </a:ext>
                  </a:extLst>
                </a:gridCol>
                <a:gridCol w="987552">
                  <a:extLst>
                    <a:ext uri="{9D8B030D-6E8A-4147-A177-3AD203B41FA5}">
                      <a16:colId xmlns:a16="http://schemas.microsoft.com/office/drawing/2014/main" val="3145615866"/>
                    </a:ext>
                  </a:extLst>
                </a:gridCol>
                <a:gridCol w="987552">
                  <a:extLst>
                    <a:ext uri="{9D8B030D-6E8A-4147-A177-3AD203B41FA5}">
                      <a16:colId xmlns:a16="http://schemas.microsoft.com/office/drawing/2014/main" val="126946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9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- 2021-03-03 00:02:48</a:t>
                      </a:r>
                      <a:r>
                        <a:rPr kumimoji="0" lang="en-US" sz="1000" b="0" i="0" u="none" strike="noStrike" kern="1200" cap="none" spc="0" normalizeH="0" baseline="0" noProof="0">
                          <a:ln>
                            <a:noFill/>
                          </a:ln>
                          <a:solidFill>
                            <a:prstClr val="black"/>
                          </a:solidFill>
                          <a:effectLst/>
                          <a:uLnTx/>
                          <a:uFillTx/>
                          <a:latin typeface="+mn-lt"/>
                          <a:ea typeface="+mn-ea"/>
                          <a:cs typeface="+mn-cs"/>
                        </a:rPr>
                        <a:t>
 Need some RGB drip? We’ve got you covered. ⁠⁠
⁠⁠
#MSI #MSIGaming #RGB #RGBdrip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523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- 2021-01-19 04:04:45</a:t>
                      </a:r>
                      <a:r>
                        <a:rPr kumimoji="0" lang="en-US" sz="1000" b="0" i="0" u="none" strike="noStrike" kern="1200" cap="none" spc="0" normalizeH="0" baseline="0" noProof="0">
                          <a:ln>
                            <a:noFill/>
                          </a:ln>
                          <a:solidFill>
                            <a:prstClr val="black"/>
                          </a:solidFill>
                          <a:effectLst/>
                          <a:uLnTx/>
                          <a:uFillTx/>
                          <a:latin typeface="+mn-lt"/>
                          <a:ea typeface="+mn-ea"/>
                          <a:cs typeface="+mn-cs"/>
                        </a:rPr>
                        <a:t>
 Stay Trendy. Check out our beautiful Two-Tone design PC cases. Which one would you pick?⁠⠀
⁠⠀
#MSICase #MSI #MSIGaming #MSIGungnir #MSISekira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851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- 2021-01-02 00:02:18</a:t>
                      </a:r>
                      <a:r>
                        <a:rPr kumimoji="0" lang="en-US" sz="1000" b="0" i="0" u="none" strike="noStrike" kern="1200" cap="none" spc="0" normalizeH="0" baseline="0" noProof="0">
                          <a:ln>
                            <a:noFill/>
                          </a:ln>
                          <a:solidFill>
                            <a:prstClr val="black"/>
                          </a:solidFill>
                          <a:effectLst/>
                          <a:uLnTx/>
                          <a:uFillTx/>
                          <a:latin typeface="+mn-lt"/>
                          <a:ea typeface="+mn-ea"/>
                          <a:cs typeface="+mn-cs"/>
                        </a:rPr>
                        <a:t>
 Tell us what’s your 2021 New Year’s RESOLUTION? We’ll be introducing many new resolutions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934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- 2021-05-24 01:03:59</a:t>
                      </a:r>
                      <a:r>
                        <a:rPr kumimoji="0" lang="en-US" sz="1000" b="0" i="0" u="none" strike="noStrike" kern="1200" cap="none" spc="0" normalizeH="0" baseline="0" noProof="0">
                          <a:ln>
                            <a:noFill/>
                          </a:ln>
                          <a:solidFill>
                            <a:prstClr val="black"/>
                          </a:solidFill>
                          <a:effectLst/>
                          <a:uLnTx/>
                          <a:uFillTx/>
                          <a:latin typeface="+mn-lt"/>
                          <a:ea typeface="+mn-ea"/>
                          <a:cs typeface="+mn-cs"/>
                        </a:rPr>
                        <a:t>
 This board is mine!✊ ⁠
Check out how jordi.koalitic uses his brilliant techniques to create something stunning in this video!⁠
#MPGZ590GamingForce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735740"/>
                  </a:ext>
                </a:extLst>
              </a:tr>
            </a:tbl>
          </a:graphicData>
        </a:graphic>
      </p:graphicFrame>
      <p:sp>
        <p:nvSpPr>
          <p:cNvPr id="4" name="Text Placeholder 3">
            <a:extLst>
              <a:ext uri="{FF2B5EF4-FFF2-40B4-BE49-F238E27FC236}">
                <a16:creationId xmlns:a16="http://schemas.microsoft.com/office/drawing/2014/main" id="{63100476-633B-4381-A7F4-F296A2837A6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826629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339A2-AEBA-4226-8A5B-37129BE26657}"/>
              </a:ext>
            </a:extLst>
          </p:cNvPr>
          <p:cNvSpPr>
            <a:spLocks noGrp="1"/>
          </p:cNvSpPr>
          <p:nvPr>
            <p:ph type="title"/>
          </p:nvPr>
        </p:nvSpPr>
        <p:spPr/>
        <p:txBody>
          <a:bodyPr/>
          <a:lstStyle/>
          <a:p>
            <a:r>
              <a:rPr lang="en-US"/>
              <a:t>Instagram Posts Table | msius (US) - 4 of 10</a:t>
            </a:r>
          </a:p>
        </p:txBody>
      </p:sp>
      <p:graphicFrame>
        <p:nvGraphicFramePr>
          <p:cNvPr id="5" name="Table Placeholder 4">
            <a:extLst>
              <a:ext uri="{FF2B5EF4-FFF2-40B4-BE49-F238E27FC236}">
                <a16:creationId xmlns:a16="http://schemas.microsoft.com/office/drawing/2014/main" id="{A55D01FA-6B5E-452D-BF6D-C64EC74B3D7E}"/>
              </a:ext>
            </a:extLst>
          </p:cNvPr>
          <p:cNvGraphicFramePr>
            <a:graphicFrameLocks noGrp="1"/>
          </p:cNvGraphicFramePr>
          <p:nvPr>
            <p:ph type="tbl" sz="quarter" idx="13"/>
            <p:extLst>
              <p:ext uri="{D42A27DB-BD31-4B8C-83A1-F6EECF244321}">
                <p14:modId xmlns:p14="http://schemas.microsoft.com/office/powerpoint/2010/main" val="409524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1489108"/>
                    </a:ext>
                  </a:extLst>
                </a:gridCol>
                <a:gridCol w="987552">
                  <a:extLst>
                    <a:ext uri="{9D8B030D-6E8A-4147-A177-3AD203B41FA5}">
                      <a16:colId xmlns:a16="http://schemas.microsoft.com/office/drawing/2014/main" val="3301271220"/>
                    </a:ext>
                  </a:extLst>
                </a:gridCol>
                <a:gridCol w="987552">
                  <a:extLst>
                    <a:ext uri="{9D8B030D-6E8A-4147-A177-3AD203B41FA5}">
                      <a16:colId xmlns:a16="http://schemas.microsoft.com/office/drawing/2014/main" val="1360845413"/>
                    </a:ext>
                  </a:extLst>
                </a:gridCol>
                <a:gridCol w="987552">
                  <a:extLst>
                    <a:ext uri="{9D8B030D-6E8A-4147-A177-3AD203B41FA5}">
                      <a16:colId xmlns:a16="http://schemas.microsoft.com/office/drawing/2014/main" val="3323977607"/>
                    </a:ext>
                  </a:extLst>
                </a:gridCol>
                <a:gridCol w="987552">
                  <a:extLst>
                    <a:ext uri="{9D8B030D-6E8A-4147-A177-3AD203B41FA5}">
                      <a16:colId xmlns:a16="http://schemas.microsoft.com/office/drawing/2014/main" val="676617145"/>
                    </a:ext>
                  </a:extLst>
                </a:gridCol>
                <a:gridCol w="987552">
                  <a:extLst>
                    <a:ext uri="{9D8B030D-6E8A-4147-A177-3AD203B41FA5}">
                      <a16:colId xmlns:a16="http://schemas.microsoft.com/office/drawing/2014/main" val="73674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819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- 2021-01-16 10:04:46</a:t>
                      </a:r>
                      <a:r>
                        <a:rPr kumimoji="0" lang="en-US" sz="1000" b="0" i="0" u="none" strike="noStrike" kern="1200" cap="none" spc="0" normalizeH="0" baseline="0" noProof="0">
                          <a:ln>
                            <a:noFill/>
                          </a:ln>
                          <a:solidFill>
                            <a:prstClr val="black"/>
                          </a:solidFill>
                          <a:effectLst/>
                          <a:uLnTx/>
                          <a:uFillTx/>
                          <a:latin typeface="+mn-lt"/>
                          <a:ea typeface="+mn-ea"/>
                          <a:cs typeface="+mn-cs"/>
                        </a:rPr>
                        <a:t>
 Stay productive with MSI PRO 24X All-in-One PC and Cubi 5 Mini-PC. Register your eligible purchase and earn a gift like a 1080P Webcam on our Smart Learning with PRO campaign.⁠⠀
⁠⠀
Find out more about the Smart Learning with PRO campaign from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468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- 2021-02-10 00:04:51</a:t>
                      </a:r>
                      <a:r>
                        <a:rPr kumimoji="0" lang="en-US" sz="1000" b="0" i="0" u="none" strike="noStrike" kern="1200" cap="none" spc="0" normalizeH="0" baseline="0" noProof="0">
                          <a:ln>
                            <a:noFill/>
                          </a:ln>
                          <a:solidFill>
                            <a:prstClr val="black"/>
                          </a:solidFill>
                          <a:effectLst/>
                          <a:uLnTx/>
                          <a:uFillTx/>
                          <a:latin typeface="+mn-lt"/>
                          <a:ea typeface="+mn-ea"/>
                          <a:cs typeface="+mn-cs"/>
                        </a:rPr>
                        <a:t>
 Carve a path to the future with the new MEG AEGIS Ti5 gaming desktop and 1000R Artymis curved gaming monitor! ⁠
⁠
#ARTYMIS 343CQR #MEG #AEGIS Ti5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287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- 2021-02-11 00:04:20</a:t>
                      </a:r>
                      <a:r>
                        <a:rPr kumimoji="0" lang="en-US" sz="1000" b="0" i="0" u="none" strike="noStrike" kern="1200" cap="none" spc="0" normalizeH="0" baseline="0" noProof="0">
                          <a:ln>
                            <a:noFill/>
                          </a:ln>
                          <a:solidFill>
                            <a:prstClr val="black"/>
                          </a:solidFill>
                          <a:effectLst/>
                          <a:uLnTx/>
                          <a:uFillTx/>
                          <a:latin typeface="+mn-lt"/>
                          <a:ea typeface="+mn-ea"/>
                          <a:cs typeface="+mn-cs"/>
                        </a:rPr>
                        <a:t>
 Get a close-up look at the new MPG Artymis 343CQR 1000R curved gaming monitor! Comment whether you prefer curved or flat monitors?⁠⁠
⁠⁠
34”/3440x1440/165Hz/1ms/1000R Curvature/HDR 400/Smart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5894369"/>
                  </a:ext>
                </a:extLst>
              </a:tr>
            </a:tbl>
          </a:graphicData>
        </a:graphic>
      </p:graphicFrame>
      <p:sp>
        <p:nvSpPr>
          <p:cNvPr id="4" name="Text Placeholder 3">
            <a:extLst>
              <a:ext uri="{FF2B5EF4-FFF2-40B4-BE49-F238E27FC236}">
                <a16:creationId xmlns:a16="http://schemas.microsoft.com/office/drawing/2014/main" id="{24A0A505-F78D-4DD0-8D32-CCBDB8BAA33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0723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A8101-3BD8-4B27-89D6-7CF6881027F6}"/>
              </a:ext>
            </a:extLst>
          </p:cNvPr>
          <p:cNvSpPr>
            <a:spLocks noGrp="1"/>
          </p:cNvSpPr>
          <p:nvPr>
            <p:ph type="title"/>
          </p:nvPr>
        </p:nvSpPr>
        <p:spPr/>
        <p:txBody>
          <a:bodyPr/>
          <a:lstStyle/>
          <a:p>
            <a:r>
              <a:rPr lang="en-US"/>
              <a:t>Instagram Posts Table | msius (US) - 5 of 10</a:t>
            </a:r>
          </a:p>
        </p:txBody>
      </p:sp>
      <p:graphicFrame>
        <p:nvGraphicFramePr>
          <p:cNvPr id="5" name="Table Placeholder 4">
            <a:extLst>
              <a:ext uri="{FF2B5EF4-FFF2-40B4-BE49-F238E27FC236}">
                <a16:creationId xmlns:a16="http://schemas.microsoft.com/office/drawing/2014/main" id="{3515FE63-FC68-4035-9B19-68375D34B399}"/>
              </a:ext>
            </a:extLst>
          </p:cNvPr>
          <p:cNvGraphicFramePr>
            <a:graphicFrameLocks noGrp="1"/>
          </p:cNvGraphicFramePr>
          <p:nvPr>
            <p:ph type="tbl" sz="quarter" idx="13"/>
            <p:extLst>
              <p:ext uri="{D42A27DB-BD31-4B8C-83A1-F6EECF244321}">
                <p14:modId xmlns:p14="http://schemas.microsoft.com/office/powerpoint/2010/main" val="3240699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4208369"/>
                    </a:ext>
                  </a:extLst>
                </a:gridCol>
                <a:gridCol w="987552">
                  <a:extLst>
                    <a:ext uri="{9D8B030D-6E8A-4147-A177-3AD203B41FA5}">
                      <a16:colId xmlns:a16="http://schemas.microsoft.com/office/drawing/2014/main" val="1208197632"/>
                    </a:ext>
                  </a:extLst>
                </a:gridCol>
                <a:gridCol w="987552">
                  <a:extLst>
                    <a:ext uri="{9D8B030D-6E8A-4147-A177-3AD203B41FA5}">
                      <a16:colId xmlns:a16="http://schemas.microsoft.com/office/drawing/2014/main" val="4096356706"/>
                    </a:ext>
                  </a:extLst>
                </a:gridCol>
                <a:gridCol w="987552">
                  <a:extLst>
                    <a:ext uri="{9D8B030D-6E8A-4147-A177-3AD203B41FA5}">
                      <a16:colId xmlns:a16="http://schemas.microsoft.com/office/drawing/2014/main" val="2780853112"/>
                    </a:ext>
                  </a:extLst>
                </a:gridCol>
                <a:gridCol w="987552">
                  <a:extLst>
                    <a:ext uri="{9D8B030D-6E8A-4147-A177-3AD203B41FA5}">
                      <a16:colId xmlns:a16="http://schemas.microsoft.com/office/drawing/2014/main" val="3367767937"/>
                    </a:ext>
                  </a:extLst>
                </a:gridCol>
                <a:gridCol w="987552">
                  <a:extLst>
                    <a:ext uri="{9D8B030D-6E8A-4147-A177-3AD203B41FA5}">
                      <a16:colId xmlns:a16="http://schemas.microsoft.com/office/drawing/2014/main" val="2077643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303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- 2021-02-12 06:02:20</a:t>
                      </a:r>
                      <a:r>
                        <a:rPr kumimoji="0" lang="en-US" sz="1000" b="0" i="0" u="none" strike="noStrike" kern="1200" cap="none" spc="0" normalizeH="0" baseline="0" noProof="0">
                          <a:ln>
                            <a:noFill/>
                          </a:ln>
                          <a:solidFill>
                            <a:prstClr val="black"/>
                          </a:solidFill>
                          <a:effectLst/>
                          <a:uLnTx/>
                          <a:uFillTx/>
                          <a:latin typeface="+mn-lt"/>
                          <a:ea typeface="+mn-ea"/>
                          <a:cs typeface="+mn-cs"/>
                        </a:rPr>
                        <a:t>
 Save 0 when you purchase the GE75 Raider 10SE-008 from Costco through Feb 28th, 2021 (while supplies last). ⁠⁠
⁠⁠
- 10th Gen Intel Core i7-10750H⁠⁠
- NVIDIA GeForce RTX 2060⁠⁠
- 17.3" FHD 144Hz 3ms Display⁠⁠
⁠⁠
Tap the product tag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782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- 2021-01-01 00:02:14</a:t>
                      </a:r>
                      <a:r>
                        <a:rPr kumimoji="0" lang="en-US" sz="1000" b="0" i="0" u="none" strike="noStrike" kern="1200" cap="none" spc="0" normalizeH="0" baseline="0" noProof="0">
                          <a:ln>
                            <a:noFill/>
                          </a:ln>
                          <a:solidFill>
                            <a:prstClr val="black"/>
                          </a:solidFill>
                          <a:effectLst/>
                          <a:uLnTx/>
                          <a:uFillTx/>
                          <a:latin typeface="+mn-lt"/>
                          <a:ea typeface="+mn-ea"/>
                          <a:cs typeface="+mn-cs"/>
                        </a:rPr>
                        <a:t>
 2020 was definitely a year to remember, let’s add one more memory with a custom printed Prestige PS341WU Monitor! Printed with yuumeiart ‘Envision’ of a better future, let’s bring her vision to life in 2021. ⁠⠀
⁠⠀
34” Nano IPS/5K Resolution/HDR 600/DCI-P3 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2567014"/>
                  </a:ext>
                </a:extLst>
              </a:tr>
            </a:tbl>
          </a:graphicData>
        </a:graphic>
      </p:graphicFrame>
      <p:sp>
        <p:nvSpPr>
          <p:cNvPr id="4" name="Text Placeholder 3">
            <a:extLst>
              <a:ext uri="{FF2B5EF4-FFF2-40B4-BE49-F238E27FC236}">
                <a16:creationId xmlns:a16="http://schemas.microsoft.com/office/drawing/2014/main" id="{A523E83E-1A8B-4F13-98AF-2558B82D100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66406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983E-A2FA-46F5-B035-35F12CCDE410}"/>
              </a:ext>
            </a:extLst>
          </p:cNvPr>
          <p:cNvSpPr>
            <a:spLocks noGrp="1"/>
          </p:cNvSpPr>
          <p:nvPr>
            <p:ph type="title"/>
          </p:nvPr>
        </p:nvSpPr>
        <p:spPr/>
        <p:txBody>
          <a:bodyPr/>
          <a:lstStyle/>
          <a:p>
            <a:r>
              <a:rPr lang="en-US"/>
              <a:t>Instagram Posts Table | msius (US) - 6 of 10</a:t>
            </a:r>
          </a:p>
        </p:txBody>
      </p:sp>
      <p:graphicFrame>
        <p:nvGraphicFramePr>
          <p:cNvPr id="5" name="Table Placeholder 4">
            <a:extLst>
              <a:ext uri="{FF2B5EF4-FFF2-40B4-BE49-F238E27FC236}">
                <a16:creationId xmlns:a16="http://schemas.microsoft.com/office/drawing/2014/main" id="{7D73FD4C-F7DF-4F4D-B56B-AC576309EB5F}"/>
              </a:ext>
            </a:extLst>
          </p:cNvPr>
          <p:cNvGraphicFramePr>
            <a:graphicFrameLocks noGrp="1"/>
          </p:cNvGraphicFramePr>
          <p:nvPr>
            <p:ph type="tbl" sz="quarter" idx="13"/>
            <p:extLst>
              <p:ext uri="{D42A27DB-BD31-4B8C-83A1-F6EECF244321}">
                <p14:modId xmlns:p14="http://schemas.microsoft.com/office/powerpoint/2010/main" val="349333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3253147"/>
                    </a:ext>
                  </a:extLst>
                </a:gridCol>
                <a:gridCol w="987552">
                  <a:extLst>
                    <a:ext uri="{9D8B030D-6E8A-4147-A177-3AD203B41FA5}">
                      <a16:colId xmlns:a16="http://schemas.microsoft.com/office/drawing/2014/main" val="3259252370"/>
                    </a:ext>
                  </a:extLst>
                </a:gridCol>
                <a:gridCol w="987552">
                  <a:extLst>
                    <a:ext uri="{9D8B030D-6E8A-4147-A177-3AD203B41FA5}">
                      <a16:colId xmlns:a16="http://schemas.microsoft.com/office/drawing/2014/main" val="1838878375"/>
                    </a:ext>
                  </a:extLst>
                </a:gridCol>
                <a:gridCol w="987552">
                  <a:extLst>
                    <a:ext uri="{9D8B030D-6E8A-4147-A177-3AD203B41FA5}">
                      <a16:colId xmlns:a16="http://schemas.microsoft.com/office/drawing/2014/main" val="1106492888"/>
                    </a:ext>
                  </a:extLst>
                </a:gridCol>
                <a:gridCol w="987552">
                  <a:extLst>
                    <a:ext uri="{9D8B030D-6E8A-4147-A177-3AD203B41FA5}">
                      <a16:colId xmlns:a16="http://schemas.microsoft.com/office/drawing/2014/main" val="397093141"/>
                    </a:ext>
                  </a:extLst>
                </a:gridCol>
                <a:gridCol w="987552">
                  <a:extLst>
                    <a:ext uri="{9D8B030D-6E8A-4147-A177-3AD203B41FA5}">
                      <a16:colId xmlns:a16="http://schemas.microsoft.com/office/drawing/2014/main" val="639270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212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- 2021-02-19 06:01:27</a:t>
                      </a:r>
                      <a:r>
                        <a:rPr kumimoji="0" lang="en-US" sz="1000" b="0" i="0" u="none" strike="noStrike" kern="1200" cap="none" spc="0" normalizeH="0" baseline="0" noProof="0">
                          <a:ln>
                            <a:noFill/>
                          </a:ln>
                          <a:solidFill>
                            <a:prstClr val="black"/>
                          </a:solidFill>
                          <a:effectLst/>
                          <a:uLnTx/>
                          <a:uFillTx/>
                          <a:latin typeface="+mn-lt"/>
                          <a:ea typeface="+mn-ea"/>
                          <a:cs typeface="+mn-cs"/>
                        </a:rPr>
                        <a:t>
 Need a low-profile workhorse for your office? Check out the compact Cubi 5 10M Mini PC on sale now at B&amp;H. Tap the product tag to learn more⁠
⁠
Don’t forget to enter our Productivity from Spring promotion with your purchase! More info from the link in our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484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- 2021-02-03 08:10:46</a:t>
                      </a:r>
                      <a:r>
                        <a:rPr kumimoji="0" lang="en-US" sz="1000" b="0" i="0" u="none" strike="noStrike" kern="1200" cap="none" spc="0" normalizeH="0" baseline="0" noProof="0">
                          <a:ln>
                            <a:noFill/>
                          </a:ln>
                          <a:solidFill>
                            <a:prstClr val="black"/>
                          </a:solidFill>
                          <a:effectLst/>
                          <a:uLnTx/>
                          <a:uFillTx/>
                          <a:latin typeface="+mn-lt"/>
                          <a:ea typeface="+mn-ea"/>
                          <a:cs typeface="+mn-cs"/>
                        </a:rPr>
                        <a:t>
 Pick up the Alpha 15 A4DEK-005 for 9 on Newegg for a limited time and receive a free laptop gift accessories pack while supplies last! ⁠⁠
⁠⁠
✅144 Hz, 15.6" IPS-Level Display⁠⁠
✅Ryzen 7 4800H⁠⁠
✅Radeon RX 5600M⁠⁠
⁠⁠
👆Tap the product tag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5160525"/>
                  </a:ext>
                </a:extLst>
              </a:tr>
            </a:tbl>
          </a:graphicData>
        </a:graphic>
      </p:graphicFrame>
      <p:sp>
        <p:nvSpPr>
          <p:cNvPr id="4" name="Text Placeholder 3">
            <a:extLst>
              <a:ext uri="{FF2B5EF4-FFF2-40B4-BE49-F238E27FC236}">
                <a16:creationId xmlns:a16="http://schemas.microsoft.com/office/drawing/2014/main" id="{6A5BF05A-552C-4F54-BF15-F0ECFFACD7D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6772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45984-3742-4776-9659-FA5C7CB65074}"/>
              </a:ext>
            </a:extLst>
          </p:cNvPr>
          <p:cNvSpPr>
            <a:spLocks noGrp="1"/>
          </p:cNvSpPr>
          <p:nvPr>
            <p:ph type="title"/>
          </p:nvPr>
        </p:nvSpPr>
        <p:spPr/>
        <p:txBody>
          <a:bodyPr/>
          <a:lstStyle/>
          <a:p>
            <a:r>
              <a:rPr lang="en-US"/>
              <a:t>Instagram Posts Table | msius (US) - 7 of 10</a:t>
            </a:r>
          </a:p>
        </p:txBody>
      </p:sp>
      <p:graphicFrame>
        <p:nvGraphicFramePr>
          <p:cNvPr id="5" name="Table Placeholder 4">
            <a:extLst>
              <a:ext uri="{FF2B5EF4-FFF2-40B4-BE49-F238E27FC236}">
                <a16:creationId xmlns:a16="http://schemas.microsoft.com/office/drawing/2014/main" id="{48AC8FDC-B883-4064-8CD8-43B08C1FAE5E}"/>
              </a:ext>
            </a:extLst>
          </p:cNvPr>
          <p:cNvGraphicFramePr>
            <a:graphicFrameLocks noGrp="1"/>
          </p:cNvGraphicFramePr>
          <p:nvPr>
            <p:ph type="tbl" sz="quarter" idx="13"/>
            <p:extLst>
              <p:ext uri="{D42A27DB-BD31-4B8C-83A1-F6EECF244321}">
                <p14:modId xmlns:p14="http://schemas.microsoft.com/office/powerpoint/2010/main" val="3188355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98007346"/>
                    </a:ext>
                  </a:extLst>
                </a:gridCol>
                <a:gridCol w="987552">
                  <a:extLst>
                    <a:ext uri="{9D8B030D-6E8A-4147-A177-3AD203B41FA5}">
                      <a16:colId xmlns:a16="http://schemas.microsoft.com/office/drawing/2014/main" val="4170403025"/>
                    </a:ext>
                  </a:extLst>
                </a:gridCol>
                <a:gridCol w="987552">
                  <a:extLst>
                    <a:ext uri="{9D8B030D-6E8A-4147-A177-3AD203B41FA5}">
                      <a16:colId xmlns:a16="http://schemas.microsoft.com/office/drawing/2014/main" val="844375775"/>
                    </a:ext>
                  </a:extLst>
                </a:gridCol>
                <a:gridCol w="987552">
                  <a:extLst>
                    <a:ext uri="{9D8B030D-6E8A-4147-A177-3AD203B41FA5}">
                      <a16:colId xmlns:a16="http://schemas.microsoft.com/office/drawing/2014/main" val="166144678"/>
                    </a:ext>
                  </a:extLst>
                </a:gridCol>
                <a:gridCol w="987552">
                  <a:extLst>
                    <a:ext uri="{9D8B030D-6E8A-4147-A177-3AD203B41FA5}">
                      <a16:colId xmlns:a16="http://schemas.microsoft.com/office/drawing/2014/main" val="4174940173"/>
                    </a:ext>
                  </a:extLst>
                </a:gridCol>
                <a:gridCol w="987552">
                  <a:extLst>
                    <a:ext uri="{9D8B030D-6E8A-4147-A177-3AD203B41FA5}">
                      <a16:colId xmlns:a16="http://schemas.microsoft.com/office/drawing/2014/main" val="4878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855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- 2021-04-28 02:14:47</a:t>
                      </a:r>
                      <a:r>
                        <a:rPr kumimoji="0" lang="en-US" sz="1000" b="0" i="0" u="none" strike="noStrike" kern="1200" cap="none" spc="0" normalizeH="0" baseline="0" noProof="0">
                          <a:ln>
                            <a:noFill/>
                          </a:ln>
                          <a:solidFill>
                            <a:prstClr val="black"/>
                          </a:solidFill>
                          <a:effectLst/>
                          <a:uLnTx/>
                          <a:uFillTx/>
                          <a:latin typeface="+mn-lt"/>
                          <a:ea typeface="+mn-ea"/>
                          <a:cs typeface="+mn-cs"/>
                        </a:rPr>
                        <a:t>
 With millions of RGB lighting colors and octagonal-sided keycaps, the VIGOR GK50 ELITE will satisfy every inch of your gaming soul.⁠
⁠
#Keyboard #GK50ELITE #GamingGear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1888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- 2021-01-17 00:18:22</a:t>
                      </a:r>
                      <a:r>
                        <a:rPr kumimoji="0" lang="en-US" sz="1000" b="0" i="0" u="none" strike="noStrike" kern="1200" cap="none" spc="0" normalizeH="0" baseline="0" noProof="0">
                          <a:ln>
                            <a:noFill/>
                          </a:ln>
                          <a:solidFill>
                            <a:prstClr val="black"/>
                          </a:solidFill>
                          <a:effectLst/>
                          <a:uLnTx/>
                          <a:uFillTx/>
                          <a:latin typeface="+mn-lt"/>
                          <a:ea typeface="+mn-ea"/>
                          <a:cs typeface="+mn-cs"/>
                        </a:rPr>
                        <a:t>
 Travel with ease and in style with the Modern 14. Enjoy a stunning balance of performance and portability, thanks to the combination of Intel's Xe graphics and 11th Gen processors.⁠⠀
⁠⠀
Tap the product tag to learn more on Costco.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0794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- 2021-06-18 05:04:13</a:t>
                      </a:r>
                      <a:r>
                        <a:rPr kumimoji="0" lang="en-US" sz="1000" b="0" i="0" u="none" strike="noStrike" kern="1200" cap="none" spc="0" normalizeH="0" baseline="0" noProof="0">
                          <a:ln>
                            <a:noFill/>
                          </a:ln>
                          <a:solidFill>
                            <a:prstClr val="black"/>
                          </a:solidFill>
                          <a:effectLst/>
                          <a:uLnTx/>
                          <a:uFillTx/>
                          <a:latin typeface="+mn-lt"/>
                          <a:ea typeface="+mn-ea"/>
                          <a:cs typeface="+mn-cs"/>
                        </a:rPr>
                        <a:t>
 If you had a chance to decide on a new color palette for the upcoming monitor, which colors would you choose?⁠
Here are some of our favorites!⁠
⁠
#MSI #monitor #Modern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7593301"/>
                  </a:ext>
                </a:extLst>
              </a:tr>
            </a:tbl>
          </a:graphicData>
        </a:graphic>
      </p:graphicFrame>
      <p:sp>
        <p:nvSpPr>
          <p:cNvPr id="4" name="Text Placeholder 3">
            <a:extLst>
              <a:ext uri="{FF2B5EF4-FFF2-40B4-BE49-F238E27FC236}">
                <a16:creationId xmlns:a16="http://schemas.microsoft.com/office/drawing/2014/main" id="{202B90F7-5D84-4EF7-940F-197C413BFCA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95655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8398-3C6A-43E3-88D6-E2A8616914CB}"/>
              </a:ext>
            </a:extLst>
          </p:cNvPr>
          <p:cNvSpPr>
            <a:spLocks noGrp="1"/>
          </p:cNvSpPr>
          <p:nvPr>
            <p:ph type="title"/>
          </p:nvPr>
        </p:nvSpPr>
        <p:spPr/>
        <p:txBody>
          <a:bodyPr/>
          <a:lstStyle/>
          <a:p>
            <a:r>
              <a:rPr lang="en-US"/>
              <a:t>Instagram Posts Table | msius (US) - 8 of 10</a:t>
            </a:r>
          </a:p>
        </p:txBody>
      </p:sp>
      <p:graphicFrame>
        <p:nvGraphicFramePr>
          <p:cNvPr id="5" name="Table Placeholder 4">
            <a:extLst>
              <a:ext uri="{FF2B5EF4-FFF2-40B4-BE49-F238E27FC236}">
                <a16:creationId xmlns:a16="http://schemas.microsoft.com/office/drawing/2014/main" id="{6E54A344-1BB1-436F-81C5-DA9BEAA0EAAC}"/>
              </a:ext>
            </a:extLst>
          </p:cNvPr>
          <p:cNvGraphicFramePr>
            <a:graphicFrameLocks noGrp="1"/>
          </p:cNvGraphicFramePr>
          <p:nvPr>
            <p:ph type="tbl" sz="quarter" idx="13"/>
            <p:extLst>
              <p:ext uri="{D42A27DB-BD31-4B8C-83A1-F6EECF244321}">
                <p14:modId xmlns:p14="http://schemas.microsoft.com/office/powerpoint/2010/main" val="3783097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30360047"/>
                    </a:ext>
                  </a:extLst>
                </a:gridCol>
                <a:gridCol w="987552">
                  <a:extLst>
                    <a:ext uri="{9D8B030D-6E8A-4147-A177-3AD203B41FA5}">
                      <a16:colId xmlns:a16="http://schemas.microsoft.com/office/drawing/2014/main" val="4148770574"/>
                    </a:ext>
                  </a:extLst>
                </a:gridCol>
                <a:gridCol w="987552">
                  <a:extLst>
                    <a:ext uri="{9D8B030D-6E8A-4147-A177-3AD203B41FA5}">
                      <a16:colId xmlns:a16="http://schemas.microsoft.com/office/drawing/2014/main" val="3429783188"/>
                    </a:ext>
                  </a:extLst>
                </a:gridCol>
                <a:gridCol w="987552">
                  <a:extLst>
                    <a:ext uri="{9D8B030D-6E8A-4147-A177-3AD203B41FA5}">
                      <a16:colId xmlns:a16="http://schemas.microsoft.com/office/drawing/2014/main" val="1062383889"/>
                    </a:ext>
                  </a:extLst>
                </a:gridCol>
                <a:gridCol w="987552">
                  <a:extLst>
                    <a:ext uri="{9D8B030D-6E8A-4147-A177-3AD203B41FA5}">
                      <a16:colId xmlns:a16="http://schemas.microsoft.com/office/drawing/2014/main" val="717228615"/>
                    </a:ext>
                  </a:extLst>
                </a:gridCol>
                <a:gridCol w="987552">
                  <a:extLst>
                    <a:ext uri="{9D8B030D-6E8A-4147-A177-3AD203B41FA5}">
                      <a16:colId xmlns:a16="http://schemas.microsoft.com/office/drawing/2014/main" val="423609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630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- 2021-05-01 04:03:23</a:t>
                      </a:r>
                      <a:r>
                        <a:rPr kumimoji="0" lang="en-US" sz="1000" b="0" i="0" u="none" strike="noStrike" kern="1200" cap="none" spc="0" normalizeH="0" baseline="0" noProof="0">
                          <a:ln>
                            <a:noFill/>
                          </a:ln>
                          <a:solidFill>
                            <a:prstClr val="black"/>
                          </a:solidFill>
                          <a:effectLst/>
                          <a:uLnTx/>
                          <a:uFillTx/>
                          <a:latin typeface="+mn-lt"/>
                          <a:ea typeface="+mn-ea"/>
                          <a:cs typeface="+mn-cs"/>
                        </a:rPr>
                        <a:t>
 It's national bubble tea day and we couldn't help but take a few glamour shots with our drinks 😍⁠
What type of boba will you be drinking today? Let us know!! We'll rate your taste ✨⁠
#nationalbubbleteaday #boba #k240 #coreliquid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947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- 2021-04-03 03:03:04</a:t>
                      </a:r>
                      <a:r>
                        <a:rPr kumimoji="0" lang="en-US" sz="1000" b="0" i="0" u="none" strike="noStrike" kern="1200" cap="none" spc="0" normalizeH="0" baseline="0" noProof="0">
                          <a:ln>
                            <a:noFill/>
                          </a:ln>
                          <a:solidFill>
                            <a:prstClr val="black"/>
                          </a:solidFill>
                          <a:effectLst/>
                          <a:uLnTx/>
                          <a:uFillTx/>
                          <a:latin typeface="+mn-lt"/>
                          <a:ea typeface="+mn-ea"/>
                          <a:cs typeface="+mn-cs"/>
                        </a:rPr>
                        <a:t>
 Low profile and high performance! ⁠
⁠
Strikingly sleek for gaming⌨️⁠
⁠
#GK50LOWPROFILE #GK50LP #GamingKeyboard #Keyboard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837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- 2021-03-05 05:01:33</a:t>
                      </a:r>
                      <a:r>
                        <a:rPr kumimoji="0" lang="en-US" sz="1000" b="0" i="0" u="none" strike="noStrike" kern="1200" cap="none" spc="0" normalizeH="0" baseline="0" noProof="0">
                          <a:ln>
                            <a:noFill/>
                          </a:ln>
                          <a:solidFill>
                            <a:prstClr val="black"/>
                          </a:solidFill>
                          <a:effectLst/>
                          <a:uLnTx/>
                          <a:uFillTx/>
                          <a:latin typeface="+mn-lt"/>
                          <a:ea typeface="+mn-ea"/>
                          <a:cs typeface="+mn-cs"/>
                        </a:rPr>
                        <a:t>
 A little sneak peek at what we’ve been working on. Can you guess what it is?⁠
⁠
#MSI #MSIGaming #GuessWhat #RGB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1233647"/>
                  </a:ext>
                </a:extLst>
              </a:tr>
            </a:tbl>
          </a:graphicData>
        </a:graphic>
      </p:graphicFrame>
      <p:sp>
        <p:nvSpPr>
          <p:cNvPr id="4" name="Text Placeholder 3">
            <a:extLst>
              <a:ext uri="{FF2B5EF4-FFF2-40B4-BE49-F238E27FC236}">
                <a16:creationId xmlns:a16="http://schemas.microsoft.com/office/drawing/2014/main" id="{BEBE304D-0714-4197-994C-A5606AE020D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831469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9BE76-77EB-4308-A219-C2BC96DF3051}"/>
              </a:ext>
            </a:extLst>
          </p:cNvPr>
          <p:cNvSpPr>
            <a:spLocks noGrp="1"/>
          </p:cNvSpPr>
          <p:nvPr>
            <p:ph type="title"/>
          </p:nvPr>
        </p:nvSpPr>
        <p:spPr/>
        <p:txBody>
          <a:bodyPr/>
          <a:lstStyle/>
          <a:p>
            <a:r>
              <a:rPr lang="en-US"/>
              <a:t>Instagram Posts Table | msius (US) - 9 of 10</a:t>
            </a:r>
          </a:p>
        </p:txBody>
      </p:sp>
      <p:graphicFrame>
        <p:nvGraphicFramePr>
          <p:cNvPr id="5" name="Table Placeholder 4">
            <a:extLst>
              <a:ext uri="{FF2B5EF4-FFF2-40B4-BE49-F238E27FC236}">
                <a16:creationId xmlns:a16="http://schemas.microsoft.com/office/drawing/2014/main" id="{96B3A16A-E7C9-4F8F-946B-CD0E18977028}"/>
              </a:ext>
            </a:extLst>
          </p:cNvPr>
          <p:cNvGraphicFramePr>
            <a:graphicFrameLocks noGrp="1"/>
          </p:cNvGraphicFramePr>
          <p:nvPr>
            <p:ph type="tbl" sz="quarter" idx="13"/>
            <p:extLst>
              <p:ext uri="{D42A27DB-BD31-4B8C-83A1-F6EECF244321}">
                <p14:modId xmlns:p14="http://schemas.microsoft.com/office/powerpoint/2010/main" val="331359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5084820"/>
                    </a:ext>
                  </a:extLst>
                </a:gridCol>
                <a:gridCol w="987552">
                  <a:extLst>
                    <a:ext uri="{9D8B030D-6E8A-4147-A177-3AD203B41FA5}">
                      <a16:colId xmlns:a16="http://schemas.microsoft.com/office/drawing/2014/main" val="1879280221"/>
                    </a:ext>
                  </a:extLst>
                </a:gridCol>
                <a:gridCol w="987552">
                  <a:extLst>
                    <a:ext uri="{9D8B030D-6E8A-4147-A177-3AD203B41FA5}">
                      <a16:colId xmlns:a16="http://schemas.microsoft.com/office/drawing/2014/main" val="1507062715"/>
                    </a:ext>
                  </a:extLst>
                </a:gridCol>
                <a:gridCol w="987552">
                  <a:extLst>
                    <a:ext uri="{9D8B030D-6E8A-4147-A177-3AD203B41FA5}">
                      <a16:colId xmlns:a16="http://schemas.microsoft.com/office/drawing/2014/main" val="3112372330"/>
                    </a:ext>
                  </a:extLst>
                </a:gridCol>
                <a:gridCol w="987552">
                  <a:extLst>
                    <a:ext uri="{9D8B030D-6E8A-4147-A177-3AD203B41FA5}">
                      <a16:colId xmlns:a16="http://schemas.microsoft.com/office/drawing/2014/main" val="2334785676"/>
                    </a:ext>
                  </a:extLst>
                </a:gridCol>
                <a:gridCol w="987552">
                  <a:extLst>
                    <a:ext uri="{9D8B030D-6E8A-4147-A177-3AD203B41FA5}">
                      <a16:colId xmlns:a16="http://schemas.microsoft.com/office/drawing/2014/main" val="1789696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947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- 2021-02-14 00:02:25</a:t>
                      </a:r>
                      <a:r>
                        <a:rPr kumimoji="0" lang="en-US" sz="1000" b="0" i="0" u="none" strike="noStrike" kern="1200" cap="none" spc="0" normalizeH="0" baseline="0" noProof="0">
                          <a:ln>
                            <a:noFill/>
                          </a:ln>
                          <a:solidFill>
                            <a:prstClr val="black"/>
                          </a:solidFill>
                          <a:effectLst/>
                          <a:uLnTx/>
                          <a:uFillTx/>
                          <a:latin typeface="+mn-lt"/>
                          <a:ea typeface="+mn-ea"/>
                          <a:cs typeface="+mn-cs"/>
                        </a:rPr>
                        <a:t>
 "MSI's GP66 Leopard Puts Desktop Performance in a Gaming Laptop⁠⁠
...⁠⁠
However, considering this is a great desktop replacement and some desktop hardware components are hard to find at the moment, the ,899 price tag on this model is in line with what you’d normally spend building your own desktop—probably cheaper.⁠⁠
...⁠⁠
If you’re thinking about going with a laptop instead of a desktop for your next rig, allow me to steer you toward the MSI GP66 Leopard. It gets everything right." - gizmodo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768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- 2021-03-01 04:01:31</a:t>
                      </a:r>
                      <a:r>
                        <a:rPr kumimoji="0" lang="en-US" sz="1000" b="0" i="0" u="none" strike="noStrike" kern="1200" cap="none" spc="0" normalizeH="0" baseline="0" noProof="0">
                          <a:ln>
                            <a:noFill/>
                          </a:ln>
                          <a:solidFill>
                            <a:prstClr val="black"/>
                          </a:solidFill>
                          <a:effectLst/>
                          <a:uLnTx/>
                          <a:uFillTx/>
                          <a:latin typeface="+mn-lt"/>
                          <a:ea typeface="+mn-ea"/>
                          <a:cs typeface="+mn-cs"/>
                        </a:rPr>
                        <a:t>
 High resolution or high refresh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850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- 2021-04-24 02:03:14</a:t>
                      </a:r>
                      <a:r>
                        <a:rPr kumimoji="0" lang="en-US" sz="1000" b="0" i="0" u="none" strike="noStrike" kern="1200" cap="none" spc="0" normalizeH="0" baseline="0" noProof="0">
                          <a:ln>
                            <a:noFill/>
                          </a:ln>
                          <a:solidFill>
                            <a:prstClr val="black"/>
                          </a:solidFill>
                          <a:effectLst/>
                          <a:uLnTx/>
                          <a:uFillTx/>
                          <a:latin typeface="+mn-lt"/>
                          <a:ea typeface="+mn-ea"/>
                          <a:cs typeface="+mn-cs"/>
                        </a:rPr>
                        <a:t>
 Who’s your bias for kda_music? You can probably tell who our’s is. Who would you show off on your #CORELIQUID K240? ⁠
#MSI #MSIGaming #KDA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54678710"/>
                  </a:ext>
                </a:extLst>
              </a:tr>
            </a:tbl>
          </a:graphicData>
        </a:graphic>
      </p:graphicFrame>
      <p:sp>
        <p:nvSpPr>
          <p:cNvPr id="4" name="Text Placeholder 3">
            <a:extLst>
              <a:ext uri="{FF2B5EF4-FFF2-40B4-BE49-F238E27FC236}">
                <a16:creationId xmlns:a16="http://schemas.microsoft.com/office/drawing/2014/main" id="{F71F07B1-E498-4A42-8E7E-5FCCB128D71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860595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1349-2789-4859-B6E1-DBA6F075D46F}"/>
              </a:ext>
            </a:extLst>
          </p:cNvPr>
          <p:cNvSpPr>
            <a:spLocks noGrp="1"/>
          </p:cNvSpPr>
          <p:nvPr>
            <p:ph type="title"/>
          </p:nvPr>
        </p:nvSpPr>
        <p:spPr/>
        <p:txBody>
          <a:bodyPr/>
          <a:lstStyle/>
          <a:p>
            <a:r>
              <a:rPr lang="en-US"/>
              <a:t>Instagram Posts Table | msius (US) - 10 of 10</a:t>
            </a:r>
          </a:p>
        </p:txBody>
      </p:sp>
      <p:graphicFrame>
        <p:nvGraphicFramePr>
          <p:cNvPr id="5" name="Table Placeholder 4">
            <a:extLst>
              <a:ext uri="{FF2B5EF4-FFF2-40B4-BE49-F238E27FC236}">
                <a16:creationId xmlns:a16="http://schemas.microsoft.com/office/drawing/2014/main" id="{0EA4513F-187B-424A-819D-311B90617059}"/>
              </a:ext>
            </a:extLst>
          </p:cNvPr>
          <p:cNvGraphicFramePr>
            <a:graphicFrameLocks noGrp="1"/>
          </p:cNvGraphicFramePr>
          <p:nvPr>
            <p:ph type="tbl" sz="quarter" idx="13"/>
            <p:extLst>
              <p:ext uri="{D42A27DB-BD31-4B8C-83A1-F6EECF244321}">
                <p14:modId xmlns:p14="http://schemas.microsoft.com/office/powerpoint/2010/main" val="182967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57678276"/>
                    </a:ext>
                  </a:extLst>
                </a:gridCol>
                <a:gridCol w="987552">
                  <a:extLst>
                    <a:ext uri="{9D8B030D-6E8A-4147-A177-3AD203B41FA5}">
                      <a16:colId xmlns:a16="http://schemas.microsoft.com/office/drawing/2014/main" val="918508101"/>
                    </a:ext>
                  </a:extLst>
                </a:gridCol>
                <a:gridCol w="987552">
                  <a:extLst>
                    <a:ext uri="{9D8B030D-6E8A-4147-A177-3AD203B41FA5}">
                      <a16:colId xmlns:a16="http://schemas.microsoft.com/office/drawing/2014/main" val="3358599197"/>
                    </a:ext>
                  </a:extLst>
                </a:gridCol>
                <a:gridCol w="987552">
                  <a:extLst>
                    <a:ext uri="{9D8B030D-6E8A-4147-A177-3AD203B41FA5}">
                      <a16:colId xmlns:a16="http://schemas.microsoft.com/office/drawing/2014/main" val="1834269207"/>
                    </a:ext>
                  </a:extLst>
                </a:gridCol>
                <a:gridCol w="987552">
                  <a:extLst>
                    <a:ext uri="{9D8B030D-6E8A-4147-A177-3AD203B41FA5}">
                      <a16:colId xmlns:a16="http://schemas.microsoft.com/office/drawing/2014/main" val="823260654"/>
                    </a:ext>
                  </a:extLst>
                </a:gridCol>
                <a:gridCol w="987552">
                  <a:extLst>
                    <a:ext uri="{9D8B030D-6E8A-4147-A177-3AD203B41FA5}">
                      <a16:colId xmlns:a16="http://schemas.microsoft.com/office/drawing/2014/main" val="410761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767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- 2021-02-03 02:33:07</a:t>
                      </a:r>
                      <a:r>
                        <a:rPr kumimoji="0" lang="en-US" sz="1000" b="0" i="0" u="none" strike="noStrike" kern="1200" cap="none" spc="0" normalizeH="0" baseline="0" noProof="0">
                          <a:ln>
                            <a:noFill/>
                          </a:ln>
                          <a:solidFill>
                            <a:prstClr val="black"/>
                          </a:solidFill>
                          <a:effectLst/>
                          <a:uLnTx/>
                          <a:uFillTx/>
                          <a:latin typeface="+mn-lt"/>
                          <a:ea typeface="+mn-ea"/>
                          <a:cs typeface="+mn-cs"/>
                        </a:rPr>
                        <a:t>
 The #GS66 Stealth equipped with a nvidiageforce #RTX3060 GPU is available today at Best Buy! ⁠⁠
⁠⁠
Tap the product tag to learn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264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- 2021-02-19 01:04:50</a:t>
                      </a:r>
                      <a:r>
                        <a:rPr kumimoji="0" lang="en-US" sz="1000" b="0" i="0" u="none" strike="noStrike" kern="1200" cap="none" spc="0" normalizeH="0" baseline="0" noProof="0">
                          <a:ln>
                            <a:noFill/>
                          </a:ln>
                          <a:solidFill>
                            <a:prstClr val="black"/>
                          </a:solidFill>
                          <a:effectLst/>
                          <a:uLnTx/>
                          <a:uFillTx/>
                          <a:latin typeface="+mn-lt"/>
                          <a:ea typeface="+mn-ea"/>
                          <a:cs typeface="+mn-cs"/>
                        </a:rPr>
                        <a:t>
 Inspire your creativity with the PS341WU Creator monitor and P100X desktop, and take your vision to the next level!⁠⁠
⁠⁠
#Prestige #PS341WU #Creator #P100X⁠⁠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8624988"/>
                  </a:ext>
                </a:extLst>
              </a:tr>
            </a:tbl>
          </a:graphicData>
        </a:graphic>
      </p:graphicFrame>
      <p:sp>
        <p:nvSpPr>
          <p:cNvPr id="4" name="Text Placeholder 3">
            <a:extLst>
              <a:ext uri="{FF2B5EF4-FFF2-40B4-BE49-F238E27FC236}">
                <a16:creationId xmlns:a16="http://schemas.microsoft.com/office/drawing/2014/main" id="{5C711158-84AC-479F-B274-F0751A7AA52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6271741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20210728_013743</Template>
  <TotalTime>1</TotalTime>
  <Words>580</Words>
  <Application>Microsoft Office PowerPoint</Application>
  <PresentationFormat>On-screen Show (4:3)</PresentationFormat>
  <Paragraphs>230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Instagram Posts Table | msius (US) - 1 of 10</vt:lpstr>
      <vt:lpstr>Instagram Posts Table | msius (US) - 2 of 10</vt:lpstr>
      <vt:lpstr>Instagram Posts Table | msius (US) - 3 of 10</vt:lpstr>
      <vt:lpstr>Instagram Posts Table | msius (US) - 4 of 10</vt:lpstr>
      <vt:lpstr>Instagram Posts Table | msius (US) - 5 of 10</vt:lpstr>
      <vt:lpstr>Instagram Posts Table | msius (US) - 6 of 10</vt:lpstr>
      <vt:lpstr>Instagram Posts Table | msius (US) - 7 of 10</vt:lpstr>
      <vt:lpstr>Instagram Posts Table | msius (US) - 8 of 10</vt:lpstr>
      <vt:lpstr>Instagram Posts Table | msius (US) - 9 of 10</vt:lpstr>
      <vt:lpstr>Instagram Posts Table | msius (US)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msius (US) - 1 of 10</dc:title>
  <dc:creator>Frederik Peiniger</dc:creator>
  <cp:lastModifiedBy>Frederik Peiniger</cp:lastModifiedBy>
  <cp:revision>1</cp:revision>
  <dcterms:created xsi:type="dcterms:W3CDTF">2021-07-28T01:37:44Z</dcterms:created>
  <dcterms:modified xsi:type="dcterms:W3CDTF">2021-07-28T01:38:58Z</dcterms:modified>
</cp:coreProperties>
</file>