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Lst>
  <p:sldSz cx="9144000" cy="6858000" type="screen4x3"/>
  <p:notesSz cx="6858000" cy="9144000"/>
  <p:embeddedFontLst>
    <p:embeddedFont>
      <p:font typeface="Calibri" panose="020F0502020204030204" pitchFamily="34" charset="0"/>
      <p:regular r:id="rId24"/>
      <p:bold r:id="rId25"/>
      <p:italic r:id="rId26"/>
      <p:boldItalic r:id="rId2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6" d="100"/>
          <a:sy n="76" d="100"/>
        </p:scale>
        <p:origin x="258" y="96"/>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4.fntdata"/><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pic>
        <p:nvPicPr>
          <p:cNvPr id="4" name="Picture 3" descr="MSI.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57059" y="917094"/>
            <a:ext cx="2714625" cy="866775"/>
          </a:xfrm>
          <a:prstGeom prst="rect">
            <a:avLst/>
          </a:prstGeom>
        </p:spPr>
      </p:pic>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pic>
        <p:nvPicPr>
          <p:cNvPr id="8" name="Picture 7" descr="MSI.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768690" y="385031"/>
            <a:ext cx="1375310" cy="439134"/>
          </a:xfrm>
          <a:prstGeom prst="rect">
            <a:avLst/>
          </a:prstGeom>
        </p:spPr>
      </p:pic>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pic>
        <p:nvPicPr>
          <p:cNvPr id="10" name="Picture 9" descr="MSI.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768690" y="385031"/>
            <a:ext cx="1375310" cy="439134"/>
          </a:xfrm>
          <a:prstGeom prst="rect">
            <a:avLst/>
          </a:prstGeom>
        </p:spPr>
      </p:pic>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7/27/2021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7/27/2021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7/27/2021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7/27/2021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7/27/2021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7/27/2021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7/27/2021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7/27/2021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7/27/2021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7/27/2021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16498D-2DCD-49B0-9C78-68D6618A4B5F}"/>
              </a:ext>
            </a:extLst>
          </p:cNvPr>
          <p:cNvSpPr>
            <a:spLocks noGrp="1"/>
          </p:cNvSpPr>
          <p:nvPr>
            <p:ph type="title"/>
          </p:nvPr>
        </p:nvSpPr>
        <p:spPr/>
        <p:txBody>
          <a:bodyPr/>
          <a:lstStyle/>
          <a:p>
            <a:r>
              <a:rPr lang="en-US"/>
              <a:t>Instagram Posts Table | WW MSI - 1 of 22</a:t>
            </a:r>
          </a:p>
        </p:txBody>
      </p:sp>
      <p:graphicFrame>
        <p:nvGraphicFramePr>
          <p:cNvPr id="5" name="Table Placeholder 4">
            <a:extLst>
              <a:ext uri="{FF2B5EF4-FFF2-40B4-BE49-F238E27FC236}">
                <a16:creationId xmlns:a16="http://schemas.microsoft.com/office/drawing/2014/main" id="{1F7033AA-CADB-4CE7-A8B1-0ADC743499A1}"/>
              </a:ext>
            </a:extLst>
          </p:cNvPr>
          <p:cNvGraphicFramePr>
            <a:graphicFrameLocks noGrp="1"/>
          </p:cNvGraphicFramePr>
          <p:nvPr>
            <p:ph type="tbl" sz="quarter" idx="13"/>
            <p:extLst>
              <p:ext uri="{D42A27DB-BD31-4B8C-83A1-F6EECF244321}">
                <p14:modId xmlns:p14="http://schemas.microsoft.com/office/powerpoint/2010/main" val="3551715740"/>
              </p:ext>
            </p:extLst>
          </p:nvPr>
        </p:nvGraphicFramePr>
        <p:xfrm>
          <a:off x="457200" y="1731963"/>
          <a:ext cx="7900416" cy="2468880"/>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754139836"/>
                    </a:ext>
                  </a:extLst>
                </a:gridCol>
                <a:gridCol w="1975104">
                  <a:extLst>
                    <a:ext uri="{9D8B030D-6E8A-4147-A177-3AD203B41FA5}">
                      <a16:colId xmlns:a16="http://schemas.microsoft.com/office/drawing/2014/main" val="1829942531"/>
                    </a:ext>
                  </a:extLst>
                </a:gridCol>
                <a:gridCol w="658368">
                  <a:extLst>
                    <a:ext uri="{9D8B030D-6E8A-4147-A177-3AD203B41FA5}">
                      <a16:colId xmlns:a16="http://schemas.microsoft.com/office/drawing/2014/main" val="1838336396"/>
                    </a:ext>
                  </a:extLst>
                </a:gridCol>
                <a:gridCol w="658368">
                  <a:extLst>
                    <a:ext uri="{9D8B030D-6E8A-4147-A177-3AD203B41FA5}">
                      <a16:colId xmlns:a16="http://schemas.microsoft.com/office/drawing/2014/main" val="702133582"/>
                    </a:ext>
                  </a:extLst>
                </a:gridCol>
                <a:gridCol w="658368">
                  <a:extLst>
                    <a:ext uri="{9D8B030D-6E8A-4147-A177-3AD203B41FA5}">
                      <a16:colId xmlns:a16="http://schemas.microsoft.com/office/drawing/2014/main" val="1036332855"/>
                    </a:ext>
                  </a:extLst>
                </a:gridCol>
                <a:gridCol w="658368">
                  <a:extLst>
                    <a:ext uri="{9D8B030D-6E8A-4147-A177-3AD203B41FA5}">
                      <a16:colId xmlns:a16="http://schemas.microsoft.com/office/drawing/2014/main" val="3457788739"/>
                    </a:ext>
                  </a:extLst>
                </a:gridCol>
                <a:gridCol w="658368">
                  <a:extLst>
                    <a:ext uri="{9D8B030D-6E8A-4147-A177-3AD203B41FA5}">
                      <a16:colId xmlns:a16="http://schemas.microsoft.com/office/drawing/2014/main" val="3836916908"/>
                    </a:ext>
                  </a:extLst>
                </a:gridCol>
                <a:gridCol w="658368">
                  <a:extLst>
                    <a:ext uri="{9D8B030D-6E8A-4147-A177-3AD203B41FA5}">
                      <a16:colId xmlns:a16="http://schemas.microsoft.com/office/drawing/2014/main" val="7556379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051008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msigaming_de - 2021-06-30 23:40:35</a:t>
                      </a:r>
                      <a:r>
                        <a:rPr kumimoji="0" lang="en-US" sz="1000" b="0" i="0" u="none" strike="noStrike" kern="1200" cap="none" spc="0" normalizeH="0" baseline="0" noProof="0">
                          <a:ln>
                            <a:noFill/>
                          </a:ln>
                          <a:solidFill>
                            <a:prstClr val="black"/>
                          </a:solidFill>
                          <a:effectLst/>
                          <a:uLnTx/>
                          <a:uFillTx/>
                          <a:latin typeface="+mn-lt"/>
                          <a:ea typeface="+mn-ea"/>
                          <a:cs typeface="+mn-cs"/>
                        </a:rPr>
                        <a:t>
 Auf einer Skala 1-10: Welche Bewertung für das Gaming Setup mit dem MSI Katana GF66 von andresvidoza ? 🔝⁠
⁠
#MSI #MSIGaming #GamingLaptop #LaptopMSI #CoD #CallofDuty #Laptop #Gaming #GamingSetup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07/27/2021 14:13:43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748428577"/>
                  </a:ext>
                </a:extLst>
              </a:tr>
            </a:tbl>
          </a:graphicData>
        </a:graphic>
      </p:graphicFrame>
      <p:sp>
        <p:nvSpPr>
          <p:cNvPr id="4" name="Text Placeholder 3">
            <a:extLst>
              <a:ext uri="{FF2B5EF4-FFF2-40B4-BE49-F238E27FC236}">
                <a16:creationId xmlns:a16="http://schemas.microsoft.com/office/drawing/2014/main" id="{CACE6F93-FB59-476F-BC93-C269FA84D67C}"/>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32987521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E978DA-C6D6-4BF2-AC4F-0162AC26BF77}"/>
              </a:ext>
            </a:extLst>
          </p:cNvPr>
          <p:cNvSpPr>
            <a:spLocks noGrp="1"/>
          </p:cNvSpPr>
          <p:nvPr>
            <p:ph type="title"/>
          </p:nvPr>
        </p:nvSpPr>
        <p:spPr/>
        <p:txBody>
          <a:bodyPr/>
          <a:lstStyle/>
          <a:p>
            <a:r>
              <a:rPr lang="en-US"/>
              <a:t>Instagram Posts Table | WW MSI - 2 of 22</a:t>
            </a:r>
          </a:p>
        </p:txBody>
      </p:sp>
      <p:graphicFrame>
        <p:nvGraphicFramePr>
          <p:cNvPr id="5" name="Table Placeholder 4">
            <a:extLst>
              <a:ext uri="{FF2B5EF4-FFF2-40B4-BE49-F238E27FC236}">
                <a16:creationId xmlns:a16="http://schemas.microsoft.com/office/drawing/2014/main" id="{2A205FDE-9DE6-48D0-A9C8-28991714925D}"/>
              </a:ext>
            </a:extLst>
          </p:cNvPr>
          <p:cNvGraphicFramePr>
            <a:graphicFrameLocks noGrp="1"/>
          </p:cNvGraphicFramePr>
          <p:nvPr>
            <p:ph type="tbl" sz="quarter" idx="13"/>
            <p:extLst>
              <p:ext uri="{D42A27DB-BD31-4B8C-83A1-F6EECF244321}">
                <p14:modId xmlns:p14="http://schemas.microsoft.com/office/powerpoint/2010/main" val="39501921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3233847841"/>
                    </a:ext>
                  </a:extLst>
                </a:gridCol>
                <a:gridCol w="1975104">
                  <a:extLst>
                    <a:ext uri="{9D8B030D-6E8A-4147-A177-3AD203B41FA5}">
                      <a16:colId xmlns:a16="http://schemas.microsoft.com/office/drawing/2014/main" val="1815444860"/>
                    </a:ext>
                  </a:extLst>
                </a:gridCol>
                <a:gridCol w="658368">
                  <a:extLst>
                    <a:ext uri="{9D8B030D-6E8A-4147-A177-3AD203B41FA5}">
                      <a16:colId xmlns:a16="http://schemas.microsoft.com/office/drawing/2014/main" val="828839847"/>
                    </a:ext>
                  </a:extLst>
                </a:gridCol>
                <a:gridCol w="658368">
                  <a:extLst>
                    <a:ext uri="{9D8B030D-6E8A-4147-A177-3AD203B41FA5}">
                      <a16:colId xmlns:a16="http://schemas.microsoft.com/office/drawing/2014/main" val="143568930"/>
                    </a:ext>
                  </a:extLst>
                </a:gridCol>
                <a:gridCol w="658368">
                  <a:extLst>
                    <a:ext uri="{9D8B030D-6E8A-4147-A177-3AD203B41FA5}">
                      <a16:colId xmlns:a16="http://schemas.microsoft.com/office/drawing/2014/main" val="2342116603"/>
                    </a:ext>
                  </a:extLst>
                </a:gridCol>
                <a:gridCol w="658368">
                  <a:extLst>
                    <a:ext uri="{9D8B030D-6E8A-4147-A177-3AD203B41FA5}">
                      <a16:colId xmlns:a16="http://schemas.microsoft.com/office/drawing/2014/main" val="2001347090"/>
                    </a:ext>
                  </a:extLst>
                </a:gridCol>
                <a:gridCol w="658368">
                  <a:extLst>
                    <a:ext uri="{9D8B030D-6E8A-4147-A177-3AD203B41FA5}">
                      <a16:colId xmlns:a16="http://schemas.microsoft.com/office/drawing/2014/main" val="2235661645"/>
                    </a:ext>
                  </a:extLst>
                </a:gridCol>
                <a:gridCol w="658368">
                  <a:extLst>
                    <a:ext uri="{9D8B030D-6E8A-4147-A177-3AD203B41FA5}">
                      <a16:colId xmlns:a16="http://schemas.microsoft.com/office/drawing/2014/main" val="18355218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544549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msigaming_nordic - 2021-06-30 23:31:08</a:t>
                      </a:r>
                      <a:r>
                        <a:rPr kumimoji="0" lang="en-US" sz="1000" b="0" i="0" u="none" strike="noStrike" kern="1200" cap="none" spc="0" normalizeH="0" baseline="0" noProof="0">
                          <a:ln>
                            <a:noFill/>
                          </a:ln>
                          <a:solidFill>
                            <a:prstClr val="black"/>
                          </a:solidFill>
                          <a:effectLst/>
                          <a:uLnTx/>
                          <a:uFillTx/>
                          <a:latin typeface="+mn-lt"/>
                          <a:ea typeface="+mn-ea"/>
                          <a:cs typeface="+mn-cs"/>
                        </a:rPr>
                        <a:t>
 What do you think about this awesome setup of MSI Katana GF66 by andresvidoza ?🤩⁠
⁠
Come and join the unboxing experience with Andres for the “Dragon Blade” design and the ultimate gaming performance of Katana GF66! 🔥🐲⁠
⁠
Check out the 🎞️Unboxing video at the Link in Bio.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07/27/2021 14:11:45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07788333"/>
                  </a:ext>
                </a:extLst>
              </a:tr>
            </a:tbl>
          </a:graphicData>
        </a:graphic>
      </p:graphicFrame>
      <p:sp>
        <p:nvSpPr>
          <p:cNvPr id="4" name="Text Placeholder 3">
            <a:extLst>
              <a:ext uri="{FF2B5EF4-FFF2-40B4-BE49-F238E27FC236}">
                <a16:creationId xmlns:a16="http://schemas.microsoft.com/office/drawing/2014/main" id="{2B6B758D-AE85-419B-A900-5B56E37A24A8}"/>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35690227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797F73-6268-48A9-A1DE-961E05192CB0}"/>
              </a:ext>
            </a:extLst>
          </p:cNvPr>
          <p:cNvSpPr>
            <a:spLocks noGrp="1"/>
          </p:cNvSpPr>
          <p:nvPr>
            <p:ph type="title"/>
          </p:nvPr>
        </p:nvSpPr>
        <p:spPr/>
        <p:txBody>
          <a:bodyPr/>
          <a:lstStyle/>
          <a:p>
            <a:r>
              <a:rPr lang="en-US"/>
              <a:t>Instagram Posts Table | WW MSI - 3 of 22</a:t>
            </a:r>
          </a:p>
        </p:txBody>
      </p:sp>
      <p:graphicFrame>
        <p:nvGraphicFramePr>
          <p:cNvPr id="5" name="Table Placeholder 4">
            <a:extLst>
              <a:ext uri="{FF2B5EF4-FFF2-40B4-BE49-F238E27FC236}">
                <a16:creationId xmlns:a16="http://schemas.microsoft.com/office/drawing/2014/main" id="{81528418-ADAE-4E5C-8102-2CFCF8531252}"/>
              </a:ext>
            </a:extLst>
          </p:cNvPr>
          <p:cNvGraphicFramePr>
            <a:graphicFrameLocks noGrp="1"/>
          </p:cNvGraphicFramePr>
          <p:nvPr>
            <p:ph type="tbl" sz="quarter" idx="13"/>
            <p:extLst>
              <p:ext uri="{D42A27DB-BD31-4B8C-83A1-F6EECF244321}">
                <p14:modId xmlns:p14="http://schemas.microsoft.com/office/powerpoint/2010/main" val="9745180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2054875383"/>
                    </a:ext>
                  </a:extLst>
                </a:gridCol>
                <a:gridCol w="1975104">
                  <a:extLst>
                    <a:ext uri="{9D8B030D-6E8A-4147-A177-3AD203B41FA5}">
                      <a16:colId xmlns:a16="http://schemas.microsoft.com/office/drawing/2014/main" val="1934489062"/>
                    </a:ext>
                  </a:extLst>
                </a:gridCol>
                <a:gridCol w="658368">
                  <a:extLst>
                    <a:ext uri="{9D8B030D-6E8A-4147-A177-3AD203B41FA5}">
                      <a16:colId xmlns:a16="http://schemas.microsoft.com/office/drawing/2014/main" val="1090145042"/>
                    </a:ext>
                  </a:extLst>
                </a:gridCol>
                <a:gridCol w="658368">
                  <a:extLst>
                    <a:ext uri="{9D8B030D-6E8A-4147-A177-3AD203B41FA5}">
                      <a16:colId xmlns:a16="http://schemas.microsoft.com/office/drawing/2014/main" val="3516872391"/>
                    </a:ext>
                  </a:extLst>
                </a:gridCol>
                <a:gridCol w="658368">
                  <a:extLst>
                    <a:ext uri="{9D8B030D-6E8A-4147-A177-3AD203B41FA5}">
                      <a16:colId xmlns:a16="http://schemas.microsoft.com/office/drawing/2014/main" val="1683536855"/>
                    </a:ext>
                  </a:extLst>
                </a:gridCol>
                <a:gridCol w="658368">
                  <a:extLst>
                    <a:ext uri="{9D8B030D-6E8A-4147-A177-3AD203B41FA5}">
                      <a16:colId xmlns:a16="http://schemas.microsoft.com/office/drawing/2014/main" val="1124120868"/>
                    </a:ext>
                  </a:extLst>
                </a:gridCol>
                <a:gridCol w="658368">
                  <a:extLst>
                    <a:ext uri="{9D8B030D-6E8A-4147-A177-3AD203B41FA5}">
                      <a16:colId xmlns:a16="http://schemas.microsoft.com/office/drawing/2014/main" val="2537510333"/>
                    </a:ext>
                  </a:extLst>
                </a:gridCol>
                <a:gridCol w="658368">
                  <a:extLst>
                    <a:ext uri="{9D8B030D-6E8A-4147-A177-3AD203B41FA5}">
                      <a16:colId xmlns:a16="http://schemas.microsoft.com/office/drawing/2014/main" val="40328801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150627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msigaming_bnx - 2021-06-30 23:31:06</a:t>
                      </a:r>
                      <a:r>
                        <a:rPr kumimoji="0" lang="nl-NL" sz="1000" b="0" i="0" u="none" strike="noStrike" kern="1200" cap="none" spc="0" normalizeH="0" baseline="0" noProof="0">
                          <a:ln>
                            <a:noFill/>
                          </a:ln>
                          <a:solidFill>
                            <a:prstClr val="black"/>
                          </a:solidFill>
                          <a:effectLst/>
                          <a:uLnTx/>
                          <a:uFillTx/>
                          <a:latin typeface="+mn-lt"/>
                          <a:ea typeface="+mn-ea"/>
                          <a:cs typeface="+mn-cs"/>
                        </a:rPr>
                        <a:t>
 We zijn benieuwd naar jouw Setup! ⁠
⁠
Wat vind je van deze geweldige setup van MSI Katana GF66? ⁠
⁠
Deel jouw setup door ons te taggen in Stories of in je foto! 🔥🔥🔥⁠
⁠
Check onze biolink voor meer info!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07/27/2021 14:12:26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986474392"/>
                  </a:ext>
                </a:extLst>
              </a:tr>
            </a:tbl>
          </a:graphicData>
        </a:graphic>
      </p:graphicFrame>
      <p:sp>
        <p:nvSpPr>
          <p:cNvPr id="4" name="Text Placeholder 3">
            <a:extLst>
              <a:ext uri="{FF2B5EF4-FFF2-40B4-BE49-F238E27FC236}">
                <a16:creationId xmlns:a16="http://schemas.microsoft.com/office/drawing/2014/main" id="{B0E2936B-E873-429B-8A24-17946D42CFBE}"/>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39086979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269D98-2561-4D6F-B0FD-BA94370408CA}"/>
              </a:ext>
            </a:extLst>
          </p:cNvPr>
          <p:cNvSpPr>
            <a:spLocks noGrp="1"/>
          </p:cNvSpPr>
          <p:nvPr>
            <p:ph type="title"/>
          </p:nvPr>
        </p:nvSpPr>
        <p:spPr/>
        <p:txBody>
          <a:bodyPr/>
          <a:lstStyle/>
          <a:p>
            <a:r>
              <a:rPr lang="en-US"/>
              <a:t>Instagram Posts Table | WW MSI - 4 of 22</a:t>
            </a:r>
          </a:p>
        </p:txBody>
      </p:sp>
      <p:graphicFrame>
        <p:nvGraphicFramePr>
          <p:cNvPr id="5" name="Table Placeholder 4">
            <a:extLst>
              <a:ext uri="{FF2B5EF4-FFF2-40B4-BE49-F238E27FC236}">
                <a16:creationId xmlns:a16="http://schemas.microsoft.com/office/drawing/2014/main" id="{C875ED1C-E5B7-4828-94BA-B29DDC49101A}"/>
              </a:ext>
            </a:extLst>
          </p:cNvPr>
          <p:cNvGraphicFramePr>
            <a:graphicFrameLocks noGrp="1"/>
          </p:cNvGraphicFramePr>
          <p:nvPr>
            <p:ph type="tbl" sz="quarter" idx="13"/>
            <p:extLst>
              <p:ext uri="{D42A27DB-BD31-4B8C-83A1-F6EECF244321}">
                <p14:modId xmlns:p14="http://schemas.microsoft.com/office/powerpoint/2010/main" val="20516339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2147624851"/>
                    </a:ext>
                  </a:extLst>
                </a:gridCol>
                <a:gridCol w="1975104">
                  <a:extLst>
                    <a:ext uri="{9D8B030D-6E8A-4147-A177-3AD203B41FA5}">
                      <a16:colId xmlns:a16="http://schemas.microsoft.com/office/drawing/2014/main" val="2345506882"/>
                    </a:ext>
                  </a:extLst>
                </a:gridCol>
                <a:gridCol w="658368">
                  <a:extLst>
                    <a:ext uri="{9D8B030D-6E8A-4147-A177-3AD203B41FA5}">
                      <a16:colId xmlns:a16="http://schemas.microsoft.com/office/drawing/2014/main" val="1577306148"/>
                    </a:ext>
                  </a:extLst>
                </a:gridCol>
                <a:gridCol w="658368">
                  <a:extLst>
                    <a:ext uri="{9D8B030D-6E8A-4147-A177-3AD203B41FA5}">
                      <a16:colId xmlns:a16="http://schemas.microsoft.com/office/drawing/2014/main" val="1029757342"/>
                    </a:ext>
                  </a:extLst>
                </a:gridCol>
                <a:gridCol w="658368">
                  <a:extLst>
                    <a:ext uri="{9D8B030D-6E8A-4147-A177-3AD203B41FA5}">
                      <a16:colId xmlns:a16="http://schemas.microsoft.com/office/drawing/2014/main" val="401942589"/>
                    </a:ext>
                  </a:extLst>
                </a:gridCol>
                <a:gridCol w="658368">
                  <a:extLst>
                    <a:ext uri="{9D8B030D-6E8A-4147-A177-3AD203B41FA5}">
                      <a16:colId xmlns:a16="http://schemas.microsoft.com/office/drawing/2014/main" val="1315255114"/>
                    </a:ext>
                  </a:extLst>
                </a:gridCol>
                <a:gridCol w="658368">
                  <a:extLst>
                    <a:ext uri="{9D8B030D-6E8A-4147-A177-3AD203B41FA5}">
                      <a16:colId xmlns:a16="http://schemas.microsoft.com/office/drawing/2014/main" val="2457307852"/>
                    </a:ext>
                  </a:extLst>
                </a:gridCol>
                <a:gridCol w="658368">
                  <a:extLst>
                    <a:ext uri="{9D8B030D-6E8A-4147-A177-3AD203B41FA5}">
                      <a16:colId xmlns:a16="http://schemas.microsoft.com/office/drawing/2014/main" val="10415228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763523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l-PL" sz="1000" b="1" i="0" u="none" strike="noStrike" kern="1200" cap="none" spc="0" normalizeH="0" baseline="0" noProof="0">
                          <a:ln>
                            <a:noFill/>
                          </a:ln>
                          <a:solidFill>
                            <a:prstClr val="black"/>
                          </a:solidFill>
                          <a:effectLst/>
                          <a:uLnTx/>
                          <a:uFillTx/>
                          <a:latin typeface="+mn-lt"/>
                          <a:ea typeface="+mn-ea"/>
                          <a:cs typeface="+mn-cs"/>
                        </a:rPr>
                        <a:t>msi_polska - 2021-06-30 23:11:05</a:t>
                      </a:r>
                      <a:r>
                        <a:rPr kumimoji="0" lang="pl-PL" sz="1000" b="0" i="0" u="none" strike="noStrike" kern="1200" cap="none" spc="0" normalizeH="0" baseline="0" noProof="0">
                          <a:ln>
                            <a:noFill/>
                          </a:ln>
                          <a:solidFill>
                            <a:prstClr val="black"/>
                          </a:solidFill>
                          <a:effectLst/>
                          <a:uLnTx/>
                          <a:uFillTx/>
                          <a:latin typeface="+mn-lt"/>
                          <a:ea typeface="+mn-ea"/>
                          <a:cs typeface="+mn-cs"/>
                        </a:rPr>
                        <a:t>
 Czy wiesz, że koale śpią ponad 20 godzin dziennie!? 😴⠀
Jeśli chcesz uniknąć problemu zasypiania przed komputerem, to zadbaj o odpowiednią ilość światła przy biurku!⠀
Sprawdź promocję, dzięki której listwę oświetleniową Modern Led Lux dostaniesz gratis! Link w bio.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07/27/2021 14:09:28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0.9416 %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030922323"/>
                  </a:ext>
                </a:extLst>
              </a:tr>
            </a:tbl>
          </a:graphicData>
        </a:graphic>
      </p:graphicFrame>
      <p:sp>
        <p:nvSpPr>
          <p:cNvPr id="4" name="Text Placeholder 3">
            <a:extLst>
              <a:ext uri="{FF2B5EF4-FFF2-40B4-BE49-F238E27FC236}">
                <a16:creationId xmlns:a16="http://schemas.microsoft.com/office/drawing/2014/main" id="{8679AACA-5DE2-49A1-8549-377B44C5E3BE}"/>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13987438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569D75-F131-4227-98D7-CD493BE32774}"/>
              </a:ext>
            </a:extLst>
          </p:cNvPr>
          <p:cNvSpPr>
            <a:spLocks noGrp="1"/>
          </p:cNvSpPr>
          <p:nvPr>
            <p:ph type="title"/>
          </p:nvPr>
        </p:nvSpPr>
        <p:spPr/>
        <p:txBody>
          <a:bodyPr/>
          <a:lstStyle/>
          <a:p>
            <a:r>
              <a:rPr lang="en-US"/>
              <a:t>Instagram Posts Table | WW MSI - 5 of 22</a:t>
            </a:r>
          </a:p>
        </p:txBody>
      </p:sp>
      <p:graphicFrame>
        <p:nvGraphicFramePr>
          <p:cNvPr id="5" name="Table Placeholder 4">
            <a:extLst>
              <a:ext uri="{FF2B5EF4-FFF2-40B4-BE49-F238E27FC236}">
                <a16:creationId xmlns:a16="http://schemas.microsoft.com/office/drawing/2014/main" id="{9BF30A47-56B6-47F7-BBE9-4515AB220A18}"/>
              </a:ext>
            </a:extLst>
          </p:cNvPr>
          <p:cNvGraphicFramePr>
            <a:graphicFrameLocks noGrp="1"/>
          </p:cNvGraphicFramePr>
          <p:nvPr>
            <p:ph type="tbl" sz="quarter" idx="13"/>
            <p:extLst>
              <p:ext uri="{D42A27DB-BD31-4B8C-83A1-F6EECF244321}">
                <p14:modId xmlns:p14="http://schemas.microsoft.com/office/powerpoint/2010/main" val="15543201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1849318030"/>
                    </a:ext>
                  </a:extLst>
                </a:gridCol>
                <a:gridCol w="1975104">
                  <a:extLst>
                    <a:ext uri="{9D8B030D-6E8A-4147-A177-3AD203B41FA5}">
                      <a16:colId xmlns:a16="http://schemas.microsoft.com/office/drawing/2014/main" val="2666285170"/>
                    </a:ext>
                  </a:extLst>
                </a:gridCol>
                <a:gridCol w="658368">
                  <a:extLst>
                    <a:ext uri="{9D8B030D-6E8A-4147-A177-3AD203B41FA5}">
                      <a16:colId xmlns:a16="http://schemas.microsoft.com/office/drawing/2014/main" val="440437546"/>
                    </a:ext>
                  </a:extLst>
                </a:gridCol>
                <a:gridCol w="658368">
                  <a:extLst>
                    <a:ext uri="{9D8B030D-6E8A-4147-A177-3AD203B41FA5}">
                      <a16:colId xmlns:a16="http://schemas.microsoft.com/office/drawing/2014/main" val="2709767769"/>
                    </a:ext>
                  </a:extLst>
                </a:gridCol>
                <a:gridCol w="658368">
                  <a:extLst>
                    <a:ext uri="{9D8B030D-6E8A-4147-A177-3AD203B41FA5}">
                      <a16:colId xmlns:a16="http://schemas.microsoft.com/office/drawing/2014/main" val="1107525983"/>
                    </a:ext>
                  </a:extLst>
                </a:gridCol>
                <a:gridCol w="658368">
                  <a:extLst>
                    <a:ext uri="{9D8B030D-6E8A-4147-A177-3AD203B41FA5}">
                      <a16:colId xmlns:a16="http://schemas.microsoft.com/office/drawing/2014/main" val="759013812"/>
                    </a:ext>
                  </a:extLst>
                </a:gridCol>
                <a:gridCol w="658368">
                  <a:extLst>
                    <a:ext uri="{9D8B030D-6E8A-4147-A177-3AD203B41FA5}">
                      <a16:colId xmlns:a16="http://schemas.microsoft.com/office/drawing/2014/main" val="495917037"/>
                    </a:ext>
                  </a:extLst>
                </a:gridCol>
                <a:gridCol w="658368">
                  <a:extLst>
                    <a:ext uri="{9D8B030D-6E8A-4147-A177-3AD203B41FA5}">
                      <a16:colId xmlns:a16="http://schemas.microsoft.com/office/drawing/2014/main" val="19118517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559903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msigaming_za - 2021-06-30 23:00:29</a:t>
                      </a:r>
                      <a:r>
                        <a:rPr kumimoji="0" lang="en-US" sz="1000" b="0" i="0" u="none" strike="noStrike" kern="1200" cap="none" spc="0" normalizeH="0" baseline="0" noProof="0">
                          <a:ln>
                            <a:noFill/>
                          </a:ln>
                          <a:solidFill>
                            <a:prstClr val="black"/>
                          </a:solidFill>
                          <a:effectLst/>
                          <a:uLnTx/>
                          <a:uFillTx/>
                          <a:latin typeface="+mn-lt"/>
                          <a:ea typeface="+mn-ea"/>
                          <a:cs typeface="+mn-cs"/>
                        </a:rPr>
                        <a:t>
 If you’re not a big fan of built-in PCH fan, here’s the boards for you.
The MAG segment of X570S series – MAG X570S TORPEDO MAX &amp; MAG X570S TOMAHAWK MAX WIFI revealed. Come with fanless design without compromising thermal performance, and almost all specs are upgraded for your #Ryzen.
AMDRyzen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07/27/2021 14:10:33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9156159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ru-RU" sz="1000" b="1" i="0" u="none" strike="noStrike" kern="1200" cap="none" spc="0" normalizeH="0" baseline="0" noProof="0">
                          <a:ln>
                            <a:noFill/>
                          </a:ln>
                          <a:solidFill>
                            <a:prstClr val="black"/>
                          </a:solidFill>
                          <a:effectLst/>
                          <a:uLnTx/>
                          <a:uFillTx/>
                          <a:latin typeface="+mn-lt"/>
                          <a:ea typeface="+mn-ea"/>
                          <a:cs typeface="+mn-cs"/>
                        </a:rPr>
                        <a:t>msigaming_russia - 2021-06-30 22:10:22</a:t>
                      </a:r>
                      <a:r>
                        <a:rPr kumimoji="0" lang="ru-RU" sz="1000" b="0" i="0" u="none" strike="noStrike" kern="1200" cap="none" spc="0" normalizeH="0" baseline="0" noProof="0">
                          <a:ln>
                            <a:noFill/>
                          </a:ln>
                          <a:solidFill>
                            <a:prstClr val="black"/>
                          </a:solidFill>
                          <a:effectLst/>
                          <a:uLnTx/>
                          <a:uFillTx/>
                          <a:latin typeface="+mn-lt"/>
                          <a:ea typeface="+mn-ea"/>
                          <a:cs typeface="+mn-cs"/>
                        </a:rPr>
                        <a:t>
 Взгляните, как MSI Katana GF66 потрясающе вписался в сетап😍
⠀
"Лезвие дракона” с максимальной игровой производительностью🔥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07/27/2021 14:12:53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035115193"/>
                  </a:ext>
                </a:extLst>
              </a:tr>
            </a:tbl>
          </a:graphicData>
        </a:graphic>
      </p:graphicFrame>
      <p:sp>
        <p:nvSpPr>
          <p:cNvPr id="4" name="Text Placeholder 3">
            <a:extLst>
              <a:ext uri="{FF2B5EF4-FFF2-40B4-BE49-F238E27FC236}">
                <a16:creationId xmlns:a16="http://schemas.microsoft.com/office/drawing/2014/main" id="{DA224086-98AF-4581-BD45-2F5405BDF614}"/>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24213027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EDE583-87BD-4380-96B4-83A3216CE31B}"/>
              </a:ext>
            </a:extLst>
          </p:cNvPr>
          <p:cNvSpPr>
            <a:spLocks noGrp="1"/>
          </p:cNvSpPr>
          <p:nvPr>
            <p:ph type="title"/>
          </p:nvPr>
        </p:nvSpPr>
        <p:spPr/>
        <p:txBody>
          <a:bodyPr/>
          <a:lstStyle/>
          <a:p>
            <a:r>
              <a:rPr lang="en-US"/>
              <a:t>Instagram Posts Table | WW MSI - 6 of 22</a:t>
            </a:r>
          </a:p>
        </p:txBody>
      </p:sp>
      <p:graphicFrame>
        <p:nvGraphicFramePr>
          <p:cNvPr id="5" name="Table Placeholder 4">
            <a:extLst>
              <a:ext uri="{FF2B5EF4-FFF2-40B4-BE49-F238E27FC236}">
                <a16:creationId xmlns:a16="http://schemas.microsoft.com/office/drawing/2014/main" id="{D29AAADD-30B9-46EF-AAE3-260F2DA10E5C}"/>
              </a:ext>
            </a:extLst>
          </p:cNvPr>
          <p:cNvGraphicFramePr>
            <a:graphicFrameLocks noGrp="1"/>
          </p:cNvGraphicFramePr>
          <p:nvPr>
            <p:ph type="tbl" sz="quarter" idx="13"/>
            <p:extLst>
              <p:ext uri="{D42A27DB-BD31-4B8C-83A1-F6EECF244321}">
                <p14:modId xmlns:p14="http://schemas.microsoft.com/office/powerpoint/2010/main" val="23603929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1985446086"/>
                    </a:ext>
                  </a:extLst>
                </a:gridCol>
                <a:gridCol w="1975104">
                  <a:extLst>
                    <a:ext uri="{9D8B030D-6E8A-4147-A177-3AD203B41FA5}">
                      <a16:colId xmlns:a16="http://schemas.microsoft.com/office/drawing/2014/main" val="2741180099"/>
                    </a:ext>
                  </a:extLst>
                </a:gridCol>
                <a:gridCol w="658368">
                  <a:extLst>
                    <a:ext uri="{9D8B030D-6E8A-4147-A177-3AD203B41FA5}">
                      <a16:colId xmlns:a16="http://schemas.microsoft.com/office/drawing/2014/main" val="1772708577"/>
                    </a:ext>
                  </a:extLst>
                </a:gridCol>
                <a:gridCol w="658368">
                  <a:extLst>
                    <a:ext uri="{9D8B030D-6E8A-4147-A177-3AD203B41FA5}">
                      <a16:colId xmlns:a16="http://schemas.microsoft.com/office/drawing/2014/main" val="164616451"/>
                    </a:ext>
                  </a:extLst>
                </a:gridCol>
                <a:gridCol w="658368">
                  <a:extLst>
                    <a:ext uri="{9D8B030D-6E8A-4147-A177-3AD203B41FA5}">
                      <a16:colId xmlns:a16="http://schemas.microsoft.com/office/drawing/2014/main" val="2662793349"/>
                    </a:ext>
                  </a:extLst>
                </a:gridCol>
                <a:gridCol w="658368">
                  <a:extLst>
                    <a:ext uri="{9D8B030D-6E8A-4147-A177-3AD203B41FA5}">
                      <a16:colId xmlns:a16="http://schemas.microsoft.com/office/drawing/2014/main" val="1219856619"/>
                    </a:ext>
                  </a:extLst>
                </a:gridCol>
                <a:gridCol w="658368">
                  <a:extLst>
                    <a:ext uri="{9D8B030D-6E8A-4147-A177-3AD203B41FA5}">
                      <a16:colId xmlns:a16="http://schemas.microsoft.com/office/drawing/2014/main" val="2228507197"/>
                    </a:ext>
                  </a:extLst>
                </a:gridCol>
                <a:gridCol w="658368">
                  <a:extLst>
                    <a:ext uri="{9D8B030D-6E8A-4147-A177-3AD203B41FA5}">
                      <a16:colId xmlns:a16="http://schemas.microsoft.com/office/drawing/2014/main" val="30518348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155670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msigaming_india - 2021-06-30 21:58:10</a:t>
                      </a:r>
                      <a:r>
                        <a:rPr kumimoji="0" lang="en-US" sz="1000" b="0" i="0" u="none" strike="noStrike" kern="1200" cap="none" spc="0" normalizeH="0" baseline="0" noProof="0">
                          <a:ln>
                            <a:noFill/>
                          </a:ln>
                          <a:solidFill>
                            <a:prstClr val="black"/>
                          </a:solidFill>
                          <a:effectLst/>
                          <a:uLnTx/>
                          <a:uFillTx/>
                          <a:latin typeface="+mn-lt"/>
                          <a:ea typeface="+mn-ea"/>
                          <a:cs typeface="+mn-cs"/>
                        </a:rPr>
                        <a:t>
 Giveaway campaign Alert!!
Calling out the #creator &amp; #enthusiast inside you 👋
Tell us " Why is it important to choose the right professional equipment for your #passion "
Rules of Participation: 🌟
1) Comment your thoughts and Tag 2 friends 
2) Subscribe to "MSI India" YouTube channel 
3) Leave your same comment on one of our YouTube "Stand Out with Pros" Video 
4) Don't forget to use #MSIGamingIndia #MSIIndia #StandOutWithPros
✔️ Three winners with the most interesting answer will win MSI Goodies and Flipkart code.
Winners will be announced after 16th July 🏃🏻‍♀️🏃🏻
Wondering what equipment are the professionals using?
Find out how MSI laptop helps professionals to take their projects to the next level.
Link mentioned in Story 👈
#giveawaycontest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07/27/2021 14:12:39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710688233"/>
                  </a:ext>
                </a:extLst>
              </a:tr>
            </a:tbl>
          </a:graphicData>
        </a:graphic>
      </p:graphicFrame>
      <p:sp>
        <p:nvSpPr>
          <p:cNvPr id="4" name="Text Placeholder 3">
            <a:extLst>
              <a:ext uri="{FF2B5EF4-FFF2-40B4-BE49-F238E27FC236}">
                <a16:creationId xmlns:a16="http://schemas.microsoft.com/office/drawing/2014/main" id="{D468C324-47E4-48A1-A3B3-C3DC65D68DD1}"/>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13470454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5A0386-8A12-433F-95ED-92156DECB8B5}"/>
              </a:ext>
            </a:extLst>
          </p:cNvPr>
          <p:cNvSpPr>
            <a:spLocks noGrp="1"/>
          </p:cNvSpPr>
          <p:nvPr>
            <p:ph type="title"/>
          </p:nvPr>
        </p:nvSpPr>
        <p:spPr/>
        <p:txBody>
          <a:bodyPr/>
          <a:lstStyle/>
          <a:p>
            <a:r>
              <a:rPr lang="en-US"/>
              <a:t>Instagram Posts Table | WW MSI - 7 of 22</a:t>
            </a:r>
          </a:p>
        </p:txBody>
      </p:sp>
      <p:graphicFrame>
        <p:nvGraphicFramePr>
          <p:cNvPr id="5" name="Table Placeholder 4">
            <a:extLst>
              <a:ext uri="{FF2B5EF4-FFF2-40B4-BE49-F238E27FC236}">
                <a16:creationId xmlns:a16="http://schemas.microsoft.com/office/drawing/2014/main" id="{8EE65C06-9EBD-4E9A-86D8-4309F9CF184D}"/>
              </a:ext>
            </a:extLst>
          </p:cNvPr>
          <p:cNvGraphicFramePr>
            <a:graphicFrameLocks noGrp="1"/>
          </p:cNvGraphicFramePr>
          <p:nvPr>
            <p:ph type="tbl" sz="quarter" idx="13"/>
            <p:extLst>
              <p:ext uri="{D42A27DB-BD31-4B8C-83A1-F6EECF244321}">
                <p14:modId xmlns:p14="http://schemas.microsoft.com/office/powerpoint/2010/main" val="19355954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3284589949"/>
                    </a:ext>
                  </a:extLst>
                </a:gridCol>
                <a:gridCol w="1975104">
                  <a:extLst>
                    <a:ext uri="{9D8B030D-6E8A-4147-A177-3AD203B41FA5}">
                      <a16:colId xmlns:a16="http://schemas.microsoft.com/office/drawing/2014/main" val="1236087997"/>
                    </a:ext>
                  </a:extLst>
                </a:gridCol>
                <a:gridCol w="658368">
                  <a:extLst>
                    <a:ext uri="{9D8B030D-6E8A-4147-A177-3AD203B41FA5}">
                      <a16:colId xmlns:a16="http://schemas.microsoft.com/office/drawing/2014/main" val="3087657925"/>
                    </a:ext>
                  </a:extLst>
                </a:gridCol>
                <a:gridCol w="658368">
                  <a:extLst>
                    <a:ext uri="{9D8B030D-6E8A-4147-A177-3AD203B41FA5}">
                      <a16:colId xmlns:a16="http://schemas.microsoft.com/office/drawing/2014/main" val="3990491836"/>
                    </a:ext>
                  </a:extLst>
                </a:gridCol>
                <a:gridCol w="658368">
                  <a:extLst>
                    <a:ext uri="{9D8B030D-6E8A-4147-A177-3AD203B41FA5}">
                      <a16:colId xmlns:a16="http://schemas.microsoft.com/office/drawing/2014/main" val="1052586385"/>
                    </a:ext>
                  </a:extLst>
                </a:gridCol>
                <a:gridCol w="658368">
                  <a:extLst>
                    <a:ext uri="{9D8B030D-6E8A-4147-A177-3AD203B41FA5}">
                      <a16:colId xmlns:a16="http://schemas.microsoft.com/office/drawing/2014/main" val="638196735"/>
                    </a:ext>
                  </a:extLst>
                </a:gridCol>
                <a:gridCol w="658368">
                  <a:extLst>
                    <a:ext uri="{9D8B030D-6E8A-4147-A177-3AD203B41FA5}">
                      <a16:colId xmlns:a16="http://schemas.microsoft.com/office/drawing/2014/main" val="3778542658"/>
                    </a:ext>
                  </a:extLst>
                </a:gridCol>
                <a:gridCol w="658368">
                  <a:extLst>
                    <a:ext uri="{9D8B030D-6E8A-4147-A177-3AD203B41FA5}">
                      <a16:colId xmlns:a16="http://schemas.microsoft.com/office/drawing/2014/main" val="39862822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632619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msigaming_italy - 2021-06-30 21:53:14</a:t>
                      </a:r>
                      <a:r>
                        <a:rPr kumimoji="0" lang="en-US" sz="1000" b="0" i="0" u="none" strike="noStrike" kern="1200" cap="none" spc="0" normalizeH="0" baseline="0" noProof="0">
                          <a:ln>
                            <a:noFill/>
                          </a:ln>
                          <a:solidFill>
                            <a:prstClr val="black"/>
                          </a:solidFill>
                          <a:effectLst/>
                          <a:uLnTx/>
                          <a:uFillTx/>
                          <a:latin typeface="+mn-lt"/>
                          <a:ea typeface="+mn-ea"/>
                          <a:cs typeface="+mn-cs"/>
                        </a:rPr>
                        <a:t>
 🤪🤪🤪
Reposted from pc.memer T.R.U.E...🤣🤣😂
pc.memer
pc.memer
⠀⠀⠀⠀⠀⠀⠀⠀⠀⠀⠀⠀⠀⠀⠀⠀⠀⠀⠀⠀⠀⠀⠀⠀⠀⠀⠀⠀⠀⠀⠀⠀⠀⠀⠀⠀⠀⠀⠀⠀⠀⠀⠀⠀⠀⠀⠀⠀⠀⠀
Credit: redd.it/fdjhbr ⠀⠀⠀⠀⠀⠀⠀⠀⠀⠀⠀⠀⠀⠀⠀⠀⠀⠀⠀⠀⠀⠀⠀⠀⠀⠀⠀⠀⠀⠀⠀⠀⠀⠀⠀⠀⠀⠀⠀⠀⠀⠀⠀⠀⠀⠀⠀⠀⠀⠀
Like and Comment!!! #pc #gaming #computer #pcgamer #pcs #gaminggear #mods #custompc #gamingsetup #gamer #computers #rgb #clean #pcgaming #tech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07/27/2021 14:13:08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5.4982 %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689059119"/>
                  </a:ext>
                </a:extLst>
              </a:tr>
            </a:tbl>
          </a:graphicData>
        </a:graphic>
      </p:graphicFrame>
      <p:sp>
        <p:nvSpPr>
          <p:cNvPr id="4" name="Text Placeholder 3">
            <a:extLst>
              <a:ext uri="{FF2B5EF4-FFF2-40B4-BE49-F238E27FC236}">
                <a16:creationId xmlns:a16="http://schemas.microsoft.com/office/drawing/2014/main" id="{DB5D08C7-6AB5-4405-9657-69423F738895}"/>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4828236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7F9AB-CFCA-47DD-B1CE-AC610C800764}"/>
              </a:ext>
            </a:extLst>
          </p:cNvPr>
          <p:cNvSpPr>
            <a:spLocks noGrp="1"/>
          </p:cNvSpPr>
          <p:nvPr>
            <p:ph type="title"/>
          </p:nvPr>
        </p:nvSpPr>
        <p:spPr/>
        <p:txBody>
          <a:bodyPr/>
          <a:lstStyle/>
          <a:p>
            <a:r>
              <a:rPr lang="en-US"/>
              <a:t>Instagram Posts Table | WW MSI - 8 of 22</a:t>
            </a:r>
          </a:p>
        </p:txBody>
      </p:sp>
      <p:graphicFrame>
        <p:nvGraphicFramePr>
          <p:cNvPr id="5" name="Table Placeholder 4">
            <a:extLst>
              <a:ext uri="{FF2B5EF4-FFF2-40B4-BE49-F238E27FC236}">
                <a16:creationId xmlns:a16="http://schemas.microsoft.com/office/drawing/2014/main" id="{6452CF9E-BCBD-4F0F-BBE8-6DBEAC9056B2}"/>
              </a:ext>
            </a:extLst>
          </p:cNvPr>
          <p:cNvGraphicFramePr>
            <a:graphicFrameLocks noGrp="1"/>
          </p:cNvGraphicFramePr>
          <p:nvPr>
            <p:ph type="tbl" sz="quarter" idx="13"/>
            <p:extLst>
              <p:ext uri="{D42A27DB-BD31-4B8C-83A1-F6EECF244321}">
                <p14:modId xmlns:p14="http://schemas.microsoft.com/office/powerpoint/2010/main" val="10485215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3502713571"/>
                    </a:ext>
                  </a:extLst>
                </a:gridCol>
                <a:gridCol w="1975104">
                  <a:extLst>
                    <a:ext uri="{9D8B030D-6E8A-4147-A177-3AD203B41FA5}">
                      <a16:colId xmlns:a16="http://schemas.microsoft.com/office/drawing/2014/main" val="2932038030"/>
                    </a:ext>
                  </a:extLst>
                </a:gridCol>
                <a:gridCol w="658368">
                  <a:extLst>
                    <a:ext uri="{9D8B030D-6E8A-4147-A177-3AD203B41FA5}">
                      <a16:colId xmlns:a16="http://schemas.microsoft.com/office/drawing/2014/main" val="2672327959"/>
                    </a:ext>
                  </a:extLst>
                </a:gridCol>
                <a:gridCol w="658368">
                  <a:extLst>
                    <a:ext uri="{9D8B030D-6E8A-4147-A177-3AD203B41FA5}">
                      <a16:colId xmlns:a16="http://schemas.microsoft.com/office/drawing/2014/main" val="3602993103"/>
                    </a:ext>
                  </a:extLst>
                </a:gridCol>
                <a:gridCol w="658368">
                  <a:extLst>
                    <a:ext uri="{9D8B030D-6E8A-4147-A177-3AD203B41FA5}">
                      <a16:colId xmlns:a16="http://schemas.microsoft.com/office/drawing/2014/main" val="1542834575"/>
                    </a:ext>
                  </a:extLst>
                </a:gridCol>
                <a:gridCol w="658368">
                  <a:extLst>
                    <a:ext uri="{9D8B030D-6E8A-4147-A177-3AD203B41FA5}">
                      <a16:colId xmlns:a16="http://schemas.microsoft.com/office/drawing/2014/main" val="3916765813"/>
                    </a:ext>
                  </a:extLst>
                </a:gridCol>
                <a:gridCol w="658368">
                  <a:extLst>
                    <a:ext uri="{9D8B030D-6E8A-4147-A177-3AD203B41FA5}">
                      <a16:colId xmlns:a16="http://schemas.microsoft.com/office/drawing/2014/main" val="4050838459"/>
                    </a:ext>
                  </a:extLst>
                </a:gridCol>
                <a:gridCol w="658368">
                  <a:extLst>
                    <a:ext uri="{9D8B030D-6E8A-4147-A177-3AD203B41FA5}">
                      <a16:colId xmlns:a16="http://schemas.microsoft.com/office/drawing/2014/main" val="13090666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69301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msigaming_uk - 2021-06-30 21:51:49</a:t>
                      </a:r>
                      <a:r>
                        <a:rPr kumimoji="0" lang="en-US" sz="1000" b="0" i="0" u="none" strike="noStrike" kern="1200" cap="none" spc="0" normalizeH="0" baseline="0" noProof="0">
                          <a:ln>
                            <a:noFill/>
                          </a:ln>
                          <a:solidFill>
                            <a:prstClr val="black"/>
                          </a:solidFill>
                          <a:effectLst/>
                          <a:uLnTx/>
                          <a:uFillTx/>
                          <a:latin typeface="+mn-lt"/>
                          <a:ea typeface="+mn-ea"/>
                          <a:cs typeface="+mn-cs"/>
                        </a:rPr>
                        <a:t>
 What do you reckon to this awesome setup of MSI Katana GF66 by Andres Vidoza?
Come unbox with Andres for the “Dragon Blade” outlook design and the ultimate gaming performance of Katana GF66!🔥🐲
🎞️Unbox video here: https://youtu.be/BzJx7vv_SkA
🗡️ Katana GF66: http://msi.gm/KatanaGF66_11UX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07/21/2021 02:13:27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674287865"/>
                  </a:ext>
                </a:extLst>
              </a:tr>
            </a:tbl>
          </a:graphicData>
        </a:graphic>
      </p:graphicFrame>
      <p:sp>
        <p:nvSpPr>
          <p:cNvPr id="4" name="Text Placeholder 3">
            <a:extLst>
              <a:ext uri="{FF2B5EF4-FFF2-40B4-BE49-F238E27FC236}">
                <a16:creationId xmlns:a16="http://schemas.microsoft.com/office/drawing/2014/main" id="{AAE653E9-39F3-40AC-8DB7-87ECB58FDB72}"/>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40882309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90E604-3AB1-422A-8CB4-8EE96532B86D}"/>
              </a:ext>
            </a:extLst>
          </p:cNvPr>
          <p:cNvSpPr>
            <a:spLocks noGrp="1"/>
          </p:cNvSpPr>
          <p:nvPr>
            <p:ph type="title"/>
          </p:nvPr>
        </p:nvSpPr>
        <p:spPr/>
        <p:txBody>
          <a:bodyPr/>
          <a:lstStyle/>
          <a:p>
            <a:r>
              <a:rPr lang="en-US"/>
              <a:t>Instagram Posts Table | WW MSI - 9 of 22</a:t>
            </a:r>
          </a:p>
        </p:txBody>
      </p:sp>
      <p:graphicFrame>
        <p:nvGraphicFramePr>
          <p:cNvPr id="5" name="Table Placeholder 4">
            <a:extLst>
              <a:ext uri="{FF2B5EF4-FFF2-40B4-BE49-F238E27FC236}">
                <a16:creationId xmlns:a16="http://schemas.microsoft.com/office/drawing/2014/main" id="{1718FA5F-1828-445D-818E-47C5211F3908}"/>
              </a:ext>
            </a:extLst>
          </p:cNvPr>
          <p:cNvGraphicFramePr>
            <a:graphicFrameLocks noGrp="1"/>
          </p:cNvGraphicFramePr>
          <p:nvPr>
            <p:ph type="tbl" sz="quarter" idx="13"/>
            <p:extLst>
              <p:ext uri="{D42A27DB-BD31-4B8C-83A1-F6EECF244321}">
                <p14:modId xmlns:p14="http://schemas.microsoft.com/office/powerpoint/2010/main" val="25847302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2417812385"/>
                    </a:ext>
                  </a:extLst>
                </a:gridCol>
                <a:gridCol w="1975104">
                  <a:extLst>
                    <a:ext uri="{9D8B030D-6E8A-4147-A177-3AD203B41FA5}">
                      <a16:colId xmlns:a16="http://schemas.microsoft.com/office/drawing/2014/main" val="1357166783"/>
                    </a:ext>
                  </a:extLst>
                </a:gridCol>
                <a:gridCol w="658368">
                  <a:extLst>
                    <a:ext uri="{9D8B030D-6E8A-4147-A177-3AD203B41FA5}">
                      <a16:colId xmlns:a16="http://schemas.microsoft.com/office/drawing/2014/main" val="383727896"/>
                    </a:ext>
                  </a:extLst>
                </a:gridCol>
                <a:gridCol w="658368">
                  <a:extLst>
                    <a:ext uri="{9D8B030D-6E8A-4147-A177-3AD203B41FA5}">
                      <a16:colId xmlns:a16="http://schemas.microsoft.com/office/drawing/2014/main" val="1085696241"/>
                    </a:ext>
                  </a:extLst>
                </a:gridCol>
                <a:gridCol w="658368">
                  <a:extLst>
                    <a:ext uri="{9D8B030D-6E8A-4147-A177-3AD203B41FA5}">
                      <a16:colId xmlns:a16="http://schemas.microsoft.com/office/drawing/2014/main" val="2940055873"/>
                    </a:ext>
                  </a:extLst>
                </a:gridCol>
                <a:gridCol w="658368">
                  <a:extLst>
                    <a:ext uri="{9D8B030D-6E8A-4147-A177-3AD203B41FA5}">
                      <a16:colId xmlns:a16="http://schemas.microsoft.com/office/drawing/2014/main" val="4133521378"/>
                    </a:ext>
                  </a:extLst>
                </a:gridCol>
                <a:gridCol w="658368">
                  <a:extLst>
                    <a:ext uri="{9D8B030D-6E8A-4147-A177-3AD203B41FA5}">
                      <a16:colId xmlns:a16="http://schemas.microsoft.com/office/drawing/2014/main" val="278162172"/>
                    </a:ext>
                  </a:extLst>
                </a:gridCol>
                <a:gridCol w="658368">
                  <a:extLst>
                    <a:ext uri="{9D8B030D-6E8A-4147-A177-3AD203B41FA5}">
                      <a16:colId xmlns:a16="http://schemas.microsoft.com/office/drawing/2014/main" val="35433152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0726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msigaming - 2021-06-30 21:09:28</a:t>
                      </a:r>
                      <a:r>
                        <a:rPr kumimoji="0" lang="en-US" sz="1000" b="0" i="0" u="none" strike="noStrike" kern="1200" cap="none" spc="0" normalizeH="0" baseline="0" noProof="0">
                          <a:ln>
                            <a:noFill/>
                          </a:ln>
                          <a:solidFill>
                            <a:prstClr val="black"/>
                          </a:solidFill>
                          <a:effectLst/>
                          <a:uLnTx/>
                          <a:uFillTx/>
                          <a:latin typeface="+mn-lt"/>
                          <a:ea typeface="+mn-ea"/>
                          <a:cs typeface="+mn-cs"/>
                        </a:rPr>
                        <a:t>
 What do you reckon to this awesome setup of MSI Katana GF66 by andresvidoza ? 
Come unbox with Andres for the “Dragon Blade” outlook design and the ultimate gaming performance of Katana GF66!🔥🐲
Link in story to watch the unbox video👈
#TechMeetsAesthetic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07/27/2021 14:15:00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0.8659 %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943224689"/>
                  </a:ext>
                </a:extLst>
              </a:tr>
            </a:tbl>
          </a:graphicData>
        </a:graphic>
      </p:graphicFrame>
      <p:sp>
        <p:nvSpPr>
          <p:cNvPr id="4" name="Text Placeholder 3">
            <a:extLst>
              <a:ext uri="{FF2B5EF4-FFF2-40B4-BE49-F238E27FC236}">
                <a16:creationId xmlns:a16="http://schemas.microsoft.com/office/drawing/2014/main" id="{36A8F398-08B6-4582-9EFE-70895AA44E8A}"/>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34613905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E69CC-18A9-4BE4-836E-ECCC9BE7DB0E}"/>
              </a:ext>
            </a:extLst>
          </p:cNvPr>
          <p:cNvSpPr>
            <a:spLocks noGrp="1"/>
          </p:cNvSpPr>
          <p:nvPr>
            <p:ph type="title"/>
          </p:nvPr>
        </p:nvSpPr>
        <p:spPr/>
        <p:txBody>
          <a:bodyPr/>
          <a:lstStyle/>
          <a:p>
            <a:r>
              <a:rPr lang="en-US"/>
              <a:t>Instagram Posts Table | WW MSI - 10 of 22</a:t>
            </a:r>
          </a:p>
        </p:txBody>
      </p:sp>
      <p:graphicFrame>
        <p:nvGraphicFramePr>
          <p:cNvPr id="5" name="Table Placeholder 4">
            <a:extLst>
              <a:ext uri="{FF2B5EF4-FFF2-40B4-BE49-F238E27FC236}">
                <a16:creationId xmlns:a16="http://schemas.microsoft.com/office/drawing/2014/main" id="{1B85A782-9132-42FF-8559-5CEF6A3E0B74}"/>
              </a:ext>
            </a:extLst>
          </p:cNvPr>
          <p:cNvGraphicFramePr>
            <a:graphicFrameLocks noGrp="1"/>
          </p:cNvGraphicFramePr>
          <p:nvPr>
            <p:ph type="tbl" sz="quarter" idx="13"/>
            <p:extLst>
              <p:ext uri="{D42A27DB-BD31-4B8C-83A1-F6EECF244321}">
                <p14:modId xmlns:p14="http://schemas.microsoft.com/office/powerpoint/2010/main" val="11591849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290377592"/>
                    </a:ext>
                  </a:extLst>
                </a:gridCol>
                <a:gridCol w="1975104">
                  <a:extLst>
                    <a:ext uri="{9D8B030D-6E8A-4147-A177-3AD203B41FA5}">
                      <a16:colId xmlns:a16="http://schemas.microsoft.com/office/drawing/2014/main" val="455452933"/>
                    </a:ext>
                  </a:extLst>
                </a:gridCol>
                <a:gridCol w="658368">
                  <a:extLst>
                    <a:ext uri="{9D8B030D-6E8A-4147-A177-3AD203B41FA5}">
                      <a16:colId xmlns:a16="http://schemas.microsoft.com/office/drawing/2014/main" val="396383927"/>
                    </a:ext>
                  </a:extLst>
                </a:gridCol>
                <a:gridCol w="658368">
                  <a:extLst>
                    <a:ext uri="{9D8B030D-6E8A-4147-A177-3AD203B41FA5}">
                      <a16:colId xmlns:a16="http://schemas.microsoft.com/office/drawing/2014/main" val="997886748"/>
                    </a:ext>
                  </a:extLst>
                </a:gridCol>
                <a:gridCol w="658368">
                  <a:extLst>
                    <a:ext uri="{9D8B030D-6E8A-4147-A177-3AD203B41FA5}">
                      <a16:colId xmlns:a16="http://schemas.microsoft.com/office/drawing/2014/main" val="2982321951"/>
                    </a:ext>
                  </a:extLst>
                </a:gridCol>
                <a:gridCol w="658368">
                  <a:extLst>
                    <a:ext uri="{9D8B030D-6E8A-4147-A177-3AD203B41FA5}">
                      <a16:colId xmlns:a16="http://schemas.microsoft.com/office/drawing/2014/main" val="3592622141"/>
                    </a:ext>
                  </a:extLst>
                </a:gridCol>
                <a:gridCol w="658368">
                  <a:extLst>
                    <a:ext uri="{9D8B030D-6E8A-4147-A177-3AD203B41FA5}">
                      <a16:colId xmlns:a16="http://schemas.microsoft.com/office/drawing/2014/main" val="4215908568"/>
                    </a:ext>
                  </a:extLst>
                </a:gridCol>
                <a:gridCol w="658368">
                  <a:extLst>
                    <a:ext uri="{9D8B030D-6E8A-4147-A177-3AD203B41FA5}">
                      <a16:colId xmlns:a16="http://schemas.microsoft.com/office/drawing/2014/main" val="39482179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504898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 - 2021-06-30 21:00:38</a:t>
                      </a:r>
                      <a:r>
                        <a:rPr kumimoji="0" lang="en-US" sz="1000" b="0" i="0" u="none" strike="noStrike" kern="1200" cap="none" spc="0" normalizeH="0" baseline="0" noProof="0">
                          <a:ln>
                            <a:noFill/>
                          </a:ln>
                          <a:solidFill>
                            <a:prstClr val="black"/>
                          </a:solidFill>
                          <a:effectLst/>
                          <a:uLnTx/>
                          <a:uFillTx/>
                          <a:latin typeface="+mn-lt"/>
                          <a:ea typeface="+mn-ea"/>
                          <a:cs typeface="+mn-cs"/>
                        </a:rPr>
                        <a:t>
 Black🖤vs White🤍
Swipe and choose which one could match your desk?
�.
Build an eye-catching workspace with the eye-care monitor 👀
🔍MSI MD241P/ MD241PW
.
#ModernSeries #deskspace #designyourworkspace #Reddotaward #ReddotWinner2021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[CND] Regular- Non Gaming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07/27/2021 14:13:09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611548254"/>
                  </a:ext>
                </a:extLst>
              </a:tr>
            </a:tbl>
          </a:graphicData>
        </a:graphic>
      </p:graphicFrame>
      <p:sp>
        <p:nvSpPr>
          <p:cNvPr id="4" name="Text Placeholder 3">
            <a:extLst>
              <a:ext uri="{FF2B5EF4-FFF2-40B4-BE49-F238E27FC236}">
                <a16:creationId xmlns:a16="http://schemas.microsoft.com/office/drawing/2014/main" id="{0AAEC981-AE35-4238-8590-65EEE022D47A}"/>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26089684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F2DEF8-7A6D-40AA-8FE3-B6944E0B3418}"/>
              </a:ext>
            </a:extLst>
          </p:cNvPr>
          <p:cNvSpPr>
            <a:spLocks noGrp="1"/>
          </p:cNvSpPr>
          <p:nvPr>
            <p:ph type="title"/>
          </p:nvPr>
        </p:nvSpPr>
        <p:spPr/>
        <p:txBody>
          <a:bodyPr/>
          <a:lstStyle/>
          <a:p>
            <a:r>
              <a:rPr lang="en-US"/>
              <a:t>Instagram Posts Table | WW MSI - 11 of 22</a:t>
            </a:r>
          </a:p>
        </p:txBody>
      </p:sp>
      <p:graphicFrame>
        <p:nvGraphicFramePr>
          <p:cNvPr id="5" name="Table Placeholder 4">
            <a:extLst>
              <a:ext uri="{FF2B5EF4-FFF2-40B4-BE49-F238E27FC236}">
                <a16:creationId xmlns:a16="http://schemas.microsoft.com/office/drawing/2014/main" id="{AF5754A0-465B-4665-9AD1-9C055DB0066D}"/>
              </a:ext>
            </a:extLst>
          </p:cNvPr>
          <p:cNvGraphicFramePr>
            <a:graphicFrameLocks noGrp="1"/>
          </p:cNvGraphicFramePr>
          <p:nvPr>
            <p:ph type="tbl" sz="quarter" idx="13"/>
            <p:extLst>
              <p:ext uri="{D42A27DB-BD31-4B8C-83A1-F6EECF244321}">
                <p14:modId xmlns:p14="http://schemas.microsoft.com/office/powerpoint/2010/main" val="42383375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1268489483"/>
                    </a:ext>
                  </a:extLst>
                </a:gridCol>
                <a:gridCol w="1975104">
                  <a:extLst>
                    <a:ext uri="{9D8B030D-6E8A-4147-A177-3AD203B41FA5}">
                      <a16:colId xmlns:a16="http://schemas.microsoft.com/office/drawing/2014/main" val="3898200724"/>
                    </a:ext>
                  </a:extLst>
                </a:gridCol>
                <a:gridCol w="658368">
                  <a:extLst>
                    <a:ext uri="{9D8B030D-6E8A-4147-A177-3AD203B41FA5}">
                      <a16:colId xmlns:a16="http://schemas.microsoft.com/office/drawing/2014/main" val="1032109088"/>
                    </a:ext>
                  </a:extLst>
                </a:gridCol>
                <a:gridCol w="658368">
                  <a:extLst>
                    <a:ext uri="{9D8B030D-6E8A-4147-A177-3AD203B41FA5}">
                      <a16:colId xmlns:a16="http://schemas.microsoft.com/office/drawing/2014/main" val="3212930636"/>
                    </a:ext>
                  </a:extLst>
                </a:gridCol>
                <a:gridCol w="658368">
                  <a:extLst>
                    <a:ext uri="{9D8B030D-6E8A-4147-A177-3AD203B41FA5}">
                      <a16:colId xmlns:a16="http://schemas.microsoft.com/office/drawing/2014/main" val="1327354055"/>
                    </a:ext>
                  </a:extLst>
                </a:gridCol>
                <a:gridCol w="658368">
                  <a:extLst>
                    <a:ext uri="{9D8B030D-6E8A-4147-A177-3AD203B41FA5}">
                      <a16:colId xmlns:a16="http://schemas.microsoft.com/office/drawing/2014/main" val="3500165969"/>
                    </a:ext>
                  </a:extLst>
                </a:gridCol>
                <a:gridCol w="658368">
                  <a:extLst>
                    <a:ext uri="{9D8B030D-6E8A-4147-A177-3AD203B41FA5}">
                      <a16:colId xmlns:a16="http://schemas.microsoft.com/office/drawing/2014/main" val="1809253240"/>
                    </a:ext>
                  </a:extLst>
                </a:gridCol>
                <a:gridCol w="658368">
                  <a:extLst>
                    <a:ext uri="{9D8B030D-6E8A-4147-A177-3AD203B41FA5}">
                      <a16:colId xmlns:a16="http://schemas.microsoft.com/office/drawing/2014/main" val="18585160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019088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msigaming_za - 2021-06-30 21:00:33</a:t>
                      </a:r>
                      <a:r>
                        <a:rPr kumimoji="0" lang="en-US" sz="1000" b="0" i="0" u="none" strike="noStrike" kern="1200" cap="none" spc="0" normalizeH="0" baseline="0" noProof="0">
                          <a:ln>
                            <a:noFill/>
                          </a:ln>
                          <a:solidFill>
                            <a:prstClr val="black"/>
                          </a:solidFill>
                          <a:effectLst/>
                          <a:uLnTx/>
                          <a:uFillTx/>
                          <a:latin typeface="+mn-lt"/>
                          <a:ea typeface="+mn-ea"/>
                          <a:cs typeface="+mn-cs"/>
                        </a:rPr>
                        <a:t>
 The Black Pyramid by #Mark’sFabication
The idea of the project was inspired by the iconic heatsink plate on the top of the board, showcasing the whole motherboard at its finest.
Motherboard: MEG Z590 ACE
Memory: GSkill Trident Z Royal
Graphics Card: RTX 2070 SUPER GAMING X TRIO
CPU: intelgaming i9-11900K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07/27/2021 14:10:33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841663901"/>
                  </a:ext>
                </a:extLst>
              </a:tr>
            </a:tbl>
          </a:graphicData>
        </a:graphic>
      </p:graphicFrame>
      <p:sp>
        <p:nvSpPr>
          <p:cNvPr id="4" name="Text Placeholder 3">
            <a:extLst>
              <a:ext uri="{FF2B5EF4-FFF2-40B4-BE49-F238E27FC236}">
                <a16:creationId xmlns:a16="http://schemas.microsoft.com/office/drawing/2014/main" id="{740DB4BA-A4A9-40BD-8E17-559DC8CF5503}"/>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4360543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27ADEB-FECA-4EE1-A400-B457890C4B06}"/>
              </a:ext>
            </a:extLst>
          </p:cNvPr>
          <p:cNvSpPr>
            <a:spLocks noGrp="1"/>
          </p:cNvSpPr>
          <p:nvPr>
            <p:ph type="title"/>
          </p:nvPr>
        </p:nvSpPr>
        <p:spPr/>
        <p:txBody>
          <a:bodyPr/>
          <a:lstStyle/>
          <a:p>
            <a:r>
              <a:rPr lang="en-US"/>
              <a:t>Instagram Posts Table | WW MSI - 12 of 22</a:t>
            </a:r>
          </a:p>
        </p:txBody>
      </p:sp>
      <p:graphicFrame>
        <p:nvGraphicFramePr>
          <p:cNvPr id="5" name="Table Placeholder 4">
            <a:extLst>
              <a:ext uri="{FF2B5EF4-FFF2-40B4-BE49-F238E27FC236}">
                <a16:creationId xmlns:a16="http://schemas.microsoft.com/office/drawing/2014/main" id="{9C55D580-787B-473A-9789-9411E61E7160}"/>
              </a:ext>
            </a:extLst>
          </p:cNvPr>
          <p:cNvGraphicFramePr>
            <a:graphicFrameLocks noGrp="1"/>
          </p:cNvGraphicFramePr>
          <p:nvPr>
            <p:ph type="tbl" sz="quarter" idx="13"/>
            <p:extLst>
              <p:ext uri="{D42A27DB-BD31-4B8C-83A1-F6EECF244321}">
                <p14:modId xmlns:p14="http://schemas.microsoft.com/office/powerpoint/2010/main" val="39193605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1032055459"/>
                    </a:ext>
                  </a:extLst>
                </a:gridCol>
                <a:gridCol w="1975104">
                  <a:extLst>
                    <a:ext uri="{9D8B030D-6E8A-4147-A177-3AD203B41FA5}">
                      <a16:colId xmlns:a16="http://schemas.microsoft.com/office/drawing/2014/main" val="3288085803"/>
                    </a:ext>
                  </a:extLst>
                </a:gridCol>
                <a:gridCol w="658368">
                  <a:extLst>
                    <a:ext uri="{9D8B030D-6E8A-4147-A177-3AD203B41FA5}">
                      <a16:colId xmlns:a16="http://schemas.microsoft.com/office/drawing/2014/main" val="2384852439"/>
                    </a:ext>
                  </a:extLst>
                </a:gridCol>
                <a:gridCol w="658368">
                  <a:extLst>
                    <a:ext uri="{9D8B030D-6E8A-4147-A177-3AD203B41FA5}">
                      <a16:colId xmlns:a16="http://schemas.microsoft.com/office/drawing/2014/main" val="2644819693"/>
                    </a:ext>
                  </a:extLst>
                </a:gridCol>
                <a:gridCol w="658368">
                  <a:extLst>
                    <a:ext uri="{9D8B030D-6E8A-4147-A177-3AD203B41FA5}">
                      <a16:colId xmlns:a16="http://schemas.microsoft.com/office/drawing/2014/main" val="3958379888"/>
                    </a:ext>
                  </a:extLst>
                </a:gridCol>
                <a:gridCol w="658368">
                  <a:extLst>
                    <a:ext uri="{9D8B030D-6E8A-4147-A177-3AD203B41FA5}">
                      <a16:colId xmlns:a16="http://schemas.microsoft.com/office/drawing/2014/main" val="3011326761"/>
                    </a:ext>
                  </a:extLst>
                </a:gridCol>
                <a:gridCol w="658368">
                  <a:extLst>
                    <a:ext uri="{9D8B030D-6E8A-4147-A177-3AD203B41FA5}">
                      <a16:colId xmlns:a16="http://schemas.microsoft.com/office/drawing/2014/main" val="3242283800"/>
                    </a:ext>
                  </a:extLst>
                </a:gridCol>
                <a:gridCol w="658368">
                  <a:extLst>
                    <a:ext uri="{9D8B030D-6E8A-4147-A177-3AD203B41FA5}">
                      <a16:colId xmlns:a16="http://schemas.microsoft.com/office/drawing/2014/main" val="2826621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938955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msigaming_middleeast - 2021-06-30 20:58:33</a:t>
                      </a:r>
                      <a:r>
                        <a:rPr kumimoji="0" lang="en-US" sz="1000" b="0" i="0" u="none" strike="noStrike" kern="1200" cap="none" spc="0" normalizeH="0" baseline="0" noProof="0">
                          <a:ln>
                            <a:noFill/>
                          </a:ln>
                          <a:solidFill>
                            <a:prstClr val="black"/>
                          </a:solidFill>
                          <a:effectLst/>
                          <a:uLnTx/>
                          <a:uFillTx/>
                          <a:latin typeface="+mn-lt"/>
                          <a:ea typeface="+mn-ea"/>
                          <a:cs typeface="+mn-cs"/>
                        </a:rPr>
                        <a:t>
 MSI taps into the spirit of exploration by designing the greatest laptop collection- Prestige Series. To keep more efficient of the work, these finely-crafted machines not only show unique taste, but also are immensely powerful. Thin and light yet immensely powerful, it enhances your style and workflow wherever you go.
🏆Best ultrabook in 2021!
✅Easy login with Windows Hello + Finger Print
✅Premium quality + 1.6kg light
📸Gloss up your pictures with power of Intel IrisXe before posting them on insta!
Learn more about the MSI Prestige Series virginmegastoreme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07/27/2021 14:12:48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007722640"/>
                  </a:ext>
                </a:extLst>
              </a:tr>
            </a:tbl>
          </a:graphicData>
        </a:graphic>
      </p:graphicFrame>
      <p:sp>
        <p:nvSpPr>
          <p:cNvPr id="4" name="Text Placeholder 3">
            <a:extLst>
              <a:ext uri="{FF2B5EF4-FFF2-40B4-BE49-F238E27FC236}">
                <a16:creationId xmlns:a16="http://schemas.microsoft.com/office/drawing/2014/main" id="{396555A2-1FDB-4254-8B08-10371D1898CD}"/>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10909279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E95764-4B06-480B-9770-2E1972E9334F}"/>
              </a:ext>
            </a:extLst>
          </p:cNvPr>
          <p:cNvSpPr>
            <a:spLocks noGrp="1"/>
          </p:cNvSpPr>
          <p:nvPr>
            <p:ph type="title"/>
          </p:nvPr>
        </p:nvSpPr>
        <p:spPr/>
        <p:txBody>
          <a:bodyPr/>
          <a:lstStyle/>
          <a:p>
            <a:r>
              <a:rPr lang="en-US"/>
              <a:t>Instagram Posts Table | WW MSI - 13 of 22</a:t>
            </a:r>
          </a:p>
        </p:txBody>
      </p:sp>
      <p:graphicFrame>
        <p:nvGraphicFramePr>
          <p:cNvPr id="5" name="Table Placeholder 4">
            <a:extLst>
              <a:ext uri="{FF2B5EF4-FFF2-40B4-BE49-F238E27FC236}">
                <a16:creationId xmlns:a16="http://schemas.microsoft.com/office/drawing/2014/main" id="{4DCD8F1F-51A6-4E12-97E9-7FD7F5E02631}"/>
              </a:ext>
            </a:extLst>
          </p:cNvPr>
          <p:cNvGraphicFramePr>
            <a:graphicFrameLocks noGrp="1"/>
          </p:cNvGraphicFramePr>
          <p:nvPr>
            <p:ph type="tbl" sz="quarter" idx="13"/>
            <p:extLst>
              <p:ext uri="{D42A27DB-BD31-4B8C-83A1-F6EECF244321}">
                <p14:modId xmlns:p14="http://schemas.microsoft.com/office/powerpoint/2010/main" val="14446096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593903839"/>
                    </a:ext>
                  </a:extLst>
                </a:gridCol>
                <a:gridCol w="1975104">
                  <a:extLst>
                    <a:ext uri="{9D8B030D-6E8A-4147-A177-3AD203B41FA5}">
                      <a16:colId xmlns:a16="http://schemas.microsoft.com/office/drawing/2014/main" val="1978486354"/>
                    </a:ext>
                  </a:extLst>
                </a:gridCol>
                <a:gridCol w="658368">
                  <a:extLst>
                    <a:ext uri="{9D8B030D-6E8A-4147-A177-3AD203B41FA5}">
                      <a16:colId xmlns:a16="http://schemas.microsoft.com/office/drawing/2014/main" val="3347062818"/>
                    </a:ext>
                  </a:extLst>
                </a:gridCol>
                <a:gridCol w="658368">
                  <a:extLst>
                    <a:ext uri="{9D8B030D-6E8A-4147-A177-3AD203B41FA5}">
                      <a16:colId xmlns:a16="http://schemas.microsoft.com/office/drawing/2014/main" val="4145303881"/>
                    </a:ext>
                  </a:extLst>
                </a:gridCol>
                <a:gridCol w="658368">
                  <a:extLst>
                    <a:ext uri="{9D8B030D-6E8A-4147-A177-3AD203B41FA5}">
                      <a16:colId xmlns:a16="http://schemas.microsoft.com/office/drawing/2014/main" val="86855578"/>
                    </a:ext>
                  </a:extLst>
                </a:gridCol>
                <a:gridCol w="658368">
                  <a:extLst>
                    <a:ext uri="{9D8B030D-6E8A-4147-A177-3AD203B41FA5}">
                      <a16:colId xmlns:a16="http://schemas.microsoft.com/office/drawing/2014/main" val="4229116156"/>
                    </a:ext>
                  </a:extLst>
                </a:gridCol>
                <a:gridCol w="658368">
                  <a:extLst>
                    <a:ext uri="{9D8B030D-6E8A-4147-A177-3AD203B41FA5}">
                      <a16:colId xmlns:a16="http://schemas.microsoft.com/office/drawing/2014/main" val="170761195"/>
                    </a:ext>
                  </a:extLst>
                </a:gridCol>
                <a:gridCol w="658368">
                  <a:extLst>
                    <a:ext uri="{9D8B030D-6E8A-4147-A177-3AD203B41FA5}">
                      <a16:colId xmlns:a16="http://schemas.microsoft.com/office/drawing/2014/main" val="14540666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141562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msigaming_middleeast - 2021-06-30 20:50:55</a:t>
                      </a:r>
                      <a:r>
                        <a:rPr kumimoji="0" lang="en-US" sz="1000" b="0" i="0" u="none" strike="noStrike" kern="1200" cap="none" spc="0" normalizeH="0" baseline="0" noProof="0">
                          <a:ln>
                            <a:noFill/>
                          </a:ln>
                          <a:solidFill>
                            <a:prstClr val="black"/>
                          </a:solidFill>
                          <a:effectLst/>
                          <a:uLnTx/>
                          <a:uFillTx/>
                          <a:latin typeface="+mn-lt"/>
                          <a:ea typeface="+mn-ea"/>
                          <a:cs typeface="+mn-cs"/>
                        </a:rPr>
                        <a:t>
 "What do you reckon to this awesome setup of MSI Katana GF66 by andresvidoza?
Come unbox with Andres for the “Dragon Blade” outlook design and the ultimate gaming performance of Katana GF66!🔥🐲
Link in bio to watch the unbox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07/27/2021 14:12:48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0680348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1" i="0" u="none" strike="noStrike" kern="1200" cap="none" spc="0" normalizeH="0" baseline="0" noProof="0">
                          <a:ln>
                            <a:noFill/>
                          </a:ln>
                          <a:solidFill>
                            <a:prstClr val="black"/>
                          </a:solidFill>
                          <a:effectLst/>
                          <a:uLnTx/>
                          <a:uFillTx/>
                          <a:latin typeface="+mn-lt"/>
                          <a:ea typeface="+mn-ea"/>
                          <a:cs typeface="+mn-cs"/>
                        </a:rPr>
                        <a:t>msigaming_vietnam - 2021-06-30 20:01:17</a:t>
                      </a:r>
                      <a:r>
                        <a:rPr kumimoji="0" lang="vi-VN" sz="1000" b="0" i="0" u="none" strike="noStrike" kern="1200" cap="none" spc="0" normalizeH="0" baseline="0" noProof="0">
                          <a:ln>
                            <a:noFill/>
                          </a:ln>
                          <a:solidFill>
                            <a:prstClr val="black"/>
                          </a:solidFill>
                          <a:effectLst/>
                          <a:uLnTx/>
                          <a:uFillTx/>
                          <a:latin typeface="+mn-lt"/>
                          <a:ea typeface="+mn-ea"/>
                          <a:cs typeface="+mn-cs"/>
                        </a:rPr>
                        <a:t>
 Lâu rồi không làm giveaway lớn nào, lần này MSI thử một lần làm các bạn trầm trồ xem sao 😌
Các bạn có đoán được món quà tặng giveaway lần này là gì không nhỉ? 
#MSIology #laptop #giveaway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07/27/2021 14:09:57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77039315"/>
                  </a:ext>
                </a:extLst>
              </a:tr>
            </a:tbl>
          </a:graphicData>
        </a:graphic>
      </p:graphicFrame>
      <p:sp>
        <p:nvSpPr>
          <p:cNvPr id="4" name="Text Placeholder 3">
            <a:extLst>
              <a:ext uri="{FF2B5EF4-FFF2-40B4-BE49-F238E27FC236}">
                <a16:creationId xmlns:a16="http://schemas.microsoft.com/office/drawing/2014/main" id="{FE9F21C6-FE9E-47BE-8506-7C3AC23FDF32}"/>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2378902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E9C170-6F10-4A8E-8505-C27C309B5C80}"/>
              </a:ext>
            </a:extLst>
          </p:cNvPr>
          <p:cNvSpPr>
            <a:spLocks noGrp="1"/>
          </p:cNvSpPr>
          <p:nvPr>
            <p:ph type="title"/>
          </p:nvPr>
        </p:nvSpPr>
        <p:spPr/>
        <p:txBody>
          <a:bodyPr/>
          <a:lstStyle/>
          <a:p>
            <a:r>
              <a:rPr lang="en-US"/>
              <a:t>Instagram Posts Table | WW MSI - 14 of 22</a:t>
            </a:r>
          </a:p>
        </p:txBody>
      </p:sp>
      <p:graphicFrame>
        <p:nvGraphicFramePr>
          <p:cNvPr id="5" name="Table Placeholder 4">
            <a:extLst>
              <a:ext uri="{FF2B5EF4-FFF2-40B4-BE49-F238E27FC236}">
                <a16:creationId xmlns:a16="http://schemas.microsoft.com/office/drawing/2014/main" id="{4B487FC9-1370-4DB3-8410-2B13942759E4}"/>
              </a:ext>
            </a:extLst>
          </p:cNvPr>
          <p:cNvGraphicFramePr>
            <a:graphicFrameLocks noGrp="1"/>
          </p:cNvGraphicFramePr>
          <p:nvPr>
            <p:ph type="tbl" sz="quarter" idx="13"/>
            <p:extLst>
              <p:ext uri="{D42A27DB-BD31-4B8C-83A1-F6EECF244321}">
                <p14:modId xmlns:p14="http://schemas.microsoft.com/office/powerpoint/2010/main" val="42854941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3880330545"/>
                    </a:ext>
                  </a:extLst>
                </a:gridCol>
                <a:gridCol w="1975104">
                  <a:extLst>
                    <a:ext uri="{9D8B030D-6E8A-4147-A177-3AD203B41FA5}">
                      <a16:colId xmlns:a16="http://schemas.microsoft.com/office/drawing/2014/main" val="3614078298"/>
                    </a:ext>
                  </a:extLst>
                </a:gridCol>
                <a:gridCol w="658368">
                  <a:extLst>
                    <a:ext uri="{9D8B030D-6E8A-4147-A177-3AD203B41FA5}">
                      <a16:colId xmlns:a16="http://schemas.microsoft.com/office/drawing/2014/main" val="2463165682"/>
                    </a:ext>
                  </a:extLst>
                </a:gridCol>
                <a:gridCol w="658368">
                  <a:extLst>
                    <a:ext uri="{9D8B030D-6E8A-4147-A177-3AD203B41FA5}">
                      <a16:colId xmlns:a16="http://schemas.microsoft.com/office/drawing/2014/main" val="4291816797"/>
                    </a:ext>
                  </a:extLst>
                </a:gridCol>
                <a:gridCol w="658368">
                  <a:extLst>
                    <a:ext uri="{9D8B030D-6E8A-4147-A177-3AD203B41FA5}">
                      <a16:colId xmlns:a16="http://schemas.microsoft.com/office/drawing/2014/main" val="2126847958"/>
                    </a:ext>
                  </a:extLst>
                </a:gridCol>
                <a:gridCol w="658368">
                  <a:extLst>
                    <a:ext uri="{9D8B030D-6E8A-4147-A177-3AD203B41FA5}">
                      <a16:colId xmlns:a16="http://schemas.microsoft.com/office/drawing/2014/main" val="1299795089"/>
                    </a:ext>
                  </a:extLst>
                </a:gridCol>
                <a:gridCol w="658368">
                  <a:extLst>
                    <a:ext uri="{9D8B030D-6E8A-4147-A177-3AD203B41FA5}">
                      <a16:colId xmlns:a16="http://schemas.microsoft.com/office/drawing/2014/main" val="573411941"/>
                    </a:ext>
                  </a:extLst>
                </a:gridCol>
                <a:gridCol w="658368">
                  <a:extLst>
                    <a:ext uri="{9D8B030D-6E8A-4147-A177-3AD203B41FA5}">
                      <a16:colId xmlns:a16="http://schemas.microsoft.com/office/drawing/2014/main" val="29690059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558761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1" i="0" u="none" strike="noStrike" kern="1200" cap="none" spc="0" normalizeH="0" baseline="0" noProof="0">
                          <a:ln>
                            <a:noFill/>
                          </a:ln>
                          <a:solidFill>
                            <a:prstClr val="black"/>
                          </a:solidFill>
                          <a:effectLst/>
                          <a:uLnTx/>
                          <a:uFillTx/>
                          <a:latin typeface="+mn-lt"/>
                          <a:ea typeface="+mn-ea"/>
                          <a:cs typeface="+mn-cs"/>
                        </a:rPr>
                        <a:t>msigaming_vietnam - 2021-06-30 20:00:59</a:t>
                      </a:r>
                      <a:r>
                        <a:rPr kumimoji="0" lang="vi-VN" sz="1000" b="0" i="0" u="none" strike="noStrike" kern="1200" cap="none" spc="0" normalizeH="0" baseline="0" noProof="0">
                          <a:ln>
                            <a:noFill/>
                          </a:ln>
                          <a:solidFill>
                            <a:prstClr val="black"/>
                          </a:solidFill>
                          <a:effectLst/>
                          <a:uLnTx/>
                          <a:uFillTx/>
                          <a:latin typeface="+mn-lt"/>
                          <a:ea typeface="+mn-ea"/>
                          <a:cs typeface="+mn-cs"/>
                        </a:rPr>
                        <a:t>
 Black🖤vs White🤍
Chỉ một bước là có ngay góc làm việc và học tập xịn xò 👀
Xem thêm 👉 msi.gm/Modern-MD241P-1
.
#ModernSeries #ReddotWinner2021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07/27/2021 14:09:57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527254880"/>
                  </a:ext>
                </a:extLst>
              </a:tr>
            </a:tbl>
          </a:graphicData>
        </a:graphic>
      </p:graphicFrame>
      <p:sp>
        <p:nvSpPr>
          <p:cNvPr id="4" name="Text Placeholder 3">
            <a:extLst>
              <a:ext uri="{FF2B5EF4-FFF2-40B4-BE49-F238E27FC236}">
                <a16:creationId xmlns:a16="http://schemas.microsoft.com/office/drawing/2014/main" id="{E32E20BC-0F26-4071-B102-0F75D5FAE4F5}"/>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11641368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C85FAB-1221-4E73-ACB7-96F47FE236B7}"/>
              </a:ext>
            </a:extLst>
          </p:cNvPr>
          <p:cNvSpPr>
            <a:spLocks noGrp="1"/>
          </p:cNvSpPr>
          <p:nvPr>
            <p:ph type="title"/>
          </p:nvPr>
        </p:nvSpPr>
        <p:spPr/>
        <p:txBody>
          <a:bodyPr/>
          <a:lstStyle/>
          <a:p>
            <a:r>
              <a:rPr lang="en-US"/>
              <a:t>Instagram Posts Table | WW MSI - 15 of 22</a:t>
            </a:r>
          </a:p>
        </p:txBody>
      </p:sp>
      <p:graphicFrame>
        <p:nvGraphicFramePr>
          <p:cNvPr id="5" name="Table Placeholder 4">
            <a:extLst>
              <a:ext uri="{FF2B5EF4-FFF2-40B4-BE49-F238E27FC236}">
                <a16:creationId xmlns:a16="http://schemas.microsoft.com/office/drawing/2014/main" id="{8D972F91-6459-4ABE-89DA-C7A2B762E724}"/>
              </a:ext>
            </a:extLst>
          </p:cNvPr>
          <p:cNvGraphicFramePr>
            <a:graphicFrameLocks noGrp="1"/>
          </p:cNvGraphicFramePr>
          <p:nvPr>
            <p:ph type="tbl" sz="quarter" idx="13"/>
            <p:extLst>
              <p:ext uri="{D42A27DB-BD31-4B8C-83A1-F6EECF244321}">
                <p14:modId xmlns:p14="http://schemas.microsoft.com/office/powerpoint/2010/main" val="4266274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118845654"/>
                    </a:ext>
                  </a:extLst>
                </a:gridCol>
                <a:gridCol w="1975104">
                  <a:extLst>
                    <a:ext uri="{9D8B030D-6E8A-4147-A177-3AD203B41FA5}">
                      <a16:colId xmlns:a16="http://schemas.microsoft.com/office/drawing/2014/main" val="2515735768"/>
                    </a:ext>
                  </a:extLst>
                </a:gridCol>
                <a:gridCol w="658368">
                  <a:extLst>
                    <a:ext uri="{9D8B030D-6E8A-4147-A177-3AD203B41FA5}">
                      <a16:colId xmlns:a16="http://schemas.microsoft.com/office/drawing/2014/main" val="209718836"/>
                    </a:ext>
                  </a:extLst>
                </a:gridCol>
                <a:gridCol w="658368">
                  <a:extLst>
                    <a:ext uri="{9D8B030D-6E8A-4147-A177-3AD203B41FA5}">
                      <a16:colId xmlns:a16="http://schemas.microsoft.com/office/drawing/2014/main" val="3949319840"/>
                    </a:ext>
                  </a:extLst>
                </a:gridCol>
                <a:gridCol w="658368">
                  <a:extLst>
                    <a:ext uri="{9D8B030D-6E8A-4147-A177-3AD203B41FA5}">
                      <a16:colId xmlns:a16="http://schemas.microsoft.com/office/drawing/2014/main" val="3541912460"/>
                    </a:ext>
                  </a:extLst>
                </a:gridCol>
                <a:gridCol w="658368">
                  <a:extLst>
                    <a:ext uri="{9D8B030D-6E8A-4147-A177-3AD203B41FA5}">
                      <a16:colId xmlns:a16="http://schemas.microsoft.com/office/drawing/2014/main" val="2228017533"/>
                    </a:ext>
                  </a:extLst>
                </a:gridCol>
                <a:gridCol w="658368">
                  <a:extLst>
                    <a:ext uri="{9D8B030D-6E8A-4147-A177-3AD203B41FA5}">
                      <a16:colId xmlns:a16="http://schemas.microsoft.com/office/drawing/2014/main" val="973317644"/>
                    </a:ext>
                  </a:extLst>
                </a:gridCol>
                <a:gridCol w="658368">
                  <a:extLst>
                    <a:ext uri="{9D8B030D-6E8A-4147-A177-3AD203B41FA5}">
                      <a16:colId xmlns:a16="http://schemas.microsoft.com/office/drawing/2014/main" val="25064869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480766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msigaming_za - 2021-06-30 20:00:13</a:t>
                      </a:r>
                      <a:r>
                        <a:rPr kumimoji="0" lang="en-US" sz="1000" b="0" i="0" u="none" strike="noStrike" kern="1200" cap="none" spc="0" normalizeH="0" baseline="0" noProof="0">
                          <a:ln>
                            <a:noFill/>
                          </a:ln>
                          <a:solidFill>
                            <a:prstClr val="black"/>
                          </a:solidFill>
                          <a:effectLst/>
                          <a:uLnTx/>
                          <a:uFillTx/>
                          <a:latin typeface="+mn-lt"/>
                          <a:ea typeface="+mn-ea"/>
                          <a:cs typeface="+mn-cs"/>
                        </a:rPr>
                        <a:t>
 Put your headset on🎧 Relax and get ready to enjoy the CLUTCH GM41 LIGHTWEIGHT WIRELESS unboxing video from TheRelaxingEnd🖱️
TheRelaxingEnd also did the GeForce RTX 3080 Ti SUPRIM X Unboxing gameplay review, Link in story to watch the full video!👈⁠
#TheRelaxingEnd #GamingMouse #GM41Wireless #BestGraphicsCard #SUPRIM #RTX30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[GNP] Regular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07/27/2021 14:10:33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0.5792 %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227040612"/>
                  </a:ext>
                </a:extLst>
              </a:tr>
            </a:tbl>
          </a:graphicData>
        </a:graphic>
      </p:graphicFrame>
      <p:sp>
        <p:nvSpPr>
          <p:cNvPr id="4" name="Text Placeholder 3">
            <a:extLst>
              <a:ext uri="{FF2B5EF4-FFF2-40B4-BE49-F238E27FC236}">
                <a16:creationId xmlns:a16="http://schemas.microsoft.com/office/drawing/2014/main" id="{24F29411-A55A-41BA-ADDB-3F05E10B9C8D}"/>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5060325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047D82-3ADF-4F23-A5DD-576449FEB8C3}"/>
              </a:ext>
            </a:extLst>
          </p:cNvPr>
          <p:cNvSpPr>
            <a:spLocks noGrp="1"/>
          </p:cNvSpPr>
          <p:nvPr>
            <p:ph type="title"/>
          </p:nvPr>
        </p:nvSpPr>
        <p:spPr/>
        <p:txBody>
          <a:bodyPr/>
          <a:lstStyle/>
          <a:p>
            <a:r>
              <a:rPr lang="en-US"/>
              <a:t>Instagram Posts Table | WW MSI - 16 of 22</a:t>
            </a:r>
          </a:p>
        </p:txBody>
      </p:sp>
      <p:graphicFrame>
        <p:nvGraphicFramePr>
          <p:cNvPr id="5" name="Table Placeholder 4">
            <a:extLst>
              <a:ext uri="{FF2B5EF4-FFF2-40B4-BE49-F238E27FC236}">
                <a16:creationId xmlns:a16="http://schemas.microsoft.com/office/drawing/2014/main" id="{E476426C-FA51-4078-9BEA-B95234A5D6D2}"/>
              </a:ext>
            </a:extLst>
          </p:cNvPr>
          <p:cNvGraphicFramePr>
            <a:graphicFrameLocks noGrp="1"/>
          </p:cNvGraphicFramePr>
          <p:nvPr>
            <p:ph type="tbl" sz="quarter" idx="13"/>
            <p:extLst>
              <p:ext uri="{D42A27DB-BD31-4B8C-83A1-F6EECF244321}">
                <p14:modId xmlns:p14="http://schemas.microsoft.com/office/powerpoint/2010/main" val="34431093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1926336669"/>
                    </a:ext>
                  </a:extLst>
                </a:gridCol>
                <a:gridCol w="1975104">
                  <a:extLst>
                    <a:ext uri="{9D8B030D-6E8A-4147-A177-3AD203B41FA5}">
                      <a16:colId xmlns:a16="http://schemas.microsoft.com/office/drawing/2014/main" val="4231162344"/>
                    </a:ext>
                  </a:extLst>
                </a:gridCol>
                <a:gridCol w="658368">
                  <a:extLst>
                    <a:ext uri="{9D8B030D-6E8A-4147-A177-3AD203B41FA5}">
                      <a16:colId xmlns:a16="http://schemas.microsoft.com/office/drawing/2014/main" val="1559076769"/>
                    </a:ext>
                  </a:extLst>
                </a:gridCol>
                <a:gridCol w="658368">
                  <a:extLst>
                    <a:ext uri="{9D8B030D-6E8A-4147-A177-3AD203B41FA5}">
                      <a16:colId xmlns:a16="http://schemas.microsoft.com/office/drawing/2014/main" val="120681936"/>
                    </a:ext>
                  </a:extLst>
                </a:gridCol>
                <a:gridCol w="658368">
                  <a:extLst>
                    <a:ext uri="{9D8B030D-6E8A-4147-A177-3AD203B41FA5}">
                      <a16:colId xmlns:a16="http://schemas.microsoft.com/office/drawing/2014/main" val="4030213363"/>
                    </a:ext>
                  </a:extLst>
                </a:gridCol>
                <a:gridCol w="658368">
                  <a:extLst>
                    <a:ext uri="{9D8B030D-6E8A-4147-A177-3AD203B41FA5}">
                      <a16:colId xmlns:a16="http://schemas.microsoft.com/office/drawing/2014/main" val="1081055859"/>
                    </a:ext>
                  </a:extLst>
                </a:gridCol>
                <a:gridCol w="658368">
                  <a:extLst>
                    <a:ext uri="{9D8B030D-6E8A-4147-A177-3AD203B41FA5}">
                      <a16:colId xmlns:a16="http://schemas.microsoft.com/office/drawing/2014/main" val="245802735"/>
                    </a:ext>
                  </a:extLst>
                </a:gridCol>
                <a:gridCol w="658368">
                  <a:extLst>
                    <a:ext uri="{9D8B030D-6E8A-4147-A177-3AD203B41FA5}">
                      <a16:colId xmlns:a16="http://schemas.microsoft.com/office/drawing/2014/main" val="34991189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470400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msigaming_philippines - 2021-06-30 20:00:12</a:t>
                      </a:r>
                      <a:r>
                        <a:rPr kumimoji="0" lang="en-US" sz="1000" b="0" i="0" u="none" strike="noStrike" kern="1200" cap="none" spc="0" normalizeH="0" baseline="0" noProof="0">
                          <a:ln>
                            <a:noFill/>
                          </a:ln>
                          <a:solidFill>
                            <a:prstClr val="black"/>
                          </a:solidFill>
                          <a:effectLst/>
                          <a:uLnTx/>
                          <a:uFillTx/>
                          <a:latin typeface="+mn-lt"/>
                          <a:ea typeface="+mn-ea"/>
                          <a:cs typeface="+mn-cs"/>
                        </a:rPr>
                        <a:t>
 What do you reckon to this awesome setup of MSI Katana GF66 by Andres Vidoza ?
Come unbox with Andres for the “Dragon Blade” outlook design and the ultimate gaming performance of Katana GF66!🔥🐲
🎞️Unbox video here: https://youtu.be/BzJx7vv_SkA 
🗡️ Katana GF66: http://msi.gm/KatanaGF66_11UX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07/27/2021 14:12:18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657386270"/>
                  </a:ext>
                </a:extLst>
              </a:tr>
            </a:tbl>
          </a:graphicData>
        </a:graphic>
      </p:graphicFrame>
      <p:sp>
        <p:nvSpPr>
          <p:cNvPr id="4" name="Text Placeholder 3">
            <a:extLst>
              <a:ext uri="{FF2B5EF4-FFF2-40B4-BE49-F238E27FC236}">
                <a16:creationId xmlns:a16="http://schemas.microsoft.com/office/drawing/2014/main" id="{BFD101AE-D065-489C-8CD8-CF32AC461459}"/>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24455119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A21642-E01C-418E-BC3E-5A179BF8F89E}"/>
              </a:ext>
            </a:extLst>
          </p:cNvPr>
          <p:cNvSpPr>
            <a:spLocks noGrp="1"/>
          </p:cNvSpPr>
          <p:nvPr>
            <p:ph type="title"/>
          </p:nvPr>
        </p:nvSpPr>
        <p:spPr/>
        <p:txBody>
          <a:bodyPr/>
          <a:lstStyle/>
          <a:p>
            <a:r>
              <a:rPr lang="en-US"/>
              <a:t>Instagram Posts Table | WW MSI - 17 of 22</a:t>
            </a:r>
          </a:p>
        </p:txBody>
      </p:sp>
      <p:graphicFrame>
        <p:nvGraphicFramePr>
          <p:cNvPr id="5" name="Table Placeholder 4">
            <a:extLst>
              <a:ext uri="{FF2B5EF4-FFF2-40B4-BE49-F238E27FC236}">
                <a16:creationId xmlns:a16="http://schemas.microsoft.com/office/drawing/2014/main" id="{819E2CCA-5DE7-4664-8B5F-013FE878512D}"/>
              </a:ext>
            </a:extLst>
          </p:cNvPr>
          <p:cNvGraphicFramePr>
            <a:graphicFrameLocks noGrp="1"/>
          </p:cNvGraphicFramePr>
          <p:nvPr>
            <p:ph type="tbl" sz="quarter" idx="13"/>
            <p:extLst>
              <p:ext uri="{D42A27DB-BD31-4B8C-83A1-F6EECF244321}">
                <p14:modId xmlns:p14="http://schemas.microsoft.com/office/powerpoint/2010/main" val="14536697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2343137098"/>
                    </a:ext>
                  </a:extLst>
                </a:gridCol>
                <a:gridCol w="1975104">
                  <a:extLst>
                    <a:ext uri="{9D8B030D-6E8A-4147-A177-3AD203B41FA5}">
                      <a16:colId xmlns:a16="http://schemas.microsoft.com/office/drawing/2014/main" val="1434518351"/>
                    </a:ext>
                  </a:extLst>
                </a:gridCol>
                <a:gridCol w="658368">
                  <a:extLst>
                    <a:ext uri="{9D8B030D-6E8A-4147-A177-3AD203B41FA5}">
                      <a16:colId xmlns:a16="http://schemas.microsoft.com/office/drawing/2014/main" val="812752670"/>
                    </a:ext>
                  </a:extLst>
                </a:gridCol>
                <a:gridCol w="658368">
                  <a:extLst>
                    <a:ext uri="{9D8B030D-6E8A-4147-A177-3AD203B41FA5}">
                      <a16:colId xmlns:a16="http://schemas.microsoft.com/office/drawing/2014/main" val="1028427828"/>
                    </a:ext>
                  </a:extLst>
                </a:gridCol>
                <a:gridCol w="658368">
                  <a:extLst>
                    <a:ext uri="{9D8B030D-6E8A-4147-A177-3AD203B41FA5}">
                      <a16:colId xmlns:a16="http://schemas.microsoft.com/office/drawing/2014/main" val="892815905"/>
                    </a:ext>
                  </a:extLst>
                </a:gridCol>
                <a:gridCol w="658368">
                  <a:extLst>
                    <a:ext uri="{9D8B030D-6E8A-4147-A177-3AD203B41FA5}">
                      <a16:colId xmlns:a16="http://schemas.microsoft.com/office/drawing/2014/main" val="1506152754"/>
                    </a:ext>
                  </a:extLst>
                </a:gridCol>
                <a:gridCol w="658368">
                  <a:extLst>
                    <a:ext uri="{9D8B030D-6E8A-4147-A177-3AD203B41FA5}">
                      <a16:colId xmlns:a16="http://schemas.microsoft.com/office/drawing/2014/main" val="1857104343"/>
                    </a:ext>
                  </a:extLst>
                </a:gridCol>
                <a:gridCol w="658368">
                  <a:extLst>
                    <a:ext uri="{9D8B030D-6E8A-4147-A177-3AD203B41FA5}">
                      <a16:colId xmlns:a16="http://schemas.microsoft.com/office/drawing/2014/main" val="33770760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35993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msigaming_indonesia - 2021-06-30 19:35:26</a:t>
                      </a:r>
                      <a:r>
                        <a:rPr kumimoji="0" lang="en-US" sz="1000" b="0" i="0" u="none" strike="noStrike" kern="1200" cap="none" spc="0" normalizeH="0" baseline="0" noProof="0">
                          <a:ln>
                            <a:noFill/>
                          </a:ln>
                          <a:solidFill>
                            <a:prstClr val="black"/>
                          </a:solidFill>
                          <a:effectLst/>
                          <a:uLnTx/>
                          <a:uFillTx/>
                          <a:latin typeface="+mn-lt"/>
                          <a:ea typeface="+mn-ea"/>
                          <a:cs typeface="+mn-cs"/>
                        </a:rPr>
                        <a:t>
 Lihat lebih dekat desain baru dari seri MSI Katana GF76/66! 👀⁠⁠
⁠⁠
🗡️ Warna matte hitam solid yang stylish.⁠⁠
🗡️ Backlit merah eksklusif dengan 1.7mm key travel untuk penggunaan yang responsif dan sentuhan yang lebih baik.⁠⁠
🗡️ Desain bagian bawah mirip sarang lebah untuk aliran udara lebih banyak.⁠⁠
⁠⁠
Setiap detail didedikasikan untuk pengalaman bermain game terbaik.⁠⁠
⁠⁠
Spesifikasi Katana GF76 11UC-256ID:⁠⁠
- 17.3" FHD, 144Hz ⁠⁠
- RTX3050 Laptop GPU GDDR6 4GB ⁠⁠
- Tiger Lake i7-11800H ⁠⁠
- Single backlight KB (Red) ⁠⁠
- 8GB RAM ⁠⁠
- 512GB SSD ⁠⁠
- Windows10 Home ⁠⁠
- 3 cell, 53.5Whr ⁠⁠
- 1 Year Warranty⁠⁠
⁠⁠
Setiap pembelian Katana GF76/66 Series, gratis Steam Wallet senilai USD ! Mau? Cek highlight story "Promotion" sekarang!
⁠⁠
#MSI #MSIGamingID #MSILaptop #MSINotebookID #KatanaSeries #GFSeries #GF76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07/23/2021 08:14:19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859472044"/>
                  </a:ext>
                </a:extLst>
              </a:tr>
            </a:tbl>
          </a:graphicData>
        </a:graphic>
      </p:graphicFrame>
      <p:sp>
        <p:nvSpPr>
          <p:cNvPr id="4" name="Text Placeholder 3">
            <a:extLst>
              <a:ext uri="{FF2B5EF4-FFF2-40B4-BE49-F238E27FC236}">
                <a16:creationId xmlns:a16="http://schemas.microsoft.com/office/drawing/2014/main" id="{7F2E38A5-FF32-4268-8A27-B95E529FBEC1}"/>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35171393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2F7571-2044-415A-B8E9-51CE8323095C}"/>
              </a:ext>
            </a:extLst>
          </p:cNvPr>
          <p:cNvSpPr>
            <a:spLocks noGrp="1"/>
          </p:cNvSpPr>
          <p:nvPr>
            <p:ph type="title"/>
          </p:nvPr>
        </p:nvSpPr>
        <p:spPr/>
        <p:txBody>
          <a:bodyPr/>
          <a:lstStyle/>
          <a:p>
            <a:r>
              <a:rPr lang="en-US"/>
              <a:t>Instagram Posts Table | WW MSI - 18 of 22</a:t>
            </a:r>
          </a:p>
        </p:txBody>
      </p:sp>
      <p:graphicFrame>
        <p:nvGraphicFramePr>
          <p:cNvPr id="5" name="Table Placeholder 4">
            <a:extLst>
              <a:ext uri="{FF2B5EF4-FFF2-40B4-BE49-F238E27FC236}">
                <a16:creationId xmlns:a16="http://schemas.microsoft.com/office/drawing/2014/main" id="{5E415321-DF49-47B4-B1AA-A5E333F4A8BC}"/>
              </a:ext>
            </a:extLst>
          </p:cNvPr>
          <p:cNvGraphicFramePr>
            <a:graphicFrameLocks noGrp="1"/>
          </p:cNvGraphicFramePr>
          <p:nvPr>
            <p:ph type="tbl" sz="quarter" idx="13"/>
            <p:extLst>
              <p:ext uri="{D42A27DB-BD31-4B8C-83A1-F6EECF244321}">
                <p14:modId xmlns:p14="http://schemas.microsoft.com/office/powerpoint/2010/main" val="28986469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1403527905"/>
                    </a:ext>
                  </a:extLst>
                </a:gridCol>
                <a:gridCol w="1975104">
                  <a:extLst>
                    <a:ext uri="{9D8B030D-6E8A-4147-A177-3AD203B41FA5}">
                      <a16:colId xmlns:a16="http://schemas.microsoft.com/office/drawing/2014/main" val="639936552"/>
                    </a:ext>
                  </a:extLst>
                </a:gridCol>
                <a:gridCol w="658368">
                  <a:extLst>
                    <a:ext uri="{9D8B030D-6E8A-4147-A177-3AD203B41FA5}">
                      <a16:colId xmlns:a16="http://schemas.microsoft.com/office/drawing/2014/main" val="3423191890"/>
                    </a:ext>
                  </a:extLst>
                </a:gridCol>
                <a:gridCol w="658368">
                  <a:extLst>
                    <a:ext uri="{9D8B030D-6E8A-4147-A177-3AD203B41FA5}">
                      <a16:colId xmlns:a16="http://schemas.microsoft.com/office/drawing/2014/main" val="682975325"/>
                    </a:ext>
                  </a:extLst>
                </a:gridCol>
                <a:gridCol w="658368">
                  <a:extLst>
                    <a:ext uri="{9D8B030D-6E8A-4147-A177-3AD203B41FA5}">
                      <a16:colId xmlns:a16="http://schemas.microsoft.com/office/drawing/2014/main" val="4222952672"/>
                    </a:ext>
                  </a:extLst>
                </a:gridCol>
                <a:gridCol w="658368">
                  <a:extLst>
                    <a:ext uri="{9D8B030D-6E8A-4147-A177-3AD203B41FA5}">
                      <a16:colId xmlns:a16="http://schemas.microsoft.com/office/drawing/2014/main" val="198026937"/>
                    </a:ext>
                  </a:extLst>
                </a:gridCol>
                <a:gridCol w="658368">
                  <a:extLst>
                    <a:ext uri="{9D8B030D-6E8A-4147-A177-3AD203B41FA5}">
                      <a16:colId xmlns:a16="http://schemas.microsoft.com/office/drawing/2014/main" val="2676830510"/>
                    </a:ext>
                  </a:extLst>
                </a:gridCol>
                <a:gridCol w="658368">
                  <a:extLst>
                    <a:ext uri="{9D8B030D-6E8A-4147-A177-3AD203B41FA5}">
                      <a16:colId xmlns:a16="http://schemas.microsoft.com/office/drawing/2014/main" val="30033318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753258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msigaming_italy - 2021-06-30 18:30:24</a:t>
                      </a:r>
                      <a:r>
                        <a:rPr kumimoji="0" lang="it-IT" sz="1000" b="0" i="0" u="none" strike="noStrike" kern="1200" cap="none" spc="0" normalizeH="0" baseline="0" noProof="0">
                          <a:ln>
                            <a:noFill/>
                          </a:ln>
                          <a:solidFill>
                            <a:prstClr val="black"/>
                          </a:solidFill>
                          <a:effectLst/>
                          <a:uLnTx/>
                          <a:uFillTx/>
                          <a:latin typeface="+mn-lt"/>
                          <a:ea typeface="+mn-ea"/>
                          <a:cs typeface="+mn-cs"/>
                        </a:rPr>
                        <a:t>
 Cosa ne pensi di questa fantastica configurazione di MSI Katana GF66 di andresvidoza?🤩⁠
⁠
Apri la confezione con Andres per il design "Dragon Blade" e le massime prestazioni di gioco di Katana GF66!🔥🐲⁠
⁠
Link in Bio!⁠
#MSI #gaming #notebook #Katana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07/27/2021 14:13:08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162755912"/>
                  </a:ext>
                </a:extLst>
              </a:tr>
            </a:tbl>
          </a:graphicData>
        </a:graphic>
      </p:graphicFrame>
      <p:sp>
        <p:nvSpPr>
          <p:cNvPr id="4" name="Text Placeholder 3">
            <a:extLst>
              <a:ext uri="{FF2B5EF4-FFF2-40B4-BE49-F238E27FC236}">
                <a16:creationId xmlns:a16="http://schemas.microsoft.com/office/drawing/2014/main" id="{37F5DBD2-BBF7-4178-BFE8-8F862FF9625A}"/>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35749974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5287A8-DEC2-4E6B-8DFE-3BFD81071293}"/>
              </a:ext>
            </a:extLst>
          </p:cNvPr>
          <p:cNvSpPr>
            <a:spLocks noGrp="1"/>
          </p:cNvSpPr>
          <p:nvPr>
            <p:ph type="title"/>
          </p:nvPr>
        </p:nvSpPr>
        <p:spPr/>
        <p:txBody>
          <a:bodyPr/>
          <a:lstStyle/>
          <a:p>
            <a:r>
              <a:rPr lang="en-US"/>
              <a:t>Instagram Posts Table | WW MSI - 19 of 22</a:t>
            </a:r>
          </a:p>
        </p:txBody>
      </p:sp>
      <p:graphicFrame>
        <p:nvGraphicFramePr>
          <p:cNvPr id="5" name="Table Placeholder 4">
            <a:extLst>
              <a:ext uri="{FF2B5EF4-FFF2-40B4-BE49-F238E27FC236}">
                <a16:creationId xmlns:a16="http://schemas.microsoft.com/office/drawing/2014/main" id="{403B3B96-216E-412A-86C6-F37DDDF78E63}"/>
              </a:ext>
            </a:extLst>
          </p:cNvPr>
          <p:cNvGraphicFramePr>
            <a:graphicFrameLocks noGrp="1"/>
          </p:cNvGraphicFramePr>
          <p:nvPr>
            <p:ph type="tbl" sz="quarter" idx="13"/>
            <p:extLst>
              <p:ext uri="{D42A27DB-BD31-4B8C-83A1-F6EECF244321}">
                <p14:modId xmlns:p14="http://schemas.microsoft.com/office/powerpoint/2010/main" val="25223086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707579248"/>
                    </a:ext>
                  </a:extLst>
                </a:gridCol>
                <a:gridCol w="1975104">
                  <a:extLst>
                    <a:ext uri="{9D8B030D-6E8A-4147-A177-3AD203B41FA5}">
                      <a16:colId xmlns:a16="http://schemas.microsoft.com/office/drawing/2014/main" val="3102500696"/>
                    </a:ext>
                  </a:extLst>
                </a:gridCol>
                <a:gridCol w="658368">
                  <a:extLst>
                    <a:ext uri="{9D8B030D-6E8A-4147-A177-3AD203B41FA5}">
                      <a16:colId xmlns:a16="http://schemas.microsoft.com/office/drawing/2014/main" val="2246771980"/>
                    </a:ext>
                  </a:extLst>
                </a:gridCol>
                <a:gridCol w="658368">
                  <a:extLst>
                    <a:ext uri="{9D8B030D-6E8A-4147-A177-3AD203B41FA5}">
                      <a16:colId xmlns:a16="http://schemas.microsoft.com/office/drawing/2014/main" val="1107526104"/>
                    </a:ext>
                  </a:extLst>
                </a:gridCol>
                <a:gridCol w="658368">
                  <a:extLst>
                    <a:ext uri="{9D8B030D-6E8A-4147-A177-3AD203B41FA5}">
                      <a16:colId xmlns:a16="http://schemas.microsoft.com/office/drawing/2014/main" val="735774494"/>
                    </a:ext>
                  </a:extLst>
                </a:gridCol>
                <a:gridCol w="658368">
                  <a:extLst>
                    <a:ext uri="{9D8B030D-6E8A-4147-A177-3AD203B41FA5}">
                      <a16:colId xmlns:a16="http://schemas.microsoft.com/office/drawing/2014/main" val="933561296"/>
                    </a:ext>
                  </a:extLst>
                </a:gridCol>
                <a:gridCol w="658368">
                  <a:extLst>
                    <a:ext uri="{9D8B030D-6E8A-4147-A177-3AD203B41FA5}">
                      <a16:colId xmlns:a16="http://schemas.microsoft.com/office/drawing/2014/main" val="1682777538"/>
                    </a:ext>
                  </a:extLst>
                </a:gridCol>
                <a:gridCol w="658368">
                  <a:extLst>
                    <a:ext uri="{9D8B030D-6E8A-4147-A177-3AD203B41FA5}">
                      <a16:colId xmlns:a16="http://schemas.microsoft.com/office/drawing/2014/main" val="26838698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484160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altLang="ko-KR" sz="1000" b="1" i="0" u="none" strike="noStrike" kern="1200" cap="none" spc="0" normalizeH="0" baseline="0" noProof="0">
                          <a:ln>
                            <a:noFill/>
                          </a:ln>
                          <a:solidFill>
                            <a:prstClr val="black"/>
                          </a:solidFill>
                          <a:effectLst/>
                          <a:uLnTx/>
                          <a:uFillTx/>
                          <a:latin typeface="+mn-lt"/>
                          <a:ea typeface="+mn-ea"/>
                          <a:cs typeface="+mn-cs"/>
                        </a:rPr>
                        <a:t>msigaming_korea - 2021-06-30 18:09:29</a:t>
                      </a:r>
                      <a:r>
                        <a:rPr kumimoji="0" lang="en-US" altLang="ko-KR" sz="1000" b="0" i="0" u="none" strike="noStrike" kern="1200" cap="none" spc="0" normalizeH="0" baseline="0" noProof="0">
                          <a:ln>
                            <a:noFill/>
                          </a:ln>
                          <a:solidFill>
                            <a:prstClr val="black"/>
                          </a:solidFill>
                          <a:effectLst/>
                          <a:uLnTx/>
                          <a:uFillTx/>
                          <a:latin typeface="+mn-lt"/>
                          <a:ea typeface="+mn-ea"/>
                          <a:cs typeface="+mn-cs"/>
                        </a:rPr>
                        <a:t>
 </a:t>
                      </a:r>
                      <a:r>
                        <a:rPr kumimoji="0" lang="ko-KR" altLang="en-US" sz="1000" b="0" i="0" u="none" strike="noStrike" kern="1200" cap="none" spc="0" normalizeH="0" baseline="0" noProof="0">
                          <a:ln>
                            <a:noFill/>
                          </a:ln>
                          <a:solidFill>
                            <a:prstClr val="black"/>
                          </a:solidFill>
                          <a:effectLst/>
                          <a:uLnTx/>
                          <a:uFillTx/>
                          <a:latin typeface="+mn-lt"/>
                          <a:ea typeface="+mn-ea"/>
                          <a:cs typeface="+mn-cs"/>
                        </a:rPr>
                        <a:t>당신의 업무 공간을 책임지는 단 하나의 모니터
눈을 보호하는 ‘</a:t>
                      </a:r>
                      <a:r>
                        <a:rPr kumimoji="0" lang="en-US" altLang="ko-KR" sz="1000" b="0" i="0" u="none" strike="noStrike" kern="1200" cap="none" spc="0" normalizeH="0" baseline="0" noProof="0">
                          <a:ln>
                            <a:noFill/>
                          </a:ln>
                          <a:solidFill>
                            <a:prstClr val="black"/>
                          </a:solidFill>
                          <a:effectLst/>
                          <a:uLnTx/>
                          <a:uFillTx/>
                          <a:latin typeface="+mn-lt"/>
                          <a:ea typeface="+mn-ea"/>
                          <a:cs typeface="+mn-cs"/>
                        </a:rPr>
                        <a:t>MSI </a:t>
                      </a:r>
                      <a:r>
                        <a:rPr kumimoji="0" lang="ko-KR" altLang="en-US" sz="1000" b="0" i="0" u="none" strike="noStrike" kern="1200" cap="none" spc="0" normalizeH="0" baseline="0" noProof="0">
                          <a:ln>
                            <a:noFill/>
                          </a:ln>
                          <a:solidFill>
                            <a:prstClr val="black"/>
                          </a:solidFill>
                          <a:effectLst/>
                          <a:uLnTx/>
                          <a:uFillTx/>
                          <a:latin typeface="+mn-lt"/>
                          <a:ea typeface="+mn-ea"/>
                          <a:cs typeface="+mn-cs"/>
                        </a:rPr>
                        <a:t>모던 </a:t>
                      </a:r>
                      <a:r>
                        <a:rPr kumimoji="0" lang="en-US" altLang="ko-KR" sz="1000" b="0" i="0" u="none" strike="noStrike" kern="1200" cap="none" spc="0" normalizeH="0" baseline="0" noProof="0">
                          <a:ln>
                            <a:noFill/>
                          </a:ln>
                          <a:solidFill>
                            <a:prstClr val="black"/>
                          </a:solidFill>
                          <a:effectLst/>
                          <a:uLnTx/>
                          <a:uFillTx/>
                          <a:latin typeface="+mn-lt"/>
                          <a:ea typeface="+mn-ea"/>
                          <a:cs typeface="+mn-cs"/>
                        </a:rPr>
                        <a:t>MD271QP’ </a:t>
                      </a:r>
                      <a:r>
                        <a:rPr kumimoji="0" lang="ko-KR" altLang="en-US" sz="1000" b="0" i="0" u="none" strike="noStrike" kern="1200" cap="none" spc="0" normalizeH="0" baseline="0" noProof="0">
                          <a:ln>
                            <a:noFill/>
                          </a:ln>
                          <a:solidFill>
                            <a:prstClr val="black"/>
                          </a:solidFill>
                          <a:effectLst/>
                          <a:uLnTx/>
                          <a:uFillTx/>
                          <a:latin typeface="+mn-lt"/>
                          <a:ea typeface="+mn-ea"/>
                          <a:cs typeface="+mn-cs"/>
                        </a:rPr>
                        <a:t>출시 예정</a:t>
                      </a:r>
                      <a:r>
                        <a:rPr kumimoji="0" lang="en-US" altLang="ko-KR" sz="1000" b="0" i="0" u="none" strike="noStrike" kern="1200" cap="none" spc="0" normalizeH="0" baseline="0" noProof="0">
                          <a:ln>
                            <a:noFill/>
                          </a:ln>
                          <a:solidFill>
                            <a:prstClr val="black"/>
                          </a:solidFill>
                          <a:effectLst/>
                          <a:uLnTx/>
                          <a:uFillTx/>
                          <a:latin typeface="+mn-lt"/>
                          <a:ea typeface="+mn-ea"/>
                          <a:cs typeface="+mn-cs"/>
                        </a:rPr>
                        <a:t>!
</a:t>
                      </a:r>
                      <a:r>
                        <a:rPr kumimoji="0" lang="ko-KR" altLang="en-US" sz="1000" b="0" i="0" u="none" strike="noStrike" kern="1200" cap="none" spc="0" normalizeH="0" baseline="0" noProof="0">
                          <a:ln>
                            <a:noFill/>
                          </a:ln>
                          <a:solidFill>
                            <a:prstClr val="black"/>
                          </a:solidFill>
                          <a:effectLst/>
                          <a:uLnTx/>
                          <a:uFillTx/>
                          <a:latin typeface="+mn-lt"/>
                          <a:ea typeface="+mn-ea"/>
                          <a:cs typeface="+mn-cs"/>
                        </a:rPr>
                        <a:t>이벤트에 참여하고 스크린 라이트로 업무 공간을 밝혀보세요
</a:t>
                      </a:r>
                      <a:r>
                        <a:rPr kumimoji="0" lang="en-US" altLang="ko-KR" sz="1000" b="0" i="0" u="none" strike="noStrike" kern="1200" cap="none" spc="0" normalizeH="0" baseline="0" noProof="0">
                          <a:ln>
                            <a:noFill/>
                          </a:ln>
                          <a:solidFill>
                            <a:prstClr val="black"/>
                          </a:solidFill>
                          <a:effectLst/>
                          <a:uLnTx/>
                          <a:uFillTx/>
                          <a:latin typeface="+mn-lt"/>
                          <a:ea typeface="+mn-ea"/>
                          <a:cs typeface="+mn-cs"/>
                        </a:rPr>
                        <a:t>MD271QP </a:t>
                      </a:r>
                      <a:r>
                        <a:rPr kumimoji="0" lang="ko-KR" altLang="en-US" sz="1000" b="0" i="0" u="none" strike="noStrike" kern="1200" cap="none" spc="0" normalizeH="0" baseline="0" noProof="0">
                          <a:ln>
                            <a:noFill/>
                          </a:ln>
                          <a:solidFill>
                            <a:prstClr val="black"/>
                          </a:solidFill>
                          <a:effectLst/>
                          <a:uLnTx/>
                          <a:uFillTx/>
                          <a:latin typeface="+mn-lt"/>
                          <a:ea typeface="+mn-ea"/>
                          <a:cs typeface="+mn-cs"/>
                        </a:rPr>
                        <a:t>👉 </a:t>
                      </a:r>
                      <a:r>
                        <a:rPr kumimoji="0" lang="en-US" altLang="ko-KR" sz="1000" b="0" i="0" u="none" strike="noStrike" kern="1200" cap="none" spc="0" normalizeH="0" baseline="0" noProof="0">
                          <a:ln>
                            <a:noFill/>
                          </a:ln>
                          <a:solidFill>
                            <a:prstClr val="black"/>
                          </a:solidFill>
                          <a:effectLst/>
                          <a:uLnTx/>
                          <a:uFillTx/>
                          <a:latin typeface="+mn-lt"/>
                          <a:ea typeface="+mn-ea"/>
                          <a:cs typeface="+mn-cs"/>
                        </a:rPr>
                        <a:t>https://msi.gm/3AdLZVO
</a:t>
                      </a:r>
                      <a:r>
                        <a:rPr kumimoji="0" lang="ko-KR" altLang="en-US" sz="1000" b="0" i="0" u="none" strike="noStrike" kern="1200" cap="none" spc="0" normalizeH="0" baseline="0" noProof="0">
                          <a:ln>
                            <a:noFill/>
                          </a:ln>
                          <a:solidFill>
                            <a:prstClr val="black"/>
                          </a:solidFill>
                          <a:effectLst/>
                          <a:uLnTx/>
                          <a:uFillTx/>
                          <a:latin typeface="+mn-lt"/>
                          <a:ea typeface="+mn-ea"/>
                          <a:cs typeface="+mn-cs"/>
                        </a:rPr>
                        <a:t>스크린 라이트 증정👉 </a:t>
                      </a:r>
                      <a:r>
                        <a:rPr kumimoji="0" lang="en-US" altLang="ko-KR" sz="1000" b="0" i="0" u="none" strike="noStrike" kern="1200" cap="none" spc="0" normalizeH="0" baseline="0" noProof="0">
                          <a:ln>
                            <a:noFill/>
                          </a:ln>
                          <a:solidFill>
                            <a:prstClr val="black"/>
                          </a:solidFill>
                          <a:effectLst/>
                          <a:uLnTx/>
                          <a:uFillTx/>
                          <a:latin typeface="+mn-lt"/>
                          <a:ea typeface="+mn-ea"/>
                          <a:cs typeface="+mn-cs"/>
                        </a:rPr>
                        <a:t>https://bit.ly/kr-light-up-your-day
</a:t>
                      </a:r>
                      <a:r>
                        <a:rPr kumimoji="0" lang="ko-KR" altLang="en-US" sz="1000" b="0" i="0" u="none" strike="noStrike" kern="1200" cap="none" spc="0" normalizeH="0" baseline="0" noProof="0">
                          <a:ln>
                            <a:noFill/>
                          </a:ln>
                          <a:solidFill>
                            <a:prstClr val="black"/>
                          </a:solidFill>
                          <a:effectLst/>
                          <a:uLnTx/>
                          <a:uFillTx/>
                          <a:latin typeface="+mn-lt"/>
                          <a:ea typeface="+mn-ea"/>
                          <a:cs typeface="+mn-cs"/>
                        </a:rPr>
                        <a:t>웹캠 증정👉</a:t>
                      </a:r>
                      <a:r>
                        <a:rPr kumimoji="0" lang="en-US" altLang="ko-KR" sz="1000" b="0" i="0" u="none" strike="noStrike" kern="1200" cap="none" spc="0" normalizeH="0" baseline="0" noProof="0">
                          <a:ln>
                            <a:noFill/>
                          </a:ln>
                          <a:solidFill>
                            <a:prstClr val="black"/>
                          </a:solidFill>
                          <a:effectLst/>
                          <a:uLnTx/>
                          <a:uFillTx/>
                          <a:latin typeface="+mn-lt"/>
                          <a:ea typeface="+mn-ea"/>
                          <a:cs typeface="+mn-cs"/>
                        </a:rPr>
                        <a:t>http://bit.ly/2021-kr-shout-out
#ModernSeries #ReddotWinner2021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07/27/2021 14:08:02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118481694"/>
                  </a:ext>
                </a:extLst>
              </a:tr>
            </a:tbl>
          </a:graphicData>
        </a:graphic>
      </p:graphicFrame>
      <p:sp>
        <p:nvSpPr>
          <p:cNvPr id="4" name="Text Placeholder 3">
            <a:extLst>
              <a:ext uri="{FF2B5EF4-FFF2-40B4-BE49-F238E27FC236}">
                <a16:creationId xmlns:a16="http://schemas.microsoft.com/office/drawing/2014/main" id="{381A5DC9-54EF-4357-A780-42ED0CB1BD28}"/>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34572726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C279F8-E724-4363-92C9-B57454E344EB}"/>
              </a:ext>
            </a:extLst>
          </p:cNvPr>
          <p:cNvSpPr>
            <a:spLocks noGrp="1"/>
          </p:cNvSpPr>
          <p:nvPr>
            <p:ph type="title"/>
          </p:nvPr>
        </p:nvSpPr>
        <p:spPr/>
        <p:txBody>
          <a:bodyPr/>
          <a:lstStyle/>
          <a:p>
            <a:r>
              <a:rPr lang="en-US"/>
              <a:t>Instagram Posts Table | WW MSI - 20 of 22</a:t>
            </a:r>
          </a:p>
        </p:txBody>
      </p:sp>
      <p:graphicFrame>
        <p:nvGraphicFramePr>
          <p:cNvPr id="5" name="Table Placeholder 4">
            <a:extLst>
              <a:ext uri="{FF2B5EF4-FFF2-40B4-BE49-F238E27FC236}">
                <a16:creationId xmlns:a16="http://schemas.microsoft.com/office/drawing/2014/main" id="{D603531B-7B1F-405C-95F9-24CA45B07BDC}"/>
              </a:ext>
            </a:extLst>
          </p:cNvPr>
          <p:cNvGraphicFramePr>
            <a:graphicFrameLocks noGrp="1"/>
          </p:cNvGraphicFramePr>
          <p:nvPr>
            <p:ph type="tbl" sz="quarter" idx="13"/>
            <p:extLst>
              <p:ext uri="{D42A27DB-BD31-4B8C-83A1-F6EECF244321}">
                <p14:modId xmlns:p14="http://schemas.microsoft.com/office/powerpoint/2010/main" val="42902427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2088093990"/>
                    </a:ext>
                  </a:extLst>
                </a:gridCol>
                <a:gridCol w="1975104">
                  <a:extLst>
                    <a:ext uri="{9D8B030D-6E8A-4147-A177-3AD203B41FA5}">
                      <a16:colId xmlns:a16="http://schemas.microsoft.com/office/drawing/2014/main" val="1486057082"/>
                    </a:ext>
                  </a:extLst>
                </a:gridCol>
                <a:gridCol w="658368">
                  <a:extLst>
                    <a:ext uri="{9D8B030D-6E8A-4147-A177-3AD203B41FA5}">
                      <a16:colId xmlns:a16="http://schemas.microsoft.com/office/drawing/2014/main" val="3120060562"/>
                    </a:ext>
                  </a:extLst>
                </a:gridCol>
                <a:gridCol w="658368">
                  <a:extLst>
                    <a:ext uri="{9D8B030D-6E8A-4147-A177-3AD203B41FA5}">
                      <a16:colId xmlns:a16="http://schemas.microsoft.com/office/drawing/2014/main" val="3382088319"/>
                    </a:ext>
                  </a:extLst>
                </a:gridCol>
                <a:gridCol w="658368">
                  <a:extLst>
                    <a:ext uri="{9D8B030D-6E8A-4147-A177-3AD203B41FA5}">
                      <a16:colId xmlns:a16="http://schemas.microsoft.com/office/drawing/2014/main" val="2018085476"/>
                    </a:ext>
                  </a:extLst>
                </a:gridCol>
                <a:gridCol w="658368">
                  <a:extLst>
                    <a:ext uri="{9D8B030D-6E8A-4147-A177-3AD203B41FA5}">
                      <a16:colId xmlns:a16="http://schemas.microsoft.com/office/drawing/2014/main" val="3963161704"/>
                    </a:ext>
                  </a:extLst>
                </a:gridCol>
                <a:gridCol w="658368">
                  <a:extLst>
                    <a:ext uri="{9D8B030D-6E8A-4147-A177-3AD203B41FA5}">
                      <a16:colId xmlns:a16="http://schemas.microsoft.com/office/drawing/2014/main" val="1472408181"/>
                    </a:ext>
                  </a:extLst>
                </a:gridCol>
                <a:gridCol w="658368">
                  <a:extLst>
                    <a:ext uri="{9D8B030D-6E8A-4147-A177-3AD203B41FA5}">
                      <a16:colId xmlns:a16="http://schemas.microsoft.com/office/drawing/2014/main" val="13902504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283469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msigaming_za - 2021-06-30 18:01:54</a:t>
                      </a:r>
                      <a:r>
                        <a:rPr kumimoji="0" lang="en-US" sz="1000" b="0" i="0" u="none" strike="noStrike" kern="1200" cap="none" spc="0" normalizeH="0" baseline="0" noProof="0">
                          <a:ln>
                            <a:noFill/>
                          </a:ln>
                          <a:solidFill>
                            <a:prstClr val="black"/>
                          </a:solidFill>
                          <a:effectLst/>
                          <a:uLnTx/>
                          <a:uFillTx/>
                          <a:latin typeface="+mn-lt"/>
                          <a:ea typeface="+mn-ea"/>
                          <a:cs typeface="+mn-cs"/>
                        </a:rPr>
                        <a:t>
 Black🖤vs White🤍
Swipe and choose which one could match your desk?�.
Build an eye-catching workspace with the eye-care monitor 👀
🔍MSI MD241P/ MD241PW
.
#ModernSeries #deskspace #designyourworkspace #Reddotaward  #ReddotWinner2021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07/27/2021 14:10:33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069702553"/>
                  </a:ext>
                </a:extLst>
              </a:tr>
            </a:tbl>
          </a:graphicData>
        </a:graphic>
      </p:graphicFrame>
      <p:sp>
        <p:nvSpPr>
          <p:cNvPr id="4" name="Text Placeholder 3">
            <a:extLst>
              <a:ext uri="{FF2B5EF4-FFF2-40B4-BE49-F238E27FC236}">
                <a16:creationId xmlns:a16="http://schemas.microsoft.com/office/drawing/2014/main" id="{39E8F659-FD85-4CDF-A64E-D13317CD26E8}"/>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36104668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9C9239-7F50-4AE1-B99B-7F2C95E35B12}"/>
              </a:ext>
            </a:extLst>
          </p:cNvPr>
          <p:cNvSpPr>
            <a:spLocks noGrp="1"/>
          </p:cNvSpPr>
          <p:nvPr>
            <p:ph type="title"/>
          </p:nvPr>
        </p:nvSpPr>
        <p:spPr/>
        <p:txBody>
          <a:bodyPr/>
          <a:lstStyle/>
          <a:p>
            <a:r>
              <a:rPr lang="en-US"/>
              <a:t>Instagram Posts Table | WW MSI - 21 of 22</a:t>
            </a:r>
          </a:p>
        </p:txBody>
      </p:sp>
      <p:graphicFrame>
        <p:nvGraphicFramePr>
          <p:cNvPr id="5" name="Table Placeholder 4">
            <a:extLst>
              <a:ext uri="{FF2B5EF4-FFF2-40B4-BE49-F238E27FC236}">
                <a16:creationId xmlns:a16="http://schemas.microsoft.com/office/drawing/2014/main" id="{5E0A0F11-1A33-4B9B-B673-74056CDF6D20}"/>
              </a:ext>
            </a:extLst>
          </p:cNvPr>
          <p:cNvGraphicFramePr>
            <a:graphicFrameLocks noGrp="1"/>
          </p:cNvGraphicFramePr>
          <p:nvPr>
            <p:ph type="tbl" sz="quarter" idx="13"/>
            <p:extLst>
              <p:ext uri="{D42A27DB-BD31-4B8C-83A1-F6EECF244321}">
                <p14:modId xmlns:p14="http://schemas.microsoft.com/office/powerpoint/2010/main" val="18470190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2049705058"/>
                    </a:ext>
                  </a:extLst>
                </a:gridCol>
                <a:gridCol w="1975104">
                  <a:extLst>
                    <a:ext uri="{9D8B030D-6E8A-4147-A177-3AD203B41FA5}">
                      <a16:colId xmlns:a16="http://schemas.microsoft.com/office/drawing/2014/main" val="1988380492"/>
                    </a:ext>
                  </a:extLst>
                </a:gridCol>
                <a:gridCol w="658368">
                  <a:extLst>
                    <a:ext uri="{9D8B030D-6E8A-4147-A177-3AD203B41FA5}">
                      <a16:colId xmlns:a16="http://schemas.microsoft.com/office/drawing/2014/main" val="2091785912"/>
                    </a:ext>
                  </a:extLst>
                </a:gridCol>
                <a:gridCol w="658368">
                  <a:extLst>
                    <a:ext uri="{9D8B030D-6E8A-4147-A177-3AD203B41FA5}">
                      <a16:colId xmlns:a16="http://schemas.microsoft.com/office/drawing/2014/main" val="3139924593"/>
                    </a:ext>
                  </a:extLst>
                </a:gridCol>
                <a:gridCol w="658368">
                  <a:extLst>
                    <a:ext uri="{9D8B030D-6E8A-4147-A177-3AD203B41FA5}">
                      <a16:colId xmlns:a16="http://schemas.microsoft.com/office/drawing/2014/main" val="3059919362"/>
                    </a:ext>
                  </a:extLst>
                </a:gridCol>
                <a:gridCol w="658368">
                  <a:extLst>
                    <a:ext uri="{9D8B030D-6E8A-4147-A177-3AD203B41FA5}">
                      <a16:colId xmlns:a16="http://schemas.microsoft.com/office/drawing/2014/main" val="4354021"/>
                    </a:ext>
                  </a:extLst>
                </a:gridCol>
                <a:gridCol w="658368">
                  <a:extLst>
                    <a:ext uri="{9D8B030D-6E8A-4147-A177-3AD203B41FA5}">
                      <a16:colId xmlns:a16="http://schemas.microsoft.com/office/drawing/2014/main" val="3150463582"/>
                    </a:ext>
                  </a:extLst>
                </a:gridCol>
                <a:gridCol w="658368">
                  <a:extLst>
                    <a:ext uri="{9D8B030D-6E8A-4147-A177-3AD203B41FA5}">
                      <a16:colId xmlns:a16="http://schemas.microsoft.com/office/drawing/2014/main" val="20936300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197933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msigaming_anz - 2021-06-30 18:00:41</a:t>
                      </a:r>
                      <a:r>
                        <a:rPr kumimoji="0" lang="en-US" sz="1000" b="0" i="0" u="none" strike="noStrike" kern="1200" cap="none" spc="0" normalizeH="0" baseline="0" noProof="0">
                          <a:ln>
                            <a:noFill/>
                          </a:ln>
                          <a:solidFill>
                            <a:prstClr val="black"/>
                          </a:solidFill>
                          <a:effectLst/>
                          <a:uLnTx/>
                          <a:uFillTx/>
                          <a:latin typeface="+mn-lt"/>
                          <a:ea typeface="+mn-ea"/>
                          <a:cs typeface="+mn-cs"/>
                        </a:rPr>
                        <a:t>
 ❓ Guess What!? We now have an Official ANZ Discord Server! 
🔗Join us on the server: https://msi.gm/ANZDiscord
Need the link? Check out our Linktree in the bio.
#MSIGaming #OfficialDiscordServer #Laptop #MSI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07/27/2021 14:12:05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0830492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msigaming_indonesia - 2021-06-30 17:40:27</a:t>
                      </a:r>
                      <a:r>
                        <a:rPr kumimoji="0" lang="en-US" sz="1000" b="0" i="0" u="none" strike="noStrike" kern="1200" cap="none" spc="0" normalizeH="0" baseline="0" noProof="0">
                          <a:ln>
                            <a:noFill/>
                          </a:ln>
                          <a:solidFill>
                            <a:prstClr val="black"/>
                          </a:solidFill>
                          <a:effectLst/>
                          <a:uLnTx/>
                          <a:uFillTx/>
                          <a:latin typeface="+mn-lt"/>
                          <a:ea typeface="+mn-ea"/>
                          <a:cs typeface="+mn-cs"/>
                        </a:rPr>
                        <a:t>
 True Beauty 🔥⁠
⁠
In frame : ⁠
Chassis : MPG VELOX 100P Airflow⁠
Cooler : MPG CORELIQUID K240⁠
VGA : Radeon RX 6800 XT GAMING X TRIO 16G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07/23/2021 08:14:19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213596793"/>
                  </a:ext>
                </a:extLst>
              </a:tr>
            </a:tbl>
          </a:graphicData>
        </a:graphic>
      </p:graphicFrame>
      <p:sp>
        <p:nvSpPr>
          <p:cNvPr id="4" name="Text Placeholder 3">
            <a:extLst>
              <a:ext uri="{FF2B5EF4-FFF2-40B4-BE49-F238E27FC236}">
                <a16:creationId xmlns:a16="http://schemas.microsoft.com/office/drawing/2014/main" id="{68B7E285-7E8E-446B-839C-CA06F0194B6B}"/>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40402703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38A09A-C1D4-4DAB-847E-02273CB82479}"/>
              </a:ext>
            </a:extLst>
          </p:cNvPr>
          <p:cNvSpPr>
            <a:spLocks noGrp="1"/>
          </p:cNvSpPr>
          <p:nvPr>
            <p:ph type="title"/>
          </p:nvPr>
        </p:nvSpPr>
        <p:spPr/>
        <p:txBody>
          <a:bodyPr/>
          <a:lstStyle/>
          <a:p>
            <a:r>
              <a:rPr lang="en-US"/>
              <a:t>Instagram Posts Table | WW MSI - 22 of 22</a:t>
            </a:r>
          </a:p>
        </p:txBody>
      </p:sp>
      <p:graphicFrame>
        <p:nvGraphicFramePr>
          <p:cNvPr id="5" name="Table Placeholder 4">
            <a:extLst>
              <a:ext uri="{FF2B5EF4-FFF2-40B4-BE49-F238E27FC236}">
                <a16:creationId xmlns:a16="http://schemas.microsoft.com/office/drawing/2014/main" id="{749FD6F2-C47B-409F-A4C6-AC9DCA1D9A63}"/>
              </a:ext>
            </a:extLst>
          </p:cNvPr>
          <p:cNvGraphicFramePr>
            <a:graphicFrameLocks noGrp="1"/>
          </p:cNvGraphicFramePr>
          <p:nvPr>
            <p:ph type="tbl" sz="quarter" idx="13"/>
            <p:extLst>
              <p:ext uri="{D42A27DB-BD31-4B8C-83A1-F6EECF244321}">
                <p14:modId xmlns:p14="http://schemas.microsoft.com/office/powerpoint/2010/main" val="2410080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1620636870"/>
                    </a:ext>
                  </a:extLst>
                </a:gridCol>
                <a:gridCol w="1975104">
                  <a:extLst>
                    <a:ext uri="{9D8B030D-6E8A-4147-A177-3AD203B41FA5}">
                      <a16:colId xmlns:a16="http://schemas.microsoft.com/office/drawing/2014/main" val="4049402964"/>
                    </a:ext>
                  </a:extLst>
                </a:gridCol>
                <a:gridCol w="658368">
                  <a:extLst>
                    <a:ext uri="{9D8B030D-6E8A-4147-A177-3AD203B41FA5}">
                      <a16:colId xmlns:a16="http://schemas.microsoft.com/office/drawing/2014/main" val="3103320706"/>
                    </a:ext>
                  </a:extLst>
                </a:gridCol>
                <a:gridCol w="658368">
                  <a:extLst>
                    <a:ext uri="{9D8B030D-6E8A-4147-A177-3AD203B41FA5}">
                      <a16:colId xmlns:a16="http://schemas.microsoft.com/office/drawing/2014/main" val="3756986467"/>
                    </a:ext>
                  </a:extLst>
                </a:gridCol>
                <a:gridCol w="658368">
                  <a:extLst>
                    <a:ext uri="{9D8B030D-6E8A-4147-A177-3AD203B41FA5}">
                      <a16:colId xmlns:a16="http://schemas.microsoft.com/office/drawing/2014/main" val="1153567260"/>
                    </a:ext>
                  </a:extLst>
                </a:gridCol>
                <a:gridCol w="658368">
                  <a:extLst>
                    <a:ext uri="{9D8B030D-6E8A-4147-A177-3AD203B41FA5}">
                      <a16:colId xmlns:a16="http://schemas.microsoft.com/office/drawing/2014/main" val="383580550"/>
                    </a:ext>
                  </a:extLst>
                </a:gridCol>
                <a:gridCol w="658368">
                  <a:extLst>
                    <a:ext uri="{9D8B030D-6E8A-4147-A177-3AD203B41FA5}">
                      <a16:colId xmlns:a16="http://schemas.microsoft.com/office/drawing/2014/main" val="2985014821"/>
                    </a:ext>
                  </a:extLst>
                </a:gridCol>
                <a:gridCol w="658368">
                  <a:extLst>
                    <a:ext uri="{9D8B030D-6E8A-4147-A177-3AD203B41FA5}">
                      <a16:colId xmlns:a16="http://schemas.microsoft.com/office/drawing/2014/main" val="35460022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016862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msigaming_nordic - 2021-06-30 17:01:21</a:t>
                      </a:r>
                      <a:r>
                        <a:rPr kumimoji="0" lang="en-US" sz="1000" b="0" i="0" u="none" strike="noStrike" kern="1200" cap="none" spc="0" normalizeH="0" baseline="0" noProof="0">
                          <a:ln>
                            <a:noFill/>
                          </a:ln>
                          <a:solidFill>
                            <a:prstClr val="black"/>
                          </a:solidFill>
                          <a:effectLst/>
                          <a:uLnTx/>
                          <a:uFillTx/>
                          <a:latin typeface="+mn-lt"/>
                          <a:ea typeface="+mn-ea"/>
                          <a:cs typeface="+mn-cs"/>
                        </a:rPr>
                        <a:t>
 We are celebrating the 50th Anniversary of Willy Wonka and the Chocolate Factory (1971) 🍫🍬🍭! For this occasion, we are doing a Factory Tour with the Golden Tickets! ⁠
⁠
Can you find them all in our Instagram Story? 🎟️ Comment below on how many you have found!💬👇⁠
⁠
The prizes are: ⁠
Winner 1: 1x MSI Gaming Gear (Mouse/Keyboard/Headset)⁠
Winner 2: 1x Steelseries Mousepad⁠
Winner 3: 1x MSI Lucky Plushie (Large Doll)⁠
Winner 4: 1x MSI Goodiebag⁠
Winner 5: 1x CyberPunk T-shirt👕⁠
⁠
Do you have an eye on the prize? 👁️‍🗨️ ⁠
⁠
Let us know! ⁠Winner announcement is tomorrow (Thursday) at 15:00 CET. 
*Only Nordic Region Bound Competition (Sweden, Finland, Norway, Denmark &amp; Iceland)⁠
⁠
*Contest is in no way sponsored, endorsed, administered by, or associated with Instagram or Facebook.⁠
⁠
#willywonka #chocolate #anniversary #story #lucky #msi #factory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07/27/2021 14:11:45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024581276"/>
                  </a:ext>
                </a:extLst>
              </a:tr>
            </a:tbl>
          </a:graphicData>
        </a:graphic>
      </p:graphicFrame>
      <p:sp>
        <p:nvSpPr>
          <p:cNvPr id="4" name="Text Placeholder 3">
            <a:extLst>
              <a:ext uri="{FF2B5EF4-FFF2-40B4-BE49-F238E27FC236}">
                <a16:creationId xmlns:a16="http://schemas.microsoft.com/office/drawing/2014/main" id="{C1A30195-2998-4082-AE13-7EE923BC146C}"/>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124194353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7" id="{ACB3D734-6B43-4C14-8CA7-35CA28DAB2B4}" vid="{BB6C8173-4B4F-4C9C-840B-53837BF5562B}"/>
    </a:ext>
  </a:extLst>
</a:theme>
</file>

<file path=docProps/app.xml><?xml version="1.0" encoding="utf-8"?>
<Properties xmlns="http://schemas.openxmlformats.org/officeDocument/2006/extended-properties" xmlns:vt="http://schemas.openxmlformats.org/officeDocument/2006/docPropsVTypes">
  <Template>20210727_065613</Template>
  <TotalTime>2</TotalTime>
  <Words>1105</Words>
  <Application>Microsoft Office PowerPoint</Application>
  <PresentationFormat>On-screen Show (4:3)</PresentationFormat>
  <Paragraphs>397</Paragraphs>
  <Slides>22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22</vt:i4>
      </vt:variant>
    </vt:vector>
  </HeadingPairs>
  <TitlesOfParts>
    <vt:vector size="25" baseType="lpstr">
      <vt:lpstr>Arial</vt:lpstr>
      <vt:lpstr>Calibri</vt:lpstr>
      <vt:lpstr>quintly_template</vt:lpstr>
      <vt:lpstr>Instagram Posts Table | WW MSI - 1 of 22</vt:lpstr>
      <vt:lpstr>Instagram Posts Table | WW MSI - 2 of 22</vt:lpstr>
      <vt:lpstr>Instagram Posts Table | WW MSI - 3 of 22</vt:lpstr>
      <vt:lpstr>Instagram Posts Table | WW MSI - 4 of 22</vt:lpstr>
      <vt:lpstr>Instagram Posts Table | WW MSI - 5 of 22</vt:lpstr>
      <vt:lpstr>Instagram Posts Table | WW MSI - 6 of 22</vt:lpstr>
      <vt:lpstr>Instagram Posts Table | WW MSI - 7 of 22</vt:lpstr>
      <vt:lpstr>Instagram Posts Table | WW MSI - 8 of 22</vt:lpstr>
      <vt:lpstr>Instagram Posts Table | WW MSI - 9 of 22</vt:lpstr>
      <vt:lpstr>Instagram Posts Table | WW MSI - 10 of 22</vt:lpstr>
      <vt:lpstr>Instagram Posts Table | WW MSI - 11 of 22</vt:lpstr>
      <vt:lpstr>Instagram Posts Table | WW MSI - 12 of 22</vt:lpstr>
      <vt:lpstr>Instagram Posts Table | WW MSI - 13 of 22</vt:lpstr>
      <vt:lpstr>Instagram Posts Table | WW MSI - 14 of 22</vt:lpstr>
      <vt:lpstr>Instagram Posts Table | WW MSI - 15 of 22</vt:lpstr>
      <vt:lpstr>Instagram Posts Table | WW MSI - 16 of 22</vt:lpstr>
      <vt:lpstr>Instagram Posts Table | WW MSI - 17 of 22</vt:lpstr>
      <vt:lpstr>Instagram Posts Table | WW MSI - 18 of 22</vt:lpstr>
      <vt:lpstr>Instagram Posts Table | WW MSI - 19 of 22</vt:lpstr>
      <vt:lpstr>Instagram Posts Table | WW MSI - 20 of 22</vt:lpstr>
      <vt:lpstr>Instagram Posts Table | WW MSI - 21 of 22</vt:lpstr>
      <vt:lpstr>Instagram Posts Table | WW MSI - 22 of 22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 WW MSI - 1 of 22</dc:title>
  <dc:creator>Frederik Peiniger</dc:creator>
  <cp:lastModifiedBy>Frederik Peiniger</cp:lastModifiedBy>
  <cp:revision>1</cp:revision>
  <dcterms:created xsi:type="dcterms:W3CDTF">2021-07-27T06:56:13Z</dcterms:created>
  <dcterms:modified xsi:type="dcterms:W3CDTF">2021-07-27T06:58:38Z</dcterms:modified>
</cp:coreProperties>
</file>