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4" name="Picture 3"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7059" y="917094"/>
            <a:ext cx="2714625" cy="866775"/>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Picture 7"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Picture 9"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AB0A0-C4BA-4E69-BAC6-FE515CCCAE6B}"/>
              </a:ext>
            </a:extLst>
          </p:cNvPr>
          <p:cNvSpPr>
            <a:spLocks noGrp="1"/>
          </p:cNvSpPr>
          <p:nvPr>
            <p:ph type="title"/>
          </p:nvPr>
        </p:nvSpPr>
        <p:spPr/>
        <p:txBody>
          <a:bodyPr/>
          <a:lstStyle/>
          <a:p>
            <a:r>
              <a:rPr lang="en-US"/>
              <a:t>Instagram Posts Table | WW MSI - 1 of 14</a:t>
            </a:r>
          </a:p>
        </p:txBody>
      </p:sp>
      <p:graphicFrame>
        <p:nvGraphicFramePr>
          <p:cNvPr id="5" name="Table Placeholder 4">
            <a:extLst>
              <a:ext uri="{FF2B5EF4-FFF2-40B4-BE49-F238E27FC236}">
                <a16:creationId xmlns:a16="http://schemas.microsoft.com/office/drawing/2014/main" id="{6D08B53D-8CCE-4FEE-8C66-3A47B8D85F84}"/>
              </a:ext>
            </a:extLst>
          </p:cNvPr>
          <p:cNvGraphicFramePr>
            <a:graphicFrameLocks noGrp="1"/>
          </p:cNvGraphicFramePr>
          <p:nvPr>
            <p:ph type="tbl" sz="quarter" idx="13"/>
            <p:extLst>
              <p:ext uri="{D42A27DB-BD31-4B8C-83A1-F6EECF244321}">
                <p14:modId xmlns:p14="http://schemas.microsoft.com/office/powerpoint/2010/main" val="2565003556"/>
              </p:ext>
            </p:extLst>
          </p:nvPr>
        </p:nvGraphicFramePr>
        <p:xfrm>
          <a:off x="457200" y="1731963"/>
          <a:ext cx="7900416" cy="3108960"/>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910250926"/>
                    </a:ext>
                  </a:extLst>
                </a:gridCol>
                <a:gridCol w="1975104">
                  <a:extLst>
                    <a:ext uri="{9D8B030D-6E8A-4147-A177-3AD203B41FA5}">
                      <a16:colId xmlns:a16="http://schemas.microsoft.com/office/drawing/2014/main" val="4132769398"/>
                    </a:ext>
                  </a:extLst>
                </a:gridCol>
                <a:gridCol w="658368">
                  <a:extLst>
                    <a:ext uri="{9D8B030D-6E8A-4147-A177-3AD203B41FA5}">
                      <a16:colId xmlns:a16="http://schemas.microsoft.com/office/drawing/2014/main" val="1221709073"/>
                    </a:ext>
                  </a:extLst>
                </a:gridCol>
                <a:gridCol w="658368">
                  <a:extLst>
                    <a:ext uri="{9D8B030D-6E8A-4147-A177-3AD203B41FA5}">
                      <a16:colId xmlns:a16="http://schemas.microsoft.com/office/drawing/2014/main" val="2495091388"/>
                    </a:ext>
                  </a:extLst>
                </a:gridCol>
                <a:gridCol w="658368">
                  <a:extLst>
                    <a:ext uri="{9D8B030D-6E8A-4147-A177-3AD203B41FA5}">
                      <a16:colId xmlns:a16="http://schemas.microsoft.com/office/drawing/2014/main" val="30162892"/>
                    </a:ext>
                  </a:extLst>
                </a:gridCol>
                <a:gridCol w="658368">
                  <a:extLst>
                    <a:ext uri="{9D8B030D-6E8A-4147-A177-3AD203B41FA5}">
                      <a16:colId xmlns:a16="http://schemas.microsoft.com/office/drawing/2014/main" val="3151829482"/>
                    </a:ext>
                  </a:extLst>
                </a:gridCol>
                <a:gridCol w="658368">
                  <a:extLst>
                    <a:ext uri="{9D8B030D-6E8A-4147-A177-3AD203B41FA5}">
                      <a16:colId xmlns:a16="http://schemas.microsoft.com/office/drawing/2014/main" val="3439570606"/>
                    </a:ext>
                  </a:extLst>
                </a:gridCol>
                <a:gridCol w="658368">
                  <a:extLst>
                    <a:ext uri="{9D8B030D-6E8A-4147-A177-3AD203B41FA5}">
                      <a16:colId xmlns:a16="http://schemas.microsoft.com/office/drawing/2014/main" val="1325339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0127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msigaming_france - 2021-01-01 01:00:59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18:39:15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41254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- 2021-02-08 00:37:38</a:t>
                      </a:r>
                      <a:r>
                        <a:rPr kumimoji="0" lang="en-US" sz="1000" b="0" i="0" u="none" strike="noStrike" kern="1200" cap="none" spc="0" normalizeH="0" baseline="0" noProof="0">
                          <a:ln>
                            <a:noFill/>
                          </a:ln>
                          <a:solidFill>
                            <a:prstClr val="black"/>
                          </a:solidFill>
                          <a:effectLst/>
                          <a:uLnTx/>
                          <a:uFillTx/>
                          <a:latin typeface="+mn-lt"/>
                          <a:ea typeface="+mn-ea"/>
                          <a:cs typeface="+mn-cs"/>
                        </a:rPr>
                        <a:t>
 Meet the 1000R curved gaming monitor – MPG ARTYMIS 343CQR
🔴165Hz
🔴3440x1440
🔴34 inch
#1000R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18:42:31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0084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- 2021-02-28 23:56:43</a:t>
                      </a:r>
                      <a:r>
                        <a:rPr kumimoji="0" lang="en-US" sz="1000" b="0" i="0" u="none" strike="noStrike" kern="1200" cap="none" spc="0" normalizeH="0" baseline="0" noProof="0">
                          <a:ln>
                            <a:noFill/>
                          </a:ln>
                          <a:solidFill>
                            <a:prstClr val="black"/>
                          </a:solidFill>
                          <a:effectLst/>
                          <a:uLnTx/>
                          <a:uFillTx/>
                          <a:latin typeface="+mn-lt"/>
                          <a:ea typeface="+mn-ea"/>
                          <a:cs typeface="+mn-cs"/>
                        </a:rPr>
                        <a:t>
 High res or high refresh rate?🤔🤔🤔
#1440p #360hz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04/24/2021 20:13:35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0446893"/>
                  </a:ext>
                </a:extLst>
              </a:tr>
            </a:tbl>
          </a:graphicData>
        </a:graphic>
      </p:graphicFrame>
      <p:sp>
        <p:nvSpPr>
          <p:cNvPr id="4" name="Text Placeholder 3">
            <a:extLst>
              <a:ext uri="{FF2B5EF4-FFF2-40B4-BE49-F238E27FC236}">
                <a16:creationId xmlns:a16="http://schemas.microsoft.com/office/drawing/2014/main" id="{57718AEC-25CA-4260-BA40-6CCD8FF2EEB3}"/>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153818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D3C48-9ECC-4C85-9297-9D41C6EF7CE9}"/>
              </a:ext>
            </a:extLst>
          </p:cNvPr>
          <p:cNvSpPr>
            <a:spLocks noGrp="1"/>
          </p:cNvSpPr>
          <p:nvPr>
            <p:ph type="title"/>
          </p:nvPr>
        </p:nvSpPr>
        <p:spPr/>
        <p:txBody>
          <a:bodyPr/>
          <a:lstStyle/>
          <a:p>
            <a:r>
              <a:rPr lang="en-US"/>
              <a:t>Instagram Posts Table | WW MSI - 2 of 14</a:t>
            </a:r>
          </a:p>
        </p:txBody>
      </p:sp>
      <p:graphicFrame>
        <p:nvGraphicFramePr>
          <p:cNvPr id="5" name="Table Placeholder 4">
            <a:extLst>
              <a:ext uri="{FF2B5EF4-FFF2-40B4-BE49-F238E27FC236}">
                <a16:creationId xmlns:a16="http://schemas.microsoft.com/office/drawing/2014/main" id="{089D71D2-3ED2-4205-9995-5DD7242F8F13}"/>
              </a:ext>
            </a:extLst>
          </p:cNvPr>
          <p:cNvGraphicFramePr>
            <a:graphicFrameLocks noGrp="1"/>
          </p:cNvGraphicFramePr>
          <p:nvPr>
            <p:ph type="tbl" sz="quarter" idx="13"/>
            <p:extLst>
              <p:ext uri="{D42A27DB-BD31-4B8C-83A1-F6EECF244321}">
                <p14:modId xmlns:p14="http://schemas.microsoft.com/office/powerpoint/2010/main" val="673364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628652113"/>
                    </a:ext>
                  </a:extLst>
                </a:gridCol>
                <a:gridCol w="1975104">
                  <a:extLst>
                    <a:ext uri="{9D8B030D-6E8A-4147-A177-3AD203B41FA5}">
                      <a16:colId xmlns:a16="http://schemas.microsoft.com/office/drawing/2014/main" val="3519353541"/>
                    </a:ext>
                  </a:extLst>
                </a:gridCol>
                <a:gridCol w="658368">
                  <a:extLst>
                    <a:ext uri="{9D8B030D-6E8A-4147-A177-3AD203B41FA5}">
                      <a16:colId xmlns:a16="http://schemas.microsoft.com/office/drawing/2014/main" val="3839190825"/>
                    </a:ext>
                  </a:extLst>
                </a:gridCol>
                <a:gridCol w="658368">
                  <a:extLst>
                    <a:ext uri="{9D8B030D-6E8A-4147-A177-3AD203B41FA5}">
                      <a16:colId xmlns:a16="http://schemas.microsoft.com/office/drawing/2014/main" val="4075463799"/>
                    </a:ext>
                  </a:extLst>
                </a:gridCol>
                <a:gridCol w="658368">
                  <a:extLst>
                    <a:ext uri="{9D8B030D-6E8A-4147-A177-3AD203B41FA5}">
                      <a16:colId xmlns:a16="http://schemas.microsoft.com/office/drawing/2014/main" val="1802710422"/>
                    </a:ext>
                  </a:extLst>
                </a:gridCol>
                <a:gridCol w="658368">
                  <a:extLst>
                    <a:ext uri="{9D8B030D-6E8A-4147-A177-3AD203B41FA5}">
                      <a16:colId xmlns:a16="http://schemas.microsoft.com/office/drawing/2014/main" val="1405826005"/>
                    </a:ext>
                  </a:extLst>
                </a:gridCol>
                <a:gridCol w="658368">
                  <a:extLst>
                    <a:ext uri="{9D8B030D-6E8A-4147-A177-3AD203B41FA5}">
                      <a16:colId xmlns:a16="http://schemas.microsoft.com/office/drawing/2014/main" val="889817352"/>
                    </a:ext>
                  </a:extLst>
                </a:gridCol>
                <a:gridCol w="658368">
                  <a:extLst>
                    <a:ext uri="{9D8B030D-6E8A-4147-A177-3AD203B41FA5}">
                      <a16:colId xmlns:a16="http://schemas.microsoft.com/office/drawing/2014/main" val="1370114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1126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- 2021-01-04 09:00:25</a:t>
                      </a:r>
                      <a:r>
                        <a:rPr kumimoji="0" lang="en-US" sz="1000" b="0" i="0" u="none" strike="noStrike" kern="1200" cap="none" spc="0" normalizeH="0" baseline="0" noProof="0">
                          <a:ln>
                            <a:noFill/>
                          </a:ln>
                          <a:solidFill>
                            <a:prstClr val="black"/>
                          </a:solidFill>
                          <a:effectLst/>
                          <a:uLnTx/>
                          <a:uFillTx/>
                          <a:latin typeface="+mn-lt"/>
                          <a:ea typeface="+mn-ea"/>
                          <a:cs typeface="+mn-cs"/>
                        </a:rPr>
                        <a:t>
 Tune in to win the grand prizes on Jan 13 11AM PST!
Join our premiere on time and leave comments to get a chance
Lucky winners will be randomly picked from comments across all our broadcast platform after the show.
Check out the link in bio for more details
#msipremiere2021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18:42:34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12711213"/>
                  </a:ext>
                </a:extLst>
              </a:tr>
            </a:tbl>
          </a:graphicData>
        </a:graphic>
      </p:graphicFrame>
      <p:sp>
        <p:nvSpPr>
          <p:cNvPr id="4" name="Text Placeholder 3">
            <a:extLst>
              <a:ext uri="{FF2B5EF4-FFF2-40B4-BE49-F238E27FC236}">
                <a16:creationId xmlns:a16="http://schemas.microsoft.com/office/drawing/2014/main" id="{AD8927F5-6921-4562-8E78-3D9C2AFAC742}"/>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859290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F2B7B-8937-4089-A841-6D01A20CDF15}"/>
              </a:ext>
            </a:extLst>
          </p:cNvPr>
          <p:cNvSpPr>
            <a:spLocks noGrp="1"/>
          </p:cNvSpPr>
          <p:nvPr>
            <p:ph type="title"/>
          </p:nvPr>
        </p:nvSpPr>
        <p:spPr/>
        <p:txBody>
          <a:bodyPr/>
          <a:lstStyle/>
          <a:p>
            <a:r>
              <a:rPr lang="en-US"/>
              <a:t>Instagram Posts Table | WW MSI - 3 of 14</a:t>
            </a:r>
          </a:p>
        </p:txBody>
      </p:sp>
      <p:graphicFrame>
        <p:nvGraphicFramePr>
          <p:cNvPr id="5" name="Table Placeholder 4">
            <a:extLst>
              <a:ext uri="{FF2B5EF4-FFF2-40B4-BE49-F238E27FC236}">
                <a16:creationId xmlns:a16="http://schemas.microsoft.com/office/drawing/2014/main" id="{261D18B4-E282-422F-9550-5F9B4B7EE3D3}"/>
              </a:ext>
            </a:extLst>
          </p:cNvPr>
          <p:cNvGraphicFramePr>
            <a:graphicFrameLocks noGrp="1"/>
          </p:cNvGraphicFramePr>
          <p:nvPr>
            <p:ph type="tbl" sz="quarter" idx="13"/>
            <p:extLst>
              <p:ext uri="{D42A27DB-BD31-4B8C-83A1-F6EECF244321}">
                <p14:modId xmlns:p14="http://schemas.microsoft.com/office/powerpoint/2010/main" val="3254697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124599931"/>
                    </a:ext>
                  </a:extLst>
                </a:gridCol>
                <a:gridCol w="1975104">
                  <a:extLst>
                    <a:ext uri="{9D8B030D-6E8A-4147-A177-3AD203B41FA5}">
                      <a16:colId xmlns:a16="http://schemas.microsoft.com/office/drawing/2014/main" val="493822252"/>
                    </a:ext>
                  </a:extLst>
                </a:gridCol>
                <a:gridCol w="658368">
                  <a:extLst>
                    <a:ext uri="{9D8B030D-6E8A-4147-A177-3AD203B41FA5}">
                      <a16:colId xmlns:a16="http://schemas.microsoft.com/office/drawing/2014/main" val="587289044"/>
                    </a:ext>
                  </a:extLst>
                </a:gridCol>
                <a:gridCol w="658368">
                  <a:extLst>
                    <a:ext uri="{9D8B030D-6E8A-4147-A177-3AD203B41FA5}">
                      <a16:colId xmlns:a16="http://schemas.microsoft.com/office/drawing/2014/main" val="3784191173"/>
                    </a:ext>
                  </a:extLst>
                </a:gridCol>
                <a:gridCol w="658368">
                  <a:extLst>
                    <a:ext uri="{9D8B030D-6E8A-4147-A177-3AD203B41FA5}">
                      <a16:colId xmlns:a16="http://schemas.microsoft.com/office/drawing/2014/main" val="896642327"/>
                    </a:ext>
                  </a:extLst>
                </a:gridCol>
                <a:gridCol w="658368">
                  <a:extLst>
                    <a:ext uri="{9D8B030D-6E8A-4147-A177-3AD203B41FA5}">
                      <a16:colId xmlns:a16="http://schemas.microsoft.com/office/drawing/2014/main" val="1346664945"/>
                    </a:ext>
                  </a:extLst>
                </a:gridCol>
                <a:gridCol w="658368">
                  <a:extLst>
                    <a:ext uri="{9D8B030D-6E8A-4147-A177-3AD203B41FA5}">
                      <a16:colId xmlns:a16="http://schemas.microsoft.com/office/drawing/2014/main" val="3260563504"/>
                    </a:ext>
                  </a:extLst>
                </a:gridCol>
                <a:gridCol w="658368">
                  <a:extLst>
                    <a:ext uri="{9D8B030D-6E8A-4147-A177-3AD203B41FA5}">
                      <a16:colId xmlns:a16="http://schemas.microsoft.com/office/drawing/2014/main" val="4229326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0947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msitrofficial - 2021-01-14 19:13:57</a:t>
                      </a:r>
                      <a:r>
                        <a:rPr kumimoji="0" lang="en-US" sz="1000" b="0" i="0" u="none" strike="noStrike" kern="1200" cap="none" spc="0" normalizeH="0" baseline="0" noProof="0">
                          <a:ln>
                            <a:noFill/>
                          </a:ln>
                          <a:solidFill>
                            <a:prstClr val="black"/>
                          </a:solidFill>
                          <a:effectLst/>
                          <a:uLnTx/>
                          <a:uFillTx/>
                          <a:latin typeface="+mn-lt"/>
                          <a:ea typeface="+mn-ea"/>
                          <a:cs typeface="+mn-cs"/>
                        </a:rPr>
                        <a:t>
 Kaptan COD: WARZONE 'u 4K çözünürlükte yüksek performansta oynamak için MSI ürünlerini tercih ediyor.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MSI GEFORCE RTX 3090 GAMING X TRIO</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MSI MPG Z490 CARBON EK-X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MSI MPG SEKIRA 500G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MSI VIGOR GK50 ELIITE</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MSI IMMERSE GH50 7.1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Levon Turaç tarafından toplanan PC 'nin videosuna Modart Youtube kanalından ulaşabilirsiniz.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gokhangonul nvidiageforcetr #msigaming #rtxon #gökhangönül modartpc 🤙🏼
#tbt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59236378"/>
                  </a:ext>
                </a:extLst>
              </a:tr>
            </a:tbl>
          </a:graphicData>
        </a:graphic>
      </p:graphicFrame>
      <p:sp>
        <p:nvSpPr>
          <p:cNvPr id="4" name="Text Placeholder 3">
            <a:extLst>
              <a:ext uri="{FF2B5EF4-FFF2-40B4-BE49-F238E27FC236}">
                <a16:creationId xmlns:a16="http://schemas.microsoft.com/office/drawing/2014/main" id="{7154496A-4623-4977-91A2-BC2206CCA7D1}"/>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652047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14E0F-F07E-4DD8-8429-28FA4BEEF3B2}"/>
              </a:ext>
            </a:extLst>
          </p:cNvPr>
          <p:cNvSpPr>
            <a:spLocks noGrp="1"/>
          </p:cNvSpPr>
          <p:nvPr>
            <p:ph type="title"/>
          </p:nvPr>
        </p:nvSpPr>
        <p:spPr/>
        <p:txBody>
          <a:bodyPr/>
          <a:lstStyle/>
          <a:p>
            <a:r>
              <a:rPr lang="en-US"/>
              <a:t>Instagram Posts Table | WW MSI - 4 of 14</a:t>
            </a:r>
          </a:p>
        </p:txBody>
      </p:sp>
      <p:graphicFrame>
        <p:nvGraphicFramePr>
          <p:cNvPr id="5" name="Table Placeholder 4">
            <a:extLst>
              <a:ext uri="{FF2B5EF4-FFF2-40B4-BE49-F238E27FC236}">
                <a16:creationId xmlns:a16="http://schemas.microsoft.com/office/drawing/2014/main" id="{1BE5FBE4-5D0B-462A-AC41-5DE31B8298C6}"/>
              </a:ext>
            </a:extLst>
          </p:cNvPr>
          <p:cNvGraphicFramePr>
            <a:graphicFrameLocks noGrp="1"/>
          </p:cNvGraphicFramePr>
          <p:nvPr>
            <p:ph type="tbl" sz="quarter" idx="13"/>
            <p:extLst>
              <p:ext uri="{D42A27DB-BD31-4B8C-83A1-F6EECF244321}">
                <p14:modId xmlns:p14="http://schemas.microsoft.com/office/powerpoint/2010/main" val="3950909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220046864"/>
                    </a:ext>
                  </a:extLst>
                </a:gridCol>
                <a:gridCol w="1975104">
                  <a:extLst>
                    <a:ext uri="{9D8B030D-6E8A-4147-A177-3AD203B41FA5}">
                      <a16:colId xmlns:a16="http://schemas.microsoft.com/office/drawing/2014/main" val="1065449392"/>
                    </a:ext>
                  </a:extLst>
                </a:gridCol>
                <a:gridCol w="658368">
                  <a:extLst>
                    <a:ext uri="{9D8B030D-6E8A-4147-A177-3AD203B41FA5}">
                      <a16:colId xmlns:a16="http://schemas.microsoft.com/office/drawing/2014/main" val="3048137263"/>
                    </a:ext>
                  </a:extLst>
                </a:gridCol>
                <a:gridCol w="658368">
                  <a:extLst>
                    <a:ext uri="{9D8B030D-6E8A-4147-A177-3AD203B41FA5}">
                      <a16:colId xmlns:a16="http://schemas.microsoft.com/office/drawing/2014/main" val="2166867311"/>
                    </a:ext>
                  </a:extLst>
                </a:gridCol>
                <a:gridCol w="658368">
                  <a:extLst>
                    <a:ext uri="{9D8B030D-6E8A-4147-A177-3AD203B41FA5}">
                      <a16:colId xmlns:a16="http://schemas.microsoft.com/office/drawing/2014/main" val="2044955324"/>
                    </a:ext>
                  </a:extLst>
                </a:gridCol>
                <a:gridCol w="658368">
                  <a:extLst>
                    <a:ext uri="{9D8B030D-6E8A-4147-A177-3AD203B41FA5}">
                      <a16:colId xmlns:a16="http://schemas.microsoft.com/office/drawing/2014/main" val="1732778390"/>
                    </a:ext>
                  </a:extLst>
                </a:gridCol>
                <a:gridCol w="658368">
                  <a:extLst>
                    <a:ext uri="{9D8B030D-6E8A-4147-A177-3AD203B41FA5}">
                      <a16:colId xmlns:a16="http://schemas.microsoft.com/office/drawing/2014/main" val="3460995049"/>
                    </a:ext>
                  </a:extLst>
                </a:gridCol>
                <a:gridCol w="658368">
                  <a:extLst>
                    <a:ext uri="{9D8B030D-6E8A-4147-A177-3AD203B41FA5}">
                      <a16:colId xmlns:a16="http://schemas.microsoft.com/office/drawing/2014/main" val="4227143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1421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- 2021-06-24 21:15:59</a:t>
                      </a:r>
                      <a:r>
                        <a:rPr kumimoji="0" lang="en-US" sz="1000" b="0" i="0" u="none" strike="noStrike" kern="1200" cap="none" spc="0" normalizeH="0" baseline="0" noProof="0">
                          <a:ln>
                            <a:noFill/>
                          </a:ln>
                          <a:solidFill>
                            <a:prstClr val="black"/>
                          </a:solidFill>
                          <a:effectLst/>
                          <a:uLnTx/>
                          <a:uFillTx/>
                          <a:latin typeface="+mn-lt"/>
                          <a:ea typeface="+mn-ea"/>
                          <a:cs typeface="+mn-cs"/>
                        </a:rPr>
                        <a:t>
 The Black Pyramid by #MarksFabication⁠⁠
⁠⁠
The idea of the project was inspired by the iconic heatsink plate on the top of the board, showcasing the whole motherboard at its finest.⁠⁠
⁠⁠
Motherboard: MEG Z590 ACE⁠⁠
Memory: gskillgaming Trident Z Royal⁠⁠
Graphics Card: RTX 2070 SUPER GAMING X TRIO⁠⁠
CPU: intelgaming i9-11900K 
#TechmeetsAesthetic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08:15:01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66651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msius - 2021-02-21 00:40:09</a:t>
                      </a:r>
                      <a:r>
                        <a:rPr kumimoji="0" lang="en-US" sz="1000" b="0" i="0" u="none" strike="noStrike" kern="1200" cap="none" spc="0" normalizeH="0" baseline="0" noProof="0">
                          <a:ln>
                            <a:noFill/>
                          </a:ln>
                          <a:solidFill>
                            <a:prstClr val="black"/>
                          </a:solidFill>
                          <a:effectLst/>
                          <a:uLnTx/>
                          <a:uFillTx/>
                          <a:latin typeface="+mn-lt"/>
                          <a:ea typeface="+mn-ea"/>
                          <a:cs typeface="+mn-cs"/>
                        </a:rPr>
                        <a:t>
 Be ready to strike with our latest MSI gaming gear! How does your Persona 5 Strikers setup look like? #GT76 #GK50Elite #GM20 #GM20Elite #GH61 #WR01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18:42:13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39431011"/>
                  </a:ext>
                </a:extLst>
              </a:tr>
            </a:tbl>
          </a:graphicData>
        </a:graphic>
      </p:graphicFrame>
      <p:sp>
        <p:nvSpPr>
          <p:cNvPr id="4" name="Text Placeholder 3">
            <a:extLst>
              <a:ext uri="{FF2B5EF4-FFF2-40B4-BE49-F238E27FC236}">
                <a16:creationId xmlns:a16="http://schemas.microsoft.com/office/drawing/2014/main" id="{3A7893CC-215C-4B90-97BF-198765010641}"/>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724422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A00BA-629C-477F-9151-E65A081EA169}"/>
              </a:ext>
            </a:extLst>
          </p:cNvPr>
          <p:cNvSpPr>
            <a:spLocks noGrp="1"/>
          </p:cNvSpPr>
          <p:nvPr>
            <p:ph type="title"/>
          </p:nvPr>
        </p:nvSpPr>
        <p:spPr/>
        <p:txBody>
          <a:bodyPr/>
          <a:lstStyle/>
          <a:p>
            <a:r>
              <a:rPr lang="en-US"/>
              <a:t>Instagram Posts Table | WW MSI - 5 of 14</a:t>
            </a:r>
          </a:p>
        </p:txBody>
      </p:sp>
      <p:graphicFrame>
        <p:nvGraphicFramePr>
          <p:cNvPr id="5" name="Table Placeholder 4">
            <a:extLst>
              <a:ext uri="{FF2B5EF4-FFF2-40B4-BE49-F238E27FC236}">
                <a16:creationId xmlns:a16="http://schemas.microsoft.com/office/drawing/2014/main" id="{55027C4B-B0BF-4CF0-87B1-E3EC0A218C86}"/>
              </a:ext>
            </a:extLst>
          </p:cNvPr>
          <p:cNvGraphicFramePr>
            <a:graphicFrameLocks noGrp="1"/>
          </p:cNvGraphicFramePr>
          <p:nvPr>
            <p:ph type="tbl" sz="quarter" idx="13"/>
            <p:extLst>
              <p:ext uri="{D42A27DB-BD31-4B8C-83A1-F6EECF244321}">
                <p14:modId xmlns:p14="http://schemas.microsoft.com/office/powerpoint/2010/main" val="4082267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466662088"/>
                    </a:ext>
                  </a:extLst>
                </a:gridCol>
                <a:gridCol w="1975104">
                  <a:extLst>
                    <a:ext uri="{9D8B030D-6E8A-4147-A177-3AD203B41FA5}">
                      <a16:colId xmlns:a16="http://schemas.microsoft.com/office/drawing/2014/main" val="3567035262"/>
                    </a:ext>
                  </a:extLst>
                </a:gridCol>
                <a:gridCol w="658368">
                  <a:extLst>
                    <a:ext uri="{9D8B030D-6E8A-4147-A177-3AD203B41FA5}">
                      <a16:colId xmlns:a16="http://schemas.microsoft.com/office/drawing/2014/main" val="2138797065"/>
                    </a:ext>
                  </a:extLst>
                </a:gridCol>
                <a:gridCol w="658368">
                  <a:extLst>
                    <a:ext uri="{9D8B030D-6E8A-4147-A177-3AD203B41FA5}">
                      <a16:colId xmlns:a16="http://schemas.microsoft.com/office/drawing/2014/main" val="64878522"/>
                    </a:ext>
                  </a:extLst>
                </a:gridCol>
                <a:gridCol w="658368">
                  <a:extLst>
                    <a:ext uri="{9D8B030D-6E8A-4147-A177-3AD203B41FA5}">
                      <a16:colId xmlns:a16="http://schemas.microsoft.com/office/drawing/2014/main" val="3442980156"/>
                    </a:ext>
                  </a:extLst>
                </a:gridCol>
                <a:gridCol w="658368">
                  <a:extLst>
                    <a:ext uri="{9D8B030D-6E8A-4147-A177-3AD203B41FA5}">
                      <a16:colId xmlns:a16="http://schemas.microsoft.com/office/drawing/2014/main" val="3410809160"/>
                    </a:ext>
                  </a:extLst>
                </a:gridCol>
                <a:gridCol w="658368">
                  <a:extLst>
                    <a:ext uri="{9D8B030D-6E8A-4147-A177-3AD203B41FA5}">
                      <a16:colId xmlns:a16="http://schemas.microsoft.com/office/drawing/2014/main" val="3253656783"/>
                    </a:ext>
                  </a:extLst>
                </a:gridCol>
                <a:gridCol w="658368">
                  <a:extLst>
                    <a:ext uri="{9D8B030D-6E8A-4147-A177-3AD203B41FA5}">
                      <a16:colId xmlns:a16="http://schemas.microsoft.com/office/drawing/2014/main" val="1522839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5818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- 2021-05-14 09:00:06</a:t>
                      </a:r>
                      <a:r>
                        <a:rPr kumimoji="0" lang="en-US" sz="1000" b="0" i="0" u="none" strike="noStrike" kern="1200" cap="none" spc="0" normalizeH="0" baseline="0" noProof="0">
                          <a:ln>
                            <a:noFill/>
                          </a:ln>
                          <a:solidFill>
                            <a:prstClr val="black"/>
                          </a:solidFill>
                          <a:effectLst/>
                          <a:uLnTx/>
                          <a:uFillTx/>
                          <a:latin typeface="+mn-lt"/>
                          <a:ea typeface="+mn-ea"/>
                          <a:cs typeface="+mn-cs"/>
                        </a:rPr>
                        <a:t>
 Say hello to our sailing team, msisailingteam.
There was a sailboat, she sailed to Turkey.
O ho, roll and 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07/09/2021 20:14:07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78835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- 2021-04-04 21:14:05</a:t>
                      </a:r>
                      <a:r>
                        <a:rPr kumimoji="0" lang="en-US" sz="1000" b="0" i="0" u="none" strike="noStrike" kern="1200" cap="none" spc="0" normalizeH="0" baseline="0" noProof="0">
                          <a:ln>
                            <a:noFill/>
                          </a:ln>
                          <a:solidFill>
                            <a:prstClr val="black"/>
                          </a:solidFill>
                          <a:effectLst/>
                          <a:uLnTx/>
                          <a:uFillTx/>
                          <a:latin typeface="+mn-lt"/>
                          <a:ea typeface="+mn-ea"/>
                          <a:cs typeface="+mn-cs"/>
                        </a:rPr>
                        <a:t>
 Something distinct to mark a special occasion, Optix MAG274QRF-QD 3 Million Limited Edition, which features a gorgeous all-red look revealed. Any ideas for a red-themed setup?⁠⁠
⁠⁠
👉Check out our story and learn how to win it⁠⁠
-⁠⁠
#SeeYouat4M #GamingMonitor #MSI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[CND] 3M Monitor Sold 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05/26/2021 20:12:20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47277849"/>
                  </a:ext>
                </a:extLst>
              </a:tr>
            </a:tbl>
          </a:graphicData>
        </a:graphic>
      </p:graphicFrame>
      <p:sp>
        <p:nvSpPr>
          <p:cNvPr id="4" name="Text Placeholder 3">
            <a:extLst>
              <a:ext uri="{FF2B5EF4-FFF2-40B4-BE49-F238E27FC236}">
                <a16:creationId xmlns:a16="http://schemas.microsoft.com/office/drawing/2014/main" id="{83DBCC1D-C70D-4224-90C4-D42C9846178E}"/>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932839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78A93-9255-4E3C-AED9-EC5268CEE74A}"/>
              </a:ext>
            </a:extLst>
          </p:cNvPr>
          <p:cNvSpPr>
            <a:spLocks noGrp="1"/>
          </p:cNvSpPr>
          <p:nvPr>
            <p:ph type="title"/>
          </p:nvPr>
        </p:nvSpPr>
        <p:spPr/>
        <p:txBody>
          <a:bodyPr/>
          <a:lstStyle/>
          <a:p>
            <a:r>
              <a:rPr lang="en-US"/>
              <a:t>Instagram Posts Table | WW MSI - 6 of 14</a:t>
            </a:r>
          </a:p>
        </p:txBody>
      </p:sp>
      <p:graphicFrame>
        <p:nvGraphicFramePr>
          <p:cNvPr id="5" name="Table Placeholder 4">
            <a:extLst>
              <a:ext uri="{FF2B5EF4-FFF2-40B4-BE49-F238E27FC236}">
                <a16:creationId xmlns:a16="http://schemas.microsoft.com/office/drawing/2014/main" id="{C08DE8BF-F556-4500-956D-292405D91749}"/>
              </a:ext>
            </a:extLst>
          </p:cNvPr>
          <p:cNvGraphicFramePr>
            <a:graphicFrameLocks noGrp="1"/>
          </p:cNvGraphicFramePr>
          <p:nvPr>
            <p:ph type="tbl" sz="quarter" idx="13"/>
            <p:extLst>
              <p:ext uri="{D42A27DB-BD31-4B8C-83A1-F6EECF244321}">
                <p14:modId xmlns:p14="http://schemas.microsoft.com/office/powerpoint/2010/main" val="1015921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271740907"/>
                    </a:ext>
                  </a:extLst>
                </a:gridCol>
                <a:gridCol w="1975104">
                  <a:extLst>
                    <a:ext uri="{9D8B030D-6E8A-4147-A177-3AD203B41FA5}">
                      <a16:colId xmlns:a16="http://schemas.microsoft.com/office/drawing/2014/main" val="1892020318"/>
                    </a:ext>
                  </a:extLst>
                </a:gridCol>
                <a:gridCol w="658368">
                  <a:extLst>
                    <a:ext uri="{9D8B030D-6E8A-4147-A177-3AD203B41FA5}">
                      <a16:colId xmlns:a16="http://schemas.microsoft.com/office/drawing/2014/main" val="2985235569"/>
                    </a:ext>
                  </a:extLst>
                </a:gridCol>
                <a:gridCol w="658368">
                  <a:extLst>
                    <a:ext uri="{9D8B030D-6E8A-4147-A177-3AD203B41FA5}">
                      <a16:colId xmlns:a16="http://schemas.microsoft.com/office/drawing/2014/main" val="3719447831"/>
                    </a:ext>
                  </a:extLst>
                </a:gridCol>
                <a:gridCol w="658368">
                  <a:extLst>
                    <a:ext uri="{9D8B030D-6E8A-4147-A177-3AD203B41FA5}">
                      <a16:colId xmlns:a16="http://schemas.microsoft.com/office/drawing/2014/main" val="4034696614"/>
                    </a:ext>
                  </a:extLst>
                </a:gridCol>
                <a:gridCol w="658368">
                  <a:extLst>
                    <a:ext uri="{9D8B030D-6E8A-4147-A177-3AD203B41FA5}">
                      <a16:colId xmlns:a16="http://schemas.microsoft.com/office/drawing/2014/main" val="3317751435"/>
                    </a:ext>
                  </a:extLst>
                </a:gridCol>
                <a:gridCol w="658368">
                  <a:extLst>
                    <a:ext uri="{9D8B030D-6E8A-4147-A177-3AD203B41FA5}">
                      <a16:colId xmlns:a16="http://schemas.microsoft.com/office/drawing/2014/main" val="1182923721"/>
                    </a:ext>
                  </a:extLst>
                </a:gridCol>
                <a:gridCol w="658368">
                  <a:extLst>
                    <a:ext uri="{9D8B030D-6E8A-4147-A177-3AD203B41FA5}">
                      <a16:colId xmlns:a16="http://schemas.microsoft.com/office/drawing/2014/main" val="1503103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5718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msius - 2021-02-28 00:03:06</a:t>
                      </a:r>
                      <a:r>
                        <a:rPr kumimoji="0" lang="en-US" sz="1000" b="0" i="0" u="none" strike="noStrike" kern="1200" cap="none" spc="0" normalizeH="0" baseline="0" noProof="0">
                          <a:ln>
                            <a:noFill/>
                          </a:ln>
                          <a:solidFill>
                            <a:prstClr val="black"/>
                          </a:solidFill>
                          <a:effectLst/>
                          <a:uLnTx/>
                          <a:uFillTx/>
                          <a:latin typeface="+mn-lt"/>
                          <a:ea typeface="+mn-ea"/>
                          <a:cs typeface="+mn-cs"/>
                        </a:rPr>
                        <a:t>
 The futuristic MEG Aegis Ti5 lets you control and customize your gaming experience at the turn of a dial! ⁠⁠
Tap the product tag to check out the MEG Aegis Ti5, now available at newegg.⁠⁠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18:42:13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1162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- 2021-02-01 21:06:16</a:t>
                      </a:r>
                      <a:r>
                        <a:rPr kumimoji="0" lang="en-US" sz="1000" b="0" i="0" u="none" strike="noStrike" kern="1200" cap="none" spc="0" normalizeH="0" baseline="0" noProof="0">
                          <a:ln>
                            <a:noFill/>
                          </a:ln>
                          <a:solidFill>
                            <a:prstClr val="black"/>
                          </a:solidFill>
                          <a:effectLst/>
                          <a:uLnTx/>
                          <a:uFillTx/>
                          <a:latin typeface="+mn-lt"/>
                          <a:ea typeface="+mn-ea"/>
                          <a:cs typeface="+mn-cs"/>
                        </a:rPr>
                        <a:t>
 Got the whole squad ready to bring #TheUltimateShockwave. Shout out in the comment and tell us which is your destiny in 2021.
All new line up looks fresh. Link in bio.👈
#MSI #MSIgaming #Laptop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18:42:32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54364306"/>
                  </a:ext>
                </a:extLst>
              </a:tr>
            </a:tbl>
          </a:graphicData>
        </a:graphic>
      </p:graphicFrame>
      <p:sp>
        <p:nvSpPr>
          <p:cNvPr id="4" name="Text Placeholder 3">
            <a:extLst>
              <a:ext uri="{FF2B5EF4-FFF2-40B4-BE49-F238E27FC236}">
                <a16:creationId xmlns:a16="http://schemas.microsoft.com/office/drawing/2014/main" id="{C14985B7-BB88-4AC9-822F-B4DD39303CE1}"/>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181499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C3065-FA39-4544-9AC5-2086A1F24476}"/>
              </a:ext>
            </a:extLst>
          </p:cNvPr>
          <p:cNvSpPr>
            <a:spLocks noGrp="1"/>
          </p:cNvSpPr>
          <p:nvPr>
            <p:ph type="title"/>
          </p:nvPr>
        </p:nvSpPr>
        <p:spPr/>
        <p:txBody>
          <a:bodyPr/>
          <a:lstStyle/>
          <a:p>
            <a:r>
              <a:rPr lang="en-US"/>
              <a:t>Instagram Posts Table | WW MSI - 7 of 14</a:t>
            </a:r>
          </a:p>
        </p:txBody>
      </p:sp>
      <p:graphicFrame>
        <p:nvGraphicFramePr>
          <p:cNvPr id="5" name="Table Placeholder 4">
            <a:extLst>
              <a:ext uri="{FF2B5EF4-FFF2-40B4-BE49-F238E27FC236}">
                <a16:creationId xmlns:a16="http://schemas.microsoft.com/office/drawing/2014/main" id="{D69E136C-FE30-47DA-A73A-9626166AC9BB}"/>
              </a:ext>
            </a:extLst>
          </p:cNvPr>
          <p:cNvGraphicFramePr>
            <a:graphicFrameLocks noGrp="1"/>
          </p:cNvGraphicFramePr>
          <p:nvPr>
            <p:ph type="tbl" sz="quarter" idx="13"/>
            <p:extLst>
              <p:ext uri="{D42A27DB-BD31-4B8C-83A1-F6EECF244321}">
                <p14:modId xmlns:p14="http://schemas.microsoft.com/office/powerpoint/2010/main" val="1764099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401139081"/>
                    </a:ext>
                  </a:extLst>
                </a:gridCol>
                <a:gridCol w="1975104">
                  <a:extLst>
                    <a:ext uri="{9D8B030D-6E8A-4147-A177-3AD203B41FA5}">
                      <a16:colId xmlns:a16="http://schemas.microsoft.com/office/drawing/2014/main" val="2249240718"/>
                    </a:ext>
                  </a:extLst>
                </a:gridCol>
                <a:gridCol w="658368">
                  <a:extLst>
                    <a:ext uri="{9D8B030D-6E8A-4147-A177-3AD203B41FA5}">
                      <a16:colId xmlns:a16="http://schemas.microsoft.com/office/drawing/2014/main" val="4222626715"/>
                    </a:ext>
                  </a:extLst>
                </a:gridCol>
                <a:gridCol w="658368">
                  <a:extLst>
                    <a:ext uri="{9D8B030D-6E8A-4147-A177-3AD203B41FA5}">
                      <a16:colId xmlns:a16="http://schemas.microsoft.com/office/drawing/2014/main" val="1917359701"/>
                    </a:ext>
                  </a:extLst>
                </a:gridCol>
                <a:gridCol w="658368">
                  <a:extLst>
                    <a:ext uri="{9D8B030D-6E8A-4147-A177-3AD203B41FA5}">
                      <a16:colId xmlns:a16="http://schemas.microsoft.com/office/drawing/2014/main" val="1866229864"/>
                    </a:ext>
                  </a:extLst>
                </a:gridCol>
                <a:gridCol w="658368">
                  <a:extLst>
                    <a:ext uri="{9D8B030D-6E8A-4147-A177-3AD203B41FA5}">
                      <a16:colId xmlns:a16="http://schemas.microsoft.com/office/drawing/2014/main" val="1033758478"/>
                    </a:ext>
                  </a:extLst>
                </a:gridCol>
                <a:gridCol w="658368">
                  <a:extLst>
                    <a:ext uri="{9D8B030D-6E8A-4147-A177-3AD203B41FA5}">
                      <a16:colId xmlns:a16="http://schemas.microsoft.com/office/drawing/2014/main" val="2422304505"/>
                    </a:ext>
                  </a:extLst>
                </a:gridCol>
                <a:gridCol w="658368">
                  <a:extLst>
                    <a:ext uri="{9D8B030D-6E8A-4147-A177-3AD203B41FA5}">
                      <a16:colId xmlns:a16="http://schemas.microsoft.com/office/drawing/2014/main" val="209904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7714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- 2021-04-12 21:05:26</a:t>
                      </a:r>
                      <a:r>
                        <a:rPr kumimoji="0" lang="en-US" sz="1000" b="0" i="0" u="none" strike="noStrike" kern="1200" cap="none" spc="0" normalizeH="0" baseline="0" noProof="0">
                          <a:ln>
                            <a:noFill/>
                          </a:ln>
                          <a:solidFill>
                            <a:prstClr val="black"/>
                          </a:solidFill>
                          <a:effectLst/>
                          <a:uLnTx/>
                          <a:uFillTx/>
                          <a:latin typeface="+mn-lt"/>
                          <a:ea typeface="+mn-ea"/>
                          <a:cs typeface="+mn-cs"/>
                        </a:rPr>
                        <a:t>
 👀Enlarge your screen and take a closer look. Finish the sentence below for us.⁠⁠
⁠⁠
The ___ divine beasts are engraved on #GE76 Raider Dragon Edition Tiamat with unique etching technology. Feel the distinct rough notch and texture every time you open it.⁠⁠
⁠⁠
Hint: the answer is a number.⁠⁠
#MSIgaming #Laptop #GEseries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[NB] Regular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06/07/2021 14:14:07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59718133"/>
                  </a:ext>
                </a:extLst>
              </a:tr>
            </a:tbl>
          </a:graphicData>
        </a:graphic>
      </p:graphicFrame>
      <p:sp>
        <p:nvSpPr>
          <p:cNvPr id="4" name="Text Placeholder 3">
            <a:extLst>
              <a:ext uri="{FF2B5EF4-FFF2-40B4-BE49-F238E27FC236}">
                <a16:creationId xmlns:a16="http://schemas.microsoft.com/office/drawing/2014/main" id="{36C726B8-AD09-4E44-94B3-67D7D900D103}"/>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158632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A49A0-2510-4E10-8E03-C61A5F6FB8D7}"/>
              </a:ext>
            </a:extLst>
          </p:cNvPr>
          <p:cNvSpPr>
            <a:spLocks noGrp="1"/>
          </p:cNvSpPr>
          <p:nvPr>
            <p:ph type="title"/>
          </p:nvPr>
        </p:nvSpPr>
        <p:spPr/>
        <p:txBody>
          <a:bodyPr/>
          <a:lstStyle/>
          <a:p>
            <a:r>
              <a:rPr lang="en-US"/>
              <a:t>Instagram Posts Table | WW MSI - 8 of 14</a:t>
            </a:r>
          </a:p>
        </p:txBody>
      </p:sp>
      <p:graphicFrame>
        <p:nvGraphicFramePr>
          <p:cNvPr id="5" name="Table Placeholder 4">
            <a:extLst>
              <a:ext uri="{FF2B5EF4-FFF2-40B4-BE49-F238E27FC236}">
                <a16:creationId xmlns:a16="http://schemas.microsoft.com/office/drawing/2014/main" id="{59F0A40F-D4F5-447A-8753-CB3ADD641C69}"/>
              </a:ext>
            </a:extLst>
          </p:cNvPr>
          <p:cNvGraphicFramePr>
            <a:graphicFrameLocks noGrp="1"/>
          </p:cNvGraphicFramePr>
          <p:nvPr>
            <p:ph type="tbl" sz="quarter" idx="13"/>
            <p:extLst>
              <p:ext uri="{D42A27DB-BD31-4B8C-83A1-F6EECF244321}">
                <p14:modId xmlns:p14="http://schemas.microsoft.com/office/powerpoint/2010/main" val="186574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398553235"/>
                    </a:ext>
                  </a:extLst>
                </a:gridCol>
                <a:gridCol w="1975104">
                  <a:extLst>
                    <a:ext uri="{9D8B030D-6E8A-4147-A177-3AD203B41FA5}">
                      <a16:colId xmlns:a16="http://schemas.microsoft.com/office/drawing/2014/main" val="2280781472"/>
                    </a:ext>
                  </a:extLst>
                </a:gridCol>
                <a:gridCol w="658368">
                  <a:extLst>
                    <a:ext uri="{9D8B030D-6E8A-4147-A177-3AD203B41FA5}">
                      <a16:colId xmlns:a16="http://schemas.microsoft.com/office/drawing/2014/main" val="4262708436"/>
                    </a:ext>
                  </a:extLst>
                </a:gridCol>
                <a:gridCol w="658368">
                  <a:extLst>
                    <a:ext uri="{9D8B030D-6E8A-4147-A177-3AD203B41FA5}">
                      <a16:colId xmlns:a16="http://schemas.microsoft.com/office/drawing/2014/main" val="2160082165"/>
                    </a:ext>
                  </a:extLst>
                </a:gridCol>
                <a:gridCol w="658368">
                  <a:extLst>
                    <a:ext uri="{9D8B030D-6E8A-4147-A177-3AD203B41FA5}">
                      <a16:colId xmlns:a16="http://schemas.microsoft.com/office/drawing/2014/main" val="2511507292"/>
                    </a:ext>
                  </a:extLst>
                </a:gridCol>
                <a:gridCol w="658368">
                  <a:extLst>
                    <a:ext uri="{9D8B030D-6E8A-4147-A177-3AD203B41FA5}">
                      <a16:colId xmlns:a16="http://schemas.microsoft.com/office/drawing/2014/main" val="3589777769"/>
                    </a:ext>
                  </a:extLst>
                </a:gridCol>
                <a:gridCol w="658368">
                  <a:extLst>
                    <a:ext uri="{9D8B030D-6E8A-4147-A177-3AD203B41FA5}">
                      <a16:colId xmlns:a16="http://schemas.microsoft.com/office/drawing/2014/main" val="2197369828"/>
                    </a:ext>
                  </a:extLst>
                </a:gridCol>
                <a:gridCol w="658368">
                  <a:extLst>
                    <a:ext uri="{9D8B030D-6E8A-4147-A177-3AD203B41FA5}">
                      <a16:colId xmlns:a16="http://schemas.microsoft.com/office/drawing/2014/main" val="2241080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5758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- 2021-01-06 13:17:45</a:t>
                      </a:r>
                      <a:r>
                        <a:rPr kumimoji="0" lang="en-US" sz="1000" b="0" i="0" u="none" strike="noStrike" kern="1200" cap="none" spc="0" normalizeH="0" baseline="0" noProof="0">
                          <a:ln>
                            <a:noFill/>
                          </a:ln>
                          <a:solidFill>
                            <a:prstClr val="black"/>
                          </a:solidFill>
                          <a:effectLst/>
                          <a:uLnTx/>
                          <a:uFillTx/>
                          <a:latin typeface="+mn-lt"/>
                          <a:ea typeface="+mn-ea"/>
                          <a:cs typeface="+mn-cs"/>
                        </a:rPr>
                        <a:t>
 The MAG Trident S revolutionizes conventional thinking of what a PC gaming system is with its capability to bring the world of Triple-A PC gaming into any household while looking great doing so.
Tune in to MSI’s Excusive Premiere Event on 13th January 2021 at 11:00AM PST to find out more about what’s in store for 2021! 
Chech the link in bio and save the date!
#ces2021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18:42:34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27743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- 2021-03-25 21:00:58</a:t>
                      </a:r>
                      <a:r>
                        <a:rPr kumimoji="0" lang="en-US" sz="1000" b="0" i="0" u="none" strike="noStrike" kern="1200" cap="none" spc="0" normalizeH="0" baseline="0" noProof="0">
                          <a:ln>
                            <a:noFill/>
                          </a:ln>
                          <a:solidFill>
                            <a:prstClr val="black"/>
                          </a:solidFill>
                          <a:effectLst/>
                          <a:uLnTx/>
                          <a:uFillTx/>
                          <a:latin typeface="+mn-lt"/>
                          <a:ea typeface="+mn-ea"/>
                          <a:cs typeface="+mn-cs"/>
                        </a:rPr>
                        <a:t>
 We need someone who's good at managing cables🙋🙋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[CND] Regular- Non Gaming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05/17/2021 08:13:24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32963988"/>
                  </a:ext>
                </a:extLst>
              </a:tr>
            </a:tbl>
          </a:graphicData>
        </a:graphic>
      </p:graphicFrame>
      <p:sp>
        <p:nvSpPr>
          <p:cNvPr id="4" name="Text Placeholder 3">
            <a:extLst>
              <a:ext uri="{FF2B5EF4-FFF2-40B4-BE49-F238E27FC236}">
                <a16:creationId xmlns:a16="http://schemas.microsoft.com/office/drawing/2014/main" id="{731968A3-AEBD-4368-B257-5C625EB0604E}"/>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819300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AE0D9-EE66-4A3F-8BB9-D49A84E1A570}"/>
              </a:ext>
            </a:extLst>
          </p:cNvPr>
          <p:cNvSpPr>
            <a:spLocks noGrp="1"/>
          </p:cNvSpPr>
          <p:nvPr>
            <p:ph type="title"/>
          </p:nvPr>
        </p:nvSpPr>
        <p:spPr/>
        <p:txBody>
          <a:bodyPr/>
          <a:lstStyle/>
          <a:p>
            <a:r>
              <a:rPr lang="en-US"/>
              <a:t>Instagram Posts Table | WW MSI - 9 of 14</a:t>
            </a:r>
          </a:p>
        </p:txBody>
      </p:sp>
      <p:graphicFrame>
        <p:nvGraphicFramePr>
          <p:cNvPr id="5" name="Table Placeholder 4">
            <a:extLst>
              <a:ext uri="{FF2B5EF4-FFF2-40B4-BE49-F238E27FC236}">
                <a16:creationId xmlns:a16="http://schemas.microsoft.com/office/drawing/2014/main" id="{28420A83-3E58-48D5-90B6-5D049822859F}"/>
              </a:ext>
            </a:extLst>
          </p:cNvPr>
          <p:cNvGraphicFramePr>
            <a:graphicFrameLocks noGrp="1"/>
          </p:cNvGraphicFramePr>
          <p:nvPr>
            <p:ph type="tbl" sz="quarter" idx="13"/>
            <p:extLst>
              <p:ext uri="{D42A27DB-BD31-4B8C-83A1-F6EECF244321}">
                <p14:modId xmlns:p14="http://schemas.microsoft.com/office/powerpoint/2010/main" val="3410307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392238972"/>
                    </a:ext>
                  </a:extLst>
                </a:gridCol>
                <a:gridCol w="1975104">
                  <a:extLst>
                    <a:ext uri="{9D8B030D-6E8A-4147-A177-3AD203B41FA5}">
                      <a16:colId xmlns:a16="http://schemas.microsoft.com/office/drawing/2014/main" val="2866310369"/>
                    </a:ext>
                  </a:extLst>
                </a:gridCol>
                <a:gridCol w="658368">
                  <a:extLst>
                    <a:ext uri="{9D8B030D-6E8A-4147-A177-3AD203B41FA5}">
                      <a16:colId xmlns:a16="http://schemas.microsoft.com/office/drawing/2014/main" val="3305974879"/>
                    </a:ext>
                  </a:extLst>
                </a:gridCol>
                <a:gridCol w="658368">
                  <a:extLst>
                    <a:ext uri="{9D8B030D-6E8A-4147-A177-3AD203B41FA5}">
                      <a16:colId xmlns:a16="http://schemas.microsoft.com/office/drawing/2014/main" val="4107942911"/>
                    </a:ext>
                  </a:extLst>
                </a:gridCol>
                <a:gridCol w="658368">
                  <a:extLst>
                    <a:ext uri="{9D8B030D-6E8A-4147-A177-3AD203B41FA5}">
                      <a16:colId xmlns:a16="http://schemas.microsoft.com/office/drawing/2014/main" val="279082609"/>
                    </a:ext>
                  </a:extLst>
                </a:gridCol>
                <a:gridCol w="658368">
                  <a:extLst>
                    <a:ext uri="{9D8B030D-6E8A-4147-A177-3AD203B41FA5}">
                      <a16:colId xmlns:a16="http://schemas.microsoft.com/office/drawing/2014/main" val="1476276831"/>
                    </a:ext>
                  </a:extLst>
                </a:gridCol>
                <a:gridCol w="658368">
                  <a:extLst>
                    <a:ext uri="{9D8B030D-6E8A-4147-A177-3AD203B41FA5}">
                      <a16:colId xmlns:a16="http://schemas.microsoft.com/office/drawing/2014/main" val="3752823774"/>
                    </a:ext>
                  </a:extLst>
                </a:gridCol>
                <a:gridCol w="658368">
                  <a:extLst>
                    <a:ext uri="{9D8B030D-6E8A-4147-A177-3AD203B41FA5}">
                      <a16:colId xmlns:a16="http://schemas.microsoft.com/office/drawing/2014/main" val="1695994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7167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- 2021-06-26 21:00:23</a:t>
                      </a:r>
                      <a:r>
                        <a:rPr kumimoji="0" lang="en-US" sz="1000" b="0" i="0" u="none" strike="noStrike" kern="1200" cap="none" spc="0" normalizeH="0" baseline="0" noProof="0">
                          <a:ln>
                            <a:noFill/>
                          </a:ln>
                          <a:solidFill>
                            <a:prstClr val="black"/>
                          </a:solidFill>
                          <a:effectLst/>
                          <a:uLnTx/>
                          <a:uFillTx/>
                          <a:latin typeface="+mn-lt"/>
                          <a:ea typeface="+mn-ea"/>
                          <a:cs typeface="+mn-cs"/>
                        </a:rPr>
                        <a:t>
 Mod+FORZA+xbox+MSI= This Crazy Beauty🏎💓
Setup:
MSI RTX 3060 VENTUS 
MSI Z490 GAMING EDGE WIFI
MSI GUNGNIR 110R
MSI MPG A750GF
MSI CORELIQUID 360R
#TechMeetsAesthetic #forzahorizon4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[GNP] Regular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08:15:01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99586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- 2021-03-11 21:00:25</a:t>
                      </a:r>
                      <a:r>
                        <a:rPr kumimoji="0" lang="en-US" sz="1000" b="0" i="0" u="none" strike="noStrike" kern="1200" cap="none" spc="0" normalizeH="0" baseline="0" noProof="0">
                          <a:ln>
                            <a:noFill/>
                          </a:ln>
                          <a:solidFill>
                            <a:prstClr val="black"/>
                          </a:solidFill>
                          <a:effectLst/>
                          <a:uLnTx/>
                          <a:uFillTx/>
                          <a:latin typeface="+mn-lt"/>
                          <a:ea typeface="+mn-ea"/>
                          <a:cs typeface="+mn-cs"/>
                        </a:rPr>
                        <a:t>
 Nothing is more satisfying than building a PC from scratch🥰🥰🥰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[CND] Regular- Non Gaming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05/04/2021 20:14:09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30577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- 2021-01-28 21:00:54</a:t>
                      </a:r>
                      <a:r>
                        <a:rPr kumimoji="0" lang="en-US" sz="1000" b="0" i="0" u="none" strike="noStrike" kern="1200" cap="none" spc="0" normalizeH="0" baseline="0" noProof="0">
                          <a:ln>
                            <a:noFill/>
                          </a:ln>
                          <a:solidFill>
                            <a:prstClr val="black"/>
                          </a:solidFill>
                          <a:effectLst/>
                          <a:uLnTx/>
                          <a:uFillTx/>
                          <a:latin typeface="+mn-lt"/>
                          <a:ea typeface="+mn-ea"/>
                          <a:cs typeface="+mn-cs"/>
                        </a:rPr>
                        <a:t>
 GODLIKE, as usual.
#MEGZ590GODLIKE #Z590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18:42:32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22431162"/>
                  </a:ext>
                </a:extLst>
              </a:tr>
            </a:tbl>
          </a:graphicData>
        </a:graphic>
      </p:graphicFrame>
      <p:sp>
        <p:nvSpPr>
          <p:cNvPr id="4" name="Text Placeholder 3">
            <a:extLst>
              <a:ext uri="{FF2B5EF4-FFF2-40B4-BE49-F238E27FC236}">
                <a16:creationId xmlns:a16="http://schemas.microsoft.com/office/drawing/2014/main" id="{FFC1DA04-2F29-4CC8-B242-0E90AFF755FE}"/>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423858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0E29D-AC7C-444B-B2AF-FD61EB33BE92}"/>
              </a:ext>
            </a:extLst>
          </p:cNvPr>
          <p:cNvSpPr>
            <a:spLocks noGrp="1"/>
          </p:cNvSpPr>
          <p:nvPr>
            <p:ph type="title"/>
          </p:nvPr>
        </p:nvSpPr>
        <p:spPr/>
        <p:txBody>
          <a:bodyPr/>
          <a:lstStyle/>
          <a:p>
            <a:r>
              <a:rPr lang="en-US"/>
              <a:t>Instagram Posts Table | WW MSI - 10 of 14</a:t>
            </a:r>
          </a:p>
        </p:txBody>
      </p:sp>
      <p:graphicFrame>
        <p:nvGraphicFramePr>
          <p:cNvPr id="5" name="Table Placeholder 4">
            <a:extLst>
              <a:ext uri="{FF2B5EF4-FFF2-40B4-BE49-F238E27FC236}">
                <a16:creationId xmlns:a16="http://schemas.microsoft.com/office/drawing/2014/main" id="{E816F1C6-24EF-4758-AD35-595AD2A41EB7}"/>
              </a:ext>
            </a:extLst>
          </p:cNvPr>
          <p:cNvGraphicFramePr>
            <a:graphicFrameLocks noGrp="1"/>
          </p:cNvGraphicFramePr>
          <p:nvPr>
            <p:ph type="tbl" sz="quarter" idx="13"/>
            <p:extLst>
              <p:ext uri="{D42A27DB-BD31-4B8C-83A1-F6EECF244321}">
                <p14:modId xmlns:p14="http://schemas.microsoft.com/office/powerpoint/2010/main" val="1260952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084258458"/>
                    </a:ext>
                  </a:extLst>
                </a:gridCol>
                <a:gridCol w="1975104">
                  <a:extLst>
                    <a:ext uri="{9D8B030D-6E8A-4147-A177-3AD203B41FA5}">
                      <a16:colId xmlns:a16="http://schemas.microsoft.com/office/drawing/2014/main" val="2291012144"/>
                    </a:ext>
                  </a:extLst>
                </a:gridCol>
                <a:gridCol w="658368">
                  <a:extLst>
                    <a:ext uri="{9D8B030D-6E8A-4147-A177-3AD203B41FA5}">
                      <a16:colId xmlns:a16="http://schemas.microsoft.com/office/drawing/2014/main" val="2269803995"/>
                    </a:ext>
                  </a:extLst>
                </a:gridCol>
                <a:gridCol w="658368">
                  <a:extLst>
                    <a:ext uri="{9D8B030D-6E8A-4147-A177-3AD203B41FA5}">
                      <a16:colId xmlns:a16="http://schemas.microsoft.com/office/drawing/2014/main" val="205916158"/>
                    </a:ext>
                  </a:extLst>
                </a:gridCol>
                <a:gridCol w="658368">
                  <a:extLst>
                    <a:ext uri="{9D8B030D-6E8A-4147-A177-3AD203B41FA5}">
                      <a16:colId xmlns:a16="http://schemas.microsoft.com/office/drawing/2014/main" val="2324394999"/>
                    </a:ext>
                  </a:extLst>
                </a:gridCol>
                <a:gridCol w="658368">
                  <a:extLst>
                    <a:ext uri="{9D8B030D-6E8A-4147-A177-3AD203B41FA5}">
                      <a16:colId xmlns:a16="http://schemas.microsoft.com/office/drawing/2014/main" val="493964870"/>
                    </a:ext>
                  </a:extLst>
                </a:gridCol>
                <a:gridCol w="658368">
                  <a:extLst>
                    <a:ext uri="{9D8B030D-6E8A-4147-A177-3AD203B41FA5}">
                      <a16:colId xmlns:a16="http://schemas.microsoft.com/office/drawing/2014/main" val="3301207697"/>
                    </a:ext>
                  </a:extLst>
                </a:gridCol>
                <a:gridCol w="658368">
                  <a:extLst>
                    <a:ext uri="{9D8B030D-6E8A-4147-A177-3AD203B41FA5}">
                      <a16:colId xmlns:a16="http://schemas.microsoft.com/office/drawing/2014/main" val="137230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8048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- 2021-04-15 22:23:45</a:t>
                      </a:r>
                      <a:r>
                        <a:rPr kumimoji="0" lang="en-US" sz="1000" b="0" i="0" u="none" strike="noStrike" kern="1200" cap="none" spc="0" normalizeH="0" baseline="0" noProof="0">
                          <a:ln>
                            <a:noFill/>
                          </a:ln>
                          <a:solidFill>
                            <a:prstClr val="black"/>
                          </a:solidFill>
                          <a:effectLst/>
                          <a:uLnTx/>
                          <a:uFillTx/>
                          <a:latin typeface="+mn-lt"/>
                          <a:ea typeface="+mn-ea"/>
                          <a:cs typeface="+mn-cs"/>
                        </a:rPr>
                        <a:t>
 We made the chassis a little bit different to fit the color theme of the MPG Z590 GAMING FORCE - 💜 and 💛
Built by kmstudio_mod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06/09/2021 20:12:56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78943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msigaming_france - 2021-05-04 01:03:00</a:t>
                      </a:r>
                      <a:r>
                        <a:rPr kumimoji="0" lang="fr-FR" sz="1000" b="0" i="0" u="none" strike="noStrike" kern="1200" cap="none" spc="0" normalizeH="0" baseline="0" noProof="0">
                          <a:ln>
                            <a:noFill/>
                          </a:ln>
                          <a:solidFill>
                            <a:prstClr val="black"/>
                          </a:solidFill>
                          <a:effectLst/>
                          <a:uLnTx/>
                          <a:uFillTx/>
                          <a:latin typeface="+mn-lt"/>
                          <a:ea typeface="+mn-ea"/>
                          <a:cs typeface="+mn-cs"/>
                        </a:rPr>
                        <a:t>
 Et parfois Twitch (¬‿¬)
u/TheGooseMan_05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20:14:21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1741043"/>
                  </a:ext>
                </a:extLst>
              </a:tr>
            </a:tbl>
          </a:graphicData>
        </a:graphic>
      </p:graphicFrame>
      <p:sp>
        <p:nvSpPr>
          <p:cNvPr id="4" name="Text Placeholder 3">
            <a:extLst>
              <a:ext uri="{FF2B5EF4-FFF2-40B4-BE49-F238E27FC236}">
                <a16:creationId xmlns:a16="http://schemas.microsoft.com/office/drawing/2014/main" id="{5F907651-17DF-432A-A7F4-ED09B2B863E1}"/>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9760583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D57BF-5AE3-4AAD-8317-CE685E3EF6F7}"/>
              </a:ext>
            </a:extLst>
          </p:cNvPr>
          <p:cNvSpPr>
            <a:spLocks noGrp="1"/>
          </p:cNvSpPr>
          <p:nvPr>
            <p:ph type="title"/>
          </p:nvPr>
        </p:nvSpPr>
        <p:spPr/>
        <p:txBody>
          <a:bodyPr/>
          <a:lstStyle/>
          <a:p>
            <a:r>
              <a:rPr lang="en-US"/>
              <a:t>Instagram Posts Table | WW MSI - 11 of 14</a:t>
            </a:r>
          </a:p>
        </p:txBody>
      </p:sp>
      <p:graphicFrame>
        <p:nvGraphicFramePr>
          <p:cNvPr id="5" name="Table Placeholder 4">
            <a:extLst>
              <a:ext uri="{FF2B5EF4-FFF2-40B4-BE49-F238E27FC236}">
                <a16:creationId xmlns:a16="http://schemas.microsoft.com/office/drawing/2014/main" id="{23C98546-65EB-4A28-A5C5-00024534FBF1}"/>
              </a:ext>
            </a:extLst>
          </p:cNvPr>
          <p:cNvGraphicFramePr>
            <a:graphicFrameLocks noGrp="1"/>
          </p:cNvGraphicFramePr>
          <p:nvPr>
            <p:ph type="tbl" sz="quarter" idx="13"/>
            <p:extLst>
              <p:ext uri="{D42A27DB-BD31-4B8C-83A1-F6EECF244321}">
                <p14:modId xmlns:p14="http://schemas.microsoft.com/office/powerpoint/2010/main" val="3733759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935587370"/>
                    </a:ext>
                  </a:extLst>
                </a:gridCol>
                <a:gridCol w="1975104">
                  <a:extLst>
                    <a:ext uri="{9D8B030D-6E8A-4147-A177-3AD203B41FA5}">
                      <a16:colId xmlns:a16="http://schemas.microsoft.com/office/drawing/2014/main" val="778766222"/>
                    </a:ext>
                  </a:extLst>
                </a:gridCol>
                <a:gridCol w="658368">
                  <a:extLst>
                    <a:ext uri="{9D8B030D-6E8A-4147-A177-3AD203B41FA5}">
                      <a16:colId xmlns:a16="http://schemas.microsoft.com/office/drawing/2014/main" val="3474214028"/>
                    </a:ext>
                  </a:extLst>
                </a:gridCol>
                <a:gridCol w="658368">
                  <a:extLst>
                    <a:ext uri="{9D8B030D-6E8A-4147-A177-3AD203B41FA5}">
                      <a16:colId xmlns:a16="http://schemas.microsoft.com/office/drawing/2014/main" val="3362553111"/>
                    </a:ext>
                  </a:extLst>
                </a:gridCol>
                <a:gridCol w="658368">
                  <a:extLst>
                    <a:ext uri="{9D8B030D-6E8A-4147-A177-3AD203B41FA5}">
                      <a16:colId xmlns:a16="http://schemas.microsoft.com/office/drawing/2014/main" val="3558067459"/>
                    </a:ext>
                  </a:extLst>
                </a:gridCol>
                <a:gridCol w="658368">
                  <a:extLst>
                    <a:ext uri="{9D8B030D-6E8A-4147-A177-3AD203B41FA5}">
                      <a16:colId xmlns:a16="http://schemas.microsoft.com/office/drawing/2014/main" val="2531763153"/>
                    </a:ext>
                  </a:extLst>
                </a:gridCol>
                <a:gridCol w="658368">
                  <a:extLst>
                    <a:ext uri="{9D8B030D-6E8A-4147-A177-3AD203B41FA5}">
                      <a16:colId xmlns:a16="http://schemas.microsoft.com/office/drawing/2014/main" val="3571435874"/>
                    </a:ext>
                  </a:extLst>
                </a:gridCol>
                <a:gridCol w="658368">
                  <a:extLst>
                    <a:ext uri="{9D8B030D-6E8A-4147-A177-3AD203B41FA5}">
                      <a16:colId xmlns:a16="http://schemas.microsoft.com/office/drawing/2014/main" val="883797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5782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msigaming_de - 2021-04-02 17:55:24</a:t>
                      </a:r>
                      <a:r>
                        <a:rPr kumimoji="0" lang="de-DE" sz="1000" b="0" i="0" u="none" strike="noStrike" kern="1200" cap="none" spc="0" normalizeH="0" baseline="0" noProof="0">
                          <a:ln>
                            <a:noFill/>
                          </a:ln>
                          <a:solidFill>
                            <a:prstClr val="black"/>
                          </a:solidFill>
                          <a:effectLst/>
                          <a:uLnTx/>
                          <a:uFillTx/>
                          <a:latin typeface="+mn-lt"/>
                          <a:ea typeface="+mn-ea"/>
                          <a:cs typeface="+mn-cs"/>
                        </a:rPr>
                        <a:t>
 OSTER-ÜBERRASCHUNG 🐰⁠
⁠
Unter allen Teilnehmern verlosen wir einen MAG CH120 I Gaming-Chair für den bestmöglichen Komfort bei langen und intensiven Gaming-Sessions 🔥💥⁠
Einfach msigaming_de folgen, den Beitrag liken und mit einem Oster-Emoji kommentieren 🐰🥚🐇 ⁠
Das Gewinnspiel läuft bis 06.04.2021. 23:59 Uhr MEZ. Der Gewinner wird am 07.04.2021 per RNG gezogen und in den Kommentaren bekanntgegeben. Um teilzunehmen, musst du mindestens 16 Jahre alt sein. ⁠
Die vollständigen Teilnahmebedingungen findest du hier:⁠
https://1drv.ms/b/s!AqdbbeGMQW4fgspfDlIC3yNocvwR_w⁠
Erzählt euren Liebsten von dem Gewinnspiel und genießt die Oster-Feiertage 💕⁠
⁠
#MSI #MSIGaming #Gewinnspiel #FroheOstern #Ostern #Karfreitag #GamingChair #GamingSetup #Osterhase #GamingStuhl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05/13/2021 20:14:00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1866700"/>
                  </a:ext>
                </a:extLst>
              </a:tr>
            </a:tbl>
          </a:graphicData>
        </a:graphic>
      </p:graphicFrame>
      <p:sp>
        <p:nvSpPr>
          <p:cNvPr id="4" name="Text Placeholder 3">
            <a:extLst>
              <a:ext uri="{FF2B5EF4-FFF2-40B4-BE49-F238E27FC236}">
                <a16:creationId xmlns:a16="http://schemas.microsoft.com/office/drawing/2014/main" id="{06D0F6C7-FB5A-400E-8FA8-D3E2F555E318}"/>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782829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5C7DD-CB21-43F7-9CE3-0B4F5CB673F1}"/>
              </a:ext>
            </a:extLst>
          </p:cNvPr>
          <p:cNvSpPr>
            <a:spLocks noGrp="1"/>
          </p:cNvSpPr>
          <p:nvPr>
            <p:ph type="title"/>
          </p:nvPr>
        </p:nvSpPr>
        <p:spPr/>
        <p:txBody>
          <a:bodyPr/>
          <a:lstStyle/>
          <a:p>
            <a:r>
              <a:rPr lang="en-US"/>
              <a:t>Instagram Posts Table | WW MSI - 12 of 14</a:t>
            </a:r>
          </a:p>
        </p:txBody>
      </p:sp>
      <p:graphicFrame>
        <p:nvGraphicFramePr>
          <p:cNvPr id="5" name="Table Placeholder 4">
            <a:extLst>
              <a:ext uri="{FF2B5EF4-FFF2-40B4-BE49-F238E27FC236}">
                <a16:creationId xmlns:a16="http://schemas.microsoft.com/office/drawing/2014/main" id="{A9357521-88BE-47D9-A92C-B4B9FD2229F5}"/>
              </a:ext>
            </a:extLst>
          </p:cNvPr>
          <p:cNvGraphicFramePr>
            <a:graphicFrameLocks noGrp="1"/>
          </p:cNvGraphicFramePr>
          <p:nvPr>
            <p:ph type="tbl" sz="quarter" idx="13"/>
            <p:extLst>
              <p:ext uri="{D42A27DB-BD31-4B8C-83A1-F6EECF244321}">
                <p14:modId xmlns:p14="http://schemas.microsoft.com/office/powerpoint/2010/main" val="2510909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684405221"/>
                    </a:ext>
                  </a:extLst>
                </a:gridCol>
                <a:gridCol w="1975104">
                  <a:extLst>
                    <a:ext uri="{9D8B030D-6E8A-4147-A177-3AD203B41FA5}">
                      <a16:colId xmlns:a16="http://schemas.microsoft.com/office/drawing/2014/main" val="3057417904"/>
                    </a:ext>
                  </a:extLst>
                </a:gridCol>
                <a:gridCol w="658368">
                  <a:extLst>
                    <a:ext uri="{9D8B030D-6E8A-4147-A177-3AD203B41FA5}">
                      <a16:colId xmlns:a16="http://schemas.microsoft.com/office/drawing/2014/main" val="4039176476"/>
                    </a:ext>
                  </a:extLst>
                </a:gridCol>
                <a:gridCol w="658368">
                  <a:extLst>
                    <a:ext uri="{9D8B030D-6E8A-4147-A177-3AD203B41FA5}">
                      <a16:colId xmlns:a16="http://schemas.microsoft.com/office/drawing/2014/main" val="3839949851"/>
                    </a:ext>
                  </a:extLst>
                </a:gridCol>
                <a:gridCol w="658368">
                  <a:extLst>
                    <a:ext uri="{9D8B030D-6E8A-4147-A177-3AD203B41FA5}">
                      <a16:colId xmlns:a16="http://schemas.microsoft.com/office/drawing/2014/main" val="2362902560"/>
                    </a:ext>
                  </a:extLst>
                </a:gridCol>
                <a:gridCol w="658368">
                  <a:extLst>
                    <a:ext uri="{9D8B030D-6E8A-4147-A177-3AD203B41FA5}">
                      <a16:colId xmlns:a16="http://schemas.microsoft.com/office/drawing/2014/main" val="2998498840"/>
                    </a:ext>
                  </a:extLst>
                </a:gridCol>
                <a:gridCol w="658368">
                  <a:extLst>
                    <a:ext uri="{9D8B030D-6E8A-4147-A177-3AD203B41FA5}">
                      <a16:colId xmlns:a16="http://schemas.microsoft.com/office/drawing/2014/main" val="631320818"/>
                    </a:ext>
                  </a:extLst>
                </a:gridCol>
                <a:gridCol w="658368">
                  <a:extLst>
                    <a:ext uri="{9D8B030D-6E8A-4147-A177-3AD203B41FA5}">
                      <a16:colId xmlns:a16="http://schemas.microsoft.com/office/drawing/2014/main" val="3194969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4947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msigaming_france - 2021-03-31 16:17:45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05/22/2021 20:12:22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61027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- 2021-02-06 09:06:04</a:t>
                      </a:r>
                      <a:r>
                        <a:rPr kumimoji="0" lang="en-US" sz="1000" b="0" i="0" u="none" strike="noStrike" kern="1200" cap="none" spc="0" normalizeH="0" baseline="0" noProof="0">
                          <a:ln>
                            <a:noFill/>
                          </a:ln>
                          <a:solidFill>
                            <a:prstClr val="black"/>
                          </a:solidFill>
                          <a:effectLst/>
                          <a:uLnTx/>
                          <a:uFillTx/>
                          <a:latin typeface="+mn-lt"/>
                          <a:ea typeface="+mn-ea"/>
                          <a:cs typeface="+mn-cs"/>
                        </a:rPr>
                        <a:t>
 Might be the most satisfying way of diving into the distinct rough notch and ancient texture on #MSI #GE76 Raider Dragon Edition Tiamat. ⁠
Turn on the sound and enjoy the ASMR unboxing video of this legendary, presented by TheRelaxingEnd!⁠
⁠
Link in story to watch the full video👈⁠
#GEseries #MSIgaming #Laptop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18:42:32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45429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msigaming_france - 2021-02-18 04:37:43</a:t>
                      </a:r>
                      <a:r>
                        <a:rPr kumimoji="0" lang="fr-FR" sz="1000" b="0" i="0" u="none" strike="noStrike" kern="1200" cap="none" spc="0" normalizeH="0" baseline="0" noProof="0">
                          <a:ln>
                            <a:noFill/>
                          </a:ln>
                          <a:solidFill>
                            <a:prstClr val="black"/>
                          </a:solidFill>
                          <a:effectLst/>
                          <a:uLnTx/>
                          <a:uFillTx/>
                          <a:latin typeface="+mn-lt"/>
                          <a:ea typeface="+mn-ea"/>
                          <a:cs typeface="+mn-cs"/>
                        </a:rPr>
                        <a:t>
 Que faire face à tant de puissance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18:39:15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17106918"/>
                  </a:ext>
                </a:extLst>
              </a:tr>
            </a:tbl>
          </a:graphicData>
        </a:graphic>
      </p:graphicFrame>
      <p:sp>
        <p:nvSpPr>
          <p:cNvPr id="4" name="Text Placeholder 3">
            <a:extLst>
              <a:ext uri="{FF2B5EF4-FFF2-40B4-BE49-F238E27FC236}">
                <a16:creationId xmlns:a16="http://schemas.microsoft.com/office/drawing/2014/main" id="{985BE0CC-B74D-46F0-A00F-7567EFF887D4}"/>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2313573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DAE72-5341-4303-A56F-05E9EDF16B55}"/>
              </a:ext>
            </a:extLst>
          </p:cNvPr>
          <p:cNvSpPr>
            <a:spLocks noGrp="1"/>
          </p:cNvSpPr>
          <p:nvPr>
            <p:ph type="title"/>
          </p:nvPr>
        </p:nvSpPr>
        <p:spPr/>
        <p:txBody>
          <a:bodyPr/>
          <a:lstStyle/>
          <a:p>
            <a:r>
              <a:rPr lang="en-US"/>
              <a:t>Instagram Posts Table | WW MSI - 13 of 14</a:t>
            </a:r>
          </a:p>
        </p:txBody>
      </p:sp>
      <p:graphicFrame>
        <p:nvGraphicFramePr>
          <p:cNvPr id="5" name="Table Placeholder 4">
            <a:extLst>
              <a:ext uri="{FF2B5EF4-FFF2-40B4-BE49-F238E27FC236}">
                <a16:creationId xmlns:a16="http://schemas.microsoft.com/office/drawing/2014/main" id="{4EF3C271-739D-49FC-8EB2-74B3FBC800B1}"/>
              </a:ext>
            </a:extLst>
          </p:cNvPr>
          <p:cNvGraphicFramePr>
            <a:graphicFrameLocks noGrp="1"/>
          </p:cNvGraphicFramePr>
          <p:nvPr>
            <p:ph type="tbl" sz="quarter" idx="13"/>
            <p:extLst>
              <p:ext uri="{D42A27DB-BD31-4B8C-83A1-F6EECF244321}">
                <p14:modId xmlns:p14="http://schemas.microsoft.com/office/powerpoint/2010/main" val="2272840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209311555"/>
                    </a:ext>
                  </a:extLst>
                </a:gridCol>
                <a:gridCol w="1975104">
                  <a:extLst>
                    <a:ext uri="{9D8B030D-6E8A-4147-A177-3AD203B41FA5}">
                      <a16:colId xmlns:a16="http://schemas.microsoft.com/office/drawing/2014/main" val="4057972265"/>
                    </a:ext>
                  </a:extLst>
                </a:gridCol>
                <a:gridCol w="658368">
                  <a:extLst>
                    <a:ext uri="{9D8B030D-6E8A-4147-A177-3AD203B41FA5}">
                      <a16:colId xmlns:a16="http://schemas.microsoft.com/office/drawing/2014/main" val="3001623350"/>
                    </a:ext>
                  </a:extLst>
                </a:gridCol>
                <a:gridCol w="658368">
                  <a:extLst>
                    <a:ext uri="{9D8B030D-6E8A-4147-A177-3AD203B41FA5}">
                      <a16:colId xmlns:a16="http://schemas.microsoft.com/office/drawing/2014/main" val="4021852676"/>
                    </a:ext>
                  </a:extLst>
                </a:gridCol>
                <a:gridCol w="658368">
                  <a:extLst>
                    <a:ext uri="{9D8B030D-6E8A-4147-A177-3AD203B41FA5}">
                      <a16:colId xmlns:a16="http://schemas.microsoft.com/office/drawing/2014/main" val="389359182"/>
                    </a:ext>
                  </a:extLst>
                </a:gridCol>
                <a:gridCol w="658368">
                  <a:extLst>
                    <a:ext uri="{9D8B030D-6E8A-4147-A177-3AD203B41FA5}">
                      <a16:colId xmlns:a16="http://schemas.microsoft.com/office/drawing/2014/main" val="2999262035"/>
                    </a:ext>
                  </a:extLst>
                </a:gridCol>
                <a:gridCol w="658368">
                  <a:extLst>
                    <a:ext uri="{9D8B030D-6E8A-4147-A177-3AD203B41FA5}">
                      <a16:colId xmlns:a16="http://schemas.microsoft.com/office/drawing/2014/main" val="3981437937"/>
                    </a:ext>
                  </a:extLst>
                </a:gridCol>
                <a:gridCol w="658368">
                  <a:extLst>
                    <a:ext uri="{9D8B030D-6E8A-4147-A177-3AD203B41FA5}">
                      <a16:colId xmlns:a16="http://schemas.microsoft.com/office/drawing/2014/main" val="794336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7830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msius - 2021-05-07 22:02:07</a:t>
                      </a:r>
                      <a:r>
                        <a:rPr kumimoji="0" lang="en-US" sz="1000" b="0" i="0" u="none" strike="noStrike" kern="1200" cap="none" spc="0" normalizeH="0" baseline="0" noProof="0">
                          <a:ln>
                            <a:noFill/>
                          </a:ln>
                          <a:solidFill>
                            <a:prstClr val="black"/>
                          </a:solidFill>
                          <a:effectLst/>
                          <a:uLnTx/>
                          <a:uFillTx/>
                          <a:latin typeface="+mn-lt"/>
                          <a:ea typeface="+mn-ea"/>
                          <a:cs typeface="+mn-cs"/>
                        </a:rPr>
                        <a:t>
 As we celebrate our mothers on Sunday, we must not forget the other “mother” we PC gamers require.. our hardworking motherboards! That’s why we’re excited to launch our Mother’s Board Day giveaway campaign!⁠
Pictured is the limited MEG Z590 ACE GOLD EDITION motherboard along with our new flagship GeForce RTX 3080 SUPRIM X 10G graphics card - just a few of many cool prizes we’re giving away. ⁠
⁠
How to enter:⁠
⁠
1. Reply with the hashtag #MothersBoardDay and your most memorable gaming experience during the pandemic.⁠
2. Enter your information on our GLEAM in order to get more entry options!⁠
3. You will automatically be entered to win a Steam Gift Card for participating in this campaign:⁠
40x , and 20x 0 Steam Gift card (60 Random winners)⁠
⁠
Link to enter in our bio! Good luck! ⁠
⁠
**No purchase necessary⁠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06/07/2021 20:13:36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39799715"/>
                  </a:ext>
                </a:extLst>
              </a:tr>
            </a:tbl>
          </a:graphicData>
        </a:graphic>
      </p:graphicFrame>
      <p:sp>
        <p:nvSpPr>
          <p:cNvPr id="4" name="Text Placeholder 3">
            <a:extLst>
              <a:ext uri="{FF2B5EF4-FFF2-40B4-BE49-F238E27FC236}">
                <a16:creationId xmlns:a16="http://schemas.microsoft.com/office/drawing/2014/main" id="{6A359840-9F37-47D1-ACF5-0E5892EEE02B}"/>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1659142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9047C-A69B-4F70-B413-2AA7339F62CE}"/>
              </a:ext>
            </a:extLst>
          </p:cNvPr>
          <p:cNvSpPr>
            <a:spLocks noGrp="1"/>
          </p:cNvSpPr>
          <p:nvPr>
            <p:ph type="title"/>
          </p:nvPr>
        </p:nvSpPr>
        <p:spPr/>
        <p:txBody>
          <a:bodyPr/>
          <a:lstStyle/>
          <a:p>
            <a:r>
              <a:rPr lang="en-US"/>
              <a:t>Instagram Posts Table | WW MSI - 14 of 14</a:t>
            </a:r>
          </a:p>
        </p:txBody>
      </p:sp>
      <p:graphicFrame>
        <p:nvGraphicFramePr>
          <p:cNvPr id="5" name="Table Placeholder 4">
            <a:extLst>
              <a:ext uri="{FF2B5EF4-FFF2-40B4-BE49-F238E27FC236}">
                <a16:creationId xmlns:a16="http://schemas.microsoft.com/office/drawing/2014/main" id="{9098D89C-6A94-40CC-9A14-43E1D7EDAD19}"/>
              </a:ext>
            </a:extLst>
          </p:cNvPr>
          <p:cNvGraphicFramePr>
            <a:graphicFrameLocks noGrp="1"/>
          </p:cNvGraphicFramePr>
          <p:nvPr>
            <p:ph type="tbl" sz="quarter" idx="13"/>
            <p:extLst>
              <p:ext uri="{D42A27DB-BD31-4B8C-83A1-F6EECF244321}">
                <p14:modId xmlns:p14="http://schemas.microsoft.com/office/powerpoint/2010/main" val="2706081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687034372"/>
                    </a:ext>
                  </a:extLst>
                </a:gridCol>
                <a:gridCol w="1975104">
                  <a:extLst>
                    <a:ext uri="{9D8B030D-6E8A-4147-A177-3AD203B41FA5}">
                      <a16:colId xmlns:a16="http://schemas.microsoft.com/office/drawing/2014/main" val="549954956"/>
                    </a:ext>
                  </a:extLst>
                </a:gridCol>
                <a:gridCol w="658368">
                  <a:extLst>
                    <a:ext uri="{9D8B030D-6E8A-4147-A177-3AD203B41FA5}">
                      <a16:colId xmlns:a16="http://schemas.microsoft.com/office/drawing/2014/main" val="662281907"/>
                    </a:ext>
                  </a:extLst>
                </a:gridCol>
                <a:gridCol w="658368">
                  <a:extLst>
                    <a:ext uri="{9D8B030D-6E8A-4147-A177-3AD203B41FA5}">
                      <a16:colId xmlns:a16="http://schemas.microsoft.com/office/drawing/2014/main" val="231469023"/>
                    </a:ext>
                  </a:extLst>
                </a:gridCol>
                <a:gridCol w="658368">
                  <a:extLst>
                    <a:ext uri="{9D8B030D-6E8A-4147-A177-3AD203B41FA5}">
                      <a16:colId xmlns:a16="http://schemas.microsoft.com/office/drawing/2014/main" val="3596589696"/>
                    </a:ext>
                  </a:extLst>
                </a:gridCol>
                <a:gridCol w="658368">
                  <a:extLst>
                    <a:ext uri="{9D8B030D-6E8A-4147-A177-3AD203B41FA5}">
                      <a16:colId xmlns:a16="http://schemas.microsoft.com/office/drawing/2014/main" val="1882965987"/>
                    </a:ext>
                  </a:extLst>
                </a:gridCol>
                <a:gridCol w="658368">
                  <a:extLst>
                    <a:ext uri="{9D8B030D-6E8A-4147-A177-3AD203B41FA5}">
                      <a16:colId xmlns:a16="http://schemas.microsoft.com/office/drawing/2014/main" val="3107935020"/>
                    </a:ext>
                  </a:extLst>
                </a:gridCol>
                <a:gridCol w="658368">
                  <a:extLst>
                    <a:ext uri="{9D8B030D-6E8A-4147-A177-3AD203B41FA5}">
                      <a16:colId xmlns:a16="http://schemas.microsoft.com/office/drawing/2014/main" val="2172910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4145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msius - 2021-03-03 00:02:48</a:t>
                      </a:r>
                      <a:r>
                        <a:rPr kumimoji="0" lang="en-US" sz="1000" b="0" i="0" u="none" strike="noStrike" kern="1200" cap="none" spc="0" normalizeH="0" baseline="0" noProof="0">
                          <a:ln>
                            <a:noFill/>
                          </a:ln>
                          <a:solidFill>
                            <a:prstClr val="black"/>
                          </a:solidFill>
                          <a:effectLst/>
                          <a:uLnTx/>
                          <a:uFillTx/>
                          <a:latin typeface="+mn-lt"/>
                          <a:ea typeface="+mn-ea"/>
                          <a:cs typeface="+mn-cs"/>
                        </a:rPr>
                        <a:t>
 Need some RGB drip? We’ve got you covered. ⁠⁠
⁠⁠
#MSI #MSIGaming #RGB #RGBdrip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[CND] Regular- Non Gaming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18:42:13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8834066"/>
                  </a:ext>
                </a:extLst>
              </a:tr>
            </a:tbl>
          </a:graphicData>
        </a:graphic>
      </p:graphicFrame>
      <p:sp>
        <p:nvSpPr>
          <p:cNvPr id="4" name="Text Placeholder 3">
            <a:extLst>
              <a:ext uri="{FF2B5EF4-FFF2-40B4-BE49-F238E27FC236}">
                <a16:creationId xmlns:a16="http://schemas.microsoft.com/office/drawing/2014/main" id="{3792DCEA-2DFA-4A7D-B9C9-3E83E54B8FAA}"/>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7114074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ACB3D734-6B43-4C14-8CA7-35CA28DAB2B4}" vid="{BB6C8173-4B4F-4C9C-840B-53837BF5562B}"/>
    </a:ext>
  </a:extLst>
</a:theme>
</file>

<file path=docProps/app.xml><?xml version="1.0" encoding="utf-8"?>
<Properties xmlns="http://schemas.openxmlformats.org/officeDocument/2006/extended-properties" xmlns:vt="http://schemas.openxmlformats.org/officeDocument/2006/docPropsVTypes">
  <Template>20210727_012845</Template>
  <TotalTime>1</TotalTime>
  <Words>821</Words>
  <Application>Microsoft Office PowerPoint</Application>
  <PresentationFormat>On-screen Show (4:3)</PresentationFormat>
  <Paragraphs>328</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Instagram Posts Table | WW MSI - 1 of 14</vt:lpstr>
      <vt:lpstr>Instagram Posts Table | WW MSI - 2 of 14</vt:lpstr>
      <vt:lpstr>Instagram Posts Table | WW MSI - 3 of 14</vt:lpstr>
      <vt:lpstr>Instagram Posts Table | WW MSI - 4 of 14</vt:lpstr>
      <vt:lpstr>Instagram Posts Table | WW MSI - 5 of 14</vt:lpstr>
      <vt:lpstr>Instagram Posts Table | WW MSI - 6 of 14</vt:lpstr>
      <vt:lpstr>Instagram Posts Table | WW MSI - 7 of 14</vt:lpstr>
      <vt:lpstr>Instagram Posts Table | WW MSI - 8 of 14</vt:lpstr>
      <vt:lpstr>Instagram Posts Table | WW MSI - 9 of 14</vt:lpstr>
      <vt:lpstr>Instagram Posts Table | WW MSI - 10 of 14</vt:lpstr>
      <vt:lpstr>Instagram Posts Table | WW MSI - 11 of 14</vt:lpstr>
      <vt:lpstr>Instagram Posts Table | WW MSI - 12 of 14</vt:lpstr>
      <vt:lpstr>Instagram Posts Table | WW MSI - 13 of 14</vt:lpstr>
      <vt:lpstr>Instagram Posts Table | WW MSI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WW MSI - 1 of 14</dc:title>
  <dc:creator>Frederik Peiniger</dc:creator>
  <cp:lastModifiedBy>Frederik Peiniger</cp:lastModifiedBy>
  <cp:revision>1</cp:revision>
  <dcterms:created xsi:type="dcterms:W3CDTF">2021-07-27T01:28:46Z</dcterms:created>
  <dcterms:modified xsi:type="dcterms:W3CDTF">2021-07-27T01:30:40Z</dcterms:modified>
</cp:coreProperties>
</file>