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BD12D-22EF-4A14-A68C-07DA12C32139}"/>
              </a:ext>
            </a:extLst>
          </p:cNvPr>
          <p:cNvSpPr>
            <a:spLocks noGrp="1"/>
          </p:cNvSpPr>
          <p:nvPr>
            <p:ph type="title"/>
          </p:nvPr>
        </p:nvSpPr>
        <p:spPr/>
        <p:txBody>
          <a:bodyPr/>
          <a:lstStyle/>
          <a:p>
            <a:r>
              <a:rPr lang="en-US"/>
              <a:t>Instagram Posts Table | CORP Competitor - HQ - 1 of 20</a:t>
            </a:r>
          </a:p>
        </p:txBody>
      </p:sp>
      <p:graphicFrame>
        <p:nvGraphicFramePr>
          <p:cNvPr id="5" name="Table Placeholder 4">
            <a:extLst>
              <a:ext uri="{FF2B5EF4-FFF2-40B4-BE49-F238E27FC236}">
                <a16:creationId xmlns:a16="http://schemas.microsoft.com/office/drawing/2014/main" id="{C81AE757-45F1-4BA0-94FE-FD2620549A50}"/>
              </a:ext>
            </a:extLst>
          </p:cNvPr>
          <p:cNvGraphicFramePr>
            <a:graphicFrameLocks noGrp="1"/>
          </p:cNvGraphicFramePr>
          <p:nvPr>
            <p:ph type="tbl" sz="quarter" idx="13"/>
            <p:extLst>
              <p:ext uri="{D42A27DB-BD31-4B8C-83A1-F6EECF244321}">
                <p14:modId xmlns:p14="http://schemas.microsoft.com/office/powerpoint/2010/main" val="3457444335"/>
              </p:ext>
            </p:extLst>
          </p:nvPr>
        </p:nvGraphicFramePr>
        <p:xfrm>
          <a:off x="457200" y="1731963"/>
          <a:ext cx="7900416" cy="27736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41703940"/>
                    </a:ext>
                  </a:extLst>
                </a:gridCol>
                <a:gridCol w="1975104">
                  <a:extLst>
                    <a:ext uri="{9D8B030D-6E8A-4147-A177-3AD203B41FA5}">
                      <a16:colId xmlns:a16="http://schemas.microsoft.com/office/drawing/2014/main" val="2613806824"/>
                    </a:ext>
                  </a:extLst>
                </a:gridCol>
                <a:gridCol w="658368">
                  <a:extLst>
                    <a:ext uri="{9D8B030D-6E8A-4147-A177-3AD203B41FA5}">
                      <a16:colId xmlns:a16="http://schemas.microsoft.com/office/drawing/2014/main" val="3235889619"/>
                    </a:ext>
                  </a:extLst>
                </a:gridCol>
                <a:gridCol w="658368">
                  <a:extLst>
                    <a:ext uri="{9D8B030D-6E8A-4147-A177-3AD203B41FA5}">
                      <a16:colId xmlns:a16="http://schemas.microsoft.com/office/drawing/2014/main" val="1752549659"/>
                    </a:ext>
                  </a:extLst>
                </a:gridCol>
                <a:gridCol w="658368">
                  <a:extLst>
                    <a:ext uri="{9D8B030D-6E8A-4147-A177-3AD203B41FA5}">
                      <a16:colId xmlns:a16="http://schemas.microsoft.com/office/drawing/2014/main" val="2791258206"/>
                    </a:ext>
                  </a:extLst>
                </a:gridCol>
                <a:gridCol w="658368">
                  <a:extLst>
                    <a:ext uri="{9D8B030D-6E8A-4147-A177-3AD203B41FA5}">
                      <a16:colId xmlns:a16="http://schemas.microsoft.com/office/drawing/2014/main" val="3024951317"/>
                    </a:ext>
                  </a:extLst>
                </a:gridCol>
                <a:gridCol w="658368">
                  <a:extLst>
                    <a:ext uri="{9D8B030D-6E8A-4147-A177-3AD203B41FA5}">
                      <a16:colId xmlns:a16="http://schemas.microsoft.com/office/drawing/2014/main" val="2694843380"/>
                    </a:ext>
                  </a:extLst>
                </a:gridCol>
                <a:gridCol w="658368">
                  <a:extLst>
                    <a:ext uri="{9D8B030D-6E8A-4147-A177-3AD203B41FA5}">
                      <a16:colId xmlns:a16="http://schemas.microsoft.com/office/drawing/2014/main" val="256550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613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- 2021-06-30 23:01:27</a:t>
                      </a:r>
                      <a:r>
                        <a:rPr kumimoji="0" lang="en-US" sz="1000" b="0" i="0" u="none" strike="noStrike" kern="1200" cap="none" spc="0" normalizeH="0" baseline="0" noProof="0">
                          <a:ln>
                            <a:noFill/>
                          </a:ln>
                          <a:solidFill>
                            <a:prstClr val="black"/>
                          </a:solidFill>
                          <a:effectLst/>
                          <a:uLnTx/>
                          <a:uFillTx/>
                          <a:latin typeface="+mn-lt"/>
                          <a:ea typeface="+mn-ea"/>
                          <a:cs typeface="+mn-cs"/>
                        </a:rPr>
                        <a:t>
 Primed to make the right connections—the Razer Thunderbolt 4 Dock Chroma is your solution to having a streamlined cable experience. From high-speed data transfers to linking multiple displays, achieve all these capabilities while using a single cable to connect your suite of devices. Link in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07/24/2021 02:16:07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2945112"/>
                  </a:ext>
                </a:extLst>
              </a:tr>
            </a:tbl>
          </a:graphicData>
        </a:graphic>
      </p:graphicFrame>
      <p:sp>
        <p:nvSpPr>
          <p:cNvPr id="4" name="Text Placeholder 3">
            <a:extLst>
              <a:ext uri="{FF2B5EF4-FFF2-40B4-BE49-F238E27FC236}">
                <a16:creationId xmlns:a16="http://schemas.microsoft.com/office/drawing/2014/main" id="{EE475D16-4125-4A8C-8398-8CE5EEB6E3D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82711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F937-EF61-4166-8689-EC76FEA182FA}"/>
              </a:ext>
            </a:extLst>
          </p:cNvPr>
          <p:cNvSpPr>
            <a:spLocks noGrp="1"/>
          </p:cNvSpPr>
          <p:nvPr>
            <p:ph type="title"/>
          </p:nvPr>
        </p:nvSpPr>
        <p:spPr/>
        <p:txBody>
          <a:bodyPr/>
          <a:lstStyle/>
          <a:p>
            <a:r>
              <a:rPr lang="en-US"/>
              <a:t>Instagram Posts Table | CORP Competitor - HQ - 2 of 20</a:t>
            </a:r>
          </a:p>
        </p:txBody>
      </p:sp>
      <p:graphicFrame>
        <p:nvGraphicFramePr>
          <p:cNvPr id="5" name="Table Placeholder 4">
            <a:extLst>
              <a:ext uri="{FF2B5EF4-FFF2-40B4-BE49-F238E27FC236}">
                <a16:creationId xmlns:a16="http://schemas.microsoft.com/office/drawing/2014/main" id="{D2A2076B-AD2F-4FFF-BF68-12F61D6292EA}"/>
              </a:ext>
            </a:extLst>
          </p:cNvPr>
          <p:cNvGraphicFramePr>
            <a:graphicFrameLocks noGrp="1"/>
          </p:cNvGraphicFramePr>
          <p:nvPr>
            <p:ph type="tbl" sz="quarter" idx="13"/>
            <p:extLst>
              <p:ext uri="{D42A27DB-BD31-4B8C-83A1-F6EECF244321}">
                <p14:modId xmlns:p14="http://schemas.microsoft.com/office/powerpoint/2010/main" val="251040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00503641"/>
                    </a:ext>
                  </a:extLst>
                </a:gridCol>
                <a:gridCol w="1975104">
                  <a:extLst>
                    <a:ext uri="{9D8B030D-6E8A-4147-A177-3AD203B41FA5}">
                      <a16:colId xmlns:a16="http://schemas.microsoft.com/office/drawing/2014/main" val="2969383711"/>
                    </a:ext>
                  </a:extLst>
                </a:gridCol>
                <a:gridCol w="658368">
                  <a:extLst>
                    <a:ext uri="{9D8B030D-6E8A-4147-A177-3AD203B41FA5}">
                      <a16:colId xmlns:a16="http://schemas.microsoft.com/office/drawing/2014/main" val="4149780648"/>
                    </a:ext>
                  </a:extLst>
                </a:gridCol>
                <a:gridCol w="658368">
                  <a:extLst>
                    <a:ext uri="{9D8B030D-6E8A-4147-A177-3AD203B41FA5}">
                      <a16:colId xmlns:a16="http://schemas.microsoft.com/office/drawing/2014/main" val="199535898"/>
                    </a:ext>
                  </a:extLst>
                </a:gridCol>
                <a:gridCol w="658368">
                  <a:extLst>
                    <a:ext uri="{9D8B030D-6E8A-4147-A177-3AD203B41FA5}">
                      <a16:colId xmlns:a16="http://schemas.microsoft.com/office/drawing/2014/main" val="3426458216"/>
                    </a:ext>
                  </a:extLst>
                </a:gridCol>
                <a:gridCol w="658368">
                  <a:extLst>
                    <a:ext uri="{9D8B030D-6E8A-4147-A177-3AD203B41FA5}">
                      <a16:colId xmlns:a16="http://schemas.microsoft.com/office/drawing/2014/main" val="3367874899"/>
                    </a:ext>
                  </a:extLst>
                </a:gridCol>
                <a:gridCol w="658368">
                  <a:extLst>
                    <a:ext uri="{9D8B030D-6E8A-4147-A177-3AD203B41FA5}">
                      <a16:colId xmlns:a16="http://schemas.microsoft.com/office/drawing/2014/main" val="1360164540"/>
                    </a:ext>
                  </a:extLst>
                </a:gridCol>
                <a:gridCol w="658368">
                  <a:extLst>
                    <a:ext uri="{9D8B030D-6E8A-4147-A177-3AD203B41FA5}">
                      <a16:colId xmlns:a16="http://schemas.microsoft.com/office/drawing/2014/main" val="157438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75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- 2021-06-30 21:09:28</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andresvidoza ? 
Come unbox with Andres for the “Dragon Blade” outlook design and the ultimate gaming performance of Katana GF66!🔥🐲
Link in story to watch the unbox video👈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4664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- 2021-06-30 21:00:36</a:t>
                      </a:r>
                      <a:r>
                        <a:rPr kumimoji="0" lang="en-US" sz="1000" b="0" i="0" u="none" strike="noStrike" kern="1200" cap="none" spc="0" normalizeH="0" baseline="0" noProof="0">
                          <a:ln>
                            <a:noFill/>
                          </a:ln>
                          <a:solidFill>
                            <a:prstClr val="black"/>
                          </a:solidFill>
                          <a:effectLst/>
                          <a:uLnTx/>
                          <a:uFillTx/>
                          <a:latin typeface="+mn-lt"/>
                          <a:ea typeface="+mn-ea"/>
                          <a:cs typeface="+mn-cs"/>
                        </a:rPr>
                        <a:t>
 Try to not stare at that beautiful screen
#ZephyrusM16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0359743"/>
                  </a:ext>
                </a:extLst>
              </a:tr>
            </a:tbl>
          </a:graphicData>
        </a:graphic>
      </p:graphicFrame>
      <p:sp>
        <p:nvSpPr>
          <p:cNvPr id="4" name="Text Placeholder 3">
            <a:extLst>
              <a:ext uri="{FF2B5EF4-FFF2-40B4-BE49-F238E27FC236}">
                <a16:creationId xmlns:a16="http://schemas.microsoft.com/office/drawing/2014/main" id="{45C91804-2883-414D-9FA9-624DAB2728F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6319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61E6-2DDD-4B4C-BED2-D327C4CF8BB0}"/>
              </a:ext>
            </a:extLst>
          </p:cNvPr>
          <p:cNvSpPr>
            <a:spLocks noGrp="1"/>
          </p:cNvSpPr>
          <p:nvPr>
            <p:ph type="title"/>
          </p:nvPr>
        </p:nvSpPr>
        <p:spPr/>
        <p:txBody>
          <a:bodyPr/>
          <a:lstStyle/>
          <a:p>
            <a:r>
              <a:rPr lang="en-US"/>
              <a:t>Instagram Posts Table | CORP Competitor - HQ - 3 of 20</a:t>
            </a:r>
          </a:p>
        </p:txBody>
      </p:sp>
      <p:graphicFrame>
        <p:nvGraphicFramePr>
          <p:cNvPr id="5" name="Table Placeholder 4">
            <a:extLst>
              <a:ext uri="{FF2B5EF4-FFF2-40B4-BE49-F238E27FC236}">
                <a16:creationId xmlns:a16="http://schemas.microsoft.com/office/drawing/2014/main" id="{37DD9C35-D31C-4D7E-8272-66BCC846B684}"/>
              </a:ext>
            </a:extLst>
          </p:cNvPr>
          <p:cNvGraphicFramePr>
            <a:graphicFrameLocks noGrp="1"/>
          </p:cNvGraphicFramePr>
          <p:nvPr>
            <p:ph type="tbl" sz="quarter" idx="13"/>
            <p:extLst>
              <p:ext uri="{D42A27DB-BD31-4B8C-83A1-F6EECF244321}">
                <p14:modId xmlns:p14="http://schemas.microsoft.com/office/powerpoint/2010/main" val="339206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34339123"/>
                    </a:ext>
                  </a:extLst>
                </a:gridCol>
                <a:gridCol w="1975104">
                  <a:extLst>
                    <a:ext uri="{9D8B030D-6E8A-4147-A177-3AD203B41FA5}">
                      <a16:colId xmlns:a16="http://schemas.microsoft.com/office/drawing/2014/main" val="3395247265"/>
                    </a:ext>
                  </a:extLst>
                </a:gridCol>
                <a:gridCol w="658368">
                  <a:extLst>
                    <a:ext uri="{9D8B030D-6E8A-4147-A177-3AD203B41FA5}">
                      <a16:colId xmlns:a16="http://schemas.microsoft.com/office/drawing/2014/main" val="3015304909"/>
                    </a:ext>
                  </a:extLst>
                </a:gridCol>
                <a:gridCol w="658368">
                  <a:extLst>
                    <a:ext uri="{9D8B030D-6E8A-4147-A177-3AD203B41FA5}">
                      <a16:colId xmlns:a16="http://schemas.microsoft.com/office/drawing/2014/main" val="3806253352"/>
                    </a:ext>
                  </a:extLst>
                </a:gridCol>
                <a:gridCol w="658368">
                  <a:extLst>
                    <a:ext uri="{9D8B030D-6E8A-4147-A177-3AD203B41FA5}">
                      <a16:colId xmlns:a16="http://schemas.microsoft.com/office/drawing/2014/main" val="2872628231"/>
                    </a:ext>
                  </a:extLst>
                </a:gridCol>
                <a:gridCol w="658368">
                  <a:extLst>
                    <a:ext uri="{9D8B030D-6E8A-4147-A177-3AD203B41FA5}">
                      <a16:colId xmlns:a16="http://schemas.microsoft.com/office/drawing/2014/main" val="772279878"/>
                    </a:ext>
                  </a:extLst>
                </a:gridCol>
                <a:gridCol w="658368">
                  <a:extLst>
                    <a:ext uri="{9D8B030D-6E8A-4147-A177-3AD203B41FA5}">
                      <a16:colId xmlns:a16="http://schemas.microsoft.com/office/drawing/2014/main" val="63424179"/>
                    </a:ext>
                  </a:extLst>
                </a:gridCol>
                <a:gridCol w="658368">
                  <a:extLst>
                    <a:ext uri="{9D8B030D-6E8A-4147-A177-3AD203B41FA5}">
                      <a16:colId xmlns:a16="http://schemas.microsoft.com/office/drawing/2014/main" val="20442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44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- 2021-06-30 17:00:37</a:t>
                      </a:r>
                      <a:r>
                        <a:rPr kumimoji="0" lang="en-US" sz="1000" b="0" i="0" u="none" strike="noStrike" kern="1200" cap="none" spc="0" normalizeH="0" baseline="0" noProof="0">
                          <a:ln>
                            <a:noFill/>
                          </a:ln>
                          <a:solidFill>
                            <a:prstClr val="black"/>
                          </a:solidFill>
                          <a:effectLst/>
                          <a:uLnTx/>
                          <a:uFillTx/>
                          <a:latin typeface="+mn-lt"/>
                          <a:ea typeface="+mn-ea"/>
                          <a:cs typeface="+mn-cs"/>
                        </a:rPr>
                        <a:t>
 Let's build together! 🙌
#ASUSPCDIY is sharing the love and our passion for PC building. Check out the event to get inspiration, join a big giveaway by sharing your story, and more! 
Click the link in Bio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9201836"/>
                  </a:ext>
                </a:extLst>
              </a:tr>
            </a:tbl>
          </a:graphicData>
        </a:graphic>
      </p:graphicFrame>
      <p:sp>
        <p:nvSpPr>
          <p:cNvPr id="4" name="Text Placeholder 3">
            <a:extLst>
              <a:ext uri="{FF2B5EF4-FFF2-40B4-BE49-F238E27FC236}">
                <a16:creationId xmlns:a16="http://schemas.microsoft.com/office/drawing/2014/main" id="{8134F77C-26AA-47A9-95FB-67EF51976E9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398028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CB6B-5BC9-46A9-AE4A-8E936557992E}"/>
              </a:ext>
            </a:extLst>
          </p:cNvPr>
          <p:cNvSpPr>
            <a:spLocks noGrp="1"/>
          </p:cNvSpPr>
          <p:nvPr>
            <p:ph type="title"/>
          </p:nvPr>
        </p:nvSpPr>
        <p:spPr/>
        <p:txBody>
          <a:bodyPr/>
          <a:lstStyle/>
          <a:p>
            <a:r>
              <a:rPr lang="en-US"/>
              <a:t>Instagram Posts Table | CORP Competitor - HQ - 4 of 20</a:t>
            </a:r>
          </a:p>
        </p:txBody>
      </p:sp>
      <p:graphicFrame>
        <p:nvGraphicFramePr>
          <p:cNvPr id="5" name="Table Placeholder 4">
            <a:extLst>
              <a:ext uri="{FF2B5EF4-FFF2-40B4-BE49-F238E27FC236}">
                <a16:creationId xmlns:a16="http://schemas.microsoft.com/office/drawing/2014/main" id="{04D0B670-72A0-42F4-9AD4-66F4B6EF81AF}"/>
              </a:ext>
            </a:extLst>
          </p:cNvPr>
          <p:cNvGraphicFramePr>
            <a:graphicFrameLocks noGrp="1"/>
          </p:cNvGraphicFramePr>
          <p:nvPr>
            <p:ph type="tbl" sz="quarter" idx="13"/>
            <p:extLst>
              <p:ext uri="{D42A27DB-BD31-4B8C-83A1-F6EECF244321}">
                <p14:modId xmlns:p14="http://schemas.microsoft.com/office/powerpoint/2010/main" val="329139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05063714"/>
                    </a:ext>
                  </a:extLst>
                </a:gridCol>
                <a:gridCol w="1975104">
                  <a:extLst>
                    <a:ext uri="{9D8B030D-6E8A-4147-A177-3AD203B41FA5}">
                      <a16:colId xmlns:a16="http://schemas.microsoft.com/office/drawing/2014/main" val="1666944403"/>
                    </a:ext>
                  </a:extLst>
                </a:gridCol>
                <a:gridCol w="658368">
                  <a:extLst>
                    <a:ext uri="{9D8B030D-6E8A-4147-A177-3AD203B41FA5}">
                      <a16:colId xmlns:a16="http://schemas.microsoft.com/office/drawing/2014/main" val="1933402444"/>
                    </a:ext>
                  </a:extLst>
                </a:gridCol>
                <a:gridCol w="658368">
                  <a:extLst>
                    <a:ext uri="{9D8B030D-6E8A-4147-A177-3AD203B41FA5}">
                      <a16:colId xmlns:a16="http://schemas.microsoft.com/office/drawing/2014/main" val="1272265988"/>
                    </a:ext>
                  </a:extLst>
                </a:gridCol>
                <a:gridCol w="658368">
                  <a:extLst>
                    <a:ext uri="{9D8B030D-6E8A-4147-A177-3AD203B41FA5}">
                      <a16:colId xmlns:a16="http://schemas.microsoft.com/office/drawing/2014/main" val="2448683986"/>
                    </a:ext>
                  </a:extLst>
                </a:gridCol>
                <a:gridCol w="658368">
                  <a:extLst>
                    <a:ext uri="{9D8B030D-6E8A-4147-A177-3AD203B41FA5}">
                      <a16:colId xmlns:a16="http://schemas.microsoft.com/office/drawing/2014/main" val="524917483"/>
                    </a:ext>
                  </a:extLst>
                </a:gridCol>
                <a:gridCol w="658368">
                  <a:extLst>
                    <a:ext uri="{9D8B030D-6E8A-4147-A177-3AD203B41FA5}">
                      <a16:colId xmlns:a16="http://schemas.microsoft.com/office/drawing/2014/main" val="787637993"/>
                    </a:ext>
                  </a:extLst>
                </a:gridCol>
                <a:gridCol w="658368">
                  <a:extLst>
                    <a:ext uri="{9D8B030D-6E8A-4147-A177-3AD203B41FA5}">
                      <a16:colId xmlns:a16="http://schemas.microsoft.com/office/drawing/2014/main" val="365161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58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- 2021-06-30 09:09:06</a:t>
                      </a:r>
                      <a:r>
                        <a:rPr kumimoji="0" lang="en-US" sz="1000" b="0" i="0" u="none" strike="noStrike" kern="1200" cap="none" spc="0" normalizeH="0" baseline="0" noProof="0">
                          <a:ln>
                            <a:noFill/>
                          </a:ln>
                          <a:solidFill>
                            <a:prstClr val="black"/>
                          </a:solidFill>
                          <a:effectLst/>
                          <a:uLnTx/>
                          <a:uFillTx/>
                          <a:latin typeface="+mn-lt"/>
                          <a:ea typeface="+mn-ea"/>
                          <a:cs typeface="+mn-cs"/>
                        </a:rPr>
                        <a:t>
 Last chance to submit your review and claim reward up to  with the purchase of Intel Z590 motherboards! Act now! ⠀
⠀
📌 https://www.gigabyte.com/us/review-reward-program/Z590.html⠀
🔎 FREE OutridersGame Code👉 https://www.aorus.com/en-us/redeem/outriders/⠀
⠀
#AORUS #ReviewRewardProgram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07/12/2021 20:13:50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5282028"/>
                  </a:ext>
                </a:extLst>
              </a:tr>
            </a:tbl>
          </a:graphicData>
        </a:graphic>
      </p:graphicFrame>
      <p:sp>
        <p:nvSpPr>
          <p:cNvPr id="4" name="Text Placeholder 3">
            <a:extLst>
              <a:ext uri="{FF2B5EF4-FFF2-40B4-BE49-F238E27FC236}">
                <a16:creationId xmlns:a16="http://schemas.microsoft.com/office/drawing/2014/main" id="{2C3743C2-3F81-48BC-B7DF-DB5456473E6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2869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1763-4F4A-4283-B82F-C34ECC1E7B24}"/>
              </a:ext>
            </a:extLst>
          </p:cNvPr>
          <p:cNvSpPr>
            <a:spLocks noGrp="1"/>
          </p:cNvSpPr>
          <p:nvPr>
            <p:ph type="title"/>
          </p:nvPr>
        </p:nvSpPr>
        <p:spPr/>
        <p:txBody>
          <a:bodyPr/>
          <a:lstStyle/>
          <a:p>
            <a:r>
              <a:rPr lang="en-US"/>
              <a:t>Instagram Posts Table | CORP Competitor - HQ - 5 of 20</a:t>
            </a:r>
          </a:p>
        </p:txBody>
      </p:sp>
      <p:graphicFrame>
        <p:nvGraphicFramePr>
          <p:cNvPr id="5" name="Table Placeholder 4">
            <a:extLst>
              <a:ext uri="{FF2B5EF4-FFF2-40B4-BE49-F238E27FC236}">
                <a16:creationId xmlns:a16="http://schemas.microsoft.com/office/drawing/2014/main" id="{92844140-C727-4862-86E2-499043204912}"/>
              </a:ext>
            </a:extLst>
          </p:cNvPr>
          <p:cNvGraphicFramePr>
            <a:graphicFrameLocks noGrp="1"/>
          </p:cNvGraphicFramePr>
          <p:nvPr>
            <p:ph type="tbl" sz="quarter" idx="13"/>
            <p:extLst>
              <p:ext uri="{D42A27DB-BD31-4B8C-83A1-F6EECF244321}">
                <p14:modId xmlns:p14="http://schemas.microsoft.com/office/powerpoint/2010/main" val="323116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74492587"/>
                    </a:ext>
                  </a:extLst>
                </a:gridCol>
                <a:gridCol w="1975104">
                  <a:extLst>
                    <a:ext uri="{9D8B030D-6E8A-4147-A177-3AD203B41FA5}">
                      <a16:colId xmlns:a16="http://schemas.microsoft.com/office/drawing/2014/main" val="1173035645"/>
                    </a:ext>
                  </a:extLst>
                </a:gridCol>
                <a:gridCol w="658368">
                  <a:extLst>
                    <a:ext uri="{9D8B030D-6E8A-4147-A177-3AD203B41FA5}">
                      <a16:colId xmlns:a16="http://schemas.microsoft.com/office/drawing/2014/main" val="3097687963"/>
                    </a:ext>
                  </a:extLst>
                </a:gridCol>
                <a:gridCol w="658368">
                  <a:extLst>
                    <a:ext uri="{9D8B030D-6E8A-4147-A177-3AD203B41FA5}">
                      <a16:colId xmlns:a16="http://schemas.microsoft.com/office/drawing/2014/main" val="3298503480"/>
                    </a:ext>
                  </a:extLst>
                </a:gridCol>
                <a:gridCol w="658368">
                  <a:extLst>
                    <a:ext uri="{9D8B030D-6E8A-4147-A177-3AD203B41FA5}">
                      <a16:colId xmlns:a16="http://schemas.microsoft.com/office/drawing/2014/main" val="36476026"/>
                    </a:ext>
                  </a:extLst>
                </a:gridCol>
                <a:gridCol w="658368">
                  <a:extLst>
                    <a:ext uri="{9D8B030D-6E8A-4147-A177-3AD203B41FA5}">
                      <a16:colId xmlns:a16="http://schemas.microsoft.com/office/drawing/2014/main" val="1679205095"/>
                    </a:ext>
                  </a:extLst>
                </a:gridCol>
                <a:gridCol w="658368">
                  <a:extLst>
                    <a:ext uri="{9D8B030D-6E8A-4147-A177-3AD203B41FA5}">
                      <a16:colId xmlns:a16="http://schemas.microsoft.com/office/drawing/2014/main" val="3598572055"/>
                    </a:ext>
                  </a:extLst>
                </a:gridCol>
                <a:gridCol w="658368">
                  <a:extLst>
                    <a:ext uri="{9D8B030D-6E8A-4147-A177-3AD203B41FA5}">
                      <a16:colId xmlns:a16="http://schemas.microsoft.com/office/drawing/2014/main" val="133129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38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- 2021-06-30 08:00:17</a:t>
                      </a:r>
                      <a:r>
                        <a:rPr kumimoji="0" lang="en-US" sz="1000" b="0" i="0" u="none" strike="noStrike" kern="1200" cap="none" spc="0" normalizeH="0" baseline="0" noProof="0">
                          <a:ln>
                            <a:noFill/>
                          </a:ln>
                          <a:solidFill>
                            <a:prstClr val="black"/>
                          </a:solidFill>
                          <a:effectLst/>
                          <a:uLnTx/>
                          <a:uFillTx/>
                          <a:latin typeface="+mn-lt"/>
                          <a:ea typeface="+mn-ea"/>
                          <a:cs typeface="+mn-cs"/>
                        </a:rPr>
                        <a:t>
 To create the world’s thinnest and most powerful 14” gaming laptop, the Razer Blade 14 comes built with a vacuum-sealed liquid-vapor chamber, 88 0.1mm thin fan blades, nanoparticle thermal blocks, and server-grade materials, resulting in an ultra-powerful and ultra-thin profile that’s essential for gaming on-the-go. Link in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20:15:53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6534816"/>
                  </a:ext>
                </a:extLst>
              </a:tr>
            </a:tbl>
          </a:graphicData>
        </a:graphic>
      </p:graphicFrame>
      <p:sp>
        <p:nvSpPr>
          <p:cNvPr id="4" name="Text Placeholder 3">
            <a:extLst>
              <a:ext uri="{FF2B5EF4-FFF2-40B4-BE49-F238E27FC236}">
                <a16:creationId xmlns:a16="http://schemas.microsoft.com/office/drawing/2014/main" id="{9CC71428-FF54-4CC1-A68B-25D8F182BF1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99904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63F82-9CFB-4499-87D4-1630F23F38A6}"/>
              </a:ext>
            </a:extLst>
          </p:cNvPr>
          <p:cNvSpPr>
            <a:spLocks noGrp="1"/>
          </p:cNvSpPr>
          <p:nvPr>
            <p:ph type="title"/>
          </p:nvPr>
        </p:nvSpPr>
        <p:spPr/>
        <p:txBody>
          <a:bodyPr/>
          <a:lstStyle/>
          <a:p>
            <a:r>
              <a:rPr lang="en-US"/>
              <a:t>Instagram Posts Table | CORP Competitor - HQ - 6 of 20</a:t>
            </a:r>
          </a:p>
        </p:txBody>
      </p:sp>
      <p:graphicFrame>
        <p:nvGraphicFramePr>
          <p:cNvPr id="5" name="Table Placeholder 4">
            <a:extLst>
              <a:ext uri="{FF2B5EF4-FFF2-40B4-BE49-F238E27FC236}">
                <a16:creationId xmlns:a16="http://schemas.microsoft.com/office/drawing/2014/main" id="{FEE61F9A-1460-4471-9179-1B3973896904}"/>
              </a:ext>
            </a:extLst>
          </p:cNvPr>
          <p:cNvGraphicFramePr>
            <a:graphicFrameLocks noGrp="1"/>
          </p:cNvGraphicFramePr>
          <p:nvPr>
            <p:ph type="tbl" sz="quarter" idx="13"/>
            <p:extLst>
              <p:ext uri="{D42A27DB-BD31-4B8C-83A1-F6EECF244321}">
                <p14:modId xmlns:p14="http://schemas.microsoft.com/office/powerpoint/2010/main" val="4155013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82242748"/>
                    </a:ext>
                  </a:extLst>
                </a:gridCol>
                <a:gridCol w="1975104">
                  <a:extLst>
                    <a:ext uri="{9D8B030D-6E8A-4147-A177-3AD203B41FA5}">
                      <a16:colId xmlns:a16="http://schemas.microsoft.com/office/drawing/2014/main" val="51692167"/>
                    </a:ext>
                  </a:extLst>
                </a:gridCol>
                <a:gridCol w="658368">
                  <a:extLst>
                    <a:ext uri="{9D8B030D-6E8A-4147-A177-3AD203B41FA5}">
                      <a16:colId xmlns:a16="http://schemas.microsoft.com/office/drawing/2014/main" val="1847808189"/>
                    </a:ext>
                  </a:extLst>
                </a:gridCol>
                <a:gridCol w="658368">
                  <a:extLst>
                    <a:ext uri="{9D8B030D-6E8A-4147-A177-3AD203B41FA5}">
                      <a16:colId xmlns:a16="http://schemas.microsoft.com/office/drawing/2014/main" val="3902439210"/>
                    </a:ext>
                  </a:extLst>
                </a:gridCol>
                <a:gridCol w="658368">
                  <a:extLst>
                    <a:ext uri="{9D8B030D-6E8A-4147-A177-3AD203B41FA5}">
                      <a16:colId xmlns:a16="http://schemas.microsoft.com/office/drawing/2014/main" val="921819043"/>
                    </a:ext>
                  </a:extLst>
                </a:gridCol>
                <a:gridCol w="658368">
                  <a:extLst>
                    <a:ext uri="{9D8B030D-6E8A-4147-A177-3AD203B41FA5}">
                      <a16:colId xmlns:a16="http://schemas.microsoft.com/office/drawing/2014/main" val="200331136"/>
                    </a:ext>
                  </a:extLst>
                </a:gridCol>
                <a:gridCol w="658368">
                  <a:extLst>
                    <a:ext uri="{9D8B030D-6E8A-4147-A177-3AD203B41FA5}">
                      <a16:colId xmlns:a16="http://schemas.microsoft.com/office/drawing/2014/main" val="3403343546"/>
                    </a:ext>
                  </a:extLst>
                </a:gridCol>
                <a:gridCol w="658368">
                  <a:extLst>
                    <a:ext uri="{9D8B030D-6E8A-4147-A177-3AD203B41FA5}">
                      <a16:colId xmlns:a16="http://schemas.microsoft.com/office/drawing/2014/main" val="411893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36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- 2021-06-30 03:39:49</a:t>
                      </a:r>
                      <a:r>
                        <a:rPr kumimoji="0" lang="en-US" sz="1000" b="0" i="0" u="none" strike="noStrike" kern="1200" cap="none" spc="0" normalizeH="0" baseline="0" noProof="0">
                          <a:ln>
                            <a:noFill/>
                          </a:ln>
                          <a:solidFill>
                            <a:prstClr val="black"/>
                          </a:solidFill>
                          <a:effectLst/>
                          <a:uLnTx/>
                          <a:uFillTx/>
                          <a:latin typeface="+mn-lt"/>
                          <a:ea typeface="+mn-ea"/>
                          <a:cs typeface="+mn-cs"/>
                        </a:rPr>
                        <a:t>
 Join us today at 2PM PDT for Instagram FI32U monitor Live AMA! We'll answer all of your questions on the stream as well as unbox one of them with you! ⠀
⠀
👉 aorus_official ⠀
⠀
#AORUS #AORUS32 #Live #AMA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07/12/2021 20:13:50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8464275"/>
                  </a:ext>
                </a:extLst>
              </a:tr>
            </a:tbl>
          </a:graphicData>
        </a:graphic>
      </p:graphicFrame>
      <p:sp>
        <p:nvSpPr>
          <p:cNvPr id="4" name="Text Placeholder 3">
            <a:extLst>
              <a:ext uri="{FF2B5EF4-FFF2-40B4-BE49-F238E27FC236}">
                <a16:creationId xmlns:a16="http://schemas.microsoft.com/office/drawing/2014/main" id="{B31CAD68-802C-499D-9918-447CC002EA5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1194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3C3E-1EEE-4C29-9212-FBC56B081341}"/>
              </a:ext>
            </a:extLst>
          </p:cNvPr>
          <p:cNvSpPr>
            <a:spLocks noGrp="1"/>
          </p:cNvSpPr>
          <p:nvPr>
            <p:ph type="title"/>
          </p:nvPr>
        </p:nvSpPr>
        <p:spPr/>
        <p:txBody>
          <a:bodyPr/>
          <a:lstStyle/>
          <a:p>
            <a:r>
              <a:rPr lang="en-US"/>
              <a:t>Instagram Posts Table | CORP Competitor - HQ - 7 of 20</a:t>
            </a:r>
          </a:p>
        </p:txBody>
      </p:sp>
      <p:graphicFrame>
        <p:nvGraphicFramePr>
          <p:cNvPr id="5" name="Table Placeholder 4">
            <a:extLst>
              <a:ext uri="{FF2B5EF4-FFF2-40B4-BE49-F238E27FC236}">
                <a16:creationId xmlns:a16="http://schemas.microsoft.com/office/drawing/2014/main" id="{CDF136A6-605F-493F-A0A6-A7D4E3A7BAC6}"/>
              </a:ext>
            </a:extLst>
          </p:cNvPr>
          <p:cNvGraphicFramePr>
            <a:graphicFrameLocks noGrp="1"/>
          </p:cNvGraphicFramePr>
          <p:nvPr>
            <p:ph type="tbl" sz="quarter" idx="13"/>
            <p:extLst>
              <p:ext uri="{D42A27DB-BD31-4B8C-83A1-F6EECF244321}">
                <p14:modId xmlns:p14="http://schemas.microsoft.com/office/powerpoint/2010/main" val="3153434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29280437"/>
                    </a:ext>
                  </a:extLst>
                </a:gridCol>
                <a:gridCol w="1975104">
                  <a:extLst>
                    <a:ext uri="{9D8B030D-6E8A-4147-A177-3AD203B41FA5}">
                      <a16:colId xmlns:a16="http://schemas.microsoft.com/office/drawing/2014/main" val="223655837"/>
                    </a:ext>
                  </a:extLst>
                </a:gridCol>
                <a:gridCol w="658368">
                  <a:extLst>
                    <a:ext uri="{9D8B030D-6E8A-4147-A177-3AD203B41FA5}">
                      <a16:colId xmlns:a16="http://schemas.microsoft.com/office/drawing/2014/main" val="3981329824"/>
                    </a:ext>
                  </a:extLst>
                </a:gridCol>
                <a:gridCol w="658368">
                  <a:extLst>
                    <a:ext uri="{9D8B030D-6E8A-4147-A177-3AD203B41FA5}">
                      <a16:colId xmlns:a16="http://schemas.microsoft.com/office/drawing/2014/main" val="590081166"/>
                    </a:ext>
                  </a:extLst>
                </a:gridCol>
                <a:gridCol w="658368">
                  <a:extLst>
                    <a:ext uri="{9D8B030D-6E8A-4147-A177-3AD203B41FA5}">
                      <a16:colId xmlns:a16="http://schemas.microsoft.com/office/drawing/2014/main" val="1705162240"/>
                    </a:ext>
                  </a:extLst>
                </a:gridCol>
                <a:gridCol w="658368">
                  <a:extLst>
                    <a:ext uri="{9D8B030D-6E8A-4147-A177-3AD203B41FA5}">
                      <a16:colId xmlns:a16="http://schemas.microsoft.com/office/drawing/2014/main" val="2996452742"/>
                    </a:ext>
                  </a:extLst>
                </a:gridCol>
                <a:gridCol w="658368">
                  <a:extLst>
                    <a:ext uri="{9D8B030D-6E8A-4147-A177-3AD203B41FA5}">
                      <a16:colId xmlns:a16="http://schemas.microsoft.com/office/drawing/2014/main" val="2729501924"/>
                    </a:ext>
                  </a:extLst>
                </a:gridCol>
                <a:gridCol w="658368">
                  <a:extLst>
                    <a:ext uri="{9D8B030D-6E8A-4147-A177-3AD203B41FA5}">
                      <a16:colId xmlns:a16="http://schemas.microsoft.com/office/drawing/2014/main" val="301137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07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- 2021-06-30 00:00:54</a:t>
                      </a:r>
                      <a:r>
                        <a:rPr kumimoji="0" lang="en-US" sz="1000" b="0" i="0" u="none" strike="noStrike" kern="1200" cap="none" spc="0" normalizeH="0" baseline="0" noProof="0">
                          <a:ln>
                            <a:noFill/>
                          </a:ln>
                          <a:solidFill>
                            <a:prstClr val="black"/>
                          </a:solidFill>
                          <a:effectLst/>
                          <a:uLnTx/>
                          <a:uFillTx/>
                          <a:latin typeface="+mn-lt"/>
                          <a:ea typeface="+mn-ea"/>
                          <a:cs typeface="+mn-cs"/>
                        </a:rPr>
                        <a:t>
 FI32U 4K monitor is now available! Shop now at Newegg! ⠀
✨ 4K UHD⠀
✨  1ms 144Hz⠀
✨  HDMI 2.1⠀
✨  SS IPS Panel⠀
💰 9.99 (Get a special launch discount 0 off!) ⠀
⠀
🛒 https://aorus.shop/FI32U-newegg⠀
🔎 FREE Outriders Game Code👉 https://www.aorus.com/en-us/redeem/outriders/⠀
⠀
#AORUS32 #AORUS #4KProGaming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07/12/2021 20:13:50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3901629"/>
                  </a:ext>
                </a:extLst>
              </a:tr>
            </a:tbl>
          </a:graphicData>
        </a:graphic>
      </p:graphicFrame>
      <p:sp>
        <p:nvSpPr>
          <p:cNvPr id="4" name="Text Placeholder 3">
            <a:extLst>
              <a:ext uri="{FF2B5EF4-FFF2-40B4-BE49-F238E27FC236}">
                <a16:creationId xmlns:a16="http://schemas.microsoft.com/office/drawing/2014/main" id="{517AA01D-971F-4A26-95D7-117870E7782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3886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987C8-8B15-4384-8AC4-6B3B6B44C728}"/>
              </a:ext>
            </a:extLst>
          </p:cNvPr>
          <p:cNvSpPr>
            <a:spLocks noGrp="1"/>
          </p:cNvSpPr>
          <p:nvPr>
            <p:ph type="title"/>
          </p:nvPr>
        </p:nvSpPr>
        <p:spPr/>
        <p:txBody>
          <a:bodyPr/>
          <a:lstStyle/>
          <a:p>
            <a:r>
              <a:rPr lang="en-US"/>
              <a:t>Instagram Posts Table | CORP Competitor - HQ - 8 of 20</a:t>
            </a:r>
          </a:p>
        </p:txBody>
      </p:sp>
      <p:graphicFrame>
        <p:nvGraphicFramePr>
          <p:cNvPr id="5" name="Table Placeholder 4">
            <a:extLst>
              <a:ext uri="{FF2B5EF4-FFF2-40B4-BE49-F238E27FC236}">
                <a16:creationId xmlns:a16="http://schemas.microsoft.com/office/drawing/2014/main" id="{F5393506-4496-46FB-9E21-C17B002AB70F}"/>
              </a:ext>
            </a:extLst>
          </p:cNvPr>
          <p:cNvGraphicFramePr>
            <a:graphicFrameLocks noGrp="1"/>
          </p:cNvGraphicFramePr>
          <p:nvPr>
            <p:ph type="tbl" sz="quarter" idx="13"/>
            <p:extLst>
              <p:ext uri="{D42A27DB-BD31-4B8C-83A1-F6EECF244321}">
                <p14:modId xmlns:p14="http://schemas.microsoft.com/office/powerpoint/2010/main" val="115330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70599124"/>
                    </a:ext>
                  </a:extLst>
                </a:gridCol>
                <a:gridCol w="1975104">
                  <a:extLst>
                    <a:ext uri="{9D8B030D-6E8A-4147-A177-3AD203B41FA5}">
                      <a16:colId xmlns:a16="http://schemas.microsoft.com/office/drawing/2014/main" val="2185760848"/>
                    </a:ext>
                  </a:extLst>
                </a:gridCol>
                <a:gridCol w="658368">
                  <a:extLst>
                    <a:ext uri="{9D8B030D-6E8A-4147-A177-3AD203B41FA5}">
                      <a16:colId xmlns:a16="http://schemas.microsoft.com/office/drawing/2014/main" val="1103727151"/>
                    </a:ext>
                  </a:extLst>
                </a:gridCol>
                <a:gridCol w="658368">
                  <a:extLst>
                    <a:ext uri="{9D8B030D-6E8A-4147-A177-3AD203B41FA5}">
                      <a16:colId xmlns:a16="http://schemas.microsoft.com/office/drawing/2014/main" val="1315066355"/>
                    </a:ext>
                  </a:extLst>
                </a:gridCol>
                <a:gridCol w="658368">
                  <a:extLst>
                    <a:ext uri="{9D8B030D-6E8A-4147-A177-3AD203B41FA5}">
                      <a16:colId xmlns:a16="http://schemas.microsoft.com/office/drawing/2014/main" val="3706908844"/>
                    </a:ext>
                  </a:extLst>
                </a:gridCol>
                <a:gridCol w="658368">
                  <a:extLst>
                    <a:ext uri="{9D8B030D-6E8A-4147-A177-3AD203B41FA5}">
                      <a16:colId xmlns:a16="http://schemas.microsoft.com/office/drawing/2014/main" val="2407343301"/>
                    </a:ext>
                  </a:extLst>
                </a:gridCol>
                <a:gridCol w="658368">
                  <a:extLst>
                    <a:ext uri="{9D8B030D-6E8A-4147-A177-3AD203B41FA5}">
                      <a16:colId xmlns:a16="http://schemas.microsoft.com/office/drawing/2014/main" val="3473233185"/>
                    </a:ext>
                  </a:extLst>
                </a:gridCol>
                <a:gridCol w="658368">
                  <a:extLst>
                    <a:ext uri="{9D8B030D-6E8A-4147-A177-3AD203B41FA5}">
                      <a16:colId xmlns:a16="http://schemas.microsoft.com/office/drawing/2014/main" val="2097226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2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- 2021-06-29 23:02:08</a:t>
                      </a:r>
                      <a:r>
                        <a:rPr kumimoji="0" lang="en-US" sz="1000" b="0" i="0" u="none" strike="noStrike" kern="1200" cap="none" spc="0" normalizeH="0" baseline="0" noProof="0">
                          <a:ln>
                            <a:noFill/>
                          </a:ln>
                          <a:solidFill>
                            <a:prstClr val="black"/>
                          </a:solidFill>
                          <a:effectLst/>
                          <a:uLnTx/>
                          <a:uFillTx/>
                          <a:latin typeface="+mn-lt"/>
                          <a:ea typeface="+mn-ea"/>
                          <a:cs typeface="+mn-cs"/>
                        </a:rPr>
                        <a:t>
 4-in-1 wireless – we’re delivering the ultimate in versatility on July 13. Stick around to find out what we have for you. 
Take a guess at what we’re unveiling for a chance to win a suite of 4 prizes. Learn more at the link in our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02:15:42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8159705"/>
                  </a:ext>
                </a:extLst>
              </a:tr>
            </a:tbl>
          </a:graphicData>
        </a:graphic>
      </p:graphicFrame>
      <p:sp>
        <p:nvSpPr>
          <p:cNvPr id="4" name="Text Placeholder 3">
            <a:extLst>
              <a:ext uri="{FF2B5EF4-FFF2-40B4-BE49-F238E27FC236}">
                <a16:creationId xmlns:a16="http://schemas.microsoft.com/office/drawing/2014/main" id="{3E787F8D-3209-4288-9180-A010F173401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84491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11521-5207-4888-BABA-98D799898862}"/>
              </a:ext>
            </a:extLst>
          </p:cNvPr>
          <p:cNvSpPr>
            <a:spLocks noGrp="1"/>
          </p:cNvSpPr>
          <p:nvPr>
            <p:ph type="title"/>
          </p:nvPr>
        </p:nvSpPr>
        <p:spPr/>
        <p:txBody>
          <a:bodyPr/>
          <a:lstStyle/>
          <a:p>
            <a:r>
              <a:rPr lang="en-US"/>
              <a:t>Instagram Posts Table | CORP Competitor - HQ - 9 of 20</a:t>
            </a:r>
          </a:p>
        </p:txBody>
      </p:sp>
      <p:graphicFrame>
        <p:nvGraphicFramePr>
          <p:cNvPr id="5" name="Table Placeholder 4">
            <a:extLst>
              <a:ext uri="{FF2B5EF4-FFF2-40B4-BE49-F238E27FC236}">
                <a16:creationId xmlns:a16="http://schemas.microsoft.com/office/drawing/2014/main" id="{18A5DBFA-D5B8-4E05-9FD2-8A5165623BC0}"/>
              </a:ext>
            </a:extLst>
          </p:cNvPr>
          <p:cNvGraphicFramePr>
            <a:graphicFrameLocks noGrp="1"/>
          </p:cNvGraphicFramePr>
          <p:nvPr>
            <p:ph type="tbl" sz="quarter" idx="13"/>
            <p:extLst>
              <p:ext uri="{D42A27DB-BD31-4B8C-83A1-F6EECF244321}">
                <p14:modId xmlns:p14="http://schemas.microsoft.com/office/powerpoint/2010/main" val="382497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49802471"/>
                    </a:ext>
                  </a:extLst>
                </a:gridCol>
                <a:gridCol w="1975104">
                  <a:extLst>
                    <a:ext uri="{9D8B030D-6E8A-4147-A177-3AD203B41FA5}">
                      <a16:colId xmlns:a16="http://schemas.microsoft.com/office/drawing/2014/main" val="1203885058"/>
                    </a:ext>
                  </a:extLst>
                </a:gridCol>
                <a:gridCol w="658368">
                  <a:extLst>
                    <a:ext uri="{9D8B030D-6E8A-4147-A177-3AD203B41FA5}">
                      <a16:colId xmlns:a16="http://schemas.microsoft.com/office/drawing/2014/main" val="3494013657"/>
                    </a:ext>
                  </a:extLst>
                </a:gridCol>
                <a:gridCol w="658368">
                  <a:extLst>
                    <a:ext uri="{9D8B030D-6E8A-4147-A177-3AD203B41FA5}">
                      <a16:colId xmlns:a16="http://schemas.microsoft.com/office/drawing/2014/main" val="1020956058"/>
                    </a:ext>
                  </a:extLst>
                </a:gridCol>
                <a:gridCol w="658368">
                  <a:extLst>
                    <a:ext uri="{9D8B030D-6E8A-4147-A177-3AD203B41FA5}">
                      <a16:colId xmlns:a16="http://schemas.microsoft.com/office/drawing/2014/main" val="1996248925"/>
                    </a:ext>
                  </a:extLst>
                </a:gridCol>
                <a:gridCol w="658368">
                  <a:extLst>
                    <a:ext uri="{9D8B030D-6E8A-4147-A177-3AD203B41FA5}">
                      <a16:colId xmlns:a16="http://schemas.microsoft.com/office/drawing/2014/main" val="2472459069"/>
                    </a:ext>
                  </a:extLst>
                </a:gridCol>
                <a:gridCol w="658368">
                  <a:extLst>
                    <a:ext uri="{9D8B030D-6E8A-4147-A177-3AD203B41FA5}">
                      <a16:colId xmlns:a16="http://schemas.microsoft.com/office/drawing/2014/main" val="3431708046"/>
                    </a:ext>
                  </a:extLst>
                </a:gridCol>
                <a:gridCol w="658368">
                  <a:extLst>
                    <a:ext uri="{9D8B030D-6E8A-4147-A177-3AD203B41FA5}">
                      <a16:colId xmlns:a16="http://schemas.microsoft.com/office/drawing/2014/main" val="329294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61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- 2021-06-29 21:02:15</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is the reason why CLUTCH GM41 LIGHTWEIGHT WIRELESS could achieve outstanding steady connection? 🧐⁠
(A) Shortening the Signal Transmission Distance⁠
(B) Latest RFIC Technology⁠
(C) Interruption-proof Frequency-hopping Technology⁠
(D) All of the above⁠
⁠
Link in Bio to learn more!🤓⁠
#TechMeetsAesthetic #GM41Wireless #SteadyConnection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[GNP]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837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- 2021-06-29 17:30:15</a:t>
                      </a:r>
                      <a:r>
                        <a:rPr kumimoji="0" lang="en-US" sz="1000" b="0" i="0" u="none" strike="noStrike" kern="1200" cap="none" spc="0" normalizeH="0" baseline="0" noProof="0">
                          <a:ln>
                            <a:noFill/>
                          </a:ln>
                          <a:solidFill>
                            <a:prstClr val="black"/>
                          </a:solidFill>
                          <a:effectLst/>
                          <a:uLnTx/>
                          <a:uFillTx/>
                          <a:latin typeface="+mn-lt"/>
                          <a:ea typeface="+mn-ea"/>
                          <a:cs typeface="+mn-cs"/>
                        </a:rPr>
                        <a:t>
 Just the right amount of pink 👌
#ROG #StrixG #ElectroPunk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4456373"/>
                  </a:ext>
                </a:extLst>
              </a:tr>
            </a:tbl>
          </a:graphicData>
        </a:graphic>
      </p:graphicFrame>
      <p:sp>
        <p:nvSpPr>
          <p:cNvPr id="4" name="Text Placeholder 3">
            <a:extLst>
              <a:ext uri="{FF2B5EF4-FFF2-40B4-BE49-F238E27FC236}">
                <a16:creationId xmlns:a16="http://schemas.microsoft.com/office/drawing/2014/main" id="{EBE78089-BDE2-48D4-8932-AF8E994728D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82985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127AE-9E1B-4645-B5C5-05EC33173E10}"/>
              </a:ext>
            </a:extLst>
          </p:cNvPr>
          <p:cNvSpPr>
            <a:spLocks noGrp="1"/>
          </p:cNvSpPr>
          <p:nvPr>
            <p:ph type="title"/>
          </p:nvPr>
        </p:nvSpPr>
        <p:spPr/>
        <p:txBody>
          <a:bodyPr/>
          <a:lstStyle/>
          <a:p>
            <a:r>
              <a:rPr lang="en-US"/>
              <a:t>Instagram Posts Table | CORP Competitor - HQ - 10 of 20</a:t>
            </a:r>
          </a:p>
        </p:txBody>
      </p:sp>
      <p:graphicFrame>
        <p:nvGraphicFramePr>
          <p:cNvPr id="5" name="Table Placeholder 4">
            <a:extLst>
              <a:ext uri="{FF2B5EF4-FFF2-40B4-BE49-F238E27FC236}">
                <a16:creationId xmlns:a16="http://schemas.microsoft.com/office/drawing/2014/main" id="{E9965499-B0D8-459E-A6DE-E953CDCE8A16}"/>
              </a:ext>
            </a:extLst>
          </p:cNvPr>
          <p:cNvGraphicFramePr>
            <a:graphicFrameLocks noGrp="1"/>
          </p:cNvGraphicFramePr>
          <p:nvPr>
            <p:ph type="tbl" sz="quarter" idx="13"/>
            <p:extLst>
              <p:ext uri="{D42A27DB-BD31-4B8C-83A1-F6EECF244321}">
                <p14:modId xmlns:p14="http://schemas.microsoft.com/office/powerpoint/2010/main" val="349994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27938119"/>
                    </a:ext>
                  </a:extLst>
                </a:gridCol>
                <a:gridCol w="1975104">
                  <a:extLst>
                    <a:ext uri="{9D8B030D-6E8A-4147-A177-3AD203B41FA5}">
                      <a16:colId xmlns:a16="http://schemas.microsoft.com/office/drawing/2014/main" val="2618294668"/>
                    </a:ext>
                  </a:extLst>
                </a:gridCol>
                <a:gridCol w="658368">
                  <a:extLst>
                    <a:ext uri="{9D8B030D-6E8A-4147-A177-3AD203B41FA5}">
                      <a16:colId xmlns:a16="http://schemas.microsoft.com/office/drawing/2014/main" val="4070153399"/>
                    </a:ext>
                  </a:extLst>
                </a:gridCol>
                <a:gridCol w="658368">
                  <a:extLst>
                    <a:ext uri="{9D8B030D-6E8A-4147-A177-3AD203B41FA5}">
                      <a16:colId xmlns:a16="http://schemas.microsoft.com/office/drawing/2014/main" val="3106261052"/>
                    </a:ext>
                  </a:extLst>
                </a:gridCol>
                <a:gridCol w="658368">
                  <a:extLst>
                    <a:ext uri="{9D8B030D-6E8A-4147-A177-3AD203B41FA5}">
                      <a16:colId xmlns:a16="http://schemas.microsoft.com/office/drawing/2014/main" val="2864122179"/>
                    </a:ext>
                  </a:extLst>
                </a:gridCol>
                <a:gridCol w="658368">
                  <a:extLst>
                    <a:ext uri="{9D8B030D-6E8A-4147-A177-3AD203B41FA5}">
                      <a16:colId xmlns:a16="http://schemas.microsoft.com/office/drawing/2014/main" val="1942355178"/>
                    </a:ext>
                  </a:extLst>
                </a:gridCol>
                <a:gridCol w="658368">
                  <a:extLst>
                    <a:ext uri="{9D8B030D-6E8A-4147-A177-3AD203B41FA5}">
                      <a16:colId xmlns:a16="http://schemas.microsoft.com/office/drawing/2014/main" val="3194106075"/>
                    </a:ext>
                  </a:extLst>
                </a:gridCol>
                <a:gridCol w="658368">
                  <a:extLst>
                    <a:ext uri="{9D8B030D-6E8A-4147-A177-3AD203B41FA5}">
                      <a16:colId xmlns:a16="http://schemas.microsoft.com/office/drawing/2014/main" val="383630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844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- 2021-06-29 15:01:33</a:t>
                      </a:r>
                      <a:r>
                        <a:rPr kumimoji="0" lang="en-US" sz="1000" b="0" i="0" u="none" strike="noStrike" kern="1200" cap="none" spc="0" normalizeH="0" baseline="0" noProof="0">
                          <a:ln>
                            <a:noFill/>
                          </a:ln>
                          <a:solidFill>
                            <a:prstClr val="black"/>
                          </a:solidFill>
                          <a:effectLst/>
                          <a:uLnTx/>
                          <a:uFillTx/>
                          <a:latin typeface="+mn-lt"/>
                          <a:ea typeface="+mn-ea"/>
                          <a:cs typeface="+mn-cs"/>
                        </a:rPr>
                        <a:t>
 FI32U 4K monitor is now available! Shop now at Newegg! ⠀
✨ 4K UHD⠀
✨  1ms 144Hz⠀
✨  HDMI 2.1⠀
✨  SS IPS Panel⠀
💰 9.99 (Get a special launch discount 0 off!) ⠀
⠀
🛒 https://aorus.shop/FI32U-newegg⠀
🔎 FREE OutridersGame Code👉 https://www.aorus.com/en-us/redeem/outriders/⠀
⠀
#AORUS32 #AORUS #4KProGaming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0408670"/>
                  </a:ext>
                </a:extLst>
              </a:tr>
            </a:tbl>
          </a:graphicData>
        </a:graphic>
      </p:graphicFrame>
      <p:sp>
        <p:nvSpPr>
          <p:cNvPr id="4" name="Text Placeholder 3">
            <a:extLst>
              <a:ext uri="{FF2B5EF4-FFF2-40B4-BE49-F238E27FC236}">
                <a16:creationId xmlns:a16="http://schemas.microsoft.com/office/drawing/2014/main" id="{58E69AF3-EFE1-4A21-B8C6-49C840B159E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9022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6D13D-7C4B-447E-8CBB-36A7B57F18B1}"/>
              </a:ext>
            </a:extLst>
          </p:cNvPr>
          <p:cNvSpPr>
            <a:spLocks noGrp="1"/>
          </p:cNvSpPr>
          <p:nvPr>
            <p:ph type="title"/>
          </p:nvPr>
        </p:nvSpPr>
        <p:spPr/>
        <p:txBody>
          <a:bodyPr/>
          <a:lstStyle/>
          <a:p>
            <a:r>
              <a:rPr lang="en-US"/>
              <a:t>Instagram Posts Table | CORP Competitor - HQ - 11 of 20</a:t>
            </a:r>
          </a:p>
        </p:txBody>
      </p:sp>
      <p:graphicFrame>
        <p:nvGraphicFramePr>
          <p:cNvPr id="5" name="Table Placeholder 4">
            <a:extLst>
              <a:ext uri="{FF2B5EF4-FFF2-40B4-BE49-F238E27FC236}">
                <a16:creationId xmlns:a16="http://schemas.microsoft.com/office/drawing/2014/main" id="{193622C2-F59C-4F4C-8BEE-99C6F4B111CF}"/>
              </a:ext>
            </a:extLst>
          </p:cNvPr>
          <p:cNvGraphicFramePr>
            <a:graphicFrameLocks noGrp="1"/>
          </p:cNvGraphicFramePr>
          <p:nvPr>
            <p:ph type="tbl" sz="quarter" idx="13"/>
            <p:extLst>
              <p:ext uri="{D42A27DB-BD31-4B8C-83A1-F6EECF244321}">
                <p14:modId xmlns:p14="http://schemas.microsoft.com/office/powerpoint/2010/main" val="220953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77231820"/>
                    </a:ext>
                  </a:extLst>
                </a:gridCol>
                <a:gridCol w="1975104">
                  <a:extLst>
                    <a:ext uri="{9D8B030D-6E8A-4147-A177-3AD203B41FA5}">
                      <a16:colId xmlns:a16="http://schemas.microsoft.com/office/drawing/2014/main" val="2765207540"/>
                    </a:ext>
                  </a:extLst>
                </a:gridCol>
                <a:gridCol w="658368">
                  <a:extLst>
                    <a:ext uri="{9D8B030D-6E8A-4147-A177-3AD203B41FA5}">
                      <a16:colId xmlns:a16="http://schemas.microsoft.com/office/drawing/2014/main" val="2839266020"/>
                    </a:ext>
                  </a:extLst>
                </a:gridCol>
                <a:gridCol w="658368">
                  <a:extLst>
                    <a:ext uri="{9D8B030D-6E8A-4147-A177-3AD203B41FA5}">
                      <a16:colId xmlns:a16="http://schemas.microsoft.com/office/drawing/2014/main" val="3362201476"/>
                    </a:ext>
                  </a:extLst>
                </a:gridCol>
                <a:gridCol w="658368">
                  <a:extLst>
                    <a:ext uri="{9D8B030D-6E8A-4147-A177-3AD203B41FA5}">
                      <a16:colId xmlns:a16="http://schemas.microsoft.com/office/drawing/2014/main" val="1818536888"/>
                    </a:ext>
                  </a:extLst>
                </a:gridCol>
                <a:gridCol w="658368">
                  <a:extLst>
                    <a:ext uri="{9D8B030D-6E8A-4147-A177-3AD203B41FA5}">
                      <a16:colId xmlns:a16="http://schemas.microsoft.com/office/drawing/2014/main" val="3106829118"/>
                    </a:ext>
                  </a:extLst>
                </a:gridCol>
                <a:gridCol w="658368">
                  <a:extLst>
                    <a:ext uri="{9D8B030D-6E8A-4147-A177-3AD203B41FA5}">
                      <a16:colId xmlns:a16="http://schemas.microsoft.com/office/drawing/2014/main" val="2438362876"/>
                    </a:ext>
                  </a:extLst>
                </a:gridCol>
                <a:gridCol w="658368">
                  <a:extLst>
                    <a:ext uri="{9D8B030D-6E8A-4147-A177-3AD203B41FA5}">
                      <a16:colId xmlns:a16="http://schemas.microsoft.com/office/drawing/2014/main" val="203676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47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- 2021-06-29 08:00:14</a:t>
                      </a:r>
                      <a:r>
                        <a:rPr kumimoji="0" lang="en-US" sz="1000" b="0" i="0" u="none" strike="noStrike" kern="1200" cap="none" spc="0" normalizeH="0" baseline="0" noProof="0">
                          <a:ln>
                            <a:noFill/>
                          </a:ln>
                          <a:solidFill>
                            <a:prstClr val="black"/>
                          </a:solidFill>
                          <a:effectLst/>
                          <a:uLnTx/>
                          <a:uFillTx/>
                          <a:latin typeface="+mn-lt"/>
                          <a:ea typeface="+mn-ea"/>
                          <a:cs typeface="+mn-cs"/>
                        </a:rPr>
                        <a:t>
 The Razer Iskur X provides solid support and comfort for the most difficult of opponents. With a steel-reinforced body, armrests, and wheelbase, this gaming chair is engineered to carry anyone. Link in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20:14:49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000350"/>
                  </a:ext>
                </a:extLst>
              </a:tr>
            </a:tbl>
          </a:graphicData>
        </a:graphic>
      </p:graphicFrame>
      <p:sp>
        <p:nvSpPr>
          <p:cNvPr id="4" name="Text Placeholder 3">
            <a:extLst>
              <a:ext uri="{FF2B5EF4-FFF2-40B4-BE49-F238E27FC236}">
                <a16:creationId xmlns:a16="http://schemas.microsoft.com/office/drawing/2014/main" id="{D8480004-9689-46EE-A3E8-DEB98A009F2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2990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07263-3034-4AD9-8071-398DD148D036}"/>
              </a:ext>
            </a:extLst>
          </p:cNvPr>
          <p:cNvSpPr>
            <a:spLocks noGrp="1"/>
          </p:cNvSpPr>
          <p:nvPr>
            <p:ph type="title"/>
          </p:nvPr>
        </p:nvSpPr>
        <p:spPr/>
        <p:txBody>
          <a:bodyPr/>
          <a:lstStyle/>
          <a:p>
            <a:r>
              <a:rPr lang="en-US"/>
              <a:t>Instagram Posts Table | CORP Competitor - HQ - 12 of 20</a:t>
            </a:r>
          </a:p>
        </p:txBody>
      </p:sp>
      <p:graphicFrame>
        <p:nvGraphicFramePr>
          <p:cNvPr id="5" name="Table Placeholder 4">
            <a:extLst>
              <a:ext uri="{FF2B5EF4-FFF2-40B4-BE49-F238E27FC236}">
                <a16:creationId xmlns:a16="http://schemas.microsoft.com/office/drawing/2014/main" id="{242120BB-6028-4C8B-A238-D46C833E0F56}"/>
              </a:ext>
            </a:extLst>
          </p:cNvPr>
          <p:cNvGraphicFramePr>
            <a:graphicFrameLocks noGrp="1"/>
          </p:cNvGraphicFramePr>
          <p:nvPr>
            <p:ph type="tbl" sz="quarter" idx="13"/>
            <p:extLst>
              <p:ext uri="{D42A27DB-BD31-4B8C-83A1-F6EECF244321}">
                <p14:modId xmlns:p14="http://schemas.microsoft.com/office/powerpoint/2010/main" val="266095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18283558"/>
                    </a:ext>
                  </a:extLst>
                </a:gridCol>
                <a:gridCol w="1975104">
                  <a:extLst>
                    <a:ext uri="{9D8B030D-6E8A-4147-A177-3AD203B41FA5}">
                      <a16:colId xmlns:a16="http://schemas.microsoft.com/office/drawing/2014/main" val="910913207"/>
                    </a:ext>
                  </a:extLst>
                </a:gridCol>
                <a:gridCol w="658368">
                  <a:extLst>
                    <a:ext uri="{9D8B030D-6E8A-4147-A177-3AD203B41FA5}">
                      <a16:colId xmlns:a16="http://schemas.microsoft.com/office/drawing/2014/main" val="1851362392"/>
                    </a:ext>
                  </a:extLst>
                </a:gridCol>
                <a:gridCol w="658368">
                  <a:extLst>
                    <a:ext uri="{9D8B030D-6E8A-4147-A177-3AD203B41FA5}">
                      <a16:colId xmlns:a16="http://schemas.microsoft.com/office/drawing/2014/main" val="1911184638"/>
                    </a:ext>
                  </a:extLst>
                </a:gridCol>
                <a:gridCol w="658368">
                  <a:extLst>
                    <a:ext uri="{9D8B030D-6E8A-4147-A177-3AD203B41FA5}">
                      <a16:colId xmlns:a16="http://schemas.microsoft.com/office/drawing/2014/main" val="682530577"/>
                    </a:ext>
                  </a:extLst>
                </a:gridCol>
                <a:gridCol w="658368">
                  <a:extLst>
                    <a:ext uri="{9D8B030D-6E8A-4147-A177-3AD203B41FA5}">
                      <a16:colId xmlns:a16="http://schemas.microsoft.com/office/drawing/2014/main" val="1722058530"/>
                    </a:ext>
                  </a:extLst>
                </a:gridCol>
                <a:gridCol w="658368">
                  <a:extLst>
                    <a:ext uri="{9D8B030D-6E8A-4147-A177-3AD203B41FA5}">
                      <a16:colId xmlns:a16="http://schemas.microsoft.com/office/drawing/2014/main" val="2427942090"/>
                    </a:ext>
                  </a:extLst>
                </a:gridCol>
                <a:gridCol w="658368">
                  <a:extLst>
                    <a:ext uri="{9D8B030D-6E8A-4147-A177-3AD203B41FA5}">
                      <a16:colId xmlns:a16="http://schemas.microsoft.com/office/drawing/2014/main" val="57893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19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- 2021-06-29 03:05:07</a:t>
                      </a:r>
                      <a:r>
                        <a:rPr kumimoji="0" lang="en-US" sz="1000" b="0" i="0" u="none" strike="noStrike" kern="1200" cap="none" spc="0" normalizeH="0" baseline="0" noProof="0">
                          <a:ln>
                            <a:noFill/>
                          </a:ln>
                          <a:solidFill>
                            <a:prstClr val="black"/>
                          </a:solidFill>
                          <a:effectLst/>
                          <a:uLnTx/>
                          <a:uFillTx/>
                          <a:latin typeface="+mn-lt"/>
                          <a:ea typeface="+mn-ea"/>
                          <a:cs typeface="+mn-cs"/>
                        </a:rPr>
                        <a:t>
 Make a pro-level move with the Razer Kishi for iPhone (Xbox)—a universal controller that is Designed for Xbox and MFi certified. Take on over 100 AAA titles through cloud-gaming on your phone with console-level tactility and precision. Pick one up now and enjoy a complimentary 90-day trial of XboxGamePass Ultimate. Limited time only and while promotion lasts. Check it out at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02:14:43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8178471"/>
                  </a:ext>
                </a:extLst>
              </a:tr>
            </a:tbl>
          </a:graphicData>
        </a:graphic>
      </p:graphicFrame>
      <p:sp>
        <p:nvSpPr>
          <p:cNvPr id="4" name="Text Placeholder 3">
            <a:extLst>
              <a:ext uri="{FF2B5EF4-FFF2-40B4-BE49-F238E27FC236}">
                <a16:creationId xmlns:a16="http://schemas.microsoft.com/office/drawing/2014/main" id="{3713007F-FE42-48CD-A628-F79362F35F8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54994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8B3E3-B062-4FF3-A540-A75137E0A09F}"/>
              </a:ext>
            </a:extLst>
          </p:cNvPr>
          <p:cNvSpPr>
            <a:spLocks noGrp="1"/>
          </p:cNvSpPr>
          <p:nvPr>
            <p:ph type="title"/>
          </p:nvPr>
        </p:nvSpPr>
        <p:spPr/>
        <p:txBody>
          <a:bodyPr/>
          <a:lstStyle/>
          <a:p>
            <a:r>
              <a:rPr lang="en-US"/>
              <a:t>Instagram Posts Table | CORP Competitor - HQ - 13 of 20</a:t>
            </a:r>
          </a:p>
        </p:txBody>
      </p:sp>
      <p:graphicFrame>
        <p:nvGraphicFramePr>
          <p:cNvPr id="5" name="Table Placeholder 4">
            <a:extLst>
              <a:ext uri="{FF2B5EF4-FFF2-40B4-BE49-F238E27FC236}">
                <a16:creationId xmlns:a16="http://schemas.microsoft.com/office/drawing/2014/main" id="{D8EA39E9-7D25-46EE-BE45-2C67B2A6984C}"/>
              </a:ext>
            </a:extLst>
          </p:cNvPr>
          <p:cNvGraphicFramePr>
            <a:graphicFrameLocks noGrp="1"/>
          </p:cNvGraphicFramePr>
          <p:nvPr>
            <p:ph type="tbl" sz="quarter" idx="13"/>
            <p:extLst>
              <p:ext uri="{D42A27DB-BD31-4B8C-83A1-F6EECF244321}">
                <p14:modId xmlns:p14="http://schemas.microsoft.com/office/powerpoint/2010/main" val="58020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62494218"/>
                    </a:ext>
                  </a:extLst>
                </a:gridCol>
                <a:gridCol w="1975104">
                  <a:extLst>
                    <a:ext uri="{9D8B030D-6E8A-4147-A177-3AD203B41FA5}">
                      <a16:colId xmlns:a16="http://schemas.microsoft.com/office/drawing/2014/main" val="2969468085"/>
                    </a:ext>
                  </a:extLst>
                </a:gridCol>
                <a:gridCol w="658368">
                  <a:extLst>
                    <a:ext uri="{9D8B030D-6E8A-4147-A177-3AD203B41FA5}">
                      <a16:colId xmlns:a16="http://schemas.microsoft.com/office/drawing/2014/main" val="3591936982"/>
                    </a:ext>
                  </a:extLst>
                </a:gridCol>
                <a:gridCol w="658368">
                  <a:extLst>
                    <a:ext uri="{9D8B030D-6E8A-4147-A177-3AD203B41FA5}">
                      <a16:colId xmlns:a16="http://schemas.microsoft.com/office/drawing/2014/main" val="2570688964"/>
                    </a:ext>
                  </a:extLst>
                </a:gridCol>
                <a:gridCol w="658368">
                  <a:extLst>
                    <a:ext uri="{9D8B030D-6E8A-4147-A177-3AD203B41FA5}">
                      <a16:colId xmlns:a16="http://schemas.microsoft.com/office/drawing/2014/main" val="3667139453"/>
                    </a:ext>
                  </a:extLst>
                </a:gridCol>
                <a:gridCol w="658368">
                  <a:extLst>
                    <a:ext uri="{9D8B030D-6E8A-4147-A177-3AD203B41FA5}">
                      <a16:colId xmlns:a16="http://schemas.microsoft.com/office/drawing/2014/main" val="980348120"/>
                    </a:ext>
                  </a:extLst>
                </a:gridCol>
                <a:gridCol w="658368">
                  <a:extLst>
                    <a:ext uri="{9D8B030D-6E8A-4147-A177-3AD203B41FA5}">
                      <a16:colId xmlns:a16="http://schemas.microsoft.com/office/drawing/2014/main" val="3675279531"/>
                    </a:ext>
                  </a:extLst>
                </a:gridCol>
                <a:gridCol w="658368">
                  <a:extLst>
                    <a:ext uri="{9D8B030D-6E8A-4147-A177-3AD203B41FA5}">
                      <a16:colId xmlns:a16="http://schemas.microsoft.com/office/drawing/2014/main" val="3803494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04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aorus_official - 2021-06-29 00:37:51</a:t>
                      </a:r>
                      <a:r>
                        <a:rPr kumimoji="0" lang="en-US" sz="1000" b="0" i="0" u="none" strike="noStrike" kern="1200" cap="none" spc="0" normalizeH="0" baseline="0" noProof="0">
                          <a:ln>
                            <a:noFill/>
                          </a:ln>
                          <a:solidFill>
                            <a:prstClr val="black"/>
                          </a:solidFill>
                          <a:effectLst/>
                          <a:uLnTx/>
                          <a:uFillTx/>
                          <a:latin typeface="+mn-lt"/>
                          <a:ea typeface="+mn-ea"/>
                          <a:cs typeface="+mn-cs"/>
                        </a:rPr>
                        <a:t>
 Another close up of AMD X570S AORUS MASTER! How do you like the new design? 
👉 https://www.gigabyte.com/Motherboard/X570S-AORUS-MASTER-rev-10
🔎 FREE Outriders Game Code👉 https://www.aorus.com/en-us/redeem/outriders/
#AORUS #AMD #X570S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2415778"/>
                  </a:ext>
                </a:extLst>
              </a:tr>
            </a:tbl>
          </a:graphicData>
        </a:graphic>
      </p:graphicFrame>
      <p:sp>
        <p:nvSpPr>
          <p:cNvPr id="4" name="Text Placeholder 3">
            <a:extLst>
              <a:ext uri="{FF2B5EF4-FFF2-40B4-BE49-F238E27FC236}">
                <a16:creationId xmlns:a16="http://schemas.microsoft.com/office/drawing/2014/main" id="{9EF7A639-4680-40DE-92AD-5F4650F07F7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35489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ED25F-75E9-4519-AAA0-887C9BB58D9F}"/>
              </a:ext>
            </a:extLst>
          </p:cNvPr>
          <p:cNvSpPr>
            <a:spLocks noGrp="1"/>
          </p:cNvSpPr>
          <p:nvPr>
            <p:ph type="title"/>
          </p:nvPr>
        </p:nvSpPr>
        <p:spPr/>
        <p:txBody>
          <a:bodyPr/>
          <a:lstStyle/>
          <a:p>
            <a:r>
              <a:rPr lang="en-US"/>
              <a:t>Instagram Posts Table | CORP Competitor - HQ - 14 of 20</a:t>
            </a:r>
          </a:p>
        </p:txBody>
      </p:sp>
      <p:graphicFrame>
        <p:nvGraphicFramePr>
          <p:cNvPr id="5" name="Table Placeholder 4">
            <a:extLst>
              <a:ext uri="{FF2B5EF4-FFF2-40B4-BE49-F238E27FC236}">
                <a16:creationId xmlns:a16="http://schemas.microsoft.com/office/drawing/2014/main" id="{19DBE1D0-7549-4897-8B9E-0C9228EB19D5}"/>
              </a:ext>
            </a:extLst>
          </p:cNvPr>
          <p:cNvGraphicFramePr>
            <a:graphicFrameLocks noGrp="1"/>
          </p:cNvGraphicFramePr>
          <p:nvPr>
            <p:ph type="tbl" sz="quarter" idx="13"/>
            <p:extLst>
              <p:ext uri="{D42A27DB-BD31-4B8C-83A1-F6EECF244321}">
                <p14:modId xmlns:p14="http://schemas.microsoft.com/office/powerpoint/2010/main" val="72940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08726974"/>
                    </a:ext>
                  </a:extLst>
                </a:gridCol>
                <a:gridCol w="1975104">
                  <a:extLst>
                    <a:ext uri="{9D8B030D-6E8A-4147-A177-3AD203B41FA5}">
                      <a16:colId xmlns:a16="http://schemas.microsoft.com/office/drawing/2014/main" val="4010909335"/>
                    </a:ext>
                  </a:extLst>
                </a:gridCol>
                <a:gridCol w="658368">
                  <a:extLst>
                    <a:ext uri="{9D8B030D-6E8A-4147-A177-3AD203B41FA5}">
                      <a16:colId xmlns:a16="http://schemas.microsoft.com/office/drawing/2014/main" val="1756319104"/>
                    </a:ext>
                  </a:extLst>
                </a:gridCol>
                <a:gridCol w="658368">
                  <a:extLst>
                    <a:ext uri="{9D8B030D-6E8A-4147-A177-3AD203B41FA5}">
                      <a16:colId xmlns:a16="http://schemas.microsoft.com/office/drawing/2014/main" val="138373053"/>
                    </a:ext>
                  </a:extLst>
                </a:gridCol>
                <a:gridCol w="658368">
                  <a:extLst>
                    <a:ext uri="{9D8B030D-6E8A-4147-A177-3AD203B41FA5}">
                      <a16:colId xmlns:a16="http://schemas.microsoft.com/office/drawing/2014/main" val="1104189688"/>
                    </a:ext>
                  </a:extLst>
                </a:gridCol>
                <a:gridCol w="658368">
                  <a:extLst>
                    <a:ext uri="{9D8B030D-6E8A-4147-A177-3AD203B41FA5}">
                      <a16:colId xmlns:a16="http://schemas.microsoft.com/office/drawing/2014/main" val="1478635889"/>
                    </a:ext>
                  </a:extLst>
                </a:gridCol>
                <a:gridCol w="658368">
                  <a:extLst>
                    <a:ext uri="{9D8B030D-6E8A-4147-A177-3AD203B41FA5}">
                      <a16:colId xmlns:a16="http://schemas.microsoft.com/office/drawing/2014/main" val="1387899876"/>
                    </a:ext>
                  </a:extLst>
                </a:gridCol>
                <a:gridCol w="658368">
                  <a:extLst>
                    <a:ext uri="{9D8B030D-6E8A-4147-A177-3AD203B41FA5}">
                      <a16:colId xmlns:a16="http://schemas.microsoft.com/office/drawing/2014/main" val="310004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96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- 2021-06-28 21:07:36</a:t>
                      </a:r>
                      <a:r>
                        <a:rPr kumimoji="0" lang="en-US" sz="1000" b="0" i="0" u="none" strike="noStrike" kern="1200" cap="none" spc="0" normalizeH="0" baseline="0" noProof="0">
                          <a:ln>
                            <a:noFill/>
                          </a:ln>
                          <a:solidFill>
                            <a:prstClr val="black"/>
                          </a:solidFill>
                          <a:effectLst/>
                          <a:uLnTx/>
                          <a:uFillTx/>
                          <a:latin typeface="+mn-lt"/>
                          <a:ea typeface="+mn-ea"/>
                          <a:cs typeface="+mn-cs"/>
                        </a:rPr>
                        <a:t>
 Take a closer look at the new ID design of the MSI Katana / Sword GF series.👀
🗡️ White &amp; black contrast shows your style.
🗡️ Exclusive red &amp; blue backlit with 1.7mm of key travel for better responsive and tactile feedback.
🗡️ Honeycomb alike bottom design for more airflow possibility.
Dedicated in every detail for the best gaming experience. Link in story!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011224"/>
                  </a:ext>
                </a:extLst>
              </a:tr>
            </a:tbl>
          </a:graphicData>
        </a:graphic>
      </p:graphicFrame>
      <p:sp>
        <p:nvSpPr>
          <p:cNvPr id="4" name="Text Placeholder 3">
            <a:extLst>
              <a:ext uri="{FF2B5EF4-FFF2-40B4-BE49-F238E27FC236}">
                <a16:creationId xmlns:a16="http://schemas.microsoft.com/office/drawing/2014/main" id="{2E68E60F-4F0E-4F88-B865-4D8D5FE1560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37613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1891-5DB5-41D6-9CE5-3164BEA592B3}"/>
              </a:ext>
            </a:extLst>
          </p:cNvPr>
          <p:cNvSpPr>
            <a:spLocks noGrp="1"/>
          </p:cNvSpPr>
          <p:nvPr>
            <p:ph type="title"/>
          </p:nvPr>
        </p:nvSpPr>
        <p:spPr/>
        <p:txBody>
          <a:bodyPr/>
          <a:lstStyle/>
          <a:p>
            <a:r>
              <a:rPr lang="en-US"/>
              <a:t>Instagram Posts Table | CORP Competitor - HQ - 15 of 20</a:t>
            </a:r>
          </a:p>
        </p:txBody>
      </p:sp>
      <p:graphicFrame>
        <p:nvGraphicFramePr>
          <p:cNvPr id="5" name="Table Placeholder 4">
            <a:extLst>
              <a:ext uri="{FF2B5EF4-FFF2-40B4-BE49-F238E27FC236}">
                <a16:creationId xmlns:a16="http://schemas.microsoft.com/office/drawing/2014/main" id="{0D651250-A7C0-468A-B7A0-3DF1EC2A9D1F}"/>
              </a:ext>
            </a:extLst>
          </p:cNvPr>
          <p:cNvGraphicFramePr>
            <a:graphicFrameLocks noGrp="1"/>
          </p:cNvGraphicFramePr>
          <p:nvPr>
            <p:ph type="tbl" sz="quarter" idx="13"/>
            <p:extLst>
              <p:ext uri="{D42A27DB-BD31-4B8C-83A1-F6EECF244321}">
                <p14:modId xmlns:p14="http://schemas.microsoft.com/office/powerpoint/2010/main" val="237205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832635022"/>
                    </a:ext>
                  </a:extLst>
                </a:gridCol>
                <a:gridCol w="1975104">
                  <a:extLst>
                    <a:ext uri="{9D8B030D-6E8A-4147-A177-3AD203B41FA5}">
                      <a16:colId xmlns:a16="http://schemas.microsoft.com/office/drawing/2014/main" val="814813152"/>
                    </a:ext>
                  </a:extLst>
                </a:gridCol>
                <a:gridCol w="658368">
                  <a:extLst>
                    <a:ext uri="{9D8B030D-6E8A-4147-A177-3AD203B41FA5}">
                      <a16:colId xmlns:a16="http://schemas.microsoft.com/office/drawing/2014/main" val="3382882067"/>
                    </a:ext>
                  </a:extLst>
                </a:gridCol>
                <a:gridCol w="658368">
                  <a:extLst>
                    <a:ext uri="{9D8B030D-6E8A-4147-A177-3AD203B41FA5}">
                      <a16:colId xmlns:a16="http://schemas.microsoft.com/office/drawing/2014/main" val="1072221232"/>
                    </a:ext>
                  </a:extLst>
                </a:gridCol>
                <a:gridCol w="658368">
                  <a:extLst>
                    <a:ext uri="{9D8B030D-6E8A-4147-A177-3AD203B41FA5}">
                      <a16:colId xmlns:a16="http://schemas.microsoft.com/office/drawing/2014/main" val="859858210"/>
                    </a:ext>
                  </a:extLst>
                </a:gridCol>
                <a:gridCol w="658368">
                  <a:extLst>
                    <a:ext uri="{9D8B030D-6E8A-4147-A177-3AD203B41FA5}">
                      <a16:colId xmlns:a16="http://schemas.microsoft.com/office/drawing/2014/main" val="2424344239"/>
                    </a:ext>
                  </a:extLst>
                </a:gridCol>
                <a:gridCol w="658368">
                  <a:extLst>
                    <a:ext uri="{9D8B030D-6E8A-4147-A177-3AD203B41FA5}">
                      <a16:colId xmlns:a16="http://schemas.microsoft.com/office/drawing/2014/main" val="2290288560"/>
                    </a:ext>
                  </a:extLst>
                </a:gridCol>
                <a:gridCol w="658368">
                  <a:extLst>
                    <a:ext uri="{9D8B030D-6E8A-4147-A177-3AD203B41FA5}">
                      <a16:colId xmlns:a16="http://schemas.microsoft.com/office/drawing/2014/main" val="101548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107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- 2021-06-28 08:00:30</a:t>
                      </a:r>
                      <a:r>
                        <a:rPr kumimoji="0" lang="en-US" sz="1000" b="0" i="0" u="none" strike="noStrike" kern="1200" cap="none" spc="0" normalizeH="0" baseline="0" noProof="0">
                          <a:ln>
                            <a:noFill/>
                          </a:ln>
                          <a:solidFill>
                            <a:prstClr val="black"/>
                          </a:solidFill>
                          <a:effectLst/>
                          <a:uLnTx/>
                          <a:uFillTx/>
                          <a:latin typeface="+mn-lt"/>
                          <a:ea typeface="+mn-ea"/>
                          <a:cs typeface="+mn-cs"/>
                        </a:rPr>
                        <a:t>
 From FPS to MMO, break the leashes and dominate with our range of wireless Razer mice powered by Razer HyperSpeed technology. Which will be your weapon of choice?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20:15:56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60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- 2021-06-27 22:46:01</a:t>
                      </a:r>
                      <a:r>
                        <a:rPr kumimoji="0" lang="en-US" sz="1000" b="0" i="0" u="none" strike="noStrike" kern="1200" cap="none" spc="0" normalizeH="0" baseline="0" noProof="0">
                          <a:ln>
                            <a:noFill/>
                          </a:ln>
                          <a:solidFill>
                            <a:prstClr val="black"/>
                          </a:solidFill>
                          <a:effectLst/>
                          <a:uLnTx/>
                          <a:uFillTx/>
                          <a:latin typeface="+mn-lt"/>
                          <a:ea typeface="+mn-ea"/>
                          <a:cs typeface="+mn-cs"/>
                        </a:rPr>
                        <a:t>
 Flex an upgrade to USB 3.2 Gen 2 speeds and #ROG style with the ROG Strix Arion!
Win one of 10 when you check out jordi.koalitic video and enter the code!
Click rog.gg/unlock to play or hit the link in Bio
epictech.ru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7461306"/>
                  </a:ext>
                </a:extLst>
              </a:tr>
            </a:tbl>
          </a:graphicData>
        </a:graphic>
      </p:graphicFrame>
      <p:sp>
        <p:nvSpPr>
          <p:cNvPr id="4" name="Text Placeholder 3">
            <a:extLst>
              <a:ext uri="{FF2B5EF4-FFF2-40B4-BE49-F238E27FC236}">
                <a16:creationId xmlns:a16="http://schemas.microsoft.com/office/drawing/2014/main" id="{73CEE4BF-6008-45D0-9F82-A44D806AFA2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13849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C60A-BB16-4D88-A1D1-3519C6F488C7}"/>
              </a:ext>
            </a:extLst>
          </p:cNvPr>
          <p:cNvSpPr>
            <a:spLocks noGrp="1"/>
          </p:cNvSpPr>
          <p:nvPr>
            <p:ph type="title"/>
          </p:nvPr>
        </p:nvSpPr>
        <p:spPr/>
        <p:txBody>
          <a:bodyPr/>
          <a:lstStyle/>
          <a:p>
            <a:r>
              <a:rPr lang="en-US"/>
              <a:t>Instagram Posts Table | CORP Competitor - HQ - 16 of 20</a:t>
            </a:r>
          </a:p>
        </p:txBody>
      </p:sp>
      <p:graphicFrame>
        <p:nvGraphicFramePr>
          <p:cNvPr id="5" name="Table Placeholder 4">
            <a:extLst>
              <a:ext uri="{FF2B5EF4-FFF2-40B4-BE49-F238E27FC236}">
                <a16:creationId xmlns:a16="http://schemas.microsoft.com/office/drawing/2014/main" id="{9817E9E6-91F8-4DA4-B536-3E5A497C892A}"/>
              </a:ext>
            </a:extLst>
          </p:cNvPr>
          <p:cNvGraphicFramePr>
            <a:graphicFrameLocks noGrp="1"/>
          </p:cNvGraphicFramePr>
          <p:nvPr>
            <p:ph type="tbl" sz="quarter" idx="13"/>
            <p:extLst>
              <p:ext uri="{D42A27DB-BD31-4B8C-83A1-F6EECF244321}">
                <p14:modId xmlns:p14="http://schemas.microsoft.com/office/powerpoint/2010/main" val="363454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96205367"/>
                    </a:ext>
                  </a:extLst>
                </a:gridCol>
                <a:gridCol w="1975104">
                  <a:extLst>
                    <a:ext uri="{9D8B030D-6E8A-4147-A177-3AD203B41FA5}">
                      <a16:colId xmlns:a16="http://schemas.microsoft.com/office/drawing/2014/main" val="4164168417"/>
                    </a:ext>
                  </a:extLst>
                </a:gridCol>
                <a:gridCol w="658368">
                  <a:extLst>
                    <a:ext uri="{9D8B030D-6E8A-4147-A177-3AD203B41FA5}">
                      <a16:colId xmlns:a16="http://schemas.microsoft.com/office/drawing/2014/main" val="725108846"/>
                    </a:ext>
                  </a:extLst>
                </a:gridCol>
                <a:gridCol w="658368">
                  <a:extLst>
                    <a:ext uri="{9D8B030D-6E8A-4147-A177-3AD203B41FA5}">
                      <a16:colId xmlns:a16="http://schemas.microsoft.com/office/drawing/2014/main" val="3097347497"/>
                    </a:ext>
                  </a:extLst>
                </a:gridCol>
                <a:gridCol w="658368">
                  <a:extLst>
                    <a:ext uri="{9D8B030D-6E8A-4147-A177-3AD203B41FA5}">
                      <a16:colId xmlns:a16="http://schemas.microsoft.com/office/drawing/2014/main" val="3617029563"/>
                    </a:ext>
                  </a:extLst>
                </a:gridCol>
                <a:gridCol w="658368">
                  <a:extLst>
                    <a:ext uri="{9D8B030D-6E8A-4147-A177-3AD203B41FA5}">
                      <a16:colId xmlns:a16="http://schemas.microsoft.com/office/drawing/2014/main" val="1400493955"/>
                    </a:ext>
                  </a:extLst>
                </a:gridCol>
                <a:gridCol w="658368">
                  <a:extLst>
                    <a:ext uri="{9D8B030D-6E8A-4147-A177-3AD203B41FA5}">
                      <a16:colId xmlns:a16="http://schemas.microsoft.com/office/drawing/2014/main" val="1894295018"/>
                    </a:ext>
                  </a:extLst>
                </a:gridCol>
                <a:gridCol w="658368">
                  <a:extLst>
                    <a:ext uri="{9D8B030D-6E8A-4147-A177-3AD203B41FA5}">
                      <a16:colId xmlns:a16="http://schemas.microsoft.com/office/drawing/2014/main" val="53657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114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- 2021-06-27 21:01:33</a:t>
                      </a:r>
                      <a:r>
                        <a:rPr kumimoji="0" lang="en-US" sz="1000" b="0" i="0" u="none" strike="noStrike" kern="1200" cap="none" spc="0" normalizeH="0" baseline="0" noProof="0">
                          <a:ln>
                            <a:noFill/>
                          </a:ln>
                          <a:solidFill>
                            <a:prstClr val="black"/>
                          </a:solidFill>
                          <a:effectLst/>
                          <a:uLnTx/>
                          <a:uFillTx/>
                          <a:latin typeface="+mn-lt"/>
                          <a:ea typeface="+mn-ea"/>
                          <a:cs typeface="+mn-cs"/>
                        </a:rPr>
                        <a:t>
 If you’re not a big fan of built-in PCH fan, here’s the boards for you.⁠
The MAG segment of X570S series – MAG X570S TORPEDO MAX &amp; MAG X570S TOMAHAWK MAX WIFI revealed. Come with fanless design without compromising thermal performance, and almost all specs are upgraded for your #Ryzen. AMDRyzen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255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- 2021-06-27 09:00:34</a:t>
                      </a:r>
                      <a:r>
                        <a:rPr kumimoji="0" lang="en-US" sz="1000" b="0" i="0" u="none" strike="noStrike" kern="1200" cap="none" spc="0" normalizeH="0" baseline="0" noProof="0">
                          <a:ln>
                            <a:noFill/>
                          </a:ln>
                          <a:solidFill>
                            <a:prstClr val="black"/>
                          </a:solidFill>
                          <a:effectLst/>
                          <a:uLnTx/>
                          <a:uFillTx/>
                          <a:latin typeface="+mn-lt"/>
                          <a:ea typeface="+mn-ea"/>
                          <a:cs typeface="+mn-cs"/>
                        </a:rPr>
                        <a:t>
 "It delivers superb picture quality with a huge color gamut that not only meets but slightly exceeds the DCI-P3 spec. On top of that, it has USB-C connectivity and accepts HDR signals at 1440p resolution with 10-bit color depth." - toms.hardware⁠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3477257"/>
                  </a:ext>
                </a:extLst>
              </a:tr>
            </a:tbl>
          </a:graphicData>
        </a:graphic>
      </p:graphicFrame>
      <p:sp>
        <p:nvSpPr>
          <p:cNvPr id="4" name="Text Placeholder 3">
            <a:extLst>
              <a:ext uri="{FF2B5EF4-FFF2-40B4-BE49-F238E27FC236}">
                <a16:creationId xmlns:a16="http://schemas.microsoft.com/office/drawing/2014/main" id="{A2638C51-0896-4C1D-8B67-68316EF2CBD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50485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E8DF-D06C-49C7-9AF5-F9B3DB720D1D}"/>
              </a:ext>
            </a:extLst>
          </p:cNvPr>
          <p:cNvSpPr>
            <a:spLocks noGrp="1"/>
          </p:cNvSpPr>
          <p:nvPr>
            <p:ph type="title"/>
          </p:nvPr>
        </p:nvSpPr>
        <p:spPr/>
        <p:txBody>
          <a:bodyPr/>
          <a:lstStyle/>
          <a:p>
            <a:r>
              <a:rPr lang="en-US"/>
              <a:t>Instagram Posts Table | CORP Competitor - HQ - 17 of 20</a:t>
            </a:r>
          </a:p>
        </p:txBody>
      </p:sp>
      <p:graphicFrame>
        <p:nvGraphicFramePr>
          <p:cNvPr id="5" name="Table Placeholder 4">
            <a:extLst>
              <a:ext uri="{FF2B5EF4-FFF2-40B4-BE49-F238E27FC236}">
                <a16:creationId xmlns:a16="http://schemas.microsoft.com/office/drawing/2014/main" id="{4F3D3A38-91F1-491D-B9E6-0C9F6CCBB886}"/>
              </a:ext>
            </a:extLst>
          </p:cNvPr>
          <p:cNvGraphicFramePr>
            <a:graphicFrameLocks noGrp="1"/>
          </p:cNvGraphicFramePr>
          <p:nvPr>
            <p:ph type="tbl" sz="quarter" idx="13"/>
            <p:extLst>
              <p:ext uri="{D42A27DB-BD31-4B8C-83A1-F6EECF244321}">
                <p14:modId xmlns:p14="http://schemas.microsoft.com/office/powerpoint/2010/main" val="238020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77895661"/>
                    </a:ext>
                  </a:extLst>
                </a:gridCol>
                <a:gridCol w="1975104">
                  <a:extLst>
                    <a:ext uri="{9D8B030D-6E8A-4147-A177-3AD203B41FA5}">
                      <a16:colId xmlns:a16="http://schemas.microsoft.com/office/drawing/2014/main" val="3342098622"/>
                    </a:ext>
                  </a:extLst>
                </a:gridCol>
                <a:gridCol w="658368">
                  <a:extLst>
                    <a:ext uri="{9D8B030D-6E8A-4147-A177-3AD203B41FA5}">
                      <a16:colId xmlns:a16="http://schemas.microsoft.com/office/drawing/2014/main" val="3081259006"/>
                    </a:ext>
                  </a:extLst>
                </a:gridCol>
                <a:gridCol w="658368">
                  <a:extLst>
                    <a:ext uri="{9D8B030D-6E8A-4147-A177-3AD203B41FA5}">
                      <a16:colId xmlns:a16="http://schemas.microsoft.com/office/drawing/2014/main" val="2297837207"/>
                    </a:ext>
                  </a:extLst>
                </a:gridCol>
                <a:gridCol w="658368">
                  <a:extLst>
                    <a:ext uri="{9D8B030D-6E8A-4147-A177-3AD203B41FA5}">
                      <a16:colId xmlns:a16="http://schemas.microsoft.com/office/drawing/2014/main" val="1418355685"/>
                    </a:ext>
                  </a:extLst>
                </a:gridCol>
                <a:gridCol w="658368">
                  <a:extLst>
                    <a:ext uri="{9D8B030D-6E8A-4147-A177-3AD203B41FA5}">
                      <a16:colId xmlns:a16="http://schemas.microsoft.com/office/drawing/2014/main" val="1746362163"/>
                    </a:ext>
                  </a:extLst>
                </a:gridCol>
                <a:gridCol w="658368">
                  <a:extLst>
                    <a:ext uri="{9D8B030D-6E8A-4147-A177-3AD203B41FA5}">
                      <a16:colId xmlns:a16="http://schemas.microsoft.com/office/drawing/2014/main" val="1260306384"/>
                    </a:ext>
                  </a:extLst>
                </a:gridCol>
                <a:gridCol w="658368">
                  <a:extLst>
                    <a:ext uri="{9D8B030D-6E8A-4147-A177-3AD203B41FA5}">
                      <a16:colId xmlns:a16="http://schemas.microsoft.com/office/drawing/2014/main" val="287315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851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- 2021-06-27 08:00:15</a:t>
                      </a:r>
                      <a:r>
                        <a:rPr kumimoji="0" lang="en-US" sz="1000" b="0" i="0" u="none" strike="noStrike" kern="1200" cap="none" spc="0" normalizeH="0" baseline="0" noProof="0">
                          <a:ln>
                            <a:noFill/>
                          </a:ln>
                          <a:solidFill>
                            <a:prstClr val="black"/>
                          </a:solidFill>
                          <a:effectLst/>
                          <a:uLnTx/>
                          <a:uFillTx/>
                          <a:latin typeface="+mn-lt"/>
                          <a:ea typeface="+mn-ea"/>
                          <a:cs typeface="+mn-cs"/>
                        </a:rPr>
                        <a:t>
 Complete your dream gaming setup with the Razer Tomahawk ATX – a mid-tower chassis that exudes both form and function. Powered by Razer Chroma RGB, sync up your chassis lighting with the rest of your battlestation and enjoy complete immersion when it reacts with over 150 integrated games. Build your ultimate gaming setup today - link in bio.
#Razer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20:14:45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6567261"/>
                  </a:ext>
                </a:extLst>
              </a:tr>
            </a:tbl>
          </a:graphicData>
        </a:graphic>
      </p:graphicFrame>
      <p:sp>
        <p:nvSpPr>
          <p:cNvPr id="4" name="Text Placeholder 3">
            <a:extLst>
              <a:ext uri="{FF2B5EF4-FFF2-40B4-BE49-F238E27FC236}">
                <a16:creationId xmlns:a16="http://schemas.microsoft.com/office/drawing/2014/main" id="{B5EB56FE-63A0-4B76-9556-DD4AFF083B4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684548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C8E4-3F3E-42BE-AF91-8B573A8625A7}"/>
              </a:ext>
            </a:extLst>
          </p:cNvPr>
          <p:cNvSpPr>
            <a:spLocks noGrp="1"/>
          </p:cNvSpPr>
          <p:nvPr>
            <p:ph type="title"/>
          </p:nvPr>
        </p:nvSpPr>
        <p:spPr/>
        <p:txBody>
          <a:bodyPr/>
          <a:lstStyle/>
          <a:p>
            <a:r>
              <a:rPr lang="en-US"/>
              <a:t>Instagram Posts Table | CORP Competitor - HQ - 18 of 20</a:t>
            </a:r>
          </a:p>
        </p:txBody>
      </p:sp>
      <p:graphicFrame>
        <p:nvGraphicFramePr>
          <p:cNvPr id="5" name="Table Placeholder 4">
            <a:extLst>
              <a:ext uri="{FF2B5EF4-FFF2-40B4-BE49-F238E27FC236}">
                <a16:creationId xmlns:a16="http://schemas.microsoft.com/office/drawing/2014/main" id="{AB35E3E1-F449-4645-B3AB-B80FA7435091}"/>
              </a:ext>
            </a:extLst>
          </p:cNvPr>
          <p:cNvGraphicFramePr>
            <a:graphicFrameLocks noGrp="1"/>
          </p:cNvGraphicFramePr>
          <p:nvPr>
            <p:ph type="tbl" sz="quarter" idx="13"/>
            <p:extLst>
              <p:ext uri="{D42A27DB-BD31-4B8C-83A1-F6EECF244321}">
                <p14:modId xmlns:p14="http://schemas.microsoft.com/office/powerpoint/2010/main" val="46953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60873680"/>
                    </a:ext>
                  </a:extLst>
                </a:gridCol>
                <a:gridCol w="1975104">
                  <a:extLst>
                    <a:ext uri="{9D8B030D-6E8A-4147-A177-3AD203B41FA5}">
                      <a16:colId xmlns:a16="http://schemas.microsoft.com/office/drawing/2014/main" val="677184967"/>
                    </a:ext>
                  </a:extLst>
                </a:gridCol>
                <a:gridCol w="658368">
                  <a:extLst>
                    <a:ext uri="{9D8B030D-6E8A-4147-A177-3AD203B41FA5}">
                      <a16:colId xmlns:a16="http://schemas.microsoft.com/office/drawing/2014/main" val="1017692572"/>
                    </a:ext>
                  </a:extLst>
                </a:gridCol>
                <a:gridCol w="658368">
                  <a:extLst>
                    <a:ext uri="{9D8B030D-6E8A-4147-A177-3AD203B41FA5}">
                      <a16:colId xmlns:a16="http://schemas.microsoft.com/office/drawing/2014/main" val="1534010546"/>
                    </a:ext>
                  </a:extLst>
                </a:gridCol>
                <a:gridCol w="658368">
                  <a:extLst>
                    <a:ext uri="{9D8B030D-6E8A-4147-A177-3AD203B41FA5}">
                      <a16:colId xmlns:a16="http://schemas.microsoft.com/office/drawing/2014/main" val="3306511593"/>
                    </a:ext>
                  </a:extLst>
                </a:gridCol>
                <a:gridCol w="658368">
                  <a:extLst>
                    <a:ext uri="{9D8B030D-6E8A-4147-A177-3AD203B41FA5}">
                      <a16:colId xmlns:a16="http://schemas.microsoft.com/office/drawing/2014/main" val="102702125"/>
                    </a:ext>
                  </a:extLst>
                </a:gridCol>
                <a:gridCol w="658368">
                  <a:extLst>
                    <a:ext uri="{9D8B030D-6E8A-4147-A177-3AD203B41FA5}">
                      <a16:colId xmlns:a16="http://schemas.microsoft.com/office/drawing/2014/main" val="1728075429"/>
                    </a:ext>
                  </a:extLst>
                </a:gridCol>
                <a:gridCol w="658368">
                  <a:extLst>
                    <a:ext uri="{9D8B030D-6E8A-4147-A177-3AD203B41FA5}">
                      <a16:colId xmlns:a16="http://schemas.microsoft.com/office/drawing/2014/main" val="302387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195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razer - 2021-06-26 23:05:35</a:t>
                      </a:r>
                      <a:r>
                        <a:rPr kumimoji="0" lang="en-US" sz="1000" b="0" i="0" u="none" strike="noStrike" kern="1200" cap="none" spc="0" normalizeH="0" baseline="0" noProof="0">
                          <a:ln>
                            <a:noFill/>
                          </a:ln>
                          <a:solidFill>
                            <a:prstClr val="black"/>
                          </a:solidFill>
                          <a:effectLst/>
                          <a:uLnTx/>
                          <a:uFillTx/>
                          <a:latin typeface="+mn-lt"/>
                          <a:ea typeface="+mn-ea"/>
                          <a:cs typeface="+mn-cs"/>
                        </a:rPr>
                        <a:t>
 While we’re working hard to make the Project Hazel smart mask ready to ship in early Q4 2021, our Instagram AR filter is available for you to see what you’ll look like with the mask on! Access the filter through the effects gallery on our Instagram profile. Try it out and share your photo or video on Instagram Stories with #RazerProjectHazel - link in bio.
#Razer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02:08:28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2964435"/>
                  </a:ext>
                </a:extLst>
              </a:tr>
            </a:tbl>
          </a:graphicData>
        </a:graphic>
      </p:graphicFrame>
      <p:sp>
        <p:nvSpPr>
          <p:cNvPr id="4" name="Text Placeholder 3">
            <a:extLst>
              <a:ext uri="{FF2B5EF4-FFF2-40B4-BE49-F238E27FC236}">
                <a16:creationId xmlns:a16="http://schemas.microsoft.com/office/drawing/2014/main" id="{40A45987-793B-48A7-BC18-DBE107142FE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020654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3AD7C-A0A0-4CB3-8E3D-F3093AF518B0}"/>
              </a:ext>
            </a:extLst>
          </p:cNvPr>
          <p:cNvSpPr>
            <a:spLocks noGrp="1"/>
          </p:cNvSpPr>
          <p:nvPr>
            <p:ph type="title"/>
          </p:nvPr>
        </p:nvSpPr>
        <p:spPr/>
        <p:txBody>
          <a:bodyPr/>
          <a:lstStyle/>
          <a:p>
            <a:r>
              <a:rPr lang="en-US"/>
              <a:t>Instagram Posts Table | CORP Competitor - HQ - 19 of 20</a:t>
            </a:r>
          </a:p>
        </p:txBody>
      </p:sp>
      <p:graphicFrame>
        <p:nvGraphicFramePr>
          <p:cNvPr id="5" name="Table Placeholder 4">
            <a:extLst>
              <a:ext uri="{FF2B5EF4-FFF2-40B4-BE49-F238E27FC236}">
                <a16:creationId xmlns:a16="http://schemas.microsoft.com/office/drawing/2014/main" id="{E866FB76-4111-49E1-8983-F384C7A75CFE}"/>
              </a:ext>
            </a:extLst>
          </p:cNvPr>
          <p:cNvGraphicFramePr>
            <a:graphicFrameLocks noGrp="1"/>
          </p:cNvGraphicFramePr>
          <p:nvPr>
            <p:ph type="tbl" sz="quarter" idx="13"/>
            <p:extLst>
              <p:ext uri="{D42A27DB-BD31-4B8C-83A1-F6EECF244321}">
                <p14:modId xmlns:p14="http://schemas.microsoft.com/office/powerpoint/2010/main" val="244406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09530408"/>
                    </a:ext>
                  </a:extLst>
                </a:gridCol>
                <a:gridCol w="1975104">
                  <a:extLst>
                    <a:ext uri="{9D8B030D-6E8A-4147-A177-3AD203B41FA5}">
                      <a16:colId xmlns:a16="http://schemas.microsoft.com/office/drawing/2014/main" val="1309487339"/>
                    </a:ext>
                  </a:extLst>
                </a:gridCol>
                <a:gridCol w="658368">
                  <a:extLst>
                    <a:ext uri="{9D8B030D-6E8A-4147-A177-3AD203B41FA5}">
                      <a16:colId xmlns:a16="http://schemas.microsoft.com/office/drawing/2014/main" val="3836463781"/>
                    </a:ext>
                  </a:extLst>
                </a:gridCol>
                <a:gridCol w="658368">
                  <a:extLst>
                    <a:ext uri="{9D8B030D-6E8A-4147-A177-3AD203B41FA5}">
                      <a16:colId xmlns:a16="http://schemas.microsoft.com/office/drawing/2014/main" val="690642168"/>
                    </a:ext>
                  </a:extLst>
                </a:gridCol>
                <a:gridCol w="658368">
                  <a:extLst>
                    <a:ext uri="{9D8B030D-6E8A-4147-A177-3AD203B41FA5}">
                      <a16:colId xmlns:a16="http://schemas.microsoft.com/office/drawing/2014/main" val="4157354767"/>
                    </a:ext>
                  </a:extLst>
                </a:gridCol>
                <a:gridCol w="658368">
                  <a:extLst>
                    <a:ext uri="{9D8B030D-6E8A-4147-A177-3AD203B41FA5}">
                      <a16:colId xmlns:a16="http://schemas.microsoft.com/office/drawing/2014/main" val="2332496840"/>
                    </a:ext>
                  </a:extLst>
                </a:gridCol>
                <a:gridCol w="658368">
                  <a:extLst>
                    <a:ext uri="{9D8B030D-6E8A-4147-A177-3AD203B41FA5}">
                      <a16:colId xmlns:a16="http://schemas.microsoft.com/office/drawing/2014/main" val="3918282411"/>
                    </a:ext>
                  </a:extLst>
                </a:gridCol>
                <a:gridCol w="658368">
                  <a:extLst>
                    <a:ext uri="{9D8B030D-6E8A-4147-A177-3AD203B41FA5}">
                      <a16:colId xmlns:a16="http://schemas.microsoft.com/office/drawing/2014/main" val="105414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496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- 2021-06-26 22:00:48</a:t>
                      </a:r>
                      <a:r>
                        <a:rPr kumimoji="0" lang="en-US" sz="1000" b="0" i="0" u="none" strike="noStrike" kern="1200" cap="none" spc="0" normalizeH="0" baseline="0" noProof="0">
                          <a:ln>
                            <a:noFill/>
                          </a:ln>
                          <a:solidFill>
                            <a:prstClr val="black"/>
                          </a:solidFill>
                          <a:effectLst/>
                          <a:uLnTx/>
                          <a:uFillTx/>
                          <a:latin typeface="+mn-lt"/>
                          <a:ea typeface="+mn-ea"/>
                          <a:cs typeface="+mn-cs"/>
                        </a:rPr>
                        <a:t>
 Are you wired gang, or wireless gang? 
The ROG Gladius III series is available in wired and wireless (tri-mode connectivity) versions for your preferred play style. 
Head to 👉 rog.gg/GladiusIII or the link in Bio for more
#ROGGladiusIII
#ROGperipherals
#ROGMice
#FPS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1132239"/>
                  </a:ext>
                </a:extLst>
              </a:tr>
            </a:tbl>
          </a:graphicData>
        </a:graphic>
      </p:graphicFrame>
      <p:sp>
        <p:nvSpPr>
          <p:cNvPr id="4" name="Text Placeholder 3">
            <a:extLst>
              <a:ext uri="{FF2B5EF4-FFF2-40B4-BE49-F238E27FC236}">
                <a16:creationId xmlns:a16="http://schemas.microsoft.com/office/drawing/2014/main" id="{F733C7FA-608F-42C9-AE2D-FF5D39B9D49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92560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EAB41-DD3F-4F4E-AFF9-CC17AF105E18}"/>
              </a:ext>
            </a:extLst>
          </p:cNvPr>
          <p:cNvSpPr>
            <a:spLocks noGrp="1"/>
          </p:cNvSpPr>
          <p:nvPr>
            <p:ph type="title"/>
          </p:nvPr>
        </p:nvSpPr>
        <p:spPr/>
        <p:txBody>
          <a:bodyPr/>
          <a:lstStyle/>
          <a:p>
            <a:r>
              <a:rPr lang="en-US"/>
              <a:t>Instagram Posts Table | CORP Competitor - HQ - 20 of 20</a:t>
            </a:r>
          </a:p>
        </p:txBody>
      </p:sp>
      <p:graphicFrame>
        <p:nvGraphicFramePr>
          <p:cNvPr id="5" name="Table Placeholder 4">
            <a:extLst>
              <a:ext uri="{FF2B5EF4-FFF2-40B4-BE49-F238E27FC236}">
                <a16:creationId xmlns:a16="http://schemas.microsoft.com/office/drawing/2014/main" id="{6E73F7D2-6314-4C8E-96F3-547D2AEA1606}"/>
              </a:ext>
            </a:extLst>
          </p:cNvPr>
          <p:cNvGraphicFramePr>
            <a:graphicFrameLocks noGrp="1"/>
          </p:cNvGraphicFramePr>
          <p:nvPr>
            <p:ph type="tbl" sz="quarter" idx="13"/>
            <p:extLst>
              <p:ext uri="{D42A27DB-BD31-4B8C-83A1-F6EECF244321}">
                <p14:modId xmlns:p14="http://schemas.microsoft.com/office/powerpoint/2010/main" val="56316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96739088"/>
                    </a:ext>
                  </a:extLst>
                </a:gridCol>
                <a:gridCol w="1975104">
                  <a:extLst>
                    <a:ext uri="{9D8B030D-6E8A-4147-A177-3AD203B41FA5}">
                      <a16:colId xmlns:a16="http://schemas.microsoft.com/office/drawing/2014/main" val="3543182045"/>
                    </a:ext>
                  </a:extLst>
                </a:gridCol>
                <a:gridCol w="658368">
                  <a:extLst>
                    <a:ext uri="{9D8B030D-6E8A-4147-A177-3AD203B41FA5}">
                      <a16:colId xmlns:a16="http://schemas.microsoft.com/office/drawing/2014/main" val="594639841"/>
                    </a:ext>
                  </a:extLst>
                </a:gridCol>
                <a:gridCol w="658368">
                  <a:extLst>
                    <a:ext uri="{9D8B030D-6E8A-4147-A177-3AD203B41FA5}">
                      <a16:colId xmlns:a16="http://schemas.microsoft.com/office/drawing/2014/main" val="154342296"/>
                    </a:ext>
                  </a:extLst>
                </a:gridCol>
                <a:gridCol w="658368">
                  <a:extLst>
                    <a:ext uri="{9D8B030D-6E8A-4147-A177-3AD203B41FA5}">
                      <a16:colId xmlns:a16="http://schemas.microsoft.com/office/drawing/2014/main" val="1146347115"/>
                    </a:ext>
                  </a:extLst>
                </a:gridCol>
                <a:gridCol w="658368">
                  <a:extLst>
                    <a:ext uri="{9D8B030D-6E8A-4147-A177-3AD203B41FA5}">
                      <a16:colId xmlns:a16="http://schemas.microsoft.com/office/drawing/2014/main" val="3289839108"/>
                    </a:ext>
                  </a:extLst>
                </a:gridCol>
                <a:gridCol w="658368">
                  <a:extLst>
                    <a:ext uri="{9D8B030D-6E8A-4147-A177-3AD203B41FA5}">
                      <a16:colId xmlns:a16="http://schemas.microsoft.com/office/drawing/2014/main" val="708183963"/>
                    </a:ext>
                  </a:extLst>
                </a:gridCol>
                <a:gridCol w="658368">
                  <a:extLst>
                    <a:ext uri="{9D8B030D-6E8A-4147-A177-3AD203B41FA5}">
                      <a16:colId xmlns:a16="http://schemas.microsoft.com/office/drawing/2014/main" val="354967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975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- 2021-06-26 21:00:23</a:t>
                      </a:r>
                      <a:r>
                        <a:rPr kumimoji="0" lang="en-US" sz="1000" b="0" i="0" u="none" strike="noStrike" kern="1200" cap="none" spc="0" normalizeH="0" baseline="0" noProof="0">
                          <a:ln>
                            <a:noFill/>
                          </a:ln>
                          <a:solidFill>
                            <a:prstClr val="black"/>
                          </a:solidFill>
                          <a:effectLst/>
                          <a:uLnTx/>
                          <a:uFillTx/>
                          <a:latin typeface="+mn-lt"/>
                          <a:ea typeface="+mn-ea"/>
                          <a:cs typeface="+mn-cs"/>
                        </a:rPr>
                        <a:t>
 Mod+FORZA+xbox+MSI= This Crazy Beauty🏎💓
Setup:
MSI RTX 3060 VENTUS 
MSI Z490 GAMING EDGE WIFI
MSI GUNGNIR 110R
MSI MPG A750GF
MSI CORELIQUID 360R
#TechMeetsAesthetic #forzahorizon4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[GNP]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046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 - 2021-06-26 17:00:16</a:t>
                      </a:r>
                      <a:r>
                        <a:rPr kumimoji="0" lang="en-US" sz="1000" b="0" i="0" u="none" strike="noStrike" kern="1200" cap="none" spc="0" normalizeH="0" baseline="0" noProof="0">
                          <a:ln>
                            <a:noFill/>
                          </a:ln>
                          <a:solidFill>
                            <a:prstClr val="black"/>
                          </a:solidFill>
                          <a:effectLst/>
                          <a:uLnTx/>
                          <a:uFillTx/>
                          <a:latin typeface="+mn-lt"/>
                          <a:ea typeface="+mn-ea"/>
                          <a:cs typeface="+mn-cs"/>
                        </a:rPr>
                        <a:t>
 Which #ROGStrixG would you get?
ElectroPunk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14:16:08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279612"/>
                  </a:ext>
                </a:extLst>
              </a:tr>
            </a:tbl>
          </a:graphicData>
        </a:graphic>
      </p:graphicFrame>
      <p:sp>
        <p:nvSpPr>
          <p:cNvPr id="4" name="Text Placeholder 3">
            <a:extLst>
              <a:ext uri="{FF2B5EF4-FFF2-40B4-BE49-F238E27FC236}">
                <a16:creationId xmlns:a16="http://schemas.microsoft.com/office/drawing/2014/main" id="{4783BC09-9B42-4918-A887-A00C59DC9BA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368721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20210726_075635</Template>
  <TotalTime>2</TotalTime>
  <Words>1040</Words>
  <Application>Microsoft Office PowerPoint</Application>
  <PresentationFormat>On-screen Show (4:3)</PresentationFormat>
  <Paragraphs>377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Posts Table | CORP Competitor - HQ - 1 of 20</vt:lpstr>
      <vt:lpstr>Instagram Posts Table | CORP Competitor - HQ - 2 of 20</vt:lpstr>
      <vt:lpstr>Instagram Posts Table | CORP Competitor - HQ - 3 of 20</vt:lpstr>
      <vt:lpstr>Instagram Posts Table | CORP Competitor - HQ - 4 of 20</vt:lpstr>
      <vt:lpstr>Instagram Posts Table | CORP Competitor - HQ - 5 of 20</vt:lpstr>
      <vt:lpstr>Instagram Posts Table | CORP Competitor - HQ - 6 of 20</vt:lpstr>
      <vt:lpstr>Instagram Posts Table | CORP Competitor - HQ - 7 of 20</vt:lpstr>
      <vt:lpstr>Instagram Posts Table | CORP Competitor - HQ - 8 of 20</vt:lpstr>
      <vt:lpstr>Instagram Posts Table | CORP Competitor - HQ - 9 of 20</vt:lpstr>
      <vt:lpstr>Instagram Posts Table | CORP Competitor - HQ - 10 of 20</vt:lpstr>
      <vt:lpstr>Instagram Posts Table | CORP Competitor - HQ - 11 of 20</vt:lpstr>
      <vt:lpstr>Instagram Posts Table | CORP Competitor - HQ - 12 of 20</vt:lpstr>
      <vt:lpstr>Instagram Posts Table | CORP Competitor - HQ - 13 of 20</vt:lpstr>
      <vt:lpstr>Instagram Posts Table | CORP Competitor - HQ - 14 of 20</vt:lpstr>
      <vt:lpstr>Instagram Posts Table | CORP Competitor - HQ - 15 of 20</vt:lpstr>
      <vt:lpstr>Instagram Posts Table | CORP Competitor - HQ - 16 of 20</vt:lpstr>
      <vt:lpstr>Instagram Posts Table | CORP Competitor - HQ - 17 of 20</vt:lpstr>
      <vt:lpstr>Instagram Posts Table | CORP Competitor - HQ - 18 of 20</vt:lpstr>
      <vt:lpstr>Instagram Posts Table | CORP Competitor - HQ - 19 of 20</vt:lpstr>
      <vt:lpstr>Instagram Posts Table | CORP Competitor - HQ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CORP Competitor - HQ - 1 of 20</dc:title>
  <dc:creator>Frederik Peiniger</dc:creator>
  <cp:lastModifiedBy>Frederik Peiniger</cp:lastModifiedBy>
  <cp:revision>1</cp:revision>
  <dcterms:created xsi:type="dcterms:W3CDTF">2021-07-26T07:56:36Z</dcterms:created>
  <dcterms:modified xsi:type="dcterms:W3CDTF">2021-07-26T07:58:41Z</dcterms:modified>
</cp:coreProperties>
</file>